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2" r:id="rId6"/>
    <p:sldId id="263" r:id="rId7"/>
    <p:sldId id="265" r:id="rId8"/>
    <p:sldId id="266" r:id="rId9"/>
    <p:sldId id="267" r:id="rId10"/>
    <p:sldId id="268" r:id="rId11"/>
    <p:sldId id="271" r:id="rId12"/>
    <p:sldId id="275" r:id="rId13"/>
    <p:sldId id="276" r:id="rId14"/>
    <p:sldId id="270" r:id="rId15"/>
    <p:sldId id="277" r:id="rId16"/>
    <p:sldId id="273" r:id="rId17"/>
    <p:sldId id="274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6" autoAdjust="0"/>
    <p:restoredTop sz="94660"/>
  </p:normalViewPr>
  <p:slideViewPr>
    <p:cSldViewPr>
      <p:cViewPr>
        <p:scale>
          <a:sx n="73" d="100"/>
          <a:sy n="73" d="100"/>
        </p:scale>
        <p:origin x="-1188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9CBFE-081C-4C9F-A633-B33ED87227A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61B28-B435-4D7E-8075-0089E49CF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6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1956054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8A4049-F6A9-4DCA-8884-3F546D3510E2}" type="slidenum">
              <a:rPr lang="en-US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342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3D6AA-EACA-4CAC-B9F7-3520CA0D68C3}" type="slidenum">
              <a:rPr lang="en-US"/>
              <a:pPr/>
              <a:t>15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78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1BDC2F-640D-43EA-8AEE-8C4D9A7C1680}" type="slidenum">
              <a:rPr lang="en-US"/>
              <a:pPr/>
              <a:t>16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18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E31BB-D697-4AA9-B184-371DAB24E439}" type="slidenum">
              <a:rPr lang="en-US"/>
              <a:pPr/>
              <a:t>17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11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77E40-680D-4B9E-8544-634A9BB6D66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4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869FC-3A3D-4110-99C8-CF7028DC64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03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E057D-F63D-44EA-8C12-DC12B13841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8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F66B6-B6C0-418D-9E97-91BDC77B10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7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A414-77B1-4D07-9256-78C9C5FDD3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61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0945C-5219-4277-BC38-3CA32C9519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29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1D3FD-F47A-405D-A5F7-39CFBB2C83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60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189E0-C2D1-4A8D-B202-04165F12097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27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84365-E0B3-4286-B8F9-1AD436AD8DB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2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F372C-E3BC-4D1C-BB85-773F0C3F14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84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5B318-5E5E-41D2-B952-BEB3EDCD720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1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F60366-59DD-43AD-856A-57949FEFBEA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0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6.wmf"/><Relationship Id="rId9" Type="http://schemas.openxmlformats.org/officeDocument/2006/relationships/image" Target="../media/image7.wmf"/><Relationship Id="rId1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97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685800" y="3276600"/>
            <a:ext cx="7296150" cy="1743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4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  <a:endParaRPr lang="en-US" sz="40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762000" y="836712"/>
            <a:ext cx="7620000" cy="60212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740197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CHÀO MỪNG QUÝ </a:t>
            </a:r>
            <a:r>
              <a:rPr lang="en-US" sz="4000" b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THẦY </a:t>
            </a:r>
            <a:r>
              <a:rPr lang="en-US" sz="4000" b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CÔ VỀ DỰ GIỜ THĂM LỚP</a:t>
            </a:r>
          </a:p>
        </p:txBody>
      </p:sp>
    </p:spTree>
    <p:extLst>
      <p:ext uri="{BB962C8B-B14F-4D97-AF65-F5344CB8AC3E}">
        <p14:creationId xmlns:p14="http://schemas.microsoft.com/office/powerpoint/2010/main" val="141672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7" name="Text Box 49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3340224"/>
          </a:xfrm>
          <a:solidFill>
            <a:schemeClr val="bg1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(a&gt;1)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chia 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8600" y="3810000"/>
            <a:ext cx="685800" cy="7620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84920" tIns="42460" rIns="84920" bIns="42460" anchor="ctr"/>
          <a:lstStyle/>
          <a:p>
            <a:pPr defTabSz="849313">
              <a:spcBef>
                <a:spcPct val="50000"/>
              </a:spcBef>
              <a:defRPr/>
            </a:pPr>
            <a:r>
              <a:rPr lang="en-US" sz="36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?3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-468560" y="3810000"/>
            <a:ext cx="87129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20" tIns="42460" rIns="84920" bIns="42460"/>
          <a:lstStyle/>
          <a:p>
            <a:pPr marL="1911350" lvl="4" indent="-214313" algn="just" defTabSz="849313" eaLnBrk="0" hangingPunct="0">
              <a:spcBef>
                <a:spcPct val="20000"/>
              </a:spcBef>
              <a:defRPr/>
            </a:pP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kern="0" dirty="0">
                <a:latin typeface="Times New Roman" pitchFamily="18" charset="0"/>
                <a:cs typeface="Times New Roman" pitchFamily="18" charset="0"/>
              </a:rPr>
              <a:t> 12?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04800" y="5638800"/>
            <a:ext cx="685800" cy="7620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84920" tIns="42460" rIns="84920" bIns="42460" anchor="ctr"/>
          <a:lstStyle>
            <a:lvl1pPr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</a:rPr>
              <a:t>?4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066800" y="5715000"/>
            <a:ext cx="7924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20" tIns="42460" rIns="84920" bIns="42460"/>
          <a:lstStyle/>
          <a:p>
            <a:pPr marL="319088" indent="-319088" defTabSz="849313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1?</a:t>
            </a:r>
          </a:p>
        </p:txBody>
      </p:sp>
    </p:spTree>
    <p:extLst>
      <p:ext uri="{BB962C8B-B14F-4D97-AF65-F5344CB8AC3E}">
        <p14:creationId xmlns:p14="http://schemas.microsoft.com/office/powerpoint/2010/main" val="91133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7" grpId="0" animBg="1" autoUpdateAnimBg="0"/>
      <p:bldP spid="4" grpId="0" animBg="1"/>
      <p:bldP spid="5" grpId="0" build="p"/>
      <p:bldP spid="6" grpId="0" animBg="1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0" y="500063"/>
            <a:ext cx="91059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 lúc ôn về bội và ước nhóm bạn lớp 6A tranh luận :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76200" y="1327150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Trong tập hợp số tự nhiên có một số là bội của mọi số khác 0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76200" y="254635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76200" y="3308350"/>
            <a:ext cx="853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Cúc: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Mình cũng tìm được một số tự nhiên không phải là ước của bất cứ số nào.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76200" y="4451350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Hoa: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Mình cũng tìm được một số tự nhiên chỉ có đúng một ước số.</a:t>
            </a:r>
          </a:p>
        </p:txBody>
      </p:sp>
    </p:spTree>
    <p:extLst>
      <p:ext uri="{BB962C8B-B14F-4D97-AF65-F5344CB8AC3E}">
        <p14:creationId xmlns:p14="http://schemas.microsoft.com/office/powerpoint/2010/main" val="2011316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/>
      <p:bldP spid="43012" grpId="0"/>
      <p:bldP spid="43013" grpId="0"/>
      <p:bldP spid="430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61764" y="2204864"/>
            <a:ext cx="7772400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332656"/>
            <a:ext cx="2592288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PHIẾU HỌC TẬP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980728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3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476672"/>
            <a:ext cx="3960440" cy="864096"/>
          </a:xfrm>
          <a:solidFill>
            <a:srgbClr val="FFFF00"/>
          </a:solidFill>
        </p:spPr>
        <p:txBody>
          <a:bodyPr/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12776"/>
            <a:ext cx="7772400" cy="4752528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Số</a:t>
            </a:r>
            <a:r>
              <a:rPr lang="en-US" dirty="0" smtClean="0"/>
              <a:t> 0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bội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0. </a:t>
            </a:r>
          </a:p>
          <a:p>
            <a:pPr>
              <a:buFontTx/>
              <a:buChar char="-"/>
            </a:pPr>
            <a:r>
              <a:rPr lang="en-US" dirty="0" err="1" smtClean="0"/>
              <a:t>Số</a:t>
            </a:r>
            <a:r>
              <a:rPr lang="en-US" dirty="0" smtClean="0"/>
              <a:t> 1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Số</a:t>
            </a:r>
            <a:r>
              <a:rPr lang="en-US" dirty="0" smtClean="0"/>
              <a:t> 0 </a:t>
            </a:r>
            <a:r>
              <a:rPr lang="en-US" dirty="0" err="1" smtClean="0">
                <a:solidFill>
                  <a:srgbClr val="C00000"/>
                </a:solidFill>
              </a:rPr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. </a:t>
            </a:r>
          </a:p>
          <a:p>
            <a:pPr>
              <a:buFontTx/>
              <a:buChar char="-"/>
            </a:pPr>
            <a:r>
              <a:rPr lang="en-US" dirty="0" err="1" smtClean="0"/>
              <a:t>Số</a:t>
            </a:r>
            <a:r>
              <a:rPr lang="en-US" dirty="0" smtClean="0"/>
              <a:t> 1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1.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9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153400" cy="3048000"/>
          </a:xfrm>
        </p:spPr>
        <p:txBody>
          <a:bodyPr/>
          <a:lstStyle/>
          <a:p>
            <a:pPr algn="l"/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111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/44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8;14;20;25.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30.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12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81000" y="11430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8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 114 </a:t>
            </a:r>
            <a:r>
              <a:rPr lang="en-US" sz="28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SGK/45</a:t>
            </a:r>
            <a:endParaRPr lang="en-US" sz="2800" b="1" u="sng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600200"/>
            <a:ext cx="8915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36 HS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aphicFrame>
        <p:nvGraphicFramePr>
          <p:cNvPr id="23559" name="Group 7"/>
          <p:cNvGraphicFramePr>
            <a:graphicFrameLocks noGrp="1"/>
          </p:cNvGraphicFramePr>
          <p:nvPr/>
        </p:nvGraphicFramePr>
        <p:xfrm>
          <a:off x="533400" y="3124200"/>
          <a:ext cx="7543800" cy="2590800"/>
        </p:xfrm>
        <a:graphic>
          <a:graphicData uri="http://schemas.openxmlformats.org/drawingml/2006/table">
            <a:tbl>
              <a:tblPr/>
              <a:tblGrid>
                <a:gridCol w="1905000"/>
                <a:gridCol w="1828800"/>
                <a:gridCol w="3810000"/>
              </a:tblGrid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người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người ở một nhóm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 nhất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 hai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 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 tư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3124200" y="4117975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5943600" y="3584575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5943600" y="5184775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85366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build="p"/>
      <p:bldP spid="23585" grpId="0"/>
      <p:bldP spid="23586" grpId="0"/>
      <p:bldP spid="235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29847" y="18864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28600" y="1364240"/>
            <a:ext cx="8153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ta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1; 2; 3; 4…..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(a&gt; 1)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210300" y="1630541"/>
            <a:ext cx="10259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6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347204" y="2993592"/>
            <a:ext cx="1447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0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99592" y="523913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343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1" grpId="0"/>
      <p:bldP spid="21512" grpId="0"/>
      <p:bldP spid="215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0" y="2819400"/>
            <a:ext cx="4648200" cy="528638"/>
          </a:xfrm>
          <a:prstGeom prst="rect">
            <a:avLst/>
          </a:prstGeom>
          <a:solidFill>
            <a:srgbClr val="FFFFCC"/>
          </a:solidFill>
          <a:ln w="9525">
            <a:pattFill prst="pct50">
              <a:fgClr>
                <a:srgbClr val="FFFF99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b (b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≠ 0)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495800" y="2833688"/>
            <a:ext cx="4648200" cy="519112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a (a&gt;1)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52400" y="3749675"/>
            <a:ext cx="4191000" cy="277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</a:rPr>
              <a:t>*</a:t>
            </a:r>
            <a:r>
              <a:rPr lang="en-US" sz="3200" b="1" i="1" dirty="0" err="1">
                <a:latin typeface="Times New Roman" pitchFamily="18" charset="0"/>
              </a:rPr>
              <a:t>Lấy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</a:rPr>
              <a:t>  </a:t>
            </a:r>
            <a:r>
              <a:rPr lang="en-US" sz="3200" b="1" dirty="0">
                <a:latin typeface="Times New Roman" pitchFamily="18" charset="0"/>
              </a:rPr>
              <a:t>b </a:t>
            </a:r>
            <a:r>
              <a:rPr lang="en-US" sz="3200" b="1" dirty="0" err="1">
                <a:latin typeface="Times New Roman" pitchFamily="18" charset="0"/>
              </a:rPr>
              <a:t>nhân</a:t>
            </a:r>
            <a:r>
              <a:rPr lang="en-US" sz="3200" b="1" i="1" dirty="0">
                <a:latin typeface="Times New Roman" pitchFamily="18" charset="0"/>
              </a:rPr>
              <a:t>  </a:t>
            </a:r>
            <a:r>
              <a:rPr lang="en-US" sz="3200" b="1" i="1" dirty="0" err="1">
                <a:latin typeface="Times New Roman" pitchFamily="18" charset="0"/>
              </a:rPr>
              <a:t>lần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lượt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với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các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0 ; 1 ; 2 ; 3 ; 4 ;</a:t>
            </a:r>
            <a:r>
              <a:rPr lang="en-US" sz="3200" b="1" i="1" dirty="0">
                <a:latin typeface="Times New Roman" pitchFamily="18" charset="0"/>
              </a:rPr>
              <a:t> … </a:t>
            </a:r>
          </a:p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</a:rPr>
              <a:t>*</a:t>
            </a:r>
            <a:r>
              <a:rPr lang="en-US" sz="3200" b="1" i="1" dirty="0" err="1">
                <a:latin typeface="Times New Roman" pitchFamily="18" charset="0"/>
              </a:rPr>
              <a:t>Kết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quả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nhân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là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bội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của</a:t>
            </a:r>
            <a:r>
              <a:rPr lang="en-US" sz="3200" b="1" i="1" dirty="0">
                <a:latin typeface="Times New Roman" pitchFamily="18" charset="0"/>
              </a:rPr>
              <a:t> b. 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572000" y="3460750"/>
            <a:ext cx="4572000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itchFamily="18" charset="0"/>
              </a:rPr>
              <a:t>*Lấy số</a:t>
            </a: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 a</a:t>
            </a:r>
            <a:r>
              <a:rPr lang="en-US" sz="3200" b="1" i="1">
                <a:latin typeface="Times New Roman" pitchFamily="18" charset="0"/>
              </a:rPr>
              <a:t> </a:t>
            </a:r>
            <a:r>
              <a:rPr lang="en-US" sz="3200" b="1">
                <a:latin typeface="Times New Roman" pitchFamily="18" charset="0"/>
              </a:rPr>
              <a:t>chia </a:t>
            </a:r>
            <a:r>
              <a:rPr lang="en-US" sz="3200" b="1" i="1">
                <a:latin typeface="Times New Roman" pitchFamily="18" charset="0"/>
              </a:rPr>
              <a:t>lần lượt cho các số  tự nhiên  từ   </a:t>
            </a:r>
            <a:r>
              <a:rPr lang="en-US" sz="3200" b="1">
                <a:latin typeface="Times New Roman" pitchFamily="18" charset="0"/>
              </a:rPr>
              <a:t>1 đến  a</a:t>
            </a:r>
            <a:r>
              <a:rPr lang="en-US" sz="3200" b="1" i="1">
                <a:latin typeface="Times New Roman" pitchFamily="18" charset="0"/>
              </a:rPr>
              <a:t> .                         *Nếu a </a:t>
            </a:r>
            <a:r>
              <a:rPr lang="en-US" sz="3200" b="1">
                <a:latin typeface="Times New Roman" pitchFamily="18" charset="0"/>
              </a:rPr>
              <a:t>chia hết cho</a:t>
            </a:r>
            <a:r>
              <a:rPr lang="en-US" sz="3200" b="1" i="1">
                <a:latin typeface="Times New Roman" pitchFamily="18" charset="0"/>
              </a:rPr>
              <a:t> số nào thì số đó là ước của a .</a:t>
            </a:r>
          </a:p>
        </p:txBody>
      </p:sp>
      <p:grpSp>
        <p:nvGrpSpPr>
          <p:cNvPr id="25609" name="Group 9"/>
          <p:cNvGrpSpPr>
            <a:grpSpLocks/>
          </p:cNvGrpSpPr>
          <p:nvPr/>
        </p:nvGrpSpPr>
        <p:grpSpPr bwMode="auto">
          <a:xfrm>
            <a:off x="990600" y="1295400"/>
            <a:ext cx="7086600" cy="762000"/>
            <a:chOff x="1104" y="614"/>
            <a:chExt cx="4128" cy="367"/>
          </a:xfrm>
        </p:grpSpPr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1104" y="615"/>
              <a:ext cx="443" cy="309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99FF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Times New Roman" pitchFamily="18" charset="0"/>
                  <a:sym typeface="Wingdings" pitchFamily="2" charset="2"/>
                </a:rPr>
                <a:t>a</a:t>
              </a:r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sym typeface="Wingdings" pitchFamily="2" charset="2"/>
                </a:rPr>
                <a:t> 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sym typeface="Wingdings" pitchFamily="2" charset="2"/>
                </a:rPr>
                <a:t>   </a:t>
              </a:r>
              <a:endParaRPr lang="en-US" sz="3200" b="1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25611" name="Object 11"/>
            <p:cNvGraphicFramePr>
              <a:graphicFrameLocks noChangeAspect="1"/>
            </p:cNvGraphicFramePr>
            <p:nvPr/>
          </p:nvGraphicFramePr>
          <p:xfrm>
            <a:off x="1517" y="615"/>
            <a:ext cx="241" cy="3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6" name="Equation" r:id="rId4" imgW="75960" imgH="190440" progId="Equation.DSMT4">
                    <p:embed/>
                  </p:oleObj>
                </mc:Choice>
                <mc:Fallback>
                  <p:oleObj name="Equation" r:id="rId4" imgW="7596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7" y="615"/>
                          <a:ext cx="241" cy="357"/>
                        </a:xfrm>
                        <a:prstGeom prst="rect">
                          <a:avLst/>
                        </a:prstGeom>
                        <a:solidFill>
                          <a:srgbClr val="99FF3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99FF33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12" name="Text Box 12"/>
            <p:cNvSpPr txBox="1">
              <a:spLocks noChangeArrowheads="1"/>
            </p:cNvSpPr>
            <p:nvPr/>
          </p:nvSpPr>
          <p:spPr bwMode="auto">
            <a:xfrm>
              <a:off x="1680" y="615"/>
              <a:ext cx="365" cy="309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99FF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Times New Roman" pitchFamily="18" charset="0"/>
                </a:rPr>
                <a:t>b</a:t>
              </a:r>
            </a:p>
          </p:txBody>
        </p:sp>
        <p:graphicFrame>
          <p:nvGraphicFramePr>
            <p:cNvPr id="25613" name="Object 13"/>
            <p:cNvGraphicFramePr>
              <a:graphicFrameLocks noChangeAspect="1"/>
            </p:cNvGraphicFramePr>
            <p:nvPr/>
          </p:nvGraphicFramePr>
          <p:xfrm>
            <a:off x="1968" y="614"/>
            <a:ext cx="693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7" name="Equation" r:id="rId6" imgW="215640" imgH="152280" progId="Equation.DSMT4">
                    <p:embed/>
                  </p:oleObj>
                </mc:Choice>
                <mc:Fallback>
                  <p:oleObj name="Equation" r:id="rId6" imgW="215640" imgH="152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614"/>
                          <a:ext cx="693" cy="367"/>
                        </a:xfrm>
                        <a:prstGeom prst="rect">
                          <a:avLst/>
                        </a:prstGeom>
                        <a:solidFill>
                          <a:srgbClr val="99FF3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99FF33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14" name="Text Box 14"/>
            <p:cNvSpPr txBox="1">
              <a:spLocks noChangeArrowheads="1"/>
            </p:cNvSpPr>
            <p:nvPr/>
          </p:nvSpPr>
          <p:spPr bwMode="auto">
            <a:xfrm>
              <a:off x="2593" y="616"/>
              <a:ext cx="2639" cy="279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99FF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Times New Roman" pitchFamily="18" charset="0"/>
                </a:rPr>
                <a:t>a </a:t>
              </a:r>
              <a:r>
                <a:rPr lang="en-US" sz="3200" b="1">
                  <a:latin typeface="Times New Roman" pitchFamily="18" charset="0"/>
                  <a:sym typeface="Symbol" pitchFamily="18" charset="2"/>
                </a:rPr>
                <a:t> B(b); b</a:t>
              </a:r>
              <a:r>
                <a:rPr lang="en-US" sz="3200" b="1">
                  <a:latin typeface="Times New Roman" pitchFamily="18" charset="0"/>
                </a:rPr>
                <a:t> </a:t>
              </a:r>
              <a:r>
                <a:rPr lang="en-US" sz="3200" b="1">
                  <a:latin typeface="Times New Roman" pitchFamily="18" charset="0"/>
                  <a:sym typeface="Symbol" pitchFamily="18" charset="2"/>
                </a:rPr>
                <a:t> Ư(a)</a:t>
              </a:r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495800" y="2362200"/>
            <a:ext cx="0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715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 autoUpdateAnimBg="0"/>
      <p:bldP spid="25606" grpId="0" animBg="1" autoUpdateAnimBg="0"/>
      <p:bldP spid="25607" grpId="0" autoUpdateAnimBg="0"/>
      <p:bldP spid="25608" grpId="0" autoUpdateAnimBg="0"/>
      <p:bldP spid="256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0273" y="1412776"/>
            <a:ext cx="86106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thuộc</a:t>
            </a:r>
            <a:r>
              <a:rPr lang="en-US" b="1" dirty="0"/>
              <a:t>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nghĩa</a:t>
            </a:r>
            <a:r>
              <a:rPr lang="en-US" b="1" dirty="0"/>
              <a:t> </a:t>
            </a:r>
            <a:r>
              <a:rPr lang="en-US" b="1" dirty="0" err="1"/>
              <a:t>bội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ước</a:t>
            </a:r>
            <a:r>
              <a:rPr lang="en-US" b="1" dirty="0"/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thuộc</a:t>
            </a:r>
            <a:r>
              <a:rPr lang="en-US" b="1" dirty="0"/>
              <a:t> </a:t>
            </a:r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bội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ước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tâp</a:t>
            </a:r>
            <a:r>
              <a:rPr lang="en-US" b="1" dirty="0"/>
              <a:t>  </a:t>
            </a:r>
            <a:r>
              <a:rPr lang="en-US" b="1" dirty="0" err="1"/>
              <a:t>bài</a:t>
            </a:r>
            <a:r>
              <a:rPr lang="en-US" b="1"/>
              <a:t> </a:t>
            </a:r>
            <a:r>
              <a:rPr lang="en-US" b="1" smtClean="0"/>
              <a:t>112 </a:t>
            </a:r>
            <a:r>
              <a:rPr lang="en-US" b="1"/>
              <a:t>,</a:t>
            </a:r>
            <a:r>
              <a:rPr lang="en-US" b="1" smtClean="0"/>
              <a:t>113 </a:t>
            </a:r>
            <a:r>
              <a:rPr lang="en-US" b="1" dirty="0"/>
              <a:t>(</a:t>
            </a:r>
            <a:r>
              <a:rPr lang="en-US" b="1" dirty="0" err="1"/>
              <a:t>Sgk</a:t>
            </a:r>
            <a:r>
              <a:rPr lang="en-US" b="1" dirty="0"/>
              <a:t> –44; 45 </a:t>
            </a:r>
          </a:p>
          <a:p>
            <a:pPr eaLnBrk="1" hangingPunct="1">
              <a:spcBef>
                <a:spcPct val="50000"/>
              </a:spcBef>
            </a:pPr>
            <a:r>
              <a:rPr lang="en-US" b="1" dirty="0"/>
              <a:t>                                          114 </a:t>
            </a:r>
            <a:r>
              <a:rPr lang="en-US" b="1" dirty="0" err="1"/>
              <a:t>đến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 117/SBT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1760" y="332656"/>
            <a:ext cx="432048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1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4876800" cy="533400"/>
          </a:xfrm>
          <a:gradFill rotWithShape="0">
            <a:gsLst>
              <a:gs pos="0">
                <a:srgbClr val="FFCC99"/>
              </a:gs>
              <a:gs pos="100000">
                <a:srgbClr val="66FF99"/>
              </a:gs>
            </a:gsLst>
            <a:lin ang="5400000" scaled="1"/>
          </a:gra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394132" y="2710150"/>
            <a:ext cx="708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515375" y="3269928"/>
            <a:ext cx="7162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1460698" y="1369218"/>
                <a:ext cx="743178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1) Cho a, b 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 N, b  0.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Khi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nào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thì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latin typeface="Cambria Math"/>
                        <a:ea typeface="Cambria Math"/>
                        <a:cs typeface="Times New Roman" pitchFamily="18" charset="0"/>
                        <a:sym typeface="Symbol" pitchFamily="18" charset="2"/>
                      </a:rPr>
                      <m:t>⋮</m:t>
                    </m:r>
                    <m:r>
                      <a:rPr lang="en-US" sz="2600" b="1" i="0" smtClean="0">
                        <a:latin typeface="Cambria Math"/>
                        <a:ea typeface="Cambria Math"/>
                        <a:cs typeface="Times New Roman" pitchFamily="18" charset="0"/>
                        <a:sym typeface="Symbol" pitchFamily="18" charset="2"/>
                      </a:rPr>
                      <m:t>𝐛</m:t>
                    </m:r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?</a:t>
                </a:r>
                <a:endParaRPr lang="en-US" sz="28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60698" y="1369218"/>
                <a:ext cx="7431782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723" t="-11765" b="-341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203848" y="2074703"/>
            <a:ext cx="5842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 =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b.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17440" y="3807909"/>
                <a:ext cx="41764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21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⋮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𝟑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𝒗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ì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𝟐𝟏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𝟑</m:t>
                    </m:r>
                    <m:r>
                      <a:rPr lang="en-US" sz="28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.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/>
                        <a:cs typeface="Times New Roman" pitchFamily="18" charset="0"/>
                      </a:rPr>
                      <m:t>𝟕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440" y="3807909"/>
                <a:ext cx="4176464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2920" t="-12941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39552" y="214920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378904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67744" y="2060848"/>
                <a:ext cx="9737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latin typeface="Cambria Math"/>
                        <a:ea typeface="Cambria Math"/>
                        <a:cs typeface="Times New Roman" pitchFamily="18" charset="0"/>
                        <a:sym typeface="Symbol" pitchFamily="18" charset="2"/>
                      </a:rPr>
                      <m:t>⋮</m:t>
                    </m:r>
                    <m:r>
                      <a:rPr lang="en-US" sz="2600" b="1" i="0" smtClean="0">
                        <a:latin typeface="Cambria Math"/>
                        <a:ea typeface="Cambria Math"/>
                        <a:cs typeface="Times New Roman" pitchFamily="18" charset="0"/>
                        <a:sym typeface="Symbol" pitchFamily="18" charset="2"/>
                      </a:rPr>
                      <m:t>𝐛</m:t>
                    </m:r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060848"/>
                <a:ext cx="973728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2500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1889448" y="4653136"/>
            <a:ext cx="4050704" cy="523220"/>
            <a:chOff x="1817440" y="4653136"/>
            <a:chExt cx="4176464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17440" y="4653136"/>
                  <a:ext cx="417646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latin typeface="Times New Roman" pitchFamily="18" charset="0"/>
                      <a:cs typeface="Times New Roman" pitchFamily="18" charset="0"/>
                    </a:rPr>
                    <a:t>21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⋮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/>
                          <a:cs typeface="Times New Roman" pitchFamily="18" charset="0"/>
                        </a:rPr>
                        <m:t>  </m:t>
                      </m:r>
                    </m:oMath>
                  </a14:m>
                  <a:endParaRPr lang="en-US" sz="28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7440" y="4653136"/>
                  <a:ext cx="4176464" cy="52322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3163" t="-11628" b="-313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Connector 10"/>
            <p:cNvCxnSpPr/>
            <p:nvPr/>
          </p:nvCxnSpPr>
          <p:spPr>
            <a:xfrm flipH="1">
              <a:off x="2267744" y="4869184"/>
              <a:ext cx="252000" cy="2160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2915816" y="4653136"/>
            <a:ext cx="5973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 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21=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5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  <p:bldP spid="5140" grpId="0"/>
      <p:bldP spid="26" grpId="0"/>
      <p:bldP spid="6" grpId="0"/>
      <p:bldP spid="7" grpId="0"/>
      <p:bldP spid="8" grpId="0"/>
      <p:bldP spid="15" grpId="0"/>
      <p:bldP spid="9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72121" y="1310879"/>
                <a:ext cx="10983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⋮ </m:t>
                    </m:r>
                  </m:oMath>
                </a14:m>
                <a:endParaRPr lang="en-US" sz="3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121" y="1310879"/>
                <a:ext cx="1098376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843808" y="1268760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4956" y="1306603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059832" y="1916832"/>
            <a:ext cx="292342" cy="467954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07704" y="2464265"/>
            <a:ext cx="2247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4896" y="2473732"/>
            <a:ext cx="254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4924326" y="1915091"/>
            <a:ext cx="292342" cy="467954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51920" y="3645024"/>
                <a:ext cx="10983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⋮ </m:t>
                    </m:r>
                  </m:oMath>
                </a14:m>
                <a:endParaRPr lang="en-US" sz="36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3645024"/>
                <a:ext cx="109837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Down Arrow 13"/>
          <p:cNvSpPr/>
          <p:nvPr/>
        </p:nvSpPr>
        <p:spPr>
          <a:xfrm>
            <a:off x="3059832" y="4329198"/>
            <a:ext cx="292342" cy="467954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932040" y="4329198"/>
            <a:ext cx="292342" cy="467954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07704" y="4777988"/>
            <a:ext cx="2259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3968" y="4777988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0032" y="1310879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6003" y="480658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0032" y="3646765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31624" y="3646765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32956" y="3645024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0032" y="3645024"/>
            <a:ext cx="818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93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-0.14705 0.1673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61" y="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animMotion origin="layout" path="M 8.33333E-7 -4.44444E-6 L 0.35694 0.1736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7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-0.15504 0.1629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60" y="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32535 0.1629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67" y="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2" grpId="0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0" grpId="1"/>
      <p:bldP spid="21" grpId="0"/>
      <p:bldP spid="21" grpId="1"/>
      <p:bldP spid="22" grpId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>
          <a:xfrm>
            <a:off x="0" y="838200"/>
            <a:ext cx="9144000" cy="1519238"/>
          </a:xfrm>
        </p:spPr>
        <p:txBody>
          <a:bodyPr/>
          <a:lstStyle/>
          <a:p>
            <a:pPr lvl="1"/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18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bội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?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bội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12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?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15 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2055" name="Rectangle 5"/>
          <p:cNvSpPr>
            <a:spLocks/>
          </p:cNvSpPr>
          <p:nvPr/>
        </p:nvSpPr>
        <p:spPr bwMode="auto">
          <a:xfrm>
            <a:off x="381000" y="44958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endParaRPr lang="en-US" sz="2600">
              <a:latin typeface="Constantia" pitchFamily="18" charset="0"/>
            </a:endParaRPr>
          </a:p>
        </p:txBody>
      </p:sp>
      <p:sp>
        <p:nvSpPr>
          <p:cNvPr id="110598" name="Rectangle 6"/>
          <p:cNvSpPr>
            <a:spLocks/>
          </p:cNvSpPr>
          <p:nvPr/>
        </p:nvSpPr>
        <p:spPr bwMode="auto">
          <a:xfrm>
            <a:off x="2786063" y="1928813"/>
            <a:ext cx="266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39763" lvl="1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Trả lời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9C007F"/>
              </a:buClr>
              <a:buSzPct val="95000"/>
              <a:buFont typeface="Wingdings 2" pitchFamily="18" charset="2"/>
              <a:buNone/>
            </a:pPr>
            <a:endParaRPr lang="en-US" sz="2600">
              <a:latin typeface="Constantia" pitchFamily="18" charset="0"/>
            </a:endParaRPr>
          </a:p>
        </p:txBody>
      </p:sp>
      <p:sp>
        <p:nvSpPr>
          <p:cNvPr id="110609" name="Rectangle 17"/>
          <p:cNvSpPr>
            <a:spLocks noChangeArrowheads="1"/>
          </p:cNvSpPr>
          <p:nvPr/>
        </p:nvSpPr>
        <p:spPr bwMode="auto">
          <a:xfrm>
            <a:off x="357188" y="2643188"/>
            <a:ext cx="822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sz="3400" b="1" dirty="0">
                <a:latin typeface="Calibri" pitchFamily="34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0612" name="Rectangle 20"/>
          <p:cNvSpPr>
            <a:spLocks noChangeArrowheads="1"/>
          </p:cNvSpPr>
          <p:nvPr/>
        </p:nvSpPr>
        <p:spPr bwMode="auto">
          <a:xfrm>
            <a:off x="500063" y="3286125"/>
            <a:ext cx="8515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0" hangingPunct="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Số 4 là ước của 12 vì           , không là ước của 15 vì </a:t>
            </a:r>
          </a:p>
        </p:txBody>
      </p:sp>
      <p:graphicFrame>
        <p:nvGraphicFramePr>
          <p:cNvPr id="110613" name="Object 2"/>
          <p:cNvGraphicFramePr>
            <a:graphicFrameLocks noChangeAspect="1"/>
          </p:cNvGraphicFramePr>
          <p:nvPr/>
        </p:nvGraphicFramePr>
        <p:xfrm>
          <a:off x="4000500" y="2714625"/>
          <a:ext cx="8159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Equation" r:id="rId3" imgW="317160" imgH="190440" progId="Equation.DSMT4">
                  <p:embed/>
                </p:oleObj>
              </mc:Choice>
              <mc:Fallback>
                <p:oleObj name="Equation" r:id="rId3" imgW="3171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714625"/>
                        <a:ext cx="8159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15" name="Object 4"/>
          <p:cNvGraphicFramePr>
            <a:graphicFrameLocks noChangeAspect="1"/>
          </p:cNvGraphicFramePr>
          <p:nvPr/>
        </p:nvGraphicFramePr>
        <p:xfrm>
          <a:off x="8143875" y="2643188"/>
          <a:ext cx="8175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75" y="2643188"/>
                        <a:ext cx="81756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143375" y="3286125"/>
          <a:ext cx="8159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286125"/>
                        <a:ext cx="8159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071563" y="3786188"/>
          <a:ext cx="8175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3786188"/>
                        <a:ext cx="81756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57188" y="214313"/>
            <a:ext cx="714375" cy="5715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419864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10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1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9" grpId="0"/>
      <p:bldP spid="110612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20" tIns="42460" rIns="84920" bIns="42460"/>
          <a:lstStyle>
            <a:lvl1pPr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49313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493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F8627D93-BD2F-45AB-B40C-9BC83541ED26}" type="slidenum">
              <a:rPr lang="en-US" sz="1300"/>
              <a:pPr algn="r" eaLnBrk="1" hangingPunct="1"/>
              <a:t>5</a:t>
            </a:fld>
            <a:endParaRPr lang="en-US" sz="1300"/>
          </a:p>
        </p:txBody>
      </p:sp>
      <p:graphicFrame>
        <p:nvGraphicFramePr>
          <p:cNvPr id="11326" name="Group 62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469529032"/>
              </p:ext>
            </p:extLst>
          </p:nvPr>
        </p:nvGraphicFramePr>
        <p:xfrm>
          <a:off x="990600" y="1778000"/>
          <a:ext cx="7086600" cy="4632784"/>
        </p:xfrm>
        <a:graphic>
          <a:graphicData uri="http://schemas.openxmlformats.org/drawingml/2006/table">
            <a:tbl>
              <a:tblPr/>
              <a:tblGrid>
                <a:gridCol w="3276600"/>
                <a:gridCol w="1905000"/>
                <a:gridCol w="1905000"/>
              </a:tblGrid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Câu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Đúng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Sai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bội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8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ước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4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100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bội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5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ước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1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ước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99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0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ước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7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0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bội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931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876800" y="23161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4800600" y="57451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6705600" y="52117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4876800" y="46783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4876800" y="39925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6781800" y="34591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6781800" y="2895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609600" y="914400"/>
            <a:ext cx="8534400" cy="57943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Điền</a:t>
            </a:r>
            <a:r>
              <a:rPr lang="en-US" b="1" dirty="0"/>
              <a:t> </a:t>
            </a:r>
            <a:r>
              <a:rPr lang="en-US" b="1" dirty="0" err="1"/>
              <a:t>dấu</a:t>
            </a:r>
            <a:r>
              <a:rPr lang="en-US" b="1" dirty="0"/>
              <a:t> ‘x’ </a:t>
            </a:r>
            <a:r>
              <a:rPr lang="en-US" b="1" dirty="0" err="1"/>
              <a:t>vào</a:t>
            </a:r>
            <a:r>
              <a:rPr lang="en-US" b="1" dirty="0"/>
              <a:t> ô </a:t>
            </a:r>
            <a:r>
              <a:rPr lang="en-US" b="1" dirty="0" err="1"/>
              <a:t>thích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1513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0" grpId="0" autoUpdateAnimBg="0"/>
      <p:bldP spid="11314" grpId="0" autoUpdateAnimBg="0"/>
      <p:bldP spid="11315" grpId="0" autoUpdateAnimBg="0"/>
      <p:bldP spid="11316" grpId="0" autoUpdateAnimBg="0"/>
      <p:bldP spid="11317" grpId="0" autoUpdateAnimBg="0"/>
      <p:bldP spid="11318" grpId="0" autoUpdateAnimBg="0"/>
      <p:bldP spid="11319" grpId="0" autoUpdateAnimBg="0"/>
      <p:bldP spid="1132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251520" y="260648"/>
            <a:ext cx="7543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Ví</a:t>
            </a:r>
            <a:r>
              <a:rPr lang="en-US" b="1" dirty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1: </a:t>
            </a: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bội</a:t>
            </a:r>
            <a:r>
              <a:rPr lang="en-US" b="1" dirty="0"/>
              <a:t> </a:t>
            </a:r>
            <a:r>
              <a:rPr lang="en-US" b="1" dirty="0" err="1"/>
              <a:t>nhỏ</a:t>
            </a:r>
            <a:r>
              <a:rPr lang="en-US" b="1" dirty="0"/>
              <a:t> </a:t>
            </a:r>
            <a:r>
              <a:rPr lang="en-US" b="1" dirty="0" err="1"/>
              <a:t>hơn</a:t>
            </a:r>
            <a:r>
              <a:rPr lang="en-US" b="1" dirty="0"/>
              <a:t> </a:t>
            </a:r>
            <a:r>
              <a:rPr lang="en-US" b="1" dirty="0" smtClean="0"/>
              <a:t>28 </a:t>
            </a:r>
            <a:r>
              <a:rPr lang="en-US" b="1" dirty="0" err="1"/>
              <a:t>của</a:t>
            </a:r>
            <a:r>
              <a:rPr lang="en-US" b="1" dirty="0"/>
              <a:t> 6</a:t>
            </a:r>
            <a:r>
              <a:rPr lang="en-US" b="1" dirty="0" smtClean="0"/>
              <a:t> ?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334431" y="980728"/>
            <a:ext cx="1035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844824"/>
            <a:ext cx="1505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 ;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1844824"/>
            <a:ext cx="1446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;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6369" y="1860848"/>
            <a:ext cx="1700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;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4008" y="1865187"/>
            <a:ext cx="1632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 ;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5371" y="1874703"/>
            <a:ext cx="160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24;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8344" y="1879042"/>
            <a:ext cx="1475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03920" y="2705546"/>
            <a:ext cx="754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C</a:t>
            </a:r>
            <a:r>
              <a:rPr lang="en-US" b="1" dirty="0" err="1" smtClean="0"/>
              <a:t>ác</a:t>
            </a:r>
            <a:r>
              <a:rPr lang="en-US" b="1" dirty="0" smtClean="0"/>
              <a:t> </a:t>
            </a:r>
            <a:r>
              <a:rPr lang="en-US" b="1" dirty="0" err="1"/>
              <a:t>bội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/>
              <a:t>của</a:t>
            </a:r>
            <a:r>
              <a:rPr lang="en-US" b="1" dirty="0"/>
              <a:t> 6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97288" y="1825660"/>
            <a:ext cx="107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2113" y="1839515"/>
            <a:ext cx="783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16723" y="1853564"/>
            <a:ext cx="804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60190" y="1883381"/>
            <a:ext cx="663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45774" y="1873852"/>
            <a:ext cx="651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2276872"/>
            <a:ext cx="2324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92167" y="1897668"/>
            <a:ext cx="737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28329" y="4581128"/>
            <a:ext cx="32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30 &gt; 28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5148064" y="4149930"/>
            <a:ext cx="146552" cy="336119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3920" y="3573016"/>
            <a:ext cx="6605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;       ;         ;        ;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1374" y="3553852"/>
            <a:ext cx="1402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        ;...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403920" y="2708920"/>
            <a:ext cx="754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C</a:t>
            </a:r>
            <a:r>
              <a:rPr lang="en-US" b="1" dirty="0" err="1" smtClean="0"/>
              <a:t>ác</a:t>
            </a:r>
            <a:r>
              <a:rPr lang="en-US" b="1" dirty="0" smtClean="0"/>
              <a:t> </a:t>
            </a:r>
            <a:r>
              <a:rPr lang="en-US" b="1" dirty="0" err="1"/>
              <a:t>bội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nhỏ</a:t>
            </a:r>
            <a:r>
              <a:rPr lang="en-US" b="1" dirty="0" smtClean="0"/>
              <a:t> </a:t>
            </a:r>
            <a:r>
              <a:rPr lang="en-US" b="1" dirty="0" err="1" smtClean="0"/>
              <a:t>hơn</a:t>
            </a:r>
            <a:r>
              <a:rPr lang="en-US" b="1" dirty="0" smtClean="0"/>
              <a:t> 28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/>
              <a:t>6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172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4635 0.25578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-0.0967 0.2567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1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3333E-6 L -0.16128 0.25463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3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0.22777 0.25023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89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0023 L -0.30608 0.251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4" y="12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8.67052E-7 L -0.39809 0.2478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13" y="12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6" grpId="2"/>
      <p:bldP spid="17" grpId="0"/>
      <p:bldP spid="17" grpId="1"/>
      <p:bldP spid="17" grpId="2"/>
      <p:bldP spid="18" grpId="1"/>
      <p:bldP spid="18" grpId="2"/>
      <p:bldP spid="19" grpId="1" animBg="1"/>
      <p:bldP spid="19" grpId="2" animBg="1"/>
      <p:bldP spid="20" grpId="0"/>
      <p:bldP spid="22" grpId="0"/>
      <p:bldP spid="22" grpId="2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3" name="Text Box 37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7848600" cy="1828800"/>
          </a:xfrm>
          <a:solidFill>
            <a:schemeClr val="bg1"/>
          </a:solidFill>
          <a:ln>
            <a:solidFill>
              <a:srgbClr val="990033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0; 1; 2; 3; 4;..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3408363"/>
            <a:ext cx="8077200" cy="579438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nhiên</a:t>
            </a:r>
            <a:r>
              <a:rPr lang="en-US" b="1" dirty="0"/>
              <a:t> x </a:t>
            </a:r>
            <a:r>
              <a:rPr lang="en-US" b="1" dirty="0" err="1"/>
              <a:t>mà</a:t>
            </a:r>
            <a:r>
              <a:rPr lang="en-US" b="1" dirty="0"/>
              <a:t> x </a:t>
            </a:r>
            <a:r>
              <a:rPr lang="en-US" b="1" dirty="0">
                <a:sym typeface="Euclid Symbol" pitchFamily="18" charset="2"/>
              </a:rPr>
              <a:t> B(8) </a:t>
            </a:r>
            <a:r>
              <a:rPr lang="en-US" b="1" dirty="0" err="1">
                <a:sym typeface="Euclid Symbol" pitchFamily="18" charset="2"/>
              </a:rPr>
              <a:t>và</a:t>
            </a:r>
            <a:r>
              <a:rPr lang="en-US" b="1" dirty="0">
                <a:sym typeface="Euclid Symbol" pitchFamily="18" charset="2"/>
              </a:rPr>
              <a:t> x&lt;40.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28600" y="2819400"/>
            <a:ext cx="685800" cy="58896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?2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7824" y="393305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6"/>
          <p:cNvSpPr txBox="1">
            <a:spLocks noChangeArrowheads="1"/>
          </p:cNvSpPr>
          <p:nvPr/>
        </p:nvSpPr>
        <p:spPr bwMode="auto">
          <a:xfrm>
            <a:off x="1006624" y="4653136"/>
            <a:ext cx="702176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B(8)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 0; 8; 16; 24; 32; 40; 48;...                               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&lt;40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smtClean="0">
                <a:solidFill>
                  <a:srgbClr val="0070C0"/>
                </a:solidFill>
                <a:sym typeface="Euclid Symbol" pitchFamily="18" charset="2"/>
              </a:rPr>
              <a:t>  0; 8;16; 24; 32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>
            <a:off x="3743908" y="5589240"/>
            <a:ext cx="2556284" cy="360040"/>
          </a:xfrm>
          <a:prstGeom prst="bracePair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ouble Brace 8"/>
          <p:cNvSpPr/>
          <p:nvPr/>
        </p:nvSpPr>
        <p:spPr>
          <a:xfrm>
            <a:off x="3203848" y="4725144"/>
            <a:ext cx="4032448" cy="360040"/>
          </a:xfrm>
          <a:prstGeom prst="bracePair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15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3" grpId="0" animBg="1" autoUpdateAnimBg="0"/>
      <p:bldP spid="4" grpId="0" animBg="1" autoUpdateAnimBg="0"/>
      <p:bldP spid="5" grpId="0" animBg="1"/>
      <p:bldP spid="2" grpId="0"/>
      <p:bldP spid="6" grpId="0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85800" y="476672"/>
            <a:ext cx="66945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 smtClean="0"/>
              <a:t>Ví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2 </a:t>
            </a:r>
            <a:r>
              <a:rPr lang="en-US" b="1" dirty="0"/>
              <a:t>: </a:t>
            </a: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Ư(8).</a:t>
            </a:r>
          </a:p>
        </p:txBody>
      </p:sp>
    </p:spTree>
    <p:extLst>
      <p:ext uri="{BB962C8B-B14F-4D97-AF65-F5344CB8AC3E}">
        <p14:creationId xmlns:p14="http://schemas.microsoft.com/office/powerpoint/2010/main" val="104143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09600" y="0"/>
            <a:ext cx="1447800" cy="579438"/>
            <a:chOff x="480" y="384"/>
            <a:chExt cx="912" cy="365"/>
          </a:xfrm>
        </p:grpSpPr>
        <p:sp>
          <p:nvSpPr>
            <p:cNvPr id="4137" name="Text Box 2"/>
            <p:cNvSpPr txBox="1">
              <a:spLocks noChangeArrowheads="1"/>
            </p:cNvSpPr>
            <p:nvPr/>
          </p:nvSpPr>
          <p:spPr bwMode="auto">
            <a:xfrm>
              <a:off x="480" y="384"/>
              <a:ext cx="91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</a:t>
              </a:r>
              <a:r>
                <a:rPr lang="en-US" b="1" dirty="0" smtClean="0"/>
                <a:t> </a:t>
              </a:r>
              <a:r>
                <a:rPr lang="en-US" b="1" dirty="0" smtClean="0">
                  <a:solidFill>
                    <a:srgbClr val="FF0000"/>
                  </a:solidFill>
                </a:rPr>
                <a:t>1</a:t>
              </a:r>
              <a:r>
                <a:rPr lang="en-US" b="1" dirty="0" smtClean="0"/>
                <a:t> </a:t>
              </a:r>
              <a:endParaRPr lang="en-US" b="1" dirty="0"/>
            </a:p>
          </p:txBody>
        </p:sp>
        <p:graphicFrame>
          <p:nvGraphicFramePr>
            <p:cNvPr id="4106" name="Object 4"/>
            <p:cNvGraphicFramePr>
              <a:graphicFrameLocks noChangeAspect="1"/>
            </p:cNvGraphicFramePr>
            <p:nvPr/>
          </p:nvGraphicFramePr>
          <p:xfrm>
            <a:off x="720" y="384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" name="Equation" r:id="rId3" imgW="76101" imgH="190252" progId="Equation.DSMT4">
                    <p:embed/>
                  </p:oleObj>
                </mc:Choice>
                <mc:Fallback>
                  <p:oleObj name="Equation" r:id="rId3" imgW="76101" imgH="19025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384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09600" y="762000"/>
            <a:ext cx="1447800" cy="617538"/>
            <a:chOff x="480" y="787"/>
            <a:chExt cx="912" cy="389"/>
          </a:xfrm>
        </p:grpSpPr>
        <p:graphicFrame>
          <p:nvGraphicFramePr>
            <p:cNvPr id="4105" name="Object 3"/>
            <p:cNvGraphicFramePr>
              <a:graphicFrameLocks noChangeAspect="1"/>
            </p:cNvGraphicFramePr>
            <p:nvPr/>
          </p:nvGraphicFramePr>
          <p:xfrm>
            <a:off x="720" y="81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" name="Equation" r:id="rId5" imgW="76101" imgH="190252" progId="Equation.DSMT4">
                    <p:embed/>
                  </p:oleObj>
                </mc:Choice>
                <mc:Fallback>
                  <p:oleObj name="Equation" r:id="rId5" imgW="76101" imgH="19025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81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6" name="Text Box 5"/>
            <p:cNvSpPr txBox="1">
              <a:spLocks noChangeArrowheads="1"/>
            </p:cNvSpPr>
            <p:nvPr/>
          </p:nvSpPr>
          <p:spPr bwMode="auto">
            <a:xfrm>
              <a:off x="480" y="787"/>
              <a:ext cx="91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</a:t>
              </a:r>
              <a:r>
                <a:rPr lang="en-US" b="1" dirty="0" smtClean="0"/>
                <a:t> </a:t>
              </a:r>
              <a:r>
                <a:rPr lang="en-US" b="1" dirty="0" smtClean="0">
                  <a:solidFill>
                    <a:srgbClr val="FF0000"/>
                  </a:solidFill>
                </a:rPr>
                <a:t>2 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675928" y="2209800"/>
            <a:ext cx="1447800" cy="617538"/>
            <a:chOff x="480" y="787"/>
            <a:chExt cx="912" cy="389"/>
          </a:xfrm>
        </p:grpSpPr>
        <p:graphicFrame>
          <p:nvGraphicFramePr>
            <p:cNvPr id="4104" name="Object 9"/>
            <p:cNvGraphicFramePr>
              <a:graphicFrameLocks noChangeAspect="1"/>
            </p:cNvGraphicFramePr>
            <p:nvPr/>
          </p:nvGraphicFramePr>
          <p:xfrm>
            <a:off x="720" y="81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6" name="Equation" r:id="rId6" imgW="76101" imgH="190252" progId="Equation.DSMT4">
                    <p:embed/>
                  </p:oleObj>
                </mc:Choice>
                <mc:Fallback>
                  <p:oleObj name="Equation" r:id="rId6" imgW="76101" imgH="19025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81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5" name="Text Box 10"/>
            <p:cNvSpPr txBox="1">
              <a:spLocks noChangeArrowheads="1"/>
            </p:cNvSpPr>
            <p:nvPr/>
          </p:nvSpPr>
          <p:spPr bwMode="auto">
            <a:xfrm>
              <a:off x="480" y="787"/>
              <a:ext cx="91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 </a:t>
              </a:r>
              <a:r>
                <a:rPr lang="en-US" b="1" dirty="0">
                  <a:solidFill>
                    <a:srgbClr val="FF0000"/>
                  </a:solidFill>
                </a:rPr>
                <a:t>4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675928" y="4868861"/>
            <a:ext cx="1447800" cy="644525"/>
            <a:chOff x="408" y="686"/>
            <a:chExt cx="912" cy="406"/>
          </a:xfrm>
        </p:grpSpPr>
        <p:graphicFrame>
          <p:nvGraphicFramePr>
            <p:cNvPr id="410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8936520"/>
                </p:ext>
              </p:extLst>
            </p:nvPr>
          </p:nvGraphicFramePr>
          <p:xfrm>
            <a:off x="720" y="732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7" name="Equation" r:id="rId7" imgW="76101" imgH="190252" progId="Equation.DSMT4">
                    <p:embed/>
                  </p:oleObj>
                </mc:Choice>
                <mc:Fallback>
                  <p:oleObj name="Equation" r:id="rId7" imgW="76101" imgH="19025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732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34" name="Text Box 13"/>
            <p:cNvSpPr txBox="1">
              <a:spLocks noChangeArrowheads="1"/>
            </p:cNvSpPr>
            <p:nvPr/>
          </p:nvSpPr>
          <p:spPr bwMode="auto">
            <a:xfrm>
              <a:off x="408" y="686"/>
              <a:ext cx="91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 </a:t>
              </a:r>
              <a:r>
                <a:rPr lang="en-US" b="1" dirty="0">
                  <a:solidFill>
                    <a:srgbClr val="FF0000"/>
                  </a:solidFill>
                </a:rPr>
                <a:t>8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527720" y="1447800"/>
            <a:ext cx="1524000" cy="762000"/>
            <a:chOff x="346" y="1104"/>
            <a:chExt cx="960" cy="480"/>
          </a:xfrm>
        </p:grpSpPr>
        <p:grpSp>
          <p:nvGrpSpPr>
            <p:cNvPr id="4131" name="Group 14"/>
            <p:cNvGrpSpPr>
              <a:grpSpLocks/>
            </p:cNvGrpSpPr>
            <p:nvPr/>
          </p:nvGrpSpPr>
          <p:grpSpPr bwMode="auto">
            <a:xfrm>
              <a:off x="624" y="1104"/>
              <a:ext cx="310" cy="480"/>
              <a:chOff x="912" y="3216"/>
              <a:chExt cx="310" cy="480"/>
            </a:xfrm>
          </p:grpSpPr>
          <p:graphicFrame>
            <p:nvGraphicFramePr>
              <p:cNvPr id="4102" name="Object 15"/>
              <p:cNvGraphicFramePr>
                <a:graphicFrameLocks noChangeAspect="1"/>
              </p:cNvGraphicFramePr>
              <p:nvPr/>
            </p:nvGraphicFramePr>
            <p:xfrm>
              <a:off x="960" y="3216"/>
              <a:ext cx="262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408" name="Equation" r:id="rId8" imgW="76101" imgH="190252" progId="Equation.DSMT4">
                      <p:embed/>
                    </p:oleObj>
                  </mc:Choice>
                  <mc:Fallback>
                    <p:oleObj name="Equation" r:id="rId8" imgW="76101" imgH="19025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0" y="3216"/>
                            <a:ext cx="262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33" name="Line 16"/>
              <p:cNvSpPr>
                <a:spLocks noChangeShapeType="1"/>
              </p:cNvSpPr>
              <p:nvPr/>
            </p:nvSpPr>
            <p:spPr bwMode="auto">
              <a:xfrm flipH="1">
                <a:off x="912" y="331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32" name="Text Box 17"/>
            <p:cNvSpPr txBox="1">
              <a:spLocks noChangeArrowheads="1"/>
            </p:cNvSpPr>
            <p:nvPr/>
          </p:nvSpPr>
          <p:spPr bwMode="auto">
            <a:xfrm>
              <a:off x="346" y="1104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 smtClean="0"/>
                <a:t> 8      3</a:t>
              </a:r>
              <a:endParaRPr lang="en-US" b="1" dirty="0"/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671736" y="2819400"/>
            <a:ext cx="1524000" cy="762000"/>
            <a:chOff x="426" y="1104"/>
            <a:chExt cx="960" cy="480"/>
          </a:xfrm>
        </p:grpSpPr>
        <p:grpSp>
          <p:nvGrpSpPr>
            <p:cNvPr id="4128" name="Group 21"/>
            <p:cNvGrpSpPr>
              <a:grpSpLocks/>
            </p:cNvGrpSpPr>
            <p:nvPr/>
          </p:nvGrpSpPr>
          <p:grpSpPr bwMode="auto">
            <a:xfrm>
              <a:off x="624" y="1104"/>
              <a:ext cx="310" cy="480"/>
              <a:chOff x="912" y="3216"/>
              <a:chExt cx="310" cy="480"/>
            </a:xfrm>
          </p:grpSpPr>
          <p:graphicFrame>
            <p:nvGraphicFramePr>
              <p:cNvPr id="4101" name="Object 22"/>
              <p:cNvGraphicFramePr>
                <a:graphicFrameLocks noChangeAspect="1"/>
              </p:cNvGraphicFramePr>
              <p:nvPr/>
            </p:nvGraphicFramePr>
            <p:xfrm>
              <a:off x="960" y="3216"/>
              <a:ext cx="262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409" name="Equation" r:id="rId10" imgW="76101" imgH="190252" progId="Equation.DSMT4">
                      <p:embed/>
                    </p:oleObj>
                  </mc:Choice>
                  <mc:Fallback>
                    <p:oleObj name="Equation" r:id="rId10" imgW="76101" imgH="19025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0" y="3216"/>
                            <a:ext cx="262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30" name="Line 23"/>
              <p:cNvSpPr>
                <a:spLocks noChangeShapeType="1"/>
              </p:cNvSpPr>
              <p:nvPr/>
            </p:nvSpPr>
            <p:spPr bwMode="auto">
              <a:xfrm flipH="1">
                <a:off x="912" y="331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9" name="Text Box 24"/>
            <p:cNvSpPr txBox="1">
              <a:spLocks noChangeArrowheads="1"/>
            </p:cNvSpPr>
            <p:nvPr/>
          </p:nvSpPr>
          <p:spPr bwMode="auto">
            <a:xfrm>
              <a:off x="426" y="1104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 </a:t>
              </a:r>
              <a:r>
                <a:rPr lang="en-US" b="1" dirty="0" smtClean="0"/>
                <a:t>5</a:t>
              </a:r>
              <a:endParaRPr lang="en-US" b="1" dirty="0"/>
            </a:p>
          </p:txBody>
        </p:sp>
      </p:grp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599728" y="3505200"/>
            <a:ext cx="1524000" cy="762000"/>
            <a:chOff x="384" y="1104"/>
            <a:chExt cx="960" cy="480"/>
          </a:xfrm>
        </p:grpSpPr>
        <p:grpSp>
          <p:nvGrpSpPr>
            <p:cNvPr id="4125" name="Group 26"/>
            <p:cNvGrpSpPr>
              <a:grpSpLocks/>
            </p:cNvGrpSpPr>
            <p:nvPr/>
          </p:nvGrpSpPr>
          <p:grpSpPr bwMode="auto">
            <a:xfrm>
              <a:off x="624" y="1104"/>
              <a:ext cx="310" cy="480"/>
              <a:chOff x="912" y="3216"/>
              <a:chExt cx="310" cy="480"/>
            </a:xfrm>
          </p:grpSpPr>
          <p:graphicFrame>
            <p:nvGraphicFramePr>
              <p:cNvPr id="4100" name="Object 27"/>
              <p:cNvGraphicFramePr>
                <a:graphicFrameLocks noChangeAspect="1"/>
              </p:cNvGraphicFramePr>
              <p:nvPr/>
            </p:nvGraphicFramePr>
            <p:xfrm>
              <a:off x="960" y="3216"/>
              <a:ext cx="262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410" name="Equation" r:id="rId11" imgW="76101" imgH="190252" progId="Equation.DSMT4">
                      <p:embed/>
                    </p:oleObj>
                  </mc:Choice>
                  <mc:Fallback>
                    <p:oleObj name="Equation" r:id="rId11" imgW="76101" imgH="19025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0" y="3216"/>
                            <a:ext cx="262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7" name="Line 28"/>
              <p:cNvSpPr>
                <a:spLocks noChangeShapeType="1"/>
              </p:cNvSpPr>
              <p:nvPr/>
            </p:nvSpPr>
            <p:spPr bwMode="auto">
              <a:xfrm flipH="1">
                <a:off x="912" y="331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6" name="Text Box 29"/>
            <p:cNvSpPr txBox="1">
              <a:spLocks noChangeArrowheads="1"/>
            </p:cNvSpPr>
            <p:nvPr/>
          </p:nvSpPr>
          <p:spPr bwMode="auto">
            <a:xfrm>
              <a:off x="384" y="1104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 </a:t>
              </a:r>
              <a:r>
                <a:rPr lang="en-US" b="1" dirty="0" smtClean="0"/>
                <a:t>8      6</a:t>
              </a:r>
              <a:endParaRPr lang="en-US" b="1" dirty="0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671736" y="4191000"/>
            <a:ext cx="1524000" cy="762000"/>
            <a:chOff x="384" y="1104"/>
            <a:chExt cx="960" cy="480"/>
          </a:xfrm>
        </p:grpSpPr>
        <p:grpSp>
          <p:nvGrpSpPr>
            <p:cNvPr id="4122" name="Group 31"/>
            <p:cNvGrpSpPr>
              <a:grpSpLocks/>
            </p:cNvGrpSpPr>
            <p:nvPr/>
          </p:nvGrpSpPr>
          <p:grpSpPr bwMode="auto">
            <a:xfrm>
              <a:off x="624" y="1104"/>
              <a:ext cx="310" cy="480"/>
              <a:chOff x="912" y="3216"/>
              <a:chExt cx="310" cy="480"/>
            </a:xfrm>
          </p:grpSpPr>
          <p:graphicFrame>
            <p:nvGraphicFramePr>
              <p:cNvPr id="4099" name="Object 32"/>
              <p:cNvGraphicFramePr>
                <a:graphicFrameLocks noChangeAspect="1"/>
              </p:cNvGraphicFramePr>
              <p:nvPr/>
            </p:nvGraphicFramePr>
            <p:xfrm>
              <a:off x="960" y="3216"/>
              <a:ext cx="262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411" name="Equation" r:id="rId12" imgW="76101" imgH="190252" progId="Equation.DSMT4">
                      <p:embed/>
                    </p:oleObj>
                  </mc:Choice>
                  <mc:Fallback>
                    <p:oleObj name="Equation" r:id="rId12" imgW="76101" imgH="19025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0" y="3216"/>
                            <a:ext cx="262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124" name="Line 33"/>
              <p:cNvSpPr>
                <a:spLocks noChangeShapeType="1"/>
              </p:cNvSpPr>
              <p:nvPr/>
            </p:nvSpPr>
            <p:spPr bwMode="auto">
              <a:xfrm flipH="1">
                <a:off x="912" y="331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3" name="Text Box 34"/>
            <p:cNvSpPr txBox="1">
              <a:spLocks noChangeArrowheads="1"/>
            </p:cNvSpPr>
            <p:nvPr/>
          </p:nvSpPr>
          <p:spPr bwMode="auto">
            <a:xfrm>
              <a:off x="384" y="1104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8      </a:t>
              </a:r>
              <a:r>
                <a:rPr lang="en-US" b="1" dirty="0" smtClean="0"/>
                <a:t>7</a:t>
              </a:r>
              <a:endParaRPr lang="en-US" b="1" dirty="0"/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1600200" y="457200"/>
            <a:ext cx="3048000" cy="4700588"/>
            <a:chOff x="1008" y="288"/>
            <a:chExt cx="1920" cy="2961"/>
          </a:xfrm>
        </p:grpSpPr>
        <p:sp>
          <p:nvSpPr>
            <p:cNvPr id="4118" name="Line 39"/>
            <p:cNvSpPr>
              <a:spLocks noChangeShapeType="1"/>
            </p:cNvSpPr>
            <p:nvPr/>
          </p:nvSpPr>
          <p:spPr bwMode="auto">
            <a:xfrm>
              <a:off x="1008" y="288"/>
              <a:ext cx="1872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40"/>
            <p:cNvSpPr>
              <a:spLocks noChangeShapeType="1"/>
            </p:cNvSpPr>
            <p:nvPr/>
          </p:nvSpPr>
          <p:spPr bwMode="auto">
            <a:xfrm>
              <a:off x="1008" y="672"/>
              <a:ext cx="1920" cy="3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41"/>
            <p:cNvSpPr>
              <a:spLocks noChangeShapeType="1"/>
            </p:cNvSpPr>
            <p:nvPr/>
          </p:nvSpPr>
          <p:spPr bwMode="auto">
            <a:xfrm flipV="1">
              <a:off x="1104" y="1008"/>
              <a:ext cx="1824" cy="5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42"/>
            <p:cNvSpPr>
              <a:spLocks noChangeShapeType="1"/>
            </p:cNvSpPr>
            <p:nvPr/>
          </p:nvSpPr>
          <p:spPr bwMode="auto">
            <a:xfrm flipV="1">
              <a:off x="1104" y="1008"/>
              <a:ext cx="1824" cy="224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51" name="AutoShape 43"/>
          <p:cNvSpPr>
            <a:spLocks noChangeArrowheads="1"/>
          </p:cNvSpPr>
          <p:nvPr/>
        </p:nvSpPr>
        <p:spPr bwMode="auto">
          <a:xfrm>
            <a:off x="4800600" y="228600"/>
            <a:ext cx="3124200" cy="2895600"/>
          </a:xfrm>
          <a:prstGeom prst="star24">
            <a:avLst>
              <a:gd name="adj" fmla="val 37500"/>
            </a:avLst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endParaRPr lang="en-US" b="1" dirty="0"/>
          </a:p>
          <a:p>
            <a:pPr algn="ctr"/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ước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8</a:t>
            </a:r>
          </a:p>
        </p:txBody>
      </p:sp>
      <p:graphicFrame>
        <p:nvGraphicFramePr>
          <p:cNvPr id="3119" name="Object 47"/>
          <p:cNvGraphicFramePr>
            <a:graphicFrameLocks noChangeAspect="1"/>
          </p:cNvGraphicFramePr>
          <p:nvPr/>
        </p:nvGraphicFramePr>
        <p:xfrm>
          <a:off x="5486400" y="3581400"/>
          <a:ext cx="19812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" name="Equation" r:id="rId13" imgW="596641" imgH="253890" progId="Equation.DSMT4">
                  <p:embed/>
                </p:oleObj>
              </mc:Choice>
              <mc:Fallback>
                <p:oleObj name="Equation" r:id="rId13" imgW="596641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581400"/>
                        <a:ext cx="198120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4191000" y="3733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Ư(8)=</a:t>
            </a:r>
          </a:p>
        </p:txBody>
      </p:sp>
    </p:spTree>
    <p:extLst>
      <p:ext uri="{BB962C8B-B14F-4D97-AF65-F5344CB8AC3E}">
        <p14:creationId xmlns:p14="http://schemas.microsoft.com/office/powerpoint/2010/main" val="50242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1" grpId="0" animBg="1"/>
      <p:bldP spid="31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1019</Words>
  <Application>Microsoft Office PowerPoint</Application>
  <PresentationFormat>On-screen Show (4:3)</PresentationFormat>
  <Paragraphs>160</Paragraphs>
  <Slides>18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Default Design</vt:lpstr>
      <vt:lpstr>Equation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Nhận xét</vt:lpstr>
      <vt:lpstr> Bài tập 111 sgk/44 a) Tìm các bội của 4 trong các số 8;14;20;25. b) Viết tập hợp các bội của 4 nhỏ hơn 30. c) Viết dạng tổng quát các số là bội của 4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60</cp:revision>
  <dcterms:created xsi:type="dcterms:W3CDTF">2018-10-24T22:12:40Z</dcterms:created>
  <dcterms:modified xsi:type="dcterms:W3CDTF">2020-04-09T02:55:32Z</dcterms:modified>
</cp:coreProperties>
</file>