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6" r:id="rId2"/>
    <p:sldId id="286" r:id="rId3"/>
    <p:sldId id="297" r:id="rId4"/>
    <p:sldId id="287" r:id="rId5"/>
    <p:sldId id="288" r:id="rId6"/>
    <p:sldId id="291" r:id="rId7"/>
    <p:sldId id="292" r:id="rId8"/>
    <p:sldId id="293" r:id="rId9"/>
    <p:sldId id="268" r:id="rId10"/>
    <p:sldId id="269" r:id="rId11"/>
    <p:sldId id="299" r:id="rId12"/>
    <p:sldId id="277" r:id="rId13"/>
    <p:sldId id="284" r:id="rId14"/>
    <p:sldId id="270" r:id="rId15"/>
    <p:sldId id="271" r:id="rId16"/>
    <p:sldId id="298" r:id="rId17"/>
    <p:sldId id="272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53" autoAdjust="0"/>
    <p:restoredTop sz="94660"/>
  </p:normalViewPr>
  <p:slideViewPr>
    <p:cSldViewPr snapToGrid="0">
      <p:cViewPr>
        <p:scale>
          <a:sx n="78" d="100"/>
          <a:sy n="78" d="100"/>
        </p:scale>
        <p:origin x="-52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797EF29-8B28-411F-88AC-FA4470C6709E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E899C28-80CF-475F-8408-AB4CE1D5A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0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42EAEE5-384D-4FD3-9D80-A6A2EB00FD81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B50A377-1922-4D60-9834-29735C646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5529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</a:t>
            </a:r>
          </a:p>
        </p:txBody>
      </p:sp>
    </p:spTree>
    <p:extLst>
      <p:ext uri="{BB962C8B-B14F-4D97-AF65-F5344CB8AC3E}">
        <p14:creationId xmlns:p14="http://schemas.microsoft.com/office/powerpoint/2010/main" val="285538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vi-VN" smtClean="0">
              <a:latin typeface="Arial" charset="0"/>
            </a:endParaRPr>
          </a:p>
        </p:txBody>
      </p:sp>
      <p:sp>
        <p:nvSpPr>
          <p:cNvPr id="3379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C3B65C45-4DB2-45BD-850B-AA9EFB611ED1}" type="slidenum">
              <a:rPr lang="en-US" sz="1200"/>
              <a:pPr algn="r" eaLnBrk="0" hangingPunct="0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6977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76067-76A3-4FFF-99B7-08226AACE39A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213E9-0792-47D5-B24D-D0CADE43B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46F84-5B8F-431A-A9F1-09E88A5AC503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7A120-44BD-4EAB-96F4-2149DFAB4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775BD-4AC7-4AFA-B343-DFBF4F9CC476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F6FED0-705E-4691-BB52-6171DFDAD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AF97E-9F0B-4900-AEF9-AA8E960A7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1_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3E244-64A7-41D6-853E-E98EABB524F8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C4561-66EA-4EB6-A3C1-806C40029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BDC9B-576E-4172-8C1B-283CAEBEDF6A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D83DF-F0B6-499F-8501-DF57E1C45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8236B-86EE-4745-9A81-C77F4DF64ACD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C6428-BA9C-4C53-BB18-15F535E8F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17E30-DF41-4B69-9C36-FE2C58B8336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FE7CF-3F76-468E-BED0-39554313CC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7B061-9612-4F67-834F-27F557A94CDE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E7AF8-B5A3-4054-9493-CF00144C5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3E33B-E4AA-4EA9-9545-C579F9823ABC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EAEAC-6B1C-4DC7-96E9-37B56733E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7DC9F-AA70-4899-AF46-5AF0AC9FAEC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7EED1-A1D3-4FD6-9EE1-327A3F4F8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CF085-4EBA-4257-B02F-3DE488C124A2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78276-1B9F-4FA7-B407-7C1920185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4541F-0057-4CD4-91A0-872A3CB47F5E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7F87D-EA13-4C82-9E01-586D8B472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0E4011-0804-4D58-A4F6-FA96A3F38206}" type="datetimeFigureOut">
              <a:rPr lang="en-US"/>
              <a:pPr>
                <a:defRPr/>
              </a:pPr>
              <a:t>4/9/2020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A3DC09-924A-4FB6-B9F5-75F45EE59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1" r:id="rId1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18" Type="http://schemas.openxmlformats.org/officeDocument/2006/relationships/image" Target="../media/image36.png"/><Relationship Id="rId3" Type="http://schemas.openxmlformats.org/officeDocument/2006/relationships/image" Target="../media/image21.png"/><Relationship Id="rId21" Type="http://schemas.openxmlformats.org/officeDocument/2006/relationships/image" Target="../media/image39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17" Type="http://schemas.openxmlformats.org/officeDocument/2006/relationships/image" Target="../media/image35.png"/><Relationship Id="rId2" Type="http://schemas.openxmlformats.org/officeDocument/2006/relationships/image" Target="../media/image20.png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19" Type="http://schemas.openxmlformats.org/officeDocument/2006/relationships/image" Target="../media/image37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Relationship Id="rId22" Type="http://schemas.openxmlformats.org/officeDocument/2006/relationships/image" Target="../media/image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gif"/><Relationship Id="rId5" Type="http://schemas.openxmlformats.org/officeDocument/2006/relationships/slide" Target="slide11.xml"/><Relationship Id="rId4" Type="http://schemas.openxmlformats.org/officeDocument/2006/relationships/image" Target="../media/image42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gif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gif"/><Relationship Id="rId5" Type="http://schemas.openxmlformats.org/officeDocument/2006/relationships/image" Target="../media/image45.png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gif"/><Relationship Id="rId5" Type="http://schemas.openxmlformats.org/officeDocument/2006/relationships/image" Target="../media/image45.png"/><Relationship Id="rId4" Type="http://schemas.openxmlformats.org/officeDocument/2006/relationships/audio" Target="../media/audio3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gif"/><Relationship Id="rId5" Type="http://schemas.openxmlformats.org/officeDocument/2006/relationships/image" Target="../media/image45.png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gif"/><Relationship Id="rId5" Type="http://schemas.openxmlformats.org/officeDocument/2006/relationships/image" Target="../media/image45.png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gif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4.gif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4400">
              <a:solidFill>
                <a:schemeClr val="tx2"/>
              </a:solidFill>
            </a:endParaRPr>
          </a:p>
        </p:txBody>
      </p:sp>
      <p:pic>
        <p:nvPicPr>
          <p:cNvPr id="17410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25000" y="5026025"/>
            <a:ext cx="266700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4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2438400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10055225" y="-301625"/>
            <a:ext cx="1835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9" descr="POINSET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5400000">
            <a:off x="223044" y="4425156"/>
            <a:ext cx="1981200" cy="242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WordArt 13"/>
          <p:cNvSpPr>
            <a:spLocks noChangeArrowheads="1" noChangeShapeType="1" noTextEdit="1"/>
          </p:cNvSpPr>
          <p:nvPr/>
        </p:nvSpPr>
        <p:spPr bwMode="auto">
          <a:xfrm>
            <a:off x="965915" y="1104900"/>
            <a:ext cx="10616485" cy="328295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vi-VN" sz="3600" b="1" kern="10" dirty="0" smtClean="0">
                <a:ln w="9525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CCFF">
                    <a:alpha val="98822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ahoma"/>
                <a:cs typeface="Tahoma"/>
              </a:rPr>
              <a:t>CHÀO MỪNG </a:t>
            </a:r>
            <a:endParaRPr lang="en-US" sz="3600" b="1" kern="10" dirty="0" smtClean="0">
              <a:ln w="9525">
                <a:solidFill>
                  <a:srgbClr val="99CCFF"/>
                </a:solidFill>
                <a:round/>
                <a:headEnd/>
                <a:tailEnd/>
              </a:ln>
              <a:solidFill>
                <a:srgbClr val="00CCFF">
                  <a:alpha val="98822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ahoma"/>
              <a:cs typeface="Tahoma"/>
            </a:endParaRPr>
          </a:p>
          <a:p>
            <a:pPr algn="ctr"/>
            <a:r>
              <a:rPr lang="vi-VN" sz="3600" b="1" kern="10" dirty="0" smtClean="0">
                <a:ln w="9525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CCFF">
                    <a:alpha val="98822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ahoma"/>
                <a:cs typeface="Tahoma"/>
              </a:rPr>
              <a:t>THẦY </a:t>
            </a:r>
            <a:r>
              <a:rPr lang="vi-VN" sz="3600" b="1" kern="10" dirty="0" smtClean="0">
                <a:ln w="9525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CCFF">
                    <a:alpha val="98822"/>
                  </a:srgbClr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ahoma"/>
                <a:cs typeface="Tahoma"/>
              </a:rPr>
              <a:t>CÔ GIÁO VÀ CÁC EM HỌC SINH</a:t>
            </a:r>
            <a:endParaRPr lang="en-US" sz="3600" b="1" kern="10" dirty="0">
              <a:ln w="9525">
                <a:solidFill>
                  <a:srgbClr val="99CCFF"/>
                </a:solidFill>
                <a:round/>
                <a:headEnd/>
                <a:tailEnd/>
              </a:ln>
              <a:solidFill>
                <a:srgbClr val="00CCFF">
                  <a:alpha val="98822"/>
                </a:srgbClr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45" name="AutoShape 13"/>
          <p:cNvSpPr>
            <a:spLocks noChangeArrowheads="1"/>
          </p:cNvSpPr>
          <p:nvPr/>
        </p:nvSpPr>
        <p:spPr bwMode="auto">
          <a:xfrm>
            <a:off x="2501900" y="1198563"/>
            <a:ext cx="8001000" cy="1671637"/>
          </a:xfrm>
          <a:prstGeom prst="cloudCallout">
            <a:avLst>
              <a:gd name="adj1" fmla="val 6509"/>
              <a:gd name="adj2" fmla="val 71176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 sz="2400"/>
          </a:p>
        </p:txBody>
      </p:sp>
      <p:sp>
        <p:nvSpPr>
          <p:cNvPr id="2" name="TextBox 11"/>
          <p:cNvSpPr txBox="1">
            <a:spLocks noChangeArrowheads="1"/>
          </p:cNvSpPr>
          <p:nvPr/>
        </p:nvSpPr>
        <p:spPr bwMode="auto">
          <a:xfrm>
            <a:off x="3124200" y="1485900"/>
            <a:ext cx="6934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Dấu hiệu chia hết cho 3, cho 9 có gì khác với dấu hiệu chia hết cho 2, cho 5 ?</a:t>
            </a:r>
            <a:endParaRPr lang="vi-VN" sz="320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0847" name="Picture 1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91300" y="3962400"/>
            <a:ext cx="22860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0848" name="Picture 16" descr="Cau ho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3300" y="838200"/>
            <a:ext cx="1219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0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5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2" name="Picture 2" descr="image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5575" y="1995488"/>
            <a:ext cx="2095500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3" name="Picture 3" descr="image0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29575" y="1876425"/>
            <a:ext cx="1447800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4" name="Picture 4" descr="image00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972550" y="1462088"/>
            <a:ext cx="838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5" name="Picture 5" descr="image00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24938" y="1647825"/>
            <a:ext cx="90011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6" name="Picture 6" descr="image00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20175" y="1900238"/>
            <a:ext cx="102076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7" name="Picture 7" descr="image00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9010650" y="1890713"/>
            <a:ext cx="91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8" name="Picture 8" descr="image00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967788" y="1957388"/>
            <a:ext cx="787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9" name="Picture 9" descr="image00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51538" y="1138238"/>
            <a:ext cx="19685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0" name="Picture 10" descr="image0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246938" y="781050"/>
            <a:ext cx="1573212" cy="108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1" name="Picture 11" descr="image0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8258175" y="333375"/>
            <a:ext cx="814388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2" name="Picture 12" descr="image0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rot="3069512">
            <a:off x="8331994" y="845344"/>
            <a:ext cx="95091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3" name="Picture 13" descr="image0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24375" y="1671638"/>
            <a:ext cx="22034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4" name="Picture 14" descr="image01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008188" y="652463"/>
            <a:ext cx="31115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5" name="Picture 15" descr="image015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752975" y="2820988"/>
            <a:ext cx="197485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6" name="Picture 16" descr="image017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166938" y="4157663"/>
            <a:ext cx="3200400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7" name="Picture 17" descr="image018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6151563" y="2820988"/>
            <a:ext cx="3173412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8" name="Picture 18" descr="image020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 rot="387437">
            <a:off x="6343650" y="2967038"/>
            <a:ext cx="2952750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79" name="Picture 19" descr="image022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6151563" y="2906713"/>
            <a:ext cx="1725612" cy="288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0" name="Picture 20" descr="image024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5976938" y="3078163"/>
            <a:ext cx="86360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1" name="Picture 21" descr="image001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5638800" y="2624138"/>
            <a:ext cx="13541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2" name="Picture 22" descr="image016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 rot="-343040">
            <a:off x="4371975" y="1976438"/>
            <a:ext cx="985838" cy="254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2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9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82" dur="500"/>
                                        <p:tgtEl>
                                          <p:spTgt spid="92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9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9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9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Text Box 3" descr="Green marble"/>
          <p:cNvSpPr txBox="1">
            <a:spLocks noChangeArrowheads="1"/>
          </p:cNvSpPr>
          <p:nvPr/>
        </p:nvSpPr>
        <p:spPr bwMode="auto">
          <a:xfrm>
            <a:off x="3657600" y="914400"/>
            <a:ext cx="5181600" cy="698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 cmpd="thinThick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  <a:latin typeface="VNI-Times" pitchFamily="2" charset="0"/>
              </a:rPr>
              <a:t>HÖÔÙNG DAÃN TỰ HỌC</a:t>
            </a:r>
          </a:p>
        </p:txBody>
      </p:sp>
      <p:pic>
        <p:nvPicPr>
          <p:cNvPr id="47107" name="Picture 4" descr="BOOKANI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33400"/>
            <a:ext cx="1143000" cy="66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Text Box 16"/>
          <p:cNvSpPr txBox="1">
            <a:spLocks noChangeArrowheads="1"/>
          </p:cNvSpPr>
          <p:nvPr/>
        </p:nvSpPr>
        <p:spPr bwMode="auto">
          <a:xfrm>
            <a:off x="2871788" y="1587500"/>
            <a:ext cx="6948487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Arial" charset="0"/>
              </a:rPr>
              <a:t>  </a:t>
            </a:r>
            <a:r>
              <a:rPr lang="en-US" sz="2400" b="1" u="sng">
                <a:latin typeface="Times New Roman" pitchFamily="18" charset="0"/>
                <a:cs typeface="Arial" charset="0"/>
              </a:rPr>
              <a:t>Bài vừa học:</a:t>
            </a:r>
          </a:p>
          <a:p>
            <a:pPr>
              <a:buFont typeface="Wingdings" pitchFamily="2" charset="2"/>
              <a:buChar char="ü"/>
            </a:pPr>
            <a:r>
              <a:rPr lang="en-US" sz="2400">
                <a:cs typeface="Arial" charset="0"/>
              </a:rPr>
              <a:t> Nắm chắc </a:t>
            </a:r>
            <a:r>
              <a:rPr lang="en-US" sz="2400">
                <a:solidFill>
                  <a:srgbClr val="FF0000"/>
                </a:solidFill>
                <a:cs typeface="Arial" charset="0"/>
                <a:hlinkClick r:id="rId5" action="ppaction://hlinksldjump"/>
              </a:rPr>
              <a:t>dấu hiệu chia hết cho 3, cho 9.</a:t>
            </a:r>
            <a:endParaRPr lang="en-US" sz="2400">
              <a:solidFill>
                <a:srgbClr val="FF0000"/>
              </a:solidFill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>
                <a:cs typeface="Arial" charset="0"/>
              </a:rPr>
              <a:t> Nhận biết được một số có hay không chia 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cs typeface="Arial" charset="0"/>
              </a:rPr>
              <a:t>hết cho 3, cho 9.</a:t>
            </a:r>
          </a:p>
          <a:p>
            <a:pPr>
              <a:buFont typeface="Wingdings" pitchFamily="2" charset="2"/>
              <a:buChar char="ü"/>
            </a:pPr>
            <a:r>
              <a:rPr lang="en-US" sz="2400">
                <a:cs typeface="Arial" charset="0"/>
              </a:rPr>
              <a:t> Làm các bài tập: 101; 102; 103; 104; 105  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cs typeface="Arial" charset="0"/>
              </a:rPr>
              <a:t>                                   (SGK – Tr 41; 42).</a:t>
            </a:r>
          </a:p>
          <a:p>
            <a:r>
              <a:rPr lang="en-US" sz="2400"/>
              <a:t>   </a:t>
            </a:r>
            <a:r>
              <a:rPr lang="en-US" sz="2400" b="1" u="sng"/>
              <a:t>Bài sắp học:</a:t>
            </a:r>
            <a:endParaRPr lang="en-US" sz="2400">
              <a:cs typeface="Arial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>
                <a:cs typeface="Arial" charset="0"/>
              </a:rPr>
              <a:t> Xem trước phần Luyện tập.</a:t>
            </a:r>
          </a:p>
        </p:txBody>
      </p:sp>
      <p:pic>
        <p:nvPicPr>
          <p:cNvPr id="47109" name="Picture 8" descr="AD2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382000" y="5105400"/>
            <a:ext cx="23114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0" y="990600"/>
            <a:ext cx="1219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600" i="1">
                <a:solidFill>
                  <a:srgbClr val="008000"/>
                </a:solidFill>
                <a:latin typeface=".VnTimeH" pitchFamily="34" charset="0"/>
              </a:rPr>
              <a:t> Xin ch©n thµnh c¶m ¬n c¸c thÇy c« gi¸o vµ c¸c em häc sinh </a:t>
            </a:r>
          </a:p>
        </p:txBody>
      </p:sp>
      <p:pic>
        <p:nvPicPr>
          <p:cNvPr id="48130" name="Picture 3" descr="blumen-pflanzen129"/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3429000"/>
            <a:ext cx="2032000" cy="1600200"/>
          </a:xfrm>
        </p:spPr>
      </p:pic>
      <p:pic>
        <p:nvPicPr>
          <p:cNvPr id="48131" name="Picture 4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0" y="3505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5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3505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4400" y="34290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34290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5" name="Picture 8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53600" y="3505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6" name="Picture 9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10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20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Picture 11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4000" y="3505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9" name="Picture 12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352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0" name="Picture 13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2578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1" name="Picture 14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04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2" name="Picture 15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3" name="Picture 16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928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4" name="Picture 17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5" name="Picture 18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53600" y="5029200"/>
            <a:ext cx="203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163" descr="Frames PPT 0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Rectangle 39"/>
          <p:cNvSpPr>
            <a:spLocks noChangeArrowheads="1"/>
          </p:cNvSpPr>
          <p:nvPr/>
        </p:nvSpPr>
        <p:spPr bwMode="auto">
          <a:xfrm>
            <a:off x="2511425" y="2811463"/>
            <a:ext cx="7162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0000FF"/>
              </a:solidFill>
              <a:cs typeface="Arial" charset="0"/>
            </a:endParaRPr>
          </a:p>
        </p:txBody>
      </p:sp>
      <p:grpSp>
        <p:nvGrpSpPr>
          <p:cNvPr id="14" name="Group 114"/>
          <p:cNvGrpSpPr>
            <a:grpSpLocks/>
          </p:cNvGrpSpPr>
          <p:nvPr/>
        </p:nvGrpSpPr>
        <p:grpSpPr bwMode="auto">
          <a:xfrm rot="5400000">
            <a:off x="4998244" y="3688556"/>
            <a:ext cx="992188" cy="930275"/>
            <a:chOff x="1872" y="1824"/>
            <a:chExt cx="2014" cy="1821"/>
          </a:xfrm>
        </p:grpSpPr>
        <p:sp>
          <p:nvSpPr>
            <p:cNvPr id="305267" name="AutoShape 115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18" name="AutoShape 116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19" name="AutoShape 117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20" name="Oval 118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49221" name="Oval 119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2" name="Oval 120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23" name="Oval 121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4" name="Oval 122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25" name="Oval 123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B</a:t>
              </a:r>
            </a:p>
          </p:txBody>
        </p:sp>
      </p:grpSp>
      <p:grpSp>
        <p:nvGrpSpPr>
          <p:cNvPr id="15" name="Group 126"/>
          <p:cNvGrpSpPr>
            <a:grpSpLocks/>
          </p:cNvGrpSpPr>
          <p:nvPr/>
        </p:nvGrpSpPr>
        <p:grpSpPr bwMode="auto">
          <a:xfrm rot="5400000">
            <a:off x="2407444" y="4602956"/>
            <a:ext cx="992188" cy="930275"/>
            <a:chOff x="1872" y="1824"/>
            <a:chExt cx="2014" cy="1821"/>
          </a:xfrm>
        </p:grpSpPr>
        <p:sp>
          <p:nvSpPr>
            <p:cNvPr id="2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09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10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11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49212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14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16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C</a:t>
              </a:r>
            </a:p>
          </p:txBody>
        </p:sp>
      </p:grpSp>
      <p:sp>
        <p:nvSpPr>
          <p:cNvPr id="305292" name="AutoShape 140"/>
          <p:cNvSpPr>
            <a:spLocks noChangeArrowheads="1"/>
          </p:cNvSpPr>
          <p:nvPr/>
        </p:nvSpPr>
        <p:spPr bwMode="auto">
          <a:xfrm>
            <a:off x="2057400" y="1828800"/>
            <a:ext cx="7620000" cy="1447800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grpSp>
        <p:nvGrpSpPr>
          <p:cNvPr id="16" name="Group 167"/>
          <p:cNvGrpSpPr>
            <a:grpSpLocks/>
          </p:cNvGrpSpPr>
          <p:nvPr/>
        </p:nvGrpSpPr>
        <p:grpSpPr bwMode="auto">
          <a:xfrm rot="5400000">
            <a:off x="2399506" y="3620294"/>
            <a:ext cx="1068388" cy="990600"/>
            <a:chOff x="1873" y="1824"/>
            <a:chExt cx="2013" cy="1821"/>
          </a:xfrm>
        </p:grpSpPr>
        <p:sp>
          <p:nvSpPr>
            <p:cNvPr id="305320" name="AutoShape 168"/>
            <p:cNvSpPr>
              <a:spLocks noChangeArrowheads="1"/>
            </p:cNvSpPr>
            <p:nvPr/>
          </p:nvSpPr>
          <p:spPr bwMode="gray">
            <a:xfrm rot="16200000" flipH="1">
              <a:off x="1822" y="2529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00" name="AutoShape 169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01" name="AutoShape 17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202" name="Oval 17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49203" name="Oval 17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5" name="Oval 173"/>
            <p:cNvSpPr>
              <a:spLocks noChangeArrowheads="1"/>
            </p:cNvSpPr>
            <p:nvPr/>
          </p:nvSpPr>
          <p:spPr bwMode="gray">
            <a:xfrm>
              <a:off x="2280" y="2516"/>
              <a:ext cx="1223" cy="23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05" name="Oval 174"/>
            <p:cNvSpPr>
              <a:spLocks noChangeArrowheads="1"/>
            </p:cNvSpPr>
            <p:nvPr/>
          </p:nvSpPr>
          <p:spPr bwMode="gray">
            <a:xfrm>
              <a:off x="2279" y="2516"/>
              <a:ext cx="1224" cy="23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7" name="Oval 175"/>
            <p:cNvSpPr>
              <a:spLocks noChangeArrowheads="1"/>
            </p:cNvSpPr>
            <p:nvPr/>
          </p:nvSpPr>
          <p:spPr bwMode="gray">
            <a:xfrm>
              <a:off x="2277" y="2084"/>
              <a:ext cx="1223" cy="1103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207" name="Oval 176"/>
            <p:cNvSpPr>
              <a:spLocks noChangeArrowheads="1"/>
            </p:cNvSpPr>
            <p:nvPr/>
          </p:nvSpPr>
          <p:spPr bwMode="gray">
            <a:xfrm>
              <a:off x="2154" y="2084"/>
              <a:ext cx="1469" cy="110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en-US" sz="2400">
                  <a:latin typeface=".VnTime" pitchFamily="34" charset="0"/>
                  <a:cs typeface="Arial" charset="0"/>
                </a:rPr>
                <a:t>A</a:t>
              </a:r>
              <a:endParaRPr lang="vi-VN" sz="2400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49159" name="Line 193"/>
          <p:cNvSpPr>
            <a:spLocks noChangeShapeType="1"/>
          </p:cNvSpPr>
          <p:nvPr/>
        </p:nvSpPr>
        <p:spPr bwMode="auto">
          <a:xfrm>
            <a:off x="4648200" y="1370013"/>
            <a:ext cx="5486400" cy="0"/>
          </a:xfrm>
          <a:prstGeom prst="line">
            <a:avLst/>
          </a:prstGeom>
          <a:noFill/>
          <a:ln w="57150" cmpd="thinThick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194"/>
          <p:cNvGrpSpPr>
            <a:grpSpLocks/>
          </p:cNvGrpSpPr>
          <p:nvPr/>
        </p:nvGrpSpPr>
        <p:grpSpPr bwMode="auto">
          <a:xfrm>
            <a:off x="1828800" y="685800"/>
            <a:ext cx="1676400" cy="1371600"/>
            <a:chOff x="2544" y="2160"/>
            <a:chExt cx="1152" cy="1008"/>
          </a:xfrm>
        </p:grpSpPr>
        <p:grpSp>
          <p:nvGrpSpPr>
            <p:cNvPr id="49191" name="Group 195"/>
            <p:cNvGrpSpPr>
              <a:grpSpLocks/>
            </p:cNvGrpSpPr>
            <p:nvPr/>
          </p:nvGrpSpPr>
          <p:grpSpPr bwMode="auto">
            <a:xfrm>
              <a:off x="2544" y="2160"/>
              <a:ext cx="1152" cy="1008"/>
              <a:chOff x="720" y="2125"/>
              <a:chExt cx="899" cy="995"/>
            </a:xfrm>
          </p:grpSpPr>
          <p:sp>
            <p:nvSpPr>
              <p:cNvPr id="49193" name="AutoShape 196"/>
              <p:cNvSpPr>
                <a:spLocks noChangeArrowheads="1"/>
              </p:cNvSpPr>
              <p:nvPr/>
            </p:nvSpPr>
            <p:spPr bwMode="auto">
              <a:xfrm>
                <a:off x="720" y="2125"/>
                <a:ext cx="899" cy="816"/>
              </a:xfrm>
              <a:prstGeom prst="star24">
                <a:avLst>
                  <a:gd name="adj" fmla="val 37500"/>
                </a:avLst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76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49194" name="AutoShape 197"/>
              <p:cNvSpPr>
                <a:spLocks noChangeArrowheads="1"/>
              </p:cNvSpPr>
              <p:nvPr/>
            </p:nvSpPr>
            <p:spPr bwMode="auto">
              <a:xfrm flipH="1">
                <a:off x="1423" y="2435"/>
                <a:ext cx="100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49195" name="AutoShape 198"/>
              <p:cNvSpPr>
                <a:spLocks noChangeArrowheads="1"/>
              </p:cNvSpPr>
              <p:nvPr/>
            </p:nvSpPr>
            <p:spPr bwMode="auto">
              <a:xfrm>
                <a:off x="807" y="2417"/>
                <a:ext cx="96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49196" name="Oval 199"/>
              <p:cNvSpPr>
                <a:spLocks noChangeArrowheads="1"/>
              </p:cNvSpPr>
              <p:nvPr/>
            </p:nvSpPr>
            <p:spPr bwMode="auto">
              <a:xfrm>
                <a:off x="855" y="2221"/>
                <a:ext cx="624" cy="624"/>
              </a:xfrm>
              <a:prstGeom prst="ellipse">
                <a:avLst/>
              </a:prstGeom>
              <a:gradFill rotWithShape="1">
                <a:gsLst>
                  <a:gs pos="0">
                    <a:srgbClr val="E4BAE5"/>
                  </a:gs>
                  <a:gs pos="100000">
                    <a:srgbClr val="6A566A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49197" name="AutoShape 200"/>
              <p:cNvSpPr>
                <a:spLocks noChangeArrowheads="1"/>
              </p:cNvSpPr>
              <p:nvPr/>
            </p:nvSpPr>
            <p:spPr bwMode="auto">
              <a:xfrm>
                <a:off x="793" y="2832"/>
                <a:ext cx="765" cy="288"/>
              </a:xfrm>
              <a:prstGeom prst="ribbon2">
                <a:avLst>
                  <a:gd name="adj1" fmla="val 12500"/>
                  <a:gd name="adj2" fmla="val 50000"/>
                </a:avLst>
              </a:prstGeom>
              <a:gradFill rotWithShape="1">
                <a:gsLst>
                  <a:gs pos="0">
                    <a:srgbClr val="6A566A"/>
                  </a:gs>
                  <a:gs pos="100000">
                    <a:srgbClr val="E4BAE5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>
                    <a:solidFill>
                      <a:srgbClr val="FF0066"/>
                    </a:solidFill>
                    <a:latin typeface=".VnTime" pitchFamily="34" charset="0"/>
                    <a:cs typeface="Arial" charset="0"/>
                  </a:rPr>
                  <a:t>2012</a:t>
                </a:r>
              </a:p>
            </p:txBody>
          </p:sp>
          <p:sp>
            <p:nvSpPr>
              <p:cNvPr id="49198" name="AutoShape 201"/>
              <p:cNvSpPr>
                <a:spLocks noChangeArrowheads="1"/>
              </p:cNvSpPr>
              <p:nvPr/>
            </p:nvSpPr>
            <p:spPr bwMode="auto">
              <a:xfrm rot="5400000">
                <a:off x="1095" y="2044"/>
                <a:ext cx="155" cy="343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</p:grpSp>
        <p:sp>
          <p:nvSpPr>
            <p:cNvPr id="49192" name="AutoShape 202"/>
            <p:cNvSpPr>
              <a:spLocks noChangeArrowheads="1"/>
            </p:cNvSpPr>
            <p:nvPr/>
          </p:nvSpPr>
          <p:spPr bwMode="auto">
            <a:xfrm rot="-5578887">
              <a:off x="3049" y="2520"/>
              <a:ext cx="142" cy="383"/>
            </a:xfrm>
            <a:prstGeom prst="moon">
              <a:avLst>
                <a:gd name="adj" fmla="val 500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305355" name="Text Box 203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305356" name="Text Box 204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305357" name="Text Box 205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305358" name="Text Box 206"/>
          <p:cNvSpPr txBox="1">
            <a:spLocks noChangeArrowheads="1"/>
          </p:cNvSpPr>
          <p:nvPr/>
        </p:nvSpPr>
        <p:spPr bwMode="auto">
          <a:xfrm>
            <a:off x="248443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305359" name="Text Box 207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5360" name="Text Box 208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305361" name="Text Box 209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305362" name="Text Box 210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305363" name="Text Box 211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305364" name="Text Box 212"/>
          <p:cNvSpPr txBox="1">
            <a:spLocks noChangeArrowheads="1"/>
          </p:cNvSpPr>
          <p:nvPr/>
        </p:nvSpPr>
        <p:spPr bwMode="auto">
          <a:xfrm>
            <a:off x="2338388" y="8858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10</a:t>
            </a:r>
          </a:p>
        </p:txBody>
      </p:sp>
      <p:sp>
        <p:nvSpPr>
          <p:cNvPr id="305365" name="Text Box 213"/>
          <p:cNvSpPr txBox="1">
            <a:spLocks noChangeArrowheads="1"/>
          </p:cNvSpPr>
          <p:nvPr/>
        </p:nvSpPr>
        <p:spPr bwMode="auto">
          <a:xfrm>
            <a:off x="2490788" y="91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0</a:t>
            </a:r>
          </a:p>
        </p:txBody>
      </p:sp>
      <p:sp>
        <p:nvSpPr>
          <p:cNvPr id="305366" name="Text Box 214"/>
          <p:cNvSpPr txBox="1">
            <a:spLocks noChangeArrowheads="1"/>
          </p:cNvSpPr>
          <p:nvPr/>
        </p:nvSpPr>
        <p:spPr bwMode="auto">
          <a:xfrm>
            <a:off x="3581400" y="1143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66"/>
                </a:solidFill>
                <a:cs typeface="Arial" charset="0"/>
              </a:rPr>
              <a:t>Hết giờ</a:t>
            </a:r>
          </a:p>
        </p:txBody>
      </p:sp>
      <p:sp>
        <p:nvSpPr>
          <p:cNvPr id="62601" name="Text Box 137"/>
          <p:cNvSpPr txBox="1">
            <a:spLocks noChangeArrowheads="1"/>
          </p:cNvSpPr>
          <p:nvPr/>
        </p:nvSpPr>
        <p:spPr bwMode="auto">
          <a:xfrm>
            <a:off x="3429000" y="2286000"/>
            <a:ext cx="571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Câu 1) Số 7380 chia hết cho số nào?</a:t>
            </a:r>
            <a:endParaRPr lang="vi-VN" sz="2400"/>
          </a:p>
        </p:txBody>
      </p:sp>
      <p:grpSp>
        <p:nvGrpSpPr>
          <p:cNvPr id="7" name="Group 126"/>
          <p:cNvGrpSpPr>
            <a:grpSpLocks/>
          </p:cNvGrpSpPr>
          <p:nvPr/>
        </p:nvGrpSpPr>
        <p:grpSpPr bwMode="auto">
          <a:xfrm rot="5400000">
            <a:off x="4998244" y="4679156"/>
            <a:ext cx="992188" cy="930275"/>
            <a:chOff x="1872" y="1824"/>
            <a:chExt cx="2014" cy="1821"/>
          </a:xfrm>
        </p:grpSpPr>
        <p:sp>
          <p:nvSpPr>
            <p:cNvPr id="305279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183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184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49185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49186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4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188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49190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D</a:t>
              </a:r>
            </a:p>
          </p:txBody>
        </p:sp>
      </p:grpSp>
      <p:sp>
        <p:nvSpPr>
          <p:cNvPr id="49175" name="WordArt 12" descr="Trellis"/>
          <p:cNvSpPr>
            <a:spLocks noChangeArrowheads="1" noChangeShapeType="1" noTextEdit="1"/>
          </p:cNvSpPr>
          <p:nvPr/>
        </p:nvSpPr>
        <p:spPr bwMode="auto">
          <a:xfrm>
            <a:off x="3429000" y="381000"/>
            <a:ext cx="5181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 TẬP TRẮC NGHIỆM</a:t>
            </a:r>
          </a:p>
        </p:txBody>
      </p:sp>
      <p:sp>
        <p:nvSpPr>
          <p:cNvPr id="62621" name="Text Box 157"/>
          <p:cNvSpPr txBox="1">
            <a:spLocks noChangeArrowheads="1"/>
          </p:cNvSpPr>
          <p:nvPr/>
        </p:nvSpPr>
        <p:spPr bwMode="auto">
          <a:xfrm>
            <a:off x="3505200" y="3886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3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2622" name="Text Box 158"/>
          <p:cNvSpPr txBox="1">
            <a:spLocks noChangeArrowheads="1"/>
          </p:cNvSpPr>
          <p:nvPr/>
        </p:nvSpPr>
        <p:spPr bwMode="auto">
          <a:xfrm>
            <a:off x="6324600" y="3962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5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2623" name="Text Box 159"/>
          <p:cNvSpPr txBox="1">
            <a:spLocks noChangeArrowheads="1"/>
          </p:cNvSpPr>
          <p:nvPr/>
        </p:nvSpPr>
        <p:spPr bwMode="auto">
          <a:xfrm>
            <a:off x="3581400" y="4800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9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2624" name="Text Box 160"/>
          <p:cNvSpPr txBox="1">
            <a:spLocks noChangeArrowheads="1"/>
          </p:cNvSpPr>
          <p:nvPr/>
        </p:nvSpPr>
        <p:spPr bwMode="auto">
          <a:xfrm>
            <a:off x="5943600" y="48768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Cả ba số trên.</a:t>
            </a:r>
            <a:endParaRPr lang="vi-VN" sz="2400"/>
          </a:p>
        </p:txBody>
      </p:sp>
      <p:pic>
        <p:nvPicPr>
          <p:cNvPr id="49180" name="Picture 8" descr="AD2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0" y="4968875"/>
            <a:ext cx="23114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" name="Action Button: Return 73">
            <a:hlinkClick r:id="rId7" action="ppaction://hlinksldjump" highlightClick="1"/>
          </p:cNvPr>
          <p:cNvSpPr/>
          <p:nvPr/>
        </p:nvSpPr>
        <p:spPr>
          <a:xfrm>
            <a:off x="3670300" y="6299200"/>
            <a:ext cx="838200" cy="31750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2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62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62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62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1000"/>
                                        <p:tgtEl>
                                          <p:spTgt spid="30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4" presetID="53" presetClass="entr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0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2" dur="2000" fill="hold"/>
                                        <p:tgtEl>
                                          <p:spTgt spid="6262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2000" fill="hold"/>
                                        <p:tgtEl>
                                          <p:spTgt spid="626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92" grpId="0" animBg="1"/>
      <p:bldP spid="305355" grpId="0"/>
      <p:bldP spid="305357" grpId="0"/>
      <p:bldP spid="305358" grpId="0"/>
      <p:bldP spid="305359" grpId="0"/>
      <p:bldP spid="305360" grpId="0"/>
      <p:bldP spid="305361" grpId="0"/>
      <p:bldP spid="305362" grpId="0"/>
      <p:bldP spid="305363" grpId="0"/>
      <p:bldP spid="305364" grpId="0"/>
      <p:bldP spid="305365" grpId="0"/>
      <p:bldP spid="62601" grpId="0"/>
      <p:bldP spid="62622" grpId="0"/>
      <p:bldP spid="62623" grpId="0"/>
      <p:bldP spid="62624" grpId="0"/>
      <p:bldP spid="62624" grpId="1"/>
      <p:bldP spid="62624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 descr="Frames PPT 0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Rectangle 39"/>
          <p:cNvSpPr>
            <a:spLocks noChangeArrowheads="1"/>
          </p:cNvSpPr>
          <p:nvPr/>
        </p:nvSpPr>
        <p:spPr bwMode="auto">
          <a:xfrm>
            <a:off x="2511425" y="2811463"/>
            <a:ext cx="7162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0000FF"/>
              </a:solidFill>
              <a:cs typeface="Arial" charset="0"/>
            </a:endParaRPr>
          </a:p>
        </p:txBody>
      </p:sp>
      <p:grpSp>
        <p:nvGrpSpPr>
          <p:cNvPr id="14" name="Group 114"/>
          <p:cNvGrpSpPr>
            <a:grpSpLocks/>
          </p:cNvGrpSpPr>
          <p:nvPr/>
        </p:nvGrpSpPr>
        <p:grpSpPr bwMode="auto">
          <a:xfrm rot="5400000">
            <a:off x="4998244" y="3688556"/>
            <a:ext cx="992188" cy="930275"/>
            <a:chOff x="1872" y="1824"/>
            <a:chExt cx="2014" cy="1821"/>
          </a:xfrm>
        </p:grpSpPr>
        <p:sp>
          <p:nvSpPr>
            <p:cNvPr id="305267" name="AutoShape 115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41" name="AutoShape 116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42" name="AutoShape 117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43" name="Oval 118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0244" name="Oval 119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2" name="Oval 120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46" name="Oval 121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4" name="Oval 122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48" name="Oval 123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B</a:t>
              </a:r>
            </a:p>
          </p:txBody>
        </p:sp>
      </p:grpSp>
      <p:grpSp>
        <p:nvGrpSpPr>
          <p:cNvPr id="15" name="Group 126"/>
          <p:cNvGrpSpPr>
            <a:grpSpLocks/>
          </p:cNvGrpSpPr>
          <p:nvPr/>
        </p:nvGrpSpPr>
        <p:grpSpPr bwMode="auto">
          <a:xfrm rot="5400000">
            <a:off x="2407444" y="4602956"/>
            <a:ext cx="992188" cy="930275"/>
            <a:chOff x="1872" y="1824"/>
            <a:chExt cx="2014" cy="1821"/>
          </a:xfrm>
        </p:grpSpPr>
        <p:sp>
          <p:nvSpPr>
            <p:cNvPr id="2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32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33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34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0235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37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39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C</a:t>
              </a:r>
            </a:p>
          </p:txBody>
        </p:sp>
      </p:grpSp>
      <p:sp>
        <p:nvSpPr>
          <p:cNvPr id="305292" name="AutoShape 140"/>
          <p:cNvSpPr>
            <a:spLocks noChangeArrowheads="1"/>
          </p:cNvSpPr>
          <p:nvPr/>
        </p:nvSpPr>
        <p:spPr bwMode="auto">
          <a:xfrm>
            <a:off x="2057400" y="1828800"/>
            <a:ext cx="8001000" cy="1447800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grpSp>
        <p:nvGrpSpPr>
          <p:cNvPr id="16" name="Group 167"/>
          <p:cNvGrpSpPr>
            <a:grpSpLocks/>
          </p:cNvGrpSpPr>
          <p:nvPr/>
        </p:nvGrpSpPr>
        <p:grpSpPr bwMode="auto">
          <a:xfrm rot="5400000">
            <a:off x="2399506" y="3620294"/>
            <a:ext cx="1068388" cy="990600"/>
            <a:chOff x="1873" y="1824"/>
            <a:chExt cx="2013" cy="1821"/>
          </a:xfrm>
        </p:grpSpPr>
        <p:sp>
          <p:nvSpPr>
            <p:cNvPr id="305320" name="AutoShape 168"/>
            <p:cNvSpPr>
              <a:spLocks noChangeArrowheads="1"/>
            </p:cNvSpPr>
            <p:nvPr/>
          </p:nvSpPr>
          <p:spPr bwMode="gray">
            <a:xfrm rot="16200000" flipH="1">
              <a:off x="1822" y="2529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23" name="AutoShape 169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24" name="AutoShape 17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25" name="Oval 17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0226" name="Oval 17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5" name="Oval 173"/>
            <p:cNvSpPr>
              <a:spLocks noChangeArrowheads="1"/>
            </p:cNvSpPr>
            <p:nvPr/>
          </p:nvSpPr>
          <p:spPr bwMode="gray">
            <a:xfrm>
              <a:off x="2280" y="2516"/>
              <a:ext cx="1223" cy="23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28" name="Oval 174"/>
            <p:cNvSpPr>
              <a:spLocks noChangeArrowheads="1"/>
            </p:cNvSpPr>
            <p:nvPr/>
          </p:nvSpPr>
          <p:spPr bwMode="gray">
            <a:xfrm>
              <a:off x="2279" y="2516"/>
              <a:ext cx="1224" cy="23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7" name="Oval 175"/>
            <p:cNvSpPr>
              <a:spLocks noChangeArrowheads="1"/>
            </p:cNvSpPr>
            <p:nvPr/>
          </p:nvSpPr>
          <p:spPr bwMode="gray">
            <a:xfrm>
              <a:off x="2277" y="2084"/>
              <a:ext cx="1223" cy="1103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30" name="Oval 176"/>
            <p:cNvSpPr>
              <a:spLocks noChangeArrowheads="1"/>
            </p:cNvSpPr>
            <p:nvPr/>
          </p:nvSpPr>
          <p:spPr bwMode="gray">
            <a:xfrm>
              <a:off x="2154" y="2084"/>
              <a:ext cx="1469" cy="110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en-US" sz="2400">
                  <a:latin typeface=".VnTime" pitchFamily="34" charset="0"/>
                  <a:cs typeface="Arial" charset="0"/>
                </a:rPr>
                <a:t>A</a:t>
              </a:r>
              <a:endParaRPr lang="vi-VN" sz="2400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50183" name="Line 193"/>
          <p:cNvSpPr>
            <a:spLocks noChangeShapeType="1"/>
          </p:cNvSpPr>
          <p:nvPr/>
        </p:nvSpPr>
        <p:spPr bwMode="auto">
          <a:xfrm>
            <a:off x="4648200" y="1370013"/>
            <a:ext cx="5486400" cy="0"/>
          </a:xfrm>
          <a:prstGeom prst="line">
            <a:avLst/>
          </a:prstGeom>
          <a:noFill/>
          <a:ln w="57150" cmpd="thinThick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194"/>
          <p:cNvGrpSpPr>
            <a:grpSpLocks/>
          </p:cNvGrpSpPr>
          <p:nvPr/>
        </p:nvGrpSpPr>
        <p:grpSpPr bwMode="auto">
          <a:xfrm>
            <a:off x="1828800" y="685800"/>
            <a:ext cx="1676400" cy="1371600"/>
            <a:chOff x="2544" y="2160"/>
            <a:chExt cx="1152" cy="1008"/>
          </a:xfrm>
        </p:grpSpPr>
        <p:grpSp>
          <p:nvGrpSpPr>
            <p:cNvPr id="50214" name="Group 195"/>
            <p:cNvGrpSpPr>
              <a:grpSpLocks/>
            </p:cNvGrpSpPr>
            <p:nvPr/>
          </p:nvGrpSpPr>
          <p:grpSpPr bwMode="auto">
            <a:xfrm>
              <a:off x="2544" y="2160"/>
              <a:ext cx="1152" cy="1008"/>
              <a:chOff x="720" y="2125"/>
              <a:chExt cx="899" cy="995"/>
            </a:xfrm>
          </p:grpSpPr>
          <p:sp>
            <p:nvSpPr>
              <p:cNvPr id="50216" name="AutoShape 196"/>
              <p:cNvSpPr>
                <a:spLocks noChangeArrowheads="1"/>
              </p:cNvSpPr>
              <p:nvPr/>
            </p:nvSpPr>
            <p:spPr bwMode="auto">
              <a:xfrm>
                <a:off x="720" y="2125"/>
                <a:ext cx="899" cy="816"/>
              </a:xfrm>
              <a:prstGeom prst="star24">
                <a:avLst>
                  <a:gd name="adj" fmla="val 37500"/>
                </a:avLst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76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0217" name="AutoShape 197"/>
              <p:cNvSpPr>
                <a:spLocks noChangeArrowheads="1"/>
              </p:cNvSpPr>
              <p:nvPr/>
            </p:nvSpPr>
            <p:spPr bwMode="auto">
              <a:xfrm flipH="1">
                <a:off x="1423" y="2435"/>
                <a:ext cx="100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0218" name="AutoShape 198"/>
              <p:cNvSpPr>
                <a:spLocks noChangeArrowheads="1"/>
              </p:cNvSpPr>
              <p:nvPr/>
            </p:nvSpPr>
            <p:spPr bwMode="auto">
              <a:xfrm>
                <a:off x="807" y="2417"/>
                <a:ext cx="96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0219" name="Oval 199"/>
              <p:cNvSpPr>
                <a:spLocks noChangeArrowheads="1"/>
              </p:cNvSpPr>
              <p:nvPr/>
            </p:nvSpPr>
            <p:spPr bwMode="auto">
              <a:xfrm>
                <a:off x="855" y="2221"/>
                <a:ext cx="624" cy="624"/>
              </a:xfrm>
              <a:prstGeom prst="ellipse">
                <a:avLst/>
              </a:prstGeom>
              <a:gradFill rotWithShape="1">
                <a:gsLst>
                  <a:gs pos="0">
                    <a:srgbClr val="E4BAE5"/>
                  </a:gs>
                  <a:gs pos="100000">
                    <a:srgbClr val="6A566A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0220" name="AutoShape 200"/>
              <p:cNvSpPr>
                <a:spLocks noChangeArrowheads="1"/>
              </p:cNvSpPr>
              <p:nvPr/>
            </p:nvSpPr>
            <p:spPr bwMode="auto">
              <a:xfrm>
                <a:off x="793" y="2832"/>
                <a:ext cx="765" cy="288"/>
              </a:xfrm>
              <a:prstGeom prst="ribbon2">
                <a:avLst>
                  <a:gd name="adj1" fmla="val 12500"/>
                  <a:gd name="adj2" fmla="val 50000"/>
                </a:avLst>
              </a:prstGeom>
              <a:gradFill rotWithShape="1">
                <a:gsLst>
                  <a:gs pos="0">
                    <a:srgbClr val="6A566A"/>
                  </a:gs>
                  <a:gs pos="100000">
                    <a:srgbClr val="E4BAE5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>
                    <a:solidFill>
                      <a:srgbClr val="FF0066"/>
                    </a:solidFill>
                    <a:latin typeface=".VnTime" pitchFamily="34" charset="0"/>
                    <a:cs typeface="Arial" charset="0"/>
                  </a:rPr>
                  <a:t>2012</a:t>
                </a:r>
              </a:p>
            </p:txBody>
          </p:sp>
          <p:sp>
            <p:nvSpPr>
              <p:cNvPr id="50221" name="AutoShape 201"/>
              <p:cNvSpPr>
                <a:spLocks noChangeArrowheads="1"/>
              </p:cNvSpPr>
              <p:nvPr/>
            </p:nvSpPr>
            <p:spPr bwMode="auto">
              <a:xfrm rot="5400000">
                <a:off x="1095" y="2044"/>
                <a:ext cx="155" cy="343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</p:grpSp>
        <p:sp>
          <p:nvSpPr>
            <p:cNvPr id="50215" name="AutoShape 202"/>
            <p:cNvSpPr>
              <a:spLocks noChangeArrowheads="1"/>
            </p:cNvSpPr>
            <p:nvPr/>
          </p:nvSpPr>
          <p:spPr bwMode="auto">
            <a:xfrm rot="-5578887">
              <a:off x="3049" y="2520"/>
              <a:ext cx="142" cy="383"/>
            </a:xfrm>
            <a:prstGeom prst="moon">
              <a:avLst>
                <a:gd name="adj" fmla="val 500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305355" name="Text Box 203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305356" name="Text Box 204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305357" name="Text Box 205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305358" name="Text Box 206"/>
          <p:cNvSpPr txBox="1">
            <a:spLocks noChangeArrowheads="1"/>
          </p:cNvSpPr>
          <p:nvPr/>
        </p:nvSpPr>
        <p:spPr bwMode="auto">
          <a:xfrm>
            <a:off x="248443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305359" name="Text Box 207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5360" name="Text Box 208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305361" name="Text Box 209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305362" name="Text Box 210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305363" name="Text Box 211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305364" name="Text Box 212"/>
          <p:cNvSpPr txBox="1">
            <a:spLocks noChangeArrowheads="1"/>
          </p:cNvSpPr>
          <p:nvPr/>
        </p:nvSpPr>
        <p:spPr bwMode="auto">
          <a:xfrm>
            <a:off x="2338388" y="8858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10</a:t>
            </a:r>
          </a:p>
        </p:txBody>
      </p:sp>
      <p:sp>
        <p:nvSpPr>
          <p:cNvPr id="305365" name="Text Box 213"/>
          <p:cNvSpPr txBox="1">
            <a:spLocks noChangeArrowheads="1"/>
          </p:cNvSpPr>
          <p:nvPr/>
        </p:nvSpPr>
        <p:spPr bwMode="auto">
          <a:xfrm>
            <a:off x="2490788" y="91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0</a:t>
            </a:r>
          </a:p>
        </p:txBody>
      </p:sp>
      <p:sp>
        <p:nvSpPr>
          <p:cNvPr id="305366" name="Text Box 214"/>
          <p:cNvSpPr txBox="1">
            <a:spLocks noChangeArrowheads="1"/>
          </p:cNvSpPr>
          <p:nvPr/>
        </p:nvSpPr>
        <p:spPr bwMode="auto">
          <a:xfrm>
            <a:off x="3581400" y="1143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66"/>
                </a:solidFill>
                <a:cs typeface="Arial" charset="0"/>
              </a:rPr>
              <a:t>Hết giờ</a:t>
            </a:r>
          </a:p>
        </p:txBody>
      </p:sp>
      <p:sp>
        <p:nvSpPr>
          <p:cNvPr id="63545" name="Text Box 57"/>
          <p:cNvSpPr txBox="1">
            <a:spLocks noChangeArrowheads="1"/>
          </p:cNvSpPr>
          <p:nvPr/>
        </p:nvSpPr>
        <p:spPr bwMode="auto">
          <a:xfrm>
            <a:off x="2057400" y="2286000"/>
            <a:ext cx="7924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latin typeface="Calibri" pitchFamily="34" charset="0"/>
              </a:rPr>
              <a:t>Câu 2) Trong các số sau, số nào chia hết cho cả 2; 3; 5; 9.</a:t>
            </a:r>
            <a:endParaRPr lang="vi-VN" sz="2200"/>
          </a:p>
        </p:txBody>
      </p:sp>
      <p:grpSp>
        <p:nvGrpSpPr>
          <p:cNvPr id="7" name="Group 126"/>
          <p:cNvGrpSpPr>
            <a:grpSpLocks/>
          </p:cNvGrpSpPr>
          <p:nvPr/>
        </p:nvGrpSpPr>
        <p:grpSpPr bwMode="auto">
          <a:xfrm rot="5400000">
            <a:off x="4998244" y="4679156"/>
            <a:ext cx="992188" cy="930275"/>
            <a:chOff x="1872" y="1824"/>
            <a:chExt cx="2014" cy="1821"/>
          </a:xfrm>
        </p:grpSpPr>
        <p:sp>
          <p:nvSpPr>
            <p:cNvPr id="305279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06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07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0208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0209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4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11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0213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D</a:t>
              </a:r>
            </a:p>
          </p:txBody>
        </p:sp>
      </p:grpSp>
      <p:sp>
        <p:nvSpPr>
          <p:cNvPr id="50199" name="WordArt 12" descr="Trellis"/>
          <p:cNvSpPr>
            <a:spLocks noChangeArrowheads="1" noChangeShapeType="1" noTextEdit="1"/>
          </p:cNvSpPr>
          <p:nvPr/>
        </p:nvSpPr>
        <p:spPr bwMode="auto">
          <a:xfrm>
            <a:off x="3429000" y="381000"/>
            <a:ext cx="5181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 TẬP TRẮC NGHIỆM</a:t>
            </a:r>
          </a:p>
        </p:txBody>
      </p:sp>
      <p:sp>
        <p:nvSpPr>
          <p:cNvPr id="63557" name="Text Box 69"/>
          <p:cNvSpPr txBox="1">
            <a:spLocks noChangeArrowheads="1"/>
          </p:cNvSpPr>
          <p:nvPr/>
        </p:nvSpPr>
        <p:spPr bwMode="auto">
          <a:xfrm>
            <a:off x="3505200" y="38862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1230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3558" name="Text Box 70"/>
          <p:cNvSpPr txBox="1">
            <a:spLocks noChangeArrowheads="1"/>
          </p:cNvSpPr>
          <p:nvPr/>
        </p:nvSpPr>
        <p:spPr bwMode="auto">
          <a:xfrm>
            <a:off x="6324600" y="39624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3210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3559" name="Text Box 71"/>
          <p:cNvSpPr txBox="1">
            <a:spLocks noChangeArrowheads="1"/>
          </p:cNvSpPr>
          <p:nvPr/>
        </p:nvSpPr>
        <p:spPr bwMode="auto">
          <a:xfrm>
            <a:off x="3581400" y="48006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1350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3560" name="Text Box 72"/>
          <p:cNvSpPr txBox="1">
            <a:spLocks noChangeArrowheads="1"/>
          </p:cNvSpPr>
          <p:nvPr/>
        </p:nvSpPr>
        <p:spPr bwMode="auto">
          <a:xfrm>
            <a:off x="6248400" y="4876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3105</a:t>
            </a:r>
            <a:endParaRPr lang="vi-VN" sz="2400">
              <a:latin typeface="Times New Roman" pitchFamily="18" charset="0"/>
            </a:endParaRPr>
          </a:p>
        </p:txBody>
      </p:sp>
      <p:pic>
        <p:nvPicPr>
          <p:cNvPr id="50204" name="Picture 8" descr="AD2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0" y="4968875"/>
            <a:ext cx="23114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6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6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6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1000"/>
                                        <p:tgtEl>
                                          <p:spTgt spid="30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4" presetID="53" presetClass="entr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0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2" dur="2000" fill="hold"/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4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2000" fill="hold"/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92" grpId="0" animBg="1"/>
      <p:bldP spid="305355" grpId="0"/>
      <p:bldP spid="305357" grpId="0"/>
      <p:bldP spid="305358" grpId="0"/>
      <p:bldP spid="305359" grpId="0"/>
      <p:bldP spid="305360" grpId="0"/>
      <p:bldP spid="305361" grpId="0"/>
      <p:bldP spid="305362" grpId="0"/>
      <p:bldP spid="305363" grpId="0"/>
      <p:bldP spid="305364" grpId="0"/>
      <p:bldP spid="305365" grpId="0"/>
      <p:bldP spid="63545" grpId="0"/>
      <p:bldP spid="63558" grpId="0"/>
      <p:bldP spid="63559" grpId="0"/>
      <p:bldP spid="63559" grpId="1"/>
      <p:bldP spid="63559" grpId="2"/>
      <p:bldP spid="635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2" descr="Frames PPT 0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2" name="Rectangle 39"/>
          <p:cNvSpPr>
            <a:spLocks noChangeArrowheads="1"/>
          </p:cNvSpPr>
          <p:nvPr/>
        </p:nvSpPr>
        <p:spPr bwMode="auto">
          <a:xfrm>
            <a:off x="2511425" y="2811463"/>
            <a:ext cx="7162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0000FF"/>
              </a:solidFill>
              <a:cs typeface="Arial" charset="0"/>
            </a:endParaRPr>
          </a:p>
        </p:txBody>
      </p:sp>
      <p:grpSp>
        <p:nvGrpSpPr>
          <p:cNvPr id="14" name="Group 114"/>
          <p:cNvGrpSpPr>
            <a:grpSpLocks/>
          </p:cNvGrpSpPr>
          <p:nvPr/>
        </p:nvGrpSpPr>
        <p:grpSpPr bwMode="auto">
          <a:xfrm rot="5400000">
            <a:off x="3245644" y="4069556"/>
            <a:ext cx="992188" cy="930275"/>
            <a:chOff x="1872" y="1824"/>
            <a:chExt cx="2014" cy="1821"/>
          </a:xfrm>
        </p:grpSpPr>
        <p:sp>
          <p:nvSpPr>
            <p:cNvPr id="305267" name="AutoShape 115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65" name="AutoShape 116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66" name="AutoShape 117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67" name="Oval 118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1268" name="Oval 119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2" name="Oval 120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70" name="Oval 121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4" name="Oval 122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72" name="Oval 123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B</a:t>
              </a:r>
            </a:p>
          </p:txBody>
        </p:sp>
      </p:grpSp>
      <p:grpSp>
        <p:nvGrpSpPr>
          <p:cNvPr id="15" name="Group 126"/>
          <p:cNvGrpSpPr>
            <a:grpSpLocks/>
          </p:cNvGrpSpPr>
          <p:nvPr/>
        </p:nvGrpSpPr>
        <p:grpSpPr bwMode="auto">
          <a:xfrm rot="5400000">
            <a:off x="3245644" y="4828381"/>
            <a:ext cx="992188" cy="930275"/>
            <a:chOff x="1872" y="1824"/>
            <a:chExt cx="2014" cy="1821"/>
          </a:xfrm>
        </p:grpSpPr>
        <p:sp>
          <p:nvSpPr>
            <p:cNvPr id="2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56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57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58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1259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61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63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C</a:t>
              </a:r>
            </a:p>
          </p:txBody>
        </p:sp>
      </p:grpSp>
      <p:sp>
        <p:nvSpPr>
          <p:cNvPr id="305292" name="AutoShape 140"/>
          <p:cNvSpPr>
            <a:spLocks noChangeArrowheads="1"/>
          </p:cNvSpPr>
          <p:nvPr/>
        </p:nvSpPr>
        <p:spPr bwMode="auto">
          <a:xfrm>
            <a:off x="2057400" y="1828800"/>
            <a:ext cx="7620000" cy="1447800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grpSp>
        <p:nvGrpSpPr>
          <p:cNvPr id="16" name="Group 167"/>
          <p:cNvGrpSpPr>
            <a:grpSpLocks/>
          </p:cNvGrpSpPr>
          <p:nvPr/>
        </p:nvGrpSpPr>
        <p:grpSpPr bwMode="auto">
          <a:xfrm rot="5400000">
            <a:off x="3237706" y="3237707"/>
            <a:ext cx="1068387" cy="990600"/>
            <a:chOff x="1873" y="1824"/>
            <a:chExt cx="2013" cy="1821"/>
          </a:xfrm>
        </p:grpSpPr>
        <p:sp>
          <p:nvSpPr>
            <p:cNvPr id="305320" name="AutoShape 168"/>
            <p:cNvSpPr>
              <a:spLocks noChangeArrowheads="1"/>
            </p:cNvSpPr>
            <p:nvPr/>
          </p:nvSpPr>
          <p:spPr bwMode="gray">
            <a:xfrm rot="16200000" flipH="1">
              <a:off x="1822" y="2529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47" name="AutoShape 169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48" name="AutoShape 17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49" name="Oval 17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1250" name="Oval 17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5" name="Oval 173"/>
            <p:cNvSpPr>
              <a:spLocks noChangeArrowheads="1"/>
            </p:cNvSpPr>
            <p:nvPr/>
          </p:nvSpPr>
          <p:spPr bwMode="gray">
            <a:xfrm>
              <a:off x="2280" y="2516"/>
              <a:ext cx="1223" cy="23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52" name="Oval 174"/>
            <p:cNvSpPr>
              <a:spLocks noChangeArrowheads="1"/>
            </p:cNvSpPr>
            <p:nvPr/>
          </p:nvSpPr>
          <p:spPr bwMode="gray">
            <a:xfrm>
              <a:off x="2279" y="2516"/>
              <a:ext cx="1224" cy="23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7" name="Oval 175"/>
            <p:cNvSpPr>
              <a:spLocks noChangeArrowheads="1"/>
            </p:cNvSpPr>
            <p:nvPr/>
          </p:nvSpPr>
          <p:spPr bwMode="gray">
            <a:xfrm>
              <a:off x="2277" y="2084"/>
              <a:ext cx="1223" cy="1103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54" name="Oval 176"/>
            <p:cNvSpPr>
              <a:spLocks noChangeArrowheads="1"/>
            </p:cNvSpPr>
            <p:nvPr/>
          </p:nvSpPr>
          <p:spPr bwMode="gray">
            <a:xfrm>
              <a:off x="2154" y="2084"/>
              <a:ext cx="1469" cy="110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en-US" sz="2400">
                  <a:latin typeface=".VnTime" pitchFamily="34" charset="0"/>
                  <a:cs typeface="Arial" charset="0"/>
                </a:rPr>
                <a:t>A</a:t>
              </a:r>
              <a:endParaRPr lang="vi-VN" sz="2400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51207" name="Line 193"/>
          <p:cNvSpPr>
            <a:spLocks noChangeShapeType="1"/>
          </p:cNvSpPr>
          <p:nvPr/>
        </p:nvSpPr>
        <p:spPr bwMode="auto">
          <a:xfrm>
            <a:off x="4648200" y="1370013"/>
            <a:ext cx="5486400" cy="0"/>
          </a:xfrm>
          <a:prstGeom prst="line">
            <a:avLst/>
          </a:prstGeom>
          <a:noFill/>
          <a:ln w="57150" cmpd="thinThick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194"/>
          <p:cNvGrpSpPr>
            <a:grpSpLocks/>
          </p:cNvGrpSpPr>
          <p:nvPr/>
        </p:nvGrpSpPr>
        <p:grpSpPr bwMode="auto">
          <a:xfrm>
            <a:off x="1828800" y="685800"/>
            <a:ext cx="1676400" cy="1371600"/>
            <a:chOff x="2544" y="2160"/>
            <a:chExt cx="1152" cy="1008"/>
          </a:xfrm>
        </p:grpSpPr>
        <p:grpSp>
          <p:nvGrpSpPr>
            <p:cNvPr id="51238" name="Group 195"/>
            <p:cNvGrpSpPr>
              <a:grpSpLocks/>
            </p:cNvGrpSpPr>
            <p:nvPr/>
          </p:nvGrpSpPr>
          <p:grpSpPr bwMode="auto">
            <a:xfrm>
              <a:off x="2544" y="2160"/>
              <a:ext cx="1152" cy="1008"/>
              <a:chOff x="720" y="2125"/>
              <a:chExt cx="899" cy="995"/>
            </a:xfrm>
          </p:grpSpPr>
          <p:sp>
            <p:nvSpPr>
              <p:cNvPr id="51240" name="AutoShape 196"/>
              <p:cNvSpPr>
                <a:spLocks noChangeArrowheads="1"/>
              </p:cNvSpPr>
              <p:nvPr/>
            </p:nvSpPr>
            <p:spPr bwMode="auto">
              <a:xfrm>
                <a:off x="720" y="2125"/>
                <a:ext cx="899" cy="816"/>
              </a:xfrm>
              <a:prstGeom prst="star24">
                <a:avLst>
                  <a:gd name="adj" fmla="val 37500"/>
                </a:avLst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76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1241" name="AutoShape 197"/>
              <p:cNvSpPr>
                <a:spLocks noChangeArrowheads="1"/>
              </p:cNvSpPr>
              <p:nvPr/>
            </p:nvSpPr>
            <p:spPr bwMode="auto">
              <a:xfrm flipH="1">
                <a:off x="1423" y="2435"/>
                <a:ext cx="100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1242" name="AutoShape 198"/>
              <p:cNvSpPr>
                <a:spLocks noChangeArrowheads="1"/>
              </p:cNvSpPr>
              <p:nvPr/>
            </p:nvSpPr>
            <p:spPr bwMode="auto">
              <a:xfrm>
                <a:off x="807" y="2417"/>
                <a:ext cx="96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1243" name="Oval 199"/>
              <p:cNvSpPr>
                <a:spLocks noChangeArrowheads="1"/>
              </p:cNvSpPr>
              <p:nvPr/>
            </p:nvSpPr>
            <p:spPr bwMode="auto">
              <a:xfrm>
                <a:off x="855" y="2221"/>
                <a:ext cx="624" cy="624"/>
              </a:xfrm>
              <a:prstGeom prst="ellipse">
                <a:avLst/>
              </a:prstGeom>
              <a:gradFill rotWithShape="1">
                <a:gsLst>
                  <a:gs pos="0">
                    <a:srgbClr val="E4BAE5"/>
                  </a:gs>
                  <a:gs pos="100000">
                    <a:srgbClr val="6A566A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1244" name="AutoShape 200"/>
              <p:cNvSpPr>
                <a:spLocks noChangeArrowheads="1"/>
              </p:cNvSpPr>
              <p:nvPr/>
            </p:nvSpPr>
            <p:spPr bwMode="auto">
              <a:xfrm>
                <a:off x="793" y="2832"/>
                <a:ext cx="765" cy="288"/>
              </a:xfrm>
              <a:prstGeom prst="ribbon2">
                <a:avLst>
                  <a:gd name="adj1" fmla="val 12500"/>
                  <a:gd name="adj2" fmla="val 50000"/>
                </a:avLst>
              </a:prstGeom>
              <a:gradFill rotWithShape="1">
                <a:gsLst>
                  <a:gs pos="0">
                    <a:srgbClr val="6A566A"/>
                  </a:gs>
                  <a:gs pos="100000">
                    <a:srgbClr val="E4BAE5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>
                    <a:solidFill>
                      <a:srgbClr val="FF0066"/>
                    </a:solidFill>
                    <a:latin typeface=".VnTime" pitchFamily="34" charset="0"/>
                    <a:cs typeface="Arial" charset="0"/>
                  </a:rPr>
                  <a:t>2012</a:t>
                </a:r>
              </a:p>
            </p:txBody>
          </p:sp>
          <p:sp>
            <p:nvSpPr>
              <p:cNvPr id="51245" name="AutoShape 201"/>
              <p:cNvSpPr>
                <a:spLocks noChangeArrowheads="1"/>
              </p:cNvSpPr>
              <p:nvPr/>
            </p:nvSpPr>
            <p:spPr bwMode="auto">
              <a:xfrm rot="5400000">
                <a:off x="1095" y="2044"/>
                <a:ext cx="155" cy="343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</p:grpSp>
        <p:sp>
          <p:nvSpPr>
            <p:cNvPr id="51239" name="AutoShape 202"/>
            <p:cNvSpPr>
              <a:spLocks noChangeArrowheads="1"/>
            </p:cNvSpPr>
            <p:nvPr/>
          </p:nvSpPr>
          <p:spPr bwMode="auto">
            <a:xfrm rot="-5578887">
              <a:off x="3049" y="2520"/>
              <a:ext cx="142" cy="383"/>
            </a:xfrm>
            <a:prstGeom prst="moon">
              <a:avLst>
                <a:gd name="adj" fmla="val 500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305355" name="Text Box 203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305356" name="Text Box 204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305357" name="Text Box 205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305358" name="Text Box 206"/>
          <p:cNvSpPr txBox="1">
            <a:spLocks noChangeArrowheads="1"/>
          </p:cNvSpPr>
          <p:nvPr/>
        </p:nvSpPr>
        <p:spPr bwMode="auto">
          <a:xfrm>
            <a:off x="248443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305359" name="Text Box 207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5360" name="Text Box 208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305361" name="Text Box 209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305362" name="Text Box 210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305363" name="Text Box 211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305364" name="Text Box 212"/>
          <p:cNvSpPr txBox="1">
            <a:spLocks noChangeArrowheads="1"/>
          </p:cNvSpPr>
          <p:nvPr/>
        </p:nvSpPr>
        <p:spPr bwMode="auto">
          <a:xfrm>
            <a:off x="2338388" y="8858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10</a:t>
            </a:r>
          </a:p>
        </p:txBody>
      </p:sp>
      <p:sp>
        <p:nvSpPr>
          <p:cNvPr id="305365" name="Text Box 213"/>
          <p:cNvSpPr txBox="1">
            <a:spLocks noChangeArrowheads="1"/>
          </p:cNvSpPr>
          <p:nvPr/>
        </p:nvSpPr>
        <p:spPr bwMode="auto">
          <a:xfrm>
            <a:off x="2490788" y="91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0</a:t>
            </a:r>
          </a:p>
        </p:txBody>
      </p:sp>
      <p:sp>
        <p:nvSpPr>
          <p:cNvPr id="305366" name="Text Box 214"/>
          <p:cNvSpPr txBox="1">
            <a:spLocks noChangeArrowheads="1"/>
          </p:cNvSpPr>
          <p:nvPr/>
        </p:nvSpPr>
        <p:spPr bwMode="auto">
          <a:xfrm>
            <a:off x="3581400" y="1143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66"/>
                </a:solidFill>
                <a:cs typeface="Arial" charset="0"/>
              </a:rPr>
              <a:t>Hết giờ</a:t>
            </a:r>
          </a:p>
        </p:txBody>
      </p:sp>
      <p:grpSp>
        <p:nvGrpSpPr>
          <p:cNvPr id="7" name="Group 126"/>
          <p:cNvGrpSpPr>
            <a:grpSpLocks/>
          </p:cNvGrpSpPr>
          <p:nvPr/>
        </p:nvGrpSpPr>
        <p:grpSpPr bwMode="auto">
          <a:xfrm rot="5400000">
            <a:off x="3245644" y="5591969"/>
            <a:ext cx="992187" cy="930275"/>
            <a:chOff x="1872" y="1824"/>
            <a:chExt cx="2014" cy="1821"/>
          </a:xfrm>
        </p:grpSpPr>
        <p:sp>
          <p:nvSpPr>
            <p:cNvPr id="305279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30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31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1232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1233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4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35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1237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D</a:t>
              </a:r>
            </a:p>
          </p:txBody>
        </p:sp>
      </p:grpSp>
      <p:sp>
        <p:nvSpPr>
          <p:cNvPr id="51222" name="WordArt 12" descr="Trellis"/>
          <p:cNvSpPr>
            <a:spLocks noChangeArrowheads="1" noChangeShapeType="1" noTextEdit="1"/>
          </p:cNvSpPr>
          <p:nvPr/>
        </p:nvSpPr>
        <p:spPr bwMode="auto">
          <a:xfrm>
            <a:off x="3429000" y="381000"/>
            <a:ext cx="5181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 TẬP TRẮC NGHIỆM</a:t>
            </a:r>
          </a:p>
        </p:txBody>
      </p:sp>
      <p:sp>
        <p:nvSpPr>
          <p:cNvPr id="68677" name="Text Box 69"/>
          <p:cNvSpPr txBox="1">
            <a:spLocks noChangeArrowheads="1"/>
          </p:cNvSpPr>
          <p:nvPr/>
        </p:nvSpPr>
        <p:spPr bwMode="auto">
          <a:xfrm>
            <a:off x="4176713" y="3429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</a:rPr>
              <a:t>Số 4363 chia hết cho </a:t>
            </a:r>
            <a:r>
              <a:rPr lang="en-US" sz="2400">
                <a:latin typeface="Times New Roman" pitchFamily="18" charset="0"/>
              </a:rPr>
              <a:t>6</a:t>
            </a:r>
            <a:r>
              <a:rPr lang="vi-VN" sz="2400">
                <a:latin typeface="Times New Roman" pitchFamily="18" charset="0"/>
              </a:rPr>
              <a:t>.</a:t>
            </a:r>
          </a:p>
        </p:txBody>
      </p:sp>
      <p:sp>
        <p:nvSpPr>
          <p:cNvPr id="68678" name="Text Box 70"/>
          <p:cNvSpPr txBox="1">
            <a:spLocks noChangeArrowheads="1"/>
          </p:cNvSpPr>
          <p:nvPr/>
        </p:nvSpPr>
        <p:spPr bwMode="auto">
          <a:xfrm>
            <a:off x="4148138" y="4314825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Số 2139 chia hết cho 3.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8679" name="Text Box 71"/>
          <p:cNvSpPr txBox="1">
            <a:spLocks noChangeArrowheads="1"/>
          </p:cNvSpPr>
          <p:nvPr/>
        </p:nvSpPr>
        <p:spPr bwMode="auto">
          <a:xfrm>
            <a:off x="4143375" y="5054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</a:rPr>
              <a:t>Số 5436 chia hết cho 9.</a:t>
            </a:r>
          </a:p>
        </p:txBody>
      </p:sp>
      <p:sp>
        <p:nvSpPr>
          <p:cNvPr id="68680" name="Text Box 72"/>
          <p:cNvSpPr txBox="1">
            <a:spLocks noChangeArrowheads="1"/>
          </p:cNvSpPr>
          <p:nvPr/>
        </p:nvSpPr>
        <p:spPr bwMode="auto">
          <a:xfrm>
            <a:off x="4148138" y="58039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Số 7641 chia hết cho 9.</a:t>
            </a:r>
            <a:endParaRPr lang="vi-VN" sz="2400">
              <a:latin typeface="Times New Roman" pitchFamily="18" charset="0"/>
            </a:endParaRPr>
          </a:p>
        </p:txBody>
      </p:sp>
      <p:pic>
        <p:nvPicPr>
          <p:cNvPr id="51227" name="Picture 8" descr="AD2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0" y="4968875"/>
            <a:ext cx="23114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65" name="Text Box 57"/>
          <p:cNvSpPr txBox="1">
            <a:spLocks noChangeArrowheads="1"/>
          </p:cNvSpPr>
          <p:nvPr/>
        </p:nvSpPr>
        <p:spPr bwMode="auto">
          <a:xfrm>
            <a:off x="2209800" y="2133600"/>
            <a:ext cx="7315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Câu 3) Trong 4 phát biểu sau đây, có một phát biểu sai. Hãy chỉ ra câu sai đó.</a:t>
            </a:r>
            <a:endParaRPr lang="vi-VN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0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3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2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1000"/>
                                        <p:tgtEl>
                                          <p:spTgt spid="30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53" presetClass="entr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0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39" dur="2000" fill="hold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1" dur="2000" fill="hold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4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92" grpId="0" animBg="1"/>
      <p:bldP spid="305355" grpId="0"/>
      <p:bldP spid="305357" grpId="0"/>
      <p:bldP spid="305358" grpId="0"/>
      <p:bldP spid="305359" grpId="0"/>
      <p:bldP spid="305360" grpId="0"/>
      <p:bldP spid="305361" grpId="0"/>
      <p:bldP spid="305362" grpId="0"/>
      <p:bldP spid="305363" grpId="0"/>
      <p:bldP spid="305364" grpId="0"/>
      <p:bldP spid="305365" grpId="0"/>
      <p:bldP spid="68677" grpId="0" build="allAtOnce"/>
      <p:bldP spid="68677" grpId="1" build="allAtOnce"/>
      <p:bldP spid="68678" grpId="0"/>
      <p:bldP spid="68679" grpId="0"/>
      <p:bldP spid="68680" grpId="0"/>
      <p:bldP spid="6866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2" descr="Frames PPT 01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Rectangle 39"/>
          <p:cNvSpPr>
            <a:spLocks noChangeArrowheads="1"/>
          </p:cNvSpPr>
          <p:nvPr/>
        </p:nvSpPr>
        <p:spPr bwMode="auto">
          <a:xfrm>
            <a:off x="2511425" y="2811463"/>
            <a:ext cx="7162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>
              <a:solidFill>
                <a:srgbClr val="0000FF"/>
              </a:solidFill>
              <a:cs typeface="Arial" charset="0"/>
            </a:endParaRPr>
          </a:p>
        </p:txBody>
      </p:sp>
      <p:grpSp>
        <p:nvGrpSpPr>
          <p:cNvPr id="14" name="Group 114"/>
          <p:cNvGrpSpPr>
            <a:grpSpLocks/>
          </p:cNvGrpSpPr>
          <p:nvPr/>
        </p:nvGrpSpPr>
        <p:grpSpPr bwMode="auto">
          <a:xfrm rot="5400000">
            <a:off x="3245644" y="4069556"/>
            <a:ext cx="992188" cy="930275"/>
            <a:chOff x="1872" y="1824"/>
            <a:chExt cx="2014" cy="1821"/>
          </a:xfrm>
        </p:grpSpPr>
        <p:sp>
          <p:nvSpPr>
            <p:cNvPr id="305267" name="AutoShape 115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89" name="AutoShape 116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90" name="AutoShape 117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91" name="Oval 118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2292" name="Oval 119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2" name="Oval 120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94" name="Oval 121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74" name="Oval 122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96" name="Oval 123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B</a:t>
              </a:r>
            </a:p>
          </p:txBody>
        </p:sp>
      </p:grpSp>
      <p:grpSp>
        <p:nvGrpSpPr>
          <p:cNvPr id="15" name="Group 126"/>
          <p:cNvGrpSpPr>
            <a:grpSpLocks/>
          </p:cNvGrpSpPr>
          <p:nvPr/>
        </p:nvGrpSpPr>
        <p:grpSpPr bwMode="auto">
          <a:xfrm rot="5400000">
            <a:off x="3245644" y="4828381"/>
            <a:ext cx="992188" cy="930275"/>
            <a:chOff x="1872" y="1824"/>
            <a:chExt cx="2014" cy="1821"/>
          </a:xfrm>
        </p:grpSpPr>
        <p:sp>
          <p:nvSpPr>
            <p:cNvPr id="2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80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81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82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2283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85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87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C</a:t>
              </a:r>
            </a:p>
          </p:txBody>
        </p:sp>
      </p:grpSp>
      <p:sp>
        <p:nvSpPr>
          <p:cNvPr id="305292" name="AutoShape 140"/>
          <p:cNvSpPr>
            <a:spLocks noChangeArrowheads="1"/>
          </p:cNvSpPr>
          <p:nvPr/>
        </p:nvSpPr>
        <p:spPr bwMode="auto">
          <a:xfrm>
            <a:off x="2057400" y="1828800"/>
            <a:ext cx="7620000" cy="1447800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grpSp>
        <p:nvGrpSpPr>
          <p:cNvPr id="16" name="Group 167"/>
          <p:cNvGrpSpPr>
            <a:grpSpLocks/>
          </p:cNvGrpSpPr>
          <p:nvPr/>
        </p:nvGrpSpPr>
        <p:grpSpPr bwMode="auto">
          <a:xfrm rot="5400000">
            <a:off x="3237706" y="3237707"/>
            <a:ext cx="1068387" cy="990600"/>
            <a:chOff x="1873" y="1824"/>
            <a:chExt cx="2013" cy="1821"/>
          </a:xfrm>
        </p:grpSpPr>
        <p:sp>
          <p:nvSpPr>
            <p:cNvPr id="305320" name="AutoShape 168"/>
            <p:cNvSpPr>
              <a:spLocks noChangeArrowheads="1"/>
            </p:cNvSpPr>
            <p:nvPr/>
          </p:nvSpPr>
          <p:spPr bwMode="gray">
            <a:xfrm rot="16200000" flipH="1">
              <a:off x="1822" y="2529"/>
              <a:ext cx="309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71" name="AutoShape 169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72" name="AutoShape 170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73" name="Oval 171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2274" name="Oval 172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5" name="Oval 173"/>
            <p:cNvSpPr>
              <a:spLocks noChangeArrowheads="1"/>
            </p:cNvSpPr>
            <p:nvPr/>
          </p:nvSpPr>
          <p:spPr bwMode="gray">
            <a:xfrm>
              <a:off x="2280" y="2516"/>
              <a:ext cx="1223" cy="23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76" name="Oval 174"/>
            <p:cNvSpPr>
              <a:spLocks noChangeArrowheads="1"/>
            </p:cNvSpPr>
            <p:nvPr/>
          </p:nvSpPr>
          <p:spPr bwMode="gray">
            <a:xfrm>
              <a:off x="2279" y="2516"/>
              <a:ext cx="1224" cy="239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327" name="Oval 175"/>
            <p:cNvSpPr>
              <a:spLocks noChangeArrowheads="1"/>
            </p:cNvSpPr>
            <p:nvPr/>
          </p:nvSpPr>
          <p:spPr bwMode="gray">
            <a:xfrm>
              <a:off x="2277" y="2084"/>
              <a:ext cx="1223" cy="1103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78" name="Oval 176"/>
            <p:cNvSpPr>
              <a:spLocks noChangeArrowheads="1"/>
            </p:cNvSpPr>
            <p:nvPr/>
          </p:nvSpPr>
          <p:spPr bwMode="gray">
            <a:xfrm>
              <a:off x="2154" y="2084"/>
              <a:ext cx="1469" cy="1103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en-US" sz="2400">
                  <a:latin typeface=".VnTime" pitchFamily="34" charset="0"/>
                  <a:cs typeface="Arial" charset="0"/>
                </a:rPr>
                <a:t>A</a:t>
              </a:r>
              <a:endParaRPr lang="vi-VN" sz="2400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52231" name="Line 193"/>
          <p:cNvSpPr>
            <a:spLocks noChangeShapeType="1"/>
          </p:cNvSpPr>
          <p:nvPr/>
        </p:nvSpPr>
        <p:spPr bwMode="auto">
          <a:xfrm>
            <a:off x="4648200" y="1370013"/>
            <a:ext cx="5486400" cy="0"/>
          </a:xfrm>
          <a:prstGeom prst="line">
            <a:avLst/>
          </a:prstGeom>
          <a:noFill/>
          <a:ln w="57150" cmpd="thinThick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" name="Group 194"/>
          <p:cNvGrpSpPr>
            <a:grpSpLocks/>
          </p:cNvGrpSpPr>
          <p:nvPr/>
        </p:nvGrpSpPr>
        <p:grpSpPr bwMode="auto">
          <a:xfrm>
            <a:off x="1828800" y="685800"/>
            <a:ext cx="1676400" cy="1371600"/>
            <a:chOff x="2544" y="2160"/>
            <a:chExt cx="1152" cy="1008"/>
          </a:xfrm>
        </p:grpSpPr>
        <p:grpSp>
          <p:nvGrpSpPr>
            <p:cNvPr id="52262" name="Group 195"/>
            <p:cNvGrpSpPr>
              <a:grpSpLocks/>
            </p:cNvGrpSpPr>
            <p:nvPr/>
          </p:nvGrpSpPr>
          <p:grpSpPr bwMode="auto">
            <a:xfrm>
              <a:off x="2544" y="2160"/>
              <a:ext cx="1152" cy="1008"/>
              <a:chOff x="720" y="2125"/>
              <a:chExt cx="899" cy="995"/>
            </a:xfrm>
          </p:grpSpPr>
          <p:sp>
            <p:nvSpPr>
              <p:cNvPr id="52264" name="AutoShape 196"/>
              <p:cNvSpPr>
                <a:spLocks noChangeArrowheads="1"/>
              </p:cNvSpPr>
              <p:nvPr/>
            </p:nvSpPr>
            <p:spPr bwMode="auto">
              <a:xfrm>
                <a:off x="720" y="2125"/>
                <a:ext cx="899" cy="816"/>
              </a:xfrm>
              <a:prstGeom prst="star24">
                <a:avLst>
                  <a:gd name="adj" fmla="val 37500"/>
                </a:avLst>
              </a:prstGeom>
              <a:gradFill rotWithShape="1">
                <a:gsLst>
                  <a:gs pos="0">
                    <a:srgbClr val="00FF00"/>
                  </a:gs>
                  <a:gs pos="100000">
                    <a:srgbClr val="007600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2265" name="AutoShape 197"/>
              <p:cNvSpPr>
                <a:spLocks noChangeArrowheads="1"/>
              </p:cNvSpPr>
              <p:nvPr/>
            </p:nvSpPr>
            <p:spPr bwMode="auto">
              <a:xfrm flipH="1">
                <a:off x="1423" y="2435"/>
                <a:ext cx="100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2266" name="AutoShape 198"/>
              <p:cNvSpPr>
                <a:spLocks noChangeArrowheads="1"/>
              </p:cNvSpPr>
              <p:nvPr/>
            </p:nvSpPr>
            <p:spPr bwMode="auto">
              <a:xfrm>
                <a:off x="807" y="2417"/>
                <a:ext cx="96" cy="192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2267" name="Oval 199"/>
              <p:cNvSpPr>
                <a:spLocks noChangeArrowheads="1"/>
              </p:cNvSpPr>
              <p:nvPr/>
            </p:nvSpPr>
            <p:spPr bwMode="auto">
              <a:xfrm>
                <a:off x="855" y="2221"/>
                <a:ext cx="624" cy="624"/>
              </a:xfrm>
              <a:prstGeom prst="ellipse">
                <a:avLst/>
              </a:prstGeom>
              <a:gradFill rotWithShape="1">
                <a:gsLst>
                  <a:gs pos="0">
                    <a:srgbClr val="E4BAE5"/>
                  </a:gs>
                  <a:gs pos="100000">
                    <a:srgbClr val="6A566A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  <p:sp>
            <p:nvSpPr>
              <p:cNvPr id="52268" name="AutoShape 200"/>
              <p:cNvSpPr>
                <a:spLocks noChangeArrowheads="1"/>
              </p:cNvSpPr>
              <p:nvPr/>
            </p:nvSpPr>
            <p:spPr bwMode="auto">
              <a:xfrm>
                <a:off x="793" y="2832"/>
                <a:ext cx="765" cy="288"/>
              </a:xfrm>
              <a:prstGeom prst="ribbon2">
                <a:avLst>
                  <a:gd name="adj1" fmla="val 12500"/>
                  <a:gd name="adj2" fmla="val 50000"/>
                </a:avLst>
              </a:prstGeom>
              <a:gradFill rotWithShape="1">
                <a:gsLst>
                  <a:gs pos="0">
                    <a:srgbClr val="6A566A"/>
                  </a:gs>
                  <a:gs pos="100000">
                    <a:srgbClr val="E4BAE5"/>
                  </a:gs>
                </a:gsLst>
                <a:lin ang="5400000" scaled="1"/>
              </a:gradFill>
              <a:ln w="9525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1200">
                    <a:solidFill>
                      <a:srgbClr val="FF0066"/>
                    </a:solidFill>
                    <a:latin typeface=".VnTime" pitchFamily="34" charset="0"/>
                    <a:cs typeface="Arial" charset="0"/>
                  </a:rPr>
                  <a:t>2012</a:t>
                </a:r>
              </a:p>
            </p:txBody>
          </p:sp>
          <p:sp>
            <p:nvSpPr>
              <p:cNvPr id="52269" name="AutoShape 201"/>
              <p:cNvSpPr>
                <a:spLocks noChangeArrowheads="1"/>
              </p:cNvSpPr>
              <p:nvPr/>
            </p:nvSpPr>
            <p:spPr bwMode="auto">
              <a:xfrm rot="5400000">
                <a:off x="1095" y="2044"/>
                <a:ext cx="155" cy="343"/>
              </a:xfrm>
              <a:prstGeom prst="moon">
                <a:avLst>
                  <a:gd name="adj" fmla="val 50000"/>
                </a:avLst>
              </a:prstGeom>
              <a:solidFill>
                <a:srgbClr val="F6A8F0"/>
              </a:solidFill>
              <a:ln w="9525">
                <a:solidFill>
                  <a:srgbClr val="008000"/>
                </a:solidFill>
                <a:miter lim="800000"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/>
                <a:endParaRPr lang="vi-VN">
                  <a:latin typeface=".VnTime" pitchFamily="34" charset="0"/>
                  <a:cs typeface="Arial" charset="0"/>
                </a:endParaRPr>
              </a:p>
            </p:txBody>
          </p:sp>
        </p:grpSp>
        <p:sp>
          <p:nvSpPr>
            <p:cNvPr id="52263" name="AutoShape 202"/>
            <p:cNvSpPr>
              <a:spLocks noChangeArrowheads="1"/>
            </p:cNvSpPr>
            <p:nvPr/>
          </p:nvSpPr>
          <p:spPr bwMode="auto">
            <a:xfrm rot="-5578887">
              <a:off x="3049" y="2520"/>
              <a:ext cx="142" cy="383"/>
            </a:xfrm>
            <a:prstGeom prst="moon">
              <a:avLst>
                <a:gd name="adj" fmla="val 50000"/>
              </a:avLst>
            </a:prstGeom>
            <a:solidFill>
              <a:srgbClr val="FF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</p:grpSp>
      <p:sp>
        <p:nvSpPr>
          <p:cNvPr id="305355" name="Text Box 203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</a:t>
            </a:r>
          </a:p>
        </p:txBody>
      </p:sp>
      <p:sp>
        <p:nvSpPr>
          <p:cNvPr id="305356" name="Text Box 204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2</a:t>
            </a:r>
          </a:p>
        </p:txBody>
      </p:sp>
      <p:sp>
        <p:nvSpPr>
          <p:cNvPr id="305357" name="Text Box 205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3</a:t>
            </a:r>
          </a:p>
        </p:txBody>
      </p:sp>
      <p:sp>
        <p:nvSpPr>
          <p:cNvPr id="305358" name="Text Box 206"/>
          <p:cNvSpPr txBox="1">
            <a:spLocks noChangeArrowheads="1"/>
          </p:cNvSpPr>
          <p:nvPr/>
        </p:nvSpPr>
        <p:spPr bwMode="auto">
          <a:xfrm>
            <a:off x="248443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4</a:t>
            </a:r>
          </a:p>
        </p:txBody>
      </p:sp>
      <p:sp>
        <p:nvSpPr>
          <p:cNvPr id="305359" name="Text Box 207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5</a:t>
            </a:r>
          </a:p>
        </p:txBody>
      </p:sp>
      <p:sp>
        <p:nvSpPr>
          <p:cNvPr id="305360" name="Text Box 208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6</a:t>
            </a:r>
          </a:p>
        </p:txBody>
      </p:sp>
      <p:sp>
        <p:nvSpPr>
          <p:cNvPr id="305361" name="Text Box 209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7</a:t>
            </a:r>
          </a:p>
        </p:txBody>
      </p:sp>
      <p:sp>
        <p:nvSpPr>
          <p:cNvPr id="305362" name="Text Box 210"/>
          <p:cNvSpPr txBox="1">
            <a:spLocks noChangeArrowheads="1"/>
          </p:cNvSpPr>
          <p:nvPr/>
        </p:nvSpPr>
        <p:spPr bwMode="auto">
          <a:xfrm>
            <a:off x="2490788" y="8524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8</a:t>
            </a:r>
          </a:p>
        </p:txBody>
      </p:sp>
      <p:sp>
        <p:nvSpPr>
          <p:cNvPr id="305363" name="Text Box 211"/>
          <p:cNvSpPr txBox="1">
            <a:spLocks noChangeArrowheads="1"/>
          </p:cNvSpPr>
          <p:nvPr/>
        </p:nvSpPr>
        <p:spPr bwMode="auto">
          <a:xfrm>
            <a:off x="2490788" y="9286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9</a:t>
            </a:r>
          </a:p>
        </p:txBody>
      </p:sp>
      <p:sp>
        <p:nvSpPr>
          <p:cNvPr id="305364" name="Text Box 212"/>
          <p:cNvSpPr txBox="1">
            <a:spLocks noChangeArrowheads="1"/>
          </p:cNvSpPr>
          <p:nvPr/>
        </p:nvSpPr>
        <p:spPr bwMode="auto">
          <a:xfrm>
            <a:off x="2338388" y="885825"/>
            <a:ext cx="590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10</a:t>
            </a:r>
          </a:p>
        </p:txBody>
      </p:sp>
      <p:sp>
        <p:nvSpPr>
          <p:cNvPr id="305365" name="Text Box 213"/>
          <p:cNvSpPr txBox="1">
            <a:spLocks noChangeArrowheads="1"/>
          </p:cNvSpPr>
          <p:nvPr/>
        </p:nvSpPr>
        <p:spPr bwMode="auto">
          <a:xfrm>
            <a:off x="2490788" y="914400"/>
            <a:ext cx="4048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.VnTime" pitchFamily="34" charset="0"/>
                <a:cs typeface="Arial" charset="0"/>
              </a:rPr>
              <a:t>0</a:t>
            </a:r>
          </a:p>
        </p:txBody>
      </p:sp>
      <p:sp>
        <p:nvSpPr>
          <p:cNvPr id="305366" name="Text Box 214"/>
          <p:cNvSpPr txBox="1">
            <a:spLocks noChangeArrowheads="1"/>
          </p:cNvSpPr>
          <p:nvPr/>
        </p:nvSpPr>
        <p:spPr bwMode="auto">
          <a:xfrm>
            <a:off x="3581400" y="11430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FF0066"/>
                </a:solidFill>
                <a:cs typeface="Arial" charset="0"/>
              </a:rPr>
              <a:t>Hết giờ</a:t>
            </a:r>
          </a:p>
        </p:txBody>
      </p:sp>
      <p:sp>
        <p:nvSpPr>
          <p:cNvPr id="68665" name="Text Box 57"/>
          <p:cNvSpPr txBox="1">
            <a:spLocks noChangeArrowheads="1"/>
          </p:cNvSpPr>
          <p:nvPr/>
        </p:nvSpPr>
        <p:spPr bwMode="auto">
          <a:xfrm>
            <a:off x="2209800" y="2133600"/>
            <a:ext cx="731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Calibri" pitchFamily="34" charset="0"/>
              </a:rPr>
              <a:t>Câu 4) Trong 4 câu sau đây. Hãy chỉ ra câu đúng.</a:t>
            </a:r>
            <a:endParaRPr lang="vi-VN" sz="2400"/>
          </a:p>
        </p:txBody>
      </p:sp>
      <p:grpSp>
        <p:nvGrpSpPr>
          <p:cNvPr id="7" name="Group 126"/>
          <p:cNvGrpSpPr>
            <a:grpSpLocks/>
          </p:cNvGrpSpPr>
          <p:nvPr/>
        </p:nvGrpSpPr>
        <p:grpSpPr bwMode="auto">
          <a:xfrm rot="5400000">
            <a:off x="3245644" y="5591969"/>
            <a:ext cx="992187" cy="930275"/>
            <a:chOff x="1872" y="1824"/>
            <a:chExt cx="2014" cy="1821"/>
          </a:xfrm>
        </p:grpSpPr>
        <p:sp>
          <p:nvSpPr>
            <p:cNvPr id="305279" name="AutoShape 127"/>
            <p:cNvSpPr>
              <a:spLocks noChangeArrowheads="1"/>
            </p:cNvSpPr>
            <p:nvPr/>
          </p:nvSpPr>
          <p:spPr bwMode="gray">
            <a:xfrm rot="16200000" flipH="1">
              <a:off x="1821" y="259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54" name="AutoShape 128"/>
            <p:cNvSpPr>
              <a:spLocks noChangeArrowheads="1"/>
            </p:cNvSpPr>
            <p:nvPr/>
          </p:nvSpPr>
          <p:spPr bwMode="gray">
            <a:xfrm rot="5400000" flipH="1">
              <a:off x="3629" y="2496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55" name="AutoShape 129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rgbClr val="9B9B9B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latin typeface=".VnTime" pitchFamily="34" charset="0"/>
              </a:endParaRPr>
            </a:p>
          </p:txBody>
        </p:sp>
        <p:sp>
          <p:nvSpPr>
            <p:cNvPr id="52256" name="Oval 130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52257" name="Oval 131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/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4" name="Oval 132"/>
            <p:cNvSpPr>
              <a:spLocks noChangeArrowheads="1"/>
            </p:cNvSpPr>
            <p:nvPr/>
          </p:nvSpPr>
          <p:spPr bwMode="gray">
            <a:xfrm>
              <a:off x="2230" y="2505"/>
              <a:ext cx="1318" cy="255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chemeClr val="hlink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xtLst/>
          </p:spPr>
          <p:txBody>
            <a:bodyPr rot="10800000" vert="eaVert" wrap="none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59" name="Oval 133"/>
            <p:cNvSpPr>
              <a:spLocks noChangeArrowheads="1"/>
            </p:cNvSpPr>
            <p:nvPr/>
          </p:nvSpPr>
          <p:spPr bwMode="gray">
            <a:xfrm>
              <a:off x="2230" y="2505"/>
              <a:ext cx="1318" cy="25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wrap="none" anchor="ctr">
              <a:spAutoFit/>
            </a:bodyPr>
            <a:lstStyle/>
            <a:p>
              <a:pPr algn="ctr"/>
              <a:endParaRPr lang="vi-VN">
                <a:latin typeface=".VnTime" pitchFamily="34" charset="0"/>
                <a:cs typeface="Arial" charset="0"/>
              </a:endParaRPr>
            </a:p>
          </p:txBody>
        </p:sp>
        <p:sp>
          <p:nvSpPr>
            <p:cNvPr id="305286" name="Oval 134"/>
            <p:cNvSpPr>
              <a:spLocks noChangeArrowheads="1"/>
            </p:cNvSpPr>
            <p:nvPr/>
          </p:nvSpPr>
          <p:spPr bwMode="gray">
            <a:xfrm>
              <a:off x="2226" y="2082"/>
              <a:ext cx="1318" cy="1100"/>
            </a:xfrm>
            <a:prstGeom prst="ellipse">
              <a:avLst/>
            </a:prstGeom>
            <a:gradFill rotWithShape="1">
              <a:gsLst>
                <a:gs pos="0">
                  <a:srgbClr val="005353"/>
                </a:gs>
                <a:gs pos="50000">
                  <a:schemeClr val="hlink"/>
                </a:gs>
                <a:gs pos="100000">
                  <a:srgbClr val="005353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rot="10800000" vert="eaVert"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.VnTime" pitchFamily="34" charset="0"/>
              </a:endParaRPr>
            </a:p>
          </p:txBody>
        </p:sp>
        <p:sp>
          <p:nvSpPr>
            <p:cNvPr id="52261" name="Oval 135"/>
            <p:cNvSpPr>
              <a:spLocks noChangeArrowheads="1"/>
            </p:cNvSpPr>
            <p:nvPr/>
          </p:nvSpPr>
          <p:spPr bwMode="gray">
            <a:xfrm>
              <a:off x="2098" y="2082"/>
              <a:ext cx="1581" cy="1100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 rot="10800000" vert="eaVert" anchor="ctr">
              <a:spAutoFit/>
            </a:bodyPr>
            <a:lstStyle/>
            <a:p>
              <a:pPr algn="ctr"/>
              <a:r>
                <a:rPr lang="vi-VN" sz="2400">
                  <a:cs typeface="Arial" charset="0"/>
                </a:rPr>
                <a:t>D</a:t>
              </a:r>
            </a:p>
          </p:txBody>
        </p:sp>
      </p:grpSp>
      <p:sp>
        <p:nvSpPr>
          <p:cNvPr id="52247" name="WordArt 12" descr="Trellis"/>
          <p:cNvSpPr>
            <a:spLocks noChangeArrowheads="1" noChangeShapeType="1" noTextEdit="1"/>
          </p:cNvSpPr>
          <p:nvPr/>
        </p:nvSpPr>
        <p:spPr bwMode="auto">
          <a:xfrm>
            <a:off x="3429000" y="381000"/>
            <a:ext cx="51816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/>
                <a:cs typeface="Times New Roman"/>
              </a:rPr>
              <a:t>BÀI TẬP TRẮC NGHIỆM</a:t>
            </a:r>
          </a:p>
        </p:txBody>
      </p:sp>
      <p:sp>
        <p:nvSpPr>
          <p:cNvPr id="68677" name="Text Box 69"/>
          <p:cNvSpPr txBox="1">
            <a:spLocks noChangeArrowheads="1"/>
          </p:cNvSpPr>
          <p:nvPr/>
        </p:nvSpPr>
        <p:spPr bwMode="auto">
          <a:xfrm>
            <a:off x="4176713" y="34290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</a:rPr>
              <a:t>Số </a:t>
            </a:r>
            <a:r>
              <a:rPr lang="en-US" sz="2400">
                <a:latin typeface="Times New Roman" pitchFamily="18" charset="0"/>
              </a:rPr>
              <a:t>3042</a:t>
            </a:r>
            <a:r>
              <a:rPr lang="vi-VN" sz="2400">
                <a:latin typeface="Times New Roman" pitchFamily="18" charset="0"/>
              </a:rPr>
              <a:t> chia hết cho </a:t>
            </a:r>
            <a:r>
              <a:rPr lang="en-US" sz="2400">
                <a:latin typeface="Times New Roman" pitchFamily="18" charset="0"/>
              </a:rPr>
              <a:t>6</a:t>
            </a:r>
            <a:r>
              <a:rPr lang="vi-VN" sz="2400">
                <a:latin typeface="Times New Roman" pitchFamily="18" charset="0"/>
              </a:rPr>
              <a:t>.</a:t>
            </a:r>
          </a:p>
        </p:txBody>
      </p:sp>
      <p:sp>
        <p:nvSpPr>
          <p:cNvPr id="68678" name="Text Box 70"/>
          <p:cNvSpPr txBox="1">
            <a:spLocks noChangeArrowheads="1"/>
          </p:cNvSpPr>
          <p:nvPr/>
        </p:nvSpPr>
        <p:spPr bwMode="auto">
          <a:xfrm>
            <a:off x="4148138" y="4314825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Số 5623 chia hết cho 3.</a:t>
            </a:r>
            <a:endParaRPr lang="vi-VN" sz="2400">
              <a:latin typeface="Times New Roman" pitchFamily="18" charset="0"/>
            </a:endParaRPr>
          </a:p>
        </p:txBody>
      </p:sp>
      <p:sp>
        <p:nvSpPr>
          <p:cNvPr id="68679" name="Text Box 71"/>
          <p:cNvSpPr txBox="1">
            <a:spLocks noChangeArrowheads="1"/>
          </p:cNvSpPr>
          <p:nvPr/>
        </p:nvSpPr>
        <p:spPr bwMode="auto">
          <a:xfrm>
            <a:off x="4143375" y="5054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latin typeface="Times New Roman" pitchFamily="18" charset="0"/>
              </a:rPr>
              <a:t>Số </a:t>
            </a:r>
            <a:r>
              <a:rPr lang="en-US" sz="2400">
                <a:latin typeface="Times New Roman" pitchFamily="18" charset="0"/>
              </a:rPr>
              <a:t>1207</a:t>
            </a:r>
            <a:r>
              <a:rPr lang="vi-VN" sz="2400">
                <a:latin typeface="Times New Roman" pitchFamily="18" charset="0"/>
              </a:rPr>
              <a:t> chia hết cho 9.</a:t>
            </a:r>
          </a:p>
        </p:txBody>
      </p:sp>
      <p:sp>
        <p:nvSpPr>
          <p:cNvPr id="68680" name="Text Box 72"/>
          <p:cNvSpPr txBox="1">
            <a:spLocks noChangeArrowheads="1"/>
          </p:cNvSpPr>
          <p:nvPr/>
        </p:nvSpPr>
        <p:spPr bwMode="auto">
          <a:xfrm>
            <a:off x="4148138" y="58039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Số 6272 chia hết cho 5.</a:t>
            </a:r>
            <a:endParaRPr lang="vi-VN" sz="2400">
              <a:latin typeface="Times New Roman" pitchFamily="18" charset="0"/>
            </a:endParaRPr>
          </a:p>
        </p:txBody>
      </p:sp>
      <p:pic>
        <p:nvPicPr>
          <p:cNvPr id="52252" name="Picture 8" descr="AD24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28000" y="4968875"/>
            <a:ext cx="2311400" cy="181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5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6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6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6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3053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1000"/>
                                        <p:tgtEl>
                                          <p:spTgt spid="3053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1000"/>
                                        <p:tgtEl>
                                          <p:spTgt spid="3053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305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1000"/>
                                        <p:tgtEl>
                                          <p:spTgt spid="305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1000"/>
                                        <p:tgtEl>
                                          <p:spTgt spid="305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1" dur="1000"/>
                                        <p:tgtEl>
                                          <p:spTgt spid="305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1000"/>
                                        <p:tgtEl>
                                          <p:spTgt spid="305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5" dur="1000"/>
                                        <p:tgtEl>
                                          <p:spTgt spid="305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0" dur="1000"/>
                                        <p:tgtEl>
                                          <p:spTgt spid="3053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1000"/>
                                        <p:tgtEl>
                                          <p:spTgt spid="30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4" presetID="53" presetClass="entr" presetSubtype="0" repeatCount="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0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42" dur="2000" fill="hold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2000" fill="hold"/>
                                        <p:tgtEl>
                                          <p:spTgt spid="6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292" grpId="0" animBg="1"/>
      <p:bldP spid="305355" grpId="0"/>
      <p:bldP spid="305357" grpId="0"/>
      <p:bldP spid="305358" grpId="0"/>
      <p:bldP spid="305359" grpId="0"/>
      <p:bldP spid="305360" grpId="0"/>
      <p:bldP spid="305361" grpId="0"/>
      <p:bldP spid="305362" grpId="0"/>
      <p:bldP spid="305363" grpId="0"/>
      <p:bldP spid="305364" grpId="0"/>
      <p:bldP spid="305365" grpId="0"/>
      <p:bldP spid="68665" grpId="0"/>
      <p:bldP spid="68677" grpId="0" build="allAtOnce"/>
      <p:bldP spid="68677" grpId="1" build="allAtOnce"/>
      <p:bldP spid="68678" grpId="0"/>
      <p:bldP spid="68679" grpId="0"/>
      <p:bldP spid="686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9" name="Rectangle 8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0" name="Rectangle 10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1" name="Rectangle 12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2" name="Rectangle 16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3" name="Rectangle 18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4" name="Rectangle 20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6" name="Rectangle 27"/>
          <p:cNvSpPr>
            <a:spLocks noChangeArrowheads="1"/>
          </p:cNvSpPr>
          <p:nvPr/>
        </p:nvSpPr>
        <p:spPr bwMode="auto">
          <a:xfrm>
            <a:off x="1524000" y="-230188"/>
            <a:ext cx="184150" cy="460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 sz="2400">
              <a:cs typeface="Arial" charset="0"/>
            </a:endParaRPr>
          </a:p>
        </p:txBody>
      </p:sp>
      <p:sp>
        <p:nvSpPr>
          <p:cNvPr id="28697" name="Text Box 28"/>
          <p:cNvSpPr txBox="1">
            <a:spLocks noChangeArrowheads="1"/>
          </p:cNvSpPr>
          <p:nvPr/>
        </p:nvSpPr>
        <p:spPr bwMode="auto">
          <a:xfrm>
            <a:off x="2349500" y="3233738"/>
            <a:ext cx="78803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 b="1" u="sng" dirty="0" smtClean="0">
                <a:latin typeface="VNI-Times" pitchFamily="2" charset="0"/>
              </a:rPr>
              <a:t>Áp dụng: </a:t>
            </a:r>
            <a:r>
              <a:rPr lang="vi-VN" sz="3200" dirty="0" smtClean="0">
                <a:latin typeface="VNI-Times" pitchFamily="2" charset="0"/>
              </a:rPr>
              <a:t>Điền số thích hợp vào dấu * để được kết quả đúng</a:t>
            </a:r>
            <a:endParaRPr lang="en-US" sz="3200" dirty="0">
              <a:latin typeface="VNI-Times" pitchFamily="2" charset="0"/>
            </a:endParaRPr>
          </a:p>
        </p:txBody>
      </p:sp>
      <p:sp>
        <p:nvSpPr>
          <p:cNvPr id="28698" name="Text Box 35" descr="Green marble"/>
          <p:cNvSpPr txBox="1">
            <a:spLocks noChangeArrowheads="1"/>
          </p:cNvSpPr>
          <p:nvPr/>
        </p:nvSpPr>
        <p:spPr bwMode="auto">
          <a:xfrm>
            <a:off x="3938588" y="633413"/>
            <a:ext cx="4038600" cy="5842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57150" cmpd="thinThick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KIỂM TRA BÀI CŨ</a:t>
            </a: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2209800" y="2009775"/>
            <a:ext cx="7772400" cy="5847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vi-VN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.VnTime" pitchFamily="34" charset="0"/>
                <a:cs typeface="Arial" charset="0"/>
              </a:rPr>
              <a:t>Phát biểu dấu hiệu chia hết cho 2, cho 5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.VnTime" pitchFamily="34" charset="0"/>
              <a:cs typeface="Arial" charset="0"/>
            </a:endParaRPr>
          </a:p>
        </p:txBody>
      </p:sp>
      <p:graphicFrame>
        <p:nvGraphicFramePr>
          <p:cNvPr id="28685" name="Object 13"/>
          <p:cNvGraphicFramePr>
            <a:graphicFrameLocks noChangeAspect="1"/>
          </p:cNvGraphicFramePr>
          <p:nvPr/>
        </p:nvGraphicFramePr>
        <p:xfrm>
          <a:off x="6567488" y="4549775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tion" r:id="rId4" imgW="114151" imgH="215619" progId="Equation.3">
                  <p:embed/>
                </p:oleObj>
              </mc:Choice>
              <mc:Fallback>
                <p:oleObj name="Equation" r:id="rId4" imgW="114151" imgH="21561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4549775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2" name="Object 14"/>
          <p:cNvGraphicFramePr>
            <a:graphicFrameLocks noChangeAspect="1"/>
          </p:cNvGraphicFramePr>
          <p:nvPr/>
        </p:nvGraphicFramePr>
        <p:xfrm>
          <a:off x="3787775" y="4438650"/>
          <a:ext cx="19415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6" imgW="545863" imgH="241195" progId="Equation.3">
                  <p:embed/>
                </p:oleObj>
              </mc:Choice>
              <mc:Fallback>
                <p:oleObj name="Equation" r:id="rId6" imgW="545863" imgH="241195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4438650"/>
                        <a:ext cx="1941513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0" name="Text Box 60"/>
          <p:cNvSpPr txBox="1">
            <a:spLocks noChangeArrowheads="1"/>
          </p:cNvSpPr>
          <p:nvPr/>
        </p:nvSpPr>
        <p:spPr bwMode="auto">
          <a:xfrm>
            <a:off x="3348038" y="4467225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Times" pitchFamily="2" charset="0"/>
              </a:rPr>
              <a:t>a)         </a:t>
            </a:r>
          </a:p>
        </p:txBody>
      </p:sp>
      <p:graphicFrame>
        <p:nvGraphicFramePr>
          <p:cNvPr id="1085" name="Object 16"/>
          <p:cNvGraphicFramePr>
            <a:graphicFrameLocks noChangeAspect="1"/>
          </p:cNvGraphicFramePr>
          <p:nvPr/>
        </p:nvGraphicFramePr>
        <p:xfrm>
          <a:off x="7931150" y="4438650"/>
          <a:ext cx="18986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Equation" r:id="rId8" imgW="533169" imgH="241195" progId="Equation.3">
                  <p:embed/>
                </p:oleObj>
              </mc:Choice>
              <mc:Fallback>
                <p:oleObj name="Equation" r:id="rId8" imgW="533169" imgH="241195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1150" y="4438650"/>
                        <a:ext cx="1898650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01" name="Text Box 62"/>
          <p:cNvSpPr txBox="1">
            <a:spLocks noChangeArrowheads="1"/>
          </p:cNvSpPr>
          <p:nvPr/>
        </p:nvSpPr>
        <p:spPr bwMode="auto">
          <a:xfrm>
            <a:off x="7462838" y="4543425"/>
            <a:ext cx="76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VNI-Times" pitchFamily="2" charset="0"/>
              </a:rPr>
              <a:t>b)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bluline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697663"/>
            <a:ext cx="12384088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0" y="5600700"/>
            <a:ext cx="9551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200">
              <a:latin typeface="VNtimes new roman"/>
              <a:cs typeface="Arial" charset="0"/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203200" y="419100"/>
            <a:ext cx="95519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 sz="3200">
              <a:latin typeface="VNtimes new roman"/>
              <a:cs typeface="Arial" charset="0"/>
            </a:endParaRP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 rot="-195498">
            <a:off x="1060450" y="522288"/>
            <a:ext cx="3409950" cy="1905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kern="10" normalizeH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18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SỐ HỌC LỚP 6 </a:t>
            </a:r>
          </a:p>
        </p:txBody>
      </p:sp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1828800" y="1066800"/>
            <a:ext cx="22225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 23</a:t>
            </a:r>
          </a:p>
        </p:txBody>
      </p:sp>
      <p:sp>
        <p:nvSpPr>
          <p:cNvPr id="29702" name="WordArt 9"/>
          <p:cNvSpPr>
            <a:spLocks noChangeArrowheads="1" noChangeShapeType="1" noTextEdit="1"/>
          </p:cNvSpPr>
          <p:nvPr/>
        </p:nvSpPr>
        <p:spPr bwMode="auto">
          <a:xfrm>
            <a:off x="1219200" y="2209800"/>
            <a:ext cx="9753600" cy="178593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DẤU HIỆU CHIA HẾT CHO 3, CHO 9</a:t>
            </a:r>
          </a:p>
        </p:txBody>
      </p:sp>
      <p:pic>
        <p:nvPicPr>
          <p:cNvPr id="29703" name="Picture 10" descr="5T20"/>
          <p:cNvPicPr>
            <a:picLocks noChangeAspect="1" noChangeArrowheads="1"/>
          </p:cNvPicPr>
          <p:nvPr/>
        </p:nvPicPr>
        <p:blipFill>
          <a:blip r:embed="rId4"/>
          <a:srcRect r="27570"/>
          <a:stretch>
            <a:fillRect/>
          </a:stretch>
        </p:blipFill>
        <p:spPr bwMode="auto">
          <a:xfrm>
            <a:off x="9158288" y="0"/>
            <a:ext cx="29622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12" descr="butterflies_flowers_md_wht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953000"/>
            <a:ext cx="19177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13" descr="Ani_hum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8000" y="4724400"/>
            <a:ext cx="11176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2" grpId="0" animBg="1"/>
      <p:bldP spid="194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04788" y="84138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  <a:cs typeface="Arial" charset="0"/>
              </a:rPr>
              <a:t>1. Nhận xét mở đầu</a:t>
            </a:r>
            <a:r>
              <a:rPr lang="en-US" sz="2400">
                <a:solidFill>
                  <a:srgbClr val="FF0000"/>
                </a:solidFill>
                <a:cs typeface="Arial" charset="0"/>
              </a:rPr>
              <a:t>: 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55638" y="974725"/>
            <a:ext cx="257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378 = 3.100 + 7.10 + 8</a:t>
            </a:r>
            <a:endParaRPr lang="vi-VN" sz="2000">
              <a:cs typeface="Arial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104900" y="1330325"/>
            <a:ext cx="3571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= 3.(99 + 1) + 7.(9 + 1) + 8</a:t>
            </a:r>
            <a:endParaRPr lang="vi-VN" sz="2000">
              <a:cs typeface="Arial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100138" y="1739900"/>
            <a:ext cx="3571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= 3.99 + 3 +  7.9 + 7  +  8</a:t>
            </a:r>
            <a:endParaRPr lang="vi-VN" sz="2000">
              <a:cs typeface="Arial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127125" y="2641600"/>
            <a:ext cx="1762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= (3 + 7 + 8)</a:t>
            </a:r>
            <a:endParaRPr lang="vi-VN" sz="2000">
              <a:cs typeface="Arial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152775" y="2633663"/>
            <a:ext cx="2584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 (3.11.9 + 7.9)</a:t>
            </a:r>
            <a:endParaRPr lang="vi-VN" sz="2000">
              <a:cs typeface="Arial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744788" y="2638425"/>
            <a:ext cx="415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  <a:cs typeface="Arial" charset="0"/>
              </a:rPr>
              <a:t>+</a:t>
            </a:r>
            <a:endParaRPr lang="vi-VN" sz="2000">
              <a:cs typeface="Arial" charset="0"/>
            </a:endParaRPr>
          </a:p>
        </p:txBody>
      </p:sp>
      <p:sp>
        <p:nvSpPr>
          <p:cNvPr id="31" name="Right Brace 30"/>
          <p:cNvSpPr>
            <a:spLocks/>
          </p:cNvSpPr>
          <p:nvPr/>
        </p:nvSpPr>
        <p:spPr bwMode="auto">
          <a:xfrm rot="5400000">
            <a:off x="1879601" y="2413000"/>
            <a:ext cx="214312" cy="1214437"/>
          </a:xfrm>
          <a:prstGeom prst="rightBrace">
            <a:avLst>
              <a:gd name="adj1" fmla="val 8343"/>
              <a:gd name="adj2" fmla="val 50000"/>
            </a:avLst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vi-VN" sz="2000">
              <a:solidFill>
                <a:srgbClr val="0D0D0D"/>
              </a:solidFill>
              <a:cs typeface="Arial" charset="0"/>
            </a:endParaRPr>
          </a:p>
        </p:txBody>
      </p:sp>
      <p:sp>
        <p:nvSpPr>
          <p:cNvPr id="33" name="TextBox 39"/>
          <p:cNvSpPr txBox="1">
            <a:spLocks noChangeArrowheads="1"/>
          </p:cNvSpPr>
          <p:nvPr/>
        </p:nvSpPr>
        <p:spPr bwMode="auto">
          <a:xfrm>
            <a:off x="963613" y="3163888"/>
            <a:ext cx="2084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cs typeface="Arial" charset="0"/>
              </a:rPr>
              <a:t>Tổng các chữ số  </a:t>
            </a:r>
            <a:endParaRPr lang="vi-VN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4" name="Right Brace 33"/>
          <p:cNvSpPr>
            <a:spLocks/>
          </p:cNvSpPr>
          <p:nvPr/>
        </p:nvSpPr>
        <p:spPr bwMode="auto">
          <a:xfrm rot="5400000">
            <a:off x="3906044" y="2226469"/>
            <a:ext cx="214313" cy="1571625"/>
          </a:xfrm>
          <a:prstGeom prst="rightBrace">
            <a:avLst>
              <a:gd name="adj1" fmla="val 8318"/>
              <a:gd name="adj2" fmla="val 50000"/>
            </a:avLst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vi-VN" sz="2000">
              <a:solidFill>
                <a:srgbClr val="0D0D0D"/>
              </a:solidFill>
              <a:cs typeface="Arial" charset="0"/>
            </a:endParaRPr>
          </a:p>
        </p:txBody>
      </p:sp>
      <p:sp>
        <p:nvSpPr>
          <p:cNvPr id="35" name="TextBox 50"/>
          <p:cNvSpPr txBox="1">
            <a:spLocks noChangeArrowheads="1"/>
          </p:cNvSpPr>
          <p:nvPr/>
        </p:nvSpPr>
        <p:spPr bwMode="auto">
          <a:xfrm>
            <a:off x="2989263" y="3138488"/>
            <a:ext cx="2357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cs typeface="Arial" charset="0"/>
              </a:rPr>
              <a:t>Số chia hết cho 9</a:t>
            </a:r>
            <a:endParaRPr lang="vi-VN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722563" y="3157538"/>
            <a:ext cx="415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  <a:cs typeface="Arial" charset="0"/>
              </a:rPr>
              <a:t>+</a:t>
            </a:r>
            <a:endParaRPr lang="vi-VN" sz="2000">
              <a:cs typeface="Arial" charset="0"/>
            </a:endParaRP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314325" y="568325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i="1">
                <a:cs typeface="Arial" charset="0"/>
              </a:rPr>
              <a:t>* Xét số 378 ta thấy: </a:t>
            </a:r>
          </a:p>
        </p:txBody>
      </p:sp>
      <p:sp>
        <p:nvSpPr>
          <p:cNvPr id="31758" name="Line 22"/>
          <p:cNvSpPr>
            <a:spLocks noChangeShapeType="1"/>
          </p:cNvSpPr>
          <p:nvPr/>
        </p:nvSpPr>
        <p:spPr bwMode="auto">
          <a:xfrm>
            <a:off x="5594350" y="595313"/>
            <a:ext cx="0" cy="5902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95325" y="3654425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Tương tự có thể viết số 253:</a:t>
            </a:r>
            <a:endParaRPr lang="vi-VN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833438" y="4173538"/>
            <a:ext cx="514826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253  = 2.100 + 5.10 + 3</a:t>
            </a: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Arial" charset="0"/>
              </a:rPr>
              <a:t>=  2.(99 + 1) + 5.(9 + 1) + 3</a:t>
            </a:r>
            <a:endParaRPr lang="en-US" sz="200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Arial" charset="0"/>
              </a:rPr>
              <a:t>= 2.99 + 2 + 5.9 + 5 + 3</a:t>
            </a:r>
            <a:endParaRPr lang="en-US" sz="200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Arial" charset="0"/>
              </a:rPr>
              <a:t>= (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2+ 3 + 5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Arial" charset="0"/>
              </a:rPr>
              <a:t>) +  (</a:t>
            </a:r>
            <a:r>
              <a:rPr lang="en-US" sz="2000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2.11.9 + 5.9</a:t>
            </a:r>
            <a:r>
              <a:rPr lang="en-US" sz="2000">
                <a:solidFill>
                  <a:srgbClr val="0D0D0D"/>
                </a:solidFill>
                <a:latin typeface="Times New Roman" pitchFamily="18" charset="0"/>
                <a:cs typeface="Arial" charset="0"/>
              </a:rPr>
              <a:t>)</a:t>
            </a:r>
            <a:endParaRPr lang="en-US" sz="200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en-US" sz="200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</a:pPr>
            <a:endParaRPr lang="vi-VN" sz="2000">
              <a:solidFill>
                <a:srgbClr val="0D0D0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Brace 13"/>
          <p:cNvSpPr>
            <a:spLocks/>
          </p:cNvSpPr>
          <p:nvPr/>
        </p:nvSpPr>
        <p:spPr bwMode="auto">
          <a:xfrm rot="5400000">
            <a:off x="2084388" y="5294313"/>
            <a:ext cx="152400" cy="990600"/>
          </a:xfrm>
          <a:prstGeom prst="rightBrace">
            <a:avLst>
              <a:gd name="adj1" fmla="val 9569"/>
              <a:gd name="adj2" fmla="val 50000"/>
            </a:avLst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5" name="Right Brace 14"/>
          <p:cNvSpPr>
            <a:spLocks/>
          </p:cNvSpPr>
          <p:nvPr/>
        </p:nvSpPr>
        <p:spPr bwMode="auto">
          <a:xfrm rot="5400000">
            <a:off x="3675063" y="5180013"/>
            <a:ext cx="152400" cy="1143000"/>
          </a:xfrm>
          <a:prstGeom prst="rightBrace">
            <a:avLst>
              <a:gd name="adj1" fmla="val 8507"/>
              <a:gd name="adj2" fmla="val 50000"/>
            </a:avLst>
          </a:prstGeom>
          <a:noFill/>
          <a:ln w="222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sp>
        <p:nvSpPr>
          <p:cNvPr id="16" name="TextBox 39"/>
          <p:cNvSpPr txBox="1">
            <a:spLocks noChangeArrowheads="1"/>
          </p:cNvSpPr>
          <p:nvPr/>
        </p:nvSpPr>
        <p:spPr bwMode="auto">
          <a:xfrm>
            <a:off x="908050" y="5868988"/>
            <a:ext cx="2444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cs typeface="Arial" charset="0"/>
              </a:rPr>
              <a:t>Tổng các chữ số  </a:t>
            </a:r>
            <a:endParaRPr lang="vi-VN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17" name="TextBox 50"/>
          <p:cNvSpPr txBox="1">
            <a:spLocks noChangeArrowheads="1"/>
          </p:cNvSpPr>
          <p:nvPr/>
        </p:nvSpPr>
        <p:spPr bwMode="auto">
          <a:xfrm>
            <a:off x="3033713" y="5868988"/>
            <a:ext cx="23574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cs typeface="Arial" charset="0"/>
              </a:rPr>
              <a:t>Số chia hết cho 9</a:t>
            </a:r>
            <a:endParaRPr lang="vi-VN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674938" y="5897563"/>
            <a:ext cx="415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  <a:cs typeface="Arial" charset="0"/>
              </a:rPr>
              <a:t>+</a:t>
            </a:r>
            <a:endParaRPr lang="vi-VN" sz="2000">
              <a:cs typeface="Arial" charset="0"/>
            </a:endParaRPr>
          </a:p>
        </p:txBody>
      </p:sp>
      <p:sp>
        <p:nvSpPr>
          <p:cNvPr id="2" name="TextBox 25"/>
          <p:cNvSpPr txBox="1">
            <a:spLocks noChangeArrowheads="1"/>
          </p:cNvSpPr>
          <p:nvPr/>
        </p:nvSpPr>
        <p:spPr bwMode="auto">
          <a:xfrm>
            <a:off x="1125538" y="2235200"/>
            <a:ext cx="3571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Times New Roman" pitchFamily="18" charset="0"/>
                <a:cs typeface="Arial" charset="0"/>
              </a:rPr>
              <a:t>= (3+ 7 + 8) + (3.99 + 7.9)</a:t>
            </a:r>
            <a:endParaRPr lang="vi-VN" sz="2000">
              <a:cs typeface="Arial" charset="0"/>
            </a:endParaRPr>
          </a:p>
        </p:txBody>
      </p:sp>
      <p:sp>
        <p:nvSpPr>
          <p:cNvPr id="45090" name="Text Box 34"/>
          <p:cNvSpPr txBox="1">
            <a:spLocks noChangeArrowheads="1"/>
          </p:cNvSpPr>
          <p:nvPr/>
        </p:nvSpPr>
        <p:spPr bwMode="auto">
          <a:xfrm>
            <a:off x="5641975" y="2549525"/>
            <a:ext cx="6359525" cy="11636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600" i="1">
                <a:latin typeface="Times New Roman" pitchFamily="18" charset="0"/>
                <a:cs typeface="Arial" charset="0"/>
              </a:rPr>
              <a:t>      Mọi số đều viết được dưới dạng tổng các chữ số của nó cộng với một số chia hết cho 9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097588" y="15192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cs typeface="Arial" charset="0"/>
              </a:rPr>
              <a:t>Nhận xét</a:t>
            </a:r>
            <a:r>
              <a:rPr lang="en-US" sz="3600">
                <a:solidFill>
                  <a:srgbClr val="FF0000"/>
                </a:solidFill>
                <a:cs typeface="Arial" charset="0"/>
              </a:rPr>
              <a:t>: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24" grpId="0"/>
      <p:bldP spid="25" grpId="0"/>
      <p:bldP spid="26" grpId="0"/>
      <p:bldP spid="27" grpId="0"/>
      <p:bldP spid="28" grpId="0"/>
      <p:bldP spid="30" grpId="0"/>
      <p:bldP spid="31" grpId="0" animBg="1"/>
      <p:bldP spid="33" grpId="0"/>
      <p:bldP spid="34" grpId="0" animBg="1"/>
      <p:bldP spid="35" grpId="0"/>
      <p:bldP spid="36" grpId="0"/>
      <p:bldP spid="44053" grpId="0"/>
      <p:bldP spid="8" grpId="0"/>
      <p:bldP spid="13" grpId="0"/>
      <p:bldP spid="14" grpId="0" animBg="1"/>
      <p:bldP spid="15" grpId="0" animBg="1"/>
      <p:bldP spid="16" grpId="0"/>
      <p:bldP spid="17" grpId="0"/>
      <p:bldP spid="18" grpId="0"/>
      <p:bldP spid="2" grpId="0"/>
      <p:bldP spid="45090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350838" y="571500"/>
            <a:ext cx="5397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 u="sng">
                <a:cs typeface="Arial" charset="0"/>
              </a:rPr>
              <a:t>Ví dụ:</a:t>
            </a:r>
            <a:r>
              <a:rPr lang="en-US" sz="2000">
                <a:cs typeface="Arial" charset="0"/>
              </a:rPr>
              <a:t> Áp dụng nhận xét mở đầu, xét xem số 378 có chia hết cho 9 không? Số 234 có chia hết cho 9 không? </a:t>
            </a:r>
            <a:endParaRPr lang="vi-VN" sz="2000">
              <a:cs typeface="Arial" charset="0"/>
            </a:endParaRP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412750" y="1643063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CC"/>
                </a:solidFill>
                <a:cs typeface="Arial" charset="0"/>
              </a:rPr>
              <a:t>Theo nhận xét mở đầu:</a:t>
            </a:r>
          </a:p>
          <a:p>
            <a:r>
              <a:rPr lang="en-US">
                <a:solidFill>
                  <a:srgbClr val="0000CC"/>
                </a:solidFill>
                <a:cs typeface="Arial" charset="0"/>
              </a:rPr>
              <a:t>378 = (3 + 7 + 8) + (Số chia hết cho 9)</a:t>
            </a:r>
            <a:endParaRPr lang="vi-VN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860425" y="26765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  378     9 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/>
        </p:nvGraphicFramePr>
        <p:xfrm>
          <a:off x="1627188" y="2638425"/>
          <a:ext cx="21431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4" name="Equation" r:id="rId3" imgW="76035" imgH="177415" progId="Equation.DSMT4">
                  <p:embed/>
                </p:oleObj>
              </mc:Choice>
              <mc:Fallback>
                <p:oleObj name="Equation" r:id="rId3" imgW="76035" imgH="17741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188" y="2638425"/>
                        <a:ext cx="21431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Arrow 13"/>
          <p:cNvSpPr/>
          <p:nvPr/>
        </p:nvSpPr>
        <p:spPr>
          <a:xfrm>
            <a:off x="646113" y="2762250"/>
            <a:ext cx="285750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2000">
              <a:solidFill>
                <a:srgbClr val="FFFFFF"/>
              </a:solidFill>
            </a:endParaRPr>
          </a:p>
        </p:txBody>
      </p:sp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876300" y="2295525"/>
            <a:ext cx="5143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CC"/>
                </a:solidFill>
                <a:cs typeface="Arial" charset="0"/>
              </a:rPr>
              <a:t>=       18       +  (Số chia hết cho 9)</a:t>
            </a:r>
            <a:endParaRPr lang="vi-VN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30767" name="Line 36"/>
          <p:cNvSpPr>
            <a:spLocks noChangeShapeType="1"/>
          </p:cNvSpPr>
          <p:nvPr/>
        </p:nvSpPr>
        <p:spPr bwMode="auto">
          <a:xfrm>
            <a:off x="6019800" y="9144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8" name="Text Box 42"/>
          <p:cNvSpPr txBox="1">
            <a:spLocks noChangeArrowheads="1"/>
          </p:cNvSpPr>
          <p:nvPr/>
        </p:nvSpPr>
        <p:spPr bwMode="auto">
          <a:xfrm>
            <a:off x="265113" y="3008313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(Vì cả hai số hạng đều chia hết cho 9) </a:t>
            </a: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193675" y="73025"/>
            <a:ext cx="472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  <a:cs typeface="Arial" charset="0"/>
              </a:rPr>
              <a:t>2. Dấu hiệu chia hết cho 9:</a:t>
            </a:r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361950" y="3484563"/>
            <a:ext cx="500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CC"/>
                </a:solidFill>
                <a:cs typeface="Arial" charset="0"/>
              </a:rPr>
              <a:t>Tương tự theo nhận xét mở đầu xét số 234:</a:t>
            </a:r>
          </a:p>
          <a:p>
            <a:r>
              <a:rPr lang="en-US">
                <a:solidFill>
                  <a:srgbClr val="0000CC"/>
                </a:solidFill>
                <a:cs typeface="Arial" charset="0"/>
              </a:rPr>
              <a:t>234 = (2 + 3 + 4) + (Số chia hết cho 9)</a:t>
            </a:r>
            <a:endParaRPr lang="vi-VN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809625" y="4505325"/>
            <a:ext cx="228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  234     9 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graphicFrame>
        <p:nvGraphicFramePr>
          <p:cNvPr id="5" name="Object 14"/>
          <p:cNvGraphicFramePr>
            <a:graphicFrameLocks noChangeAspect="1"/>
          </p:cNvGraphicFramePr>
          <p:nvPr/>
        </p:nvGraphicFramePr>
        <p:xfrm>
          <a:off x="1576388" y="4467225"/>
          <a:ext cx="21431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Equation" r:id="rId5" imgW="76035" imgH="177415" progId="Equation.DSMT4">
                  <p:embed/>
                </p:oleObj>
              </mc:Choice>
              <mc:Fallback>
                <p:oleObj name="Equation" r:id="rId5" imgW="76035" imgH="177415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6388" y="4467225"/>
                        <a:ext cx="21431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Arrow 13"/>
          <p:cNvSpPr/>
          <p:nvPr/>
        </p:nvSpPr>
        <p:spPr>
          <a:xfrm>
            <a:off x="595313" y="4591050"/>
            <a:ext cx="285750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2000">
              <a:solidFill>
                <a:srgbClr val="FFFFFF"/>
              </a:solidFill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825500" y="4137025"/>
            <a:ext cx="5143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CC"/>
                </a:solidFill>
                <a:cs typeface="Arial" charset="0"/>
              </a:rPr>
              <a:t>=       9         +  (Số chia hết cho 9)</a:t>
            </a:r>
            <a:endParaRPr lang="vi-VN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214313" y="4862513"/>
            <a:ext cx="449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Calibri" pitchFamily="34" charset="0"/>
              </a:rPr>
              <a:t>(Vì cả hai số hạng đều chia hết cho 9)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3513" y="5264150"/>
            <a:ext cx="5803900" cy="15541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r>
              <a:rPr lang="en-US" sz="3200" u="sng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Kết Luận 1: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Số có tổng các chữ số chia hết cho 9 thì chia hết cho 9.</a:t>
            </a:r>
            <a:endParaRPr lang="vi-VN" sz="320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6370638" y="38100"/>
            <a:ext cx="53975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 u="sng">
                <a:cs typeface="Arial" charset="0"/>
              </a:rPr>
              <a:t>Ví dụ:</a:t>
            </a:r>
            <a:r>
              <a:rPr lang="en-US" sz="2000">
                <a:cs typeface="Arial" charset="0"/>
              </a:rPr>
              <a:t> Áp dụng nhận xét mở đầu, xét xem số 253 có chia hết cho 9 không? Số 1245 có chia hết cho 9 không? </a:t>
            </a:r>
            <a:endParaRPr lang="vi-VN" sz="2000">
              <a:cs typeface="Arial" charset="0"/>
            </a:endParaRPr>
          </a:p>
        </p:txBody>
      </p:sp>
      <p:sp>
        <p:nvSpPr>
          <p:cNvPr id="23" name="TextBox 7"/>
          <p:cNvSpPr txBox="1">
            <a:spLocks noChangeArrowheads="1"/>
          </p:cNvSpPr>
          <p:nvPr/>
        </p:nvSpPr>
        <p:spPr bwMode="auto">
          <a:xfrm>
            <a:off x="6430963" y="1350963"/>
            <a:ext cx="5519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253 = (2 + 5 + 3) + (Số chia hết cho 9)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24" name="TextBox 7"/>
          <p:cNvSpPr txBox="1">
            <a:spLocks noChangeArrowheads="1"/>
          </p:cNvSpPr>
          <p:nvPr/>
        </p:nvSpPr>
        <p:spPr bwMode="auto">
          <a:xfrm>
            <a:off x="6677025" y="2046288"/>
            <a:ext cx="1628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      253     9 </a:t>
            </a:r>
            <a:endParaRPr lang="vi-VN" sz="200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6163" name="Object 33"/>
          <p:cNvGraphicFramePr>
            <a:graphicFrameLocks noChangeAspect="1"/>
          </p:cNvGraphicFramePr>
          <p:nvPr/>
        </p:nvGraphicFramePr>
        <p:xfrm>
          <a:off x="7658100" y="2012950"/>
          <a:ext cx="2143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Equation" r:id="rId6" imgW="76035" imgH="177415" progId="Equation.3">
                  <p:embed/>
                </p:oleObj>
              </mc:Choice>
              <mc:Fallback>
                <p:oleObj name="Equation" r:id="rId6" imgW="76035" imgH="177415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8100" y="2012950"/>
                        <a:ext cx="21431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>
            <a:cxnSpLocks noChangeShapeType="1"/>
          </p:cNvCxnSpPr>
          <p:nvPr/>
        </p:nvCxnSpPr>
        <p:spPr bwMode="auto">
          <a:xfrm flipH="1">
            <a:off x="7600950" y="2084388"/>
            <a:ext cx="285750" cy="2857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Right Arrow 14"/>
          <p:cNvSpPr/>
          <p:nvPr/>
        </p:nvSpPr>
        <p:spPr>
          <a:xfrm>
            <a:off x="6719888" y="2165350"/>
            <a:ext cx="285750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20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6424613" y="1622425"/>
            <a:ext cx="551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       =       10        + (Số chia hết cho 9)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77851" name="Rectangle 27"/>
          <p:cNvSpPr>
            <a:spLocks noChangeArrowheads="1"/>
          </p:cNvSpPr>
          <p:nvPr/>
        </p:nvSpPr>
        <p:spPr bwMode="auto">
          <a:xfrm>
            <a:off x="6400800" y="941388"/>
            <a:ext cx="2646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CC"/>
                </a:solidFill>
                <a:latin typeface="Calibri" pitchFamily="34" charset="0"/>
              </a:rPr>
              <a:t>Theo nhận xét mở đầu:</a:t>
            </a:r>
          </a:p>
        </p:txBody>
      </p:sp>
      <p:sp>
        <p:nvSpPr>
          <p:cNvPr id="77854" name="Text Box 30"/>
          <p:cNvSpPr txBox="1">
            <a:spLocks noChangeArrowheads="1"/>
          </p:cNvSpPr>
          <p:nvPr/>
        </p:nvSpPr>
        <p:spPr bwMode="auto">
          <a:xfrm>
            <a:off x="6424613" y="2403475"/>
            <a:ext cx="5183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Calibri" pitchFamily="34" charset="0"/>
              </a:rPr>
              <a:t>(Vì có một số hạng chia hết cho 9, số hạng còn lại không chia hết cho 9) </a:t>
            </a:r>
          </a:p>
        </p:txBody>
      </p:sp>
      <p:sp>
        <p:nvSpPr>
          <p:cNvPr id="18" name="TextBox 7"/>
          <p:cNvSpPr txBox="1">
            <a:spLocks noChangeArrowheads="1"/>
          </p:cNvSpPr>
          <p:nvPr/>
        </p:nvSpPr>
        <p:spPr bwMode="auto">
          <a:xfrm>
            <a:off x="6392863" y="3459163"/>
            <a:ext cx="5519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1245 = (1+ 2 + 4 + 5) + (Số chia hết cho 9)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19" name="TextBox 7"/>
          <p:cNvSpPr txBox="1">
            <a:spLocks noChangeArrowheads="1"/>
          </p:cNvSpPr>
          <p:nvPr/>
        </p:nvSpPr>
        <p:spPr bwMode="auto">
          <a:xfrm>
            <a:off x="6638925" y="4154488"/>
            <a:ext cx="1628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latin typeface="Times New Roman" pitchFamily="18" charset="0"/>
                <a:cs typeface="Arial" charset="0"/>
              </a:rPr>
              <a:t>     1245     9 </a:t>
            </a:r>
            <a:endParaRPr lang="vi-VN" sz="2000">
              <a:solidFill>
                <a:srgbClr val="0000CC"/>
              </a:solidFill>
              <a:latin typeface="Times New Roman" pitchFamily="18" charset="0"/>
              <a:cs typeface="Arial" charset="0"/>
            </a:endParaRPr>
          </a:p>
        </p:txBody>
      </p:sp>
      <p:graphicFrame>
        <p:nvGraphicFramePr>
          <p:cNvPr id="20" name="Object 41"/>
          <p:cNvGraphicFramePr>
            <a:graphicFrameLocks noChangeAspect="1"/>
          </p:cNvGraphicFramePr>
          <p:nvPr/>
        </p:nvGraphicFramePr>
        <p:xfrm>
          <a:off x="7620000" y="4121150"/>
          <a:ext cx="21431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7" name="Equation" r:id="rId7" imgW="76035" imgH="177415" progId="Equation.3">
                  <p:embed/>
                </p:oleObj>
              </mc:Choice>
              <mc:Fallback>
                <p:oleObj name="Equation" r:id="rId7" imgW="76035" imgH="177415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4121150"/>
                        <a:ext cx="21431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7"/>
          <p:cNvCxnSpPr>
            <a:cxnSpLocks noChangeShapeType="1"/>
          </p:cNvCxnSpPr>
          <p:nvPr/>
        </p:nvCxnSpPr>
        <p:spPr bwMode="auto">
          <a:xfrm flipH="1">
            <a:off x="7562850" y="4192588"/>
            <a:ext cx="285750" cy="28575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22" name="Right Arrow 14"/>
          <p:cNvSpPr/>
          <p:nvPr/>
        </p:nvSpPr>
        <p:spPr>
          <a:xfrm>
            <a:off x="6681788" y="4273550"/>
            <a:ext cx="285750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20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" name="TextBox 7"/>
          <p:cNvSpPr txBox="1">
            <a:spLocks noChangeArrowheads="1"/>
          </p:cNvSpPr>
          <p:nvPr/>
        </p:nvSpPr>
        <p:spPr bwMode="auto">
          <a:xfrm>
            <a:off x="6386513" y="3730625"/>
            <a:ext cx="551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CC"/>
                </a:solidFill>
                <a:cs typeface="Arial" charset="0"/>
              </a:rPr>
              <a:t>          =       12            + (Số chia hết cho 9)</a:t>
            </a:r>
            <a:endParaRPr lang="vi-VN" sz="200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6362700" y="3049588"/>
            <a:ext cx="4940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CC"/>
                </a:solidFill>
                <a:latin typeface="Calibri" pitchFamily="34" charset="0"/>
              </a:rPr>
              <a:t>Tương tự theo nhận xét mở đầu xét số 1245:</a:t>
            </a:r>
          </a:p>
        </p:txBody>
      </p:sp>
      <p:sp>
        <p:nvSpPr>
          <p:cNvPr id="27" name="Text Box 30"/>
          <p:cNvSpPr txBox="1">
            <a:spLocks noChangeArrowheads="1"/>
          </p:cNvSpPr>
          <p:nvPr/>
        </p:nvSpPr>
        <p:spPr bwMode="auto">
          <a:xfrm>
            <a:off x="6386513" y="4511675"/>
            <a:ext cx="53101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i="1">
                <a:latin typeface="Calibri" pitchFamily="34" charset="0"/>
              </a:rPr>
              <a:t>(Vì có một số hạng chia hết cho 9, số hạng còn lại không chia hết cho 9) 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221413" y="5240338"/>
            <a:ext cx="5745162" cy="15541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 2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: Số có tổng các chữ số không chia hết cho 9 thì không chia hết cho 9.</a:t>
            </a:r>
            <a:endParaRPr lang="vi-VN" sz="32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7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77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 animBg="1"/>
      <p:bldP spid="2" grpId="0"/>
      <p:bldP spid="45098" grpId="0"/>
      <p:bldP spid="45080" grpId="0"/>
      <p:bldP spid="3" grpId="0"/>
      <p:bldP spid="4" grpId="0"/>
      <p:bldP spid="6" grpId="0" animBg="1"/>
      <p:bldP spid="7" grpId="0"/>
      <p:bldP spid="8" grpId="0"/>
      <p:bldP spid="17" grpId="0" animBg="1"/>
      <p:bldP spid="13" grpId="0"/>
      <p:bldP spid="23" grpId="0"/>
      <p:bldP spid="24" grpId="0"/>
      <p:bldP spid="15" grpId="0" animBg="1"/>
      <p:bldP spid="16" grpId="0"/>
      <p:bldP spid="77851" grpId="0"/>
      <p:bldP spid="77854" grpId="0"/>
      <p:bldP spid="18" grpId="0"/>
      <p:bldP spid="19" grpId="0"/>
      <p:bldP spid="22" grpId="0" animBg="1"/>
      <p:bldP spid="25" grpId="0"/>
      <p:bldP spid="26" grpId="0"/>
      <p:bldP spid="27" grpId="0"/>
      <p:bldP spid="3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638300" y="1828800"/>
            <a:ext cx="9321800" cy="1203325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Các số có tổng các chữ số chia hết cho 9 thì chia hết cho 9 và chỉ những số đó mới chia hết cho 9.</a:t>
            </a:r>
            <a:endParaRPr lang="vi-VN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1323975" y="733425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u="sng">
                <a:cs typeface="Arial" charset="0"/>
              </a:rPr>
              <a:t>Dấu hiệu chia hết cho 9:</a:t>
            </a:r>
            <a:endParaRPr lang="en-US" sz="3200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508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714500" y="1308100"/>
            <a:ext cx="9136063" cy="15636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     Trong các số sau, số nào chia hết cho 9, số nào không chia hết cho 9?            </a:t>
            </a:r>
          </a:p>
          <a:p>
            <a:pPr>
              <a:defRPr/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                     621; 1205; 1327; 6354 </a:t>
            </a:r>
            <a:r>
              <a:rPr lang="en-US" sz="3200">
                <a:latin typeface="Times New Roman" pitchFamily="18" charset="0"/>
                <a:cs typeface="Arial" charset="0"/>
              </a:rPr>
              <a:t>   </a:t>
            </a:r>
            <a:endParaRPr lang="vi-VN" sz="3200">
              <a:latin typeface="Times New Roman" pitchFamily="18" charset="0"/>
              <a:cs typeface="Arial" charset="0"/>
            </a:endParaRPr>
          </a:p>
        </p:txBody>
      </p:sp>
      <p:sp>
        <p:nvSpPr>
          <p:cNvPr id="80911" name="Text Box 15"/>
          <p:cNvSpPr txBox="1">
            <a:spLocks noChangeArrowheads="1"/>
          </p:cNvSpPr>
          <p:nvPr/>
        </p:nvSpPr>
        <p:spPr bwMode="auto">
          <a:xfrm>
            <a:off x="1608138" y="3038475"/>
            <a:ext cx="198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 u="sng">
                <a:cs typeface="Arial" charset="0"/>
              </a:rPr>
              <a:t>Đáp án:</a:t>
            </a:r>
            <a:endParaRPr lang="en-US" sz="3200">
              <a:cs typeface="Arial" charset="0"/>
            </a:endParaRPr>
          </a:p>
        </p:txBody>
      </p:sp>
      <p:sp>
        <p:nvSpPr>
          <p:cNvPr id="2" name="TextBox 12"/>
          <p:cNvSpPr txBox="1">
            <a:spLocks noChangeArrowheads="1"/>
          </p:cNvSpPr>
          <p:nvPr/>
        </p:nvSpPr>
        <p:spPr bwMode="auto">
          <a:xfrm>
            <a:off x="2667000" y="3724275"/>
            <a:ext cx="5486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Số chia hết cho 9 là:  621; 6354 </a:t>
            </a:r>
            <a:r>
              <a:rPr lang="en-US" sz="3200">
                <a:latin typeface="Times New Roman" pitchFamily="18" charset="0"/>
                <a:cs typeface="Arial" charset="0"/>
              </a:rPr>
              <a:t>   </a:t>
            </a:r>
            <a:endParaRPr lang="vi-VN" sz="3200">
              <a:latin typeface="Times New Roman" pitchFamily="18" charset="0"/>
              <a:cs typeface="Arial" charset="0"/>
            </a:endParaRPr>
          </a:p>
        </p:txBody>
      </p:sp>
      <p:sp>
        <p:nvSpPr>
          <p:cNvPr id="3" name="TextBox 12"/>
          <p:cNvSpPr txBox="1">
            <a:spLocks noChangeArrowheads="1"/>
          </p:cNvSpPr>
          <p:nvPr/>
        </p:nvSpPr>
        <p:spPr bwMode="auto">
          <a:xfrm>
            <a:off x="2667000" y="4337050"/>
            <a:ext cx="7404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Số không chia hết cho 9 là: 1205; 1327</a:t>
            </a:r>
            <a:r>
              <a:rPr lang="en-US" sz="3200">
                <a:latin typeface="Times New Roman" pitchFamily="18" charset="0"/>
                <a:cs typeface="Arial" charset="0"/>
              </a:rPr>
              <a:t>   </a:t>
            </a:r>
            <a:endParaRPr lang="vi-VN" sz="3200">
              <a:latin typeface="Times New Roman" pitchFamily="18" charset="0"/>
              <a:cs typeface="Arial" charset="0"/>
            </a:endParaRPr>
          </a:p>
        </p:txBody>
      </p:sp>
      <p:sp>
        <p:nvSpPr>
          <p:cNvPr id="80924" name="Rectangle 28"/>
          <p:cNvSpPr>
            <a:spLocks noChangeArrowheads="1"/>
          </p:cNvSpPr>
          <p:nvPr/>
        </p:nvSpPr>
        <p:spPr bwMode="auto">
          <a:xfrm>
            <a:off x="1616075" y="617538"/>
            <a:ext cx="619125" cy="588962"/>
          </a:xfrm>
          <a:prstGeom prst="rect">
            <a:avLst/>
          </a:prstGeom>
          <a:solidFill>
            <a:schemeClr val="tx1"/>
          </a:solidFill>
          <a:ln w="9525">
            <a:solidFill>
              <a:srgbClr val="0066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Calibri" pitchFamily="34" charset="0"/>
              </a:rPr>
              <a:t>?1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0911" grpId="0"/>
      <p:bldP spid="2" grpId="0"/>
      <p:bldP spid="3" grpId="0"/>
      <p:bldP spid="809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62" name="Line 7"/>
          <p:cNvSpPr>
            <a:spLocks noChangeShapeType="1"/>
          </p:cNvSpPr>
          <p:nvPr/>
        </p:nvSpPr>
        <p:spPr bwMode="auto">
          <a:xfrm>
            <a:off x="5976938" y="9144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3" name="Text Box 9"/>
          <p:cNvSpPr txBox="1">
            <a:spLocks noChangeArrowheads="1"/>
          </p:cNvSpPr>
          <p:nvPr/>
        </p:nvSpPr>
        <p:spPr bwMode="auto">
          <a:xfrm>
            <a:off x="165100" y="255588"/>
            <a:ext cx="4724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u="sng">
                <a:solidFill>
                  <a:srgbClr val="FF0000"/>
                </a:solidFill>
                <a:cs typeface="Arial" charset="0"/>
              </a:rPr>
              <a:t>3. Dấu hiệu </a:t>
            </a:r>
            <a:r>
              <a:rPr lang="en-US" sz="2800" u="sng">
                <a:solidFill>
                  <a:srgbClr val="FF0000"/>
                </a:solidFill>
                <a:cs typeface="Arial" charset="0"/>
              </a:rPr>
              <a:t>chia</a:t>
            </a:r>
            <a:r>
              <a:rPr lang="en-US" sz="2400" u="sng">
                <a:solidFill>
                  <a:srgbClr val="FF0000"/>
                </a:solidFill>
                <a:cs typeface="Arial" charset="0"/>
              </a:rPr>
              <a:t> hết cho 3:</a:t>
            </a:r>
            <a:endParaRPr lang="en-US" sz="240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76950" y="1754188"/>
            <a:ext cx="5468938" cy="1382712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Áp dụng nhận xét mở đầu, hãy xét xem số 2013 có chia hết cho 3 không?  </a:t>
            </a:r>
            <a:endParaRPr lang="vi-VN" sz="280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6747" name="Picture 11" descr="Cau ho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8325" y="990600"/>
            <a:ext cx="9144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322263" y="827088"/>
            <a:ext cx="58578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u="sng">
                <a:cs typeface="Arial" charset="0"/>
              </a:rPr>
              <a:t>* Theo nhận xét mở đầu:</a:t>
            </a:r>
          </a:p>
          <a:p>
            <a:pPr>
              <a:lnSpc>
                <a:spcPct val="120000"/>
              </a:lnSpc>
            </a:pPr>
            <a:r>
              <a:rPr lang="en-US" sz="2400">
                <a:cs typeface="Arial" charset="0"/>
              </a:rPr>
              <a:t>2013 = (2+0 +1+3)  + (Số chia hết cho 9)</a:t>
            </a:r>
            <a:endParaRPr lang="vi-VN" sz="2400">
              <a:cs typeface="Arial" charset="0"/>
            </a:endParaRPr>
          </a:p>
        </p:txBody>
      </p:sp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322263" y="2951163"/>
            <a:ext cx="2500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cs typeface="Arial" charset="0"/>
              </a:rPr>
              <a:t>    2013      3</a:t>
            </a:r>
            <a:endParaRPr lang="vi-VN" sz="2800">
              <a:cs typeface="Arial" charset="0"/>
            </a:endParaRPr>
          </a:p>
        </p:txBody>
      </p:sp>
      <p:sp>
        <p:nvSpPr>
          <p:cNvPr id="19" name="TextBox 7"/>
          <p:cNvSpPr txBox="1">
            <a:spLocks noChangeArrowheads="1"/>
          </p:cNvSpPr>
          <p:nvPr/>
        </p:nvSpPr>
        <p:spPr bwMode="auto">
          <a:xfrm>
            <a:off x="277813" y="2433638"/>
            <a:ext cx="600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         =         6         +  (Số chia hết cho 3)</a:t>
            </a:r>
          </a:p>
        </p:txBody>
      </p:sp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284163" y="1870075"/>
            <a:ext cx="585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         =         6          + (Số chia hết cho 9)</a:t>
            </a:r>
            <a:endParaRPr lang="vi-VN" sz="2400">
              <a:cs typeface="Arial" charset="0"/>
            </a:endParaRPr>
          </a:p>
        </p:txBody>
      </p:sp>
      <p:graphicFrame>
        <p:nvGraphicFramePr>
          <p:cNvPr id="88099" name="Object 11"/>
          <p:cNvGraphicFramePr>
            <a:graphicFrameLocks noChangeAspect="1"/>
          </p:cNvGraphicFramePr>
          <p:nvPr/>
        </p:nvGraphicFramePr>
        <p:xfrm>
          <a:off x="1827213" y="2976563"/>
          <a:ext cx="2174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4" name="Equation" r:id="rId4" imgW="76035" imgH="177415" progId="Equation.DSMT4">
                  <p:embed/>
                </p:oleObj>
              </mc:Choice>
              <mc:Fallback>
                <p:oleObj name="Equation" r:id="rId4" imgW="76035" imgH="17741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2976563"/>
                        <a:ext cx="2174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8100" name="Object 12"/>
          <p:cNvGraphicFramePr>
            <a:graphicFrameLocks noChangeAspect="1"/>
          </p:cNvGraphicFramePr>
          <p:nvPr/>
        </p:nvGraphicFramePr>
        <p:xfrm>
          <a:off x="355600" y="3101975"/>
          <a:ext cx="52070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6" imgW="190417" imgH="152334" progId="Equation.DSMT4">
                  <p:embed/>
                </p:oleObj>
              </mc:Choice>
              <mc:Fallback>
                <p:oleObj name="Equation" r:id="rId6" imgW="190417" imgH="152334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3101975"/>
                        <a:ext cx="52070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101" name="Text Box 37"/>
          <p:cNvSpPr txBox="1">
            <a:spLocks noChangeArrowheads="1"/>
          </p:cNvSpPr>
          <p:nvPr/>
        </p:nvSpPr>
        <p:spPr bwMode="auto">
          <a:xfrm>
            <a:off x="112713" y="3535363"/>
            <a:ext cx="591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(Vì cả hai số hạng đều chia hết cho 3) </a:t>
            </a:r>
          </a:p>
        </p:txBody>
      </p:sp>
      <p:sp>
        <p:nvSpPr>
          <p:cNvPr id="2" name="TextBox 12"/>
          <p:cNvSpPr txBox="1">
            <a:spLocks noChangeArrowheads="1"/>
          </p:cNvSpPr>
          <p:nvPr/>
        </p:nvSpPr>
        <p:spPr bwMode="auto">
          <a:xfrm>
            <a:off x="6115050" y="4583113"/>
            <a:ext cx="5683250" cy="137318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3.</a:t>
            </a:r>
            <a:endParaRPr lang="vi-VN" sz="2800" dirty="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2"/>
          <p:cNvSpPr txBox="1">
            <a:spLocks noChangeArrowheads="1"/>
          </p:cNvSpPr>
          <p:nvPr/>
        </p:nvSpPr>
        <p:spPr bwMode="auto">
          <a:xfrm>
            <a:off x="171450" y="4545013"/>
            <a:ext cx="5683250" cy="15541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u="sng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Kết Luận 1:</a:t>
            </a: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Số có tổng các chữ số chia hết cho 3 thì chia hết cho 3.</a:t>
            </a:r>
            <a:endParaRPr lang="vi-VN" sz="3200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12"/>
          <p:cNvSpPr txBox="1">
            <a:spLocks noChangeArrowheads="1"/>
          </p:cNvSpPr>
          <p:nvPr/>
        </p:nvSpPr>
        <p:spPr bwMode="auto">
          <a:xfrm>
            <a:off x="6229350" y="1906588"/>
            <a:ext cx="5468938" cy="1382712"/>
          </a:xfrm>
          <a:prstGeom prst="rect">
            <a:avLst/>
          </a:prstGeom>
          <a:noFill/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Áp dụng nhận xét mở đầu, hãy xét xem số 2012 có chia hết cho 3 không?  </a:t>
            </a:r>
            <a:endParaRPr lang="vi-VN" sz="280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6367463" y="827088"/>
            <a:ext cx="58578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u="sng">
                <a:cs typeface="Arial" charset="0"/>
              </a:rPr>
              <a:t>* Theo nhận xét mở đầu:</a:t>
            </a:r>
          </a:p>
          <a:p>
            <a:pPr>
              <a:lnSpc>
                <a:spcPct val="120000"/>
              </a:lnSpc>
            </a:pPr>
            <a:r>
              <a:rPr lang="en-US" sz="2400">
                <a:cs typeface="Arial" charset="0"/>
              </a:rPr>
              <a:t>2012 = (2+0 +1+2)  + (Số chia hết cho 9)</a:t>
            </a:r>
            <a:endParaRPr lang="vi-VN" sz="2400">
              <a:cs typeface="Arial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67463" y="2951163"/>
            <a:ext cx="2500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cs typeface="Arial" charset="0"/>
              </a:rPr>
              <a:t>    2012      3</a:t>
            </a:r>
            <a:endParaRPr lang="vi-VN" sz="2800">
              <a:cs typeface="Arial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6323013" y="2433638"/>
            <a:ext cx="6000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         =         5         +  (Số chia hết cho 3)</a:t>
            </a:r>
          </a:p>
        </p:txBody>
      </p:sp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6329363" y="1870075"/>
            <a:ext cx="585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cs typeface="Arial" charset="0"/>
              </a:rPr>
              <a:t>         =         5          + (Số chia hết cho 9)</a:t>
            </a:r>
            <a:endParaRPr lang="vi-VN" sz="2400">
              <a:cs typeface="Arial" charset="0"/>
            </a:endParaRPr>
          </a:p>
        </p:txBody>
      </p:sp>
      <p:graphicFrame>
        <p:nvGraphicFramePr>
          <p:cNvPr id="11" name="Object 24"/>
          <p:cNvGraphicFramePr>
            <a:graphicFrameLocks noChangeAspect="1"/>
          </p:cNvGraphicFramePr>
          <p:nvPr/>
        </p:nvGraphicFramePr>
        <p:xfrm>
          <a:off x="7872413" y="2976563"/>
          <a:ext cx="21748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name="Equation" r:id="rId8" imgW="76035" imgH="177415" progId="Equation.DSMT4">
                  <p:embed/>
                </p:oleObj>
              </mc:Choice>
              <mc:Fallback>
                <p:oleObj name="Equation" r:id="rId8" imgW="76035" imgH="177415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2413" y="2976563"/>
                        <a:ext cx="217487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5"/>
          <p:cNvGraphicFramePr>
            <a:graphicFrameLocks noChangeAspect="1"/>
          </p:cNvGraphicFramePr>
          <p:nvPr/>
        </p:nvGraphicFramePr>
        <p:xfrm>
          <a:off x="6400800" y="3101975"/>
          <a:ext cx="52070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7" name="Equation" r:id="rId9" imgW="190417" imgH="152334" progId="Equation.DSMT4">
                  <p:embed/>
                </p:oleObj>
              </mc:Choice>
              <mc:Fallback>
                <p:oleObj name="Equation" r:id="rId9" imgW="190417" imgH="152334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101975"/>
                        <a:ext cx="52070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37"/>
          <p:cNvSpPr txBox="1">
            <a:spLocks noChangeArrowheads="1"/>
          </p:cNvSpPr>
          <p:nvPr/>
        </p:nvSpPr>
        <p:spPr bwMode="auto">
          <a:xfrm>
            <a:off x="6157913" y="3535363"/>
            <a:ext cx="5918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Calibri" pitchFamily="34" charset="0"/>
              </a:rPr>
              <a:t>(Vì cả hai số hạng đều chia hết cho 3) </a:t>
            </a:r>
          </a:p>
        </p:txBody>
      </p:sp>
      <p:sp>
        <p:nvSpPr>
          <p:cNvPr id="39979" name="Line 27"/>
          <p:cNvSpPr>
            <a:spLocks noChangeShapeType="1"/>
          </p:cNvSpPr>
          <p:nvPr/>
        </p:nvSpPr>
        <p:spPr bwMode="auto">
          <a:xfrm flipV="1">
            <a:off x="7861300" y="3086100"/>
            <a:ext cx="203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3" grpId="0"/>
      <p:bldP spid="13" grpId="0" animBg="1"/>
      <p:bldP spid="13" grpId="1" animBg="1"/>
      <p:bldP spid="14" grpId="0"/>
      <p:bldP spid="3" grpId="0"/>
      <p:bldP spid="19" grpId="0"/>
      <p:bldP spid="4" grpId="0"/>
      <p:bldP spid="88101" grpId="0"/>
      <p:bldP spid="2" grpId="0" animBg="1"/>
      <p:bldP spid="5" grpId="0" animBg="1"/>
      <p:bldP spid="6" grpId="0" animBg="1"/>
      <p:bldP spid="6" grpId="1" animBg="1"/>
      <p:bldP spid="7" grpId="0"/>
      <p:bldP spid="8" grpId="0"/>
      <p:bldP spid="9" grpId="0"/>
      <p:bldP spid="10" grpId="0"/>
      <p:bldP spid="15" grpId="0"/>
      <p:bldP spid="3997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Object 22"/>
          <p:cNvGraphicFramePr>
            <a:graphicFrameLocks noChangeAspect="1"/>
          </p:cNvGraphicFramePr>
          <p:nvPr/>
        </p:nvGraphicFramePr>
        <p:xfrm>
          <a:off x="4406900" y="3260725"/>
          <a:ext cx="11430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3" imgW="482391" imgH="203112" progId="Equation.DSMT4">
                  <p:embed/>
                </p:oleObj>
              </mc:Choice>
              <mc:Fallback>
                <p:oleObj name="Equation" r:id="rId3" imgW="482391" imgH="203112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3260725"/>
                        <a:ext cx="1143000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28925" y="1219200"/>
            <a:ext cx="957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.VnTifani HeavyH" pitchFamily="34" charset="0"/>
                <a:cs typeface="Arial" charset="0"/>
              </a:rPr>
              <a:t>?2</a:t>
            </a:r>
            <a:endParaRPr lang="vi-VN" sz="3200">
              <a:cs typeface="Arial" charset="0"/>
            </a:endParaRPr>
          </a:p>
        </p:txBody>
      </p:sp>
      <p:sp>
        <p:nvSpPr>
          <p:cNvPr id="2" name="TextBox 14"/>
          <p:cNvSpPr txBox="1">
            <a:spLocks noChangeArrowheads="1"/>
          </p:cNvSpPr>
          <p:nvPr/>
        </p:nvSpPr>
        <p:spPr bwMode="auto">
          <a:xfrm>
            <a:off x="4064000" y="1195388"/>
            <a:ext cx="5956300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Điền chữ số vào dấu * để được số</a:t>
            </a:r>
          </a:p>
          <a:p>
            <a:pPr>
              <a:lnSpc>
                <a:spcPct val="120000"/>
              </a:lnSpc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            chia hết cho 3.</a:t>
            </a:r>
            <a:endParaRPr lang="vi-VN" sz="32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9121" name="Group 33"/>
          <p:cNvGrpSpPr>
            <a:grpSpLocks/>
          </p:cNvGrpSpPr>
          <p:nvPr/>
        </p:nvGrpSpPr>
        <p:grpSpPr bwMode="auto">
          <a:xfrm>
            <a:off x="4178300" y="1917700"/>
            <a:ext cx="1079500" cy="579438"/>
            <a:chOff x="3552" y="3024"/>
            <a:chExt cx="528" cy="407"/>
          </a:xfrm>
        </p:grpSpPr>
        <p:sp>
          <p:nvSpPr>
            <p:cNvPr id="5152" name="TextBox 14"/>
            <p:cNvSpPr txBox="1">
              <a:spLocks noChangeArrowheads="1"/>
            </p:cNvSpPr>
            <p:nvPr/>
          </p:nvSpPr>
          <p:spPr bwMode="auto">
            <a:xfrm>
              <a:off x="3552" y="3024"/>
              <a:ext cx="52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>
                  <a:latin typeface="Times New Roman" pitchFamily="18" charset="0"/>
                  <a:cs typeface="Times New Roman" pitchFamily="18" charset="0"/>
                </a:rPr>
                <a:t>157*</a:t>
              </a:r>
              <a:endParaRPr lang="vi-VN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53" name="Line 35"/>
            <p:cNvSpPr>
              <a:spLocks noChangeShapeType="1"/>
            </p:cNvSpPr>
            <p:nvPr/>
          </p:nvSpPr>
          <p:spPr bwMode="auto">
            <a:xfrm>
              <a:off x="3639" y="30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125" name="Text Box 37"/>
          <p:cNvSpPr txBox="1">
            <a:spLocks noChangeArrowheads="1"/>
          </p:cNvSpPr>
          <p:nvPr/>
        </p:nvSpPr>
        <p:spPr bwMode="auto">
          <a:xfrm>
            <a:off x="3844925" y="328930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Số</a:t>
            </a:r>
          </a:p>
        </p:txBody>
      </p:sp>
      <p:graphicFrame>
        <p:nvGraphicFramePr>
          <p:cNvPr id="89126" name="Object 23"/>
          <p:cNvGraphicFramePr>
            <a:graphicFrameLocks noChangeAspect="1"/>
          </p:cNvGraphicFramePr>
          <p:nvPr/>
        </p:nvGraphicFramePr>
        <p:xfrm>
          <a:off x="5608638" y="3275013"/>
          <a:ext cx="24177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5" imgW="1155600" imgH="215640" progId="Equation.DSMT4">
                  <p:embed/>
                </p:oleObj>
              </mc:Choice>
              <mc:Fallback>
                <p:oleObj name="Equation" r:id="rId5" imgW="1155600" imgH="215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8638" y="3275013"/>
                        <a:ext cx="2417762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27" name="Object 24"/>
          <p:cNvGraphicFramePr>
            <a:graphicFrameLocks noGrp="1" noChangeAspect="1"/>
          </p:cNvGraphicFramePr>
          <p:nvPr>
            <p:ph/>
          </p:nvPr>
        </p:nvGraphicFramePr>
        <p:xfrm>
          <a:off x="5653088" y="3608388"/>
          <a:ext cx="17145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7" imgW="812520" imgH="215640" progId="Equation.DSMT4">
                  <p:embed/>
                </p:oleObj>
              </mc:Choice>
              <mc:Fallback>
                <p:oleObj name="Equation" r:id="rId7" imgW="812520" imgH="2156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3088" y="3608388"/>
                        <a:ext cx="1714500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29" name="Object 25"/>
          <p:cNvGraphicFramePr>
            <a:graphicFrameLocks noChangeAspect="1"/>
          </p:cNvGraphicFramePr>
          <p:nvPr/>
        </p:nvGraphicFramePr>
        <p:xfrm>
          <a:off x="5695950" y="4051300"/>
          <a:ext cx="208915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9" imgW="990360" imgH="253800" progId="Equation.DSMT4">
                  <p:embed/>
                </p:oleObj>
              </mc:Choice>
              <mc:Fallback>
                <p:oleObj name="Equation" r:id="rId9" imgW="990360" imgH="253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950" y="4051300"/>
                        <a:ext cx="2089150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30" name="Text Box 42"/>
          <p:cNvSpPr txBox="1">
            <a:spLocks noChangeArrowheads="1"/>
          </p:cNvSpPr>
          <p:nvPr/>
        </p:nvSpPr>
        <p:spPr bwMode="auto">
          <a:xfrm>
            <a:off x="4749800" y="2501900"/>
            <a:ext cx="1739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solidFill>
                  <a:srgbClr val="006600"/>
                </a:solidFill>
                <a:latin typeface="Calibri" pitchFamily="34" charset="0"/>
              </a:rPr>
              <a:t>Lời giải</a:t>
            </a:r>
          </a:p>
        </p:txBody>
      </p:sp>
      <p:sp>
        <p:nvSpPr>
          <p:cNvPr id="89133" name="Text Box 45"/>
          <p:cNvSpPr txBox="1">
            <a:spLocks noChangeArrowheads="1"/>
          </p:cNvSpPr>
          <p:nvPr/>
        </p:nvSpPr>
        <p:spPr bwMode="auto">
          <a:xfrm>
            <a:off x="3987800" y="4541838"/>
            <a:ext cx="42164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Vậy các số cần tìm là 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Calibri" pitchFamily="34" charset="0"/>
              </a:rPr>
              <a:t>            1572; 1575; 1578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89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9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9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89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89125" grpId="0"/>
      <p:bldP spid="89130" grpId="0"/>
      <p:bldP spid="891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1249</Words>
  <Application>Microsoft Office PowerPoint</Application>
  <PresentationFormat>Custom</PresentationFormat>
  <Paragraphs>195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Tu</dc:creator>
  <cp:lastModifiedBy>admin</cp:lastModifiedBy>
  <cp:revision>132</cp:revision>
  <dcterms:created xsi:type="dcterms:W3CDTF">2015-10-09T07:54:30Z</dcterms:created>
  <dcterms:modified xsi:type="dcterms:W3CDTF">2020-04-09T02:40:17Z</dcterms:modified>
</cp:coreProperties>
</file>