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7" r:id="rId11"/>
    <p:sldId id="271" r:id="rId12"/>
    <p:sldId id="264" r:id="rId13"/>
    <p:sldId id="265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B9897-4DB4-4944-86A6-3CA2B401F862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5299B-FC24-4236-AA3F-4C8C15B325A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3.bin"/><Relationship Id="rId3" Type="http://schemas.openxmlformats.org/officeDocument/2006/relationships/audio" Target="../media/audio1.wav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9.bin"/><Relationship Id="rId19" Type="http://schemas.openxmlformats.org/officeDocument/2006/relationships/image" Target="../media/image15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emf"/><Relationship Id="rId4" Type="http://schemas.openxmlformats.org/officeDocument/2006/relationships/image" Target="../media/image3.e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8" name="Rectangle 38"/>
          <p:cNvSpPr>
            <a:spLocks noChangeArrowheads="1"/>
          </p:cNvSpPr>
          <p:nvPr/>
        </p:nvSpPr>
        <p:spPr bwMode="auto">
          <a:xfrm>
            <a:off x="685800" y="2455068"/>
            <a:ext cx="1800225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Tiết 1:</a:t>
            </a:r>
          </a:p>
        </p:txBody>
      </p:sp>
      <p:sp>
        <p:nvSpPr>
          <p:cNvPr id="81959" name="Rectangle 39"/>
          <p:cNvSpPr>
            <a:spLocks noChangeArrowheads="1"/>
          </p:cNvSpPr>
          <p:nvPr/>
        </p:nvSpPr>
        <p:spPr bwMode="auto">
          <a:xfrm>
            <a:off x="501255" y="1371600"/>
            <a:ext cx="2455069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 anchorCtr="1"/>
          <a:lstStyle/>
          <a:p>
            <a:pPr algn="ctr">
              <a:defRPr/>
            </a:pPr>
            <a:r>
              <a:rPr lang="en-US" sz="3600" b="1" dirty="0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HÌNH 6</a:t>
            </a:r>
          </a:p>
        </p:txBody>
      </p:sp>
      <p:sp>
        <p:nvSpPr>
          <p:cNvPr id="81961" name="WordArt 41"/>
          <p:cNvSpPr>
            <a:spLocks noChangeArrowheads="1" noChangeShapeType="1" noTextEdit="1"/>
          </p:cNvSpPr>
          <p:nvPr/>
        </p:nvSpPr>
        <p:spPr bwMode="auto">
          <a:xfrm>
            <a:off x="1116013" y="3141663"/>
            <a:ext cx="6769100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 - ĐƯỜNG THẲNG</a:t>
            </a:r>
            <a:endParaRPr lang="en-US" sz="3600" b="1" kern="1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FF99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3" name="Line 43"/>
          <p:cNvSpPr>
            <a:spLocks noChangeShapeType="1"/>
          </p:cNvSpPr>
          <p:nvPr/>
        </p:nvSpPr>
        <p:spPr bwMode="auto">
          <a:xfrm>
            <a:off x="1835150" y="4743450"/>
            <a:ext cx="5113338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8204" name="Picture 44" descr="14gif_0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138" y="3860800"/>
            <a:ext cx="41910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95600" y="1371600"/>
            <a:ext cx="556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CHƯƠNG I. ĐOẠN THẲNG</a:t>
            </a:r>
            <a:endParaRPr lang="vi-VN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14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925" decel="100000"/>
                                        <p:tgtEl>
                                          <p:spTgt spid="819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925" decel="100000"/>
                                        <p:tgtEl>
                                          <p:spTgt spid="819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819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1925" fill="hold"/>
                                        <p:tgtEl>
                                          <p:spTgt spid="81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81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1925" fill="hold"/>
                                        <p:tgtEl>
                                          <p:spTgt spid="81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81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81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81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8" grpId="0"/>
      <p:bldP spid="819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WordArt 3"/>
          <p:cNvSpPr>
            <a:spLocks noChangeArrowheads="1" noChangeShapeType="1" noTextEdit="1"/>
          </p:cNvSpPr>
          <p:nvPr/>
        </p:nvSpPr>
        <p:spPr bwMode="auto">
          <a:xfrm>
            <a:off x="415926" y="253365"/>
            <a:ext cx="1195387" cy="493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 cap="sq">
                  <a:solidFill>
                    <a:srgbClr val="008080"/>
                  </a:solidFill>
                  <a:round/>
                  <a:headEnd type="none" w="sm" len="sm"/>
                  <a:tailEnd type="none" w="sm" len="sm"/>
                </a:ln>
                <a:solidFill>
                  <a:schemeClr val="accent1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600" b="1" kern="10" dirty="0" smtClean="0">
                <a:ln w="12700" cap="sq">
                  <a:solidFill>
                    <a:srgbClr val="008080"/>
                  </a:solidFill>
                  <a:round/>
                  <a:headEnd type="none" w="sm" len="sm"/>
                  <a:tailEnd type="none" w="sm" len="sm"/>
                </a:ln>
                <a:solidFill>
                  <a:schemeClr val="accent1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b="1" kern="10" dirty="0">
              <a:ln w="12700" cap="sq">
                <a:solidFill>
                  <a:srgbClr val="008080"/>
                </a:solidFill>
                <a:round/>
                <a:headEnd type="none" w="sm" len="sm"/>
                <a:tailEnd type="none" w="sm" len="sm"/>
              </a:ln>
              <a:solidFill>
                <a:schemeClr val="accent1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07950" y="850900"/>
            <a:ext cx="8712200" cy="3937000"/>
            <a:chOff x="68" y="536"/>
            <a:chExt cx="5488" cy="2480"/>
          </a:xfrm>
        </p:grpSpPr>
        <p:sp>
          <p:nvSpPr>
            <p:cNvPr id="92162" name="Rectangle 2"/>
            <p:cNvSpPr>
              <a:spLocks noChangeArrowheads="1"/>
            </p:cNvSpPr>
            <p:nvPr/>
          </p:nvSpPr>
          <p:spPr bwMode="auto">
            <a:xfrm>
              <a:off x="68" y="536"/>
              <a:ext cx="5488" cy="2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marL="457200" indent="-457200">
                <a:tabLst>
                  <a:tab pos="180975" algn="l"/>
                  <a:tab pos="539750" algn="l"/>
                </a:tabLst>
                <a:defRPr/>
              </a:pPr>
              <a:r>
                <a:rPr lang="en-US" sz="36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    Cho </a:t>
              </a:r>
              <a:r>
                <a:rPr lang="en-US" sz="36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các điểm  M, N, P và ba  đường thẳng </a:t>
              </a:r>
              <a:r>
                <a:rPr lang="en-US" sz="3600" b="1" dirty="0" err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a,b,c</a:t>
              </a:r>
              <a:r>
                <a:rPr lang="en-US" sz="36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.</a:t>
              </a:r>
            </a:p>
            <a:p>
              <a:pPr marL="457200" indent="-457200">
                <a:tabLst>
                  <a:tab pos="180975" algn="l"/>
                  <a:tab pos="539750" algn="l"/>
                </a:tabLst>
                <a:defRPr/>
              </a:pPr>
              <a:r>
                <a:rPr lang="en-US" sz="36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Chỉ ra đáp án sai:</a:t>
              </a:r>
            </a:p>
            <a:p>
              <a:pPr marL="457200" indent="-457200">
                <a:tabLst>
                  <a:tab pos="180975" algn="l"/>
                  <a:tab pos="539750" algn="l"/>
                </a:tabLst>
                <a:defRPr/>
              </a:pPr>
              <a:r>
                <a:rPr lang="en-US" sz="36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a/ N     b và N     c</a:t>
              </a:r>
            </a:p>
            <a:p>
              <a:pPr marL="457200" indent="-457200">
                <a:tabLst>
                  <a:tab pos="180975" algn="l"/>
                  <a:tab pos="539750" algn="l"/>
                </a:tabLst>
                <a:defRPr/>
              </a:pPr>
              <a:r>
                <a:rPr lang="en-US" sz="36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b/ M     a và M    c</a:t>
              </a:r>
            </a:p>
            <a:p>
              <a:pPr marL="457200" indent="-457200">
                <a:tabLst>
                  <a:tab pos="180975" algn="l"/>
                  <a:tab pos="539750" algn="l"/>
                </a:tabLst>
                <a:defRPr/>
              </a:pPr>
              <a:r>
                <a:rPr lang="en-US" sz="36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c/ P     a và P     b</a:t>
              </a:r>
            </a:p>
            <a:p>
              <a:pPr marL="457200" indent="-457200">
                <a:tabLst>
                  <a:tab pos="180975" algn="l"/>
                  <a:tab pos="539750" algn="l"/>
                </a:tabLst>
                <a:defRPr/>
              </a:pPr>
              <a:r>
                <a:rPr lang="en-US" sz="36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d/ P     c và P     b </a:t>
              </a:r>
            </a:p>
          </p:txBody>
        </p:sp>
        <p:graphicFrame>
          <p:nvGraphicFramePr>
            <p:cNvPr id="4098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81166287"/>
                </p:ext>
              </p:extLst>
            </p:nvPr>
          </p:nvGraphicFramePr>
          <p:xfrm>
            <a:off x="634" y="1636"/>
            <a:ext cx="300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78" name="Equation" r:id="rId4" imgW="126720" imgH="126720" progId="Equation.DSMT4">
                    <p:embed/>
                  </p:oleObj>
                </mc:Choice>
                <mc:Fallback>
                  <p:oleObj name="Equation" r:id="rId4" imgW="126720" imgH="126720" progId="Equation.DSMT4">
                    <p:embed/>
                    <p:pic>
                      <p:nvPicPr>
                        <p:cNvPr id="4098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4" y="1636"/>
                          <a:ext cx="300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99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0895295"/>
                </p:ext>
              </p:extLst>
            </p:nvPr>
          </p:nvGraphicFramePr>
          <p:xfrm>
            <a:off x="1809" y="1661"/>
            <a:ext cx="300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79" name="Equation" r:id="rId6" imgW="126720" imgH="126720" progId="Equation.DSMT4">
                    <p:embed/>
                  </p:oleObj>
                </mc:Choice>
                <mc:Fallback>
                  <p:oleObj name="Equation" r:id="rId6" imgW="126720" imgH="126720" progId="Equation.DSMT4">
                    <p:embed/>
                    <p:pic>
                      <p:nvPicPr>
                        <p:cNvPr id="4099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09" y="1661"/>
                          <a:ext cx="300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0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70268434"/>
                </p:ext>
              </p:extLst>
            </p:nvPr>
          </p:nvGraphicFramePr>
          <p:xfrm>
            <a:off x="584" y="2349"/>
            <a:ext cx="300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0" name="Equation" r:id="rId8" imgW="126720" imgH="126720" progId="Equation.DSMT4">
                    <p:embed/>
                  </p:oleObj>
                </mc:Choice>
                <mc:Fallback>
                  <p:oleObj name="Equation" r:id="rId8" imgW="126720" imgH="126720" progId="Equation.DSMT4">
                    <p:embed/>
                    <p:pic>
                      <p:nvPicPr>
                        <p:cNvPr id="410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4" y="2349"/>
                          <a:ext cx="300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1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03937696"/>
                </p:ext>
              </p:extLst>
            </p:nvPr>
          </p:nvGraphicFramePr>
          <p:xfrm>
            <a:off x="1673" y="2349"/>
            <a:ext cx="300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1" name="Equation" r:id="rId10" imgW="126720" imgH="126720" progId="Equation.DSMT4">
                    <p:embed/>
                  </p:oleObj>
                </mc:Choice>
                <mc:Fallback>
                  <p:oleObj name="Equation" r:id="rId10" imgW="126720" imgH="126720" progId="Equation.DSMT4">
                    <p:embed/>
                    <p:pic>
                      <p:nvPicPr>
                        <p:cNvPr id="4101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3" y="2349"/>
                          <a:ext cx="300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2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18483269"/>
                </p:ext>
              </p:extLst>
            </p:nvPr>
          </p:nvGraphicFramePr>
          <p:xfrm>
            <a:off x="715" y="1996"/>
            <a:ext cx="300" cy="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2" name="Equation" r:id="rId12" imgW="126720" imgH="126720" progId="Equation.DSMT4">
                    <p:embed/>
                  </p:oleObj>
                </mc:Choice>
                <mc:Fallback>
                  <p:oleObj name="Equation" r:id="rId12" imgW="126720" imgH="126720" progId="Equation.DSMT4">
                    <p:embed/>
                    <p:pic>
                      <p:nvPicPr>
                        <p:cNvPr id="4102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5" y="1996"/>
                          <a:ext cx="300" cy="2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3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65601101"/>
                </p:ext>
              </p:extLst>
            </p:nvPr>
          </p:nvGraphicFramePr>
          <p:xfrm>
            <a:off x="591" y="2670"/>
            <a:ext cx="300" cy="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3" name="Equation" r:id="rId14" imgW="126720" imgH="126720" progId="Equation.DSMT4">
                    <p:embed/>
                  </p:oleObj>
                </mc:Choice>
                <mc:Fallback>
                  <p:oleObj name="Equation" r:id="rId14" imgW="126720" imgH="126720" progId="Equation.DSMT4">
                    <p:embed/>
                    <p:pic>
                      <p:nvPicPr>
                        <p:cNvPr id="4103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1" y="2670"/>
                          <a:ext cx="300" cy="2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4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02934137"/>
                </p:ext>
              </p:extLst>
            </p:nvPr>
          </p:nvGraphicFramePr>
          <p:xfrm>
            <a:off x="1909" y="1996"/>
            <a:ext cx="256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4" name="Equation" r:id="rId16" imgW="126720" imgH="152280" progId="Equation.DSMT4">
                    <p:embed/>
                  </p:oleObj>
                </mc:Choice>
                <mc:Fallback>
                  <p:oleObj name="Equation" r:id="rId16" imgW="126720" imgH="152280" progId="Equation.DSMT4">
                    <p:embed/>
                    <p:pic>
                      <p:nvPicPr>
                        <p:cNvPr id="4104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9" y="1996"/>
                          <a:ext cx="256" cy="3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5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5114862"/>
                </p:ext>
              </p:extLst>
            </p:nvPr>
          </p:nvGraphicFramePr>
          <p:xfrm>
            <a:off x="1733" y="2707"/>
            <a:ext cx="257" cy="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5" name="Equation" r:id="rId18" imgW="126720" imgH="152280" progId="Equation.DSMT4">
                    <p:embed/>
                  </p:oleObj>
                </mc:Choice>
                <mc:Fallback>
                  <p:oleObj name="Equation" r:id="rId18" imgW="126720" imgH="152280" progId="Equation.DSMT4">
                    <p:embed/>
                    <p:pic>
                      <p:nvPicPr>
                        <p:cNvPr id="4105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33" y="2707"/>
                          <a:ext cx="257" cy="3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172" name="Oval 12"/>
          <p:cNvSpPr>
            <a:spLocks noChangeArrowheads="1"/>
          </p:cNvSpPr>
          <p:nvPr/>
        </p:nvSpPr>
        <p:spPr bwMode="auto">
          <a:xfrm>
            <a:off x="77788" y="3716338"/>
            <a:ext cx="533400" cy="533400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>
            <a:outerShdw dist="56796" dir="1593903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4284663" y="1822450"/>
            <a:ext cx="4608512" cy="2693988"/>
            <a:chOff x="2699" y="1148"/>
            <a:chExt cx="2903" cy="1697"/>
          </a:xfrm>
        </p:grpSpPr>
        <p:sp>
          <p:nvSpPr>
            <p:cNvPr id="4112" name="Line 15"/>
            <p:cNvSpPr>
              <a:spLocks noChangeShapeType="1"/>
            </p:cNvSpPr>
            <p:nvPr/>
          </p:nvSpPr>
          <p:spPr bwMode="auto">
            <a:xfrm flipV="1">
              <a:off x="2835" y="1661"/>
              <a:ext cx="2404" cy="1043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13" name="Line 16"/>
            <p:cNvSpPr>
              <a:spLocks noChangeShapeType="1"/>
            </p:cNvSpPr>
            <p:nvPr/>
          </p:nvSpPr>
          <p:spPr bwMode="auto">
            <a:xfrm>
              <a:off x="2699" y="1207"/>
              <a:ext cx="2903" cy="1225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14" name="Line 17"/>
            <p:cNvSpPr>
              <a:spLocks noChangeShapeType="1"/>
            </p:cNvSpPr>
            <p:nvPr/>
          </p:nvSpPr>
          <p:spPr bwMode="auto">
            <a:xfrm>
              <a:off x="3152" y="1162"/>
              <a:ext cx="1134" cy="154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178" name="Text Box 18"/>
            <p:cNvSpPr txBox="1">
              <a:spLocks noChangeArrowheads="1"/>
            </p:cNvSpPr>
            <p:nvPr/>
          </p:nvSpPr>
          <p:spPr bwMode="auto">
            <a:xfrm>
              <a:off x="2731" y="126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92179" name="Text Box 19"/>
            <p:cNvSpPr txBox="1">
              <a:spLocks noChangeArrowheads="1"/>
            </p:cNvSpPr>
            <p:nvPr/>
          </p:nvSpPr>
          <p:spPr bwMode="auto">
            <a:xfrm>
              <a:off x="2867" y="224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92180" name="Text Box 20"/>
            <p:cNvSpPr txBox="1">
              <a:spLocks noChangeArrowheads="1"/>
            </p:cNvSpPr>
            <p:nvPr/>
          </p:nvSpPr>
          <p:spPr bwMode="auto">
            <a:xfrm>
              <a:off x="4010" y="2557"/>
              <a:ext cx="2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92181" name="Text Box 21"/>
            <p:cNvSpPr txBox="1">
              <a:spLocks noChangeArrowheads="1"/>
            </p:cNvSpPr>
            <p:nvPr/>
          </p:nvSpPr>
          <p:spPr bwMode="auto">
            <a:xfrm>
              <a:off x="3379" y="1215"/>
              <a:ext cx="2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92182" name="Text Box 22"/>
            <p:cNvSpPr txBox="1">
              <a:spLocks noChangeArrowheads="1"/>
            </p:cNvSpPr>
            <p:nvPr/>
          </p:nvSpPr>
          <p:spPr bwMode="auto">
            <a:xfrm>
              <a:off x="4407" y="1696"/>
              <a:ext cx="2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92183" name="Text Box 23"/>
            <p:cNvSpPr txBox="1">
              <a:spLocks noChangeArrowheads="1"/>
            </p:cNvSpPr>
            <p:nvPr/>
          </p:nvSpPr>
          <p:spPr bwMode="auto">
            <a:xfrm>
              <a:off x="3650" y="1906"/>
              <a:ext cx="383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N </a:t>
              </a:r>
              <a:r>
                <a:rPr lang="en-US" sz="4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92184" name="Text Box 24"/>
            <p:cNvSpPr txBox="1">
              <a:spLocks noChangeArrowheads="1"/>
            </p:cNvSpPr>
            <p:nvPr/>
          </p:nvSpPr>
          <p:spPr bwMode="auto">
            <a:xfrm>
              <a:off x="3284" y="1349"/>
              <a:ext cx="18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  <a:defRPr/>
              </a:pPr>
              <a:endPara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92186" name="Text Box 26"/>
            <p:cNvSpPr txBox="1">
              <a:spLocks noChangeArrowheads="1"/>
            </p:cNvSpPr>
            <p:nvPr/>
          </p:nvSpPr>
          <p:spPr bwMode="auto">
            <a:xfrm>
              <a:off x="3288" y="1148"/>
              <a:ext cx="204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92187" name="Text Box 27"/>
            <p:cNvSpPr txBox="1">
              <a:spLocks noChangeArrowheads="1"/>
            </p:cNvSpPr>
            <p:nvPr/>
          </p:nvSpPr>
          <p:spPr bwMode="auto">
            <a:xfrm>
              <a:off x="4424" y="1635"/>
              <a:ext cx="204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46756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762000" y="526197"/>
            <a:ext cx="396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latin typeface="VNI-Times" pitchFamily="2" charset="0"/>
              </a:rPr>
              <a:t>Baøi</a:t>
            </a:r>
            <a:r>
              <a:rPr lang="en-US" sz="3600" b="1" dirty="0">
                <a:latin typeface="VNI-Times" pitchFamily="2" charset="0"/>
              </a:rPr>
              <a:t> 2/104/SGK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415926" y="1600200"/>
            <a:ext cx="32766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err="1">
                <a:latin typeface="VNI-Times" pitchFamily="2" charset="0"/>
              </a:rPr>
              <a:t>Haõy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veõ</a:t>
            </a:r>
            <a:r>
              <a:rPr lang="en-US" sz="3600" dirty="0">
                <a:latin typeface="VNI-Times" pitchFamily="2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3 </a:t>
            </a:r>
            <a:r>
              <a:rPr lang="en-US" sz="3600" dirty="0" err="1">
                <a:latin typeface="VNI-Times" pitchFamily="2" charset="0"/>
              </a:rPr>
              <a:t>ñieåm</a:t>
            </a:r>
            <a:r>
              <a:rPr lang="en-US" sz="3600" dirty="0">
                <a:latin typeface="VNI-Times" pitchFamily="2" charset="0"/>
              </a:rPr>
              <a:t> A, B, C</a:t>
            </a: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3810000" y="1600200"/>
            <a:ext cx="483552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err="1">
                <a:latin typeface="VNI-Times" pitchFamily="2" charset="0"/>
              </a:rPr>
              <a:t>Haõy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veõ</a:t>
            </a:r>
            <a:r>
              <a:rPr lang="en-US" sz="3600" dirty="0">
                <a:latin typeface="VNI-Times" pitchFamily="2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3 </a:t>
            </a:r>
            <a:r>
              <a:rPr lang="en-US" sz="3600" dirty="0" err="1">
                <a:latin typeface="VNI-Times" pitchFamily="2" charset="0"/>
              </a:rPr>
              <a:t>ñöôøng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thaúng</a:t>
            </a:r>
            <a:r>
              <a:rPr lang="en-US" sz="3600" dirty="0">
                <a:latin typeface="VNI-Times" pitchFamily="2" charset="0"/>
              </a:rPr>
              <a:t> a, b, c</a:t>
            </a:r>
          </a:p>
        </p:txBody>
      </p:sp>
      <p:sp>
        <p:nvSpPr>
          <p:cNvPr id="6" name="Line 17"/>
          <p:cNvSpPr>
            <a:spLocks noChangeShapeType="1"/>
          </p:cNvSpPr>
          <p:nvPr/>
        </p:nvSpPr>
        <p:spPr bwMode="auto">
          <a:xfrm>
            <a:off x="3844926" y="19050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Text Box 18"/>
          <p:cNvSpPr txBox="1">
            <a:spLocks noChangeArrowheads="1"/>
          </p:cNvSpPr>
          <p:nvPr/>
        </p:nvSpPr>
        <p:spPr bwMode="auto">
          <a:xfrm>
            <a:off x="949326" y="38242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863726" y="32146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2701926" y="35194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568326" y="4205287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A</a:t>
            </a: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1558926" y="3505200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B</a:t>
            </a:r>
          </a:p>
        </p:txBody>
      </p:sp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2625726" y="3657600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C</a:t>
            </a:r>
          </a:p>
        </p:txBody>
      </p:sp>
      <p:sp>
        <p:nvSpPr>
          <p:cNvPr id="13" name="Line 24"/>
          <p:cNvSpPr>
            <a:spLocks noChangeShapeType="1"/>
          </p:cNvSpPr>
          <p:nvPr/>
        </p:nvSpPr>
        <p:spPr bwMode="auto">
          <a:xfrm flipV="1">
            <a:off x="4225926" y="3276600"/>
            <a:ext cx="2286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25"/>
          <p:cNvSpPr>
            <a:spLocks noChangeShapeType="1"/>
          </p:cNvSpPr>
          <p:nvPr/>
        </p:nvSpPr>
        <p:spPr bwMode="auto">
          <a:xfrm>
            <a:off x="6054726" y="3821113"/>
            <a:ext cx="1143000" cy="67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26"/>
          <p:cNvSpPr>
            <a:spLocks noChangeShapeType="1"/>
          </p:cNvSpPr>
          <p:nvPr/>
        </p:nvSpPr>
        <p:spPr bwMode="auto">
          <a:xfrm>
            <a:off x="4530726" y="51054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Text Box 27"/>
          <p:cNvSpPr txBox="1">
            <a:spLocks noChangeArrowheads="1"/>
          </p:cNvSpPr>
          <p:nvPr/>
        </p:nvSpPr>
        <p:spPr bwMode="auto">
          <a:xfrm>
            <a:off x="3921126" y="3519487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a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6816726" y="4419600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b</a:t>
            </a:r>
          </a:p>
        </p:txBody>
      </p:sp>
      <p:sp>
        <p:nvSpPr>
          <p:cNvPr id="18" name="Text Box 29"/>
          <p:cNvSpPr txBox="1">
            <a:spLocks noChangeArrowheads="1"/>
          </p:cNvSpPr>
          <p:nvPr/>
        </p:nvSpPr>
        <p:spPr bwMode="auto">
          <a:xfrm>
            <a:off x="4149726" y="5105400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06442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60"/>
                            </p:stCondLst>
                            <p:childTnLst>
                              <p:par>
                                <p:cTn id="1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6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3" presetClass="entr" presetSubtype="16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3" presetClass="entr" presetSubtype="16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0"/>
                            </p:stCondLst>
                            <p:childTnLst>
                              <p:par>
                                <p:cTn id="8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build="p"/>
      <p:bldP spid="8" grpId="0" build="p"/>
      <p:bldP spid="9" grpId="0" build="p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777240" y="451902"/>
            <a:ext cx="335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latin typeface="VNI-Times" pitchFamily="2" charset="0"/>
              </a:rPr>
              <a:t>Baøi</a:t>
            </a:r>
            <a:r>
              <a:rPr lang="en-US" sz="3600" b="1" dirty="0">
                <a:latin typeface="VNI-Times" pitchFamily="2" charset="0"/>
              </a:rPr>
              <a:t> 3/104/SGK</a:t>
            </a:r>
          </a:p>
        </p:txBody>
      </p:sp>
      <p:sp>
        <p:nvSpPr>
          <p:cNvPr id="5" name="Line 20"/>
          <p:cNvSpPr>
            <a:spLocks noChangeShapeType="1"/>
          </p:cNvSpPr>
          <p:nvPr/>
        </p:nvSpPr>
        <p:spPr bwMode="auto">
          <a:xfrm>
            <a:off x="1661160" y="2362200"/>
            <a:ext cx="533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21"/>
          <p:cNvSpPr>
            <a:spLocks noChangeShapeType="1"/>
          </p:cNvSpPr>
          <p:nvPr/>
        </p:nvSpPr>
        <p:spPr bwMode="auto">
          <a:xfrm>
            <a:off x="4175760" y="1828800"/>
            <a:ext cx="297180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22"/>
          <p:cNvSpPr>
            <a:spLocks noChangeShapeType="1"/>
          </p:cNvSpPr>
          <p:nvPr/>
        </p:nvSpPr>
        <p:spPr bwMode="auto">
          <a:xfrm flipH="1">
            <a:off x="2346960" y="1600200"/>
            <a:ext cx="358140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6385560" y="18288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m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5242560" y="12192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n</a:t>
            </a:r>
          </a:p>
        </p:txBody>
      </p: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4312285" y="144145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p</a:t>
            </a:r>
          </a:p>
        </p:txBody>
      </p:sp>
      <p:sp>
        <p:nvSpPr>
          <p:cNvPr id="11" name="Line 26"/>
          <p:cNvSpPr>
            <a:spLocks noChangeShapeType="1"/>
          </p:cNvSpPr>
          <p:nvPr/>
        </p:nvSpPr>
        <p:spPr bwMode="auto">
          <a:xfrm>
            <a:off x="1737360" y="3733800"/>
            <a:ext cx="525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 Box 27"/>
          <p:cNvSpPr txBox="1">
            <a:spLocks noChangeArrowheads="1"/>
          </p:cNvSpPr>
          <p:nvPr/>
        </p:nvSpPr>
        <p:spPr bwMode="auto">
          <a:xfrm>
            <a:off x="6690360" y="32004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VNI-Helve" pitchFamily="2" charset="0"/>
              </a:rPr>
              <a:t>q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2727960" y="3429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latin typeface="VNI-Helve" pitchFamily="2" charset="0"/>
                <a:sym typeface="Symbol" pitchFamily="18" charset="2"/>
              </a:rPr>
              <a:t></a:t>
            </a: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2575560" y="3810000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5" name="Text Box 30"/>
          <p:cNvSpPr txBox="1">
            <a:spLocks noChangeArrowheads="1"/>
          </p:cNvSpPr>
          <p:nvPr/>
        </p:nvSpPr>
        <p:spPr bwMode="auto">
          <a:xfrm>
            <a:off x="4667885" y="20716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latin typeface="VNI-Helve" pitchFamily="2" charset="0"/>
                <a:sym typeface="Symbol" pitchFamily="18" charset="2"/>
              </a:rPr>
              <a:t></a:t>
            </a:r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4632960" y="2403475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B</a:t>
            </a:r>
          </a:p>
        </p:txBody>
      </p:sp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6247448" y="34432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latin typeface="VNI-Helve" pitchFamily="2" charset="0"/>
                <a:sym typeface="Symbol" pitchFamily="18" charset="2"/>
              </a:rPr>
              <a:t></a:t>
            </a:r>
          </a:p>
        </p:txBody>
      </p: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152400" y="5074920"/>
            <a:ext cx="897636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 smtClean="0">
                <a:latin typeface="VNI-Times" pitchFamily="2" charset="0"/>
              </a:rPr>
              <a:t>a. </a:t>
            </a:r>
            <a:r>
              <a:rPr lang="en-US" sz="3600" b="1" dirty="0" err="1" smtClean="0">
                <a:latin typeface="VNI-Times" pitchFamily="2" charset="0"/>
              </a:rPr>
              <a:t>Ñieåm</a:t>
            </a:r>
            <a:r>
              <a:rPr lang="en-US" sz="3600" b="1" dirty="0" smtClean="0">
                <a:latin typeface="VNI-Times" pitchFamily="2" charset="0"/>
              </a:rPr>
              <a:t> </a:t>
            </a:r>
            <a:r>
              <a:rPr lang="en-US" sz="3600" b="1" dirty="0">
                <a:latin typeface="VNI-Times" pitchFamily="2" charset="0"/>
              </a:rPr>
              <a:t>A </a:t>
            </a:r>
            <a:r>
              <a:rPr lang="en-US" sz="3600" b="1" dirty="0" err="1">
                <a:latin typeface="VNI-Times" pitchFamily="2" charset="0"/>
              </a:rPr>
              <a:t>thuoäc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nhöõng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ñöôøng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thaúng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 smtClean="0">
                <a:latin typeface="VNI-Times" pitchFamily="2" charset="0"/>
              </a:rPr>
              <a:t>naøo</a:t>
            </a:r>
            <a:r>
              <a:rPr lang="en-US" sz="3600" b="1" dirty="0" smtClean="0">
                <a:latin typeface="VNI-Times" pitchFamily="2" charset="0"/>
              </a:rPr>
              <a:t>?</a:t>
            </a:r>
            <a:endParaRPr lang="en-US" sz="3600" b="1" dirty="0">
              <a:latin typeface="VNI-Times" pitchFamily="2" charset="0"/>
            </a:endParaRPr>
          </a:p>
        </p:txBody>
      </p:sp>
      <p:sp>
        <p:nvSpPr>
          <p:cNvPr id="19" name="Rectangle 34"/>
          <p:cNvSpPr>
            <a:spLocks noChangeArrowheads="1"/>
          </p:cNvSpPr>
          <p:nvPr/>
        </p:nvSpPr>
        <p:spPr bwMode="auto">
          <a:xfrm>
            <a:off x="2880360" y="5501640"/>
            <a:ext cx="304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>
                <a:solidFill>
                  <a:srgbClr val="E51C07"/>
                </a:solidFill>
                <a:latin typeface="VNI-Times" pitchFamily="2" charset="0"/>
              </a:rPr>
              <a:t>A 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  <a:sym typeface="Symbol" pitchFamily="18" charset="2"/>
              </a:rPr>
              <a:t> n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</a:rPr>
              <a:t> ; A 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  <a:sym typeface="Symbol" pitchFamily="18" charset="2"/>
              </a:rPr>
              <a:t> q</a:t>
            </a:r>
            <a:endParaRPr lang="en-US" sz="3600" b="1" dirty="0">
              <a:solidFill>
                <a:srgbClr val="E51C07"/>
              </a:solidFill>
              <a:latin typeface="VNI-Times" pitchFamily="2" charset="0"/>
            </a:endParaRPr>
          </a:p>
        </p:txBody>
      </p:sp>
      <p:sp>
        <p:nvSpPr>
          <p:cNvPr id="20" name="Text Box 29"/>
          <p:cNvSpPr txBox="1">
            <a:spLocks noChangeArrowheads="1"/>
          </p:cNvSpPr>
          <p:nvPr/>
        </p:nvSpPr>
        <p:spPr bwMode="auto">
          <a:xfrm>
            <a:off x="6004560" y="3810000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5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500"/>
                            </p:stCondLst>
                            <p:childTnLst>
                              <p:par>
                                <p:cTn id="7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5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500"/>
                            </p:stCondLst>
                            <p:childTnLst>
                              <p:par>
                                <p:cTn id="8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2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3500"/>
                            </p:stCondLst>
                            <p:childTnLst>
                              <p:par>
                                <p:cTn id="92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3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3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3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6" dur="3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8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7" presetClass="emph" presetSubtype="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51C07"/>
                                      </p:to>
                                    </p:animClr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7" presetClass="emph" presetSubtype="2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51C07"/>
                                      </p:to>
                                    </p:animClr>
                                    <p:set>
                                      <p:cBhvr>
                                        <p:cTn id="1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 animBg="1"/>
      <p:bldP spid="12" grpId="0"/>
      <p:bldP spid="13" grpId="0" build="allAtOnce"/>
      <p:bldP spid="13" grpId="1" build="p"/>
      <p:bldP spid="14" grpId="0" build="allAtOnce"/>
      <p:bldP spid="14" grpId="1" build="p"/>
      <p:bldP spid="15" grpId="0"/>
      <p:bldP spid="16" grpId="0"/>
      <p:bldP spid="17" grpId="0"/>
      <p:bldP spid="18" grpId="0"/>
      <p:bldP spid="19" grpId="0"/>
      <p:bldP spid="20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9"/>
          <p:cNvSpPr>
            <a:spLocks noChangeShapeType="1"/>
          </p:cNvSpPr>
          <p:nvPr/>
        </p:nvSpPr>
        <p:spPr bwMode="auto">
          <a:xfrm>
            <a:off x="807085" y="2286000"/>
            <a:ext cx="609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Line 20"/>
          <p:cNvSpPr>
            <a:spLocks noChangeShapeType="1"/>
          </p:cNvSpPr>
          <p:nvPr/>
        </p:nvSpPr>
        <p:spPr bwMode="auto">
          <a:xfrm>
            <a:off x="3321685" y="1752600"/>
            <a:ext cx="297180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21"/>
          <p:cNvSpPr>
            <a:spLocks noChangeShapeType="1"/>
          </p:cNvSpPr>
          <p:nvPr/>
        </p:nvSpPr>
        <p:spPr bwMode="auto">
          <a:xfrm flipH="1">
            <a:off x="1492885" y="1524000"/>
            <a:ext cx="358140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6293485" y="17526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m</a:t>
            </a: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4388485" y="11430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n</a:t>
            </a:r>
          </a:p>
        </p:txBody>
      </p:sp>
      <p:sp>
        <p:nvSpPr>
          <p:cNvPr id="8" name="Text Box 24"/>
          <p:cNvSpPr txBox="1">
            <a:spLocks noChangeArrowheads="1"/>
          </p:cNvSpPr>
          <p:nvPr/>
        </p:nvSpPr>
        <p:spPr bwMode="auto">
          <a:xfrm>
            <a:off x="3458210" y="136525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VNI-Helve" pitchFamily="2" charset="0"/>
              </a:rPr>
              <a:t>p</a:t>
            </a:r>
          </a:p>
        </p:txBody>
      </p:sp>
      <p:sp>
        <p:nvSpPr>
          <p:cNvPr id="9" name="Line 25"/>
          <p:cNvSpPr>
            <a:spLocks noChangeShapeType="1"/>
          </p:cNvSpPr>
          <p:nvPr/>
        </p:nvSpPr>
        <p:spPr bwMode="auto">
          <a:xfrm>
            <a:off x="883285" y="3657600"/>
            <a:ext cx="609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6522085" y="35814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q</a:t>
            </a:r>
          </a:p>
        </p:txBody>
      </p: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1873885" y="3352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latin typeface="VNI-Helve" pitchFamily="2" charset="0"/>
                <a:sym typeface="Symbol" pitchFamily="18" charset="2"/>
              </a:rPr>
              <a:t></a:t>
            </a:r>
          </a:p>
        </p:txBody>
      </p:sp>
      <p:sp>
        <p:nvSpPr>
          <p:cNvPr id="12" name="Text Box 28"/>
          <p:cNvSpPr txBox="1">
            <a:spLocks noChangeArrowheads="1"/>
          </p:cNvSpPr>
          <p:nvPr/>
        </p:nvSpPr>
        <p:spPr bwMode="auto">
          <a:xfrm>
            <a:off x="1721485" y="3733800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A</a:t>
            </a:r>
          </a:p>
        </p:txBody>
      </p: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3813810" y="19954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latin typeface="VNI-Helve" pitchFamily="2" charset="0"/>
                <a:sym typeface="Symbol" pitchFamily="18" charset="2"/>
              </a:rPr>
              <a:t></a:t>
            </a:r>
          </a:p>
        </p:txBody>
      </p:sp>
      <p:sp>
        <p:nvSpPr>
          <p:cNvPr id="14" name="Text Box 30"/>
          <p:cNvSpPr txBox="1">
            <a:spLocks noChangeArrowheads="1"/>
          </p:cNvSpPr>
          <p:nvPr/>
        </p:nvSpPr>
        <p:spPr bwMode="auto">
          <a:xfrm>
            <a:off x="3778885" y="2327275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B</a:t>
            </a:r>
          </a:p>
        </p:txBody>
      </p:sp>
      <p:sp>
        <p:nvSpPr>
          <p:cNvPr id="15" name="Text Box 31"/>
          <p:cNvSpPr txBox="1">
            <a:spLocks noChangeArrowheads="1"/>
          </p:cNvSpPr>
          <p:nvPr/>
        </p:nvSpPr>
        <p:spPr bwMode="auto">
          <a:xfrm>
            <a:off x="5393373" y="33670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latin typeface="VNI-Helve" pitchFamily="2" charset="0"/>
                <a:sym typeface="Symbol" pitchFamily="18" charset="2"/>
              </a:rPr>
              <a:t></a:t>
            </a:r>
          </a:p>
        </p:txBody>
      </p:sp>
      <p:sp>
        <p:nvSpPr>
          <p:cNvPr id="16" name="Rectangle 32"/>
          <p:cNvSpPr>
            <a:spLocks noChangeArrowheads="1"/>
          </p:cNvSpPr>
          <p:nvPr/>
        </p:nvSpPr>
        <p:spPr bwMode="auto">
          <a:xfrm>
            <a:off x="228600" y="4343400"/>
            <a:ext cx="8915399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 smtClean="0">
                <a:latin typeface="VNI-Times" pitchFamily="2" charset="0"/>
              </a:rPr>
              <a:t>b.  </a:t>
            </a:r>
            <a:r>
              <a:rPr lang="en-US" sz="3600" b="1" dirty="0" err="1" smtClean="0">
                <a:latin typeface="VNI-Times" pitchFamily="2" charset="0"/>
              </a:rPr>
              <a:t>Nhöõng</a:t>
            </a:r>
            <a:r>
              <a:rPr lang="en-US" sz="3600" b="1" dirty="0" smtClean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ñöôøng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thaúng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naøo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ñi</a:t>
            </a:r>
            <a:r>
              <a:rPr lang="en-US" sz="3600" b="1" dirty="0">
                <a:latin typeface="VNI-Times" pitchFamily="2" charset="0"/>
              </a:rPr>
              <a:t> qua </a:t>
            </a:r>
            <a:r>
              <a:rPr lang="en-US" sz="3600" b="1" dirty="0" err="1">
                <a:latin typeface="VNI-Times" pitchFamily="2" charset="0"/>
              </a:rPr>
              <a:t>ñieåm</a:t>
            </a:r>
            <a:r>
              <a:rPr lang="en-US" sz="3600" b="1" dirty="0">
                <a:latin typeface="VNI-Times" pitchFamily="2" charset="0"/>
              </a:rPr>
              <a:t> B ?</a:t>
            </a:r>
          </a:p>
        </p:txBody>
      </p:sp>
      <p:sp>
        <p:nvSpPr>
          <p:cNvPr id="17" name="Rectangle 33"/>
          <p:cNvSpPr>
            <a:spLocks noChangeArrowheads="1"/>
          </p:cNvSpPr>
          <p:nvPr/>
        </p:nvSpPr>
        <p:spPr bwMode="auto">
          <a:xfrm>
            <a:off x="2407285" y="4953000"/>
            <a:ext cx="449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>
                <a:solidFill>
                  <a:srgbClr val="E51C07"/>
                </a:solidFill>
                <a:latin typeface="VNI-Times" pitchFamily="2" charset="0"/>
              </a:rPr>
              <a:t>B 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  <a:sym typeface="Symbol" pitchFamily="18" charset="2"/>
              </a:rPr>
              <a:t> n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</a:rPr>
              <a:t> ; B 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  <a:sym typeface="Symbol" pitchFamily="18" charset="2"/>
              </a:rPr>
              <a:t> p ; B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  <a:sym typeface="Symbol" pitchFamily="18" charset="2"/>
              </a:rPr>
              <a:t> m</a:t>
            </a:r>
          </a:p>
        </p:txBody>
      </p:sp>
      <p:sp>
        <p:nvSpPr>
          <p:cNvPr id="18" name="Line 34"/>
          <p:cNvSpPr>
            <a:spLocks noChangeShapeType="1"/>
          </p:cNvSpPr>
          <p:nvPr/>
        </p:nvSpPr>
        <p:spPr bwMode="auto">
          <a:xfrm>
            <a:off x="3307398" y="1731963"/>
            <a:ext cx="2971800" cy="2514600"/>
          </a:xfrm>
          <a:prstGeom prst="line">
            <a:avLst/>
          </a:prstGeom>
          <a:noFill/>
          <a:ln w="38100">
            <a:solidFill>
              <a:srgbClr val="E51C0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35"/>
          <p:cNvSpPr>
            <a:spLocks noChangeShapeType="1"/>
          </p:cNvSpPr>
          <p:nvPr/>
        </p:nvSpPr>
        <p:spPr bwMode="auto">
          <a:xfrm flipH="1">
            <a:off x="1492885" y="1524000"/>
            <a:ext cx="3581400" cy="2514600"/>
          </a:xfrm>
          <a:prstGeom prst="line">
            <a:avLst/>
          </a:prstGeom>
          <a:noFill/>
          <a:ln w="38100">
            <a:solidFill>
              <a:srgbClr val="E51C0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36"/>
          <p:cNvSpPr>
            <a:spLocks noChangeShapeType="1"/>
          </p:cNvSpPr>
          <p:nvPr/>
        </p:nvSpPr>
        <p:spPr bwMode="auto">
          <a:xfrm>
            <a:off x="862648" y="2286000"/>
            <a:ext cx="6096000" cy="0"/>
          </a:xfrm>
          <a:prstGeom prst="line">
            <a:avLst/>
          </a:prstGeom>
          <a:noFill/>
          <a:ln w="38100">
            <a:solidFill>
              <a:srgbClr val="E51C0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669925" y="377876"/>
            <a:ext cx="335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latin typeface="VNI-Times" pitchFamily="2" charset="0"/>
              </a:rPr>
              <a:t>Baøi</a:t>
            </a:r>
            <a:r>
              <a:rPr lang="en-US" sz="3600" b="1" dirty="0">
                <a:latin typeface="VNI-Times" pitchFamily="2" charset="0"/>
              </a:rPr>
              <a:t> 3/104/SGK</a:t>
            </a: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5226685" y="3620869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8" presetClass="entr" presetSubtype="12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18" grpId="0" animBg="1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187450" y="18430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7145" name="Rectangle 41"/>
          <p:cNvSpPr>
            <a:spLocks noChangeArrowheads="1"/>
          </p:cNvSpPr>
          <p:nvPr/>
        </p:nvSpPr>
        <p:spPr bwMode="auto">
          <a:xfrm>
            <a:off x="179388" y="1193800"/>
            <a:ext cx="27225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180975" algn="l"/>
                <a:tab pos="539750" algn="l"/>
              </a:tabLst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 Cho h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ì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 v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ẽ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47156" name="Rectangle 52"/>
          <p:cNvSpPr>
            <a:spLocks noChangeArrowheads="1"/>
          </p:cNvSpPr>
          <p:nvPr/>
        </p:nvSpPr>
        <p:spPr bwMode="auto">
          <a:xfrm>
            <a:off x="2916238" y="989013"/>
            <a:ext cx="6048375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80975" algn="l"/>
                <a:tab pos="539750" algn="l"/>
              </a:tabLst>
              <a:defRPr/>
            </a:pP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180975" algn="l"/>
                <a:tab pos="539750" algn="l"/>
              </a:tabLst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a) K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ể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ê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 c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á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 th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ẳ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 qua c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á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điể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 A, B, C, D.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just" eaLnBrk="0" hangingPunct="0">
              <a:tabLst>
                <a:tab pos="180975" algn="l"/>
                <a:tab pos="539750" algn="l"/>
              </a:tabLst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Đường thẳng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 kh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ô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 qua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 điểm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à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o?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just" eaLnBrk="0" hangingPunct="0">
              <a:tabLst>
                <a:tab pos="180975" algn="l"/>
                <a:tab pos="539750" algn="l"/>
              </a:tabLst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Đường thẳng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 qua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 điểm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à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o? Ghi k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ế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 q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ủa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ằ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 k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ý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hi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ệ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u.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just" eaLnBrk="0" hangingPunct="0">
              <a:tabLst>
                <a:tab pos="180975" algn="l"/>
                <a:tab pos="539750" algn="l"/>
              </a:tabLst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Đường thẳng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 qua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 điểm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à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o v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à không đi qua các điểm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nào?</a:t>
            </a:r>
          </a:p>
          <a:p>
            <a:pPr algn="just" eaLnBrk="0" hangingPunct="0">
              <a:tabLst>
                <a:tab pos="180975" algn="l"/>
                <a:tab pos="539750" algn="l"/>
              </a:tabLst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Điểm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E thu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ộ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đường thẳng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à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và không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thuộc đường thẳng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nào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Ghi kết qủa bằng ký hiệu.</a:t>
            </a:r>
          </a:p>
        </p:txBody>
      </p:sp>
      <p:sp>
        <p:nvSpPr>
          <p:cNvPr id="47157" name="Line 53"/>
          <p:cNvSpPr>
            <a:spLocks noChangeShapeType="1"/>
          </p:cNvSpPr>
          <p:nvPr/>
        </p:nvSpPr>
        <p:spPr bwMode="auto">
          <a:xfrm flipV="1">
            <a:off x="323850" y="2203450"/>
            <a:ext cx="2160588" cy="2376488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58" name="Line 54"/>
          <p:cNvSpPr>
            <a:spLocks noChangeShapeType="1"/>
          </p:cNvSpPr>
          <p:nvPr/>
        </p:nvSpPr>
        <p:spPr bwMode="auto">
          <a:xfrm>
            <a:off x="900113" y="2058988"/>
            <a:ext cx="1800225" cy="345757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59" name="Line 55"/>
          <p:cNvSpPr>
            <a:spLocks noChangeShapeType="1"/>
          </p:cNvSpPr>
          <p:nvPr/>
        </p:nvSpPr>
        <p:spPr bwMode="auto">
          <a:xfrm>
            <a:off x="468313" y="2563813"/>
            <a:ext cx="2519362" cy="1655762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60" name="Line 56"/>
          <p:cNvSpPr>
            <a:spLocks noChangeShapeType="1"/>
          </p:cNvSpPr>
          <p:nvPr/>
        </p:nvSpPr>
        <p:spPr bwMode="auto">
          <a:xfrm flipV="1">
            <a:off x="0" y="3830638"/>
            <a:ext cx="2916238" cy="4318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61" name="Text Box 57"/>
          <p:cNvSpPr txBox="1">
            <a:spLocks noChangeArrowheads="1"/>
          </p:cNvSpPr>
          <p:nvPr/>
        </p:nvSpPr>
        <p:spPr bwMode="auto">
          <a:xfrm>
            <a:off x="101600" y="3830638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</a:t>
            </a:r>
          </a:p>
        </p:txBody>
      </p:sp>
      <p:sp>
        <p:nvSpPr>
          <p:cNvPr id="47162" name="Text Box 58"/>
          <p:cNvSpPr txBox="1">
            <a:spLocks noChangeArrowheads="1"/>
          </p:cNvSpPr>
          <p:nvPr/>
        </p:nvSpPr>
        <p:spPr bwMode="auto">
          <a:xfrm>
            <a:off x="555625" y="235585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</a:p>
        </p:txBody>
      </p:sp>
      <p:sp>
        <p:nvSpPr>
          <p:cNvPr id="47163" name="Text Box 59"/>
          <p:cNvSpPr txBox="1">
            <a:spLocks noChangeArrowheads="1"/>
          </p:cNvSpPr>
          <p:nvPr/>
        </p:nvSpPr>
        <p:spPr bwMode="auto">
          <a:xfrm>
            <a:off x="1042988" y="2044700"/>
            <a:ext cx="296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</a:p>
        </p:txBody>
      </p:sp>
      <p:sp>
        <p:nvSpPr>
          <p:cNvPr id="47164" name="Text Box 60"/>
          <p:cNvSpPr txBox="1">
            <a:spLocks noChangeArrowheads="1"/>
          </p:cNvSpPr>
          <p:nvPr/>
        </p:nvSpPr>
        <p:spPr bwMode="auto">
          <a:xfrm>
            <a:off x="2427288" y="217487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</a:t>
            </a:r>
          </a:p>
        </p:txBody>
      </p:sp>
      <p:sp>
        <p:nvSpPr>
          <p:cNvPr id="47165" name="Text Box 61"/>
          <p:cNvSpPr txBox="1">
            <a:spLocks noChangeArrowheads="1"/>
          </p:cNvSpPr>
          <p:nvPr/>
        </p:nvSpPr>
        <p:spPr bwMode="auto">
          <a:xfrm>
            <a:off x="965200" y="307498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</a:t>
            </a:r>
          </a:p>
        </p:txBody>
      </p:sp>
      <p:sp>
        <p:nvSpPr>
          <p:cNvPr id="47166" name="Text Box 62"/>
          <p:cNvSpPr txBox="1">
            <a:spLocks noChangeArrowheads="1"/>
          </p:cNvSpPr>
          <p:nvPr/>
        </p:nvSpPr>
        <p:spPr bwMode="auto">
          <a:xfrm>
            <a:off x="611188" y="41560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</a:p>
        </p:txBody>
      </p:sp>
      <p:sp>
        <p:nvSpPr>
          <p:cNvPr id="47168" name="Oval 64"/>
          <p:cNvSpPr>
            <a:spLocks noChangeArrowheads="1"/>
          </p:cNvSpPr>
          <p:nvPr/>
        </p:nvSpPr>
        <p:spPr bwMode="auto">
          <a:xfrm>
            <a:off x="684213" y="4103688"/>
            <a:ext cx="73025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7170" name="Oval 66"/>
          <p:cNvSpPr>
            <a:spLocks noChangeArrowheads="1"/>
          </p:cNvSpPr>
          <p:nvPr/>
        </p:nvSpPr>
        <p:spPr bwMode="auto">
          <a:xfrm>
            <a:off x="2257425" y="4699000"/>
            <a:ext cx="73025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71" name="Oval 67"/>
          <p:cNvSpPr>
            <a:spLocks noChangeArrowheads="1"/>
          </p:cNvSpPr>
          <p:nvPr/>
        </p:nvSpPr>
        <p:spPr bwMode="auto">
          <a:xfrm>
            <a:off x="1474788" y="3211513"/>
            <a:ext cx="73025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72" name="Oval 68"/>
          <p:cNvSpPr>
            <a:spLocks noChangeArrowheads="1"/>
          </p:cNvSpPr>
          <p:nvPr/>
        </p:nvSpPr>
        <p:spPr bwMode="auto">
          <a:xfrm>
            <a:off x="1835150" y="3932238"/>
            <a:ext cx="73025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73" name="Oval 69"/>
          <p:cNvSpPr>
            <a:spLocks noChangeArrowheads="1"/>
          </p:cNvSpPr>
          <p:nvPr/>
        </p:nvSpPr>
        <p:spPr bwMode="auto">
          <a:xfrm>
            <a:off x="2484438" y="3859213"/>
            <a:ext cx="73025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74" name="Text Box 70"/>
          <p:cNvSpPr txBox="1">
            <a:spLocks noChangeArrowheads="1"/>
          </p:cNvSpPr>
          <p:nvPr/>
        </p:nvSpPr>
        <p:spPr bwMode="auto">
          <a:xfrm>
            <a:off x="1600200" y="39687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</a:p>
        </p:txBody>
      </p:sp>
      <p:sp>
        <p:nvSpPr>
          <p:cNvPr id="47175" name="Text Box 71"/>
          <p:cNvSpPr txBox="1">
            <a:spLocks noChangeArrowheads="1"/>
          </p:cNvSpPr>
          <p:nvPr/>
        </p:nvSpPr>
        <p:spPr bwMode="auto">
          <a:xfrm>
            <a:off x="2306638" y="386715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</a:t>
            </a:r>
          </a:p>
        </p:txBody>
      </p:sp>
      <p:sp>
        <p:nvSpPr>
          <p:cNvPr id="47176" name="Text Box 72"/>
          <p:cNvSpPr txBox="1">
            <a:spLocks noChangeArrowheads="1"/>
          </p:cNvSpPr>
          <p:nvPr/>
        </p:nvSpPr>
        <p:spPr bwMode="auto">
          <a:xfrm>
            <a:off x="1763713" y="4732338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</a:t>
            </a:r>
          </a:p>
        </p:txBody>
      </p:sp>
      <p:sp>
        <p:nvSpPr>
          <p:cNvPr id="11289" name="WordArt 75"/>
          <p:cNvSpPr>
            <a:spLocks noChangeArrowheads="1" noChangeShapeType="1" noTextEdit="1"/>
          </p:cNvSpPr>
          <p:nvPr/>
        </p:nvSpPr>
        <p:spPr bwMode="auto">
          <a:xfrm>
            <a:off x="2339975" y="44450"/>
            <a:ext cx="4895850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 cap="sq">
                  <a:solidFill>
                    <a:srgbClr val="800080"/>
                  </a:solidFill>
                  <a:round/>
                  <a:headEnd type="none" w="sm" len="sm"/>
                  <a:tailEnd type="none" w="sm" len="sm"/>
                </a:ln>
                <a:solidFill>
                  <a:srgbClr val="CC99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nhà:</a:t>
            </a:r>
            <a:endParaRPr lang="en-US" sz="3600" b="1" kern="10">
              <a:ln w="12700" cap="sq">
                <a:solidFill>
                  <a:srgbClr val="800080"/>
                </a:solidFill>
                <a:round/>
                <a:headEnd type="none" w="sm" len="sm"/>
                <a:tailEnd type="none" w="sm" len="sm"/>
              </a:ln>
              <a:solidFill>
                <a:srgbClr val="CC99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18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7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7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7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7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7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7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7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7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7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7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7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45" grpId="0"/>
      <p:bldP spid="47156" grpId="0"/>
      <p:bldP spid="47161" grpId="0"/>
      <p:bldP spid="47162" grpId="0"/>
      <p:bldP spid="47163" grpId="0"/>
      <p:bldP spid="47164" grpId="0"/>
      <p:bldP spid="47165" grpId="0"/>
      <p:bldP spid="47166" grpId="0"/>
      <p:bldP spid="47168" grpId="0" animBg="1"/>
      <p:bldP spid="47170" grpId="0" animBg="1"/>
      <p:bldP spid="47171" grpId="0" animBg="1"/>
      <p:bldP spid="47172" grpId="0" animBg="1"/>
      <p:bldP spid="47173" grpId="0" animBg="1"/>
      <p:bldP spid="47174" grpId="0"/>
      <p:bldP spid="47175" grpId="0"/>
      <p:bldP spid="471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62000" y="1219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1.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Ñieåm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38200" y="1752600"/>
            <a:ext cx="259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>
                <a:latin typeface="VNI-Times" pitchFamily="2" charset="0"/>
              </a:rPr>
              <a:t>* </a:t>
            </a:r>
            <a:r>
              <a:rPr lang="en-US" sz="3600" b="1" dirty="0" err="1">
                <a:latin typeface="VNI-Times" pitchFamily="2" charset="0"/>
              </a:rPr>
              <a:t>Caùch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veõ</a:t>
            </a:r>
            <a:r>
              <a:rPr lang="en-US" sz="3600" b="1" dirty="0">
                <a:latin typeface="VNI-Times" pitchFamily="2" charset="0"/>
              </a:rPr>
              <a:t> :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143000" y="2286000"/>
            <a:ext cx="6705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Chaám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treân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giaáy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moät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chaám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nhoû</a:t>
            </a:r>
            <a:r>
              <a:rPr lang="en-US" sz="3600" dirty="0">
                <a:latin typeface="VNI-Times" pitchFamily="2" charset="0"/>
              </a:rPr>
              <a:t>, </a:t>
            </a:r>
            <a:r>
              <a:rPr lang="en-US" sz="3600" dirty="0" err="1">
                <a:latin typeface="VNI-Times" pitchFamily="2" charset="0"/>
              </a:rPr>
              <a:t>ta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ñöôïc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moät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ñieåm</a:t>
            </a:r>
            <a:r>
              <a:rPr lang="en-US" sz="3600" dirty="0">
                <a:latin typeface="VNI-Times" pitchFamily="2" charset="0"/>
              </a:rPr>
              <a:t> 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2133600" y="3810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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114800" y="4191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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5791200" y="35814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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2286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1. ĐIỂM. ĐƯỜNG THẲNG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914400" y="4724400"/>
            <a:ext cx="472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>
                <a:latin typeface="VNI-Times" pitchFamily="2" charset="0"/>
              </a:rPr>
              <a:t>* </a:t>
            </a:r>
            <a:r>
              <a:rPr lang="en-US" sz="3600" b="1" dirty="0" err="1">
                <a:latin typeface="VNI-Times" pitchFamily="2" charset="0"/>
              </a:rPr>
              <a:t>Caùch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ñaët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teân</a:t>
            </a:r>
            <a:r>
              <a:rPr lang="en-US" sz="3600" b="1" dirty="0">
                <a:latin typeface="VNI-Times" pitchFamily="2" charset="0"/>
              </a:rPr>
              <a:t> :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295400" y="5500687"/>
            <a:ext cx="6553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Duøng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chöõ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caùi</a:t>
            </a:r>
            <a:r>
              <a:rPr lang="en-US" sz="3600" dirty="0">
                <a:latin typeface="VNI-Times" pitchFamily="2" charset="0"/>
              </a:rPr>
              <a:t> in </a:t>
            </a:r>
            <a:r>
              <a:rPr lang="en-US" sz="3600" dirty="0" err="1">
                <a:latin typeface="VNI-Times" pitchFamily="2" charset="0"/>
              </a:rPr>
              <a:t>hoa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ñeå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ñaët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teân</a:t>
            </a:r>
            <a:endParaRPr lang="en-US" sz="3600" dirty="0">
              <a:latin typeface="VNI-Times" pitchFamily="2" charset="0"/>
            </a:endParaRP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1752600" y="3657600"/>
            <a:ext cx="53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sym typeface="Symbol" pitchFamily="18" charset="2"/>
              </a:rPr>
              <a:t>A</a:t>
            </a: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3886200" y="384946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sym typeface="Symbol" pitchFamily="18" charset="2"/>
              </a:rPr>
              <a:t>B</a:t>
            </a:r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6019800" y="3581400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sym typeface="Symbol" pitchFamily="18" charset="2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62000" y="1219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1.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Ñieåm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4" name="AutoShape 18"/>
          <p:cNvSpPr>
            <a:spLocks noChangeArrowheads="1"/>
          </p:cNvSpPr>
          <p:nvPr/>
        </p:nvSpPr>
        <p:spPr bwMode="auto">
          <a:xfrm>
            <a:off x="990600" y="4419600"/>
            <a:ext cx="7620000" cy="762000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 err="1">
                <a:latin typeface="VNI-Times" pitchFamily="2" charset="0"/>
              </a:rPr>
              <a:t>Treân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hình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veõ</a:t>
            </a:r>
            <a:r>
              <a:rPr lang="en-US" sz="3600" b="1" dirty="0">
                <a:latin typeface="VNI-Times" pitchFamily="2" charset="0"/>
              </a:rPr>
              <a:t>, </a:t>
            </a:r>
            <a:r>
              <a:rPr lang="en-US" sz="3600" b="1" dirty="0" err="1">
                <a:latin typeface="VNI-Times" pitchFamily="2" charset="0"/>
              </a:rPr>
              <a:t>chuùng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ta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coù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maáy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ñieåm</a:t>
            </a:r>
            <a:r>
              <a:rPr lang="en-US" sz="3600" b="1" dirty="0">
                <a:latin typeface="VNI-Times" pitchFamily="2" charset="0"/>
              </a:rPr>
              <a:t> ?</a:t>
            </a:r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143000" y="3276600"/>
            <a:ext cx="7391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Ba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ñieåm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phaân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bieät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VNI-Times" pitchFamily="2" charset="0"/>
              </a:rPr>
              <a:t>: </a:t>
            </a:r>
            <a:r>
              <a:rPr lang="en-US" sz="3600" dirty="0" err="1" smtClean="0">
                <a:solidFill>
                  <a:schemeClr val="tx2"/>
                </a:solidFill>
                <a:latin typeface="VNI-Times" pitchFamily="2" charset="0"/>
              </a:rPr>
              <a:t>ñieåm</a:t>
            </a:r>
            <a:r>
              <a:rPr lang="en-US" sz="3600" dirty="0" smtClean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A,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ñieåm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B</a:t>
            </a:r>
            <a:r>
              <a:rPr lang="en-US" sz="3600" dirty="0" smtClean="0">
                <a:solidFill>
                  <a:schemeClr val="tx2"/>
                </a:solidFill>
                <a:latin typeface="VNI-Times" pitchFamily="2" charset="0"/>
              </a:rPr>
              <a:t>,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ñieåm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VNI-Times" pitchFamily="2" charset="0"/>
              </a:rPr>
              <a:t>C.</a:t>
            </a:r>
            <a:endParaRPr lang="en-US" sz="3600" dirty="0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133600" y="21336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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114800" y="2514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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5791200" y="1905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</a:t>
            </a: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1752600" y="1981200"/>
            <a:ext cx="53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sym typeface="Symbol" pitchFamily="18" charset="2"/>
              </a:rPr>
              <a:t>A</a:t>
            </a: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3886200" y="217306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sym typeface="Symbol" pitchFamily="18" charset="2"/>
              </a:rPr>
              <a:t>B</a:t>
            </a:r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6019800" y="1905000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sym typeface="Symbol" pitchFamily="18" charset="2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4" grpId="2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0"/>
          <p:cNvSpPr>
            <a:spLocks noChangeArrowheads="1"/>
          </p:cNvSpPr>
          <p:nvPr/>
        </p:nvSpPr>
        <p:spPr bwMode="auto">
          <a:xfrm>
            <a:off x="792480" y="4737732"/>
            <a:ext cx="7467600" cy="6858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 err="1">
                <a:latin typeface="VNI-Times" pitchFamily="2" charset="0"/>
              </a:rPr>
              <a:t>Coøn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coù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teân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goïi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naøo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khaùc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nöõa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khoâng</a:t>
            </a:r>
            <a:r>
              <a:rPr lang="en-US" sz="3600" b="1" dirty="0">
                <a:latin typeface="VNI-Times" pitchFamily="2" charset="0"/>
              </a:rPr>
              <a:t> ?</a:t>
            </a:r>
          </a:p>
        </p:txBody>
      </p:sp>
      <p:sp>
        <p:nvSpPr>
          <p:cNvPr id="5" name="Rectangle 21"/>
          <p:cNvSpPr>
            <a:spLocks noChangeArrowheads="1"/>
          </p:cNvSpPr>
          <p:nvPr/>
        </p:nvSpPr>
        <p:spPr bwMode="auto">
          <a:xfrm>
            <a:off x="1447800" y="3343592"/>
            <a:ext cx="6553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Ñieåm</a:t>
            </a:r>
            <a:r>
              <a:rPr lang="en-US" sz="3600" dirty="0">
                <a:latin typeface="VNI-Times" pitchFamily="2" charset="0"/>
              </a:rPr>
              <a:t> M </a:t>
            </a:r>
            <a:r>
              <a:rPr lang="en-US" sz="3600" dirty="0" err="1">
                <a:latin typeface="VNI-Times" pitchFamily="2" charset="0"/>
              </a:rPr>
              <a:t>vaø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ñieåm</a:t>
            </a:r>
            <a:r>
              <a:rPr lang="en-US" sz="3600" dirty="0">
                <a:latin typeface="VNI-Times" pitchFamily="2" charset="0"/>
              </a:rPr>
              <a:t> N </a:t>
            </a:r>
            <a:r>
              <a:rPr lang="en-US" sz="3600" dirty="0" err="1">
                <a:latin typeface="VNI-Times" pitchFamily="2" charset="0"/>
              </a:rPr>
              <a:t>truøng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nhau</a:t>
            </a:r>
            <a:endParaRPr lang="en-US" sz="3600" dirty="0">
              <a:latin typeface="VNI-Times" pitchFamily="2" charset="0"/>
            </a:endParaRPr>
          </a:p>
        </p:txBody>
      </p: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2895600" y="1981200"/>
            <a:ext cx="2667000" cy="1027112"/>
            <a:chOff x="1536" y="2160"/>
            <a:chExt cx="1680" cy="647"/>
          </a:xfrm>
        </p:grpSpPr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968" y="2160"/>
              <a:ext cx="124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chemeClr val="bg1"/>
                  </a:solidFill>
                  <a:sym typeface="Symbol" pitchFamily="18" charset="2"/>
                </a:rPr>
                <a:t></a:t>
              </a:r>
            </a:p>
          </p:txBody>
        </p:sp>
        <p:sp>
          <p:nvSpPr>
            <p:cNvPr id="9" name="Text Box 25"/>
            <p:cNvSpPr txBox="1">
              <a:spLocks noChangeArrowheads="1"/>
            </p:cNvSpPr>
            <p:nvPr/>
          </p:nvSpPr>
          <p:spPr bwMode="auto">
            <a:xfrm>
              <a:off x="1536" y="2400"/>
              <a:ext cx="124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latin typeface="VNI-Times" pitchFamily="2" charset="0"/>
                  <a:sym typeface="Symbol" pitchFamily="18" charset="2"/>
                </a:rPr>
                <a:t>M</a:t>
              </a:r>
            </a:p>
          </p:txBody>
        </p:sp>
      </p:grpSp>
      <p:grpSp>
        <p:nvGrpSpPr>
          <p:cNvPr id="10" name="Group 26"/>
          <p:cNvGrpSpPr>
            <a:grpSpLocks/>
          </p:cNvGrpSpPr>
          <p:nvPr/>
        </p:nvGrpSpPr>
        <p:grpSpPr bwMode="auto">
          <a:xfrm>
            <a:off x="3581400" y="1981200"/>
            <a:ext cx="2438400" cy="1027112"/>
            <a:chOff x="3024" y="1776"/>
            <a:chExt cx="1536" cy="647"/>
          </a:xfrm>
        </p:grpSpPr>
        <p:sp>
          <p:nvSpPr>
            <p:cNvPr id="11" name="Text Box 27"/>
            <p:cNvSpPr txBox="1">
              <a:spLocks noChangeArrowheads="1"/>
            </p:cNvSpPr>
            <p:nvPr/>
          </p:nvSpPr>
          <p:spPr bwMode="auto">
            <a:xfrm>
              <a:off x="3024" y="1776"/>
              <a:ext cx="124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chemeClr val="bg1"/>
                  </a:solidFill>
                  <a:sym typeface="Symbol" pitchFamily="18" charset="2"/>
                </a:rPr>
                <a:t></a:t>
              </a:r>
            </a:p>
          </p:txBody>
        </p:sp>
        <p:sp>
          <p:nvSpPr>
            <p:cNvPr id="12" name="Text Box 28"/>
            <p:cNvSpPr txBox="1">
              <a:spLocks noChangeArrowheads="1"/>
            </p:cNvSpPr>
            <p:nvPr/>
          </p:nvSpPr>
          <p:spPr bwMode="auto">
            <a:xfrm>
              <a:off x="3312" y="2016"/>
              <a:ext cx="124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latin typeface="VNI-Times" pitchFamily="2" charset="0"/>
                  <a:sym typeface="Symbol" pitchFamily="18" charset="2"/>
                </a:rPr>
                <a:t>N</a:t>
              </a:r>
            </a:p>
          </p:txBody>
        </p:sp>
      </p:grp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3581400" y="1981200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762000" y="1219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1.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Ñieåm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15" name="AutoShape 19"/>
          <p:cNvSpPr>
            <a:spLocks noChangeArrowheads="1"/>
          </p:cNvSpPr>
          <p:nvPr/>
        </p:nvSpPr>
        <p:spPr bwMode="auto">
          <a:xfrm>
            <a:off x="495300" y="4737732"/>
            <a:ext cx="8153400" cy="6858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 err="1">
                <a:latin typeface="VNI-Times" pitchFamily="2" charset="0"/>
              </a:rPr>
              <a:t>Ñieåm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naøy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coù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 điểm </a:t>
            </a:r>
            <a:r>
              <a:rPr lang="en-US" sz="3600" b="1" dirty="0" smtClean="0">
                <a:latin typeface="VNI-Times" pitchFamily="2" charset="0"/>
              </a:rPr>
              <a:t>gì? </a:t>
            </a:r>
            <a:r>
              <a:rPr lang="en-US" sz="3600" b="1" dirty="0" err="1" smtClean="0">
                <a:latin typeface="VNI-Times" pitchFamily="2" charset="0"/>
              </a:rPr>
              <a:t>teân</a:t>
            </a:r>
            <a:r>
              <a:rPr lang="en-US" sz="3600" b="1" dirty="0" smtClean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goïi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laø</a:t>
            </a:r>
            <a:r>
              <a:rPr lang="en-US" sz="3600" b="1" dirty="0">
                <a:latin typeface="VNI-Times" pitchFamily="2" charset="0"/>
              </a:rPr>
              <a:t> gì ?</a:t>
            </a:r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495300" y="4661532"/>
            <a:ext cx="8153400" cy="8382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 err="1">
                <a:latin typeface="VNI-Times" pitchFamily="2" charset="0"/>
              </a:rPr>
              <a:t>Treân</a:t>
            </a:r>
            <a:r>
              <a:rPr lang="en-US" sz="3600" b="1" dirty="0">
                <a:latin typeface="VNI-Times" pitchFamily="2" charset="0"/>
              </a:rPr>
              <a:t> hình </a:t>
            </a:r>
            <a:r>
              <a:rPr lang="en-US" sz="3600" b="1" dirty="0" err="1">
                <a:latin typeface="VNI-Times" pitchFamily="2" charset="0"/>
              </a:rPr>
              <a:t>veõ</a:t>
            </a:r>
            <a:r>
              <a:rPr lang="en-US" sz="3600" b="1" dirty="0">
                <a:latin typeface="VNI-Times" pitchFamily="2" charset="0"/>
              </a:rPr>
              <a:t>, </a:t>
            </a:r>
            <a:r>
              <a:rPr lang="en-US" sz="3600" b="1" dirty="0" err="1">
                <a:latin typeface="VNI-Times" pitchFamily="2" charset="0"/>
              </a:rPr>
              <a:t>chuùng</a:t>
            </a:r>
            <a:r>
              <a:rPr lang="en-US" sz="3600" b="1" dirty="0">
                <a:latin typeface="VNI-Times" pitchFamily="2" charset="0"/>
              </a:rPr>
              <a:t> ta </a:t>
            </a:r>
            <a:r>
              <a:rPr lang="en-US" sz="3600" b="1" dirty="0" err="1">
                <a:latin typeface="VNI-Times" pitchFamily="2" charset="0"/>
              </a:rPr>
              <a:t>coù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maáy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ñieåm</a:t>
            </a:r>
            <a:r>
              <a:rPr lang="en-US" sz="3600" b="1" dirty="0">
                <a:latin typeface="VNI-Times" pitchFamily="2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3" grpId="0" build="p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685800" y="838200"/>
            <a:ext cx="381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2.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Ñöôøng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thaúng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685800" y="1600200"/>
            <a:ext cx="2971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>
                <a:latin typeface="VNI-Times" pitchFamily="2" charset="0"/>
              </a:rPr>
              <a:t>* </a:t>
            </a:r>
            <a:r>
              <a:rPr lang="en-US" sz="3600" b="1" dirty="0" err="1">
                <a:latin typeface="VNI-Times" pitchFamily="2" charset="0"/>
              </a:rPr>
              <a:t>Caùch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veõ</a:t>
            </a:r>
            <a:r>
              <a:rPr lang="en-US" sz="3600" b="1" dirty="0">
                <a:latin typeface="VNI-Times" pitchFamily="2" charset="0"/>
              </a:rPr>
              <a:t> :</a:t>
            </a:r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685800" y="20574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Duøng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buùt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chì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vaïch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theo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meùp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thöôùc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thaúng</a:t>
            </a:r>
            <a:endParaRPr lang="en-US" sz="3600" dirty="0">
              <a:latin typeface="VNI-Times" pitchFamily="2" charset="0"/>
            </a:endParaRPr>
          </a:p>
        </p:txBody>
      </p:sp>
      <p:sp>
        <p:nvSpPr>
          <p:cNvPr id="5" name="Line 17"/>
          <p:cNvSpPr>
            <a:spLocks noChangeShapeType="1"/>
          </p:cNvSpPr>
          <p:nvPr/>
        </p:nvSpPr>
        <p:spPr bwMode="auto">
          <a:xfrm>
            <a:off x="1981200" y="3124200"/>
            <a:ext cx="3892550" cy="15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1905000" y="3141568"/>
            <a:ext cx="5398194" cy="897032"/>
            <a:chOff x="4763528" y="2669058"/>
            <a:chExt cx="4355758" cy="762000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2"/>
            <a:srcRect r="25782"/>
            <a:stretch>
              <a:fillRect/>
            </a:stretch>
          </p:blipFill>
          <p:spPr bwMode="auto">
            <a:xfrm>
              <a:off x="4763528" y="2669058"/>
              <a:ext cx="4355758" cy="762000"/>
            </a:xfrm>
            <a:prstGeom prst="rect">
              <a:avLst/>
            </a:prstGeom>
            <a:noFill/>
          </p:spPr>
        </p:pic>
        <p:sp>
          <p:nvSpPr>
            <p:cNvPr id="11" name="TextBox 10"/>
            <p:cNvSpPr txBox="1"/>
            <p:nvPr/>
          </p:nvSpPr>
          <p:spPr>
            <a:xfrm>
              <a:off x="4788242" y="2745258"/>
              <a:ext cx="322649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b="1" smtClean="0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</p:grp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85800" y="42672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>
                <a:latin typeface="VNI-Times" pitchFamily="2" charset="0"/>
              </a:rPr>
              <a:t>* </a:t>
            </a:r>
            <a:r>
              <a:rPr lang="en-US" sz="3600" b="1" dirty="0" err="1">
                <a:latin typeface="VNI-Times" pitchFamily="2" charset="0"/>
              </a:rPr>
              <a:t>Caùch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ñaët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teân</a:t>
            </a:r>
            <a:r>
              <a:rPr lang="en-US" sz="3600" b="1" dirty="0">
                <a:latin typeface="VNI-Times" pitchFamily="2" charset="0"/>
              </a:rPr>
              <a:t> :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1143000" y="4814887"/>
            <a:ext cx="6477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Duøng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chöõ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caùi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thöôøng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ñeå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ñaët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teân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1524000" y="2858869"/>
            <a:ext cx="1447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40"/>
                            </p:stCondLst>
                            <p:childTnLst>
                              <p:par>
                                <p:cTn id="3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92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12" grpId="0"/>
      <p:bldP spid="13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685800" y="838200"/>
            <a:ext cx="381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2.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Ñöôøng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thaúng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914400" y="2667000"/>
            <a:ext cx="6477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auto">
          <a:xfrm>
            <a:off x="990601" y="4495800"/>
            <a:ext cx="7467600" cy="1600200"/>
          </a:xfrm>
          <a:prstGeom prst="flowChartTerminator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Khi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keùo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daøi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ñöôøng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thaúng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veà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hai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phía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,</a:t>
            </a:r>
          </a:p>
          <a:p>
            <a:pPr algn="ctr"/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ta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thaáy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noù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bò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giôùi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haïn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khoâng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? 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143000" y="3048000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latin typeface="VNI-Times" pitchFamily="2" charset="0"/>
              </a:rPr>
              <a:t>Ñöôøng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thaúng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khoâng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bò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giôùi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haïn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veà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hai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phía</a:t>
            </a:r>
            <a:endParaRPr lang="en-US" sz="3600" dirty="0">
              <a:latin typeface="VNI-Times" pitchFamily="2" charset="0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295400" y="1600200"/>
            <a:ext cx="2895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 smtClean="0">
                <a:latin typeface="VNI-Times" pitchFamily="2" charset="0"/>
              </a:rPr>
              <a:t>Nhaän</a:t>
            </a:r>
            <a:r>
              <a:rPr lang="en-US" sz="3600" b="1" dirty="0" smtClean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xeùt</a:t>
            </a:r>
            <a:r>
              <a:rPr lang="en-US" sz="3600" b="1" dirty="0">
                <a:latin typeface="VNI-Times" pitchFamily="2" charset="0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838200" y="838200"/>
            <a:ext cx="3810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 smtClean="0">
                <a:solidFill>
                  <a:schemeClr val="tx2"/>
                </a:solidFill>
                <a:latin typeface="VNI-Times" pitchFamily="2" charset="0"/>
              </a:rPr>
              <a:t>? Cho </a:t>
            </a:r>
            <a:r>
              <a:rPr lang="en-US" sz="3600" b="1" dirty="0" err="1" smtClean="0">
                <a:solidFill>
                  <a:schemeClr val="tx2"/>
                </a:solidFill>
                <a:latin typeface="VNI-Times" pitchFamily="2" charset="0"/>
              </a:rPr>
              <a:t>hình</a:t>
            </a:r>
            <a:r>
              <a:rPr lang="en-US" sz="3600" b="1" dirty="0" smtClean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VNI-Times" pitchFamily="2" charset="0"/>
              </a:rPr>
              <a:t>vẽ</a:t>
            </a:r>
            <a:endParaRPr lang="en-US" sz="3600" b="1" dirty="0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447800" y="2133600"/>
            <a:ext cx="5410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096000" y="2065338"/>
            <a:ext cx="152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a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286000" y="1843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711575" y="1828800"/>
            <a:ext cx="55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648200" y="25146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505200" y="2300288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M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2057400" y="2209800"/>
            <a:ext cx="45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A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4953000" y="2438400"/>
            <a:ext cx="152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N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1415977" y="3318965"/>
            <a:ext cx="4119701" cy="2684304"/>
            <a:chOff x="1415977" y="3318965"/>
            <a:chExt cx="4119701" cy="2684304"/>
          </a:xfrm>
        </p:grpSpPr>
        <p:sp>
          <p:nvSpPr>
            <p:cNvPr id="17" name="Oval Callout 16"/>
            <p:cNvSpPr/>
            <p:nvPr/>
          </p:nvSpPr>
          <p:spPr>
            <a:xfrm rot="10277970">
              <a:off x="1415977" y="3318965"/>
              <a:ext cx="4119701" cy="2684304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09800" y="3733800"/>
              <a:ext cx="29718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Nhìn</a:t>
              </a:r>
              <a:r>
                <a:rPr lang="en-US" sz="36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thấy</a:t>
              </a:r>
              <a:r>
                <a:rPr lang="en-US" sz="36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những</a:t>
              </a:r>
              <a:r>
                <a:rPr lang="en-US" sz="36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gì</a:t>
              </a:r>
              <a:r>
                <a:rPr lang="en-US" sz="36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36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6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vẽ</a:t>
              </a:r>
              <a:r>
                <a:rPr lang="en-US" sz="36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685800" y="1066800"/>
            <a:ext cx="784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3.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Ñieåm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thuoäc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ñöôøng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thaúng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. </a:t>
            </a:r>
            <a:endParaRPr lang="en-US" sz="3600" b="1" u="sng" dirty="0" smtClean="0">
              <a:solidFill>
                <a:srgbClr val="E51C07"/>
              </a:solidFill>
              <a:latin typeface="VNI-Times" pitchFamily="2" charset="0"/>
            </a:endParaRPr>
          </a:p>
          <a:p>
            <a:pPr eaLnBrk="1" hangingPunct="1"/>
            <a:r>
              <a:rPr lang="en-US" sz="3600" b="1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dirty="0" smtClean="0">
                <a:solidFill>
                  <a:srgbClr val="E51C07"/>
                </a:solidFill>
                <a:latin typeface="VNI-Times" pitchFamily="2" charset="0"/>
              </a:rPr>
              <a:t>   </a:t>
            </a:r>
            <a:r>
              <a:rPr lang="en-US" sz="3600" b="1" u="sng" dirty="0" err="1" smtClean="0">
                <a:solidFill>
                  <a:srgbClr val="E51C07"/>
                </a:solidFill>
                <a:latin typeface="VNI-Times" pitchFamily="2" charset="0"/>
              </a:rPr>
              <a:t>Ñieåm</a:t>
            </a:r>
            <a:r>
              <a:rPr lang="en-US" sz="3600" b="1" u="sng" dirty="0" smtClean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khoâng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thuoäc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ñöôøng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thaúng</a:t>
            </a:r>
            <a:r>
              <a:rPr lang="en-US" sz="3600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:</a:t>
            </a:r>
          </a:p>
        </p:txBody>
      </p:sp>
      <p:sp>
        <p:nvSpPr>
          <p:cNvPr id="4" name="Line 16"/>
          <p:cNvSpPr>
            <a:spLocks noChangeShapeType="1"/>
          </p:cNvSpPr>
          <p:nvPr/>
        </p:nvSpPr>
        <p:spPr bwMode="auto">
          <a:xfrm>
            <a:off x="1295400" y="2514600"/>
            <a:ext cx="5410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5943600" y="244633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828800" y="22240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4114800" y="26050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1676400" y="2743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</a:t>
            </a: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4572000" y="29860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N</a:t>
            </a:r>
          </a:p>
        </p:txBody>
      </p:sp>
      <p:sp>
        <p:nvSpPr>
          <p:cNvPr id="10" name="Rectangle 22"/>
          <p:cNvSpPr>
            <a:spLocks noChangeArrowheads="1"/>
          </p:cNvSpPr>
          <p:nvPr/>
        </p:nvSpPr>
        <p:spPr bwMode="auto">
          <a:xfrm>
            <a:off x="1143000" y="3657600"/>
            <a:ext cx="6934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Ñieåm</a:t>
            </a:r>
            <a:r>
              <a:rPr lang="en-US" sz="3600" dirty="0">
                <a:latin typeface="VNI-Times" pitchFamily="2" charset="0"/>
              </a:rPr>
              <a:t> A </a:t>
            </a:r>
            <a:r>
              <a:rPr lang="en-US" sz="3600" dirty="0" err="1">
                <a:latin typeface="VNI-Times" pitchFamily="2" charset="0"/>
              </a:rPr>
              <a:t>thuoäc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ñöôøng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thaúng</a:t>
            </a:r>
            <a:r>
              <a:rPr lang="en-US" sz="3600" dirty="0">
                <a:latin typeface="VNI-Times" pitchFamily="2" charset="0"/>
              </a:rPr>
              <a:t> a</a:t>
            </a:r>
          </a:p>
        </p:txBody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143000" y="4114800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Kyù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hieäu</a:t>
            </a:r>
            <a:r>
              <a:rPr lang="en-US" sz="3600" dirty="0">
                <a:latin typeface="VNI-Times" pitchFamily="2" charset="0"/>
              </a:rPr>
              <a:t> : A </a:t>
            </a:r>
            <a:r>
              <a:rPr lang="en-US" sz="3600" dirty="0">
                <a:latin typeface="VNI-Times" pitchFamily="2" charset="0"/>
                <a:sym typeface="Symbol" pitchFamily="18" charset="2"/>
              </a:rPr>
              <a:t></a:t>
            </a:r>
            <a:r>
              <a:rPr lang="en-US" sz="3600" dirty="0">
                <a:latin typeface="VNI-Times" pitchFamily="2" charset="0"/>
              </a:rPr>
              <a:t> d</a:t>
            </a:r>
          </a:p>
        </p:txBody>
      </p:sp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1143000" y="4800600"/>
            <a:ext cx="7543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Ñieåm</a:t>
            </a:r>
            <a:r>
              <a:rPr lang="en-US" sz="3600" dirty="0">
                <a:latin typeface="VNI-Times" pitchFamily="2" charset="0"/>
              </a:rPr>
              <a:t> N </a:t>
            </a:r>
            <a:r>
              <a:rPr lang="en-US" sz="3600" dirty="0" err="1">
                <a:latin typeface="VNI-Times" pitchFamily="2" charset="0"/>
              </a:rPr>
              <a:t>khoâng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thuoäc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ñöôøng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thaúng</a:t>
            </a:r>
            <a:r>
              <a:rPr lang="en-US" sz="3600" dirty="0">
                <a:latin typeface="VNI-Times" pitchFamily="2" charset="0"/>
              </a:rPr>
              <a:t> a</a:t>
            </a:r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1219200" y="5562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Kyù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hieäu</a:t>
            </a:r>
            <a:r>
              <a:rPr lang="en-US" sz="3600" dirty="0">
                <a:latin typeface="VNI-Times" pitchFamily="2" charset="0"/>
              </a:rPr>
              <a:t> : N </a:t>
            </a:r>
            <a:r>
              <a:rPr lang="en-US" sz="3600" dirty="0">
                <a:latin typeface="VNI-Times" pitchFamily="2" charset="0"/>
                <a:sym typeface="Symbol" pitchFamily="18" charset="2"/>
              </a:rPr>
              <a:t> d</a:t>
            </a:r>
            <a:endParaRPr lang="en-US" sz="3600" dirty="0"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47" name="Rectangle 31"/>
          <p:cNvSpPr>
            <a:spLocks noChangeArrowheads="1"/>
          </p:cNvSpPr>
          <p:nvPr/>
        </p:nvSpPr>
        <p:spPr bwMode="auto">
          <a:xfrm>
            <a:off x="107950" y="857250"/>
            <a:ext cx="9359900" cy="354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 algn="just">
              <a:lnSpc>
                <a:spcPct val="90000"/>
              </a:lnSpc>
              <a:buFontTx/>
              <a:buAutoNum type="alphaLcParenR"/>
              <a:tabLst>
                <a:tab pos="180975" algn="l"/>
                <a:tab pos="539750" algn="l"/>
              </a:tabLst>
              <a:defRPr/>
            </a:pPr>
            <a:r>
              <a:rPr lang="en-US" sz="3600" b="1" dirty="0">
                <a:latin typeface="Times New Roman" pitchFamily="18" charset="0"/>
              </a:rPr>
              <a:t>Vẽ hình theo cách diễn đạt sau:</a:t>
            </a:r>
          </a:p>
          <a:p>
            <a:pPr marL="457200" indent="-457200" algn="just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r>
              <a:rPr lang="en-US" sz="3600" b="1" dirty="0">
                <a:latin typeface="Times New Roman" pitchFamily="18" charset="0"/>
              </a:rPr>
              <a:t> - Các điểm A, M, N nằm trên đường thẳng d.</a:t>
            </a:r>
          </a:p>
          <a:p>
            <a:pPr marL="457200" indent="-457200" algn="just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r>
              <a:rPr lang="en-US" sz="3600" b="1" dirty="0">
                <a:latin typeface="Times New Roman" pitchFamily="18" charset="0"/>
              </a:rPr>
              <a:t> - Các điểm B, C không nằm trên đường </a:t>
            </a:r>
          </a:p>
          <a:p>
            <a:pPr marL="457200" indent="-457200" algn="just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r>
              <a:rPr lang="en-US" sz="3600" b="1" dirty="0">
                <a:latin typeface="Times New Roman" pitchFamily="18" charset="0"/>
              </a:rPr>
              <a:t>thẳng d.</a:t>
            </a:r>
          </a:p>
          <a:p>
            <a:pPr marL="457200" indent="-457200" algn="just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r>
              <a:rPr lang="en-US" sz="3600" b="1" dirty="0">
                <a:latin typeface="Times New Roman" pitchFamily="18" charset="0"/>
              </a:rPr>
              <a:t> </a:t>
            </a:r>
          </a:p>
          <a:p>
            <a:pPr marL="457200" indent="-457200" algn="just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endParaRPr lang="en-US" sz="3600" b="1" dirty="0">
              <a:latin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tabLst>
                <a:tab pos="180975" algn="l"/>
                <a:tab pos="539750" algn="l"/>
              </a:tabLst>
              <a:defRPr/>
            </a:pPr>
            <a:r>
              <a:rPr lang="en-US" sz="3600" b="1" dirty="0">
                <a:latin typeface="Times New Roman" pitchFamily="18" charset="0"/>
              </a:rPr>
              <a:t>b) Ghi ký hiệu theo cách đặt  tên ở câu a.</a:t>
            </a:r>
          </a:p>
        </p:txBody>
      </p:sp>
      <p:sp>
        <p:nvSpPr>
          <p:cNvPr id="3081" name="WordArt 32"/>
          <p:cNvSpPr>
            <a:spLocks noChangeArrowheads="1" noChangeShapeType="1" noTextEdit="1"/>
          </p:cNvSpPr>
          <p:nvPr/>
        </p:nvSpPr>
        <p:spPr bwMode="auto">
          <a:xfrm>
            <a:off x="297817" y="269875"/>
            <a:ext cx="1079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 cap="sq">
                  <a:solidFill>
                    <a:srgbClr val="993300"/>
                  </a:solidFill>
                  <a:round/>
                  <a:headEnd type="none" w="sm" len="sm"/>
                  <a:tailEnd type="none" w="sm" len="sm"/>
                </a:ln>
                <a:solidFill>
                  <a:srgbClr val="FF99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kern="10" dirty="0">
                <a:ln w="12700" cap="sq">
                  <a:solidFill>
                    <a:srgbClr val="993300"/>
                  </a:solidFill>
                  <a:round/>
                  <a:headEnd type="none" w="sm" len="sm"/>
                  <a:tailEnd type="none" w="sm" len="sm"/>
                </a:ln>
                <a:solidFill>
                  <a:srgbClr val="FF99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smtClean="0">
                <a:ln w="12700" cap="sq">
                  <a:solidFill>
                    <a:srgbClr val="993300"/>
                  </a:solidFill>
                  <a:round/>
                  <a:headEnd type="none" w="sm" len="sm"/>
                  <a:tailEnd type="none" w="sm" len="sm"/>
                </a:ln>
                <a:solidFill>
                  <a:srgbClr val="FF99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endParaRPr lang="en-US" sz="3600" b="1" kern="10" dirty="0">
              <a:ln w="12700" cap="sq">
                <a:solidFill>
                  <a:srgbClr val="993300"/>
                </a:solidFill>
                <a:round/>
                <a:headEnd type="none" w="sm" len="sm"/>
                <a:tailEnd type="none" w="sm" len="sm"/>
              </a:ln>
              <a:solidFill>
                <a:srgbClr val="FF99CC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1617663" y="2486025"/>
            <a:ext cx="6554788" cy="1446213"/>
            <a:chOff x="1019" y="1657"/>
            <a:chExt cx="4129" cy="911"/>
          </a:xfrm>
        </p:grpSpPr>
        <p:sp>
          <p:nvSpPr>
            <p:cNvPr id="3095" name="Line 33"/>
            <p:cNvSpPr>
              <a:spLocks noChangeShapeType="1"/>
            </p:cNvSpPr>
            <p:nvPr/>
          </p:nvSpPr>
          <p:spPr bwMode="auto">
            <a:xfrm>
              <a:off x="1066" y="2113"/>
              <a:ext cx="4082" cy="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50" name="Text Box 34"/>
            <p:cNvSpPr txBox="1">
              <a:spLocks noChangeArrowheads="1"/>
            </p:cNvSpPr>
            <p:nvPr/>
          </p:nvSpPr>
          <p:spPr bwMode="auto">
            <a:xfrm>
              <a:off x="1019" y="1657"/>
              <a:ext cx="4034" cy="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60000"/>
                </a:lnSpc>
                <a:defRPr/>
              </a:pPr>
              <a:r>
                <a:rPr lang="en-GB" sz="3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Ntimes new roman" pitchFamily="34" charset="0"/>
                </a:rPr>
                <a:t>                       </a:t>
              </a:r>
              <a:r>
                <a:rPr lang="en-GB" sz="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Ntimes new roman" pitchFamily="34" charset="0"/>
                </a:rPr>
                <a:t>C </a:t>
              </a:r>
              <a:r>
                <a:rPr lang="en-GB" sz="3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Ntimes new roman" pitchFamily="34" charset="0"/>
                </a:rPr>
                <a:t>  .</a:t>
              </a:r>
            </a:p>
            <a:p>
              <a:pPr>
                <a:lnSpc>
                  <a:spcPct val="60000"/>
                </a:lnSpc>
                <a:defRPr/>
              </a:pPr>
              <a:r>
                <a:rPr lang="en-GB" sz="48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Ntimes new roman" pitchFamily="34" charset="0"/>
                </a:rPr>
                <a:t>.           .      .</a:t>
              </a:r>
            </a:p>
            <a:p>
              <a:pPr>
                <a:lnSpc>
                  <a:spcPct val="60000"/>
                </a:lnSpc>
                <a:defRPr/>
              </a:pPr>
              <a:r>
                <a:rPr lang="en-GB" sz="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Ntimes new roman" pitchFamily="34" charset="0"/>
                </a:rPr>
                <a:t>A          M     N        .              d   </a:t>
              </a:r>
            </a:p>
            <a:p>
              <a:pPr>
                <a:lnSpc>
                  <a:spcPct val="60000"/>
                </a:lnSpc>
                <a:defRPr/>
              </a:pPr>
              <a:r>
                <a:rPr lang="en-GB" sz="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Ntimes new roman" pitchFamily="34" charset="0"/>
                </a:rPr>
                <a:t>                                  B        </a:t>
              </a:r>
              <a:endPara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times new roman" pitchFamily="34" charset="0"/>
              </a:endParaRPr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684213" y="4437066"/>
            <a:ext cx="5353050" cy="652463"/>
            <a:chOff x="431" y="2840"/>
            <a:chExt cx="3372" cy="411"/>
          </a:xfrm>
        </p:grpSpPr>
        <p:grpSp>
          <p:nvGrpSpPr>
            <p:cNvPr id="3089" name="Group 36"/>
            <p:cNvGrpSpPr>
              <a:grpSpLocks/>
            </p:cNvGrpSpPr>
            <p:nvPr/>
          </p:nvGrpSpPr>
          <p:grpSpPr bwMode="auto">
            <a:xfrm>
              <a:off x="431" y="2840"/>
              <a:ext cx="1140" cy="407"/>
              <a:chOff x="4785" y="2478"/>
              <a:chExt cx="1140" cy="407"/>
            </a:xfrm>
          </p:grpSpPr>
          <p:graphicFrame>
            <p:nvGraphicFramePr>
              <p:cNvPr id="3078" name="Object 37"/>
              <p:cNvGraphicFramePr>
                <a:graphicFrameLocks noChangeAspect="1"/>
              </p:cNvGraphicFramePr>
              <p:nvPr/>
            </p:nvGraphicFramePr>
            <p:xfrm>
              <a:off x="5160" y="2571"/>
              <a:ext cx="295" cy="29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11" name="Equation" r:id="rId3" imgW="126720" imgH="126720" progId="Equation.3">
                      <p:embed/>
                    </p:oleObj>
                  </mc:Choice>
                  <mc:Fallback>
                    <p:oleObj name="Equation" r:id="rId3" imgW="126720" imgH="126720" progId="Equation.3">
                      <p:embed/>
                      <p:pic>
                        <p:nvPicPr>
                          <p:cNvPr id="3078" name="Object 3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60" y="2571"/>
                            <a:ext cx="295" cy="29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6054" name="Text Box 38"/>
              <p:cNvSpPr txBox="1">
                <a:spLocks noChangeArrowheads="1"/>
              </p:cNvSpPr>
              <p:nvPr/>
            </p:nvSpPr>
            <p:spPr bwMode="auto">
              <a:xfrm>
                <a:off x="4785" y="2478"/>
                <a:ext cx="1140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solidFill>
                      <a:schemeClr val="tx2"/>
                    </a:solidFill>
                    <a:latin typeface="VNtimes new roman" pitchFamily="34" charset="0"/>
                  </a:rPr>
                  <a:t>A   </a:t>
                </a:r>
                <a:r>
                  <a:rPr lang="en-US" sz="3600" b="1" dirty="0">
                    <a:solidFill>
                      <a:srgbClr val="FF0000"/>
                    </a:solidFill>
                    <a:latin typeface="VNtimes new roman" pitchFamily="34" charset="0"/>
                  </a:rPr>
                  <a:t>  </a:t>
                </a:r>
                <a:r>
                  <a:rPr lang="en-US" sz="3600" b="1" dirty="0">
                    <a:solidFill>
                      <a:schemeClr val="tx2"/>
                    </a:solidFill>
                    <a:latin typeface="VNtimes new roman" pitchFamily="34" charset="0"/>
                  </a:rPr>
                  <a:t> d ,</a:t>
                </a:r>
              </a:p>
            </p:txBody>
          </p:sp>
        </p:grpSp>
        <p:grpSp>
          <p:nvGrpSpPr>
            <p:cNvPr id="3090" name="Group 39"/>
            <p:cNvGrpSpPr>
              <a:grpSpLocks/>
            </p:cNvGrpSpPr>
            <p:nvPr/>
          </p:nvGrpSpPr>
          <p:grpSpPr bwMode="auto">
            <a:xfrm>
              <a:off x="1457" y="2840"/>
              <a:ext cx="1263" cy="407"/>
              <a:chOff x="4785" y="2478"/>
              <a:chExt cx="1263" cy="407"/>
            </a:xfrm>
          </p:grpSpPr>
          <p:graphicFrame>
            <p:nvGraphicFramePr>
              <p:cNvPr id="3077" name="Object 40"/>
              <p:cNvGraphicFramePr>
                <a:graphicFrameLocks noChangeAspect="1"/>
              </p:cNvGraphicFramePr>
              <p:nvPr/>
            </p:nvGraphicFramePr>
            <p:xfrm>
              <a:off x="5160" y="2571"/>
              <a:ext cx="295" cy="29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12" name="Equation" r:id="rId5" imgW="126720" imgH="126720" progId="Equation.3">
                      <p:embed/>
                    </p:oleObj>
                  </mc:Choice>
                  <mc:Fallback>
                    <p:oleObj name="Equation" r:id="rId5" imgW="126720" imgH="126720" progId="Equation.3">
                      <p:embed/>
                      <p:pic>
                        <p:nvPicPr>
                          <p:cNvPr id="3077" name="Object 4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60" y="2571"/>
                            <a:ext cx="295" cy="29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6057" name="Text Box 41"/>
              <p:cNvSpPr txBox="1">
                <a:spLocks noChangeArrowheads="1"/>
              </p:cNvSpPr>
              <p:nvPr/>
            </p:nvSpPr>
            <p:spPr bwMode="auto">
              <a:xfrm>
                <a:off x="4785" y="2478"/>
                <a:ext cx="1263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600" b="1" dirty="0" smtClean="0">
                    <a:solidFill>
                      <a:schemeClr val="tx2"/>
                    </a:solidFill>
                    <a:latin typeface="VNtimes new roman" pitchFamily="34" charset="0"/>
                  </a:rPr>
                  <a:t> M      </a:t>
                </a:r>
                <a:r>
                  <a:rPr lang="en-US" sz="3600" b="1" dirty="0">
                    <a:solidFill>
                      <a:schemeClr val="tx2"/>
                    </a:solidFill>
                    <a:latin typeface="VNtimes new roman" pitchFamily="34" charset="0"/>
                  </a:rPr>
                  <a:t>d ,</a:t>
                </a:r>
              </a:p>
            </p:txBody>
          </p:sp>
        </p:grpSp>
        <p:grpSp>
          <p:nvGrpSpPr>
            <p:cNvPr id="3091" name="Group 42"/>
            <p:cNvGrpSpPr>
              <a:grpSpLocks/>
            </p:cNvGrpSpPr>
            <p:nvPr/>
          </p:nvGrpSpPr>
          <p:grpSpPr bwMode="auto">
            <a:xfrm>
              <a:off x="2653" y="2844"/>
              <a:ext cx="1150" cy="407"/>
              <a:chOff x="4785" y="2478"/>
              <a:chExt cx="1150" cy="407"/>
            </a:xfrm>
          </p:grpSpPr>
          <p:graphicFrame>
            <p:nvGraphicFramePr>
              <p:cNvPr id="3076" name="Object 43"/>
              <p:cNvGraphicFramePr>
                <a:graphicFrameLocks noChangeAspect="1"/>
              </p:cNvGraphicFramePr>
              <p:nvPr/>
            </p:nvGraphicFramePr>
            <p:xfrm>
              <a:off x="5160" y="2571"/>
              <a:ext cx="295" cy="29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13" name="Equation" r:id="rId7" imgW="126720" imgH="126720" progId="Equation.3">
                      <p:embed/>
                    </p:oleObj>
                  </mc:Choice>
                  <mc:Fallback>
                    <p:oleObj name="Equation" r:id="rId7" imgW="126720" imgH="126720" progId="Equation.3">
                      <p:embed/>
                      <p:pic>
                        <p:nvPicPr>
                          <p:cNvPr id="3076" name="Object 4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60" y="2571"/>
                            <a:ext cx="295" cy="29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6060" name="Text Box 44"/>
              <p:cNvSpPr txBox="1">
                <a:spLocks noChangeArrowheads="1"/>
              </p:cNvSpPr>
              <p:nvPr/>
            </p:nvSpPr>
            <p:spPr bwMode="auto">
              <a:xfrm>
                <a:off x="4785" y="2478"/>
                <a:ext cx="1150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solidFill>
                      <a:schemeClr val="tx2"/>
                    </a:solidFill>
                    <a:latin typeface="VNtimes new roman" pitchFamily="34" charset="0"/>
                  </a:rPr>
                  <a:t>N      d .</a:t>
                </a:r>
              </a:p>
            </p:txBody>
          </p:sp>
        </p:grpSp>
      </p:grp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693738" y="5238754"/>
            <a:ext cx="5784102" cy="646112"/>
            <a:chOff x="431" y="3203"/>
            <a:chExt cx="2076" cy="407"/>
          </a:xfrm>
        </p:grpSpPr>
        <p:grpSp>
          <p:nvGrpSpPr>
            <p:cNvPr id="3085" name="Group 52"/>
            <p:cNvGrpSpPr>
              <a:grpSpLocks/>
            </p:cNvGrpSpPr>
            <p:nvPr/>
          </p:nvGrpSpPr>
          <p:grpSpPr bwMode="auto">
            <a:xfrm>
              <a:off x="431" y="3203"/>
              <a:ext cx="728" cy="407"/>
              <a:chOff x="431" y="3203"/>
              <a:chExt cx="728" cy="407"/>
            </a:xfrm>
          </p:grpSpPr>
          <p:graphicFrame>
            <p:nvGraphicFramePr>
              <p:cNvPr id="3075" name="Object 4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84358209"/>
                  </p:ext>
                </p:extLst>
              </p:nvPr>
            </p:nvGraphicFramePr>
            <p:xfrm>
              <a:off x="625" y="3266"/>
              <a:ext cx="252" cy="29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14" name="Equation" r:id="rId9" imgW="126720" imgH="152280" progId="Equation.3">
                      <p:embed/>
                    </p:oleObj>
                  </mc:Choice>
                  <mc:Fallback>
                    <p:oleObj name="Equation" r:id="rId9" imgW="126720" imgH="152280" progId="Equation.3">
                      <p:embed/>
                      <p:pic>
                        <p:nvPicPr>
                          <p:cNvPr id="3075" name="Object 4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5" y="3266"/>
                            <a:ext cx="252" cy="29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6064" name="Text Box 48"/>
              <p:cNvSpPr txBox="1">
                <a:spLocks noChangeArrowheads="1"/>
              </p:cNvSpPr>
              <p:nvPr/>
            </p:nvSpPr>
            <p:spPr bwMode="auto">
              <a:xfrm>
                <a:off x="431" y="3203"/>
                <a:ext cx="728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solidFill>
                      <a:schemeClr val="tx2"/>
                    </a:solidFill>
                    <a:latin typeface="VNtimes new roman" pitchFamily="34" charset="0"/>
                  </a:rPr>
                  <a:t>B    </a:t>
                </a:r>
                <a:r>
                  <a:rPr lang="en-US" sz="3600" b="1" dirty="0" smtClean="0">
                    <a:solidFill>
                      <a:schemeClr val="tx2"/>
                    </a:solidFill>
                    <a:latin typeface="VNtimes new roman" pitchFamily="34" charset="0"/>
                  </a:rPr>
                  <a:t>   d </a:t>
                </a:r>
                <a:r>
                  <a:rPr lang="en-US" sz="3600" b="1" dirty="0">
                    <a:solidFill>
                      <a:schemeClr val="tx2"/>
                    </a:solidFill>
                    <a:latin typeface="VNtimes new roman" pitchFamily="34" charset="0"/>
                  </a:rPr>
                  <a:t>,</a:t>
                </a:r>
              </a:p>
            </p:txBody>
          </p:sp>
        </p:grpSp>
        <p:grpSp>
          <p:nvGrpSpPr>
            <p:cNvPr id="3086" name="Group 53"/>
            <p:cNvGrpSpPr>
              <a:grpSpLocks/>
            </p:cNvGrpSpPr>
            <p:nvPr/>
          </p:nvGrpSpPr>
          <p:grpSpPr bwMode="auto">
            <a:xfrm>
              <a:off x="1429" y="3203"/>
              <a:ext cx="1078" cy="407"/>
              <a:chOff x="1429" y="3203"/>
              <a:chExt cx="1078" cy="407"/>
            </a:xfrm>
          </p:grpSpPr>
          <p:graphicFrame>
            <p:nvGraphicFramePr>
              <p:cNvPr id="3074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74247996"/>
                  </p:ext>
                </p:extLst>
              </p:nvPr>
            </p:nvGraphicFramePr>
            <p:xfrm>
              <a:off x="1617" y="3252"/>
              <a:ext cx="306" cy="29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15" name="Equation" r:id="rId11" imgW="126720" imgH="152280" progId="Equation.DSMT4">
                      <p:embed/>
                    </p:oleObj>
                  </mc:Choice>
                  <mc:Fallback>
                    <p:oleObj name="Equation" r:id="rId11" imgW="126720" imgH="152280" progId="Equation.DSMT4">
                      <p:embed/>
                      <p:pic>
                        <p:nvPicPr>
                          <p:cNvPr id="3074" name="Object 5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617" y="3252"/>
                            <a:ext cx="306" cy="29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6067" name="Text Box 51"/>
              <p:cNvSpPr txBox="1">
                <a:spLocks noChangeArrowheads="1"/>
              </p:cNvSpPr>
              <p:nvPr/>
            </p:nvSpPr>
            <p:spPr bwMode="auto">
              <a:xfrm>
                <a:off x="1429" y="3203"/>
                <a:ext cx="1078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3600" b="1" dirty="0" smtClean="0">
                    <a:solidFill>
                      <a:schemeClr val="tx2"/>
                    </a:solidFill>
                    <a:latin typeface="VNtimes new roman" pitchFamily="34" charset="0"/>
                  </a:rPr>
                  <a:t> C      d</a:t>
                </a:r>
                <a:endParaRPr lang="en-US" sz="3600" b="1" dirty="0">
                  <a:solidFill>
                    <a:schemeClr val="tx2"/>
                  </a:solidFill>
                  <a:latin typeface="VNtimes new roman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29482203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60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60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60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4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613</Words>
  <Application>Microsoft Office PowerPoint</Application>
  <PresentationFormat>On-screen Show (4:3)</PresentationFormat>
  <Paragraphs>156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</dc:creator>
  <cp:lastModifiedBy>admin</cp:lastModifiedBy>
  <cp:revision>39</cp:revision>
  <dcterms:created xsi:type="dcterms:W3CDTF">2017-06-21T03:48:32Z</dcterms:created>
  <dcterms:modified xsi:type="dcterms:W3CDTF">2020-04-10T09:17:35Z</dcterms:modified>
</cp:coreProperties>
</file>