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80" r:id="rId2"/>
    <p:sldMasterId id="2147483706" r:id="rId3"/>
    <p:sldMasterId id="2147483731" r:id="rId4"/>
    <p:sldMasterId id="2147483746" r:id="rId5"/>
    <p:sldMasterId id="2147483759" r:id="rId6"/>
    <p:sldMasterId id="2147483773" r:id="rId7"/>
  </p:sldMasterIdLst>
  <p:notesMasterIdLst>
    <p:notesMasterId r:id="rId33"/>
  </p:notesMasterIdLst>
  <p:sldIdLst>
    <p:sldId id="280" r:id="rId8"/>
    <p:sldId id="308" r:id="rId9"/>
    <p:sldId id="286" r:id="rId10"/>
    <p:sldId id="258" r:id="rId11"/>
    <p:sldId id="300" r:id="rId12"/>
    <p:sldId id="309" r:id="rId13"/>
    <p:sldId id="311" r:id="rId14"/>
    <p:sldId id="312" r:id="rId15"/>
    <p:sldId id="302" r:id="rId16"/>
    <p:sldId id="266" r:id="rId17"/>
    <p:sldId id="282" r:id="rId18"/>
    <p:sldId id="301" r:id="rId19"/>
    <p:sldId id="283" r:id="rId20"/>
    <p:sldId id="284" r:id="rId21"/>
    <p:sldId id="285" r:id="rId22"/>
    <p:sldId id="267" r:id="rId23"/>
    <p:sldId id="310" r:id="rId24"/>
    <p:sldId id="293" r:id="rId25"/>
    <p:sldId id="288" r:id="rId26"/>
    <p:sldId id="306" r:id="rId27"/>
    <p:sldId id="315" r:id="rId28"/>
    <p:sldId id="314" r:id="rId29"/>
    <p:sldId id="307" r:id="rId30"/>
    <p:sldId id="275" r:id="rId31"/>
    <p:sldId id="274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7F6AFA"/>
    <a:srgbClr val="9369FB"/>
    <a:srgbClr val="FA8C6A"/>
    <a:srgbClr val="E2FA6A"/>
    <a:srgbClr val="F76DE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1" autoAdjust="0"/>
    <p:restoredTop sz="89398" autoAdjust="0"/>
  </p:normalViewPr>
  <p:slideViewPr>
    <p:cSldViewPr>
      <p:cViewPr varScale="1">
        <p:scale>
          <a:sx n="48" d="100"/>
          <a:sy n="48" d="100"/>
        </p:scale>
        <p:origin x="96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E169253B-9F8F-4036-BF96-D471DCC500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53B-9F8F-4036-BF96-D471DCC500F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1024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10244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45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46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47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48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49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50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0251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252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253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254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255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256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257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10258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59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60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0261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10262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63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64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0265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10266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67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68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0269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10270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71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72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0273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1027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7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7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027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27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27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28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28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28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28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0284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8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8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6298999-E066-4544-BE98-F77EBE1B693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2E6FC-88B7-49D5-860D-8D56D12F7A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1EB16-21A1-47ED-A049-F952728C44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69C116-B9D9-427D-9DA4-4191E7FFAE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07C2C91-E075-4230-8F1D-EE1015071F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C094B2E-99B9-4A25-A8A0-B4194A720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8999-E066-4544-BE98-F77EBE1B6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F297-0C09-464C-A1BC-7E5A02A0D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92C6-28BF-41F4-8BFE-2C69B43EF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B07B-E0AA-4915-9548-4D7A04C58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B65F-F16C-4605-A3A9-C34A96E87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8F297-0C09-464C-A1BC-7E5A02A0D4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BA07-7829-44CB-9B5A-134A06712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3CD2-1365-4C48-A4AD-C964E5EAD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E750-1CE4-4707-A552-BDFEFEC4D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8B13631-F096-45E3-AFD5-FCEDE3B70B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E6FC-88B7-49D5-860D-8D56D12F7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EB16-21A1-47ED-A049-F952728C4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69C116-B9D9-427D-9DA4-4191E7FFAE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07C2C91-E075-4230-8F1D-EE1015071F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8999-E066-4544-BE98-F77EBE1B6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F297-0C09-464C-A1BC-7E5A02A0D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392C6-28BF-41F4-8BFE-2C69B43EFC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92C6-28BF-41F4-8BFE-2C69B43EF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B07B-E0AA-4915-9548-4D7A04C58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B65F-F16C-4605-A3A9-C34A96E87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BA07-7829-44CB-9B5A-134A06712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3CD2-1365-4C48-A4AD-C964E5EAD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E750-1CE4-4707-A552-BDFEFEC4D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8B13631-F096-45E3-AFD5-FCEDE3B70B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E6FC-88B7-49D5-860D-8D56D12F7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EB16-21A1-47ED-A049-F952728C4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69C116-B9D9-427D-9DA4-4191E7FFAE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DB07B-E0AA-4915-9548-4D7A04C582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298999-E066-4544-BE98-F77EBE1B6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F297-0C09-464C-A1BC-7E5A02A0D4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92C6-28BF-41F4-8BFE-2C69B43EFC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B07B-E0AA-4915-9548-4D7A04C582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B65F-F16C-4605-A3A9-C34A96E87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BA07-7829-44CB-9B5A-134A06712B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3CD2-1365-4C48-A4AD-C964E5EAD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E750-1CE4-4707-A552-BDFEFEC4D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8B13631-F096-45E3-AFD5-FCEDE3B70B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E6FC-88B7-49D5-860D-8D56D12F7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9B65F-F16C-4605-A3A9-C34A96E87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EB16-21A1-47ED-A049-F952728C4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C094B2E-99B9-4A25-A8A0-B4194A720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69C116-B9D9-427D-9DA4-4191E7FFAE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8999-E066-4544-BE98-F77EBE1B6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F297-0C09-464C-A1BC-7E5A02A0D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92C6-28BF-41F4-8BFE-2C69B43EF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B07B-E0AA-4915-9548-4D7A04C58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B65F-F16C-4605-A3A9-C34A96E87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BA07-7829-44CB-9B5A-134A06712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3CD2-1365-4C48-A4AD-C964E5EAD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2BA07-7829-44CB-9B5A-134A06712B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E750-1CE4-4707-A552-BDFEFEC4D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3631-F096-45E3-AFD5-FCEDE3B70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E6FC-88B7-49D5-860D-8D56D12F7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EB16-21A1-47ED-A049-F952728C4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69C116-B9D9-427D-9DA4-4191E7FFAE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C094B2E-99B9-4A25-A8A0-B4194A720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8999-E066-4544-BE98-F77EBE1B6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F297-0C09-464C-A1BC-7E5A02A0D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92C6-28BF-41F4-8BFE-2C69B43EF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B07B-E0AA-4915-9548-4D7A04C58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D3CD2-1365-4C48-A4AD-C964E5EADE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B65F-F16C-4605-A3A9-C34A96E87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BA07-7829-44CB-9B5A-134A06712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3CD2-1365-4C48-A4AD-C964E5EAD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E750-1CE4-4707-A552-BDFEFEC4D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3631-F096-45E3-AFD5-FCEDE3B70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E6FC-88B7-49D5-860D-8D56D12F7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EB16-21A1-47ED-A049-F952728C4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69C116-B9D9-427D-9DA4-4191E7FFAE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298999-E066-4544-BE98-F77EBE1B69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488F297-0C09-464C-A1BC-7E5A02A0D4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0E750-1CE4-4707-A552-BDFEFEC4DE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92C6-28BF-41F4-8BFE-2C69B43EFC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B07B-E0AA-4915-9548-4D7A04C582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B65F-F16C-4605-A3A9-C34A96E870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BA07-7829-44CB-9B5A-134A06712B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3CD2-1365-4C48-A4AD-C964E5EAD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10E750-1CE4-4707-A552-BDFEFEC4DE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B13631-F096-45E3-AFD5-FCEDE3B70B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E6FC-88B7-49D5-860D-8D56D12F7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EB16-21A1-47ED-A049-F952728C4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69C116-B9D9-427D-9DA4-4191E7FFAE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13631-F096-45E3-AFD5-FCEDE3B70B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9219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grpSp>
          <p:nvGrpSpPr>
            <p:cNvPr id="9220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922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2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2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922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grpSp>
          <p:nvGrpSpPr>
            <p:cNvPr id="922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922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2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2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2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3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923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923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3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3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grpSp>
          <p:nvGrpSpPr>
            <p:cNvPr id="9235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9236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37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38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923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924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4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4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9243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9244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45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46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924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24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25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25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25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25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25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25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25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26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926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6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6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926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926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0B78048-C4EF-406C-8435-3FF3749A7CB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B78048-C4EF-406C-8435-3FF3749A7CB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05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B78048-C4EF-406C-8435-3FF3749A7CB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0B78048-C4EF-406C-8435-3FF3749A7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78048-C4EF-406C-8435-3FF3749A7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7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78048-C4EF-406C-8435-3FF3749A7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0B78048-C4EF-406C-8435-3FF3749A7C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GIAO%20AN%20DIEN%20TU%20AM%20NHAC\Tiet%2028%20-%20lop%206%20-%20hoc%20hat%20TIA%20NANG%20HAT%20MUA\Lady%20Di%20-%20Richard%20Clayderman%20-%20%20Mp3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F:\GIAO%20AN%20DIEN%20TU%20AM%20NHAC\Tiet%2028%20-%20lop%206%20-%20hoc%20hat%20TIA%20NANG%20HAT%20MUA\C1234.WAV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9.xml"/><Relationship Id="rId1" Type="http://schemas.openxmlformats.org/officeDocument/2006/relationships/audio" Target="file:///F:\GIAO%20AN%20DIEN%20TU%20AM%20NHAC\Tiet%2028%20-%20lop%206%20-%20hoc%20hat%20TIA%20NANG%20HAT%20MUA\C56.WAV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slideLayout" Target="../slideLayouts/slideLayout56.xml"/><Relationship Id="rId1" Type="http://schemas.openxmlformats.org/officeDocument/2006/relationships/audio" Target="file:///F:\GIAO%20AN%20DIEN%20TU%20AM%20NHAC\Tiet%2028%20-%20lop%206%20-%20hoc%20hat%20TIA%20NANG%20HAT%20MUA\tia%20nang%20hat%20mua%20-%202%20lan%20-%20ket%202%20lan.mp3" TargetMode="External"/><Relationship Id="rId5" Type="http://schemas.openxmlformats.org/officeDocument/2006/relationships/image" Target="../media/image12.gif"/><Relationship Id="rId4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9.xml"/><Relationship Id="rId1" Type="http://schemas.openxmlformats.org/officeDocument/2006/relationships/audio" Target="file:///F:\GIAO%20AN%20DIEN%20TU%20AM%20NHAC\Tiet%2028%20-%20lop%206%20-%20hoc%20hat%20TIA%20NANG%20HAT%20MUA\tia%20nang%20hat%20mua%20-%202%20lan%20-%20ket%202%20lan.mp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9.xml"/><Relationship Id="rId1" Type="http://schemas.openxmlformats.org/officeDocument/2006/relationships/audio" Target="file:///F:\GIAO%20AN%20DIEN%20TU%20AM%20NHAC\Tiet%2028%20-%20lop%206%20-%20hoc%20hat%20TIA%20NANG%20HAT%20MUA\tia%20nang%20hat%20mua%20-%202%20lan%20-%20ket%202%20lan.mp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file:///F:\GIAO%20AN%20DIEN%20TU%20AM%20NHAC\Tiet%2028%20-%20lop%206%20-%20hoc%20hat%20TIA%20NANG%20HAT%20MUA\hoa%20tau%20-%20tro%20choi.WAV" TargetMode="External"/><Relationship Id="rId1" Type="http://schemas.openxmlformats.org/officeDocument/2006/relationships/audio" Target="file:///F:\GIAO%20AN%20DIEN%20TU%20AM%20NHAC\Tiet%2028%20-%20lop%206%20-%20hoc%20hat%20TIA%20NANG%20HAT%20MUA\doc%20tau%20-%20tro%20choi.WAV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F:\GIAO%20AN%20DIEN%20TU%20AM%20NHAC\Tiet%2028%20-%20lop%206%20-%20hoc%20hat%20TIA%20NANG%20HAT%20MUA\nhac%20nen%202.mp3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file:///F:\GIAO%20AN%20DIEN%20TU%20AM%20NHAC\Tiet%2028%20-%20lop%206%20-%20hoc%20hat%20TIA%20NANG%20HAT%20MUA\C6.WAV" TargetMode="External"/><Relationship Id="rId1" Type="http://schemas.openxmlformats.org/officeDocument/2006/relationships/audio" Target="file:///F:\GIAO%20AN%20DIEN%20TU%20AM%20NHAC\Tiet%2028%20-%20lop%206%20-%20hoc%20hat%20TIA%20NANG%20HAT%20MUA\C3.WAV" TargetMode="External"/><Relationship Id="rId6" Type="http://schemas.openxmlformats.org/officeDocument/2006/relationships/image" Target="../media/image34.tiff"/><Relationship Id="rId5" Type="http://schemas.openxmlformats.org/officeDocument/2006/relationships/image" Target="../media/image33.jpe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16.xml"/><Relationship Id="rId1" Type="http://schemas.openxmlformats.org/officeDocument/2006/relationships/audio" Target="file:///F:\GIAO%20AN%20DIEN%20TU%20AM%20NHAC\Tiet%2028%20-%20lop%206%20-%20hoc%20hat%20TIA%20NANG%20HAT%20MUA\tia%20nang%20hat%20mua%20-%202%20lan%20-%20ket%202%20lan.mp3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6.xml"/><Relationship Id="rId1" Type="http://schemas.openxmlformats.org/officeDocument/2006/relationships/audio" Target="file:///F:\GIAO%20AN%20DIEN%20TU%20AM%20NHAC\Tiet%2028%20-%20lop%206%20-%20hoc%20hat%20TIA%20NANG%20HAT%20MUA\nhac%20nen%202.mp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89.xml"/><Relationship Id="rId1" Type="http://schemas.openxmlformats.org/officeDocument/2006/relationships/audio" Target="file:///F:\GIAO%20AN%20DIEN%20TU%20AM%20NHAC\Tiet%2028%20-%20lop%206%20-%20hoc%20hat%20TIA%20NANG%20HAT%20MUA\TTia%20nang%20hat%20mua%20-%20co%20loi.mp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64.xml"/><Relationship Id="rId1" Type="http://schemas.openxmlformats.org/officeDocument/2006/relationships/audio" Target="file:///F:\GIAO%20AN%20DIEN%20TU%20AM%20NHAC\Tiet%2028%20-%20lop%206%20-%20hoc%20hat%20TIA%20NANG%20HAT%20MUA\TTia%20nang%20hat%20mua%20-%20co%20loi.mp3" TargetMode="Externa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3732" name="Picture 4" descr="bor27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-139700" y="-169863"/>
            <a:ext cx="9486900" cy="7219951"/>
          </a:xfrm>
        </p:spPr>
      </p:pic>
      <p:sp>
        <p:nvSpPr>
          <p:cNvPr id="73743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6324600"/>
            <a:ext cx="741363" cy="288925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pic>
        <p:nvPicPr>
          <p:cNvPr id="73746" name="Picture 18" descr="untitled7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>
          <a:xfrm>
            <a:off x="-304800" y="-457200"/>
            <a:ext cx="9753600" cy="7315200"/>
          </a:xfrm>
        </p:spPr>
      </p:pic>
      <p:sp>
        <p:nvSpPr>
          <p:cNvPr id="13" name="Rectangle 12"/>
          <p:cNvSpPr/>
          <p:nvPr/>
        </p:nvSpPr>
        <p:spPr>
          <a:xfrm>
            <a:off x="1600200" y="1524000"/>
            <a:ext cx="6934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6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Môn Âm Nhạc 6</a:t>
            </a:r>
            <a:endParaRPr lang="vi-VN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Lady Di - Richard Clayderman -  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914400" y="1828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41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5" name="Picture 17" descr="eas_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152400" y="5181600"/>
            <a:ext cx="2933700" cy="1676400"/>
          </a:xfrm>
        </p:spPr>
      </p:pic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2743200" y="533400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91" name="Picture 4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289050"/>
            <a:ext cx="8382000" cy="1225550"/>
          </a:xfrm>
          <a:prstGeom prst="rect">
            <a:avLst/>
          </a:prstGeom>
          <a:noFill/>
        </p:spPr>
      </p:pic>
      <p:pic>
        <p:nvPicPr>
          <p:cNvPr id="27692" name="Picture 4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527300"/>
            <a:ext cx="8382000" cy="1282700"/>
          </a:xfrm>
          <a:prstGeom prst="rect">
            <a:avLst/>
          </a:prstGeom>
          <a:noFill/>
        </p:spPr>
      </p:pic>
      <p:pic>
        <p:nvPicPr>
          <p:cNvPr id="27693" name="Picture 4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760788"/>
            <a:ext cx="8416925" cy="1344612"/>
          </a:xfrm>
          <a:prstGeom prst="rect">
            <a:avLst/>
          </a:prstGeom>
          <a:noFill/>
        </p:spPr>
      </p:pic>
      <p:pic>
        <p:nvPicPr>
          <p:cNvPr id="27694" name="Picture 4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5086350"/>
            <a:ext cx="8397875" cy="1314450"/>
          </a:xfrm>
          <a:prstGeom prst="rect">
            <a:avLst/>
          </a:prstGeom>
          <a:noFill/>
        </p:spPr>
      </p:pic>
      <p:pic>
        <p:nvPicPr>
          <p:cNvPr id="8" name="C123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609600"/>
            <a:ext cx="1865937" cy="7370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200" i="1" dirty="0" smtClean="0"/>
              <a:t>.</a:t>
            </a:r>
            <a:endParaRPr lang="vi-VN" sz="1200" i="1" dirty="0"/>
          </a:p>
        </p:txBody>
      </p:sp>
      <p:sp>
        <p:nvSpPr>
          <p:cNvPr id="10" name="Rectangle 9"/>
          <p:cNvSpPr/>
          <p:nvPr/>
        </p:nvSpPr>
        <p:spPr>
          <a:xfrm>
            <a:off x="4028421" y="685800"/>
            <a:ext cx="15341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Đoạn</a:t>
            </a:r>
            <a:r>
              <a:rPr lang="en-US" sz="20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a</a:t>
            </a:r>
            <a:endParaRPr lang="en-US" sz="20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2819400" y="304800"/>
            <a:ext cx="396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2953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600200"/>
            <a:ext cx="8382000" cy="2154238"/>
          </a:xfrm>
          <a:prstGeom prst="rect">
            <a:avLst/>
          </a:prstGeom>
          <a:noFill/>
        </p:spPr>
      </p:pic>
      <p:pic>
        <p:nvPicPr>
          <p:cNvPr id="82954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733800"/>
            <a:ext cx="8382000" cy="1976438"/>
          </a:xfrm>
          <a:prstGeom prst="rect">
            <a:avLst/>
          </a:prstGeom>
          <a:noFill/>
        </p:spPr>
      </p:pic>
      <p:pic>
        <p:nvPicPr>
          <p:cNvPr id="5" name="C5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415118"/>
            <a:ext cx="1948716" cy="11088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200" i="1" dirty="0" smtClean="0"/>
              <a:t>.</a:t>
            </a:r>
            <a:endParaRPr lang="vi-VN" sz="1200" i="1" dirty="0"/>
          </a:p>
        </p:txBody>
      </p:sp>
      <p:sp>
        <p:nvSpPr>
          <p:cNvPr id="7" name="Rectangle 6"/>
          <p:cNvSpPr/>
          <p:nvPr/>
        </p:nvSpPr>
        <p:spPr>
          <a:xfrm>
            <a:off x="4038600" y="838200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Đoạn</a:t>
            </a:r>
            <a:r>
              <a:rPr lang="en-US" sz="20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b</a:t>
            </a:r>
            <a:endParaRPr lang="en-US" sz="20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667000" y="2362200"/>
            <a:ext cx="396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" pitchFamily="34" charset="0"/>
                <a:cs typeface="Arial" pitchFamily="34" charset="0"/>
              </a:rPr>
              <a:t>GHÉP CẢ BÀI</a:t>
            </a:r>
            <a:endParaRPr lang="en-US" sz="8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200" i="1" dirty="0" smtClean="0"/>
              <a:t>.</a:t>
            </a:r>
            <a:endParaRPr lang="vi-VN" sz="1200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7561" y="2895600"/>
            <a:ext cx="1237839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Tia</a:t>
            </a:r>
          </a:p>
          <a:p>
            <a:pPr algn="ctr"/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Nắng</a:t>
            </a:r>
            <a:endParaRPr lang="en-US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Hạt</a:t>
            </a: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Mưa</a:t>
            </a:r>
            <a:endParaRPr lang="en-US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11" descr="a - Tia nang hat mua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00" y="381000"/>
            <a:ext cx="7390374" cy="2841086"/>
          </a:xfrm>
          <a:prstGeom prst="rect">
            <a:avLst/>
          </a:prstGeom>
        </p:spPr>
      </p:pic>
      <p:pic>
        <p:nvPicPr>
          <p:cNvPr id="13" name="Picture 12" descr="b - tia nang hat mua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00" y="3178217"/>
            <a:ext cx="7467600" cy="3527383"/>
          </a:xfrm>
          <a:prstGeom prst="rect">
            <a:avLst/>
          </a:prstGeom>
        </p:spPr>
      </p:pic>
      <p:pic>
        <p:nvPicPr>
          <p:cNvPr id="14" name="tia nang hat mua - 2 lan - ket 2 l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609600"/>
            <a:ext cx="1419225" cy="11353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200" i="1" dirty="0" smtClean="0"/>
              <a:t>.</a:t>
            </a:r>
            <a:endParaRPr lang="vi-VN" sz="1200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6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457200" y="1181755"/>
            <a:ext cx="83058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900" b="1" dirty="0" smtClean="0">
                <a:solidFill>
                  <a:srgbClr val="FF0000"/>
                </a:solidFill>
                <a:latin typeface="VNI-Times" pitchFamily="2" charset="0"/>
              </a:rPr>
              <a:t>- </a:t>
            </a:r>
            <a:r>
              <a:rPr lang="en-US" sz="2900" b="1" dirty="0" err="1" smtClean="0">
                <a:solidFill>
                  <a:srgbClr val="FF0000"/>
                </a:solidFill>
                <a:latin typeface="VNI-Times" pitchFamily="2" charset="0"/>
              </a:rPr>
              <a:t>Nhoùm</a:t>
            </a:r>
            <a:r>
              <a:rPr lang="en-US" sz="2900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1 :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Hình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nhö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trong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töøng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tia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naéng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coù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neùt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tinh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nghòch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baïn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trai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.</a:t>
            </a:r>
          </a:p>
          <a:p>
            <a:pPr algn="just"/>
            <a:r>
              <a:rPr lang="en-US" sz="2900" b="1" dirty="0" smtClean="0">
                <a:solidFill>
                  <a:srgbClr val="0000FF"/>
                </a:solidFill>
                <a:latin typeface="VNI-Times" pitchFamily="2" charset="0"/>
              </a:rPr>
              <a:t>- </a:t>
            </a:r>
            <a:r>
              <a:rPr lang="en-US" sz="2900" b="1" dirty="0" err="1" smtClean="0">
                <a:solidFill>
                  <a:srgbClr val="0000FF"/>
                </a:solidFill>
                <a:latin typeface="VNI-Times" pitchFamily="2" charset="0"/>
              </a:rPr>
              <a:t>Nhoùm</a:t>
            </a:r>
            <a:r>
              <a:rPr lang="en-US" sz="2900" b="1" dirty="0" smtClean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2 :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nhö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trong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töøng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haït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möa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coù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nuï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cöôøi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duyeân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baïn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gaùi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.</a:t>
            </a:r>
          </a:p>
          <a:p>
            <a:pPr algn="just"/>
            <a:r>
              <a:rPr lang="en-US" sz="2900" b="1" dirty="0" smtClean="0">
                <a:solidFill>
                  <a:srgbClr val="FF0000"/>
                </a:solidFill>
                <a:latin typeface="VNI-Times" pitchFamily="2" charset="0"/>
              </a:rPr>
              <a:t>- </a:t>
            </a:r>
            <a:r>
              <a:rPr lang="en-US" sz="2900" b="1" dirty="0" err="1" smtClean="0">
                <a:solidFill>
                  <a:srgbClr val="FF0000"/>
                </a:solidFill>
                <a:latin typeface="VNI-Times" pitchFamily="2" charset="0"/>
              </a:rPr>
              <a:t>Nhoùm</a:t>
            </a:r>
            <a:r>
              <a:rPr lang="en-US" sz="2900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1 :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Hình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nhö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trong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töøng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tia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naéng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haùt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leân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theo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töøng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tieáng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ve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.</a:t>
            </a:r>
          </a:p>
          <a:p>
            <a:pPr algn="just"/>
            <a:r>
              <a:rPr lang="en-US" sz="2900" b="1" dirty="0" smtClean="0">
                <a:solidFill>
                  <a:srgbClr val="0000FF"/>
                </a:solidFill>
                <a:latin typeface="VNI-Times" pitchFamily="2" charset="0"/>
              </a:rPr>
              <a:t>- </a:t>
            </a:r>
            <a:r>
              <a:rPr lang="en-US" sz="2900" b="1" dirty="0" err="1" smtClean="0">
                <a:solidFill>
                  <a:srgbClr val="0000FF"/>
                </a:solidFill>
                <a:latin typeface="VNI-Times" pitchFamily="2" charset="0"/>
              </a:rPr>
              <a:t>Nhoùm</a:t>
            </a:r>
            <a:r>
              <a:rPr lang="en-US" sz="2900" b="1" dirty="0" smtClean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2 :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nhö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trong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töøng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haït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möa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coù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doøng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löu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buùt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ñoïng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laïi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.</a:t>
            </a:r>
          </a:p>
          <a:p>
            <a:pPr algn="just"/>
            <a:r>
              <a:rPr lang="en-US" sz="2900" b="1" dirty="0" smtClean="0">
                <a:solidFill>
                  <a:srgbClr val="FF0000"/>
                </a:solidFill>
                <a:latin typeface="VNI-Times" pitchFamily="2" charset="0"/>
              </a:rPr>
              <a:t>	Tia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naéng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haït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möa</a:t>
            </a:r>
            <a:r>
              <a:rPr lang="en-US" sz="2900" b="1" dirty="0">
                <a:latin typeface="VNI-Times" pitchFamily="2" charset="0"/>
              </a:rPr>
              <a:t> 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,</a:t>
            </a:r>
            <a:r>
              <a:rPr lang="en-US" sz="2900" b="1" dirty="0">
                <a:solidFill>
                  <a:srgbClr val="FA8C6A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tia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naéng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haït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möa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treû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maõi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maøu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hoa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phöôïng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ñoû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voâ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tö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 .</a:t>
            </a:r>
            <a:r>
              <a:rPr lang="en-US" sz="2900" b="1" dirty="0">
                <a:latin typeface="VNI-Times" pitchFamily="2" charset="0"/>
              </a:rPr>
              <a:t> </a:t>
            </a:r>
          </a:p>
          <a:p>
            <a:pPr algn="just"/>
            <a:r>
              <a:rPr lang="en-US" sz="2900" b="1" dirty="0" smtClean="0">
                <a:solidFill>
                  <a:srgbClr val="FF0000"/>
                </a:solidFill>
                <a:latin typeface="VNI-Times" pitchFamily="2" charset="0"/>
              </a:rPr>
              <a:t>	</a:t>
            </a:r>
            <a:r>
              <a:rPr lang="en-US" sz="2900" b="1" dirty="0" err="1" smtClean="0">
                <a:solidFill>
                  <a:srgbClr val="FF0000"/>
                </a:solidFill>
                <a:latin typeface="VNI-Times" pitchFamily="2" charset="0"/>
              </a:rPr>
              <a:t>Baïn</a:t>
            </a:r>
            <a:r>
              <a:rPr lang="en-US" sz="2900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hôõi</a:t>
            </a:r>
            <a:r>
              <a:rPr lang="en-US" sz="2900" b="1" dirty="0"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baïn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ôi</a:t>
            </a:r>
            <a:r>
              <a:rPr lang="en-US" sz="2900" b="1" dirty="0">
                <a:latin typeface="VNI-Times" pitchFamily="2" charset="0"/>
              </a:rPr>
              <a:t> 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,</a:t>
            </a:r>
            <a:r>
              <a:rPr lang="en-US" sz="2900" b="1" dirty="0"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ñöøng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traùch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ñöøng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buoàn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voâ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NI-Times" pitchFamily="2" charset="0"/>
              </a:rPr>
              <a:t>côù</a:t>
            </a:r>
            <a:r>
              <a:rPr lang="en-US" sz="29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laøm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buoàn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tia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naéng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haït</a:t>
            </a:r>
            <a:r>
              <a:rPr lang="en-US" sz="29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VNI-Times" pitchFamily="2" charset="0"/>
              </a:rPr>
              <a:t>möa</a:t>
            </a:r>
            <a:endParaRPr lang="en-US" sz="29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457200"/>
            <a:ext cx="33794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u="sng" cap="none" spc="0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Haùt</a:t>
            </a:r>
            <a:r>
              <a:rPr lang="en-US" sz="4400" b="1" u="sng" cap="none" spc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4400" b="1" u="sng" cap="none" spc="0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Ñoái</a:t>
            </a:r>
            <a:r>
              <a:rPr lang="en-US" sz="4400" b="1" u="sng" cap="none" spc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4400" b="1" u="sng" cap="none" spc="0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Ñaùp</a:t>
            </a:r>
            <a:endParaRPr lang="vi-VN" sz="44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tia nang hat mua - 2 lan - ket 2 l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4975" y="381000"/>
            <a:ext cx="1190625" cy="9525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457200" y="1219200"/>
            <a:ext cx="83058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Hình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nhö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trong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töøng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tia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naéng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i="1" dirty="0" err="1">
                <a:solidFill>
                  <a:srgbClr val="002060"/>
                </a:solidFill>
                <a:latin typeface="VNI-Times" pitchFamily="2" charset="0"/>
              </a:rPr>
              <a:t>coù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neùt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tinh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nghòch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baïn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trai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.</a:t>
            </a:r>
          </a:p>
          <a:p>
            <a:pPr algn="just"/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Hình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nhö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trong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töøng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haït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möa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i="1" dirty="0" err="1">
                <a:solidFill>
                  <a:srgbClr val="002060"/>
                </a:solidFill>
                <a:latin typeface="VNI-Times" pitchFamily="2" charset="0"/>
              </a:rPr>
              <a:t>co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ù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nuï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cöôøi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duyeân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baïn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gaùi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.</a:t>
            </a:r>
          </a:p>
          <a:p>
            <a:pPr algn="just"/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Hình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nhö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trong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töøng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tia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naéng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i="1" dirty="0" err="1">
                <a:solidFill>
                  <a:srgbClr val="002060"/>
                </a:solidFill>
                <a:latin typeface="VNI-Times" pitchFamily="2" charset="0"/>
              </a:rPr>
              <a:t>haùt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leân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theo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töøng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tieáng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ve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.</a:t>
            </a:r>
          </a:p>
          <a:p>
            <a:pPr algn="just"/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Hình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nhö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trong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töøng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haït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möa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i="1" dirty="0" err="1">
                <a:solidFill>
                  <a:srgbClr val="002060"/>
                </a:solidFill>
                <a:latin typeface="VNI-Times" pitchFamily="2" charset="0"/>
              </a:rPr>
              <a:t>coù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doøng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löu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buùt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ñoïng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laïi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.</a:t>
            </a:r>
          </a:p>
          <a:p>
            <a:pPr algn="just"/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Tia </a:t>
            </a:r>
            <a:r>
              <a:rPr lang="en-US" sz="2900" b="1" i="1" dirty="0" err="1">
                <a:solidFill>
                  <a:srgbClr val="002060"/>
                </a:solidFill>
                <a:latin typeface="VNI-Times" pitchFamily="2" charset="0"/>
              </a:rPr>
              <a:t>naéng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haït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möa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,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tia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naéng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haït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möa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treû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i="1" dirty="0" err="1">
                <a:solidFill>
                  <a:srgbClr val="002060"/>
                </a:solidFill>
                <a:latin typeface="VNI-Times" pitchFamily="2" charset="0"/>
              </a:rPr>
              <a:t>maõi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maøu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hoa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phöôïng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i="1" dirty="0" err="1">
                <a:solidFill>
                  <a:srgbClr val="002060"/>
                </a:solidFill>
                <a:latin typeface="VNI-Times" pitchFamily="2" charset="0"/>
              </a:rPr>
              <a:t>ño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û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voâ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tö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. </a:t>
            </a:r>
          </a:p>
          <a:p>
            <a:pPr algn="just"/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Baïn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i="1" dirty="0" err="1">
                <a:solidFill>
                  <a:srgbClr val="002060"/>
                </a:solidFill>
                <a:latin typeface="VNI-Times" pitchFamily="2" charset="0"/>
              </a:rPr>
              <a:t>hôõi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baïn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ôi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,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ñöøng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i="1" dirty="0" err="1">
                <a:solidFill>
                  <a:srgbClr val="002060"/>
                </a:solidFill>
                <a:latin typeface="VNI-Times" pitchFamily="2" charset="0"/>
              </a:rPr>
              <a:t>traùch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ñöøng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buoàn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voâ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côù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laøm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buoàn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tia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naéng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haït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möa</a:t>
            </a:r>
            <a:endParaRPr lang="en-US" sz="2900" b="1" dirty="0">
              <a:solidFill>
                <a:srgbClr val="002060"/>
              </a:solidFill>
              <a:latin typeface="VNI-Times" pitchFamily="2" charset="0"/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1371600" y="806450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3581400" y="43275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4876800" y="17367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457200" y="4343400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1219200" y="12795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2667000" y="43275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1981200" y="4343400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1143000" y="4343400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1295400" y="3886200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6477000" y="3505200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5105400" y="3505200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56" name="Text Box 16"/>
          <p:cNvSpPr txBox="1">
            <a:spLocks noChangeArrowheads="1"/>
          </p:cNvSpPr>
          <p:nvPr/>
        </p:nvSpPr>
        <p:spPr bwMode="auto">
          <a:xfrm>
            <a:off x="1371600" y="34893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1371600" y="30321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58" name="Text Box 18"/>
          <p:cNvSpPr txBox="1">
            <a:spLocks noChangeArrowheads="1"/>
          </p:cNvSpPr>
          <p:nvPr/>
        </p:nvSpPr>
        <p:spPr bwMode="auto">
          <a:xfrm>
            <a:off x="6248400" y="2590800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59" name="Text Box 19"/>
          <p:cNvSpPr txBox="1">
            <a:spLocks noChangeArrowheads="1"/>
          </p:cNvSpPr>
          <p:nvPr/>
        </p:nvSpPr>
        <p:spPr bwMode="auto">
          <a:xfrm>
            <a:off x="4800600" y="2590800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60" name="Text Box 20"/>
          <p:cNvSpPr txBox="1">
            <a:spLocks noChangeArrowheads="1"/>
          </p:cNvSpPr>
          <p:nvPr/>
        </p:nvSpPr>
        <p:spPr bwMode="auto">
          <a:xfrm>
            <a:off x="1371600" y="2590800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61" name="Text Box 21"/>
          <p:cNvSpPr txBox="1">
            <a:spLocks noChangeArrowheads="1"/>
          </p:cNvSpPr>
          <p:nvPr/>
        </p:nvSpPr>
        <p:spPr bwMode="auto">
          <a:xfrm>
            <a:off x="1143000" y="21939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6096000" y="1752600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63" name="Text Box 23"/>
          <p:cNvSpPr txBox="1">
            <a:spLocks noChangeArrowheads="1"/>
          </p:cNvSpPr>
          <p:nvPr/>
        </p:nvSpPr>
        <p:spPr bwMode="auto">
          <a:xfrm>
            <a:off x="6019800" y="8223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64" name="Text Box 24"/>
          <p:cNvSpPr txBox="1">
            <a:spLocks noChangeArrowheads="1"/>
          </p:cNvSpPr>
          <p:nvPr/>
        </p:nvSpPr>
        <p:spPr bwMode="auto">
          <a:xfrm>
            <a:off x="4724400" y="8223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65" name="Text Box 25"/>
          <p:cNvSpPr txBox="1">
            <a:spLocks noChangeArrowheads="1"/>
          </p:cNvSpPr>
          <p:nvPr/>
        </p:nvSpPr>
        <p:spPr bwMode="auto">
          <a:xfrm>
            <a:off x="2362200" y="47847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66" name="Text Box 26"/>
          <p:cNvSpPr txBox="1">
            <a:spLocks noChangeArrowheads="1"/>
          </p:cNvSpPr>
          <p:nvPr/>
        </p:nvSpPr>
        <p:spPr bwMode="auto">
          <a:xfrm>
            <a:off x="8001000" y="4343400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67" name="Text Box 27"/>
          <p:cNvSpPr txBox="1">
            <a:spLocks noChangeArrowheads="1"/>
          </p:cNvSpPr>
          <p:nvPr/>
        </p:nvSpPr>
        <p:spPr bwMode="auto">
          <a:xfrm>
            <a:off x="5867400" y="4343400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68" name="Text Box 28"/>
          <p:cNvSpPr txBox="1">
            <a:spLocks noChangeArrowheads="1"/>
          </p:cNvSpPr>
          <p:nvPr/>
        </p:nvSpPr>
        <p:spPr bwMode="auto">
          <a:xfrm>
            <a:off x="3276600" y="52419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69" name="Text Box 29"/>
          <p:cNvSpPr txBox="1">
            <a:spLocks noChangeArrowheads="1"/>
          </p:cNvSpPr>
          <p:nvPr/>
        </p:nvSpPr>
        <p:spPr bwMode="auto">
          <a:xfrm>
            <a:off x="2514600" y="52419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70" name="Text Box 30"/>
          <p:cNvSpPr txBox="1">
            <a:spLocks noChangeArrowheads="1"/>
          </p:cNvSpPr>
          <p:nvPr/>
        </p:nvSpPr>
        <p:spPr bwMode="auto">
          <a:xfrm>
            <a:off x="533400" y="52419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71" name="Text Box 31"/>
          <p:cNvSpPr txBox="1">
            <a:spLocks noChangeArrowheads="1"/>
          </p:cNvSpPr>
          <p:nvPr/>
        </p:nvSpPr>
        <p:spPr bwMode="auto">
          <a:xfrm>
            <a:off x="1828800" y="52419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72" name="Text Box 32"/>
          <p:cNvSpPr txBox="1">
            <a:spLocks noChangeArrowheads="1"/>
          </p:cNvSpPr>
          <p:nvPr/>
        </p:nvSpPr>
        <p:spPr bwMode="auto">
          <a:xfrm>
            <a:off x="6172200" y="52419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73" name="Text Box 33"/>
          <p:cNvSpPr txBox="1">
            <a:spLocks noChangeArrowheads="1"/>
          </p:cNvSpPr>
          <p:nvPr/>
        </p:nvSpPr>
        <p:spPr bwMode="auto">
          <a:xfrm>
            <a:off x="1219200" y="52419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74" name="Text Box 34"/>
          <p:cNvSpPr txBox="1">
            <a:spLocks noChangeArrowheads="1"/>
          </p:cNvSpPr>
          <p:nvPr/>
        </p:nvSpPr>
        <p:spPr bwMode="auto">
          <a:xfrm>
            <a:off x="1981200" y="5715000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75" name="Text Box 35"/>
          <p:cNvSpPr txBox="1">
            <a:spLocks noChangeArrowheads="1"/>
          </p:cNvSpPr>
          <p:nvPr/>
        </p:nvSpPr>
        <p:spPr bwMode="auto">
          <a:xfrm>
            <a:off x="7924800" y="5257800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76" name="Text Box 36"/>
          <p:cNvSpPr txBox="1">
            <a:spLocks noChangeArrowheads="1"/>
          </p:cNvSpPr>
          <p:nvPr/>
        </p:nvSpPr>
        <p:spPr bwMode="auto">
          <a:xfrm>
            <a:off x="4191000" y="56991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77" name="Text Box 37"/>
          <p:cNvSpPr txBox="1">
            <a:spLocks noChangeArrowheads="1"/>
          </p:cNvSpPr>
          <p:nvPr/>
        </p:nvSpPr>
        <p:spPr bwMode="auto">
          <a:xfrm>
            <a:off x="1371600" y="17367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362200" y="533400"/>
            <a:ext cx="57358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u="sng" cap="none" spc="0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Haùt</a:t>
            </a:r>
            <a:r>
              <a:rPr lang="en-US" sz="3600" b="1" u="sng" cap="none" spc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b="1" u="sng" cap="none" spc="0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keát</a:t>
            </a:r>
            <a:r>
              <a:rPr lang="en-US" sz="3600" b="1" u="sng" cap="none" spc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b="1" u="sng" cap="none" spc="0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hôïp</a:t>
            </a:r>
            <a:r>
              <a:rPr lang="en-US" sz="3600" b="1" u="sng" cap="none" spc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b="1" u="sng" cap="none" spc="0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goõ</a:t>
            </a:r>
            <a:r>
              <a:rPr lang="en-US" sz="3600" b="1" u="sng" cap="none" spc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b="1" u="sng" cap="none" spc="0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theo</a:t>
            </a:r>
            <a:r>
              <a:rPr lang="en-US" sz="3600" b="1" u="sng" cap="none" spc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b="1" u="sng" cap="none" spc="0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nhòp</a:t>
            </a:r>
            <a:r>
              <a:rPr lang="en-US" sz="3600" b="1" u="sng" cap="none" spc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 2 </a:t>
            </a:r>
            <a:endParaRPr lang="vi-VN" sz="36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4" name="tia nang hat mua - 2 lan - ket 2 l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381000"/>
            <a:ext cx="1190625" cy="9525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200" i="1" smtClean="0"/>
              <a:t>.</a:t>
            </a:r>
            <a:endParaRPr lang="vi-VN" sz="1200" i="1" dirty="0"/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4953000" y="56991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solidFill>
                  <a:srgbClr val="FF3300"/>
                </a:solidFill>
              </a:rPr>
              <a:t>_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66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78" name="Picture 38" descr="OUTPUT_00004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42306" y="3124482"/>
            <a:ext cx="3712657" cy="2531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5881" name="Picture 41" descr="OUTPUT_0002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88944" y="3124200"/>
            <a:ext cx="3716394" cy="2533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5868" name="WordArt 28"/>
          <p:cNvSpPr>
            <a:spLocks noChangeArrowheads="1" noChangeShapeType="1" noTextEdit="1"/>
          </p:cNvSpPr>
          <p:nvPr/>
        </p:nvSpPr>
        <p:spPr bwMode="auto">
          <a:xfrm>
            <a:off x="1495425" y="787400"/>
            <a:ext cx="6153150" cy="226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875" name="Text Box 35"/>
          <p:cNvSpPr txBox="1">
            <a:spLocks noChangeArrowheads="1"/>
          </p:cNvSpPr>
          <p:nvPr/>
        </p:nvSpPr>
        <p:spPr bwMode="auto">
          <a:xfrm>
            <a:off x="3048000" y="2667000"/>
            <a:ext cx="32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VNI-Times" pitchFamily="2" charset="0"/>
              </a:rPr>
              <a:t>( </a:t>
            </a:r>
            <a:r>
              <a:rPr lang="en-US" b="1" dirty="0" err="1">
                <a:latin typeface="VNI-Times" pitchFamily="2" charset="0"/>
              </a:rPr>
              <a:t>Saùch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giaùo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khoa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trang</a:t>
            </a:r>
            <a:r>
              <a:rPr lang="en-US" b="1" dirty="0">
                <a:latin typeface="VNI-Times" pitchFamily="2" charset="0"/>
              </a:rPr>
              <a:t> 52 )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1589782"/>
            <a:ext cx="891141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Ii – ÂM NHẠC THƯỜNG THỨC</a:t>
            </a:r>
          </a:p>
          <a:p>
            <a:pPr algn="ctr"/>
            <a:r>
              <a:rPr lang="vi-V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SƠ LưỢC VỀ NHẠC HÁT VÀ NHẠC ĐÀN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200" i="1" dirty="0" smtClean="0"/>
              <a:t>.</a:t>
            </a:r>
            <a:endParaRPr lang="vi-VN" sz="1200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ong 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676" y="4301490"/>
            <a:ext cx="2043124" cy="20993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DONG C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4526586"/>
            <a:ext cx="2530808" cy="18323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 descr="DON CA -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917" y="1143000"/>
            <a:ext cx="1945837" cy="23716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TU C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1309657"/>
            <a:ext cx="2961963" cy="19764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HOP XUONG 1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1228694"/>
            <a:ext cx="2819400" cy="21145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 descr="n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57800" y="4767076"/>
            <a:ext cx="3581400" cy="14394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57200" y="3657600"/>
            <a:ext cx="13628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Đơn</a:t>
            </a:r>
            <a:r>
              <a:rPr lang="en-US" sz="2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ca</a:t>
            </a:r>
            <a:endParaRPr lang="en-US" sz="24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0174" y="3657600"/>
            <a:ext cx="13131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Tốp</a:t>
            </a:r>
            <a:r>
              <a:rPr lang="en-US" sz="2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ca</a:t>
            </a:r>
            <a:endParaRPr lang="en-US" sz="24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4433" y="3657600"/>
            <a:ext cx="20537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Hợp</a:t>
            </a:r>
            <a:r>
              <a:rPr lang="en-US" sz="2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4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xướng</a:t>
            </a:r>
            <a:endParaRPr lang="en-US" sz="24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79251" y="6320135"/>
            <a:ext cx="18710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Nhạc</a:t>
            </a:r>
            <a:r>
              <a:rPr lang="en-US" sz="24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4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kịch</a:t>
            </a:r>
            <a:endParaRPr lang="en-US" sz="24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49324" y="6324600"/>
            <a:ext cx="15776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Đồng</a:t>
            </a:r>
            <a:r>
              <a:rPr lang="en-US" sz="2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ca</a:t>
            </a:r>
            <a:endParaRPr lang="en-US" sz="24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0633" y="6324600"/>
            <a:ext cx="15408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Song ca</a:t>
            </a:r>
            <a:endParaRPr lang="en-US" sz="24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16396" y="457200"/>
            <a:ext cx="75135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Các</a:t>
            </a:r>
            <a:r>
              <a:rPr lang="en-US" sz="28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thể</a:t>
            </a:r>
            <a:r>
              <a:rPr lang="en-US" sz="28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loại</a:t>
            </a:r>
            <a:r>
              <a:rPr lang="en-US" sz="28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nhạc</a:t>
            </a:r>
            <a:r>
              <a:rPr lang="en-US" sz="28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hát</a:t>
            </a:r>
            <a:r>
              <a:rPr lang="en-US" sz="28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( </a:t>
            </a:r>
            <a:r>
              <a:rPr lang="en-US" sz="28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Thanh</a:t>
            </a:r>
            <a:r>
              <a:rPr lang="en-US" sz="28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nhạc</a:t>
            </a:r>
            <a:r>
              <a:rPr lang="en-US" sz="28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)</a:t>
            </a:r>
            <a:endParaRPr lang="en-US" sz="28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200" i="1" dirty="0" smtClean="0"/>
              <a:t>.</a:t>
            </a:r>
            <a:endParaRPr lang="vi-VN" sz="1200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008" y="5754469"/>
            <a:ext cx="21595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Độc</a:t>
            </a:r>
            <a:r>
              <a:rPr lang="en-US" sz="3600" b="1" dirty="0" smtClean="0">
                <a:ln w="1143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tấu</a:t>
            </a:r>
            <a:endParaRPr lang="en-US" sz="3600" b="1" cap="none" spc="0" dirty="0">
              <a:ln w="11430">
                <a:solidFill>
                  <a:srgbClr val="FF3300"/>
                </a:solidFill>
              </a:ln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59397" y="5754469"/>
            <a:ext cx="21996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Hòa</a:t>
            </a:r>
            <a:r>
              <a:rPr lang="en-US" sz="3600" b="1" dirty="0" smtClean="0">
                <a:ln w="1143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tấu</a:t>
            </a:r>
            <a:endParaRPr lang="en-US" sz="3600" b="1" cap="none" spc="0" dirty="0">
              <a:ln w="11430">
                <a:solidFill>
                  <a:srgbClr val="FF3300"/>
                </a:solidFill>
              </a:ln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9707" y="457200"/>
            <a:ext cx="69669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Các</a:t>
            </a:r>
            <a:r>
              <a:rPr lang="en-US" sz="28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thể</a:t>
            </a:r>
            <a:r>
              <a:rPr lang="en-US" sz="28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loại</a:t>
            </a:r>
            <a:r>
              <a:rPr lang="en-US" sz="28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nhạc</a:t>
            </a:r>
            <a:r>
              <a:rPr lang="en-US" sz="28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đàn</a:t>
            </a:r>
            <a:r>
              <a:rPr lang="en-US" sz="28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( </a:t>
            </a:r>
            <a:r>
              <a:rPr lang="en-US" sz="28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K</a:t>
            </a:r>
            <a:r>
              <a:rPr lang="en-US" sz="28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hí</a:t>
            </a:r>
            <a:r>
              <a:rPr lang="en-US" sz="28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nhạc</a:t>
            </a:r>
            <a:r>
              <a:rPr lang="en-US" sz="28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)</a:t>
            </a:r>
            <a:endParaRPr lang="en-US" sz="28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11" name="doc tau - tro choi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4800" y="1741340"/>
            <a:ext cx="3200400" cy="3973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hoa tau - tro choi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>
            <a:lum bright="20000"/>
          </a:blip>
          <a:stretch>
            <a:fillRect/>
          </a:stretch>
        </p:blipFill>
        <p:spPr>
          <a:xfrm>
            <a:off x="3743787" y="1981200"/>
            <a:ext cx="4755643" cy="3581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200" i="1" dirty="0" smtClean="0"/>
              <a:t>.</a:t>
            </a:r>
            <a:endParaRPr lang="vi-VN" sz="1200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55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378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381000" y="2289750"/>
            <a:ext cx="4191000" cy="43396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VNI-Times" pitchFamily="2" charset="0"/>
              </a:rPr>
              <a:t>    </a:t>
            </a:r>
            <a:r>
              <a:rPr lang="en-US" sz="2400" b="1" dirty="0">
                <a:solidFill>
                  <a:srgbClr val="FF3300"/>
                </a:solidFill>
                <a:latin typeface="VNI-Times" pitchFamily="2" charset="0"/>
              </a:rPr>
              <a:t>NHAÏC </a:t>
            </a:r>
            <a:r>
              <a:rPr lang="en-US" sz="2400" b="1" dirty="0" smtClean="0">
                <a:solidFill>
                  <a:srgbClr val="FF3300"/>
                </a:solidFill>
                <a:latin typeface="VNI-Times" pitchFamily="2" charset="0"/>
              </a:rPr>
              <a:t>HAÙT ( </a:t>
            </a:r>
            <a:r>
              <a:rPr lang="en-US" sz="2400" b="1" dirty="0" err="1" smtClean="0">
                <a:solidFill>
                  <a:srgbClr val="FF3300"/>
                </a:solidFill>
                <a:latin typeface="VNI-Times" pitchFamily="2" charset="0"/>
              </a:rPr>
              <a:t>Thanh</a:t>
            </a:r>
            <a:r>
              <a:rPr lang="en-US" sz="2400" b="1" dirty="0" smtClean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VNI-Times" pitchFamily="2" charset="0"/>
              </a:rPr>
              <a:t>nhạc</a:t>
            </a:r>
            <a:r>
              <a:rPr lang="en-US" sz="2400" b="1" dirty="0" smtClean="0">
                <a:solidFill>
                  <a:srgbClr val="FF3300"/>
                </a:solidFill>
                <a:latin typeface="VNI-Times" pitchFamily="2" charset="0"/>
              </a:rPr>
              <a:t> )</a:t>
            </a:r>
            <a:endParaRPr lang="en-US" sz="2400" b="1" dirty="0">
              <a:solidFill>
                <a:srgbClr val="FF3300"/>
              </a:solidFill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VNI-Times" pitchFamily="2" charset="0"/>
              </a:rPr>
              <a:t>    -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Ñôn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ca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VNI-Times" pitchFamily="2" charset="0"/>
              </a:rPr>
              <a:t>    - 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Song ca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VNI-Times" pitchFamily="2" charset="0"/>
              </a:rPr>
              <a:t>    -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Toáp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ca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VNI-Times" pitchFamily="2" charset="0"/>
              </a:rPr>
              <a:t>    -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Ñoàng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ca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VNI-Times" pitchFamily="2" charset="0"/>
              </a:rPr>
              <a:t>    -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Hôïp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xöôùng</a:t>
            </a:r>
            <a:endParaRPr lang="en-US" sz="2800" b="1" dirty="0">
              <a:solidFill>
                <a:srgbClr val="0000FF"/>
              </a:solidFill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VNI-Times" pitchFamily="2" charset="0"/>
              </a:rPr>
              <a:t>    -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Nhaïc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kòch</a:t>
            </a:r>
            <a:endParaRPr lang="en-US" sz="28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4876800" y="2316738"/>
            <a:ext cx="3886200" cy="230832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VNI-Times" pitchFamily="2" charset="0"/>
              </a:rPr>
              <a:t>    </a:t>
            </a:r>
            <a:r>
              <a:rPr lang="en-US" sz="2400" b="1" dirty="0">
                <a:solidFill>
                  <a:srgbClr val="FF3300"/>
                </a:solidFill>
                <a:latin typeface="VNI-Times" pitchFamily="2" charset="0"/>
              </a:rPr>
              <a:t>NHAÏC </a:t>
            </a:r>
            <a:r>
              <a:rPr lang="en-US" sz="2400" b="1" dirty="0" smtClean="0">
                <a:solidFill>
                  <a:srgbClr val="FF3300"/>
                </a:solidFill>
                <a:latin typeface="VNI-Times" pitchFamily="2" charset="0"/>
              </a:rPr>
              <a:t>ÑAØN ( </a:t>
            </a:r>
            <a:r>
              <a:rPr lang="en-US" sz="2400" b="1" dirty="0" err="1" smtClean="0">
                <a:solidFill>
                  <a:srgbClr val="FF3300"/>
                </a:solidFill>
                <a:latin typeface="VNI-Times" pitchFamily="2" charset="0"/>
              </a:rPr>
              <a:t>Khí</a:t>
            </a:r>
            <a:r>
              <a:rPr lang="en-US" sz="2400" b="1" dirty="0" smtClean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VNI-Times" pitchFamily="2" charset="0"/>
              </a:rPr>
              <a:t>nhạc</a:t>
            </a:r>
            <a:r>
              <a:rPr lang="en-US" sz="2400" b="1" dirty="0" smtClean="0">
                <a:solidFill>
                  <a:srgbClr val="FF3300"/>
                </a:solidFill>
                <a:latin typeface="VNI-Times" pitchFamily="2" charset="0"/>
              </a:rPr>
              <a:t> )</a:t>
            </a:r>
            <a:endParaRPr lang="en-US" sz="2400" b="1" dirty="0">
              <a:solidFill>
                <a:srgbClr val="FF3300"/>
              </a:solidFill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VNI-Times" pitchFamily="2" charset="0"/>
              </a:rPr>
              <a:t>    -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Ñoäc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taáu</a:t>
            </a:r>
            <a:endParaRPr lang="en-US" sz="2800" b="1" dirty="0">
              <a:solidFill>
                <a:srgbClr val="0000FF"/>
              </a:solidFill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VNI-Times" pitchFamily="2" charset="0"/>
              </a:rPr>
              <a:t>    -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Hoøa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taáu</a:t>
            </a:r>
            <a:endParaRPr lang="en-US" sz="2800" b="1" dirty="0">
              <a:solidFill>
                <a:srgbClr val="0000FF"/>
              </a:solidFill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 lang="en-US" sz="2400" b="1" dirty="0">
              <a:latin typeface="VNI-Times" pitchFamily="2" charset="0"/>
            </a:endParaRPr>
          </a:p>
        </p:txBody>
      </p:sp>
      <p:sp>
        <p:nvSpPr>
          <p:cNvPr id="93192" name="WordArt 8" descr="Woven mat"/>
          <p:cNvSpPr>
            <a:spLocks noChangeArrowheads="1" noChangeShapeType="1" noTextEdit="1"/>
          </p:cNvSpPr>
          <p:nvPr/>
        </p:nvSpPr>
        <p:spPr bwMode="auto">
          <a:xfrm>
            <a:off x="2209800" y="381000"/>
            <a:ext cx="4572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457200"/>
            <a:ext cx="57727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TRẢ LỜI CÂU HỎI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2192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 – </a:t>
            </a:r>
            <a:r>
              <a:rPr lang="en-US" b="1" dirty="0" err="1" smtClean="0"/>
              <a:t>Em</a:t>
            </a:r>
            <a:r>
              <a:rPr lang="en-US" b="1" dirty="0" smtClean="0"/>
              <a:t> </a:t>
            </a:r>
            <a:r>
              <a:rPr lang="en-US" b="1" dirty="0" err="1" smtClean="0"/>
              <a:t>hãy</a:t>
            </a:r>
            <a:r>
              <a:rPr lang="en-US" b="1" dirty="0" smtClean="0"/>
              <a:t> </a:t>
            </a:r>
            <a:r>
              <a:rPr lang="en-US" b="1" dirty="0" err="1" smtClean="0"/>
              <a:t>nêu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thể</a:t>
            </a:r>
            <a:r>
              <a:rPr lang="en-US" b="1" dirty="0" smtClean="0"/>
              <a:t> </a:t>
            </a:r>
            <a:r>
              <a:rPr lang="en-US" b="1" dirty="0" err="1" smtClean="0"/>
              <a:t>loại</a:t>
            </a:r>
            <a:r>
              <a:rPr lang="en-US" b="1" dirty="0" smtClean="0"/>
              <a:t> </a:t>
            </a:r>
            <a:r>
              <a:rPr lang="en-US" b="1" dirty="0" err="1" smtClean="0"/>
              <a:t>nhạc</a:t>
            </a:r>
            <a:r>
              <a:rPr lang="en-US" b="1" dirty="0" smtClean="0"/>
              <a:t> </a:t>
            </a:r>
            <a:r>
              <a:rPr lang="en-US" b="1" dirty="0" err="1" smtClean="0"/>
              <a:t>hát</a:t>
            </a:r>
            <a:r>
              <a:rPr lang="en-US" b="1" dirty="0" smtClean="0"/>
              <a:t> ?</a:t>
            </a:r>
            <a:endParaRPr lang="vi-VN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16880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 – </a:t>
            </a:r>
            <a:r>
              <a:rPr lang="en-US" b="1" dirty="0" err="1" smtClean="0"/>
              <a:t>Em</a:t>
            </a:r>
            <a:r>
              <a:rPr lang="en-US" b="1" dirty="0" smtClean="0"/>
              <a:t> </a:t>
            </a:r>
            <a:r>
              <a:rPr lang="en-US" b="1" dirty="0" err="1" smtClean="0"/>
              <a:t>hãy</a:t>
            </a:r>
            <a:r>
              <a:rPr lang="en-US" b="1" dirty="0" smtClean="0"/>
              <a:t> </a:t>
            </a:r>
            <a:r>
              <a:rPr lang="en-US" b="1" dirty="0" err="1" smtClean="0"/>
              <a:t>nêu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thể</a:t>
            </a:r>
            <a:r>
              <a:rPr lang="en-US" b="1" dirty="0" smtClean="0"/>
              <a:t> </a:t>
            </a:r>
            <a:r>
              <a:rPr lang="en-US" b="1" dirty="0" err="1" smtClean="0"/>
              <a:t>loại</a:t>
            </a:r>
            <a:r>
              <a:rPr lang="en-US" b="1" dirty="0" smtClean="0"/>
              <a:t> </a:t>
            </a:r>
            <a:r>
              <a:rPr lang="en-US" b="1" dirty="0" err="1" smtClean="0"/>
              <a:t>nhạc</a:t>
            </a:r>
            <a:r>
              <a:rPr lang="en-US" b="1" dirty="0" smtClean="0"/>
              <a:t> </a:t>
            </a:r>
            <a:r>
              <a:rPr lang="en-US" b="1" dirty="0" err="1" smtClean="0"/>
              <a:t>đàn</a:t>
            </a:r>
            <a:r>
              <a:rPr lang="en-US" b="1" dirty="0" smtClean="0"/>
              <a:t> ?</a:t>
            </a:r>
            <a:endParaRPr lang="vi-VN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93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93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93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93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93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nhac nen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066800" y="762000"/>
            <a:ext cx="304800" cy="304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18330" y="609600"/>
            <a:ext cx="30524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en-US" sz="7200" b="1" i="0" u="none" strike="noStrike" kern="1200" cap="none" spc="0" normalizeH="0" baseline="0" noProof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VNI-Times" pitchFamily="2" charset="0"/>
                <a:ea typeface="+mj-ea"/>
                <a:cs typeface="+mj-cs"/>
              </a:rPr>
              <a:t>Tieát</a:t>
            </a:r>
            <a:r>
              <a:rPr kumimoji="0" lang="en-US" sz="7200" b="1" i="0" u="none" strike="noStrike" kern="1200" cap="none" spc="0" normalizeH="0" baseline="0" noProof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VNI-Times" pitchFamily="2" charset="0"/>
                <a:ea typeface="+mj-ea"/>
                <a:cs typeface="+mj-cs"/>
              </a:rPr>
              <a:t> 28</a:t>
            </a:r>
            <a:endParaRPr lang="vi-VN" sz="72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2054424"/>
            <a:ext cx="86389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- </a:t>
            </a:r>
            <a:r>
              <a:rPr kumimoji="0" lang="en-US" sz="4400" b="1" i="0" u="none" strike="noStrike" kern="1200" cap="none" spc="0" normalizeH="0" baseline="0" noProof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Hoïc</a:t>
            </a:r>
            <a:r>
              <a:rPr kumimoji="0" lang="en-US" sz="4400" b="1" i="0" u="none" strike="noStrike" kern="1200" cap="none" spc="0" normalizeH="0" baseline="0" noProof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haùt</a:t>
            </a:r>
            <a:r>
              <a:rPr kumimoji="0" lang="en-US" sz="4400" b="1" i="0" u="none" strike="noStrike" kern="1200" cap="none" spc="0" normalizeH="0" baseline="0" noProof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: </a:t>
            </a:r>
            <a:r>
              <a:rPr kumimoji="0" lang="en-US" sz="4400" b="1" i="0" u="none" strike="noStrike" kern="1200" cap="none" spc="0" normalizeH="0" baseline="0" noProof="0" dirty="0" err="1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Baøi</a:t>
            </a:r>
            <a:r>
              <a:rPr kumimoji="0" lang="en-US" sz="4400" b="1" i="0" u="none" strike="noStrike" kern="1200" cap="none" spc="0" normalizeH="0" baseline="0" noProof="0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Tia </a:t>
            </a:r>
            <a:r>
              <a:rPr kumimoji="0" lang="en-US" sz="4400" b="1" i="0" u="none" strike="noStrike" kern="1200" cap="none" spc="0" normalizeH="0" baseline="0" noProof="0" dirty="0" err="1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Naéng</a:t>
            </a:r>
            <a:r>
              <a:rPr kumimoji="0" lang="en-US" sz="4400" b="1" i="0" u="none" strike="noStrike" kern="1200" cap="none" spc="0" normalizeH="0" baseline="0" noProof="0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Haït</a:t>
            </a:r>
            <a:r>
              <a:rPr kumimoji="0" lang="en-US" sz="4400" b="1" i="0" u="none" strike="noStrike" kern="1200" cap="none" spc="0" normalizeH="0" baseline="0" noProof="0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Möa</a:t>
            </a:r>
            <a:endParaRPr lang="vi-VN" sz="4400" b="1" cap="none" spc="0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11581" y="2819400"/>
            <a:ext cx="63514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2800" b="1" i="1" cap="none" spc="0" dirty="0" err="1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Nhaïc</a:t>
            </a:r>
            <a:r>
              <a:rPr lang="en-US" sz="2800" b="1" i="1" cap="none" spc="0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 :</a:t>
            </a:r>
            <a:r>
              <a:rPr lang="en-US" sz="2800" b="1" cap="none" spc="0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 </a:t>
            </a:r>
            <a:r>
              <a:rPr lang="en-US" sz="2800" b="1" cap="none" spc="0" dirty="0" err="1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Khaùnh</a:t>
            </a:r>
            <a:r>
              <a:rPr lang="en-US" sz="2800" b="1" cap="none" spc="0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 </a:t>
            </a:r>
            <a:r>
              <a:rPr lang="en-US" sz="2800" b="1" cap="none" spc="0" dirty="0" err="1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Vinh</a:t>
            </a:r>
            <a:r>
              <a:rPr lang="en-US" sz="2800" b="1" cap="none" spc="0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 - </a:t>
            </a:r>
            <a:r>
              <a:rPr lang="en-US" sz="2800" b="1" i="1" cap="none" spc="0" dirty="0" err="1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Lôøi</a:t>
            </a:r>
            <a:r>
              <a:rPr lang="en-US" sz="2800" b="1" i="1" cap="none" spc="0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 </a:t>
            </a:r>
            <a:r>
              <a:rPr lang="en-US" sz="2800" b="1" i="1" cap="none" spc="0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: </a:t>
            </a:r>
            <a:r>
              <a:rPr lang="en-US" sz="2800" b="1" i="1" cap="none" spc="0" dirty="0" err="1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Thô</a:t>
            </a:r>
            <a:r>
              <a:rPr lang="en-US" sz="2800" b="1" i="1" cap="none" spc="0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 </a:t>
            </a:r>
            <a:r>
              <a:rPr lang="en-US" sz="2800" b="1" cap="none" spc="0" dirty="0" err="1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Leä</a:t>
            </a:r>
            <a:r>
              <a:rPr lang="en-US" sz="2800" b="1" cap="none" spc="0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 </a:t>
            </a:r>
            <a:r>
              <a:rPr lang="en-US" sz="2800" b="1" cap="none" spc="0" dirty="0" err="1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Bình</a:t>
            </a:r>
            <a:endParaRPr lang="vi-VN" sz="2800" b="1" cap="none" spc="0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3505200"/>
            <a:ext cx="63802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- </a:t>
            </a:r>
            <a:r>
              <a:rPr lang="en-US" sz="44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AÂm</a:t>
            </a:r>
            <a:r>
              <a:rPr lang="en-US" sz="44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 </a:t>
            </a:r>
            <a:r>
              <a:rPr lang="en-US" sz="4400" b="1" cap="none" spc="0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nhaïc</a:t>
            </a:r>
            <a:r>
              <a:rPr lang="en-US" sz="4400" b="1" cap="none" spc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 </a:t>
            </a:r>
            <a:r>
              <a:rPr lang="en-US" sz="4400" b="1" cap="none" spc="0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thöôøng</a:t>
            </a:r>
            <a:r>
              <a:rPr lang="en-US" sz="4400" b="1" cap="none" spc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 </a:t>
            </a:r>
            <a:r>
              <a:rPr lang="en-US" sz="4400" b="1" cap="none" spc="0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thöùc</a:t>
            </a:r>
            <a:r>
              <a:rPr lang="en-US" sz="4400" b="1" cap="none" spc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 : </a:t>
            </a:r>
            <a:endParaRPr lang="vi-VN" sz="44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12874" y="4274641"/>
            <a:ext cx="67409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Sô</a:t>
            </a:r>
            <a:r>
              <a:rPr lang="en-US" sz="3600" b="1" cap="none" spc="0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 </a:t>
            </a:r>
            <a:r>
              <a:rPr lang="en-US" sz="3600" b="1" cap="none" spc="0" dirty="0" err="1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löôïc</a:t>
            </a:r>
            <a:r>
              <a:rPr lang="en-US" sz="3600" b="1" cap="none" spc="0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 </a:t>
            </a:r>
            <a:r>
              <a:rPr lang="en-US" sz="3600" b="1" cap="none" spc="0" dirty="0" err="1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veà</a:t>
            </a:r>
            <a:r>
              <a:rPr lang="en-US" sz="3600" b="1" cap="none" spc="0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 </a:t>
            </a:r>
            <a:r>
              <a:rPr lang="en-US" sz="3600" b="1" cap="none" spc="0" dirty="0" err="1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nhaïc</a:t>
            </a:r>
            <a:r>
              <a:rPr lang="en-US" sz="3600" b="1" cap="none" spc="0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 </a:t>
            </a:r>
            <a:r>
              <a:rPr lang="en-US" sz="3600" b="1" cap="none" spc="0" dirty="0" err="1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haùt</a:t>
            </a:r>
            <a:r>
              <a:rPr lang="en-US" sz="3600" b="1" cap="none" spc="0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 </a:t>
            </a:r>
            <a:r>
              <a:rPr lang="en-US" sz="3600" b="1" cap="none" spc="0" dirty="0" err="1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vaø</a:t>
            </a:r>
            <a:r>
              <a:rPr lang="en-US" sz="3600" b="1" cap="none" spc="0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 </a:t>
            </a:r>
            <a:r>
              <a:rPr lang="en-US" sz="3600" b="1" cap="none" spc="0" dirty="0" err="1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nhaïc</a:t>
            </a:r>
            <a:r>
              <a:rPr lang="en-US" sz="3600" b="1" cap="none" spc="0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 </a:t>
            </a:r>
            <a:r>
              <a:rPr lang="en-US" sz="3600" b="1" cap="none" spc="0" dirty="0" err="1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</a:rPr>
              <a:t>ñaøn</a:t>
            </a:r>
            <a:endParaRPr lang="vi-VN" sz="3600" b="1" cap="none" spc="0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10" name="Picture 38" descr="OUTPUT_00004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05400" y="4953000"/>
            <a:ext cx="2514600" cy="1714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Picture 41" descr="OUTPUT_0002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00200" y="4953000"/>
            <a:ext cx="2570739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7761" y="358914"/>
            <a:ext cx="5295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TRÒ CHƠI ÂM NHẠC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066800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</a:rPr>
              <a:t>Em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hãy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sắp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xếp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các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từ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chú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thích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sao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cho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tương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ứng</a:t>
            </a:r>
            <a:r>
              <a:rPr lang="en-US" sz="2000" b="1" dirty="0" smtClean="0">
                <a:solidFill>
                  <a:srgbClr val="0000FF"/>
                </a:solidFill>
              </a:rPr>
              <a:t> .</a:t>
            </a:r>
            <a:endParaRPr lang="vi-VN" sz="2000" b="1" dirty="0">
              <a:solidFill>
                <a:srgbClr val="0000FF"/>
              </a:solidFill>
            </a:endParaRPr>
          </a:p>
        </p:txBody>
      </p:sp>
      <p:pic>
        <p:nvPicPr>
          <p:cNvPr id="10" name="Picture 9" descr="song 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1638681"/>
            <a:ext cx="1890724" cy="19427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DONG C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419600"/>
            <a:ext cx="2530808" cy="18323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 descr="DON CA -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1152" y="4267200"/>
            <a:ext cx="1709448" cy="20835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TU C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1600200"/>
            <a:ext cx="2961963" cy="19764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HOP XUONG 1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1524000"/>
            <a:ext cx="2819400" cy="21145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19" descr="n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57800" y="4767076"/>
            <a:ext cx="3581400" cy="14394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533400" y="3657600"/>
            <a:ext cx="13628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Đơn</a:t>
            </a:r>
            <a:r>
              <a:rPr lang="en-US" sz="2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ca</a:t>
            </a:r>
            <a:endParaRPr lang="en-US" sz="24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44620" y="3657600"/>
            <a:ext cx="13131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Tốp</a:t>
            </a:r>
            <a:r>
              <a:rPr lang="en-US" sz="2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ca</a:t>
            </a:r>
            <a:endParaRPr lang="en-US" sz="24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99633" y="6324600"/>
            <a:ext cx="20537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Hợp</a:t>
            </a:r>
            <a:r>
              <a:rPr lang="en-US" sz="2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4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xướng</a:t>
            </a:r>
            <a:endParaRPr lang="en-US" sz="24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10974" y="3657600"/>
            <a:ext cx="18710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Nhạc</a:t>
            </a:r>
            <a:r>
              <a:rPr lang="en-US" sz="24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4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kịch</a:t>
            </a:r>
            <a:endParaRPr lang="en-US" sz="24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25524" y="6324600"/>
            <a:ext cx="15776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Đồng</a:t>
            </a:r>
            <a:r>
              <a:rPr lang="en-US" sz="2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ca</a:t>
            </a:r>
            <a:endParaRPr lang="en-US" sz="24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6833" y="6324600"/>
            <a:ext cx="15408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Song ca</a:t>
            </a:r>
            <a:endParaRPr lang="en-US" sz="24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9126" y="6320135"/>
            <a:ext cx="13628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Đơn</a:t>
            </a:r>
            <a:r>
              <a:rPr lang="en-US" sz="2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ca</a:t>
            </a:r>
            <a:endParaRPr lang="en-US" sz="24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43000" y="3653135"/>
            <a:ext cx="13131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Tốp</a:t>
            </a:r>
            <a:r>
              <a:rPr lang="en-US" sz="2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ca</a:t>
            </a:r>
            <a:endParaRPr lang="en-US" sz="24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04433" y="3653135"/>
            <a:ext cx="20537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Hợp</a:t>
            </a:r>
            <a:r>
              <a:rPr lang="en-US" sz="2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4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xướng</a:t>
            </a:r>
            <a:endParaRPr lang="en-US" sz="24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79251" y="6320135"/>
            <a:ext cx="18710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Nhạc</a:t>
            </a:r>
            <a:r>
              <a:rPr lang="en-US" sz="24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4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kịch</a:t>
            </a:r>
            <a:endParaRPr lang="en-US" sz="24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3400" y="6320135"/>
            <a:ext cx="15776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Đồng</a:t>
            </a:r>
            <a:r>
              <a:rPr lang="en-US" sz="2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ca</a:t>
            </a:r>
            <a:endParaRPr lang="en-US" sz="24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86200" y="3653135"/>
            <a:ext cx="15408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Song ca</a:t>
            </a:r>
            <a:endParaRPr lang="en-US" sz="24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200" i="1" dirty="0" smtClean="0"/>
              <a:t>.</a:t>
            </a:r>
            <a:endParaRPr lang="vi-VN" sz="1200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2 0.0839  0.009 0.14383  0.016 0.14383  C 0.023 0.14383  0.029 0.0839  0.031 0  C 0.034 0.0839  0.04 0.14383  0.047 0.14383  C 0.054 0.14383  0.06 0.0839  0.062 0  C 0.065 0.0839  0.071 0.14383  0.078 0.14383  C 0.085 0.14383  0.092 0.0839  0.094 0  C 0.096 0.0839  0.102 0.14383  0.11 0.14383  C 0.116 0.14383  0.123 0.0839  0.125 0  C 0.127 0.0839  0.134 0.14383  0.141 0.14383  C 0.148 0.14383  0.154 0.0839  0.156 0  C 0.159 0.0839  0.165 0.14383  0.172 0.14383  C 0.179 0.14383  0.185 0.0839  0.188 0  C 0.19 0.0839  0.196 0.14383  0.203 0.14383  C 0.21 0.14383  0.217 0.0839  0.219 0  C 0.221 0.0839  0.227 0.14383  0.235 0.14383  C 0.242 0.14383  0.248 0.0839  0.25 0  E" pathEditMode="relative" ptsTypes="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2 0.0839  0.009 0.14383  0.016 0.14383  C 0.023 0.14383  0.029 0.0839  0.031 0  C 0.034 0.0839  0.04 0.14383  0.047 0.14383  C 0.054 0.14383  0.06 0.0839  0.062 0  C 0.065 0.0839  0.071 0.14383  0.078 0.14383  C 0.085 0.14383  0.092 0.0839  0.094 0  C 0.096 0.0839  0.102 0.14383  0.11 0.14383  C 0.116 0.14383  0.123 0.0839  0.125 0  C 0.127 0.0839  0.134 0.14383  0.141 0.14383  C 0.148 0.14383  0.154 0.0839  0.156 0  C 0.159 0.0839  0.165 0.14383  0.172 0.14383  C 0.179 0.14383  0.185 0.0839  0.188 0  C 0.19 0.0839  0.196 0.14383  0.203 0.14383  C 0.21 0.14383  0.217 0.0839  0.219 0  C 0.221 0.0839  0.227 0.14383  0.235 0.14383  C 0.242 0.14383  0.248 0.0839  0.25 0  E" pathEditMode="relative" ptsTypes="">
                                      <p:cBhvr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2 0.0839  0.009 0.14383  0.016 0.14383  C 0.023 0.14383  0.029 0.0839  0.031 0  C 0.034 0.0839  0.04 0.14383  0.047 0.14383  C 0.054 0.14383  0.06 0.0839  0.062 0  C 0.065 0.0839  0.071 0.14383  0.078 0.14383  C 0.085 0.14383  0.092 0.0839  0.094 0  C 0.096 0.0839  0.102 0.14383  0.11 0.14383  C 0.116 0.14383  0.123 0.0839  0.125 0  C 0.127 0.0839  0.134 0.14383  0.141 0.14383  C 0.148 0.14383  0.154 0.0839  0.156 0  C 0.159 0.0839  0.165 0.14383  0.172 0.14383  C 0.179 0.14383  0.185 0.0839  0.188 0  C 0.19 0.0839  0.196 0.14383  0.203 0.14383  C 0.21 0.14383  0.217 0.0839  0.219 0  C 0.221 0.0839  0.227 0.14383  0.235 0.14383  C 0.242 0.14383  0.248 0.0839  0.25 0  E" pathEditMode="relative" ptsTypes=""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2 0.0839  0.009 0.14383  0.016 0.14383  C 0.023 0.14383  0.029 0.0839  0.031 0  C 0.034 0.0839  0.04 0.14383  0.047 0.14383  C 0.054 0.14383  0.06 0.0839  0.062 0  C 0.065 0.0839  0.071 0.14383  0.078 0.14383  C 0.085 0.14383  0.092 0.0839  0.094 0  C 0.096 0.0839  0.102 0.14383  0.11 0.14383  C 0.116 0.14383  0.123 0.0839  0.125 0  C 0.127 0.0839  0.134 0.14383  0.141 0.14383  C 0.148 0.14383  0.154 0.0839  0.156 0  C 0.159 0.0839  0.165 0.14383  0.172 0.14383  C 0.179 0.14383  0.185 0.0839  0.188 0  C 0.19 0.0839  0.196 0.14383  0.203 0.14383  C 0.21 0.14383  0.217 0.0839  0.219 0  C 0.221 0.0839  0.227 0.14383  0.235 0.14383  C 0.242 0.14383  0.248 0.0839  0.25 0  E" pathEditMode="relative" ptsTypes="">
                                      <p:cBhvr>
                                        <p:cTn id="8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2 0.0839  0.009 0.14383  0.016 0.14383  C 0.023 0.14383  0.029 0.0839  0.031 0  C 0.034 0.0839  0.04 0.14383  0.047 0.14383  C 0.054 0.14383  0.06 0.0839  0.062 0  C 0.065 0.0839  0.071 0.14383  0.078 0.14383  C 0.085 0.14383  0.092 0.0839  0.094 0  C 0.096 0.0839  0.102 0.14383  0.11 0.14383  C 0.116 0.14383  0.123 0.0839  0.125 0  C 0.127 0.0839  0.134 0.14383  0.141 0.14383  C 0.148 0.14383  0.154 0.0839  0.156 0  C 0.159 0.0839  0.165 0.14383  0.172 0.14383  C 0.179 0.14383  0.185 0.0839  0.188 0  C 0.19 0.0839  0.196 0.14383  0.203 0.14383  C 0.21 0.14383  0.217 0.0839  0.219 0  C 0.221 0.0839  0.227 0.14383  0.235 0.14383  C 0.242 0.14383  0.248 0.0839  0.25 0  E" pathEditMode="relative" ptsTypes="">
                                      <p:cBhvr>
                                        <p:cTn id="8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2 0.0839  0.009 0.14383  0.016 0.14383  C 0.023 0.14383  0.029 0.0839  0.031 0  C 0.034 0.0839  0.04 0.14383  0.047 0.14383  C 0.054 0.14383  0.06 0.0839  0.062 0  C 0.065 0.0839  0.071 0.14383  0.078 0.14383  C 0.085 0.14383  0.092 0.0839  0.094 0  C 0.096 0.0839  0.102 0.14383  0.11 0.14383  C 0.116 0.14383  0.123 0.0839  0.125 0  C 0.127 0.0839  0.134 0.14383  0.141 0.14383  C 0.148 0.14383  0.154 0.0839  0.156 0  C 0.159 0.0839  0.165 0.14383  0.172 0.14383  C 0.179 0.14383  0.185 0.0839  0.188 0  C 0.19 0.0839  0.196 0.14383  0.203 0.14383  C 0.21 0.14383  0.217 0.0839  0.219 0  C 0.221 0.0839  0.227 0.14383  0.235 0.14383  C 0.242 0.14383  0.248 0.0839  0.25 0  E" pathEditMode="relative" ptsTypes="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4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4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4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4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4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4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4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4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4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4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4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4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4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4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4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5" grpId="2"/>
      <p:bldP spid="26" grpId="0"/>
      <p:bldP spid="26" grpId="1"/>
      <p:bldP spid="26" grpId="2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3142" y="2338958"/>
            <a:ext cx="7638458" cy="9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2389758"/>
            <a:ext cx="973015" cy="8410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7761" y="358914"/>
            <a:ext cx="5295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TRÒ CHƠI ÂM NHẠC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50489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/>
              <a:t>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hãy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trình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bày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lại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câu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đã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nghe</a:t>
            </a:r>
            <a:r>
              <a:rPr lang="en-US" sz="2000" b="1" dirty="0" smtClean="0"/>
              <a:t> .</a:t>
            </a:r>
            <a:endParaRPr lang="vi-VN" sz="2000" b="1" dirty="0"/>
          </a:p>
        </p:txBody>
      </p:sp>
      <p:pic>
        <p:nvPicPr>
          <p:cNvPr id="8" name="Picture 7" descr="tia 6.t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3634358"/>
            <a:ext cx="7620000" cy="2004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6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4091558"/>
            <a:ext cx="990600" cy="856283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1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457200" y="1219200"/>
            <a:ext cx="83058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Hình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nhö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trong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töøng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tia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naéng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i="1" dirty="0" err="1">
                <a:solidFill>
                  <a:srgbClr val="002060"/>
                </a:solidFill>
                <a:latin typeface="VNI-Times" pitchFamily="2" charset="0"/>
              </a:rPr>
              <a:t>coù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neùt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tinh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nghòch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baïn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trai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.</a:t>
            </a:r>
          </a:p>
          <a:p>
            <a:pPr algn="just"/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Hình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nhö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trong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töøng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haït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möa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i="1" dirty="0" err="1">
                <a:solidFill>
                  <a:srgbClr val="002060"/>
                </a:solidFill>
                <a:latin typeface="VNI-Times" pitchFamily="2" charset="0"/>
              </a:rPr>
              <a:t>co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ù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nuï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cöôøi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duyeân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baïn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gaùi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.</a:t>
            </a:r>
          </a:p>
          <a:p>
            <a:pPr algn="just"/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Hình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nhö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trong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töøng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tia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naéng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i="1" dirty="0" err="1">
                <a:solidFill>
                  <a:srgbClr val="002060"/>
                </a:solidFill>
                <a:latin typeface="VNI-Times" pitchFamily="2" charset="0"/>
              </a:rPr>
              <a:t>haùt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leân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theo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töøng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tieáng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ve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.</a:t>
            </a:r>
          </a:p>
          <a:p>
            <a:pPr algn="just"/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Hình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nhö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trong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töøng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haït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möa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i="1" dirty="0" err="1">
                <a:solidFill>
                  <a:srgbClr val="002060"/>
                </a:solidFill>
                <a:latin typeface="VNI-Times" pitchFamily="2" charset="0"/>
              </a:rPr>
              <a:t>coù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doøng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löu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buùt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ñoïng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laïi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.</a:t>
            </a:r>
          </a:p>
          <a:p>
            <a:pPr algn="just"/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Tia </a:t>
            </a:r>
            <a:r>
              <a:rPr lang="en-US" sz="2900" b="1" i="1" dirty="0" err="1">
                <a:solidFill>
                  <a:srgbClr val="002060"/>
                </a:solidFill>
                <a:latin typeface="VNI-Times" pitchFamily="2" charset="0"/>
              </a:rPr>
              <a:t>naéng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haït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möa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,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tia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naéng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haït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möa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treû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i="1" dirty="0" err="1">
                <a:solidFill>
                  <a:srgbClr val="002060"/>
                </a:solidFill>
                <a:latin typeface="VNI-Times" pitchFamily="2" charset="0"/>
              </a:rPr>
              <a:t>maõi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maøu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hoa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phöôïng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i="1" dirty="0" err="1">
                <a:solidFill>
                  <a:srgbClr val="002060"/>
                </a:solidFill>
                <a:latin typeface="VNI-Times" pitchFamily="2" charset="0"/>
              </a:rPr>
              <a:t>ño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û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voâ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tö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. </a:t>
            </a:r>
          </a:p>
          <a:p>
            <a:pPr algn="just"/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Baïn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i="1" dirty="0" err="1">
                <a:solidFill>
                  <a:srgbClr val="002060"/>
                </a:solidFill>
                <a:latin typeface="VNI-Times" pitchFamily="2" charset="0"/>
              </a:rPr>
              <a:t>hôõi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baïn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ôi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,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ñöøng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i="1" dirty="0" err="1">
                <a:solidFill>
                  <a:srgbClr val="002060"/>
                </a:solidFill>
                <a:latin typeface="VNI-Times" pitchFamily="2" charset="0"/>
              </a:rPr>
              <a:t>traùch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ñöøng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buoàn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voâ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côù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laøm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buoàn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tia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naéng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VNI-Times" pitchFamily="2" charset="0"/>
              </a:rPr>
              <a:t>haït</a:t>
            </a:r>
            <a:r>
              <a:rPr lang="en-US" sz="29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VNI-Times" pitchFamily="2" charset="0"/>
              </a:rPr>
              <a:t>möa</a:t>
            </a:r>
            <a:r>
              <a:rPr lang="en-US" sz="2900" b="1" dirty="0" smtClean="0">
                <a:solidFill>
                  <a:srgbClr val="002060"/>
                </a:solidFill>
                <a:latin typeface="VNI-Times" pitchFamily="2" charset="0"/>
              </a:rPr>
              <a:t>.</a:t>
            </a:r>
            <a:endParaRPr lang="en-US" sz="2900" b="1" dirty="0">
              <a:solidFill>
                <a:srgbClr val="002060"/>
              </a:solidFill>
              <a:latin typeface="VNI-Times" pitchFamily="2" charset="0"/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1371600" y="806450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3581400" y="43275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4876800" y="17367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457200" y="4343400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1219200" y="12795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2667000" y="43275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1981200" y="4343400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1143000" y="4343400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1295400" y="3886200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6477000" y="3505200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5105400" y="3505200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56" name="Text Box 16"/>
          <p:cNvSpPr txBox="1">
            <a:spLocks noChangeArrowheads="1"/>
          </p:cNvSpPr>
          <p:nvPr/>
        </p:nvSpPr>
        <p:spPr bwMode="auto">
          <a:xfrm>
            <a:off x="1371600" y="34893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1371600" y="30321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58" name="Text Box 18"/>
          <p:cNvSpPr txBox="1">
            <a:spLocks noChangeArrowheads="1"/>
          </p:cNvSpPr>
          <p:nvPr/>
        </p:nvSpPr>
        <p:spPr bwMode="auto">
          <a:xfrm>
            <a:off x="6248400" y="2590800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59" name="Text Box 19"/>
          <p:cNvSpPr txBox="1">
            <a:spLocks noChangeArrowheads="1"/>
          </p:cNvSpPr>
          <p:nvPr/>
        </p:nvSpPr>
        <p:spPr bwMode="auto">
          <a:xfrm>
            <a:off x="4800600" y="2590800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60" name="Text Box 20"/>
          <p:cNvSpPr txBox="1">
            <a:spLocks noChangeArrowheads="1"/>
          </p:cNvSpPr>
          <p:nvPr/>
        </p:nvSpPr>
        <p:spPr bwMode="auto">
          <a:xfrm>
            <a:off x="1371600" y="2590800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61" name="Text Box 21"/>
          <p:cNvSpPr txBox="1">
            <a:spLocks noChangeArrowheads="1"/>
          </p:cNvSpPr>
          <p:nvPr/>
        </p:nvSpPr>
        <p:spPr bwMode="auto">
          <a:xfrm>
            <a:off x="1143000" y="21939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6096000" y="1752600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63" name="Text Box 23"/>
          <p:cNvSpPr txBox="1">
            <a:spLocks noChangeArrowheads="1"/>
          </p:cNvSpPr>
          <p:nvPr/>
        </p:nvSpPr>
        <p:spPr bwMode="auto">
          <a:xfrm>
            <a:off x="6019800" y="8223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64" name="Text Box 24"/>
          <p:cNvSpPr txBox="1">
            <a:spLocks noChangeArrowheads="1"/>
          </p:cNvSpPr>
          <p:nvPr/>
        </p:nvSpPr>
        <p:spPr bwMode="auto">
          <a:xfrm>
            <a:off x="4724400" y="8223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65" name="Text Box 25"/>
          <p:cNvSpPr txBox="1">
            <a:spLocks noChangeArrowheads="1"/>
          </p:cNvSpPr>
          <p:nvPr/>
        </p:nvSpPr>
        <p:spPr bwMode="auto">
          <a:xfrm>
            <a:off x="2362200" y="47847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66" name="Text Box 26"/>
          <p:cNvSpPr txBox="1">
            <a:spLocks noChangeArrowheads="1"/>
          </p:cNvSpPr>
          <p:nvPr/>
        </p:nvSpPr>
        <p:spPr bwMode="auto">
          <a:xfrm>
            <a:off x="8001000" y="4343400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67" name="Text Box 27"/>
          <p:cNvSpPr txBox="1">
            <a:spLocks noChangeArrowheads="1"/>
          </p:cNvSpPr>
          <p:nvPr/>
        </p:nvSpPr>
        <p:spPr bwMode="auto">
          <a:xfrm>
            <a:off x="5867400" y="4343400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68" name="Text Box 28"/>
          <p:cNvSpPr txBox="1">
            <a:spLocks noChangeArrowheads="1"/>
          </p:cNvSpPr>
          <p:nvPr/>
        </p:nvSpPr>
        <p:spPr bwMode="auto">
          <a:xfrm>
            <a:off x="3276600" y="52419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69" name="Text Box 29"/>
          <p:cNvSpPr txBox="1">
            <a:spLocks noChangeArrowheads="1"/>
          </p:cNvSpPr>
          <p:nvPr/>
        </p:nvSpPr>
        <p:spPr bwMode="auto">
          <a:xfrm>
            <a:off x="2514600" y="52419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70" name="Text Box 30"/>
          <p:cNvSpPr txBox="1">
            <a:spLocks noChangeArrowheads="1"/>
          </p:cNvSpPr>
          <p:nvPr/>
        </p:nvSpPr>
        <p:spPr bwMode="auto">
          <a:xfrm>
            <a:off x="533400" y="52419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71" name="Text Box 31"/>
          <p:cNvSpPr txBox="1">
            <a:spLocks noChangeArrowheads="1"/>
          </p:cNvSpPr>
          <p:nvPr/>
        </p:nvSpPr>
        <p:spPr bwMode="auto">
          <a:xfrm>
            <a:off x="1828800" y="52419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72" name="Text Box 32"/>
          <p:cNvSpPr txBox="1">
            <a:spLocks noChangeArrowheads="1"/>
          </p:cNvSpPr>
          <p:nvPr/>
        </p:nvSpPr>
        <p:spPr bwMode="auto">
          <a:xfrm>
            <a:off x="6172200" y="52419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73" name="Text Box 33"/>
          <p:cNvSpPr txBox="1">
            <a:spLocks noChangeArrowheads="1"/>
          </p:cNvSpPr>
          <p:nvPr/>
        </p:nvSpPr>
        <p:spPr bwMode="auto">
          <a:xfrm>
            <a:off x="1219200" y="52419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74" name="Text Box 34"/>
          <p:cNvSpPr txBox="1">
            <a:spLocks noChangeArrowheads="1"/>
          </p:cNvSpPr>
          <p:nvPr/>
        </p:nvSpPr>
        <p:spPr bwMode="auto">
          <a:xfrm>
            <a:off x="1981200" y="5715000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75" name="Text Box 35"/>
          <p:cNvSpPr txBox="1">
            <a:spLocks noChangeArrowheads="1"/>
          </p:cNvSpPr>
          <p:nvPr/>
        </p:nvSpPr>
        <p:spPr bwMode="auto">
          <a:xfrm>
            <a:off x="7924800" y="5257800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76" name="Text Box 36"/>
          <p:cNvSpPr txBox="1">
            <a:spLocks noChangeArrowheads="1"/>
          </p:cNvSpPr>
          <p:nvPr/>
        </p:nvSpPr>
        <p:spPr bwMode="auto">
          <a:xfrm>
            <a:off x="4191000" y="56991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87077" name="Text Box 37"/>
          <p:cNvSpPr txBox="1">
            <a:spLocks noChangeArrowheads="1"/>
          </p:cNvSpPr>
          <p:nvPr/>
        </p:nvSpPr>
        <p:spPr bwMode="auto">
          <a:xfrm>
            <a:off x="1371600" y="1736725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362200" y="533400"/>
            <a:ext cx="57358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u="sng" cap="none" spc="0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Haùt</a:t>
            </a:r>
            <a:r>
              <a:rPr lang="en-US" sz="3600" b="1" u="sng" cap="none" spc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b="1" u="sng" cap="none" spc="0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keát</a:t>
            </a:r>
            <a:r>
              <a:rPr lang="en-US" sz="3600" b="1" u="sng" cap="none" spc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b="1" u="sng" cap="none" spc="0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hôïp</a:t>
            </a:r>
            <a:r>
              <a:rPr lang="en-US" sz="3600" b="1" u="sng" cap="none" spc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b="1" u="sng" cap="none" spc="0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goõ</a:t>
            </a:r>
            <a:r>
              <a:rPr lang="en-US" sz="3600" b="1" u="sng" cap="none" spc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b="1" u="sng" cap="none" spc="0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theo</a:t>
            </a:r>
            <a:r>
              <a:rPr lang="en-US" sz="3600" b="1" u="sng" cap="none" spc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b="1" u="sng" cap="none" spc="0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nhòp</a:t>
            </a:r>
            <a:r>
              <a:rPr lang="en-US" sz="3600" b="1" u="sng" cap="none" spc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 2 </a:t>
            </a:r>
            <a:endParaRPr lang="vi-VN" sz="36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4" name="tia nang hat mua - 2 lan - ket 2 l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381000"/>
            <a:ext cx="1190625" cy="9525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66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362200"/>
            <a:ext cx="8001000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latin typeface="VNI-Times" pitchFamily="2" charset="0"/>
              </a:rPr>
              <a:t>B</a:t>
            </a:r>
            <a:r>
              <a:rPr lang="en-US" sz="2800" b="1" dirty="0" err="1" smtClean="0">
                <a:latin typeface="VNI-Times" pitchFamily="2" charset="0"/>
              </a:rPr>
              <a:t>aøi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haùt</a:t>
            </a:r>
            <a:r>
              <a:rPr lang="en-US" sz="2800" b="1" dirty="0" smtClean="0">
                <a:latin typeface="VNI-Times" pitchFamily="2" charset="0"/>
              </a:rPr>
              <a:t> “ Tia </a:t>
            </a:r>
            <a:r>
              <a:rPr lang="en-US" sz="2800" b="1" dirty="0" err="1" smtClean="0">
                <a:latin typeface="VNI-Times" pitchFamily="2" charset="0"/>
              </a:rPr>
              <a:t>naéng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haït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möa</a:t>
            </a:r>
            <a:r>
              <a:rPr lang="en-US" sz="2800" b="1" dirty="0" smtClean="0">
                <a:latin typeface="VNI-Times" pitchFamily="2" charset="0"/>
              </a:rPr>
              <a:t>” </a:t>
            </a:r>
            <a:r>
              <a:rPr lang="en-US" sz="2800" b="1" dirty="0" err="1" smtClean="0">
                <a:latin typeface="VNI-Times" pitchFamily="2" charset="0"/>
              </a:rPr>
              <a:t>vôùi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neùt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nhaïc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vui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töôi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trong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saùng</a:t>
            </a:r>
            <a:r>
              <a:rPr lang="en-US" sz="2800" b="1" dirty="0" smtClean="0">
                <a:latin typeface="VNI-Times" pitchFamily="2" charset="0"/>
              </a:rPr>
              <a:t>, </a:t>
            </a:r>
            <a:r>
              <a:rPr lang="en-US" sz="2800" b="1" dirty="0" err="1" smtClean="0">
                <a:latin typeface="VNI-Times" pitchFamily="2" charset="0"/>
              </a:rPr>
              <a:t>baøi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haùt</a:t>
            </a:r>
            <a:r>
              <a:rPr lang="en-US" sz="2800" b="1" dirty="0" smtClean="0">
                <a:latin typeface="VNI-Times" pitchFamily="2" charset="0"/>
              </a:rPr>
              <a:t> ca </a:t>
            </a:r>
            <a:r>
              <a:rPr lang="en-US" sz="2800" b="1" dirty="0" err="1" smtClean="0">
                <a:latin typeface="VNI-Times" pitchFamily="2" charset="0"/>
              </a:rPr>
              <a:t>ngôøi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tình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baïn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voâ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tö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cuûa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löùa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tuoåi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hoïc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troø</a:t>
            </a:r>
            <a:r>
              <a:rPr lang="en-US" sz="2800" b="1" dirty="0" smtClean="0">
                <a:latin typeface="VNI-Times" pitchFamily="2" charset="0"/>
              </a:rPr>
              <a:t>. </a:t>
            </a:r>
          </a:p>
          <a:p>
            <a:pPr algn="just"/>
            <a:r>
              <a:rPr lang="en-US" sz="4000" b="1" dirty="0" err="1" smtClean="0">
                <a:latin typeface="VNI-Times" pitchFamily="2" charset="0"/>
              </a:rPr>
              <a:t>T</a:t>
            </a:r>
            <a:r>
              <a:rPr lang="en-US" sz="2800" b="1" dirty="0" err="1" smtClean="0">
                <a:latin typeface="VNI-Times" pitchFamily="2" charset="0"/>
              </a:rPr>
              <a:t>hoâng</a:t>
            </a:r>
            <a:r>
              <a:rPr lang="en-US" sz="2800" b="1" dirty="0" smtClean="0">
                <a:latin typeface="VNI-Times" pitchFamily="2" charset="0"/>
              </a:rPr>
              <a:t> qua </a:t>
            </a:r>
            <a:r>
              <a:rPr lang="en-US" sz="2800" b="1" dirty="0" err="1" smtClean="0">
                <a:latin typeface="VNI-Times" pitchFamily="2" charset="0"/>
              </a:rPr>
              <a:t>baøi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haùt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giuùp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caùc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em</a:t>
            </a:r>
            <a:r>
              <a:rPr lang="en-US" sz="2800" b="1" dirty="0" smtClean="0">
                <a:latin typeface="VNI-Times" pitchFamily="2" charset="0"/>
              </a:rPr>
              <a:t> HS </a:t>
            </a:r>
            <a:r>
              <a:rPr lang="en-US" sz="2800" b="1" dirty="0" err="1" smtClean="0">
                <a:latin typeface="VNI-Times" pitchFamily="2" charset="0"/>
              </a:rPr>
              <a:t>coù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tinh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thaàn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ñoaøn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keát</a:t>
            </a:r>
            <a:r>
              <a:rPr lang="en-US" sz="2800" b="1" dirty="0" smtClean="0">
                <a:latin typeface="VNI-Times" pitchFamily="2" charset="0"/>
              </a:rPr>
              <a:t>, </a:t>
            </a:r>
            <a:r>
              <a:rPr lang="en-US" sz="2800" b="1" dirty="0" err="1" smtClean="0">
                <a:latin typeface="VNI-Times" pitchFamily="2" charset="0"/>
              </a:rPr>
              <a:t>yeâu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thöông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gaén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boù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giuùp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ñôõ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laãn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nhau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trong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hoïc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taäp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cuõng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nhö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trong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sinh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hoaït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vui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chôi</a:t>
            </a:r>
            <a:r>
              <a:rPr lang="en-US" sz="2800" b="1" dirty="0" smtClean="0">
                <a:latin typeface="VNI-Times" pitchFamily="2" charset="0"/>
              </a:rPr>
              <a:t> .</a:t>
            </a:r>
            <a:endParaRPr lang="vi-VN" sz="2800" dirty="0"/>
          </a:p>
        </p:txBody>
      </p:sp>
      <p:sp>
        <p:nvSpPr>
          <p:cNvPr id="6" name="Rectangle 5"/>
          <p:cNvSpPr/>
          <p:nvPr/>
        </p:nvSpPr>
        <p:spPr>
          <a:xfrm>
            <a:off x="1122177" y="990600"/>
            <a:ext cx="6899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VNI-Times" pitchFamily="2" charset="0"/>
                <a:cs typeface="Arial" pitchFamily="34" charset="0"/>
              </a:rPr>
              <a:t>NOÄI DUNG BAØI HAÙT</a:t>
            </a:r>
            <a:endParaRPr lang="vi-VN" sz="5400" b="1" cap="none" spc="0" dirty="0">
              <a:ln w="11430">
                <a:solidFill>
                  <a:srgbClr val="FF3300"/>
                </a:solidFill>
              </a:ln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200" i="1" dirty="0" smtClean="0"/>
              <a:t>.</a:t>
            </a:r>
            <a:endParaRPr lang="vi-VN" sz="1200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nhac nen 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371600" y="1219200"/>
            <a:ext cx="61574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NHẬN XÉT – DẶN DÒ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2860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</a:t>
            </a: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err="1" smtClean="0"/>
              <a:t>thuộc</a:t>
            </a:r>
            <a:r>
              <a:rPr lang="en-US" sz="2400" dirty="0" smtClean="0"/>
              <a:t> </a:t>
            </a:r>
            <a:r>
              <a:rPr lang="en-US" sz="2400" dirty="0" err="1" smtClean="0"/>
              <a:t>lời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hát</a:t>
            </a:r>
            <a:r>
              <a:rPr lang="en-US" sz="2400" dirty="0" smtClean="0"/>
              <a:t> “ Tia </a:t>
            </a:r>
            <a:r>
              <a:rPr lang="en-US" sz="2400" dirty="0" err="1" smtClean="0"/>
              <a:t>nắng</a:t>
            </a:r>
            <a:r>
              <a:rPr lang="en-US" sz="2400" dirty="0" smtClean="0"/>
              <a:t> </a:t>
            </a:r>
            <a:r>
              <a:rPr lang="en-US" sz="2400" dirty="0" err="1" smtClean="0"/>
              <a:t>hạt</a:t>
            </a:r>
            <a:r>
              <a:rPr lang="en-US" sz="2400" dirty="0" smtClean="0"/>
              <a:t> </a:t>
            </a:r>
            <a:r>
              <a:rPr lang="en-US" sz="2400" dirty="0" err="1" smtClean="0"/>
              <a:t>mưa</a:t>
            </a:r>
            <a:r>
              <a:rPr lang="en-US" sz="2400" dirty="0" smtClean="0"/>
              <a:t>”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gõ</a:t>
            </a:r>
            <a:r>
              <a:rPr lang="en-US" sz="2400" dirty="0" smtClean="0"/>
              <a:t> </a:t>
            </a:r>
            <a:r>
              <a:rPr lang="en-US" sz="2400" dirty="0" err="1" smtClean="0"/>
              <a:t>đệm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nhịp</a:t>
            </a:r>
            <a:r>
              <a:rPr lang="en-US" sz="2400" dirty="0" smtClean="0"/>
              <a:t> 2.</a:t>
            </a:r>
          </a:p>
          <a:p>
            <a:endParaRPr lang="en-US" sz="2400" dirty="0" smtClean="0"/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gõ</a:t>
            </a:r>
            <a:r>
              <a:rPr lang="en-US" sz="2400" dirty="0" smtClean="0"/>
              <a:t> </a:t>
            </a:r>
            <a:r>
              <a:rPr lang="en-US" sz="2400" dirty="0" err="1" smtClean="0"/>
              <a:t>đệm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tiết</a:t>
            </a:r>
            <a:r>
              <a:rPr lang="en-US" sz="2400" dirty="0" smtClean="0"/>
              <a:t> </a:t>
            </a:r>
            <a:r>
              <a:rPr lang="en-US" sz="2400" dirty="0" err="1" smtClean="0"/>
              <a:t>tấu</a:t>
            </a:r>
            <a:r>
              <a:rPr lang="en-US" sz="2400" dirty="0" smtClean="0"/>
              <a:t> </a:t>
            </a:r>
            <a:r>
              <a:rPr lang="en-US" sz="2400" dirty="0" err="1" smtClean="0"/>
              <a:t>lời</a:t>
            </a:r>
            <a:r>
              <a:rPr lang="en-US" sz="2400" dirty="0" smtClean="0"/>
              <a:t> ca.</a:t>
            </a:r>
          </a:p>
          <a:p>
            <a:endParaRPr lang="en-US" sz="2400" dirty="0" smtClean="0"/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âm</a:t>
            </a:r>
            <a:r>
              <a:rPr lang="en-US" sz="2400" dirty="0" smtClean="0"/>
              <a:t> </a:t>
            </a:r>
            <a:r>
              <a:rPr lang="en-US" sz="2400" dirty="0" err="1" smtClean="0"/>
              <a:t>nhạc</a:t>
            </a:r>
            <a:r>
              <a:rPr lang="en-US" sz="2400" dirty="0" smtClean="0"/>
              <a:t> </a:t>
            </a:r>
            <a:r>
              <a:rPr lang="en-US" sz="2400" dirty="0" err="1" smtClean="0"/>
              <a:t>thường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thức</a:t>
            </a:r>
            <a:r>
              <a:rPr lang="en-US" sz="2400" dirty="0" smtClean="0"/>
              <a:t> .</a:t>
            </a:r>
          </a:p>
          <a:p>
            <a:endParaRPr lang="en-US" sz="2400" dirty="0" smtClean="0"/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Chuẩn</a:t>
            </a:r>
            <a:r>
              <a:rPr lang="en-US" sz="2400" dirty="0" smtClean="0"/>
              <a:t> </a:t>
            </a:r>
            <a:r>
              <a:rPr lang="en-US" sz="2400" dirty="0" err="1" smtClean="0"/>
              <a:t>bị</a:t>
            </a:r>
            <a:r>
              <a:rPr lang="en-US" sz="2400" dirty="0" smtClean="0"/>
              <a:t> </a:t>
            </a:r>
            <a:r>
              <a:rPr lang="en-US" sz="2400" dirty="0" err="1" smtClean="0"/>
              <a:t>trước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TĐN </a:t>
            </a:r>
            <a:r>
              <a:rPr lang="en-US" sz="2400" dirty="0" err="1" smtClean="0"/>
              <a:t>số</a:t>
            </a:r>
            <a:r>
              <a:rPr lang="en-US" sz="2400" dirty="0" smtClean="0"/>
              <a:t>  8 “ </a:t>
            </a:r>
            <a:r>
              <a:rPr lang="en-US" sz="2400" dirty="0" err="1" smtClean="0"/>
              <a:t>lá</a:t>
            </a:r>
            <a:r>
              <a:rPr lang="en-US" sz="2400" dirty="0" smtClean="0"/>
              <a:t> </a:t>
            </a:r>
            <a:r>
              <a:rPr lang="en-US" sz="2400" dirty="0" err="1" smtClean="0"/>
              <a:t>thuyền</a:t>
            </a:r>
            <a:r>
              <a:rPr lang="en-US" sz="2400" dirty="0" smtClean="0"/>
              <a:t> </a:t>
            </a:r>
            <a:r>
              <a:rPr lang="en-US" sz="2400" dirty="0" err="1" smtClean="0"/>
              <a:t>ước</a:t>
            </a:r>
            <a:r>
              <a:rPr lang="en-US" sz="2400" dirty="0" smtClean="0"/>
              <a:t> </a:t>
            </a:r>
            <a:r>
              <a:rPr lang="en-US" sz="2400" dirty="0" err="1" smtClean="0"/>
              <a:t>mơ</a:t>
            </a:r>
            <a:r>
              <a:rPr lang="en-US" sz="2400" dirty="0" smtClean="0"/>
              <a:t> ”.</a:t>
            </a:r>
          </a:p>
          <a:p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200" i="1" dirty="0" smtClean="0"/>
              <a:t>.</a:t>
            </a:r>
            <a:endParaRPr lang="vi-VN" sz="1200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7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813" y="2286000"/>
            <a:ext cx="857638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CHÂN THÀNH CÁM ƠN QUÝ THẦY CÔ</a:t>
            </a:r>
          </a:p>
          <a:p>
            <a:pPr algn="ctr"/>
            <a:endParaRPr lang="vi-VN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vi-VN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ĐẾN THAM DỰ TiẾT DẠY.</a:t>
            </a:r>
          </a:p>
          <a:p>
            <a:pPr algn="ctr"/>
            <a:endParaRPr lang="vi-VN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vi-VN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XIN CHÀO VÀ HẸN GẶP LẠI !</a:t>
            </a:r>
            <a:endParaRPr 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1" name="TTia nang hat mua - co l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601200" y="1752600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00" dirty="0" smtClean="0"/>
              <a:t>Thứ 5,ngày 10 tháng 3 năm 2011 </a:t>
            </a:r>
            <a:r>
              <a:rPr lang="vi-VN" sz="1200" i="1" dirty="0" smtClean="0"/>
              <a:t>Tiết 28: Học bài hát: Tia nắng hạt mưa – ANTT: Sơ lược về nhạc hát và nhạc đàn.</a:t>
            </a:r>
            <a:endParaRPr lang="vi-VN" sz="1200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4191000"/>
            <a:ext cx="7162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800" b="1" i="1" kern="1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Nhạc :</a:t>
            </a:r>
            <a:r>
              <a:rPr lang="vi-VN" sz="2800" b="1" kern="1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Khánh Vinh - </a:t>
            </a:r>
            <a:r>
              <a:rPr lang="vi-VN" sz="2800" b="1" i="1" kern="1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Lời : Thơ</a:t>
            </a:r>
            <a:r>
              <a:rPr lang="vi-VN" sz="2800" b="1" kern="1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Lệ Bình</a:t>
            </a:r>
            <a:endParaRPr lang="vi-VN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286000"/>
            <a:ext cx="8153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vi-VN" sz="5400" b="1" kern="10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I - Học bài hát : </a:t>
            </a:r>
          </a:p>
          <a:p>
            <a:pPr algn="r"/>
            <a:r>
              <a:rPr lang="vi-VN" sz="5400" b="1" kern="10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TIA NẮNG HẠT MƯA</a:t>
            </a:r>
            <a:endParaRPr lang="vi-VN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228600" y="1356985"/>
            <a:ext cx="50292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200" b="1" i="1" dirty="0" err="1">
                <a:latin typeface="VNI-Times" pitchFamily="2" charset="0"/>
              </a:rPr>
              <a:t>Nhaïc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 smtClean="0">
                <a:latin typeface="VNI-Times" pitchFamily="2" charset="0"/>
              </a:rPr>
              <a:t>só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 smtClean="0">
                <a:latin typeface="VNI-Times" pitchFamily="2" charset="0"/>
              </a:rPr>
              <a:t>Khaùnh</a:t>
            </a:r>
            <a:r>
              <a:rPr lang="en-US" sz="2200" b="1" i="1" dirty="0" smtClean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Vinh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sinh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ngaøy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smtClean="0">
                <a:latin typeface="VNI-Times" pitchFamily="2" charset="0"/>
              </a:rPr>
              <a:t>01.10 . 1954 </a:t>
            </a:r>
            <a:r>
              <a:rPr lang="en-US" sz="2200" b="1" i="1" dirty="0">
                <a:latin typeface="VNI-Times" pitchFamily="2" charset="0"/>
              </a:rPr>
              <a:t>, </a:t>
            </a:r>
            <a:r>
              <a:rPr lang="en-US" sz="2200" b="1" i="1" dirty="0" err="1">
                <a:latin typeface="VNI-Times" pitchFamily="2" charset="0"/>
              </a:rPr>
              <a:t>queâ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taïi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xaõ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Sôn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Ñoàng</a:t>
            </a:r>
            <a:r>
              <a:rPr lang="en-US" sz="2200" b="1" i="1" dirty="0">
                <a:latin typeface="VNI-Times" pitchFamily="2" charset="0"/>
              </a:rPr>
              <a:t> – </a:t>
            </a:r>
            <a:r>
              <a:rPr lang="en-US" sz="2200" b="1" i="1" dirty="0" err="1">
                <a:latin typeface="VNI-Times" pitchFamily="2" charset="0"/>
              </a:rPr>
              <a:t>Hoaøi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Ñöùc</a:t>
            </a:r>
            <a:r>
              <a:rPr lang="en-US" sz="2200" b="1" i="1" dirty="0">
                <a:latin typeface="VNI-Times" pitchFamily="2" charset="0"/>
              </a:rPr>
              <a:t> – </a:t>
            </a:r>
            <a:r>
              <a:rPr lang="en-US" sz="2200" b="1" i="1" dirty="0" err="1">
                <a:latin typeface="VNI-Times" pitchFamily="2" charset="0"/>
              </a:rPr>
              <a:t>Haø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 smtClean="0">
                <a:latin typeface="VNI-Times" pitchFamily="2" charset="0"/>
              </a:rPr>
              <a:t>Taây</a:t>
            </a:r>
            <a:r>
              <a:rPr lang="en-US" sz="2200" b="1" i="1" dirty="0" smtClean="0">
                <a:latin typeface="VNI-Times" pitchFamily="2" charset="0"/>
              </a:rPr>
              <a:t> ( nay </a:t>
            </a:r>
            <a:r>
              <a:rPr lang="en-US" sz="2200" b="1" i="1" dirty="0" err="1" smtClean="0">
                <a:latin typeface="VNI-Times" pitchFamily="2" charset="0"/>
              </a:rPr>
              <a:t>thuộc</a:t>
            </a:r>
            <a:r>
              <a:rPr lang="en-US" sz="2200" b="1" i="1" dirty="0" smtClean="0">
                <a:latin typeface="VNI-Times" pitchFamily="2" charset="0"/>
              </a:rPr>
              <a:t> TP </a:t>
            </a:r>
            <a:r>
              <a:rPr lang="en-US" sz="2200" b="1" i="1" dirty="0" err="1" smtClean="0">
                <a:latin typeface="VNI-Times" pitchFamily="2" charset="0"/>
              </a:rPr>
              <a:t>Haø</a:t>
            </a:r>
            <a:r>
              <a:rPr lang="en-US" sz="2200" b="1" i="1" dirty="0" smtClean="0">
                <a:latin typeface="VNI-Times" pitchFamily="2" charset="0"/>
              </a:rPr>
              <a:t> </a:t>
            </a:r>
            <a:r>
              <a:rPr lang="en-US" sz="2200" b="1" i="1" dirty="0" err="1" smtClean="0">
                <a:latin typeface="VNI-Times" pitchFamily="2" charset="0"/>
              </a:rPr>
              <a:t>Nội</a:t>
            </a:r>
            <a:r>
              <a:rPr lang="en-US" sz="2200" b="1" i="1" dirty="0" smtClean="0">
                <a:latin typeface="VNI-Times" pitchFamily="2" charset="0"/>
              </a:rPr>
              <a:t> ). </a:t>
            </a:r>
            <a:r>
              <a:rPr lang="en-US" sz="2200" b="1" i="1" dirty="0" err="1">
                <a:latin typeface="VNI-Times" pitchFamily="2" charset="0"/>
              </a:rPr>
              <a:t>Töø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naêm</a:t>
            </a:r>
            <a:r>
              <a:rPr lang="en-US" sz="2200" b="1" i="1" dirty="0">
                <a:latin typeface="VNI-Times" pitchFamily="2" charset="0"/>
              </a:rPr>
              <a:t> 1973 </a:t>
            </a:r>
            <a:r>
              <a:rPr lang="en-US" sz="2200" b="1" i="1" dirty="0" err="1">
                <a:latin typeface="VNI-Times" pitchFamily="2" charset="0"/>
              </a:rPr>
              <a:t>oâng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tham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gia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hoaït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ñoäng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caùch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maïng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ôû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chieán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tröôøng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ñoàng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baèng</a:t>
            </a:r>
            <a:r>
              <a:rPr lang="en-US" sz="2200" b="1" i="1" dirty="0">
                <a:latin typeface="VNI-Times" pitchFamily="2" charset="0"/>
              </a:rPr>
              <a:t> Nam </a:t>
            </a:r>
            <a:r>
              <a:rPr lang="en-US" sz="2200" b="1" i="1" dirty="0" err="1">
                <a:latin typeface="VNI-Times" pitchFamily="2" charset="0"/>
              </a:rPr>
              <a:t>Boä</a:t>
            </a:r>
            <a:r>
              <a:rPr lang="en-US" sz="2200" b="1" i="1" dirty="0">
                <a:latin typeface="VNI-Times" pitchFamily="2" charset="0"/>
              </a:rPr>
              <a:t>. </a:t>
            </a:r>
            <a:endParaRPr lang="en-US" sz="2200" b="1" i="1" dirty="0" smtClean="0">
              <a:latin typeface="VNI-Times" pitchFamily="2" charset="0"/>
            </a:endParaRPr>
          </a:p>
          <a:p>
            <a:pPr algn="just">
              <a:spcBef>
                <a:spcPct val="50000"/>
              </a:spcBef>
            </a:pPr>
            <a:r>
              <a:rPr lang="en-US" sz="2200" b="1" i="1" dirty="0" err="1" smtClean="0">
                <a:latin typeface="VNI-Times" pitchFamily="2" charset="0"/>
              </a:rPr>
              <a:t>Töø</a:t>
            </a:r>
            <a:r>
              <a:rPr lang="en-US" sz="2200" b="1" i="1" dirty="0" smtClean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naêm</a:t>
            </a:r>
            <a:r>
              <a:rPr lang="en-US" sz="2200" b="1" i="1" dirty="0">
                <a:latin typeface="VNI-Times" pitchFamily="2" charset="0"/>
              </a:rPr>
              <a:t> 1980 </a:t>
            </a:r>
            <a:r>
              <a:rPr lang="en-US" sz="2200" b="1" i="1" dirty="0" err="1">
                <a:latin typeface="VNI-Times" pitchFamily="2" charset="0"/>
              </a:rPr>
              <a:t>laøm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bieân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taäp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aâm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nhaïc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taïi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Ñaøi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truyeàn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hình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Caàn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Thô</a:t>
            </a:r>
            <a:r>
              <a:rPr lang="en-US" sz="2200" b="1" i="1" dirty="0">
                <a:latin typeface="VNI-Times" pitchFamily="2" charset="0"/>
              </a:rPr>
              <a:t>. </a:t>
            </a:r>
            <a:r>
              <a:rPr lang="en-US" sz="2200" b="1" i="1" dirty="0" err="1">
                <a:latin typeface="VNI-Times" pitchFamily="2" charset="0"/>
              </a:rPr>
              <a:t>Naêm</a:t>
            </a:r>
            <a:r>
              <a:rPr lang="en-US" sz="2200" b="1" i="1" dirty="0">
                <a:latin typeface="VNI-Times" pitchFamily="2" charset="0"/>
              </a:rPr>
              <a:t> 1986 , </a:t>
            </a:r>
            <a:r>
              <a:rPr lang="en-US" sz="2200" b="1" i="1" dirty="0" err="1">
                <a:latin typeface="VNI-Times" pitchFamily="2" charset="0"/>
              </a:rPr>
              <a:t>oâng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theo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hoïc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Saùng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Taùc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taïi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Nhaïc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Vieän</a:t>
            </a:r>
            <a:r>
              <a:rPr lang="en-US" sz="2200" b="1" i="1" dirty="0">
                <a:latin typeface="VNI-Times" pitchFamily="2" charset="0"/>
              </a:rPr>
              <a:t> TP.HCM. </a:t>
            </a:r>
            <a:r>
              <a:rPr lang="en-US" sz="2200" b="1" i="1" dirty="0" err="1">
                <a:latin typeface="VNI-Times" pitchFamily="2" charset="0"/>
              </a:rPr>
              <a:t>Töø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naêm</a:t>
            </a:r>
            <a:r>
              <a:rPr lang="en-US" sz="2200" b="1" i="1" dirty="0">
                <a:latin typeface="VNI-Times" pitchFamily="2" charset="0"/>
              </a:rPr>
              <a:t> 1990 , </a:t>
            </a:r>
            <a:r>
              <a:rPr lang="en-US" sz="2200" b="1" i="1" dirty="0" err="1">
                <a:latin typeface="VNI-Times" pitchFamily="2" charset="0"/>
              </a:rPr>
              <a:t>oâng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laøm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Tröôûng</a:t>
            </a:r>
            <a:r>
              <a:rPr lang="en-US" sz="2200" b="1" i="1" dirty="0">
                <a:latin typeface="VNI-Times" pitchFamily="2" charset="0"/>
              </a:rPr>
              <a:t> ban </a:t>
            </a:r>
            <a:r>
              <a:rPr lang="en-US" sz="2200" b="1" i="1" dirty="0" err="1">
                <a:latin typeface="VNI-Times" pitchFamily="2" charset="0"/>
              </a:rPr>
              <a:t>vaên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ngheä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Ñaøi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truyeàn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hình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smtClean="0">
                <a:latin typeface="VNI-Times" pitchFamily="2" charset="0"/>
              </a:rPr>
              <a:t>TP </a:t>
            </a:r>
            <a:r>
              <a:rPr lang="en-US" sz="2200" b="1" i="1" dirty="0" err="1" smtClean="0">
                <a:latin typeface="VNI-Times" pitchFamily="2" charset="0"/>
              </a:rPr>
              <a:t>Caàn</a:t>
            </a:r>
            <a:r>
              <a:rPr lang="en-US" sz="2200" b="1" i="1" dirty="0" smtClean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Thô</a:t>
            </a:r>
            <a:r>
              <a:rPr lang="en-US" sz="2200" b="1" i="1" dirty="0">
                <a:latin typeface="VNI-Times" pitchFamily="2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200" b="1" i="1" dirty="0" err="1">
                <a:latin typeface="VNI-Times" pitchFamily="2" charset="0"/>
              </a:rPr>
              <a:t>Baøi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haùt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smtClean="0">
                <a:latin typeface="VNI-Times" pitchFamily="2" charset="0"/>
              </a:rPr>
              <a:t>“Tia </a:t>
            </a:r>
            <a:r>
              <a:rPr lang="en-US" sz="2200" b="1" i="1" dirty="0" err="1">
                <a:latin typeface="VNI-Times" pitchFamily="2" charset="0"/>
              </a:rPr>
              <a:t>Naéng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Haït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 smtClean="0">
                <a:latin typeface="VNI-Times" pitchFamily="2" charset="0"/>
              </a:rPr>
              <a:t>Möa</a:t>
            </a:r>
            <a:r>
              <a:rPr lang="en-US" sz="2200" b="1" i="1" dirty="0" smtClean="0">
                <a:latin typeface="VNI-Times" pitchFamily="2" charset="0"/>
              </a:rPr>
              <a:t>” </a:t>
            </a:r>
            <a:r>
              <a:rPr lang="en-US" sz="2200" b="1" i="1" dirty="0" err="1">
                <a:latin typeface="VNI-Times" pitchFamily="2" charset="0"/>
              </a:rPr>
              <a:t>ñaõ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giaønh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giaûi</a:t>
            </a:r>
            <a:r>
              <a:rPr lang="en-US" sz="2200" b="1" i="1" dirty="0">
                <a:latin typeface="VNI-Times" pitchFamily="2" charset="0"/>
              </a:rPr>
              <a:t> A </a:t>
            </a:r>
            <a:r>
              <a:rPr lang="en-US" sz="2200" b="1" i="1" dirty="0" err="1">
                <a:latin typeface="VNI-Times" pitchFamily="2" charset="0"/>
              </a:rPr>
              <a:t>trong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cuoäc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thi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saùng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taùc</a:t>
            </a:r>
            <a:r>
              <a:rPr lang="en-US" sz="2200" b="1" i="1" dirty="0">
                <a:latin typeface="VNI-Times" pitchFamily="2" charset="0"/>
              </a:rPr>
              <a:t> ca </a:t>
            </a:r>
            <a:r>
              <a:rPr lang="en-US" sz="2200" b="1" i="1" dirty="0" err="1">
                <a:latin typeface="VNI-Times" pitchFamily="2" charset="0"/>
              </a:rPr>
              <a:t>khuùc</a:t>
            </a:r>
            <a:r>
              <a:rPr lang="en-US" sz="2200" b="1" i="1" dirty="0">
                <a:latin typeface="VNI-Times" pitchFamily="2" charset="0"/>
              </a:rPr>
              <a:t> do </a:t>
            </a:r>
            <a:r>
              <a:rPr lang="en-US" sz="2200" b="1" i="1" dirty="0" err="1">
                <a:latin typeface="VNI-Times" pitchFamily="2" charset="0"/>
              </a:rPr>
              <a:t>Baùo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Hoa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Hoïc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Troø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vaø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Hoäi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nhaïc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só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Vieät</a:t>
            </a:r>
            <a:r>
              <a:rPr lang="en-US" sz="2200" b="1" i="1" dirty="0">
                <a:latin typeface="VNI-Times" pitchFamily="2" charset="0"/>
              </a:rPr>
              <a:t> Nam </a:t>
            </a:r>
            <a:r>
              <a:rPr lang="en-US" sz="2200" b="1" i="1" dirty="0" err="1">
                <a:latin typeface="VNI-Times" pitchFamily="2" charset="0"/>
              </a:rPr>
              <a:t>toå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chöùc</a:t>
            </a:r>
            <a:r>
              <a:rPr lang="en-US" sz="2200" b="1" i="1" dirty="0">
                <a:latin typeface="VNI-Times" pitchFamily="2" charset="0"/>
              </a:rPr>
              <a:t> </a:t>
            </a:r>
            <a:r>
              <a:rPr lang="en-US" sz="2200" b="1" i="1" dirty="0" err="1">
                <a:latin typeface="VNI-Times" pitchFamily="2" charset="0"/>
              </a:rPr>
              <a:t>naêm</a:t>
            </a:r>
            <a:r>
              <a:rPr lang="en-US" sz="2200" b="1" i="1" dirty="0">
                <a:latin typeface="VNI-Times" pitchFamily="2" charset="0"/>
              </a:rPr>
              <a:t> 1992. </a:t>
            </a:r>
          </a:p>
        </p:txBody>
      </p:sp>
      <p:sp>
        <p:nvSpPr>
          <p:cNvPr id="9" name="Rectangle 8"/>
          <p:cNvSpPr/>
          <p:nvPr/>
        </p:nvSpPr>
        <p:spPr>
          <a:xfrm>
            <a:off x="711504" y="685800"/>
            <a:ext cx="77027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GiỚI THIỆU TÁC GiẢ - TÁC PHẨM</a:t>
            </a:r>
            <a:endParaRPr lang="en-US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 descr="khanh vinh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524000"/>
            <a:ext cx="3276600" cy="4778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200" i="1" dirty="0" smtClean="0"/>
              <a:t>.</a:t>
            </a:r>
            <a:endParaRPr lang="vi-VN" sz="1200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304" y="2070318"/>
            <a:ext cx="858909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     NGHE BÀI HÁT MẪU</a:t>
            </a:r>
          </a:p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    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TIA NẮNG HẠT MƯA</a:t>
            </a:r>
          </a:p>
          <a:p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          </a:t>
            </a:r>
            <a:r>
              <a:rPr lang="en-US" sz="2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Nhạc</a:t>
            </a:r>
            <a:r>
              <a:rPr lang="en-US" sz="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: </a:t>
            </a:r>
            <a:r>
              <a:rPr lang="en-US" sz="2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Khánh</a:t>
            </a:r>
            <a:r>
              <a:rPr lang="en-US" sz="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Vinh</a:t>
            </a:r>
            <a:r>
              <a:rPr lang="en-US" sz="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– </a:t>
            </a:r>
            <a:r>
              <a:rPr lang="en-US" sz="2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Lời</a:t>
            </a:r>
            <a:r>
              <a:rPr lang="en-US" sz="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thơ</a:t>
            </a:r>
            <a:r>
              <a:rPr lang="en-US" sz="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: </a:t>
            </a:r>
            <a:r>
              <a:rPr lang="en-US" sz="2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Lệ</a:t>
            </a:r>
            <a:r>
              <a:rPr lang="en-US" sz="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Bình</a:t>
            </a:r>
            <a:endParaRPr lang="en-US" sz="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539" y="2090678"/>
            <a:ext cx="138531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Tia</a:t>
            </a:r>
          </a:p>
          <a:p>
            <a:pPr algn="ctr"/>
            <a:r>
              <a:rPr lang="en-US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Nắng</a:t>
            </a:r>
            <a:endParaRPr lang="en-US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Hạt</a:t>
            </a:r>
            <a:endParaRPr 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Mưa</a:t>
            </a:r>
            <a:endParaRPr lang="en-US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TTia nang hat mua - co l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609600"/>
            <a:ext cx="1333500" cy="1066800"/>
          </a:xfrm>
          <a:prstGeom prst="rect">
            <a:avLst/>
          </a:prstGeom>
        </p:spPr>
      </p:pic>
      <p:pic>
        <p:nvPicPr>
          <p:cNvPr id="9" name="Picture 8" descr="a - Tia nang hat mua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00" y="381000"/>
            <a:ext cx="7390374" cy="2841086"/>
          </a:xfrm>
          <a:prstGeom prst="rect">
            <a:avLst/>
          </a:prstGeom>
        </p:spPr>
      </p:pic>
      <p:pic>
        <p:nvPicPr>
          <p:cNvPr id="10" name="Picture 9" descr="b - tia nang hat mua.t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00" y="3178217"/>
            <a:ext cx="7467600" cy="35273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200" i="1" dirty="0" smtClean="0"/>
              <a:t>.</a:t>
            </a:r>
            <a:endParaRPr lang="vi-VN" sz="1200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67000" y="2362200"/>
            <a:ext cx="396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" pitchFamily="34" charset="0"/>
                <a:cs typeface="Arial" pitchFamily="34" charset="0"/>
              </a:rPr>
              <a:t>Chia</a:t>
            </a:r>
            <a:r>
              <a:rPr lang="en-US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" pitchFamily="34" charset="0"/>
                <a:cs typeface="Arial" pitchFamily="34" charset="0"/>
              </a:rPr>
              <a:t>đoạn</a:t>
            </a:r>
            <a:r>
              <a:rPr lang="en-US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" pitchFamily="34" charset="0"/>
                <a:cs typeface="Arial" pitchFamily="34" charset="0"/>
              </a:rPr>
              <a:t> - </a:t>
            </a:r>
            <a:r>
              <a:rPr lang="en-US" sz="7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" pitchFamily="34" charset="0"/>
                <a:cs typeface="Arial" pitchFamily="34" charset="0"/>
              </a:rPr>
              <a:t>câu</a:t>
            </a:r>
            <a:endParaRPr lang="en-US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00" dirty="0" smtClean="0"/>
              <a:t>Thứ 5,ngày 10 tháng 3 năm 2011 </a:t>
            </a:r>
            <a:r>
              <a:rPr lang="vi-VN" sz="1200" i="1" dirty="0" smtClean="0"/>
              <a:t>Tiết 28: Học bài hát: Tia nắng hạt mưa – ANTT: Sơ lược về nhạc hát và nhạc đàn.</a:t>
            </a:r>
            <a:endParaRPr lang="vi-VN" sz="1200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- Tia nang hat mua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00" y="381000"/>
            <a:ext cx="7390374" cy="2841086"/>
          </a:xfrm>
          <a:prstGeom prst="rect">
            <a:avLst/>
          </a:prstGeom>
        </p:spPr>
      </p:pic>
      <p:pic>
        <p:nvPicPr>
          <p:cNvPr id="4" name="Picture 3" descr="b - tia nang hat mua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00" y="3178217"/>
            <a:ext cx="7467600" cy="3527383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1066800" y="533400"/>
            <a:ext cx="350519" cy="25146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Left Brace 5"/>
          <p:cNvSpPr/>
          <p:nvPr/>
        </p:nvSpPr>
        <p:spPr>
          <a:xfrm>
            <a:off x="1143000" y="3276600"/>
            <a:ext cx="274319" cy="3276600"/>
          </a:xfrm>
          <a:prstGeom prst="leftBrace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95" y="1600200"/>
            <a:ext cx="108715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Đoạn</a:t>
            </a:r>
            <a:r>
              <a:rPr lang="en-US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a</a:t>
            </a:r>
            <a:endParaRPr lang="en-US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36" y="4659868"/>
            <a:ext cx="109517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Đoạn</a:t>
            </a:r>
            <a:r>
              <a:rPr lang="en-US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b</a:t>
            </a:r>
            <a:endParaRPr lang="en-US" b="1" cap="none" spc="0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37828" y="1219200"/>
            <a:ext cx="34817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1</a:t>
            </a:r>
            <a:endParaRPr lang="en-US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38428" y="1295400"/>
            <a:ext cx="34817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2</a:t>
            </a:r>
            <a:endParaRPr lang="en-US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2145268"/>
            <a:ext cx="34817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3</a:t>
            </a:r>
            <a:endParaRPr lang="en-US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90428" y="3059668"/>
            <a:ext cx="34817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4</a:t>
            </a:r>
            <a:endParaRPr lang="en-US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33028" y="3745468"/>
            <a:ext cx="34817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1</a:t>
            </a:r>
            <a:endParaRPr lang="en-US" b="1" cap="none" spc="0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33028" y="4572000"/>
            <a:ext cx="34817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2</a:t>
            </a:r>
            <a:endParaRPr lang="en-US" b="1" cap="none" spc="0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67000" y="2362200"/>
            <a:ext cx="396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" pitchFamily="34" charset="0"/>
                <a:cs typeface="Arial" pitchFamily="34" charset="0"/>
              </a:rPr>
              <a:t>Học</a:t>
            </a: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" pitchFamily="34" charset="0"/>
                <a:cs typeface="Arial" pitchFamily="34" charset="0"/>
              </a:rPr>
              <a:t>từng</a:t>
            </a: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" pitchFamily="34" charset="0"/>
                <a:cs typeface="Arial" pitchFamily="34" charset="0"/>
              </a:rPr>
              <a:t>đoạn</a:t>
            </a: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" pitchFamily="34" charset="0"/>
                <a:cs typeface="Arial" pitchFamily="34" charset="0"/>
              </a:rPr>
              <a:t> -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" pitchFamily="34" charset="0"/>
                <a:cs typeface="Arial" pitchFamily="34" charset="0"/>
              </a:rPr>
              <a:t>câu</a:t>
            </a:r>
            <a:endParaRPr 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/>
      <a:lstStyle/>
      <a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1856</TotalTime>
  <Words>1013</Words>
  <Application>Microsoft Office PowerPoint</Application>
  <PresentationFormat>On-screen Show (4:3)</PresentationFormat>
  <Paragraphs>199</Paragraphs>
  <Slides>25</Slides>
  <Notes>1</Notes>
  <HiddenSlides>0</HiddenSlides>
  <MMClips>15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Arial</vt:lpstr>
      <vt:lpstr>Calibri</vt:lpstr>
      <vt:lpstr>Constantia</vt:lpstr>
      <vt:lpstr>Lucida Sans Unicode</vt:lpstr>
      <vt:lpstr>Times New Roman</vt:lpstr>
      <vt:lpstr>Verdana</vt:lpstr>
      <vt:lpstr>VNI-Times</vt:lpstr>
      <vt:lpstr>Wingdings 2</vt:lpstr>
      <vt:lpstr>Wingdings 3</vt:lpstr>
      <vt:lpstr>Balloons</vt:lpstr>
      <vt:lpstr>1_Flow</vt:lpstr>
      <vt:lpstr>2_Flow</vt:lpstr>
      <vt:lpstr>Concourse</vt:lpstr>
      <vt:lpstr>Office Theme</vt:lpstr>
      <vt:lpstr>1_Office Theme</vt:lpstr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Thanh Nhan 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Tieát 19</dc:title>
  <dc:creator>huh</dc:creator>
  <cp:lastModifiedBy>User</cp:lastModifiedBy>
  <cp:revision>170</cp:revision>
  <dcterms:created xsi:type="dcterms:W3CDTF">2008-01-01T14:11:31Z</dcterms:created>
  <dcterms:modified xsi:type="dcterms:W3CDTF">2020-04-06T06:18:09Z</dcterms:modified>
</cp:coreProperties>
</file>