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79" r:id="rId2"/>
    <p:sldId id="289" r:id="rId3"/>
    <p:sldId id="290" r:id="rId4"/>
    <p:sldId id="257" r:id="rId5"/>
    <p:sldId id="287" r:id="rId6"/>
    <p:sldId id="281" r:id="rId7"/>
    <p:sldId id="291" r:id="rId8"/>
    <p:sldId id="282" r:id="rId9"/>
    <p:sldId id="298" r:id="rId10"/>
    <p:sldId id="283" r:id="rId11"/>
    <p:sldId id="302" r:id="rId12"/>
    <p:sldId id="285" r:id="rId13"/>
    <p:sldId id="295" r:id="rId14"/>
    <p:sldId id="294" r:id="rId15"/>
    <p:sldId id="293" r:id="rId16"/>
    <p:sldId id="303" r:id="rId17"/>
    <p:sldId id="301" r:id="rId18"/>
    <p:sldId id="304" r:id="rId19"/>
    <p:sldId id="299" r:id="rId20"/>
    <p:sldId id="305" r:id="rId21"/>
    <p:sldId id="25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66" r:id="rId33"/>
    <p:sldId id="264" r:id="rId34"/>
    <p:sldId id="286" r:id="rId35"/>
    <p:sldId id="30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9EBAE-FDD6-4C8A-A2D5-A4F223DC4C5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EE3C-9E55-4AAB-9D14-7D34152AB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4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2168-5C00-4C49-A683-676C3C6F3F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5802" y="1859340"/>
            <a:ext cx="9507987" cy="1754326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QUÍ THẦY CÔ</a:t>
            </a:r>
          </a:p>
          <a:p>
            <a:pPr algn="ctr"/>
            <a:r>
              <a:rPr lang="en-US" sz="5400" b="1" dirty="0">
                <a:ln/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34407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3078" y="0"/>
            <a:ext cx="7847700" cy="6139544"/>
            <a:chOff x="248194" y="-1"/>
            <a:chExt cx="8644535" cy="6858001"/>
          </a:xfrm>
        </p:grpSpPr>
        <p:pic>
          <p:nvPicPr>
            <p:cNvPr id="307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4" y="-1"/>
              <a:ext cx="8644535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95896" y="6175807"/>
              <a:ext cx="4349932" cy="5844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sự co cơ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98571" y="2168434"/>
              <a:ext cx="744583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Dây thần kinh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8406" y="2921167"/>
              <a:ext cx="874407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Cơ cẳng chân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6279" y="517613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Cần ghi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8371" y="577862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Đối trọng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9550" y="286523"/>
            <a:ext cx="753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706" y="4510761"/>
            <a:ext cx="335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có tính chất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097" y="5006565"/>
            <a:ext cx="344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 của cơ là co và dãn.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550" y="868926"/>
            <a:ext cx="38707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cẳng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cần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257" y="1547166"/>
            <a:ext cx="1211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Bắp cơ gồm nhiều bó cơ, bó cơ gồm nhiều sợi cơ (tế bào cơ).</a:t>
            </a:r>
          </a:p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Sợi cơ gồm tơ cơ, tơ cơ có 2 loại là tơ cơ mảnh và tơ cơ dày xếp xen kẽ nhau.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27" y="2393551"/>
            <a:ext cx="310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cơ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7848"/>
            <a:ext cx="5750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III-Cấu tạo và tính chất của cơ</a:t>
            </a:r>
          </a:p>
          <a:p>
            <a:pPr algn="just"/>
            <a:r>
              <a:rPr lang="en-US" sz="32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bắp cơ và tế bào cơ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9393" y="33974"/>
            <a:ext cx="14267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63" y="33975"/>
            <a:ext cx="22163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20/9/2019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63" y="2803562"/>
            <a:ext cx="8961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chất của cơ là co và dãn.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71" y="4010298"/>
            <a:ext cx="5375105" cy="28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71" y="-1"/>
            <a:ext cx="5375105" cy="407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439" y="43654"/>
            <a:ext cx="315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30" y="461665"/>
            <a:ext cx="5730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Ngồi trên ghế để thỏng chân xuống, lấy búa y tế (búa cao su) sõ nhẹ vào gân xương bánh chè.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hiện tượng xảy ra.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thích cơ chế phản xạ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sự co cơ.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31" y="4079410"/>
            <a:ext cx="5233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Gập cẳng tay vào sát với cánh tay, em thấy bắp cơ ở trước cánh tay thay đổi như thế nào? Vì sao?</a:t>
            </a:r>
          </a:p>
        </p:txBody>
      </p:sp>
    </p:spTree>
    <p:extLst>
      <p:ext uri="{BB962C8B-B14F-4D97-AF65-F5344CB8AC3E}">
        <p14:creationId xmlns:p14="http://schemas.microsoft.com/office/powerpoint/2010/main" val="36579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71" y="-1"/>
            <a:ext cx="5375105" cy="4079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54" y="618421"/>
            <a:ext cx="57041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Ngồi trên ghế để thỏng chân xuống, lấy búa y tế (búa cao su) sõ nhẹ vào gân xương bánh chè.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hiện tượng xảy ra.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thích cơ chế phản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 của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611" y="2339039"/>
            <a:ext cx="5355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từ đầu gối xuống đá lên phía trước, đó là phản xạ đầu gối.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754" y="4445843"/>
            <a:ext cx="10276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búa cao su gõ nhẹ vào xương bánh chè là kích thích vào cơ quan thụ cảm làm phát sinh 1 xung thần kinh truyền theo dây thần kinh hướng tâm về tủy sống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tủy sống phát đi xung thần kinh truyền theo dây thần kinh li tâm tới cơ đùi làm cơ đùi co kéo cẳng chân lên phía trước.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7589" y="134421"/>
            <a:ext cx="159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7413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6" y="3439330"/>
            <a:ext cx="1005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+mj-lt"/>
              </a:rPr>
              <a:t>Gập cẳng tay vào sát với cánh tay ta thấy bắp cơ trước cánh tay to hơn bình thường do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cánh tay co ngắn lại, bụng cơ phình ra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97" y="149607"/>
            <a:ext cx="5737104" cy="30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566" y="1055244"/>
            <a:ext cx="5044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Gập cẳng tay vào sát với cánh tay, em thấy bắp cơ ở trước cánh tay thay đổi như thế nào? Vì sao?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3082" y="131355"/>
            <a:ext cx="159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2694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81" y="0"/>
            <a:ext cx="4950605" cy="6334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8767" y="6334780"/>
            <a:ext cx="15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085" y="3993953"/>
            <a:ext cx="451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cơ chế co cơ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086" y="4444005"/>
            <a:ext cx="5439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mảnh xuyên sâu vào vùng phân bố của tơ cơ dày làm tế bào cơ ngắn lại.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823" y="112088"/>
            <a:ext cx="544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vị trí tơ cơ dày khi cơ 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824" y="1593295"/>
            <a:ext cx="544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sự thay đổi chiều dài của đĩa sáng và đĩa  tối. Giải thích.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824" y="497185"/>
            <a:ext cx="544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dày lồng vào trong tơ cơ mảnh.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824" y="2424292"/>
            <a:ext cx="5446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đĩa sáng ngắn lại, đĩa tối không thay đổi vì chỉ có tơ cơ mảnh trượt.</a:t>
            </a:r>
          </a:p>
        </p:txBody>
      </p:sp>
    </p:spTree>
    <p:extLst>
      <p:ext uri="{BB962C8B-B14F-4D97-AF65-F5344CB8AC3E}">
        <p14:creationId xmlns:p14="http://schemas.microsoft.com/office/powerpoint/2010/main" val="540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257" y="1547166"/>
            <a:ext cx="1211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Bắp cơ gồm nhiều bó cơ, bó cơ gồm nhiều sợi cơ (tế bào cơ).</a:t>
            </a:r>
          </a:p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Sợi cơ gồm tơ cơ, tơ cơ có 2 loại là tơ cơ mảnh và tơ cơ dày xếp xen kẽ nhau.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27" y="2393551"/>
            <a:ext cx="310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cơ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7848"/>
            <a:ext cx="5750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III-Cấu tạo và tính chất của cơ</a:t>
            </a:r>
          </a:p>
          <a:p>
            <a:pPr algn="just"/>
            <a:r>
              <a:rPr lang="en-US" sz="32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bắp cơ và tế bào cơ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9393" y="33974"/>
            <a:ext cx="14267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63" y="33975"/>
            <a:ext cx="22163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20/9/2019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63" y="2803562"/>
            <a:ext cx="12178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</a:t>
            </a:r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 của cơ là co và dãn</a:t>
            </a:r>
            <a:r>
              <a:rPr lang="en-US" sz="2800" b="1" spc="1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mảnh xuyên sâu vào vùng phân bố của tơ cơ dày làm tế bào cơ ngắn lại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cÆ¡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84" y="2752354"/>
            <a:ext cx="7485017" cy="30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5577" y="5631801"/>
            <a:ext cx="10050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hãy cho biết sự co cơ có tác dụng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049" y="6093466"/>
            <a:ext cx="10647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cơ co làm xương cử động dẫn tới sự vận động của cơ thể.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304"/>
            <a:ext cx="56959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257" y="1547166"/>
            <a:ext cx="1211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Bắp cơ gồm nhiều bó cơ, bó cơ gồm nhiều sợi cơ (tế bào cơ).</a:t>
            </a:r>
          </a:p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Sợi cơ gồm tơ cơ, tơ cơ có 2 loại là tơ cơ mảnh và tơ cơ dày xếp xen kẽ nhau.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27" y="2393551"/>
            <a:ext cx="310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cơ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7848"/>
            <a:ext cx="5750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III-Cấu tạo và tính chất của cơ</a:t>
            </a:r>
          </a:p>
          <a:p>
            <a:pPr algn="just"/>
            <a:r>
              <a:rPr lang="en-US" sz="32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bắp cơ và tế bào cơ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9393" y="33974"/>
            <a:ext cx="14267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63" y="33975"/>
            <a:ext cx="22163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20/9/2019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63" y="2803562"/>
            <a:ext cx="12178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</a:t>
            </a:r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 của cơ là co và dãn</a:t>
            </a:r>
            <a:r>
              <a:rPr lang="en-US" sz="2800" b="1" spc="1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mảnh xuyên sâu vào vùng phân bố của tơ cơ dày làm tế bào cơ ngắn lại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67817"/>
            <a:ext cx="5155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Ý nghĩa của hoạt động co cơ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490846"/>
            <a:ext cx="10001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cơ co làm xương cử động dẫn tới sự vận động của cơ thể.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6" y="919286"/>
            <a:ext cx="8476387" cy="44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006" y="5485788"/>
            <a:ext cx="11469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3333CC"/>
                </a:solidFill>
                <a:latin typeface="+mj-lt"/>
              </a:rPr>
              <a:t>Cơ 2 đầu là cơ gấp phía trước xương cánh tay, khi cơ này quay kéo xương trụ và xương quay lên làm tay co lại, đồng thời  cơ ba đầu ở phía sau xương cánh tay dãn ra.</a:t>
            </a:r>
            <a:endParaRPr lang="en-US" sz="24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5" y="88290"/>
            <a:ext cx="11982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Thử phân tích sự phối hợp hoạt động co, dãn giữa hai đầu (cơ gấp) và cơ ba đầu (cơ duỗi) ở cánh tay.</a:t>
            </a:r>
          </a:p>
        </p:txBody>
      </p:sp>
    </p:spTree>
    <p:extLst>
      <p:ext uri="{BB962C8B-B14F-4D97-AF65-F5344CB8AC3E}">
        <p14:creationId xmlns:p14="http://schemas.microsoft.com/office/powerpoint/2010/main" val="39029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bá» xÆ°Æ¡ng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12" y="-1"/>
            <a:ext cx="89725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846" y="55882"/>
            <a:ext cx="719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hệ cơ phát triển tốt?</a:t>
            </a:r>
          </a:p>
        </p:txBody>
      </p:sp>
      <p:pic>
        <p:nvPicPr>
          <p:cNvPr id="4102" name="Picture 6" descr="Káº¿t quáº£ hÃ¬nh áº£nh cho thá»©c Än giÃ u Äáº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92" y="790767"/>
            <a:ext cx="4417508" cy="29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há»c sinh chÆ¡i ÄÃ¡ bÃ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92" y="3703092"/>
            <a:ext cx="4417508" cy="2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há»c sinh há»c thá» dá»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00" y="845592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áº¿t quáº£ hÃ¬nh áº£nh cho há»c sinh há»c vÃ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00" y="3673988"/>
            <a:ext cx="4762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1319" y="46210"/>
            <a:ext cx="708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47017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47017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6594" y="2103127"/>
            <a:ext cx="6855554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Cơ thể người có khoảng bao nhiêu cơ?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04278" y="2643170"/>
            <a:ext cx="5918127" cy="2098655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584534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19" tIns="132419" rIns="132419" bIns="13241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400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61547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dirty="0"/>
              <a:t>B. 600 cơ</a:t>
            </a:r>
            <a:endParaRPr lang="en-US" sz="2700" dirty="0"/>
          </a:p>
        </p:txBody>
      </p:sp>
      <p:sp>
        <p:nvSpPr>
          <p:cNvPr id="9" name="Freeform 8"/>
          <p:cNvSpPr/>
          <p:nvPr/>
        </p:nvSpPr>
        <p:spPr>
          <a:xfrm>
            <a:off x="6138559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/>
              <a:t>C. 800 cơ</a:t>
            </a:r>
            <a:endParaRPr lang="en-US" sz="2700"/>
          </a:p>
        </p:txBody>
      </p:sp>
      <p:sp>
        <p:nvSpPr>
          <p:cNvPr id="10" name="Freeform 9"/>
          <p:cNvSpPr/>
          <p:nvPr/>
        </p:nvSpPr>
        <p:spPr>
          <a:xfrm>
            <a:off x="7915572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/>
              <a:t>D. 500 cơ</a:t>
            </a:r>
            <a:endParaRPr lang="en-US" sz="2700"/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46" y="4456119"/>
            <a:ext cx="1306287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6" y="4480505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5" y="4456119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96" y="4456118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8" y="833232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5084592" y="3267033"/>
            <a:ext cx="2623708" cy="664368"/>
          </a:xfrm>
          <a:custGeom>
            <a:avLst/>
            <a:gdLst>
              <a:gd name="connsiteX0" fmla="*/ 0 w 2623708"/>
              <a:gd name="connsiteY0" fmla="*/ 0 h 664368"/>
              <a:gd name="connsiteX1" fmla="*/ 2291524 w 2623708"/>
              <a:gd name="connsiteY1" fmla="*/ 0 h 664368"/>
              <a:gd name="connsiteX2" fmla="*/ 2623708 w 2623708"/>
              <a:gd name="connsiteY2" fmla="*/ 332184 h 664368"/>
              <a:gd name="connsiteX3" fmla="*/ 2291524 w 2623708"/>
              <a:gd name="connsiteY3" fmla="*/ 664368 h 664368"/>
              <a:gd name="connsiteX4" fmla="*/ 0 w 2623708"/>
              <a:gd name="connsiteY4" fmla="*/ 664368 h 664368"/>
              <a:gd name="connsiteX5" fmla="*/ 332184 w 2623708"/>
              <a:gd name="connsiteY5" fmla="*/ 332184 h 664368"/>
              <a:gd name="connsiteX6" fmla="*/ 0 w 2623708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708" h="664368">
                <a:moveTo>
                  <a:pt x="0" y="0"/>
                </a:moveTo>
                <a:lnTo>
                  <a:pt x="2291524" y="0"/>
                </a:lnTo>
                <a:lnTo>
                  <a:pt x="2623708" y="332184"/>
                </a:lnTo>
                <a:lnTo>
                  <a:pt x="2291524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bó cơ  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84593" y="4024413"/>
            <a:ext cx="2545329" cy="664368"/>
          </a:xfrm>
          <a:custGeom>
            <a:avLst/>
            <a:gdLst>
              <a:gd name="connsiteX0" fmla="*/ 0 w 2545329"/>
              <a:gd name="connsiteY0" fmla="*/ 0 h 664368"/>
              <a:gd name="connsiteX1" fmla="*/ 2213145 w 2545329"/>
              <a:gd name="connsiteY1" fmla="*/ 0 h 664368"/>
              <a:gd name="connsiteX2" fmla="*/ 2545329 w 2545329"/>
              <a:gd name="connsiteY2" fmla="*/ 332184 h 664368"/>
              <a:gd name="connsiteX3" fmla="*/ 2213145 w 2545329"/>
              <a:gd name="connsiteY3" fmla="*/ 664368 h 664368"/>
              <a:gd name="connsiteX4" fmla="*/ 0 w 2545329"/>
              <a:gd name="connsiteY4" fmla="*/ 664368 h 664368"/>
              <a:gd name="connsiteX5" fmla="*/ 332184 w 2545329"/>
              <a:gd name="connsiteY5" fmla="*/ 332184 h 664368"/>
              <a:gd name="connsiteX6" fmla="*/ 0 w 2545329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329" h="664368">
                <a:moveTo>
                  <a:pt x="0" y="0"/>
                </a:moveTo>
                <a:lnTo>
                  <a:pt x="2213145" y="0"/>
                </a:lnTo>
                <a:lnTo>
                  <a:pt x="2545329" y="332184"/>
                </a:lnTo>
                <a:lnTo>
                  <a:pt x="2213145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tơ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84592" y="4781794"/>
            <a:ext cx="2440824" cy="664368"/>
          </a:xfrm>
          <a:custGeom>
            <a:avLst/>
            <a:gdLst>
              <a:gd name="connsiteX0" fmla="*/ 0 w 2440824"/>
              <a:gd name="connsiteY0" fmla="*/ 0 h 664368"/>
              <a:gd name="connsiteX1" fmla="*/ 2108640 w 2440824"/>
              <a:gd name="connsiteY1" fmla="*/ 0 h 664368"/>
              <a:gd name="connsiteX2" fmla="*/ 2440824 w 2440824"/>
              <a:gd name="connsiteY2" fmla="*/ 332184 h 664368"/>
              <a:gd name="connsiteX3" fmla="*/ 2108640 w 2440824"/>
              <a:gd name="connsiteY3" fmla="*/ 664368 h 664368"/>
              <a:gd name="connsiteX4" fmla="*/ 0 w 2440824"/>
              <a:gd name="connsiteY4" fmla="*/ 664368 h 664368"/>
              <a:gd name="connsiteX5" fmla="*/ 332184 w 2440824"/>
              <a:gd name="connsiteY5" fmla="*/ 332184 h 664368"/>
              <a:gd name="connsiteX6" fmla="*/ 0 w 2440824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0824" h="664368">
                <a:moveTo>
                  <a:pt x="0" y="0"/>
                </a:moveTo>
                <a:lnTo>
                  <a:pt x="2108640" y="0"/>
                </a:lnTo>
                <a:lnTo>
                  <a:pt x="2440824" y="332184"/>
                </a:lnTo>
                <a:lnTo>
                  <a:pt x="2108640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bắp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84592" y="5539174"/>
            <a:ext cx="2429696" cy="664368"/>
          </a:xfrm>
          <a:custGeom>
            <a:avLst/>
            <a:gdLst>
              <a:gd name="connsiteX0" fmla="*/ 0 w 2429696"/>
              <a:gd name="connsiteY0" fmla="*/ 0 h 664368"/>
              <a:gd name="connsiteX1" fmla="*/ 2097512 w 2429696"/>
              <a:gd name="connsiteY1" fmla="*/ 0 h 664368"/>
              <a:gd name="connsiteX2" fmla="*/ 2429696 w 2429696"/>
              <a:gd name="connsiteY2" fmla="*/ 332184 h 664368"/>
              <a:gd name="connsiteX3" fmla="*/ 2097512 w 2429696"/>
              <a:gd name="connsiteY3" fmla="*/ 664368 h 664368"/>
              <a:gd name="connsiteX4" fmla="*/ 0 w 2429696"/>
              <a:gd name="connsiteY4" fmla="*/ 664368 h 664368"/>
              <a:gd name="connsiteX5" fmla="*/ 332184 w 2429696"/>
              <a:gd name="connsiteY5" fmla="*/ 332184 h 664368"/>
              <a:gd name="connsiteX6" fmla="*/ 0 w 2429696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9696" h="664368">
                <a:moveTo>
                  <a:pt x="0" y="0"/>
                </a:moveTo>
                <a:lnTo>
                  <a:pt x="2097512" y="0"/>
                </a:lnTo>
                <a:lnTo>
                  <a:pt x="2429696" y="332184"/>
                </a:lnTo>
                <a:lnTo>
                  <a:pt x="2097512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sợi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7691" y="1804745"/>
            <a:ext cx="8882743" cy="95410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Chọn từ thích hợp để điền vào dấu ba chấm trong câu sau: Mỗi … là một tế bào cơ.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5" y="5446162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02" y="4741033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56" y="395364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47" y="322196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1042962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4447" y="1704200"/>
            <a:ext cx="8516982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Khi nói về cơ chế co cơ, nhận định nào sau đây là đúng?</a:t>
            </a:r>
          </a:p>
        </p:txBody>
      </p:sp>
      <p:sp>
        <p:nvSpPr>
          <p:cNvPr id="6" name="Freeform 5"/>
          <p:cNvSpPr/>
          <p:nvPr/>
        </p:nvSpPr>
        <p:spPr>
          <a:xfrm>
            <a:off x="2120101" y="2481610"/>
            <a:ext cx="8482592" cy="957025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Khi cơ co, tơ cơ dày xuyên sâu vào vùng phân bố của tơ cơ mảnh làm cho tế bào cơ ngắn lại.</a:t>
            </a:r>
          </a:p>
        </p:txBody>
      </p:sp>
      <p:sp>
        <p:nvSpPr>
          <p:cNvPr id="7" name="Freeform 6"/>
          <p:cNvSpPr/>
          <p:nvPr/>
        </p:nvSpPr>
        <p:spPr>
          <a:xfrm>
            <a:off x="2146219" y="3608461"/>
            <a:ext cx="8456474" cy="957025"/>
          </a:xfrm>
          <a:custGeom>
            <a:avLst/>
            <a:gdLst>
              <a:gd name="connsiteX0" fmla="*/ 0 w 8456474"/>
              <a:gd name="connsiteY0" fmla="*/ 0 h 957023"/>
              <a:gd name="connsiteX1" fmla="*/ 7977963 w 8456474"/>
              <a:gd name="connsiteY1" fmla="*/ 0 h 957023"/>
              <a:gd name="connsiteX2" fmla="*/ 8456474 w 8456474"/>
              <a:gd name="connsiteY2" fmla="*/ 478512 h 957023"/>
              <a:gd name="connsiteX3" fmla="*/ 7977963 w 8456474"/>
              <a:gd name="connsiteY3" fmla="*/ 957023 h 957023"/>
              <a:gd name="connsiteX4" fmla="*/ 0 w 8456474"/>
              <a:gd name="connsiteY4" fmla="*/ 957023 h 957023"/>
              <a:gd name="connsiteX5" fmla="*/ 0 w 8456474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6474" h="957023">
                <a:moveTo>
                  <a:pt x="8456474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56474" y="1"/>
                </a:lnTo>
                <a:lnTo>
                  <a:pt x="8456474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Khi cơ co, tơ cơ dày xuyên sâu vào vùng phân bố của tơ cơ mảnh làm cho tế bào cơ dài ra.</a:t>
            </a:r>
          </a:p>
        </p:txBody>
      </p:sp>
      <p:sp>
        <p:nvSpPr>
          <p:cNvPr id="8" name="Freeform 7"/>
          <p:cNvSpPr/>
          <p:nvPr/>
        </p:nvSpPr>
        <p:spPr>
          <a:xfrm>
            <a:off x="2151018" y="4679640"/>
            <a:ext cx="8482592" cy="957024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Khi cơ co, tơ cơ mảnh xuyên sâu vào vùng phân bố của tơ cơ dày làm cho tế bào cơ dài ra.</a:t>
            </a:r>
          </a:p>
        </p:txBody>
      </p:sp>
      <p:sp>
        <p:nvSpPr>
          <p:cNvPr id="9" name="Freeform 8"/>
          <p:cNvSpPr/>
          <p:nvPr/>
        </p:nvSpPr>
        <p:spPr>
          <a:xfrm>
            <a:off x="2146219" y="5750819"/>
            <a:ext cx="8482592" cy="957024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Khi cơ co, tơ cơ mảnh xuyên sâu vào vùng phân bố của tơ cơ dày làm cho tế bào cơ ngắn lại.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19" y="5773746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59146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0" y="370731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09" y="4797311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86206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Diamond 4"/>
          <p:cNvSpPr/>
          <p:nvPr/>
        </p:nvSpPr>
        <p:spPr>
          <a:xfrm>
            <a:off x="2778036" y="2129247"/>
            <a:ext cx="6570615" cy="4467497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483412" y="2584933"/>
            <a:ext cx="2395207" cy="1742323"/>
          </a:xfrm>
          <a:custGeom>
            <a:avLst/>
            <a:gdLst>
              <a:gd name="connsiteX0" fmla="*/ 0 w 2395207"/>
              <a:gd name="connsiteY0" fmla="*/ 290393 h 1742323"/>
              <a:gd name="connsiteX1" fmla="*/ 290393 w 2395207"/>
              <a:gd name="connsiteY1" fmla="*/ 0 h 1742323"/>
              <a:gd name="connsiteX2" fmla="*/ 2104814 w 2395207"/>
              <a:gd name="connsiteY2" fmla="*/ 0 h 1742323"/>
              <a:gd name="connsiteX3" fmla="*/ 2395207 w 2395207"/>
              <a:gd name="connsiteY3" fmla="*/ 290393 h 1742323"/>
              <a:gd name="connsiteX4" fmla="*/ 2395207 w 2395207"/>
              <a:gd name="connsiteY4" fmla="*/ 1451930 h 1742323"/>
              <a:gd name="connsiteX5" fmla="*/ 2104814 w 2395207"/>
              <a:gd name="connsiteY5" fmla="*/ 1742323 h 1742323"/>
              <a:gd name="connsiteX6" fmla="*/ 290393 w 2395207"/>
              <a:gd name="connsiteY6" fmla="*/ 1742323 h 1742323"/>
              <a:gd name="connsiteX7" fmla="*/ 0 w 2395207"/>
              <a:gd name="connsiteY7" fmla="*/ 1451930 h 1742323"/>
              <a:gd name="connsiteX8" fmla="*/ 0 w 2395207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207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04814" y="0"/>
                </a:lnTo>
                <a:cubicBezTo>
                  <a:pt x="2265194" y="0"/>
                  <a:pt x="2395207" y="130013"/>
                  <a:pt x="2395207" y="290393"/>
                </a:cubicBezTo>
                <a:lnTo>
                  <a:pt x="2395207" y="1451930"/>
                </a:lnTo>
                <a:cubicBezTo>
                  <a:pt x="2395207" y="1612310"/>
                  <a:pt x="2265194" y="1742323"/>
                  <a:pt x="2104814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Hình cầu      </a:t>
            </a:r>
          </a:p>
        </p:txBody>
      </p:sp>
      <p:sp>
        <p:nvSpPr>
          <p:cNvPr id="7" name="Freeform 6"/>
          <p:cNvSpPr/>
          <p:nvPr/>
        </p:nvSpPr>
        <p:spPr>
          <a:xfrm>
            <a:off x="5958841" y="2598001"/>
            <a:ext cx="2421342" cy="1742323"/>
          </a:xfrm>
          <a:custGeom>
            <a:avLst/>
            <a:gdLst>
              <a:gd name="connsiteX0" fmla="*/ 0 w 2421342"/>
              <a:gd name="connsiteY0" fmla="*/ 290393 h 1742323"/>
              <a:gd name="connsiteX1" fmla="*/ 290393 w 2421342"/>
              <a:gd name="connsiteY1" fmla="*/ 0 h 1742323"/>
              <a:gd name="connsiteX2" fmla="*/ 2130949 w 2421342"/>
              <a:gd name="connsiteY2" fmla="*/ 0 h 1742323"/>
              <a:gd name="connsiteX3" fmla="*/ 2421342 w 2421342"/>
              <a:gd name="connsiteY3" fmla="*/ 290393 h 1742323"/>
              <a:gd name="connsiteX4" fmla="*/ 2421342 w 2421342"/>
              <a:gd name="connsiteY4" fmla="*/ 1451930 h 1742323"/>
              <a:gd name="connsiteX5" fmla="*/ 2130949 w 2421342"/>
              <a:gd name="connsiteY5" fmla="*/ 1742323 h 1742323"/>
              <a:gd name="connsiteX6" fmla="*/ 290393 w 2421342"/>
              <a:gd name="connsiteY6" fmla="*/ 1742323 h 1742323"/>
              <a:gd name="connsiteX7" fmla="*/ 0 w 2421342"/>
              <a:gd name="connsiteY7" fmla="*/ 1451930 h 1742323"/>
              <a:gd name="connsiteX8" fmla="*/ 0 w 242134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34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30949" y="0"/>
                </a:lnTo>
                <a:cubicBezTo>
                  <a:pt x="2291329" y="0"/>
                  <a:pt x="2421342" y="130013"/>
                  <a:pt x="2421342" y="290393"/>
                </a:cubicBezTo>
                <a:lnTo>
                  <a:pt x="2421342" y="1451930"/>
                </a:lnTo>
                <a:cubicBezTo>
                  <a:pt x="2421342" y="1612310"/>
                  <a:pt x="2291329" y="1742323"/>
                  <a:pt x="213094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Hình trụ</a:t>
            </a:r>
          </a:p>
        </p:txBody>
      </p:sp>
      <p:sp>
        <p:nvSpPr>
          <p:cNvPr id="8" name="Freeform 7"/>
          <p:cNvSpPr/>
          <p:nvPr/>
        </p:nvSpPr>
        <p:spPr>
          <a:xfrm>
            <a:off x="3520851" y="4430007"/>
            <a:ext cx="2370852" cy="1742323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Hình đĩa      </a:t>
            </a:r>
          </a:p>
        </p:txBody>
      </p:sp>
      <p:sp>
        <p:nvSpPr>
          <p:cNvPr id="9" name="Freeform 8"/>
          <p:cNvSpPr/>
          <p:nvPr/>
        </p:nvSpPr>
        <p:spPr>
          <a:xfrm>
            <a:off x="5973737" y="4443075"/>
            <a:ext cx="2290702" cy="1742323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Hình thoi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9577" y="1531148"/>
            <a:ext cx="774627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Bắp cơ vân có hình dạng như thế nào?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83" y="4896246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2" y="308949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1" y="5030551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38" y="308949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925395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963443" y="1384648"/>
            <a:ext cx="6858000" cy="544724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231621" y="1431053"/>
            <a:ext cx="6494690" cy="975121"/>
          </a:xfrm>
          <a:custGeom>
            <a:avLst/>
            <a:gdLst>
              <a:gd name="connsiteX0" fmla="*/ 0 w 6494690"/>
              <a:gd name="connsiteY0" fmla="*/ 162523 h 975121"/>
              <a:gd name="connsiteX1" fmla="*/ 162523 w 6494690"/>
              <a:gd name="connsiteY1" fmla="*/ 0 h 975121"/>
              <a:gd name="connsiteX2" fmla="*/ 6332167 w 6494690"/>
              <a:gd name="connsiteY2" fmla="*/ 0 h 975121"/>
              <a:gd name="connsiteX3" fmla="*/ 6494690 w 6494690"/>
              <a:gd name="connsiteY3" fmla="*/ 162523 h 975121"/>
              <a:gd name="connsiteX4" fmla="*/ 6494690 w 6494690"/>
              <a:gd name="connsiteY4" fmla="*/ 812598 h 975121"/>
              <a:gd name="connsiteX5" fmla="*/ 6332167 w 6494690"/>
              <a:gd name="connsiteY5" fmla="*/ 975121 h 975121"/>
              <a:gd name="connsiteX6" fmla="*/ 162523 w 6494690"/>
              <a:gd name="connsiteY6" fmla="*/ 975121 h 975121"/>
              <a:gd name="connsiteX7" fmla="*/ 0 w 6494690"/>
              <a:gd name="connsiteY7" fmla="*/ 812598 h 975121"/>
              <a:gd name="connsiteX8" fmla="*/ 0 w 649469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69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6332167" y="0"/>
                </a:lnTo>
                <a:cubicBezTo>
                  <a:pt x="6421926" y="0"/>
                  <a:pt x="6494690" y="72764"/>
                  <a:pt x="6494690" y="162523"/>
                </a:cubicBezTo>
                <a:lnTo>
                  <a:pt x="6494690" y="812598"/>
                </a:lnTo>
                <a:cubicBezTo>
                  <a:pt x="6494690" y="902357"/>
                  <a:pt x="6421926" y="975121"/>
                  <a:pt x="633216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281" tIns="154281" rIns="154281" bIns="1542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Cơ có hai tính chất cơ bản, đó là</a:t>
            </a:r>
          </a:p>
        </p:txBody>
      </p:sp>
      <p:sp>
        <p:nvSpPr>
          <p:cNvPr id="7" name="Freeform 6"/>
          <p:cNvSpPr/>
          <p:nvPr/>
        </p:nvSpPr>
        <p:spPr>
          <a:xfrm>
            <a:off x="5392442" y="2462751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2598923"/>
              <a:satOff val="-11992"/>
              <a:lumOff val="4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 và dãn.</a:t>
            </a:r>
          </a:p>
        </p:txBody>
      </p:sp>
      <p:sp>
        <p:nvSpPr>
          <p:cNvPr id="8" name="Freeform 7"/>
          <p:cNvSpPr/>
          <p:nvPr/>
        </p:nvSpPr>
        <p:spPr>
          <a:xfrm>
            <a:off x="5392442" y="3559763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gấp và duỗi.</a:t>
            </a:r>
          </a:p>
        </p:txBody>
      </p:sp>
      <p:sp>
        <p:nvSpPr>
          <p:cNvPr id="9" name="Freeform 8"/>
          <p:cNvSpPr/>
          <p:nvPr/>
        </p:nvSpPr>
        <p:spPr>
          <a:xfrm>
            <a:off x="5392442" y="4656776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7796769"/>
              <a:satOff val="-35976"/>
              <a:lumOff val="13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 và xẹp.</a:t>
            </a:r>
          </a:p>
        </p:txBody>
      </p:sp>
      <p:sp>
        <p:nvSpPr>
          <p:cNvPr id="10" name="Freeform 9"/>
          <p:cNvSpPr/>
          <p:nvPr/>
        </p:nvSpPr>
        <p:spPr>
          <a:xfrm>
            <a:off x="5392442" y="5753788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kéo và đẩy.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07" y="2532321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69" y="366766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14" y="4764673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61" y="5861685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2396678" y="2418421"/>
            <a:ext cx="7189637" cy="619385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6. Trong tế bào cơ, đĩa tối là</a:t>
            </a:r>
          </a:p>
        </p:txBody>
      </p:sp>
      <p:sp>
        <p:nvSpPr>
          <p:cNvPr id="6" name="Freeform 5"/>
          <p:cNvSpPr/>
          <p:nvPr/>
        </p:nvSpPr>
        <p:spPr>
          <a:xfrm>
            <a:off x="2706370" y="3206470"/>
            <a:ext cx="6879945" cy="619385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1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phần chỉ có tơ cơ mảnh</a:t>
            </a:r>
          </a:p>
        </p:txBody>
      </p:sp>
      <p:sp>
        <p:nvSpPr>
          <p:cNvPr id="7" name="Freeform 6"/>
          <p:cNvSpPr/>
          <p:nvPr/>
        </p:nvSpPr>
        <p:spPr>
          <a:xfrm>
            <a:off x="2706370" y="3994519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0" rIns="170688" bIns="91441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phần chỉ có tơ cơ dày</a:t>
            </a:r>
          </a:p>
        </p:txBody>
      </p:sp>
      <p:sp>
        <p:nvSpPr>
          <p:cNvPr id="8" name="Freeform 7"/>
          <p:cNvSpPr/>
          <p:nvPr/>
        </p:nvSpPr>
        <p:spPr>
          <a:xfrm>
            <a:off x="2706370" y="4782567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phần tơ cơ mảnh xen kẽ với tơ cơ dày</a:t>
            </a:r>
          </a:p>
        </p:txBody>
      </p:sp>
      <p:sp>
        <p:nvSpPr>
          <p:cNvPr id="9" name="Freeform 8"/>
          <p:cNvSpPr/>
          <p:nvPr/>
        </p:nvSpPr>
        <p:spPr>
          <a:xfrm>
            <a:off x="2706370" y="5570616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phần tơ cơ nằm trong một tế bào cơ (sợi cơ).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8" y="4746275"/>
            <a:ext cx="655677" cy="6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63" y="3994518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8" y="3198225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12" y="5570615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831570" y="1711232"/>
            <a:ext cx="8512898" cy="103196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7. Cơ sẽ bị duỗi tối đa trong trường hợp nào dưới đây?</a:t>
            </a:r>
          </a:p>
        </p:txBody>
      </p:sp>
      <p:sp>
        <p:nvSpPr>
          <p:cNvPr id="6" name="Freeform 5"/>
          <p:cNvSpPr/>
          <p:nvPr/>
        </p:nvSpPr>
        <p:spPr>
          <a:xfrm>
            <a:off x="1831570" y="2860762"/>
            <a:ext cx="1567542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Mỏi cơ</a:t>
            </a:r>
          </a:p>
        </p:txBody>
      </p:sp>
      <p:sp>
        <p:nvSpPr>
          <p:cNvPr id="7" name="Freeform 6"/>
          <p:cNvSpPr/>
          <p:nvPr/>
        </p:nvSpPr>
        <p:spPr>
          <a:xfrm>
            <a:off x="3612247" y="3816951"/>
            <a:ext cx="293142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70304" y="2860762"/>
            <a:ext cx="1594305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Liệt cơ</a:t>
            </a:r>
          </a:p>
        </p:txBody>
      </p:sp>
      <p:sp>
        <p:nvSpPr>
          <p:cNvPr id="9" name="Freeform 8"/>
          <p:cNvSpPr/>
          <p:nvPr/>
        </p:nvSpPr>
        <p:spPr>
          <a:xfrm>
            <a:off x="5886994" y="3816951"/>
            <a:ext cx="232796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51906" y="2860762"/>
            <a:ext cx="1838113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Viêm cơ</a:t>
            </a:r>
          </a:p>
        </p:txBody>
      </p:sp>
      <p:sp>
        <p:nvSpPr>
          <p:cNvPr id="11" name="Freeform 10"/>
          <p:cNvSpPr/>
          <p:nvPr/>
        </p:nvSpPr>
        <p:spPr>
          <a:xfrm>
            <a:off x="8222133" y="3816951"/>
            <a:ext cx="293142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626222" y="2860762"/>
            <a:ext cx="1718247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Xơ cơ</a:t>
            </a:r>
          </a:p>
        </p:txBody>
      </p:sp>
      <p:pic>
        <p:nvPicPr>
          <p:cNvPr id="13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75" y="5233623"/>
            <a:ext cx="1267097" cy="12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3" y="5298937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33" y="5294355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16" y="5294355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2020389" y="1670867"/>
            <a:ext cx="8255725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8. Trong cử động gập cánh tay, các cơ ở hai bên cánh tay sẽ</a:t>
            </a:r>
          </a:p>
        </p:txBody>
      </p:sp>
      <p:sp>
        <p:nvSpPr>
          <p:cNvPr id="6" name="Freeform 5"/>
          <p:cNvSpPr/>
          <p:nvPr/>
        </p:nvSpPr>
        <p:spPr>
          <a:xfrm>
            <a:off x="4345577" y="2618056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co duỗi ngẫu nhiên.</a:t>
            </a:r>
          </a:p>
        </p:txBody>
      </p:sp>
      <p:sp>
        <p:nvSpPr>
          <p:cNvPr id="7" name="Freeform 6"/>
          <p:cNvSpPr/>
          <p:nvPr/>
        </p:nvSpPr>
        <p:spPr>
          <a:xfrm>
            <a:off x="4345577" y="3562827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co duỗi đối kháng.</a:t>
            </a:r>
          </a:p>
        </p:txBody>
      </p:sp>
      <p:sp>
        <p:nvSpPr>
          <p:cNvPr id="8" name="Freeform 7"/>
          <p:cNvSpPr/>
          <p:nvPr/>
        </p:nvSpPr>
        <p:spPr>
          <a:xfrm>
            <a:off x="4345577" y="4507599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cùng co.</a:t>
            </a:r>
          </a:p>
        </p:txBody>
      </p:sp>
      <p:sp>
        <p:nvSpPr>
          <p:cNvPr id="9" name="Freeform 8"/>
          <p:cNvSpPr/>
          <p:nvPr/>
        </p:nvSpPr>
        <p:spPr>
          <a:xfrm>
            <a:off x="4345577" y="5452370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cùng duỗi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27" y="3552181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2720089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4563938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5513671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há» cÆ¡ ngÆ°á»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F6F5"/>
              </a:clrFrom>
              <a:clrTo>
                <a:srgbClr val="ED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79" y="0"/>
            <a:ext cx="9746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46720" y="104503"/>
            <a:ext cx="3174274" cy="6753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5614708" y="2743860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</a:p>
        </p:txBody>
      </p:sp>
      <p:sp>
        <p:nvSpPr>
          <p:cNvPr id="6" name="Freeform 5"/>
          <p:cNvSpPr/>
          <p:nvPr/>
        </p:nvSpPr>
        <p:spPr>
          <a:xfrm rot="2700000">
            <a:off x="6648776" y="3736112"/>
            <a:ext cx="307370" cy="391002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0" y="78200"/>
                </a:moveTo>
                <a:lnTo>
                  <a:pt x="153685" y="78200"/>
                </a:lnTo>
                <a:lnTo>
                  <a:pt x="153685" y="0"/>
                </a:lnTo>
                <a:lnTo>
                  <a:pt x="307370" y="195501"/>
                </a:lnTo>
                <a:lnTo>
                  <a:pt x="153685" y="391002"/>
                </a:lnTo>
                <a:lnTo>
                  <a:pt x="153685" y="312802"/>
                </a:lnTo>
                <a:lnTo>
                  <a:pt x="0" y="312802"/>
                </a:lnTo>
                <a:lnTo>
                  <a:pt x="0" y="78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199" rIns="92211" bIns="782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43991" y="3973144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8" name="Freeform 7"/>
          <p:cNvSpPr/>
          <p:nvPr/>
        </p:nvSpPr>
        <p:spPr>
          <a:xfrm rot="18900000">
            <a:off x="6661079" y="4965395"/>
            <a:ext cx="307371" cy="391003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307370" y="312802"/>
                </a:moveTo>
                <a:lnTo>
                  <a:pt x="153685" y="312802"/>
                </a:lnTo>
                <a:lnTo>
                  <a:pt x="153685" y="391002"/>
                </a:lnTo>
                <a:lnTo>
                  <a:pt x="0" y="195501"/>
                </a:lnTo>
                <a:lnTo>
                  <a:pt x="153685" y="0"/>
                </a:lnTo>
                <a:lnTo>
                  <a:pt x="153685" y="78200"/>
                </a:lnTo>
                <a:lnTo>
                  <a:pt x="307370" y="78200"/>
                </a:lnTo>
                <a:lnTo>
                  <a:pt x="307370" y="3128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210" tIns="78200" rIns="1" bIns="782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14708" y="5202427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10" name="Freeform 9"/>
          <p:cNvSpPr/>
          <p:nvPr/>
        </p:nvSpPr>
        <p:spPr>
          <a:xfrm rot="2700000">
            <a:off x="5431796" y="4977698"/>
            <a:ext cx="307371" cy="391003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307370" y="312802"/>
                </a:moveTo>
                <a:lnTo>
                  <a:pt x="153685" y="312802"/>
                </a:lnTo>
                <a:lnTo>
                  <a:pt x="153685" y="391002"/>
                </a:lnTo>
                <a:lnTo>
                  <a:pt x="0" y="195501"/>
                </a:lnTo>
                <a:lnTo>
                  <a:pt x="153685" y="0"/>
                </a:lnTo>
                <a:lnTo>
                  <a:pt x="153685" y="78200"/>
                </a:lnTo>
                <a:lnTo>
                  <a:pt x="307370" y="78200"/>
                </a:lnTo>
                <a:lnTo>
                  <a:pt x="307370" y="3128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212" tIns="78201" rIns="-1" bIns="7819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85425" y="3973144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5</a:t>
            </a:r>
          </a:p>
        </p:txBody>
      </p:sp>
      <p:sp>
        <p:nvSpPr>
          <p:cNvPr id="12" name="Freeform 11"/>
          <p:cNvSpPr/>
          <p:nvPr/>
        </p:nvSpPr>
        <p:spPr>
          <a:xfrm rot="18900000">
            <a:off x="5419492" y="3748415"/>
            <a:ext cx="307370" cy="391002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0" y="78200"/>
                </a:moveTo>
                <a:lnTo>
                  <a:pt x="153685" y="78200"/>
                </a:lnTo>
                <a:lnTo>
                  <a:pt x="153685" y="0"/>
                </a:lnTo>
                <a:lnTo>
                  <a:pt x="307370" y="195501"/>
                </a:lnTo>
                <a:lnTo>
                  <a:pt x="153685" y="391002"/>
                </a:lnTo>
                <a:lnTo>
                  <a:pt x="153685" y="312802"/>
                </a:lnTo>
                <a:lnTo>
                  <a:pt x="0" y="312802"/>
                </a:lnTo>
                <a:lnTo>
                  <a:pt x="0" y="78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200" rIns="92211" bIns="7819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2049" y="1355787"/>
            <a:ext cx="4903843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9. Tơ cơ gồm có mấy loại?</a:t>
            </a:r>
          </a:p>
        </p:txBody>
      </p:sp>
      <p:pic>
        <p:nvPicPr>
          <p:cNvPr id="14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9" y="5923150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28" y="417852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93" y="2323193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34" y="417852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528462" y="1713135"/>
            <a:ext cx="9135077" cy="830770"/>
          </a:xfrm>
          <a:custGeom>
            <a:avLst/>
            <a:gdLst>
              <a:gd name="connsiteX0" fmla="*/ 0 w 9135077"/>
              <a:gd name="connsiteY0" fmla="*/ 138464 h 830770"/>
              <a:gd name="connsiteX1" fmla="*/ 138464 w 9135077"/>
              <a:gd name="connsiteY1" fmla="*/ 0 h 830770"/>
              <a:gd name="connsiteX2" fmla="*/ 8996613 w 9135077"/>
              <a:gd name="connsiteY2" fmla="*/ 0 h 830770"/>
              <a:gd name="connsiteX3" fmla="*/ 9135077 w 9135077"/>
              <a:gd name="connsiteY3" fmla="*/ 138464 h 830770"/>
              <a:gd name="connsiteX4" fmla="*/ 9135077 w 9135077"/>
              <a:gd name="connsiteY4" fmla="*/ 692306 h 830770"/>
              <a:gd name="connsiteX5" fmla="*/ 8996613 w 9135077"/>
              <a:gd name="connsiteY5" fmla="*/ 830770 h 830770"/>
              <a:gd name="connsiteX6" fmla="*/ 138464 w 9135077"/>
              <a:gd name="connsiteY6" fmla="*/ 830770 h 830770"/>
              <a:gd name="connsiteX7" fmla="*/ 0 w 9135077"/>
              <a:gd name="connsiteY7" fmla="*/ 692306 h 830770"/>
              <a:gd name="connsiteX8" fmla="*/ 0 w 9135077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5077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8996613" y="0"/>
                </a:lnTo>
                <a:cubicBezTo>
                  <a:pt x="9073085" y="0"/>
                  <a:pt x="9135077" y="61992"/>
                  <a:pt x="9135077" y="138464"/>
                </a:cubicBezTo>
                <a:lnTo>
                  <a:pt x="9135077" y="692306"/>
                </a:lnTo>
                <a:cubicBezTo>
                  <a:pt x="9135077" y="768778"/>
                  <a:pt x="9073085" y="830770"/>
                  <a:pt x="8996613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35" tIns="93895" rIns="147235" bIns="9389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10. Trong sợi cơ, các loại tơ cơ sắp xếp như thế nào ?</a:t>
            </a:r>
          </a:p>
        </p:txBody>
      </p:sp>
      <p:sp>
        <p:nvSpPr>
          <p:cNvPr id="6" name="Freeform 5"/>
          <p:cNvSpPr/>
          <p:nvPr/>
        </p:nvSpPr>
        <p:spPr>
          <a:xfrm>
            <a:off x="3579344" y="2637691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Xếp song song và xen kẽ nhau</a:t>
            </a:r>
          </a:p>
        </p:txBody>
      </p:sp>
      <p:sp>
        <p:nvSpPr>
          <p:cNvPr id="7" name="Freeform 6"/>
          <p:cNvSpPr/>
          <p:nvPr/>
        </p:nvSpPr>
        <p:spPr>
          <a:xfrm>
            <a:off x="3579344" y="3509999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Xếp nối tiếp nhau</a:t>
            </a:r>
          </a:p>
        </p:txBody>
      </p:sp>
      <p:sp>
        <p:nvSpPr>
          <p:cNvPr id="8" name="Freeform 7"/>
          <p:cNvSpPr/>
          <p:nvPr/>
        </p:nvSpPr>
        <p:spPr>
          <a:xfrm>
            <a:off x="3579344" y="4382308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Xếp chồng gối lên nhau</a:t>
            </a:r>
          </a:p>
        </p:txBody>
      </p:sp>
      <p:sp>
        <p:nvSpPr>
          <p:cNvPr id="9" name="Freeform 8"/>
          <p:cNvSpPr/>
          <p:nvPr/>
        </p:nvSpPr>
        <p:spPr>
          <a:xfrm>
            <a:off x="3579344" y="5204270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Xếp vuông góc với nhau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93" y="2585651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3570784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444338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5229983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>
            <a:hlinkClick r:id="rId6" action="ppaction://hlinksldjump"/>
          </p:cNvPr>
          <p:cNvSpPr/>
          <p:nvPr/>
        </p:nvSpPr>
        <p:spPr>
          <a:xfrm>
            <a:off x="11396870" y="6135757"/>
            <a:ext cx="675860" cy="609600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3801" y="550706"/>
            <a:ext cx="4596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TỰ HỌC Ở NHÀ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7223" y="2899955"/>
            <a:ext cx="6740434" cy="19724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các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trang 33 SGK.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Hoạt động của cơ.</a:t>
            </a:r>
          </a:p>
        </p:txBody>
      </p:sp>
    </p:spTree>
    <p:extLst>
      <p:ext uri="{BB962C8B-B14F-4D97-AF65-F5344CB8AC3E}">
        <p14:creationId xmlns:p14="http://schemas.microsoft.com/office/powerpoint/2010/main" val="33013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Káº¿t quáº£ hÃ¬nh áº£nh cho hÃ¬nh ná»n ppt Äáº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9293" y="2551837"/>
            <a:ext cx="9077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CHÚC QUÍ THẦY CÔ VÀ CÁC EM</a:t>
            </a:r>
          </a:p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HOÀN THÀNH TỐT NHIỆM VỤ</a:t>
            </a:r>
          </a:p>
        </p:txBody>
      </p:sp>
      <p:pic>
        <p:nvPicPr>
          <p:cNvPr id="3" name="DuongLenDinhOlympia-TopCa_rr3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vÃ´ Äá»ch cá»­ táº¡ tháº¿ giá»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65"/>
            <a:ext cx="4609128" cy="25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vÃ´ Äá»ch nháº£y cao tháº¿ giá»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91" y="220165"/>
            <a:ext cx="4636887" cy="25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367"/>
            <a:ext cx="4775626" cy="27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áº¿t quáº£ hÃ¬nh áº£nh cho bÃ³ng chuyá»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6" y="220165"/>
            <a:ext cx="3922643" cy="26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áº¿t quáº£ hÃ¬nh áº£nh cho bÆ¡i lá»i Ãnh ViÃ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64" y="2811367"/>
            <a:ext cx="4497539" cy="27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cháº¡y nÆ°á»c rÃº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5" y="2825789"/>
            <a:ext cx="4067037" cy="27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5399" y="5870712"/>
            <a:ext cx="52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7974" y="-13231"/>
            <a:ext cx="1059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động tác khởi động trước khi tham gia thể thao?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1582400" y="6321287"/>
            <a:ext cx="477078" cy="43732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0593" y="3317959"/>
            <a:ext cx="85908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III-Cấu tạo và tính chất của cơ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8853" y="2109433"/>
            <a:ext cx="88942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</p:spTree>
    <p:extLst>
      <p:ext uri="{BB962C8B-B14F-4D97-AF65-F5344CB8AC3E}">
        <p14:creationId xmlns:p14="http://schemas.microsoft.com/office/powerpoint/2010/main" val="6312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97743" y="511123"/>
            <a:ext cx="8844747" cy="6857999"/>
            <a:chOff x="3731123" y="772733"/>
            <a:chExt cx="8844747" cy="6857999"/>
          </a:xfrm>
        </p:grpSpPr>
        <p:pic>
          <p:nvPicPr>
            <p:cNvPr id="2" name="Picture 2" descr="Káº¿t quáº£ hÃ¬nh áº£nh cho co vÃ¢n cÆ¡ tim cÆ¡ trÆ¡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51" y="772733"/>
              <a:ext cx="8583419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31123" y="6334780"/>
              <a:ext cx="5721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loại cơ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1368" y="249513"/>
            <a:ext cx="1121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84667" y="91440"/>
            <a:ext cx="5318786" cy="7716463"/>
            <a:chOff x="3866607" y="-1"/>
            <a:chExt cx="5318786" cy="7716463"/>
          </a:xfrm>
        </p:grpSpPr>
        <p:pic>
          <p:nvPicPr>
            <p:cNvPr id="1028" name="Picture 4" descr="Káº¿t quáº£ hÃ¬nh áº£nh cho cÃ¡c dáº¡ng cÆ¡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607" y="-1"/>
              <a:ext cx="5318786" cy="771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14800" y="5042263"/>
              <a:ext cx="1058091" cy="52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67" y="-189615"/>
            <a:ext cx="5032584" cy="67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2" y="-250356"/>
            <a:ext cx="3092928" cy="68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064" y="6334780"/>
            <a:ext cx="508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7848"/>
            <a:ext cx="5750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III-Cấu tạo và tính chất của cơ</a:t>
            </a:r>
          </a:p>
          <a:p>
            <a:pPr algn="just"/>
            <a:r>
              <a:rPr lang="en-US" sz="32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bắp cơ và tế bào cơ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9393" y="33974"/>
            <a:ext cx="14267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" y="33975"/>
            <a:ext cx="22163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20/9/2019</a:t>
            </a:r>
          </a:p>
        </p:txBody>
      </p:sp>
    </p:spTree>
    <p:extLst>
      <p:ext uri="{BB962C8B-B14F-4D97-AF65-F5344CB8AC3E}">
        <p14:creationId xmlns:p14="http://schemas.microsoft.com/office/powerpoint/2010/main" val="25497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563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161457"/>
            <a:ext cx="5372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Trình bày cấu tạo của tế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89" y="423698"/>
            <a:ext cx="5094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Bắp cơ gồm nhiều bó cơ, bó cơ gồm nhiều sợi cơ (tế bào cơ).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16041"/>
            <a:ext cx="5372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Sợi cơ gồm tơ cơ, tơ cơ có 2 loại là tơ cơ mảnh và tơ cơ dày xếp xen kẽ nhau.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58" y="0"/>
            <a:ext cx="6178731" cy="6178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3358" y="5947898"/>
            <a:ext cx="59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Bắp cơ, bó cơ và cấu tạo tế bào cơ</a:t>
            </a:r>
          </a:p>
        </p:txBody>
      </p:sp>
    </p:spTree>
    <p:extLst>
      <p:ext uri="{BB962C8B-B14F-4D97-AF65-F5344CB8AC3E}">
        <p14:creationId xmlns:p14="http://schemas.microsoft.com/office/powerpoint/2010/main" val="15857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257" y="1547166"/>
            <a:ext cx="1211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Bắp cơ gồm nhiều bó cơ, bó cơ gồm nhiều sợi cơ (tế bào cơ).</a:t>
            </a:r>
          </a:p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Sợi cơ gồm tơ cơ, tơ cơ có 2 loại là tơ cơ mảnh và tơ cơ dày xếp xen kẽ nhau.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27" y="2393551"/>
            <a:ext cx="310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cơ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7848"/>
            <a:ext cx="5750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III-Cấu tạo và tính chất của cơ</a:t>
            </a:r>
          </a:p>
          <a:p>
            <a:pPr algn="just"/>
            <a:r>
              <a:rPr lang="en-US" sz="32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bắp cơ và tế bào cơ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9393" y="33974"/>
            <a:ext cx="14267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63" y="33975"/>
            <a:ext cx="22163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20/9/2019</a:t>
            </a:r>
          </a:p>
        </p:txBody>
      </p:sp>
    </p:spTree>
    <p:extLst>
      <p:ext uri="{BB962C8B-B14F-4D97-AF65-F5344CB8AC3E}">
        <p14:creationId xmlns:p14="http://schemas.microsoft.com/office/powerpoint/2010/main" val="24616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1814</Words>
  <Application>Microsoft Office PowerPoint</Application>
  <PresentationFormat>Custom</PresentationFormat>
  <Paragraphs>176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User</cp:lastModifiedBy>
  <cp:revision>120</cp:revision>
  <dcterms:created xsi:type="dcterms:W3CDTF">2019-09-11T10:14:01Z</dcterms:created>
  <dcterms:modified xsi:type="dcterms:W3CDTF">2020-04-09T09:46:46Z</dcterms:modified>
</cp:coreProperties>
</file>