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FFFFF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9" autoAdjust="0"/>
    <p:restoredTop sz="86382" autoAdjust="0"/>
  </p:normalViewPr>
  <p:slideViewPr>
    <p:cSldViewPr>
      <p:cViewPr>
        <p:scale>
          <a:sx n="87" d="100"/>
          <a:sy n="87" d="100"/>
        </p:scale>
        <p:origin x="-137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D8F5A-D3A4-4E57-8995-34DE6672D93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4CBA-FCB1-499F-B37F-A2ED2FB8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1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6879-A63F-47DC-BAFD-D257091F94C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82B7-09B4-4957-AE34-7DCF2BFB3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7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6372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 descr="Light horizontal"/>
          <p:cNvSpPr>
            <a:spLocks noChangeArrowheads="1"/>
          </p:cNvSpPr>
          <p:nvPr/>
        </p:nvSpPr>
        <p:spPr bwMode="gray">
          <a:xfrm>
            <a:off x="9525" y="9525"/>
            <a:ext cx="14732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invGray">
          <a:xfrm>
            <a:off x="0" y="4267200"/>
            <a:ext cx="9153525" cy="1103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ltGray">
          <a:xfrm>
            <a:off x="1473200" y="5105400"/>
            <a:ext cx="7137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191000"/>
            <a:ext cx="7239000" cy="1012825"/>
          </a:xfrm>
        </p:spPr>
        <p:txBody>
          <a:bodyPr/>
          <a:lstStyle>
            <a:lvl1pPr algn="l">
              <a:defRPr sz="44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1816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EB925789-CF9A-4410-B63A-C4BE828FE2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2545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161C-5711-4682-BE2B-ED611D480E7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8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0787-ECE5-4CF3-9EC0-0FDF864D89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0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391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21B8A81-4DBA-4C79-B7E8-9D9A08A0DAB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AA01B-51E3-44F6-831D-674E99DB47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16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137EA-CB00-4F13-BA6D-352383F57B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79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3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33FC-EEA4-424C-A48B-65A9BB6157E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4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027D-473C-4565-A30F-12AF43EE32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7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A4D2-F523-44D8-B062-F18B1BC53AB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2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E2281-9077-4606-908B-57A432D13C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D00C9-5F46-408E-8DE5-2A9670AEE61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4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25D2-2693-423C-8110-DEF2DD1B43F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69818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Light horizontal"/>
          <p:cNvSpPr>
            <a:spLocks noChangeArrowheads="1"/>
          </p:cNvSpPr>
          <p:nvPr/>
        </p:nvSpPr>
        <p:spPr bwMode="gray">
          <a:xfrm>
            <a:off x="-9525" y="0"/>
            <a:ext cx="4810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0"/>
            <a:ext cx="91535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ltGray">
          <a:xfrm>
            <a:off x="304800" y="288925"/>
            <a:ext cx="7670800" cy="644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E30C93-7CEE-4369-A0DE-AC925E0E9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nh.dhsphn.edu.vn/cxoa/myweb7/bai%207/SPL_E_P100087-Human_skeleton_walking-SPL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sinh.dhsphn.edu.vn/cxoa/myweb7/bai%207/hw0166big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925789-CF9A-4410-B63A-C4BE828FE2E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0" descr="thembones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86" y="4418856"/>
            <a:ext cx="1438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 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4267200"/>
            <a:ext cx="3360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BỘ XƯƠNG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7890" y="0"/>
            <a:ext cx="6607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 II. VẬN ĐỘNG</a:t>
            </a:r>
          </a:p>
        </p:txBody>
      </p:sp>
    </p:spTree>
    <p:extLst>
      <p:ext uri="{BB962C8B-B14F-4D97-AF65-F5344CB8AC3E}">
        <p14:creationId xmlns:p14="http://schemas.microsoft.com/office/powerpoint/2010/main" val="16607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năng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bộ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xương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pic>
        <p:nvPicPr>
          <p:cNvPr id="6" name="Picture 5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PL_E_P100087-Human_skeleton_walking-SP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w0166bi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894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năng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bộ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xương</a:t>
            </a:r>
            <a:endParaRPr lang="en-US" sz="4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4000" b="1" dirty="0"/>
              <a:t>- </a:t>
            </a:r>
            <a:r>
              <a:rPr lang="vi-VN" sz="4000" b="1" dirty="0"/>
              <a:t>Nâng đỡ cơ thể, là chỗ bám cho gân và cơ</a:t>
            </a:r>
          </a:p>
          <a:p>
            <a:pPr marL="0" indent="0" algn="just">
              <a:buNone/>
            </a:pPr>
            <a:r>
              <a:rPr lang="en-US" sz="4000" b="1" dirty="0"/>
              <a:t>- </a:t>
            </a:r>
            <a:r>
              <a:rPr lang="vi-VN" sz="4000" b="1" dirty="0"/>
              <a:t>Bảo vệ cơ thể </a:t>
            </a:r>
          </a:p>
          <a:p>
            <a:pPr marL="0" indent="0" algn="just">
              <a:buNone/>
            </a:pPr>
            <a:r>
              <a:rPr lang="en-US" sz="4000" b="1" dirty="0"/>
              <a:t>- </a:t>
            </a:r>
            <a:r>
              <a:rPr lang="vi-VN" sz="4000" b="1" dirty="0"/>
              <a:t>Cùng với hệ cơ giúp cơ thể vận động dễ dàng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pic>
        <p:nvPicPr>
          <p:cNvPr id="6" name="Picture 5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PHÂN BIỆT CÁC LOẠI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ac loai x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1325" r="80252" b="29005"/>
          <a:stretch>
            <a:fillRect/>
          </a:stretch>
        </p:blipFill>
        <p:spPr bwMode="auto">
          <a:xfrm>
            <a:off x="36871" y="990600"/>
            <a:ext cx="2286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/>
          <a:stretch/>
        </p:blipFill>
        <p:spPr bwMode="auto">
          <a:xfrm>
            <a:off x="6248400" y="988142"/>
            <a:ext cx="2748019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ac loai x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51511" r="56171" b="8771"/>
          <a:stretch>
            <a:fillRect/>
          </a:stretch>
        </p:blipFill>
        <p:spPr bwMode="auto">
          <a:xfrm>
            <a:off x="2453640" y="1164354"/>
            <a:ext cx="379476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45028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Xương</a:t>
            </a:r>
            <a:r>
              <a:rPr lang="en-US" sz="2400" b="1" dirty="0"/>
              <a:t> </a:t>
            </a:r>
            <a:r>
              <a:rPr lang="en-US" sz="2400" b="1" dirty="0" err="1"/>
              <a:t>ngón</a:t>
            </a:r>
            <a:r>
              <a:rPr lang="en-US" sz="2400" b="1" dirty="0"/>
              <a:t> </a:t>
            </a:r>
            <a:r>
              <a:rPr lang="en-US" sz="2400" b="1" dirty="0" err="1"/>
              <a:t>tay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00819" y="450286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Xương</a:t>
            </a:r>
            <a:r>
              <a:rPr lang="en-US" sz="2400" b="1" dirty="0"/>
              <a:t> </a:t>
            </a:r>
            <a:r>
              <a:rPr lang="en-US" sz="2400" b="1" dirty="0" err="1"/>
              <a:t>bả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257800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16580" y="5250426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ngắn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97999" y="5149645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dẹt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88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CÁC KHỚP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550" y="1016000"/>
            <a:ext cx="3346450" cy="3721100"/>
            <a:chOff x="144" y="536"/>
            <a:chExt cx="1964" cy="2296"/>
          </a:xfrm>
        </p:grpSpPr>
        <p:pic>
          <p:nvPicPr>
            <p:cNvPr id="14" name="Picture 13" descr="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36"/>
              <a:ext cx="1964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88" y="2592"/>
              <a:ext cx="15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0" y="2328"/>
              <a:ext cx="153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b="1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 đầu gối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63307" y="1003300"/>
            <a:ext cx="3391445" cy="3873500"/>
            <a:chOff x="2017" y="528"/>
            <a:chExt cx="2016" cy="2352"/>
          </a:xfrm>
        </p:grpSpPr>
        <p:pic>
          <p:nvPicPr>
            <p:cNvPr id="11" name="Picture 10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180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2640"/>
              <a:ext cx="18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017" y="2352"/>
              <a:ext cx="20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b="1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 xương cột sống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19800" y="990600"/>
            <a:ext cx="3041650" cy="3746500"/>
            <a:chOff x="3992" y="528"/>
            <a:chExt cx="1768" cy="2312"/>
          </a:xfrm>
        </p:grpSpPr>
        <p:pic>
          <p:nvPicPr>
            <p:cNvPr id="8" name="Picture 7" descr="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" y="528"/>
              <a:ext cx="174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992" y="2600"/>
              <a:ext cx="17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128" y="2352"/>
              <a:ext cx="153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b="1" baseline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 hộp sọ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47371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nơi</a:t>
            </a:r>
            <a:r>
              <a:rPr lang="en-US" sz="4000" b="1" dirty="0"/>
              <a:t> </a:t>
            </a:r>
            <a:r>
              <a:rPr lang="en-US" sz="4000" b="1" dirty="0" err="1"/>
              <a:t>tiếp</a:t>
            </a:r>
            <a:r>
              <a:rPr lang="en-US" sz="4000" b="1" dirty="0"/>
              <a:t> </a:t>
            </a:r>
            <a:r>
              <a:rPr lang="en-US" sz="4000" b="1" dirty="0" err="1"/>
              <a:t>giáp</a:t>
            </a:r>
            <a:r>
              <a:rPr lang="en-US" sz="4000" b="1" dirty="0"/>
              <a:t> </a:t>
            </a:r>
            <a:r>
              <a:rPr lang="en-US" sz="4000" b="1" dirty="0" err="1"/>
              <a:t>giữa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đầu</a:t>
            </a:r>
            <a:r>
              <a:rPr lang="en-US" sz="4000" b="1" dirty="0"/>
              <a:t> </a:t>
            </a:r>
            <a:r>
              <a:rPr lang="en-US" sz="4000" b="1" dirty="0" err="1"/>
              <a:t>xương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20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CÁC KHỚP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228600" y="1016000"/>
            <a:ext cx="4038600" cy="5689600"/>
            <a:chOff x="144" y="536"/>
            <a:chExt cx="1964" cy="2296"/>
          </a:xfrm>
        </p:grpSpPr>
        <p:pic>
          <p:nvPicPr>
            <p:cNvPr id="14" name="Picture 13" descr="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36"/>
              <a:ext cx="1964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88" y="2592"/>
              <a:ext cx="15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0" y="2464"/>
              <a:ext cx="153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</a:t>
              </a:r>
              <a:r>
                <a:rPr lang="en-US" sz="54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đầu</a:t>
              </a:r>
              <a:r>
                <a:rPr lang="en-US" sz="54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gối</a:t>
              </a:r>
              <a:endParaRPr lang="en-US" sz="5400" b="1" baseline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81400" y="10160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Có</a:t>
            </a:r>
            <a:r>
              <a:rPr lang="en-US" sz="4000" b="1" dirty="0"/>
              <a:t> 3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endParaRPr lang="en-US" sz="4000" b="1" dirty="0"/>
          </a:p>
          <a:p>
            <a:pPr algn="just"/>
            <a:r>
              <a:rPr lang="en-US" sz="4000" b="1" dirty="0"/>
              <a:t>- 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: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cử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dễ</a:t>
            </a:r>
            <a:r>
              <a:rPr lang="en-US" sz="4000" b="1" dirty="0"/>
              <a:t> </a:t>
            </a:r>
            <a:r>
              <a:rPr lang="en-US" sz="4000" b="1" dirty="0" err="1"/>
              <a:t>dàng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36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CÁC KHỚP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1400" y="1016000"/>
            <a:ext cx="48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Có</a:t>
            </a:r>
            <a:r>
              <a:rPr lang="en-US" sz="4000" b="1" dirty="0"/>
              <a:t> 3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endParaRPr lang="en-US" sz="4000" b="1" dirty="0"/>
          </a:p>
          <a:p>
            <a:pPr marL="571500" indent="-571500" algn="just">
              <a:buFontTx/>
              <a:buChar char="-"/>
            </a:pP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endParaRPr lang="en-US" sz="4000" b="1" dirty="0"/>
          </a:p>
          <a:p>
            <a:pPr marL="571500" indent="-571500" algn="just">
              <a:buFontTx/>
              <a:buChar char="-"/>
            </a:pP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bán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: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cử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hạn</a:t>
            </a:r>
            <a:r>
              <a:rPr lang="en-US" sz="4000" b="1" dirty="0"/>
              <a:t> </a:t>
            </a:r>
            <a:r>
              <a:rPr lang="en-US" sz="4000" b="1" dirty="0" err="1"/>
              <a:t>chế</a:t>
            </a:r>
            <a:r>
              <a:rPr lang="en-US" sz="4000" b="1" dirty="0"/>
              <a:t> (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cột</a:t>
            </a:r>
            <a:r>
              <a:rPr lang="en-US" sz="4000" b="1" dirty="0"/>
              <a:t> </a:t>
            </a:r>
            <a:r>
              <a:rPr lang="en-US" sz="4000" b="1" dirty="0" err="1"/>
              <a:t>sống</a:t>
            </a:r>
            <a:r>
              <a:rPr lang="en-US" sz="4000" b="1" dirty="0"/>
              <a:t>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-267245" y="1003300"/>
            <a:ext cx="4017469" cy="5745940"/>
            <a:chOff x="2017" y="528"/>
            <a:chExt cx="2016" cy="2370"/>
          </a:xfrm>
        </p:grpSpPr>
        <p:pic>
          <p:nvPicPr>
            <p:cNvPr id="10" name="Picture 9" descr="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528"/>
              <a:ext cx="180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112" y="2640"/>
              <a:ext cx="18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017" y="2352"/>
              <a:ext cx="2016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60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</a:t>
              </a:r>
              <a:r>
                <a:rPr lang="en-US" sz="60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60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xương</a:t>
              </a:r>
              <a:r>
                <a:rPr lang="en-US" sz="60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60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cột</a:t>
              </a:r>
              <a:r>
                <a:rPr lang="en-US" sz="60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60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sống</a:t>
              </a:r>
              <a:endParaRPr lang="en-US" sz="6000" b="1" baseline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9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CÁC KHỚP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81400" y="1016000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Có</a:t>
            </a:r>
            <a:r>
              <a:rPr lang="en-US" sz="4000" b="1" dirty="0"/>
              <a:t> 3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endParaRPr lang="en-US" sz="4000" b="1" dirty="0"/>
          </a:p>
          <a:p>
            <a:pPr marL="571500" indent="-571500" algn="just">
              <a:buFontTx/>
              <a:buChar char="-"/>
            </a:pP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endParaRPr lang="en-US" sz="4000" b="1" dirty="0"/>
          </a:p>
          <a:p>
            <a:pPr marL="571500" indent="-571500" algn="just">
              <a:buFontTx/>
              <a:buChar char="-"/>
            </a:pP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bán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endParaRPr lang="en-US" sz="4000" b="1" dirty="0"/>
          </a:p>
          <a:p>
            <a:pPr marL="571500" indent="-571500" algn="just">
              <a:buFontTx/>
              <a:buChar char="-"/>
            </a:pP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bất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: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loại</a:t>
            </a:r>
            <a:r>
              <a:rPr lang="en-US" sz="4000" b="1" dirty="0"/>
              <a:t> 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cử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(</a:t>
            </a:r>
            <a:r>
              <a:rPr lang="en-US" sz="4000" b="1" dirty="0" err="1"/>
              <a:t>khớp</a:t>
            </a:r>
            <a:r>
              <a:rPr lang="en-US" sz="4000" b="1" dirty="0"/>
              <a:t> </a:t>
            </a:r>
            <a:r>
              <a:rPr lang="en-US" sz="4000" b="1" dirty="0" err="1"/>
              <a:t>hộp</a:t>
            </a:r>
            <a:r>
              <a:rPr lang="en-US" sz="4000" b="1" dirty="0"/>
              <a:t> </a:t>
            </a:r>
            <a:r>
              <a:rPr lang="en-US" sz="4000" b="1" dirty="0" err="1"/>
              <a:t>sọ</a:t>
            </a:r>
            <a:r>
              <a:rPr lang="en-US" sz="4000" b="1" dirty="0"/>
              <a:t>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-27040" y="897990"/>
            <a:ext cx="3608439" cy="5502810"/>
            <a:chOff x="3992" y="528"/>
            <a:chExt cx="1768" cy="2312"/>
          </a:xfrm>
        </p:grpSpPr>
        <p:pic>
          <p:nvPicPr>
            <p:cNvPr id="14" name="Picture 13" descr="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" y="528"/>
              <a:ext cx="174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992" y="2600"/>
              <a:ext cx="17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800" b="1" baseline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128" y="2352"/>
              <a:ext cx="15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Garamond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Khớp</a:t>
              </a:r>
              <a:r>
                <a:rPr lang="en-US" sz="54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hộp</a:t>
              </a:r>
              <a:r>
                <a:rPr lang="en-US" sz="5400" b="1" baseline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5400" b="1" baseline="20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sọ</a:t>
              </a:r>
              <a:endParaRPr lang="en-US" sz="5400" b="1" baseline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4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925789-CF9A-4410-B63A-C4BE828FE2E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45776"/>
            <a:ext cx="1420304" cy="119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 descr="thembonesa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86" y="4418856"/>
            <a:ext cx="1438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 7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8232" y="5102940"/>
            <a:ext cx="5790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Học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thuộc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ghi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nhớ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cuối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267200"/>
            <a:ext cx="3360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BỘ XƯƠNG</a:t>
            </a:r>
          </a:p>
        </p:txBody>
      </p:sp>
    </p:spTree>
    <p:extLst>
      <p:ext uri="{BB962C8B-B14F-4D97-AF65-F5344CB8AC3E}">
        <p14:creationId xmlns:p14="http://schemas.microsoft.com/office/powerpoint/2010/main" val="2951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 BÀI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1310148"/>
            <a:ext cx="7696200" cy="1204452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CÁC THÀNH PHẦN CHÍNH CỦA BỘ XƯƠNG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800600"/>
            <a:ext cx="7696200" cy="10668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CÁC KHỚP </a:t>
            </a:r>
            <a:r>
              <a:rPr lang="en-US" sz="4000" b="1" dirty="0" smtClean="0"/>
              <a:t>XƯƠNG</a:t>
            </a:r>
            <a:endParaRPr lang="en-US" sz="4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2971800"/>
            <a:ext cx="7696200" cy="12192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PHÂN BIỆT CÁC LOẠI XƯƠNG</a:t>
            </a:r>
          </a:p>
        </p:txBody>
      </p:sp>
    </p:spTree>
    <p:extLst>
      <p:ext uri="{BB962C8B-B14F-4D97-AF65-F5344CB8AC3E}">
        <p14:creationId xmlns:p14="http://schemas.microsoft.com/office/powerpoint/2010/main" val="6084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" y="911940"/>
            <a:ext cx="35020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743200" y="2286000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52400" y="914400"/>
            <a:ext cx="114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X­ương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-88747" y="4572000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76200" y="2133600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82853" y="914400"/>
            <a:ext cx="0" cy="7078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1981200"/>
            <a:ext cx="0" cy="95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1828800"/>
            <a:ext cx="609600" cy="213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2504" y="3200400"/>
            <a:ext cx="0" cy="3505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1268343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người</a:t>
            </a:r>
            <a:r>
              <a:rPr lang="en-US" sz="4000" b="1" dirty="0"/>
              <a:t> chia </a:t>
            </a:r>
            <a:r>
              <a:rPr lang="en-US" sz="4000" b="1" dirty="0" err="1"/>
              <a:t>làm</a:t>
            </a:r>
            <a:r>
              <a:rPr lang="en-US" sz="4000" b="1" dirty="0"/>
              <a:t> 3 </a:t>
            </a:r>
            <a:r>
              <a:rPr lang="en-US" sz="4000" b="1" dirty="0" err="1"/>
              <a:t>phần</a:t>
            </a:r>
            <a:r>
              <a:rPr lang="en-US" sz="40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đầu</a:t>
            </a:r>
            <a:endParaRPr lang="en-US" sz="4000" b="1" dirty="0"/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thân</a:t>
            </a:r>
            <a:endParaRPr lang="en-US" sz="4000" b="1" dirty="0"/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chi</a:t>
            </a:r>
          </a:p>
        </p:txBody>
      </p:sp>
      <p:pic>
        <p:nvPicPr>
          <p:cNvPr id="24" name="Picture 23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23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0" r="7500"/>
          <a:stretch>
            <a:fillRect/>
          </a:stretch>
        </p:blipFill>
        <p:spPr bwMode="auto">
          <a:xfrm>
            <a:off x="6280355" y="1477962"/>
            <a:ext cx="28194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" y="914400"/>
            <a:ext cx="403273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61" y="4070417"/>
            <a:ext cx="7918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</a:t>
            </a:r>
            <a:r>
              <a:rPr lang="en-US" sz="4000" b="1" dirty="0" err="1">
                <a:solidFill>
                  <a:srgbClr val="FF0000"/>
                </a:solidFill>
              </a:rPr>
              <a:t>Xương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đầu</a:t>
            </a:r>
            <a:endParaRPr lang="en-US" sz="4000" b="1" dirty="0"/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mặt</a:t>
            </a:r>
            <a:r>
              <a:rPr lang="en-US" sz="4000" b="1" dirty="0"/>
              <a:t>: </a:t>
            </a:r>
            <a:r>
              <a:rPr lang="en-US" sz="4000" b="1" dirty="0" err="1"/>
              <a:t>nhỏ</a:t>
            </a:r>
            <a:r>
              <a:rPr lang="en-US" sz="4000" b="1" dirty="0"/>
              <a:t>,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hàm</a:t>
            </a:r>
            <a:r>
              <a:rPr lang="en-US" sz="4000" b="1" dirty="0"/>
              <a:t> </a:t>
            </a:r>
            <a:r>
              <a:rPr lang="en-US" sz="4000" b="1" dirty="0" err="1"/>
              <a:t>bớt</a:t>
            </a:r>
            <a:r>
              <a:rPr lang="en-US" sz="4000" b="1" dirty="0"/>
              <a:t> </a:t>
            </a:r>
            <a:r>
              <a:rPr lang="en-US" sz="4000" b="1" dirty="0" err="1"/>
              <a:t>thô</a:t>
            </a:r>
            <a:r>
              <a:rPr lang="en-US" sz="4000" b="1" dirty="0"/>
              <a:t>,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lồi</a:t>
            </a:r>
            <a:r>
              <a:rPr lang="en-US" sz="4000" b="1" dirty="0"/>
              <a:t> </a:t>
            </a:r>
            <a:r>
              <a:rPr lang="en-US" sz="4000" b="1" dirty="0" err="1"/>
              <a:t>cằm</a:t>
            </a:r>
            <a:r>
              <a:rPr lang="en-US" sz="4000" b="1" dirty="0"/>
              <a:t> =&gt; </a:t>
            </a:r>
            <a:r>
              <a:rPr lang="en-US" sz="4000" b="1" dirty="0" err="1"/>
              <a:t>tiếng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triển</a:t>
            </a:r>
            <a:endParaRPr lang="en-US" sz="4000" b="1" dirty="0"/>
          </a:p>
        </p:txBody>
      </p:sp>
      <p:pic>
        <p:nvPicPr>
          <p:cNvPr id="9" name="Picture 8" descr="IMG23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9" b="54543"/>
          <a:stretch>
            <a:fillRect/>
          </a:stretch>
        </p:blipFill>
        <p:spPr bwMode="auto">
          <a:xfrm>
            <a:off x="4191000" y="1494504"/>
            <a:ext cx="2438400" cy="199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914400" y="2362200"/>
            <a:ext cx="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35477" y="914400"/>
            <a:ext cx="0" cy="1790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914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Khối</a:t>
            </a:r>
            <a:r>
              <a:rPr lang="en-US" b="1" dirty="0"/>
              <a:t> </a:t>
            </a:r>
            <a:r>
              <a:rPr lang="en-US" b="1" dirty="0" err="1"/>
              <a:t>xương</a:t>
            </a:r>
            <a:r>
              <a:rPr lang="en-US" b="1" dirty="0"/>
              <a:t> </a:t>
            </a:r>
            <a:r>
              <a:rPr lang="en-US" b="1" dirty="0" err="1"/>
              <a:t>sọ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624435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xương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8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61" y="4070417"/>
            <a:ext cx="8376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</a:t>
            </a:r>
            <a:r>
              <a:rPr lang="en-US" sz="4000" b="1" dirty="0" err="1">
                <a:solidFill>
                  <a:srgbClr val="FF0000"/>
                </a:solidFill>
              </a:rPr>
              <a:t>Xương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đầu</a:t>
            </a:r>
            <a:r>
              <a:rPr lang="en-US" sz="40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mặt</a:t>
            </a:r>
            <a:endParaRPr lang="en-US" sz="4000" b="1" dirty="0"/>
          </a:p>
          <a:p>
            <a:pPr marL="285750" indent="-285750">
              <a:buFontTx/>
              <a:buChar char="-"/>
            </a:pPr>
            <a:r>
              <a:rPr lang="en-US" sz="4000" b="1" dirty="0" err="1"/>
              <a:t>Khối</a:t>
            </a:r>
            <a:r>
              <a:rPr lang="en-US" sz="4000" b="1" dirty="0"/>
              <a:t>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sọ</a:t>
            </a:r>
            <a:r>
              <a:rPr lang="en-US" sz="4000" b="1" dirty="0"/>
              <a:t>: </a:t>
            </a:r>
            <a:r>
              <a:rPr lang="en-US" sz="4000" b="1" dirty="0" err="1"/>
              <a:t>gồm</a:t>
            </a:r>
            <a:r>
              <a:rPr lang="en-US" sz="4000" b="1" dirty="0"/>
              <a:t> 8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ghép</a:t>
            </a:r>
            <a:r>
              <a:rPr lang="en-US" sz="4000" b="1" dirty="0"/>
              <a:t> </a:t>
            </a:r>
            <a:r>
              <a:rPr lang="en-US" sz="4000" b="1" dirty="0" err="1"/>
              <a:t>lại</a:t>
            </a:r>
            <a:r>
              <a:rPr lang="en-US" sz="4000" b="1" dirty="0"/>
              <a:t>, </a:t>
            </a:r>
            <a:r>
              <a:rPr lang="en-US" sz="4000" b="1" dirty="0" err="1"/>
              <a:t>tạo</a:t>
            </a:r>
            <a:r>
              <a:rPr lang="en-US" sz="4000" b="1" dirty="0"/>
              <a:t> </a:t>
            </a:r>
            <a:r>
              <a:rPr lang="en-US" sz="4000" b="1" dirty="0" err="1"/>
              <a:t>hộp</a:t>
            </a:r>
            <a:r>
              <a:rPr lang="en-US" sz="4000" b="1" dirty="0"/>
              <a:t> </a:t>
            </a:r>
            <a:r>
              <a:rPr lang="en-US" sz="4000" b="1" dirty="0" err="1"/>
              <a:t>sọ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13" name="Picture 12" descr="Xuong 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/>
        </p:blipFill>
        <p:spPr bwMode="auto">
          <a:xfrm>
            <a:off x="6019800" y="914400"/>
            <a:ext cx="3159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G235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0" r="7500"/>
          <a:stretch>
            <a:fillRect/>
          </a:stretch>
        </p:blipFill>
        <p:spPr bwMode="auto">
          <a:xfrm>
            <a:off x="2784974" y="1066800"/>
            <a:ext cx="3387226" cy="2452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G235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9" b="54543"/>
          <a:stretch>
            <a:fillRect/>
          </a:stretch>
        </p:blipFill>
        <p:spPr bwMode="auto">
          <a:xfrm>
            <a:off x="-228600" y="1066800"/>
            <a:ext cx="2961036" cy="24231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" y="3452425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3510" y="1066800"/>
            <a:ext cx="4355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dirty="0" err="1">
                <a:solidFill>
                  <a:srgbClr val="FF0000"/>
                </a:solidFill>
              </a:rPr>
              <a:t>Xương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thân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gồm</a:t>
            </a:r>
            <a:endParaRPr lang="en-US" sz="4000" b="1" dirty="0"/>
          </a:p>
          <a:p>
            <a:pPr marL="285750" indent="-285750" algn="just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ức</a:t>
            </a:r>
            <a:endParaRPr lang="en-US" sz="4000" b="1" dirty="0"/>
          </a:p>
          <a:p>
            <a:pPr marL="285750" indent="-285750" algn="just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sườn</a:t>
            </a:r>
            <a:endParaRPr lang="en-US" sz="4000" b="1" dirty="0"/>
          </a:p>
          <a:p>
            <a:pPr marL="285750" indent="-285750" algn="just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cột</a:t>
            </a:r>
            <a:r>
              <a:rPr lang="en-US" sz="4000" b="1" dirty="0"/>
              <a:t> </a:t>
            </a:r>
            <a:r>
              <a:rPr lang="en-US" sz="4000" b="1" dirty="0" err="1"/>
              <a:t>sống</a:t>
            </a:r>
            <a:endParaRPr lang="en-US" sz="4000" b="1" dirty="0"/>
          </a:p>
        </p:txBody>
      </p:sp>
      <p:pic>
        <p:nvPicPr>
          <p:cNvPr id="9" name="Picture 8" descr="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3"/>
          <a:stretch/>
        </p:blipFill>
        <p:spPr bwMode="auto">
          <a:xfrm>
            <a:off x="954957" y="930798"/>
            <a:ext cx="3528553" cy="59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557" y="1922267"/>
            <a:ext cx="14491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endParaRPr lang="en-US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0557" y="2836667"/>
            <a:ext cx="1383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845" y="3900771"/>
            <a:ext cx="13832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56852" y="2485103"/>
            <a:ext cx="139363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43000" y="36576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52801" y="4360515"/>
            <a:ext cx="12976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Picture 22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356"/>
            <a:ext cx="3998691" cy="593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066800"/>
            <a:ext cx="556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dirty="0" err="1">
                <a:solidFill>
                  <a:srgbClr val="FF0000"/>
                </a:solidFill>
              </a:rPr>
              <a:t>Xương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thân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/>
            <a:r>
              <a:rPr lang="en-US" sz="4000" b="1" dirty="0"/>
              <a:t>-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ức</a:t>
            </a:r>
            <a:endParaRPr lang="en-US" sz="4000" b="1" dirty="0"/>
          </a:p>
          <a:p>
            <a:pPr marL="285750" indent="-285750" algn="just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sườn</a:t>
            </a:r>
            <a:r>
              <a:rPr lang="en-US" sz="4000" b="1" dirty="0"/>
              <a:t>: 12 </a:t>
            </a:r>
            <a:r>
              <a:rPr lang="en-US" sz="4000" b="1" dirty="0" err="1"/>
              <a:t>đôi</a:t>
            </a:r>
            <a:endParaRPr lang="en-US" sz="4000" b="1" dirty="0"/>
          </a:p>
          <a:p>
            <a:pPr marL="285750" indent="-285750" algn="just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cột</a:t>
            </a:r>
            <a:r>
              <a:rPr lang="en-US" sz="4000" b="1" dirty="0"/>
              <a:t> </a:t>
            </a:r>
            <a:r>
              <a:rPr lang="en-US" sz="4000" b="1" dirty="0" err="1"/>
              <a:t>sống</a:t>
            </a:r>
            <a:r>
              <a:rPr lang="en-US" sz="4000" b="1" dirty="0"/>
              <a:t>: </a:t>
            </a:r>
            <a:r>
              <a:rPr lang="en-US" sz="4000" b="1" dirty="0" err="1"/>
              <a:t>cong</a:t>
            </a:r>
            <a:r>
              <a:rPr lang="en-US" sz="4000" b="1" dirty="0"/>
              <a:t> 4 </a:t>
            </a:r>
            <a:r>
              <a:rPr lang="en-US" sz="4000" b="1" dirty="0" err="1"/>
              <a:t>chỗ</a:t>
            </a:r>
            <a:r>
              <a:rPr lang="en-US" sz="4000" b="1" dirty="0"/>
              <a:t> </a:t>
            </a:r>
            <a:r>
              <a:rPr lang="en-US" sz="4000" b="1" dirty="0" err="1"/>
              <a:t>tạo</a:t>
            </a:r>
            <a:r>
              <a:rPr lang="en-US" sz="4000" b="1" dirty="0"/>
              <a:t> </a:t>
            </a:r>
            <a:r>
              <a:rPr lang="en-US" sz="4000" b="1" dirty="0" err="1"/>
              <a:t>thành</a:t>
            </a:r>
            <a:r>
              <a:rPr lang="en-US" sz="4000" b="1" dirty="0"/>
              <a:t> 2 </a:t>
            </a:r>
            <a:r>
              <a:rPr lang="en-US" sz="4000" b="1" dirty="0" err="1"/>
              <a:t>chữ</a:t>
            </a:r>
            <a:r>
              <a:rPr lang="en-US" sz="4000" b="1" dirty="0"/>
              <a:t> S </a:t>
            </a:r>
            <a:r>
              <a:rPr lang="en-US" sz="4000" b="1" dirty="0" err="1"/>
              <a:t>liên</a:t>
            </a:r>
            <a:r>
              <a:rPr lang="en-US" sz="4000" b="1" dirty="0"/>
              <a:t> </a:t>
            </a:r>
            <a:r>
              <a:rPr lang="en-US" sz="4000" b="1" dirty="0" err="1"/>
              <a:t>tiếp</a:t>
            </a:r>
            <a:r>
              <a:rPr lang="en-US" sz="4000" b="1" dirty="0"/>
              <a:t> </a:t>
            </a:r>
            <a:r>
              <a:rPr lang="en-US" sz="4000" b="1" dirty="0" err="1"/>
              <a:t>giúp</a:t>
            </a:r>
            <a:r>
              <a:rPr lang="en-US" sz="4000" b="1" dirty="0"/>
              <a:t> </a:t>
            </a:r>
            <a:r>
              <a:rPr lang="en-US" sz="4000" b="1" dirty="0" err="1"/>
              <a:t>cơ</a:t>
            </a:r>
            <a:r>
              <a:rPr lang="en-US" sz="4000" b="1" dirty="0"/>
              <a:t> </a:t>
            </a:r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đứng</a:t>
            </a:r>
            <a:r>
              <a:rPr lang="en-US" sz="4000" b="1" dirty="0"/>
              <a:t> </a:t>
            </a:r>
            <a:r>
              <a:rPr lang="en-US" sz="4000" b="1" dirty="0" err="1"/>
              <a:t>thẳng</a:t>
            </a:r>
            <a:endParaRPr lang="en-US" sz="4000" b="1" dirty="0"/>
          </a:p>
        </p:txBody>
      </p:sp>
      <p:pic>
        <p:nvPicPr>
          <p:cNvPr id="15" name="Picture 1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>
            <a:fillRect/>
          </a:stretch>
        </p:blipFill>
        <p:spPr bwMode="auto">
          <a:xfrm>
            <a:off x="0" y="914400"/>
            <a:ext cx="26400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white">
          <a:xfrm>
            <a:off x="609600" y="336756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I. CÁC PHẦN CHÍNH CỦA BỘ XƯƠNG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1430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3. </a:t>
            </a:r>
            <a:r>
              <a:rPr lang="en-US" sz="4000" b="1" dirty="0" err="1">
                <a:solidFill>
                  <a:srgbClr val="FF0000"/>
                </a:solidFill>
              </a:rPr>
              <a:t>Xương</a:t>
            </a:r>
            <a:r>
              <a:rPr lang="en-US" sz="4000" b="1" dirty="0">
                <a:solidFill>
                  <a:srgbClr val="FF0000"/>
                </a:solidFill>
              </a:rPr>
              <a:t> chi</a:t>
            </a:r>
            <a:r>
              <a:rPr lang="en-US" sz="4000" b="1" dirty="0"/>
              <a:t> </a:t>
            </a:r>
            <a:r>
              <a:rPr lang="en-US" sz="4000" b="1" dirty="0" err="1"/>
              <a:t>gồm</a:t>
            </a:r>
            <a:endParaRPr lang="en-US" sz="4000" b="1" dirty="0"/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tay</a:t>
            </a:r>
            <a:r>
              <a:rPr lang="en-US" sz="40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4000" b="1" dirty="0" err="1"/>
              <a:t>Xương</a:t>
            </a:r>
            <a:r>
              <a:rPr lang="en-US" sz="4000" b="1" dirty="0"/>
              <a:t> </a:t>
            </a:r>
            <a:r>
              <a:rPr lang="en-US" sz="4000" b="1" dirty="0" err="1"/>
              <a:t>chân</a:t>
            </a:r>
            <a:endParaRPr lang="en-US" sz="4000" b="1" dirty="0"/>
          </a:p>
        </p:txBody>
      </p:sp>
      <p:pic>
        <p:nvPicPr>
          <p:cNvPr id="8" name="Picture 7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79380"/>
            <a:ext cx="6858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58l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422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cdb2004158l</vt:lpstr>
      <vt:lpstr>PowerPoint Presentation</vt:lpstr>
      <vt:lpstr>olk</vt:lpstr>
      <vt:lpstr>NỘI DUNG BÀI HỌC</vt:lpstr>
      <vt:lpstr>I. CÁC PHẦN CHÍNH CỦA BỘ XƯƠNG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PHÂN BIỆT CÁC LOẠI XƯƠNG</vt:lpstr>
      <vt:lpstr>III. CÁC KHỚP XƯƠNG</vt:lpstr>
      <vt:lpstr>III. CÁC KHỚP XƯƠNG</vt:lpstr>
      <vt:lpstr>III. CÁC KHỚP XƯƠNG</vt:lpstr>
      <vt:lpstr>III. CÁC KHỚP XƯƠNG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Lien</dc:creator>
  <cp:lastModifiedBy>User</cp:lastModifiedBy>
  <cp:revision>44</cp:revision>
  <dcterms:created xsi:type="dcterms:W3CDTF">2012-08-13T12:46:28Z</dcterms:created>
  <dcterms:modified xsi:type="dcterms:W3CDTF">2020-04-09T09:45:48Z</dcterms:modified>
</cp:coreProperties>
</file>