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84" r:id="rId2"/>
    <p:sldId id="279" r:id="rId3"/>
    <p:sldId id="280" r:id="rId4"/>
    <p:sldId id="286" r:id="rId5"/>
    <p:sldId id="261" r:id="rId6"/>
    <p:sldId id="288" r:id="rId7"/>
    <p:sldId id="289" r:id="rId8"/>
    <p:sldId id="290" r:id="rId9"/>
    <p:sldId id="291" r:id="rId10"/>
    <p:sldId id="292" r:id="rId11"/>
    <p:sldId id="281" r:id="rId12"/>
    <p:sldId id="282" r:id="rId13"/>
  </p:sldIdLst>
  <p:sldSz cx="9144000" cy="6858000" type="screen4x3"/>
  <p:notesSz cx="6815138" cy="9947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3226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60335" y="0"/>
            <a:ext cx="2953226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AE180B-B7D2-44D1-A52E-14C6F39DCAC0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73638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514" y="4724956"/>
            <a:ext cx="5452110" cy="44762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53226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60335" y="9448185"/>
            <a:ext cx="2953226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160F27-FA61-4C14-89A8-7A1A1D24A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626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160F27-FA61-4C14-89A8-7A1A1D24AE0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1113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160F27-FA61-4C14-89A8-7A1A1D24AE0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1113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4B865-45E8-4BF2-A256-8E7EA872EECB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D78F5-ADC4-4EE7-9F24-444058439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724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4B865-45E8-4BF2-A256-8E7EA872EECB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D78F5-ADC4-4EE7-9F24-444058439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034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4B865-45E8-4BF2-A256-8E7EA872EECB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D78F5-ADC4-4EE7-9F24-444058439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8548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FEB7C6-EDC6-441F-A5C4-3F6A62D18F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350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4B865-45E8-4BF2-A256-8E7EA872EECB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D78F5-ADC4-4EE7-9F24-444058439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662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4B865-45E8-4BF2-A256-8E7EA872EECB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D78F5-ADC4-4EE7-9F24-444058439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545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4B865-45E8-4BF2-A256-8E7EA872EECB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D78F5-ADC4-4EE7-9F24-444058439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805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4B865-45E8-4BF2-A256-8E7EA872EECB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D78F5-ADC4-4EE7-9F24-444058439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961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4B865-45E8-4BF2-A256-8E7EA872EECB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D78F5-ADC4-4EE7-9F24-444058439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41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4B865-45E8-4BF2-A256-8E7EA872EECB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D78F5-ADC4-4EE7-9F24-444058439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825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4B865-45E8-4BF2-A256-8E7EA872EECB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D78F5-ADC4-4EE7-9F24-444058439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401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4B865-45E8-4BF2-A256-8E7EA872EECB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D78F5-ADC4-4EE7-9F24-444058439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115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D4B865-45E8-4BF2-A256-8E7EA872EECB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7D78F5-ADC4-4EE7-9F24-444058439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400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vietbao.vn/images/viet2/xa-hoi/20763136_images1479649_An-duong-3-dasua.jpg" TargetMode="External"/><Relationship Id="rId13" Type="http://schemas.openxmlformats.org/officeDocument/2006/relationships/image" Target="../media/image8.png"/><Relationship Id="rId3" Type="http://schemas.openxmlformats.org/officeDocument/2006/relationships/hyperlink" Target="http://vietbao.vn/images/viet2/xa-hoi/20763136_images1479661_IMG_1915-dadua.jpg" TargetMode="External"/><Relationship Id="rId7" Type="http://schemas.openxmlformats.org/officeDocument/2006/relationships/image" Target="http://www2.vietbao.vn/images/viet2/xa-hoi/20763136_images1479651_Anh-417-dasua.jpg" TargetMode="External"/><Relationship Id="rId12" Type="http://schemas.openxmlformats.org/officeDocument/2006/relationships/image" Target="../media/image7.jpeg"/><Relationship Id="rId2" Type="http://schemas.openxmlformats.org/officeDocument/2006/relationships/image" Target="../media/image2.png"/><Relationship Id="rId16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11" Type="http://schemas.openxmlformats.org/officeDocument/2006/relationships/image" Target="../media/image6.png"/><Relationship Id="rId5" Type="http://schemas.openxmlformats.org/officeDocument/2006/relationships/hyperlink" Target="http://vietbao.vn/images/viet2/xa-hoi/20763136_images1479651_Anh-417-dasua.jpg" TargetMode="External"/><Relationship Id="rId15" Type="http://schemas.openxmlformats.org/officeDocument/2006/relationships/image" Target="../media/image10.jpeg"/><Relationship Id="rId10" Type="http://schemas.openxmlformats.org/officeDocument/2006/relationships/image" Target="http://www2.vietbao.vn/images/viet2/xa-hoi/20763136_images1479649_An-duong-3-dasua.jpg" TargetMode="External"/><Relationship Id="rId4" Type="http://schemas.openxmlformats.org/officeDocument/2006/relationships/image" Target="../media/image3.jpeg"/><Relationship Id="rId9" Type="http://schemas.openxmlformats.org/officeDocument/2006/relationships/image" Target="../media/image5.jpeg"/><Relationship Id="rId1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png"/><Relationship Id="rId10" Type="http://schemas.openxmlformats.org/officeDocument/2006/relationships/image" Target="../media/image20.jpeg"/><Relationship Id="rId4" Type="http://schemas.openxmlformats.org/officeDocument/2006/relationships/image" Target="../media/image14.png"/><Relationship Id="rId9" Type="http://schemas.openxmlformats.org/officeDocument/2006/relationships/image" Target="../media/image1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72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05000" y="2551837"/>
            <a:ext cx="6096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30: </a:t>
            </a:r>
          </a:p>
          <a:p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hóa</a:t>
            </a:r>
            <a:endParaRPr lang="en-US" sz="5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2950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6789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ext Box 8"/>
          <p:cNvSpPr txBox="1">
            <a:spLocks noChangeArrowheads="1"/>
          </p:cNvSpPr>
          <p:nvPr/>
        </p:nvSpPr>
        <p:spPr bwMode="auto">
          <a:xfrm>
            <a:off x="4681538" y="2693988"/>
            <a:ext cx="44196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n-US" altLang="en-US" sz="2000" dirty="0">
                <a:solidFill>
                  <a:srgbClr val="FF0000"/>
                </a:solidFill>
              </a:rPr>
              <a:t>Rau </a:t>
            </a:r>
            <a:r>
              <a:rPr lang="en-US" altLang="en-US" sz="2000" dirty="0" err="1">
                <a:solidFill>
                  <a:srgbClr val="FF0000"/>
                </a:solidFill>
              </a:rPr>
              <a:t>sam</a:t>
            </a:r>
            <a:r>
              <a:rPr lang="en-US" altLang="en-US" sz="2000" dirty="0">
                <a:solidFill>
                  <a:srgbClr val="FF0000"/>
                </a:solidFill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</a:rPr>
              <a:t>trị</a:t>
            </a:r>
            <a:r>
              <a:rPr lang="en-US" altLang="en-US" sz="2000" dirty="0">
                <a:solidFill>
                  <a:srgbClr val="FF0000"/>
                </a:solidFill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</a:rPr>
              <a:t>giun</a:t>
            </a:r>
            <a:r>
              <a:rPr lang="en-US" altLang="en-US" sz="2000" dirty="0">
                <a:solidFill>
                  <a:srgbClr val="FF0000"/>
                </a:solidFill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</a:rPr>
              <a:t>sán</a:t>
            </a:r>
            <a:r>
              <a:rPr lang="en-US" altLang="en-US" sz="2000" dirty="0">
                <a:solidFill>
                  <a:srgbClr val="FF0000"/>
                </a:solidFill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</a:rPr>
              <a:t>rất</a:t>
            </a:r>
            <a:r>
              <a:rPr lang="en-US" altLang="en-US" sz="2000" dirty="0">
                <a:solidFill>
                  <a:srgbClr val="FF0000"/>
                </a:solidFill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</a:rPr>
              <a:t>tốt</a:t>
            </a:r>
            <a:r>
              <a:rPr lang="en-US" altLang="en-US" sz="2000" dirty="0">
                <a:solidFill>
                  <a:srgbClr val="FF0000"/>
                </a:solidFill>
              </a:rPr>
              <a:t>, </a:t>
            </a:r>
            <a:r>
              <a:rPr lang="en-US" altLang="en-US" sz="2000" dirty="0" err="1">
                <a:solidFill>
                  <a:srgbClr val="FF0000"/>
                </a:solidFill>
              </a:rPr>
              <a:t>lợi</a:t>
            </a:r>
            <a:r>
              <a:rPr lang="en-US" altLang="en-US" sz="2000" dirty="0">
                <a:solidFill>
                  <a:srgbClr val="FF0000"/>
                </a:solidFill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</a:rPr>
              <a:t>tiểu</a:t>
            </a:r>
            <a:r>
              <a:rPr lang="en-US" altLang="en-US" sz="2000" dirty="0">
                <a:solidFill>
                  <a:srgbClr val="FF0000"/>
                </a:solidFill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</a:rPr>
              <a:t>trong</a:t>
            </a:r>
            <a:r>
              <a:rPr lang="en-US" altLang="en-US" sz="2000" dirty="0">
                <a:solidFill>
                  <a:srgbClr val="FF0000"/>
                </a:solidFill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</a:rPr>
              <a:t>chứng</a:t>
            </a:r>
            <a:r>
              <a:rPr lang="en-US" altLang="en-US" sz="2000" dirty="0">
                <a:solidFill>
                  <a:srgbClr val="FF0000"/>
                </a:solidFill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</a:rPr>
              <a:t>tiểu</a:t>
            </a:r>
            <a:r>
              <a:rPr lang="en-US" altLang="en-US" sz="2000" dirty="0">
                <a:solidFill>
                  <a:srgbClr val="FF0000"/>
                </a:solidFill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</a:rPr>
              <a:t>buốt</a:t>
            </a:r>
            <a:r>
              <a:rPr lang="en-US" altLang="en-US" sz="2000" dirty="0">
                <a:solidFill>
                  <a:srgbClr val="FF0000"/>
                </a:solidFill>
              </a:rPr>
              <a:t>, </a:t>
            </a:r>
            <a:r>
              <a:rPr lang="en-US" altLang="en-US" sz="2000" dirty="0" err="1">
                <a:solidFill>
                  <a:srgbClr val="FF0000"/>
                </a:solidFill>
              </a:rPr>
              <a:t>tiểu</a:t>
            </a:r>
            <a:r>
              <a:rPr lang="en-US" altLang="en-US" sz="2000" dirty="0">
                <a:solidFill>
                  <a:srgbClr val="FF0000"/>
                </a:solidFill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</a:rPr>
              <a:t>dắt</a:t>
            </a:r>
            <a:r>
              <a:rPr lang="en-US" altLang="en-US" sz="2000" dirty="0">
                <a:solidFill>
                  <a:srgbClr val="FF0000"/>
                </a:solidFill>
              </a:rPr>
              <a:t>.</a:t>
            </a:r>
            <a:r>
              <a:rPr lang="vi-VN" altLang="en-US" sz="2000" dirty="0">
                <a:solidFill>
                  <a:srgbClr val="FF0000"/>
                </a:solidFill>
              </a:rPr>
              <a:t> ngăn chặn sự phát triển của vi </a:t>
            </a:r>
            <a:r>
              <a:rPr lang="vi-VN" altLang="en-US" sz="2000">
                <a:solidFill>
                  <a:srgbClr val="FF0000"/>
                </a:solidFill>
              </a:rPr>
              <a:t>khuẩn </a:t>
            </a:r>
            <a:r>
              <a:rPr lang="vi-VN" altLang="en-US" sz="2000" smtClean="0">
                <a:solidFill>
                  <a:srgbClr val="FF0000"/>
                </a:solidFill>
              </a:rPr>
              <a:t>l</a:t>
            </a:r>
            <a:r>
              <a:rPr lang="en-US" altLang="en-US" sz="2000">
                <a:solidFill>
                  <a:srgbClr val="FF0000"/>
                </a:solidFill>
              </a:rPr>
              <a:t>ị</a:t>
            </a:r>
            <a:endParaRPr lang="en-US" altLang="en-US" sz="2000" dirty="0">
              <a:solidFill>
                <a:srgbClr val="FF0000"/>
              </a:solidFill>
            </a:endParaRPr>
          </a:p>
        </p:txBody>
      </p:sp>
      <p:sp>
        <p:nvSpPr>
          <p:cNvPr id="12294" name="Text Box 10"/>
          <p:cNvSpPr txBox="1">
            <a:spLocks noChangeArrowheads="1"/>
          </p:cNvSpPr>
          <p:nvPr/>
        </p:nvSpPr>
        <p:spPr bwMode="auto">
          <a:xfrm>
            <a:off x="1643063" y="6456363"/>
            <a:ext cx="52149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0000CC"/>
                </a:solidFill>
              </a:rPr>
              <a:t>Lá mơ lông trị kiết lị</a:t>
            </a:r>
            <a:r>
              <a:rPr lang="vi-VN" altLang="en-US" sz="2000">
                <a:solidFill>
                  <a:srgbClr val="0000CC"/>
                </a:solidFill>
              </a:rPr>
              <a:t>, đầy bụng, chậm tiêu</a:t>
            </a:r>
            <a:r>
              <a:rPr lang="en-US" altLang="en-US" sz="2000">
                <a:solidFill>
                  <a:srgbClr val="0000CC"/>
                </a:solidFill>
              </a:rPr>
              <a:t>.</a:t>
            </a:r>
          </a:p>
        </p:txBody>
      </p:sp>
      <p:pic>
        <p:nvPicPr>
          <p:cNvPr id="12296" name="Picture 8" descr="Củ tỏ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76200"/>
            <a:ext cx="4416425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55575" y="2540000"/>
            <a:ext cx="449262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vi-VN" altLang="en-US" sz="2000">
                <a:solidFill>
                  <a:srgbClr val="0000CC"/>
                </a:solidFill>
              </a:rPr>
              <a:t>Allicin </a:t>
            </a:r>
            <a:r>
              <a:rPr lang="en-US" altLang="en-US" sz="2000">
                <a:solidFill>
                  <a:srgbClr val="0000CC"/>
                </a:solidFill>
              </a:rPr>
              <a:t>trong tỏi sống </a:t>
            </a:r>
            <a:r>
              <a:rPr lang="vi-VN" altLang="en-US" sz="2000">
                <a:solidFill>
                  <a:srgbClr val="0000CC"/>
                </a:solidFill>
              </a:rPr>
              <a:t>là một chất kháng sinh tự nhiên mạnh hơn cả penicillin. </a:t>
            </a:r>
            <a:r>
              <a:rPr lang="en-US" altLang="en-US" sz="2000">
                <a:solidFill>
                  <a:srgbClr val="0000CC"/>
                </a:solidFill>
              </a:rPr>
              <a:t>D</a:t>
            </a:r>
            <a:r>
              <a:rPr lang="vi-VN" altLang="en-US" sz="2000">
                <a:solidFill>
                  <a:srgbClr val="0000CC"/>
                </a:solidFill>
              </a:rPr>
              <a:t>ịch chiết xuất từ tỏi có khả năng ức chế 100% E.Coli.</a:t>
            </a:r>
            <a:r>
              <a:rPr lang="en-US" altLang="en-US" sz="2000">
                <a:solidFill>
                  <a:srgbClr val="0000CC"/>
                </a:solidFill>
              </a:rPr>
              <a:t> </a:t>
            </a:r>
          </a:p>
        </p:txBody>
      </p:sp>
      <p:pic>
        <p:nvPicPr>
          <p:cNvPr id="12298" name="Picture 10" descr="Cây mơ lô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8" y="3863975"/>
            <a:ext cx="4230687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0" name="Picture 12" descr="Rau sa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76200"/>
            <a:ext cx="4343400" cy="261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14" descr="http://www.duocphamvinhgia.vn/wp-content/uploads/2013/03/thi-la-chua-roi-loan-tieu-ho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8838" y="3860800"/>
            <a:ext cx="4110037" cy="259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5088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/>
      <p:bldP spid="12294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 descr="13714_hatduahaurangtrigiun_2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100013"/>
            <a:ext cx="4508500" cy="325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6" descr="phong20va20tri20giun20san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74625"/>
            <a:ext cx="4186238" cy="317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8" descr="caukhotrigiunsan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406775"/>
            <a:ext cx="4491038" cy="284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20" name="Text Box 12"/>
          <p:cNvSpPr txBox="1">
            <a:spLocks noChangeArrowheads="1"/>
          </p:cNvSpPr>
          <p:nvPr/>
        </p:nvSpPr>
        <p:spPr bwMode="auto">
          <a:xfrm>
            <a:off x="533400" y="6324600"/>
            <a:ext cx="807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00FF"/>
                </a:solidFill>
              </a:rPr>
              <a:t>Hạt dưa, hạt bí đỏ rang; lựu và quả cau trị giun sán rất tốt</a:t>
            </a:r>
          </a:p>
        </p:txBody>
      </p:sp>
      <p:pic>
        <p:nvPicPr>
          <p:cNvPr id="13323" name="Picture 11" descr="http://bacsytructuyen.com/tin/wp-content/uploads/2012/09/hat-bi-d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3389313"/>
            <a:ext cx="42037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6996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3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1522" name="Group 2"/>
          <p:cNvGrpSpPr>
            <a:grpSpLocks/>
          </p:cNvGrpSpPr>
          <p:nvPr/>
        </p:nvGrpSpPr>
        <p:grpSpPr bwMode="auto">
          <a:xfrm>
            <a:off x="457200" y="3657600"/>
            <a:ext cx="3606800" cy="2743200"/>
            <a:chOff x="288" y="2304"/>
            <a:chExt cx="2272" cy="1728"/>
          </a:xfrm>
        </p:grpSpPr>
        <p:pic>
          <p:nvPicPr>
            <p:cNvPr id="16410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3178"/>
              <a:ext cx="1200" cy="8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411" name="Picture 4" descr="ff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4" y="2304"/>
              <a:ext cx="1056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12" name="Picture 5" descr="ddd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 r:link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3188"/>
              <a:ext cx="1056" cy="8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13" name="Picture 6" descr="cvb">
              <a:hlinkClick r:id="rId8"/>
            </p:cNvPr>
            <p:cNvPicPr>
              <a:picLocks noChangeAspect="1" noChangeArrowheads="1"/>
            </p:cNvPicPr>
            <p:nvPr/>
          </p:nvPicPr>
          <p:blipFill>
            <a:blip r:embed="rId9" r:link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2304"/>
              <a:ext cx="1200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91527" name="Group 7"/>
          <p:cNvGrpSpPr>
            <a:grpSpLocks/>
          </p:cNvGrpSpPr>
          <p:nvPr/>
        </p:nvGrpSpPr>
        <p:grpSpPr bwMode="auto">
          <a:xfrm>
            <a:off x="533400" y="533400"/>
            <a:ext cx="2133600" cy="2895600"/>
            <a:chOff x="336" y="336"/>
            <a:chExt cx="1344" cy="1824"/>
          </a:xfrm>
        </p:grpSpPr>
        <p:pic>
          <p:nvPicPr>
            <p:cNvPr id="16408" name="Picture 8" descr="H 30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" y="336"/>
              <a:ext cx="1344" cy="912"/>
            </a:xfrm>
            <a:prstGeom prst="rect">
              <a:avLst/>
            </a:prstGeom>
            <a:noFill/>
            <a:ln w="9525">
              <a:solidFill>
                <a:srgbClr val="FF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409" name="Picture 9" descr="H 30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" y="1296"/>
              <a:ext cx="1344" cy="864"/>
            </a:xfrm>
            <a:prstGeom prst="rect">
              <a:avLst/>
            </a:prstGeom>
            <a:noFill/>
            <a:ln w="9525">
              <a:solidFill>
                <a:srgbClr val="FF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91530" name="Group 10"/>
          <p:cNvGrpSpPr>
            <a:grpSpLocks/>
          </p:cNvGrpSpPr>
          <p:nvPr/>
        </p:nvGrpSpPr>
        <p:grpSpPr bwMode="auto">
          <a:xfrm>
            <a:off x="5181600" y="457200"/>
            <a:ext cx="2133600" cy="3048000"/>
            <a:chOff x="3600" y="192"/>
            <a:chExt cx="1344" cy="1920"/>
          </a:xfrm>
        </p:grpSpPr>
        <p:pic>
          <p:nvPicPr>
            <p:cNvPr id="16406" name="Picture 11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0" y="192"/>
              <a:ext cx="1344" cy="10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407" name="Picture 12" descr="1251335256046_giunxoansanday200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0" y="1200"/>
              <a:ext cx="1344" cy="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389" name="Rectangle 13"/>
          <p:cNvSpPr>
            <a:spLocks noChangeArrowheads="1"/>
          </p:cNvSpPr>
          <p:nvPr/>
        </p:nvSpPr>
        <p:spPr bwMode="auto">
          <a:xfrm>
            <a:off x="522287" y="-76200"/>
            <a:ext cx="5726113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99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4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tx2"/>
                </a:solidFill>
                <a:latin typeface="Times New Roman" pitchFamily="18" charset="0"/>
              </a:rPr>
              <a:t>Các</a:t>
            </a:r>
            <a:r>
              <a:rPr lang="en-US" altLang="en-US" sz="24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tx2"/>
                </a:solidFill>
                <a:latin typeface="Times New Roman" pitchFamily="18" charset="0"/>
              </a:rPr>
              <a:t>nhóm</a:t>
            </a:r>
            <a:r>
              <a:rPr lang="en-US" altLang="en-US" sz="24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tx2"/>
                </a:solidFill>
                <a:latin typeface="Times New Roman" pitchFamily="18" charset="0"/>
              </a:rPr>
              <a:t>tác</a:t>
            </a:r>
            <a:r>
              <a:rPr lang="en-US" altLang="en-US" sz="24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tx2"/>
                </a:solidFill>
                <a:latin typeface="Times New Roman" pitchFamily="18" charset="0"/>
              </a:rPr>
              <a:t>nhân</a:t>
            </a:r>
            <a:r>
              <a:rPr lang="en-US" altLang="en-US" sz="24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tx2"/>
                </a:solidFill>
                <a:latin typeface="Times New Roman" pitchFamily="18" charset="0"/>
              </a:rPr>
              <a:t>có</a:t>
            </a:r>
            <a:r>
              <a:rPr lang="en-US" altLang="en-US" sz="24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tx2"/>
                </a:solidFill>
                <a:latin typeface="Times New Roman" pitchFamily="18" charset="0"/>
              </a:rPr>
              <a:t>hại</a:t>
            </a:r>
            <a:r>
              <a:rPr lang="en-US" altLang="en-US" sz="24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tx2"/>
                </a:solidFill>
                <a:latin typeface="Times New Roman" pitchFamily="18" charset="0"/>
              </a:rPr>
              <a:t>cho</a:t>
            </a:r>
            <a:r>
              <a:rPr lang="en-US" altLang="en-US" sz="24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tx2"/>
                </a:solidFill>
                <a:latin typeface="Times New Roman" pitchFamily="18" charset="0"/>
              </a:rPr>
              <a:t>hệ</a:t>
            </a:r>
            <a:r>
              <a:rPr lang="en-US" altLang="en-US" sz="24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tx2"/>
                </a:solidFill>
                <a:latin typeface="Times New Roman" pitchFamily="18" charset="0"/>
              </a:rPr>
              <a:t>tiêu</a:t>
            </a:r>
            <a:r>
              <a:rPr lang="en-US" altLang="en-US" sz="24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tx2"/>
                </a:solidFill>
                <a:latin typeface="Times New Roman" pitchFamily="18" charset="0"/>
              </a:rPr>
              <a:t>hóa</a:t>
            </a:r>
            <a:endParaRPr lang="vi-VN" altLang="en-US" sz="24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grpSp>
        <p:nvGrpSpPr>
          <p:cNvPr id="491534" name="Group 14"/>
          <p:cNvGrpSpPr>
            <a:grpSpLocks/>
          </p:cNvGrpSpPr>
          <p:nvPr/>
        </p:nvGrpSpPr>
        <p:grpSpPr bwMode="auto">
          <a:xfrm>
            <a:off x="4800600" y="3581400"/>
            <a:ext cx="2609850" cy="3276600"/>
            <a:chOff x="2928" y="2160"/>
            <a:chExt cx="1728" cy="2160"/>
          </a:xfrm>
        </p:grpSpPr>
        <p:pic>
          <p:nvPicPr>
            <p:cNvPr id="16404" name="Picture 15" descr="TX8JCADFUKN4CAMJPJXMCA40F3JPCAABOBQHCA0IDOENCA1WM7GACA4U7Y0ECA621NP9CAFQRUH2CA414I4ICAXHP154CADDUD74CAN3M9I4CAEJUKN1CA3Q88I5CAYC4M5UCAJ1DZ6GCAI3V04Y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2160"/>
              <a:ext cx="1500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05" name="Picture 16" descr="WYDLCA8PMR9NCATSNNKICAO5YAZRCAEWJUJLCAWE9V79CAR9YJX2CAZ048EQCAE69DOTCATK5VR7CAZ41UZICA7W3D6FCABMO3DUCAXVFGL2CATABP8HCAMJZGF2CA0S24GBCAGU7JUMCAMH6JWF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3270"/>
              <a:ext cx="1728" cy="1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91537" name="Group 17"/>
          <p:cNvGrpSpPr>
            <a:grpSpLocks/>
          </p:cNvGrpSpPr>
          <p:nvPr/>
        </p:nvGrpSpPr>
        <p:grpSpPr bwMode="auto">
          <a:xfrm>
            <a:off x="2832100" y="609600"/>
            <a:ext cx="279400" cy="2743200"/>
            <a:chOff x="1776" y="384"/>
            <a:chExt cx="176" cy="1728"/>
          </a:xfrm>
        </p:grpSpPr>
        <p:sp>
          <p:nvSpPr>
            <p:cNvPr id="16402" name="AutoShape 18"/>
            <p:cNvSpPr>
              <a:spLocks/>
            </p:cNvSpPr>
            <p:nvPr/>
          </p:nvSpPr>
          <p:spPr bwMode="auto">
            <a:xfrm>
              <a:off x="1776" y="384"/>
              <a:ext cx="48" cy="1728"/>
            </a:xfrm>
            <a:prstGeom prst="rightBrace">
              <a:avLst>
                <a:gd name="adj1" fmla="val 300000"/>
                <a:gd name="adj2" fmla="val 50000"/>
              </a:avLst>
            </a:prstGeom>
            <a:solidFill>
              <a:srgbClr val="FF0066"/>
            </a:solidFill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403" name="Line 19"/>
            <p:cNvSpPr>
              <a:spLocks noChangeShapeType="1"/>
            </p:cNvSpPr>
            <p:nvPr/>
          </p:nvSpPr>
          <p:spPr bwMode="auto">
            <a:xfrm>
              <a:off x="1808" y="1256"/>
              <a:ext cx="144" cy="0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b"/>
            <a:lstStyle/>
            <a:p>
              <a:endParaRPr lang="en-US"/>
            </a:p>
          </p:txBody>
        </p:sp>
      </p:grpSp>
      <p:sp>
        <p:nvSpPr>
          <p:cNvPr id="491540" name="Text Box 20"/>
          <p:cNvSpPr txBox="1">
            <a:spLocks noChangeArrowheads="1"/>
          </p:cNvSpPr>
          <p:nvPr/>
        </p:nvSpPr>
        <p:spPr bwMode="auto">
          <a:xfrm>
            <a:off x="3124200" y="1295400"/>
            <a:ext cx="8382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99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latin typeface="Times New Roman" pitchFamily="18" charset="0"/>
              </a:rPr>
              <a:t>Vi sinh vật</a:t>
            </a:r>
          </a:p>
        </p:txBody>
      </p:sp>
      <p:sp>
        <p:nvSpPr>
          <p:cNvPr id="491541" name="Text Box 21"/>
          <p:cNvSpPr txBox="1">
            <a:spLocks noChangeArrowheads="1"/>
          </p:cNvSpPr>
          <p:nvPr/>
        </p:nvSpPr>
        <p:spPr bwMode="auto">
          <a:xfrm>
            <a:off x="127000" y="6338888"/>
            <a:ext cx="4191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99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latin typeface="Times New Roman" pitchFamily="18" charset="0"/>
              </a:rPr>
              <a:t>Ăn uống không đúng cách</a:t>
            </a:r>
          </a:p>
        </p:txBody>
      </p:sp>
      <p:grpSp>
        <p:nvGrpSpPr>
          <p:cNvPr id="491542" name="Group 22"/>
          <p:cNvGrpSpPr>
            <a:grpSpLocks/>
          </p:cNvGrpSpPr>
          <p:nvPr/>
        </p:nvGrpSpPr>
        <p:grpSpPr bwMode="auto">
          <a:xfrm>
            <a:off x="7620000" y="533400"/>
            <a:ext cx="279400" cy="2743200"/>
            <a:chOff x="1776" y="384"/>
            <a:chExt cx="176" cy="1728"/>
          </a:xfrm>
        </p:grpSpPr>
        <p:sp>
          <p:nvSpPr>
            <p:cNvPr id="16400" name="AutoShape 23"/>
            <p:cNvSpPr>
              <a:spLocks/>
            </p:cNvSpPr>
            <p:nvPr/>
          </p:nvSpPr>
          <p:spPr bwMode="auto">
            <a:xfrm>
              <a:off x="1776" y="384"/>
              <a:ext cx="48" cy="1728"/>
            </a:xfrm>
            <a:prstGeom prst="rightBrace">
              <a:avLst>
                <a:gd name="adj1" fmla="val 300000"/>
                <a:gd name="adj2" fmla="val 50000"/>
              </a:avLst>
            </a:prstGeom>
            <a:solidFill>
              <a:srgbClr val="FF0066"/>
            </a:solidFill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401" name="Line 24"/>
            <p:cNvSpPr>
              <a:spLocks noChangeShapeType="1"/>
            </p:cNvSpPr>
            <p:nvPr/>
          </p:nvSpPr>
          <p:spPr bwMode="auto">
            <a:xfrm>
              <a:off x="1808" y="1256"/>
              <a:ext cx="144" cy="0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b"/>
            <a:lstStyle/>
            <a:p>
              <a:endParaRPr lang="en-US"/>
            </a:p>
          </p:txBody>
        </p:sp>
      </p:grpSp>
      <p:sp>
        <p:nvSpPr>
          <p:cNvPr id="491545" name="Text Box 25"/>
          <p:cNvSpPr txBox="1">
            <a:spLocks noChangeArrowheads="1"/>
          </p:cNvSpPr>
          <p:nvPr/>
        </p:nvSpPr>
        <p:spPr bwMode="auto">
          <a:xfrm>
            <a:off x="7848600" y="1493838"/>
            <a:ext cx="9906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99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latin typeface="Times New Roman" pitchFamily="18" charset="0"/>
              </a:rPr>
              <a:t>Giun sán</a:t>
            </a:r>
          </a:p>
        </p:txBody>
      </p:sp>
      <p:grpSp>
        <p:nvGrpSpPr>
          <p:cNvPr id="491546" name="Group 26"/>
          <p:cNvGrpSpPr>
            <a:grpSpLocks/>
          </p:cNvGrpSpPr>
          <p:nvPr/>
        </p:nvGrpSpPr>
        <p:grpSpPr bwMode="auto">
          <a:xfrm>
            <a:off x="7543800" y="3886200"/>
            <a:ext cx="279400" cy="2743200"/>
            <a:chOff x="1776" y="384"/>
            <a:chExt cx="176" cy="1728"/>
          </a:xfrm>
        </p:grpSpPr>
        <p:sp>
          <p:nvSpPr>
            <p:cNvPr id="16398" name="AutoShape 27"/>
            <p:cNvSpPr>
              <a:spLocks/>
            </p:cNvSpPr>
            <p:nvPr/>
          </p:nvSpPr>
          <p:spPr bwMode="auto">
            <a:xfrm>
              <a:off x="1776" y="384"/>
              <a:ext cx="48" cy="1728"/>
            </a:xfrm>
            <a:prstGeom prst="rightBrace">
              <a:avLst>
                <a:gd name="adj1" fmla="val 300000"/>
                <a:gd name="adj2" fmla="val 50000"/>
              </a:avLst>
            </a:prstGeom>
            <a:solidFill>
              <a:srgbClr val="FF0066"/>
            </a:solidFill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399" name="Line 28"/>
            <p:cNvSpPr>
              <a:spLocks noChangeShapeType="1"/>
            </p:cNvSpPr>
            <p:nvPr/>
          </p:nvSpPr>
          <p:spPr bwMode="auto">
            <a:xfrm>
              <a:off x="1808" y="1256"/>
              <a:ext cx="144" cy="0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b"/>
            <a:lstStyle/>
            <a:p>
              <a:endParaRPr lang="en-US"/>
            </a:p>
          </p:txBody>
        </p:sp>
      </p:grpSp>
      <p:sp>
        <p:nvSpPr>
          <p:cNvPr id="491549" name="Text Box 29"/>
          <p:cNvSpPr txBox="1">
            <a:spLocks noChangeArrowheads="1"/>
          </p:cNvSpPr>
          <p:nvPr/>
        </p:nvSpPr>
        <p:spPr bwMode="auto">
          <a:xfrm>
            <a:off x="7696200" y="4191000"/>
            <a:ext cx="1219200" cy="222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99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 b="1">
                <a:latin typeface="Times New Roman" pitchFamily="18" charset="0"/>
              </a:rPr>
              <a:t>Khẩu phần ăn không hợp lí </a:t>
            </a:r>
          </a:p>
        </p:txBody>
      </p:sp>
    </p:spTree>
    <p:extLst>
      <p:ext uri="{BB962C8B-B14F-4D97-AF65-F5344CB8AC3E}">
        <p14:creationId xmlns:p14="http://schemas.microsoft.com/office/powerpoint/2010/main" val="1688728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91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491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491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491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491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491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491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491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491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491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491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0" grpId="0"/>
      <p:bldP spid="491541" grpId="0"/>
      <p:bldP spid="491545" grpId="0"/>
      <p:bldP spid="49154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oup 5"/>
          <p:cNvGrpSpPr>
            <a:grpSpLocks/>
          </p:cNvGrpSpPr>
          <p:nvPr/>
        </p:nvGrpSpPr>
        <p:grpSpPr bwMode="auto">
          <a:xfrm>
            <a:off x="1828800" y="76200"/>
            <a:ext cx="5334000" cy="457200"/>
            <a:chOff x="1152" y="96"/>
            <a:chExt cx="4224" cy="384"/>
          </a:xfrm>
        </p:grpSpPr>
        <p:sp>
          <p:nvSpPr>
            <p:cNvPr id="17435" name="AutoShape 6"/>
            <p:cNvSpPr>
              <a:spLocks noChangeArrowheads="1"/>
            </p:cNvSpPr>
            <p:nvPr/>
          </p:nvSpPr>
          <p:spPr bwMode="auto">
            <a:xfrm>
              <a:off x="1152" y="96"/>
              <a:ext cx="4176" cy="384"/>
            </a:xfrm>
            <a:prstGeom prst="foldedCorner">
              <a:avLst>
                <a:gd name="adj" fmla="val 125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436" name="Text Box 7"/>
            <p:cNvSpPr txBox="1">
              <a:spLocks noChangeArrowheads="1"/>
            </p:cNvSpPr>
            <p:nvPr/>
          </p:nvSpPr>
          <p:spPr bwMode="auto">
            <a:xfrm>
              <a:off x="1200" y="96"/>
              <a:ext cx="4176" cy="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b="1">
                  <a:solidFill>
                    <a:srgbClr val="FF0000"/>
                  </a:solidFill>
                  <a:latin typeface="Times New Roman" pitchFamily="18" charset="0"/>
                </a:rPr>
                <a:t>Một số </a:t>
              </a:r>
              <a:r>
                <a:rPr lang="en-US" altLang="en-US" sz="2400" b="1">
                  <a:solidFill>
                    <a:srgbClr val="FF0000"/>
                  </a:solidFill>
                  <a:latin typeface=".VnTime" pitchFamily="34" charset="0"/>
                </a:rPr>
                <a:t>t¸c nh©n cã h¹i cho hÖ tiªu ho¸</a:t>
              </a:r>
            </a:p>
          </p:txBody>
        </p:sp>
      </p:grpSp>
      <p:pic>
        <p:nvPicPr>
          <p:cNvPr id="17411" name="Picture 8" descr="rang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838200"/>
            <a:ext cx="16002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9" descr="Image(461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838200"/>
            <a:ext cx="1447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10" descr="San la g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895600"/>
            <a:ext cx="27432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11" descr="V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38200"/>
            <a:ext cx="2133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12" descr="VK@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762000"/>
            <a:ext cx="17526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13" descr="Giun dua 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0"/>
            <a:ext cx="22098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7" name="Oval 14"/>
          <p:cNvSpPr>
            <a:spLocks noChangeArrowheads="1"/>
          </p:cNvSpPr>
          <p:nvPr/>
        </p:nvSpPr>
        <p:spPr bwMode="auto">
          <a:xfrm>
            <a:off x="4876800" y="1676400"/>
            <a:ext cx="228600" cy="3048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18" name="AutoShape 15"/>
          <p:cNvSpPr>
            <a:spLocks noChangeArrowheads="1"/>
          </p:cNvSpPr>
          <p:nvPr/>
        </p:nvSpPr>
        <p:spPr bwMode="auto">
          <a:xfrm>
            <a:off x="3886200" y="1828800"/>
            <a:ext cx="1066800" cy="152400"/>
          </a:xfrm>
          <a:prstGeom prst="leftArrow">
            <a:avLst>
              <a:gd name="adj1" fmla="val 50000"/>
              <a:gd name="adj2" fmla="val 17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19" name="Text Box 16"/>
          <p:cNvSpPr txBox="1">
            <a:spLocks noChangeArrowheads="1"/>
          </p:cNvSpPr>
          <p:nvPr/>
        </p:nvSpPr>
        <p:spPr bwMode="auto">
          <a:xfrm>
            <a:off x="3581400" y="2286000"/>
            <a:ext cx="3048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0000FF"/>
                </a:solidFill>
                <a:latin typeface=".VnTime" pitchFamily="34" charset="0"/>
              </a:rPr>
              <a:t>Vi khuÈn g©y s©u răng</a:t>
            </a:r>
          </a:p>
        </p:txBody>
      </p:sp>
      <p:sp>
        <p:nvSpPr>
          <p:cNvPr id="17420" name="Text Box 17"/>
          <p:cNvSpPr txBox="1">
            <a:spLocks noChangeArrowheads="1"/>
          </p:cNvSpPr>
          <p:nvPr/>
        </p:nvSpPr>
        <p:spPr bwMode="auto">
          <a:xfrm>
            <a:off x="3352800" y="4648200"/>
            <a:ext cx="1371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0000FF"/>
                </a:solidFill>
                <a:latin typeface=".VnTime" pitchFamily="34" charset="0"/>
              </a:rPr>
              <a:t>S¸n l¸ gan</a:t>
            </a:r>
          </a:p>
        </p:txBody>
      </p:sp>
      <p:sp>
        <p:nvSpPr>
          <p:cNvPr id="17421" name="Text Box 18"/>
          <p:cNvSpPr txBox="1">
            <a:spLocks noChangeArrowheads="1"/>
          </p:cNvSpPr>
          <p:nvPr/>
        </p:nvSpPr>
        <p:spPr bwMode="auto">
          <a:xfrm>
            <a:off x="457200" y="2286000"/>
            <a:ext cx="2514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0000FF"/>
                </a:solidFill>
                <a:latin typeface=".VnTime" pitchFamily="34" charset="0"/>
              </a:rPr>
              <a:t>Vi khuÈn g©y viªm ruét</a:t>
            </a:r>
          </a:p>
        </p:txBody>
      </p:sp>
      <p:sp>
        <p:nvSpPr>
          <p:cNvPr id="17422" name="Text Box 19"/>
          <p:cNvSpPr txBox="1">
            <a:spLocks noChangeArrowheads="1"/>
          </p:cNvSpPr>
          <p:nvPr/>
        </p:nvSpPr>
        <p:spPr bwMode="auto">
          <a:xfrm>
            <a:off x="685800" y="4572000"/>
            <a:ext cx="152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  <a:latin typeface=".VnTime" pitchFamily="34" charset="0"/>
              </a:rPr>
              <a:t>Giun ®òa</a:t>
            </a:r>
          </a:p>
        </p:txBody>
      </p:sp>
      <p:sp>
        <p:nvSpPr>
          <p:cNvPr id="17423" name="Text Box 20"/>
          <p:cNvSpPr txBox="1">
            <a:spLocks noChangeArrowheads="1"/>
          </p:cNvSpPr>
          <p:nvPr/>
        </p:nvSpPr>
        <p:spPr bwMode="auto">
          <a:xfrm>
            <a:off x="6324600" y="2057400"/>
            <a:ext cx="2971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0000FF"/>
                </a:solidFill>
                <a:latin typeface=".VnTime" pitchFamily="34" charset="0"/>
              </a:rPr>
              <a:t>Vi khuÈn g©y bÖnh tiªu ch¶y</a:t>
            </a:r>
          </a:p>
        </p:txBody>
      </p:sp>
      <p:pic>
        <p:nvPicPr>
          <p:cNvPr id="17424" name="Picture 22" descr="DauSanDay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743200"/>
            <a:ext cx="284797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5" name="Text Box 23"/>
          <p:cNvSpPr txBox="1">
            <a:spLocks noChangeArrowheads="1"/>
          </p:cNvSpPr>
          <p:nvPr/>
        </p:nvSpPr>
        <p:spPr bwMode="auto">
          <a:xfrm>
            <a:off x="6781800" y="4548188"/>
            <a:ext cx="15684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000" b="1">
                <a:solidFill>
                  <a:srgbClr val="0000FF"/>
                </a:solidFill>
                <a:latin typeface="Times New Roman" pitchFamily="18" charset="0"/>
              </a:rPr>
              <a:t>Đầu Sán dây</a:t>
            </a:r>
          </a:p>
        </p:txBody>
      </p:sp>
      <p:pic>
        <p:nvPicPr>
          <p:cNvPr id="17426" name="Picture 27" descr="5686185179_09013c0e5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953000"/>
            <a:ext cx="25146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7" name="AutoShape 29" descr="9k="/>
          <p:cNvSpPr>
            <a:spLocks noChangeAspect="1" noChangeArrowheads="1"/>
          </p:cNvSpPr>
          <p:nvPr/>
        </p:nvSpPr>
        <p:spPr bwMode="auto">
          <a:xfrm>
            <a:off x="3252788" y="2562225"/>
            <a:ext cx="2638425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28" name="AutoShape 31" descr="9k="/>
          <p:cNvSpPr>
            <a:spLocks noChangeAspect="1" noChangeArrowheads="1"/>
          </p:cNvSpPr>
          <p:nvPr/>
        </p:nvSpPr>
        <p:spPr bwMode="auto">
          <a:xfrm>
            <a:off x="3252788" y="2562225"/>
            <a:ext cx="2638425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29" name="AutoShape 33" descr="9k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17430" name="Picture 35" descr="hong-xanh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5029200"/>
            <a:ext cx="259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1" name="Picture 40" descr="ANd9GcSr5xsQTgKr2ZfV9EYuuZV6P5IvTJN1t5g5y6TUeL8gJKRyx_JD6w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5105400"/>
            <a:ext cx="1828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32" name="Text Box 41"/>
          <p:cNvSpPr txBox="1">
            <a:spLocks noChangeArrowheads="1"/>
          </p:cNvSpPr>
          <p:nvPr/>
        </p:nvSpPr>
        <p:spPr bwMode="auto">
          <a:xfrm>
            <a:off x="7010400" y="6467475"/>
            <a:ext cx="8810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000" b="1">
                <a:solidFill>
                  <a:srgbClr val="0000FF"/>
                </a:solidFill>
                <a:latin typeface="Times New Roman" pitchFamily="18" charset="0"/>
              </a:rPr>
              <a:t>Gỏi cá</a:t>
            </a:r>
          </a:p>
        </p:txBody>
      </p:sp>
      <p:sp>
        <p:nvSpPr>
          <p:cNvPr id="17433" name="Text Box 43"/>
          <p:cNvSpPr txBox="1">
            <a:spLocks noChangeArrowheads="1"/>
          </p:cNvSpPr>
          <p:nvPr/>
        </p:nvSpPr>
        <p:spPr bwMode="auto">
          <a:xfrm>
            <a:off x="609600" y="6467475"/>
            <a:ext cx="10509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000" b="1">
                <a:solidFill>
                  <a:srgbClr val="0000FF"/>
                </a:solidFill>
                <a:latin typeface="Times New Roman" pitchFamily="18" charset="0"/>
              </a:rPr>
              <a:t>Ổi xanh</a:t>
            </a:r>
          </a:p>
        </p:txBody>
      </p:sp>
      <p:sp>
        <p:nvSpPr>
          <p:cNvPr id="17434" name="Text Box 44"/>
          <p:cNvSpPr txBox="1">
            <a:spLocks noChangeArrowheads="1"/>
          </p:cNvSpPr>
          <p:nvPr/>
        </p:nvSpPr>
        <p:spPr bwMode="auto">
          <a:xfrm>
            <a:off x="3810000" y="6467475"/>
            <a:ext cx="13763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000" b="1">
                <a:solidFill>
                  <a:srgbClr val="0000FF"/>
                </a:solidFill>
                <a:latin typeface="Times New Roman" pitchFamily="18" charset="0"/>
              </a:rPr>
              <a:t>Hồng xanh</a:t>
            </a:r>
          </a:p>
        </p:txBody>
      </p:sp>
    </p:spTree>
    <p:extLst>
      <p:ext uri="{BB962C8B-B14F-4D97-AF65-F5344CB8AC3E}">
        <p14:creationId xmlns:p14="http://schemas.microsoft.com/office/powerpoint/2010/main" val="2724101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890" name="Group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015931"/>
              </p:ext>
            </p:extLst>
          </p:nvPr>
        </p:nvGraphicFramePr>
        <p:xfrm>
          <a:off x="0" y="-121376"/>
          <a:ext cx="8991600" cy="6979376"/>
        </p:xfrm>
        <a:graphic>
          <a:graphicData uri="http://schemas.openxmlformats.org/drawingml/2006/table">
            <a:tbl>
              <a:tblPr/>
              <a:tblGrid>
                <a:gridCol w="877888"/>
                <a:gridCol w="1049337"/>
                <a:gridCol w="3025775"/>
                <a:gridCol w="4038600"/>
              </a:tblGrid>
              <a:tr h="700976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Arial Narrow" pitchFamily="34" charset="0"/>
                        </a:rPr>
                        <a:t>T¸c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Arial Narrow" pitchFamily="34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Arial Narrow" pitchFamily="34" charset="0"/>
                        </a:rPr>
                        <a:t>nh©n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.VnArial Narrow" pitchFamily="34" charset="0"/>
                      </a:endParaRP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Arial Narrow" pitchFamily="34" charset="0"/>
                        </a:rPr>
                        <a:t>C¬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Arial Narrow" pitchFamily="34" charset="0"/>
                        </a:rPr>
                        <a:t>quan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Arial Narrow" pitchFamily="34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Arial Narrow" pitchFamily="34" charset="0"/>
                        </a:rPr>
                        <a:t>hoÆc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Arial Narrow" pitchFamily="34" charset="0"/>
                        </a:rPr>
                        <a:t> ho¹t ®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Arial Narrow" pitchFamily="34" charset="0"/>
                        </a:rPr>
                        <a:t>éng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Arial Narrow" pitchFamily="34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Arial Narrow" pitchFamily="34" charset="0"/>
                        </a:rPr>
                        <a:t>bÞ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Arial Narrow" pitchFamily="34" charset="0"/>
                        </a:rPr>
                        <a:t> ¶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Arial Narrow" pitchFamily="34" charset="0"/>
                        </a:rPr>
                        <a:t>nh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Arial Narrow" pitchFamily="34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Arial Narrow" pitchFamily="34" charset="0"/>
                        </a:rPr>
                        <a:t>hư­ëng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.VnArial Narrow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Arial Narrow" pitchFamily="34" charset="0"/>
                        </a:rPr>
                        <a:t>Møc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Arial Narrow" pitchFamily="34" charset="0"/>
                        </a:rPr>
                        <a:t> ®é ¶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Arial Narrow" pitchFamily="34" charset="0"/>
                        </a:rPr>
                        <a:t>nh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Arial Narrow" pitchFamily="34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Arial Narrow" pitchFamily="34" charset="0"/>
                        </a:rPr>
                        <a:t>hư­ëng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Arial Narrow" pitchFamily="34" charset="0"/>
                        </a:rPr>
                        <a:t> 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</a:tr>
              <a:tr h="518112">
                <a:tc row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.VnArial Narrow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.VnArial Narrow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Arial Narrow" pitchFamily="34" charset="0"/>
                        </a:rPr>
                        <a:t>C¸c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.VnArial Narrow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Arial Narrow" pitchFamily="34" charset="0"/>
                        </a:rPr>
                        <a:t>sinh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.VnArial Narrow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Arial Narrow" pitchFamily="34" charset="0"/>
                        </a:rPr>
                        <a:t>vËt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.VnArial Narrow" pitchFamily="34" charset="0"/>
                      </a:endParaRP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.VnArial Narrow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.VnArial Narrow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.VnArial Narrow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11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.VnArial Narrow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.VnArial Narrow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11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.VnArial Narrow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.VnArial Narrow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11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.VnArial Narrow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.VnArial Narrow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1811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.VnArial Narrow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.VnArial Narrow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.VnArial Narrow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1811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.VnArial Narrow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.VnArial Narrow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18112">
                <a:tc row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.VnArial Narrow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Arial Narrow" pitchFamily="34" charset="0"/>
                        </a:rPr>
                        <a:t>ChÕ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.VnArial Narrow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Arial Narrow" pitchFamily="34" charset="0"/>
                        </a:rPr>
                        <a:t>®é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Arial Narrow" pitchFamily="34" charset="0"/>
                        </a:rPr>
                        <a:t>ăn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.VnArial Narrow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Arial Narrow" pitchFamily="34" charset="0"/>
                        </a:rPr>
                        <a:t>uèng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.VnArial Narrow" pitchFamily="34" charset="0"/>
                      </a:endParaRP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.VnArial Narrow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.VnArial Narrow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.VnArial Narrow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11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.VnArial Narrow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.VnArial Narrow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11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.VnArial Narrow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.VnArial Narrow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11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.VnArial Narrow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.VnArial Narrow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.VnArial Narrow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1811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.VnArial Narrow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.VnArial Narrow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15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.VnArial Narrow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.VnArial Narrow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9511" name="Text Box 55"/>
          <p:cNvSpPr txBox="1">
            <a:spLocks noChangeArrowheads="1"/>
          </p:cNvSpPr>
          <p:nvPr/>
        </p:nvSpPr>
        <p:spPr bwMode="auto">
          <a:xfrm>
            <a:off x="685800" y="1219200"/>
            <a:ext cx="1295400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  <a:latin typeface=".VnArial Narrow" pitchFamily="34" charset="0"/>
              </a:rPr>
              <a:t>Vi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  <a:latin typeface=".VnArial Narrow" pitchFamily="34" charset="0"/>
              </a:rPr>
              <a:t>khuÈn</a:t>
            </a:r>
          </a:p>
        </p:txBody>
      </p:sp>
      <p:sp>
        <p:nvSpPr>
          <p:cNvPr id="19513" name="Text Box 57"/>
          <p:cNvSpPr txBox="1">
            <a:spLocks noChangeArrowheads="1"/>
          </p:cNvSpPr>
          <p:nvPr/>
        </p:nvSpPr>
        <p:spPr bwMode="auto">
          <a:xfrm>
            <a:off x="2001838" y="1383268"/>
            <a:ext cx="1981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>
                <a:latin typeface=".VnArial Narrow" pitchFamily="34" charset="0"/>
              </a:rPr>
              <a:t>D¹ dµy</a:t>
            </a:r>
          </a:p>
        </p:txBody>
      </p:sp>
      <p:sp>
        <p:nvSpPr>
          <p:cNvPr id="19514" name="Text Box 58"/>
          <p:cNvSpPr txBox="1">
            <a:spLocks noChangeArrowheads="1"/>
          </p:cNvSpPr>
          <p:nvPr/>
        </p:nvSpPr>
        <p:spPr bwMode="auto">
          <a:xfrm>
            <a:off x="2135188" y="1916668"/>
            <a:ext cx="1828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>
                <a:latin typeface=".VnArial Narrow" pitchFamily="34" charset="0"/>
              </a:rPr>
              <a:t>Ruét</a:t>
            </a:r>
          </a:p>
        </p:txBody>
      </p:sp>
      <p:sp>
        <p:nvSpPr>
          <p:cNvPr id="19516" name="Text Box 60"/>
          <p:cNvSpPr txBox="1">
            <a:spLocks noChangeArrowheads="1"/>
          </p:cNvSpPr>
          <p:nvPr/>
        </p:nvSpPr>
        <p:spPr bwMode="auto">
          <a:xfrm>
            <a:off x="4495800" y="769072"/>
            <a:ext cx="4953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 smtClean="0">
                <a:latin typeface="Times New Roman" pitchFamily="18" charset="0"/>
                <a:cs typeface="Times New Roman" pitchFamily="18" charset="0"/>
              </a:rPr>
              <a:t>Làm hỏng </a:t>
            </a:r>
            <a:r>
              <a:rPr lang="en-US" altLang="en-US" sz="2000" b="1">
                <a:latin typeface="Times New Roman" pitchFamily="18" charset="0"/>
                <a:cs typeface="Times New Roman" pitchFamily="18" charset="0"/>
              </a:rPr>
              <a:t>men </a:t>
            </a:r>
            <a:r>
              <a:rPr lang="en-US" altLang="en-US" sz="2000" b="1" smtClean="0">
                <a:latin typeface="Times New Roman" pitchFamily="18" charset="0"/>
                <a:cs typeface="Times New Roman" pitchFamily="18" charset="0"/>
              </a:rPr>
              <a:t>răng, sâu răng.</a:t>
            </a:r>
            <a:endParaRPr lang="en-US" alt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517" name="Text Box 61"/>
          <p:cNvSpPr txBox="1">
            <a:spLocks noChangeArrowheads="1"/>
          </p:cNvSpPr>
          <p:nvPr/>
        </p:nvSpPr>
        <p:spPr bwMode="auto">
          <a:xfrm>
            <a:off x="4800600" y="1383268"/>
            <a:ext cx="3200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>
                <a:latin typeface=".VnArial Narrow" pitchFamily="34" charset="0"/>
              </a:rPr>
              <a:t>BÞ viªm loÐt</a:t>
            </a:r>
          </a:p>
        </p:txBody>
      </p:sp>
      <p:sp>
        <p:nvSpPr>
          <p:cNvPr id="19519" name="Text Box 63"/>
          <p:cNvSpPr txBox="1">
            <a:spLocks noChangeArrowheads="1"/>
          </p:cNvSpPr>
          <p:nvPr/>
        </p:nvSpPr>
        <p:spPr bwMode="auto">
          <a:xfrm>
            <a:off x="5791200" y="2373868"/>
            <a:ext cx="1371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>
                <a:latin typeface=".VnArial Narrow" pitchFamily="34" charset="0"/>
              </a:rPr>
              <a:t>BÞ viªm</a:t>
            </a:r>
          </a:p>
        </p:txBody>
      </p:sp>
      <p:sp>
        <p:nvSpPr>
          <p:cNvPr id="19520" name="Text Box 64"/>
          <p:cNvSpPr txBox="1">
            <a:spLocks noChangeArrowheads="1"/>
          </p:cNvSpPr>
          <p:nvPr/>
        </p:nvSpPr>
        <p:spPr bwMode="auto">
          <a:xfrm>
            <a:off x="838200" y="2976771"/>
            <a:ext cx="990600" cy="106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 dirty="0" err="1">
                <a:solidFill>
                  <a:srgbClr val="FF0000"/>
                </a:solidFill>
                <a:latin typeface=".VnArial Narrow" pitchFamily="34" charset="0"/>
              </a:rPr>
              <a:t>Giun</a:t>
            </a:r>
            <a:r>
              <a:rPr lang="en-US" altLang="en-US" b="1" dirty="0">
                <a:solidFill>
                  <a:srgbClr val="FF0000"/>
                </a:solidFill>
                <a:latin typeface=".VnArial Narrow" pitchFamily="34" charset="0"/>
              </a:rPr>
              <a:t>, </a:t>
            </a:r>
            <a:r>
              <a:rPr lang="en-US" altLang="en-US" b="1" dirty="0" err="1">
                <a:solidFill>
                  <a:srgbClr val="FF0000"/>
                </a:solidFill>
                <a:latin typeface=".VnArial Narrow" pitchFamily="34" charset="0"/>
              </a:rPr>
              <a:t>s¸n</a:t>
            </a:r>
            <a:endParaRPr lang="en-US" altLang="en-US" b="1" dirty="0">
              <a:solidFill>
                <a:srgbClr val="FF0000"/>
              </a:solidFill>
              <a:latin typeface=".VnArial Narrow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en-US" altLang="en-US" b="1" dirty="0">
              <a:latin typeface=".VnArial Narrow" pitchFamily="34" charset="0"/>
            </a:endParaRPr>
          </a:p>
        </p:txBody>
      </p:sp>
      <p:sp>
        <p:nvSpPr>
          <p:cNvPr id="19523" name="Text Box 67"/>
          <p:cNvSpPr txBox="1">
            <a:spLocks noChangeArrowheads="1"/>
          </p:cNvSpPr>
          <p:nvPr/>
        </p:nvSpPr>
        <p:spPr bwMode="auto">
          <a:xfrm>
            <a:off x="2057400" y="3323019"/>
            <a:ext cx="2667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>
                <a:latin typeface=".VnArial Narrow" pitchFamily="34" charset="0"/>
              </a:rPr>
              <a:t>C¸c tuyÕn tiªu ho¸</a:t>
            </a:r>
          </a:p>
        </p:txBody>
      </p:sp>
      <p:sp>
        <p:nvSpPr>
          <p:cNvPr id="19524" name="Text Box 68"/>
          <p:cNvSpPr txBox="1">
            <a:spLocks noChangeArrowheads="1"/>
          </p:cNvSpPr>
          <p:nvPr/>
        </p:nvSpPr>
        <p:spPr bwMode="auto">
          <a:xfrm>
            <a:off x="4953000" y="3323019"/>
            <a:ext cx="2895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>
                <a:latin typeface=".VnArial Narrow" pitchFamily="34" charset="0"/>
              </a:rPr>
              <a:t>G©y t¾c èng dÉn mËt</a:t>
            </a:r>
          </a:p>
        </p:txBody>
      </p:sp>
      <p:sp>
        <p:nvSpPr>
          <p:cNvPr id="19525" name="Text Box 69"/>
          <p:cNvSpPr txBox="1">
            <a:spLocks noChangeArrowheads="1"/>
          </p:cNvSpPr>
          <p:nvPr/>
        </p:nvSpPr>
        <p:spPr bwMode="auto">
          <a:xfrm>
            <a:off x="762000" y="4258270"/>
            <a:ext cx="1295400" cy="87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700" b="1" dirty="0" err="1">
                <a:solidFill>
                  <a:srgbClr val="FF0000"/>
                </a:solidFill>
                <a:latin typeface=".VnArial Narrow" pitchFamily="34" charset="0"/>
              </a:rPr>
              <a:t>ăn</a:t>
            </a:r>
            <a:r>
              <a:rPr lang="en-US" altLang="en-US" sz="1700" b="1" dirty="0">
                <a:solidFill>
                  <a:srgbClr val="FF0000"/>
                </a:solidFill>
                <a:latin typeface=".VnArial Narrow" pitchFamily="34" charset="0"/>
              </a:rPr>
              <a:t> </a:t>
            </a:r>
            <a:r>
              <a:rPr lang="en-US" altLang="en-US" sz="1700" b="1" dirty="0" err="1">
                <a:solidFill>
                  <a:srgbClr val="FF0000"/>
                </a:solidFill>
                <a:latin typeface=".VnArial Narrow" pitchFamily="34" charset="0"/>
              </a:rPr>
              <a:t>uèng</a:t>
            </a:r>
            <a:r>
              <a:rPr lang="en-US" altLang="en-US" sz="1700" b="1" dirty="0">
                <a:solidFill>
                  <a:srgbClr val="FF0000"/>
                </a:solidFill>
                <a:latin typeface=".VnArial Narrow" pitchFamily="34" charset="0"/>
              </a:rPr>
              <a:t> </a:t>
            </a:r>
            <a:r>
              <a:rPr lang="en-US" altLang="en-US" sz="1700" b="1" dirty="0" err="1">
                <a:solidFill>
                  <a:srgbClr val="FF0000"/>
                </a:solidFill>
                <a:latin typeface=".VnArial Narrow" pitchFamily="34" charset="0"/>
              </a:rPr>
              <a:t>kh«ng</a:t>
            </a:r>
            <a:r>
              <a:rPr lang="en-US" altLang="en-US" sz="1700" b="1" dirty="0">
                <a:solidFill>
                  <a:srgbClr val="FF0000"/>
                </a:solidFill>
                <a:latin typeface=".VnArial Narrow" pitchFamily="34" charset="0"/>
              </a:rPr>
              <a:t> ®</a:t>
            </a:r>
            <a:r>
              <a:rPr lang="en-US" altLang="en-US" sz="1700" b="1" dirty="0" err="1">
                <a:solidFill>
                  <a:srgbClr val="FF0000"/>
                </a:solidFill>
                <a:latin typeface=".VnArial Narrow" pitchFamily="34" charset="0"/>
              </a:rPr>
              <a:t>óng</a:t>
            </a:r>
            <a:r>
              <a:rPr lang="en-US" altLang="en-US" sz="1700" b="1" dirty="0">
                <a:solidFill>
                  <a:srgbClr val="FF0000"/>
                </a:solidFill>
                <a:latin typeface=".VnArial Narrow" pitchFamily="34" charset="0"/>
              </a:rPr>
              <a:t> </a:t>
            </a:r>
            <a:r>
              <a:rPr lang="en-US" altLang="en-US" sz="1700" b="1" dirty="0" err="1">
                <a:solidFill>
                  <a:srgbClr val="FF0000"/>
                </a:solidFill>
                <a:latin typeface=".VnArial Narrow" pitchFamily="34" charset="0"/>
              </a:rPr>
              <a:t>c¸ch</a:t>
            </a:r>
            <a:endParaRPr lang="en-US" altLang="en-US" sz="1700" b="1" dirty="0">
              <a:solidFill>
                <a:srgbClr val="FF0000"/>
              </a:solidFill>
              <a:latin typeface=".VnArial Narrow" pitchFamily="34" charset="0"/>
            </a:endParaRPr>
          </a:p>
        </p:txBody>
      </p:sp>
      <p:sp>
        <p:nvSpPr>
          <p:cNvPr id="19526" name="Text Box 70"/>
          <p:cNvSpPr txBox="1">
            <a:spLocks noChangeArrowheads="1"/>
          </p:cNvSpPr>
          <p:nvPr/>
        </p:nvSpPr>
        <p:spPr bwMode="auto">
          <a:xfrm>
            <a:off x="1752600" y="3857063"/>
            <a:ext cx="3200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>
                <a:latin typeface=".VnArial Narrow" pitchFamily="34" charset="0"/>
              </a:rPr>
              <a:t>C¸c c¬ quan tiªu ho¸</a:t>
            </a:r>
          </a:p>
        </p:txBody>
      </p:sp>
      <p:sp>
        <p:nvSpPr>
          <p:cNvPr id="19529" name="Text Box 73"/>
          <p:cNvSpPr txBox="1">
            <a:spLocks noChangeArrowheads="1"/>
          </p:cNvSpPr>
          <p:nvPr/>
        </p:nvSpPr>
        <p:spPr bwMode="auto">
          <a:xfrm>
            <a:off x="838200" y="5581471"/>
            <a:ext cx="1143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 dirty="0" err="1">
                <a:solidFill>
                  <a:srgbClr val="FF0000"/>
                </a:solidFill>
                <a:latin typeface=".VnArial Narrow" pitchFamily="34" charset="0"/>
              </a:rPr>
              <a:t>KhÈu</a:t>
            </a:r>
            <a:r>
              <a:rPr lang="en-US" altLang="en-US" b="1" dirty="0">
                <a:solidFill>
                  <a:srgbClr val="FF0000"/>
                </a:solidFill>
                <a:latin typeface=".VnArial Narrow" pitchFamily="34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.VnArial Narrow" pitchFamily="34" charset="0"/>
              </a:rPr>
              <a:t>phÇn</a:t>
            </a:r>
            <a:r>
              <a:rPr lang="en-US" altLang="en-US" b="1" dirty="0">
                <a:solidFill>
                  <a:srgbClr val="FF0000"/>
                </a:solidFill>
                <a:latin typeface=".VnArial Narrow" pitchFamily="34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.VnArial Narrow" pitchFamily="34" charset="0"/>
              </a:rPr>
              <a:t>ăn</a:t>
            </a:r>
            <a:r>
              <a:rPr lang="en-US" altLang="en-US" b="1" dirty="0">
                <a:solidFill>
                  <a:srgbClr val="FF0000"/>
                </a:solidFill>
                <a:latin typeface=".VnArial Narrow" pitchFamily="34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.VnArial Narrow" pitchFamily="34" charset="0"/>
              </a:rPr>
              <a:t>kh«ng</a:t>
            </a:r>
            <a:r>
              <a:rPr lang="en-US" altLang="en-US" b="1" dirty="0">
                <a:solidFill>
                  <a:srgbClr val="FF0000"/>
                </a:solidFill>
                <a:latin typeface=".VnArial Narrow" pitchFamily="34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.VnArial Narrow" pitchFamily="34" charset="0"/>
              </a:rPr>
              <a:t>hîp</a:t>
            </a:r>
            <a:r>
              <a:rPr lang="en-US" altLang="en-US" b="1" dirty="0">
                <a:solidFill>
                  <a:srgbClr val="FF0000"/>
                </a:solidFill>
                <a:latin typeface=".VnArial Narrow" pitchFamily="34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.VnArial Narrow" pitchFamily="34" charset="0"/>
              </a:rPr>
              <a:t>lÝ</a:t>
            </a:r>
            <a:endParaRPr lang="en-US" altLang="en-US" b="1" dirty="0">
              <a:solidFill>
                <a:srgbClr val="FF0000"/>
              </a:solidFill>
              <a:latin typeface=".VnArial Narrow" pitchFamily="34" charset="0"/>
            </a:endParaRPr>
          </a:p>
        </p:txBody>
      </p:sp>
      <p:sp>
        <p:nvSpPr>
          <p:cNvPr id="19531" name="Text Box 75"/>
          <p:cNvSpPr txBox="1">
            <a:spLocks noChangeArrowheads="1"/>
          </p:cNvSpPr>
          <p:nvPr/>
        </p:nvSpPr>
        <p:spPr bwMode="auto">
          <a:xfrm>
            <a:off x="4114800" y="7543800"/>
            <a:ext cx="1905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>
              <a:latin typeface=".VnArial Narrow" pitchFamily="34" charset="0"/>
            </a:endParaRPr>
          </a:p>
        </p:txBody>
      </p:sp>
      <p:sp>
        <p:nvSpPr>
          <p:cNvPr id="19532" name="Text Box 76"/>
          <p:cNvSpPr txBox="1">
            <a:spLocks noChangeArrowheads="1"/>
          </p:cNvSpPr>
          <p:nvPr/>
        </p:nvSpPr>
        <p:spPr bwMode="auto">
          <a:xfrm>
            <a:off x="2001838" y="5943600"/>
            <a:ext cx="2667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>
                <a:latin typeface=".VnArial Narrow" pitchFamily="34" charset="0"/>
              </a:rPr>
              <a:t>Ho¹t ®éng tiªu ho¸</a:t>
            </a:r>
          </a:p>
        </p:txBody>
      </p:sp>
      <p:sp>
        <p:nvSpPr>
          <p:cNvPr id="19533" name="Text Box 77"/>
          <p:cNvSpPr txBox="1">
            <a:spLocks noChangeArrowheads="1"/>
          </p:cNvSpPr>
          <p:nvPr/>
        </p:nvSpPr>
        <p:spPr bwMode="auto">
          <a:xfrm>
            <a:off x="1981200" y="6401582"/>
            <a:ext cx="2590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>
                <a:latin typeface=".VnArial Narrow" pitchFamily="34" charset="0"/>
              </a:rPr>
              <a:t>Ho¹t ®éng hÊp thô</a:t>
            </a:r>
          </a:p>
        </p:txBody>
      </p:sp>
      <p:sp>
        <p:nvSpPr>
          <p:cNvPr id="19534" name="Text Box 78"/>
          <p:cNvSpPr txBox="1">
            <a:spLocks noChangeArrowheads="1"/>
          </p:cNvSpPr>
          <p:nvPr/>
        </p:nvSpPr>
        <p:spPr bwMode="auto">
          <a:xfrm>
            <a:off x="4800600" y="3888938"/>
            <a:ext cx="2971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>
                <a:latin typeface=".VnArial Narrow" pitchFamily="34" charset="0"/>
              </a:rPr>
              <a:t>Cã thÓ bÞ viªm</a:t>
            </a:r>
          </a:p>
        </p:txBody>
      </p:sp>
      <p:sp>
        <p:nvSpPr>
          <p:cNvPr id="19536" name="Text Box 80"/>
          <p:cNvSpPr txBox="1">
            <a:spLocks noChangeArrowheads="1"/>
          </p:cNvSpPr>
          <p:nvPr/>
        </p:nvSpPr>
        <p:spPr bwMode="auto">
          <a:xfrm>
            <a:off x="5334000" y="4964668"/>
            <a:ext cx="1981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>
                <a:latin typeface=".VnArial Narrow" pitchFamily="34" charset="0"/>
              </a:rPr>
              <a:t>KÐm hiÖu qu¶</a:t>
            </a:r>
          </a:p>
        </p:txBody>
      </p:sp>
      <p:sp>
        <p:nvSpPr>
          <p:cNvPr id="19537" name="Text Box 81"/>
          <p:cNvSpPr txBox="1">
            <a:spLocks noChangeArrowheads="1"/>
          </p:cNvSpPr>
          <p:nvPr/>
        </p:nvSpPr>
        <p:spPr bwMode="auto">
          <a:xfrm>
            <a:off x="4668838" y="5404899"/>
            <a:ext cx="4648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 dirty="0">
                <a:latin typeface=".VnArial Narrow" pitchFamily="34" charset="0"/>
              </a:rPr>
              <a:t>D¹ </a:t>
            </a:r>
            <a:r>
              <a:rPr lang="en-US" altLang="en-US" b="1" dirty="0" err="1">
                <a:latin typeface=".VnArial Narrow" pitchFamily="34" charset="0"/>
              </a:rPr>
              <a:t>dµy</a:t>
            </a:r>
            <a:r>
              <a:rPr lang="en-US" altLang="en-US" b="1" dirty="0">
                <a:latin typeface=".VnArial Narrow" pitchFamily="34" charset="0"/>
              </a:rPr>
              <a:t> vµ </a:t>
            </a:r>
            <a:r>
              <a:rPr lang="en-US" altLang="en-US" b="1" dirty="0" err="1">
                <a:latin typeface=".VnArial Narrow" pitchFamily="34" charset="0"/>
              </a:rPr>
              <a:t>ruét</a:t>
            </a:r>
            <a:r>
              <a:rPr lang="en-US" altLang="en-US" b="1" dirty="0">
                <a:latin typeface=".VnArial Narrow" pitchFamily="34" charset="0"/>
              </a:rPr>
              <a:t> </a:t>
            </a:r>
            <a:r>
              <a:rPr lang="en-US" altLang="en-US" b="1" dirty="0" err="1">
                <a:latin typeface=".VnArial Narrow" pitchFamily="34" charset="0"/>
              </a:rPr>
              <a:t>bÞ</a:t>
            </a:r>
            <a:r>
              <a:rPr lang="en-US" altLang="en-US" b="1" dirty="0">
                <a:latin typeface=".VnArial Narrow" pitchFamily="34" charset="0"/>
              </a:rPr>
              <a:t> </a:t>
            </a:r>
            <a:r>
              <a:rPr lang="en-US" altLang="en-US" b="1" dirty="0" err="1">
                <a:latin typeface=".VnArial Narrow" pitchFamily="34" charset="0"/>
              </a:rPr>
              <a:t>mÖt</a:t>
            </a:r>
            <a:r>
              <a:rPr lang="en-US" altLang="en-US" b="1" dirty="0">
                <a:latin typeface=".VnArial Narrow" pitchFamily="34" charset="0"/>
              </a:rPr>
              <a:t> </a:t>
            </a:r>
            <a:r>
              <a:rPr lang="en-US" altLang="en-US" b="1" dirty="0" err="1">
                <a:latin typeface=".VnArial Narrow" pitchFamily="34" charset="0"/>
              </a:rPr>
              <a:t>mái</a:t>
            </a:r>
            <a:r>
              <a:rPr lang="en-US" altLang="en-US" b="1" dirty="0">
                <a:latin typeface=".VnArial Narrow" pitchFamily="34" charset="0"/>
              </a:rPr>
              <a:t>, </a:t>
            </a:r>
            <a:r>
              <a:rPr lang="en-US" altLang="en-US" b="1" dirty="0" err="1">
                <a:latin typeface=".VnArial Narrow" pitchFamily="34" charset="0"/>
              </a:rPr>
              <a:t>gan</a:t>
            </a:r>
            <a:r>
              <a:rPr lang="en-US" altLang="en-US" b="1" dirty="0">
                <a:latin typeface=".VnArial Narrow" pitchFamily="34" charset="0"/>
              </a:rPr>
              <a:t> </a:t>
            </a:r>
            <a:r>
              <a:rPr lang="en-US" altLang="en-US" b="1" dirty="0" err="1">
                <a:latin typeface=".VnArial Narrow" pitchFamily="34" charset="0"/>
              </a:rPr>
              <a:t>cã</a:t>
            </a:r>
            <a:r>
              <a:rPr lang="en-US" altLang="en-US" b="1" dirty="0">
                <a:latin typeface=".VnArial Narrow" pitchFamily="34" charset="0"/>
              </a:rPr>
              <a:t> </a:t>
            </a:r>
            <a:r>
              <a:rPr lang="en-US" altLang="en-US" b="1" dirty="0" err="1">
                <a:latin typeface=".VnArial Narrow" pitchFamily="34" charset="0"/>
              </a:rPr>
              <a:t>thÓ</a:t>
            </a:r>
            <a:r>
              <a:rPr lang="en-US" altLang="en-US" b="1" dirty="0">
                <a:latin typeface=".VnArial Narrow" pitchFamily="34" charset="0"/>
              </a:rPr>
              <a:t> </a:t>
            </a:r>
            <a:r>
              <a:rPr lang="en-US" altLang="en-US" b="1" dirty="0" err="1">
                <a:latin typeface=".VnArial Narrow" pitchFamily="34" charset="0"/>
              </a:rPr>
              <a:t>bÞ</a:t>
            </a:r>
            <a:r>
              <a:rPr lang="en-US" altLang="en-US" b="1" dirty="0">
                <a:latin typeface=".VnArial Narrow" pitchFamily="34" charset="0"/>
              </a:rPr>
              <a:t> x¬.</a:t>
            </a:r>
          </a:p>
        </p:txBody>
      </p:sp>
      <p:sp>
        <p:nvSpPr>
          <p:cNvPr id="19539" name="Text Box 83"/>
          <p:cNvSpPr txBox="1">
            <a:spLocks noChangeArrowheads="1"/>
          </p:cNvSpPr>
          <p:nvPr/>
        </p:nvSpPr>
        <p:spPr bwMode="auto">
          <a:xfrm>
            <a:off x="4804941" y="6412468"/>
            <a:ext cx="3886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>
                <a:latin typeface=".VnArial Narrow" pitchFamily="34" charset="0"/>
              </a:rPr>
              <a:t>BÞ rèi lo¹n hoÆc kÐm hiÖu qu¶.</a:t>
            </a:r>
          </a:p>
        </p:txBody>
      </p:sp>
    </p:spTree>
    <p:extLst>
      <p:ext uri="{BB962C8B-B14F-4D97-AF65-F5344CB8AC3E}">
        <p14:creationId xmlns:p14="http://schemas.microsoft.com/office/powerpoint/2010/main" val="895371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890" name="Group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5100931"/>
              </p:ext>
            </p:extLst>
          </p:nvPr>
        </p:nvGraphicFramePr>
        <p:xfrm>
          <a:off x="0" y="-121376"/>
          <a:ext cx="8991600" cy="6979376"/>
        </p:xfrm>
        <a:graphic>
          <a:graphicData uri="http://schemas.openxmlformats.org/drawingml/2006/table">
            <a:tbl>
              <a:tblPr/>
              <a:tblGrid>
                <a:gridCol w="877888"/>
                <a:gridCol w="1049337"/>
                <a:gridCol w="3025775"/>
                <a:gridCol w="4038600"/>
              </a:tblGrid>
              <a:tr h="700976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Arial Narrow" pitchFamily="34" charset="0"/>
                        </a:rPr>
                        <a:t>T¸c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Arial Narrow" pitchFamily="34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Arial Narrow" pitchFamily="34" charset="0"/>
                        </a:rPr>
                        <a:t>nh©n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.VnArial Narrow" pitchFamily="34" charset="0"/>
                      </a:endParaRP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Arial Narrow" pitchFamily="34" charset="0"/>
                        </a:rPr>
                        <a:t>C¬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Arial Narrow" pitchFamily="34" charset="0"/>
                        </a:rPr>
                        <a:t>quan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Arial Narrow" pitchFamily="34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Arial Narrow" pitchFamily="34" charset="0"/>
                        </a:rPr>
                        <a:t>hoÆc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Arial Narrow" pitchFamily="34" charset="0"/>
                        </a:rPr>
                        <a:t> ho¹t ®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Arial Narrow" pitchFamily="34" charset="0"/>
                        </a:rPr>
                        <a:t>éng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Arial Narrow" pitchFamily="34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Arial Narrow" pitchFamily="34" charset="0"/>
                        </a:rPr>
                        <a:t>bÞ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Arial Narrow" pitchFamily="34" charset="0"/>
                        </a:rPr>
                        <a:t> ¶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Arial Narrow" pitchFamily="34" charset="0"/>
                        </a:rPr>
                        <a:t>nh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Arial Narrow" pitchFamily="34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Arial Narrow" pitchFamily="34" charset="0"/>
                        </a:rPr>
                        <a:t>hư­ëng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.VnArial Narrow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Arial Narrow" pitchFamily="34" charset="0"/>
                        </a:rPr>
                        <a:t>Møc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Arial Narrow" pitchFamily="34" charset="0"/>
                        </a:rPr>
                        <a:t> ®é ¶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Arial Narrow" pitchFamily="34" charset="0"/>
                        </a:rPr>
                        <a:t>nh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Arial Narrow" pitchFamily="34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Arial Narrow" pitchFamily="34" charset="0"/>
                        </a:rPr>
                        <a:t>hư­ëng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Arial Narrow" pitchFamily="34" charset="0"/>
                        </a:rPr>
                        <a:t> 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</a:tr>
              <a:tr h="518112">
                <a:tc row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.VnArial Narrow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.VnArial Narrow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Arial Narrow" pitchFamily="34" charset="0"/>
                        </a:rPr>
                        <a:t>C¸c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.VnArial Narrow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Arial Narrow" pitchFamily="34" charset="0"/>
                        </a:rPr>
                        <a:t>sinh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.VnArial Narrow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Arial Narrow" pitchFamily="34" charset="0"/>
                        </a:rPr>
                        <a:t>vËt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.VnArial Narrow" pitchFamily="34" charset="0"/>
                      </a:endParaRP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.VnArial Narrow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.VnArial Narrow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.VnArial Narrow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11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.VnArial Narrow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.VnArial Narrow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11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.VnArial Narrow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.VnArial Narrow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11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.VnArial Narrow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.VnArial Narrow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1811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.VnArial Narrow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.VnArial Narrow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.VnArial Narrow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1811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.VnArial Narrow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.VnArial Narrow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18112">
                <a:tc row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.VnArial Narrow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Arial Narrow" pitchFamily="34" charset="0"/>
                        </a:rPr>
                        <a:t>ChÕ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.VnArial Narrow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Arial Narrow" pitchFamily="34" charset="0"/>
                        </a:rPr>
                        <a:t>®é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Arial Narrow" pitchFamily="34" charset="0"/>
                        </a:rPr>
                        <a:t>ăn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.VnArial Narrow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Arial Narrow" pitchFamily="34" charset="0"/>
                        </a:rPr>
                        <a:t>uèng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.VnArial Narrow" pitchFamily="34" charset="0"/>
                      </a:endParaRP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.VnArial Narrow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.VnArial Narrow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.VnArial Narrow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11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.VnArial Narrow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.VnArial Narrow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11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.VnArial Narrow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.VnArial Narrow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11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.VnArial Narrow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.VnArial Narrow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.VnArial Narrow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1811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.VnArial Narrow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.VnArial Narrow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15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.VnArial Narrow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.VnArial Narrow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9511" name="Text Box 55"/>
          <p:cNvSpPr txBox="1">
            <a:spLocks noChangeArrowheads="1"/>
          </p:cNvSpPr>
          <p:nvPr/>
        </p:nvSpPr>
        <p:spPr bwMode="auto">
          <a:xfrm>
            <a:off x="685800" y="1219200"/>
            <a:ext cx="1295400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  <a:latin typeface=".VnArial Narrow" pitchFamily="34" charset="0"/>
              </a:rPr>
              <a:t>Vi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  <a:latin typeface=".VnArial Narrow" pitchFamily="34" charset="0"/>
              </a:rPr>
              <a:t>khuÈn</a:t>
            </a:r>
          </a:p>
        </p:txBody>
      </p:sp>
      <p:sp>
        <p:nvSpPr>
          <p:cNvPr id="19512" name="Text Box 56"/>
          <p:cNvSpPr txBox="1">
            <a:spLocks noChangeArrowheads="1"/>
          </p:cNvSpPr>
          <p:nvPr/>
        </p:nvSpPr>
        <p:spPr bwMode="auto">
          <a:xfrm>
            <a:off x="2590800" y="728153"/>
            <a:ext cx="1143000" cy="335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>
                <a:latin typeface=".VnArial Narrow" pitchFamily="34" charset="0"/>
              </a:rPr>
              <a:t>Răng</a:t>
            </a:r>
          </a:p>
        </p:txBody>
      </p:sp>
      <p:sp>
        <p:nvSpPr>
          <p:cNvPr id="19513" name="Text Box 57"/>
          <p:cNvSpPr txBox="1">
            <a:spLocks noChangeArrowheads="1"/>
          </p:cNvSpPr>
          <p:nvPr/>
        </p:nvSpPr>
        <p:spPr bwMode="auto">
          <a:xfrm>
            <a:off x="2001838" y="1383268"/>
            <a:ext cx="1981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>
                <a:latin typeface=".VnArial Narrow" pitchFamily="34" charset="0"/>
              </a:rPr>
              <a:t>D¹ dµy</a:t>
            </a:r>
          </a:p>
        </p:txBody>
      </p:sp>
      <p:sp>
        <p:nvSpPr>
          <p:cNvPr id="19514" name="Text Box 58"/>
          <p:cNvSpPr txBox="1">
            <a:spLocks noChangeArrowheads="1"/>
          </p:cNvSpPr>
          <p:nvPr/>
        </p:nvSpPr>
        <p:spPr bwMode="auto">
          <a:xfrm>
            <a:off x="2135188" y="1916668"/>
            <a:ext cx="1828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>
                <a:latin typeface=".VnArial Narrow" pitchFamily="34" charset="0"/>
              </a:rPr>
              <a:t>Ruét</a:t>
            </a:r>
          </a:p>
        </p:txBody>
      </p:sp>
      <p:sp>
        <p:nvSpPr>
          <p:cNvPr id="19515" name="Text Box 59"/>
          <p:cNvSpPr txBox="1">
            <a:spLocks noChangeArrowheads="1"/>
          </p:cNvSpPr>
          <p:nvPr/>
        </p:nvSpPr>
        <p:spPr bwMode="auto">
          <a:xfrm>
            <a:off x="1935163" y="2356507"/>
            <a:ext cx="2667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 dirty="0" err="1">
                <a:latin typeface=".VnArial Narrow" pitchFamily="34" charset="0"/>
              </a:rPr>
              <a:t>C¸c</a:t>
            </a:r>
            <a:r>
              <a:rPr lang="en-US" altLang="en-US" b="1" dirty="0">
                <a:latin typeface=".VnArial Narrow" pitchFamily="34" charset="0"/>
              </a:rPr>
              <a:t> </a:t>
            </a:r>
            <a:r>
              <a:rPr lang="en-US" altLang="en-US" b="1" dirty="0" err="1">
                <a:latin typeface=".VnArial Narrow" pitchFamily="34" charset="0"/>
              </a:rPr>
              <a:t>tuyÕn</a:t>
            </a:r>
            <a:r>
              <a:rPr lang="en-US" altLang="en-US" b="1" dirty="0">
                <a:latin typeface=".VnArial Narrow" pitchFamily="34" charset="0"/>
              </a:rPr>
              <a:t> </a:t>
            </a:r>
            <a:r>
              <a:rPr lang="en-US" altLang="en-US" b="1" dirty="0" err="1">
                <a:latin typeface=".VnArial Narrow" pitchFamily="34" charset="0"/>
              </a:rPr>
              <a:t>tiªu</a:t>
            </a:r>
            <a:r>
              <a:rPr lang="en-US" altLang="en-US" b="1" dirty="0">
                <a:latin typeface=".VnArial Narrow" pitchFamily="34" charset="0"/>
              </a:rPr>
              <a:t> ho¸</a:t>
            </a:r>
          </a:p>
        </p:txBody>
      </p:sp>
      <p:sp>
        <p:nvSpPr>
          <p:cNvPr id="19516" name="Text Box 60"/>
          <p:cNvSpPr txBox="1">
            <a:spLocks noChangeArrowheads="1"/>
          </p:cNvSpPr>
          <p:nvPr/>
        </p:nvSpPr>
        <p:spPr bwMode="auto">
          <a:xfrm>
            <a:off x="4495800" y="736192"/>
            <a:ext cx="4953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 smtClean="0">
                <a:latin typeface="Times New Roman" pitchFamily="18" charset="0"/>
                <a:cs typeface="Times New Roman" pitchFamily="18" charset="0"/>
              </a:rPr>
              <a:t>Làm hỏng </a:t>
            </a:r>
            <a:r>
              <a:rPr lang="en-US" altLang="en-US" sz="2000" b="1">
                <a:latin typeface="Times New Roman" pitchFamily="18" charset="0"/>
                <a:cs typeface="Times New Roman" pitchFamily="18" charset="0"/>
              </a:rPr>
              <a:t>men </a:t>
            </a:r>
            <a:r>
              <a:rPr lang="en-US" altLang="en-US" sz="2000" b="1" smtClean="0">
                <a:latin typeface="Times New Roman" pitchFamily="18" charset="0"/>
                <a:cs typeface="Times New Roman" pitchFamily="18" charset="0"/>
              </a:rPr>
              <a:t>răng, sâu răng.</a:t>
            </a:r>
            <a:endParaRPr lang="en-US" alt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517" name="Text Box 61"/>
          <p:cNvSpPr txBox="1">
            <a:spLocks noChangeArrowheads="1"/>
          </p:cNvSpPr>
          <p:nvPr/>
        </p:nvSpPr>
        <p:spPr bwMode="auto">
          <a:xfrm>
            <a:off x="4800600" y="1383268"/>
            <a:ext cx="3200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>
                <a:latin typeface=".VnArial Narrow" pitchFamily="34" charset="0"/>
              </a:rPr>
              <a:t>BÞ viªm loÐt</a:t>
            </a:r>
          </a:p>
        </p:txBody>
      </p:sp>
      <p:sp>
        <p:nvSpPr>
          <p:cNvPr id="19518" name="Text Box 62"/>
          <p:cNvSpPr txBox="1">
            <a:spLocks noChangeArrowheads="1"/>
          </p:cNvSpPr>
          <p:nvPr/>
        </p:nvSpPr>
        <p:spPr bwMode="auto">
          <a:xfrm>
            <a:off x="4724400" y="1916668"/>
            <a:ext cx="3352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>
                <a:latin typeface=".VnArial Narrow" pitchFamily="34" charset="0"/>
              </a:rPr>
              <a:t>BÞ viªm loÐt</a:t>
            </a:r>
          </a:p>
        </p:txBody>
      </p:sp>
      <p:sp>
        <p:nvSpPr>
          <p:cNvPr id="19519" name="Text Box 63"/>
          <p:cNvSpPr txBox="1">
            <a:spLocks noChangeArrowheads="1"/>
          </p:cNvSpPr>
          <p:nvPr/>
        </p:nvSpPr>
        <p:spPr bwMode="auto">
          <a:xfrm>
            <a:off x="5791200" y="2373868"/>
            <a:ext cx="1371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>
                <a:latin typeface=".VnArial Narrow" pitchFamily="34" charset="0"/>
              </a:rPr>
              <a:t>BÞ viªm</a:t>
            </a:r>
          </a:p>
        </p:txBody>
      </p:sp>
      <p:sp>
        <p:nvSpPr>
          <p:cNvPr id="19520" name="Text Box 64"/>
          <p:cNvSpPr txBox="1">
            <a:spLocks noChangeArrowheads="1"/>
          </p:cNvSpPr>
          <p:nvPr/>
        </p:nvSpPr>
        <p:spPr bwMode="auto">
          <a:xfrm>
            <a:off x="838200" y="2976771"/>
            <a:ext cx="990600" cy="106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 dirty="0" err="1">
                <a:solidFill>
                  <a:srgbClr val="FF0000"/>
                </a:solidFill>
                <a:latin typeface=".VnArial Narrow" pitchFamily="34" charset="0"/>
              </a:rPr>
              <a:t>Giun</a:t>
            </a:r>
            <a:r>
              <a:rPr lang="en-US" altLang="en-US" b="1" dirty="0">
                <a:solidFill>
                  <a:srgbClr val="FF0000"/>
                </a:solidFill>
                <a:latin typeface=".VnArial Narrow" pitchFamily="34" charset="0"/>
              </a:rPr>
              <a:t>, </a:t>
            </a:r>
            <a:r>
              <a:rPr lang="en-US" altLang="en-US" b="1" dirty="0" err="1">
                <a:solidFill>
                  <a:srgbClr val="FF0000"/>
                </a:solidFill>
                <a:latin typeface=".VnArial Narrow" pitchFamily="34" charset="0"/>
              </a:rPr>
              <a:t>s¸n</a:t>
            </a:r>
            <a:endParaRPr lang="en-US" altLang="en-US" b="1" dirty="0">
              <a:solidFill>
                <a:srgbClr val="FF0000"/>
              </a:solidFill>
              <a:latin typeface=".VnArial Narrow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en-US" altLang="en-US" b="1" dirty="0">
              <a:latin typeface=".VnArial Narrow" pitchFamily="34" charset="0"/>
            </a:endParaRPr>
          </a:p>
        </p:txBody>
      </p:sp>
      <p:sp>
        <p:nvSpPr>
          <p:cNvPr id="19521" name="Text Box 65"/>
          <p:cNvSpPr txBox="1">
            <a:spLocks noChangeArrowheads="1"/>
          </p:cNvSpPr>
          <p:nvPr/>
        </p:nvSpPr>
        <p:spPr bwMode="auto">
          <a:xfrm>
            <a:off x="2249488" y="2819400"/>
            <a:ext cx="1600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>
                <a:latin typeface=".VnArial Narrow" pitchFamily="34" charset="0"/>
              </a:rPr>
              <a:t>Ruét</a:t>
            </a:r>
          </a:p>
        </p:txBody>
      </p:sp>
      <p:sp>
        <p:nvSpPr>
          <p:cNvPr id="19522" name="Text Box 66"/>
          <p:cNvSpPr txBox="1">
            <a:spLocks noChangeArrowheads="1"/>
          </p:cNvSpPr>
          <p:nvPr/>
        </p:nvSpPr>
        <p:spPr bwMode="auto">
          <a:xfrm>
            <a:off x="4503057" y="2819400"/>
            <a:ext cx="3886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>
                <a:latin typeface=".VnArial Narrow" pitchFamily="34" charset="0"/>
              </a:rPr>
              <a:t>G©y t¾c ruét</a:t>
            </a:r>
          </a:p>
        </p:txBody>
      </p:sp>
      <p:sp>
        <p:nvSpPr>
          <p:cNvPr id="19523" name="Text Box 67"/>
          <p:cNvSpPr txBox="1">
            <a:spLocks noChangeArrowheads="1"/>
          </p:cNvSpPr>
          <p:nvPr/>
        </p:nvSpPr>
        <p:spPr bwMode="auto">
          <a:xfrm>
            <a:off x="2057400" y="3323019"/>
            <a:ext cx="2667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>
                <a:latin typeface=".VnArial Narrow" pitchFamily="34" charset="0"/>
              </a:rPr>
              <a:t>C¸c tuyÕn tiªu ho¸</a:t>
            </a:r>
          </a:p>
        </p:txBody>
      </p:sp>
      <p:sp>
        <p:nvSpPr>
          <p:cNvPr id="19524" name="Text Box 68"/>
          <p:cNvSpPr txBox="1">
            <a:spLocks noChangeArrowheads="1"/>
          </p:cNvSpPr>
          <p:nvPr/>
        </p:nvSpPr>
        <p:spPr bwMode="auto">
          <a:xfrm>
            <a:off x="4986370" y="3323019"/>
            <a:ext cx="2895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>
                <a:latin typeface=".VnArial Narrow" pitchFamily="34" charset="0"/>
              </a:rPr>
              <a:t>G©y t¾c èng dÉn mËt</a:t>
            </a:r>
          </a:p>
        </p:txBody>
      </p:sp>
      <p:sp>
        <p:nvSpPr>
          <p:cNvPr id="19525" name="Text Box 69"/>
          <p:cNvSpPr txBox="1">
            <a:spLocks noChangeArrowheads="1"/>
          </p:cNvSpPr>
          <p:nvPr/>
        </p:nvSpPr>
        <p:spPr bwMode="auto">
          <a:xfrm>
            <a:off x="762000" y="4258270"/>
            <a:ext cx="1295400" cy="87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700" b="1" dirty="0" err="1">
                <a:solidFill>
                  <a:srgbClr val="FF0000"/>
                </a:solidFill>
                <a:latin typeface=".VnArial Narrow" pitchFamily="34" charset="0"/>
              </a:rPr>
              <a:t>ăn</a:t>
            </a:r>
            <a:r>
              <a:rPr lang="en-US" altLang="en-US" sz="1700" b="1" dirty="0">
                <a:solidFill>
                  <a:srgbClr val="FF0000"/>
                </a:solidFill>
                <a:latin typeface=".VnArial Narrow" pitchFamily="34" charset="0"/>
              </a:rPr>
              <a:t> </a:t>
            </a:r>
            <a:r>
              <a:rPr lang="en-US" altLang="en-US" sz="1700" b="1" dirty="0" err="1">
                <a:solidFill>
                  <a:srgbClr val="FF0000"/>
                </a:solidFill>
                <a:latin typeface=".VnArial Narrow" pitchFamily="34" charset="0"/>
              </a:rPr>
              <a:t>uèng</a:t>
            </a:r>
            <a:r>
              <a:rPr lang="en-US" altLang="en-US" sz="1700" b="1" dirty="0">
                <a:solidFill>
                  <a:srgbClr val="FF0000"/>
                </a:solidFill>
                <a:latin typeface=".VnArial Narrow" pitchFamily="34" charset="0"/>
              </a:rPr>
              <a:t> </a:t>
            </a:r>
            <a:r>
              <a:rPr lang="en-US" altLang="en-US" sz="1700" b="1" dirty="0" err="1">
                <a:solidFill>
                  <a:srgbClr val="FF0000"/>
                </a:solidFill>
                <a:latin typeface=".VnArial Narrow" pitchFamily="34" charset="0"/>
              </a:rPr>
              <a:t>kh«ng</a:t>
            </a:r>
            <a:r>
              <a:rPr lang="en-US" altLang="en-US" sz="1700" b="1" dirty="0">
                <a:solidFill>
                  <a:srgbClr val="FF0000"/>
                </a:solidFill>
                <a:latin typeface=".VnArial Narrow" pitchFamily="34" charset="0"/>
              </a:rPr>
              <a:t> ®</a:t>
            </a:r>
            <a:r>
              <a:rPr lang="en-US" altLang="en-US" sz="1700" b="1" dirty="0" err="1">
                <a:solidFill>
                  <a:srgbClr val="FF0000"/>
                </a:solidFill>
                <a:latin typeface=".VnArial Narrow" pitchFamily="34" charset="0"/>
              </a:rPr>
              <a:t>óng</a:t>
            </a:r>
            <a:r>
              <a:rPr lang="en-US" altLang="en-US" sz="1700" b="1" dirty="0">
                <a:solidFill>
                  <a:srgbClr val="FF0000"/>
                </a:solidFill>
                <a:latin typeface=".VnArial Narrow" pitchFamily="34" charset="0"/>
              </a:rPr>
              <a:t> </a:t>
            </a:r>
            <a:r>
              <a:rPr lang="en-US" altLang="en-US" sz="1700" b="1" dirty="0" err="1">
                <a:solidFill>
                  <a:srgbClr val="FF0000"/>
                </a:solidFill>
                <a:latin typeface=".VnArial Narrow" pitchFamily="34" charset="0"/>
              </a:rPr>
              <a:t>c¸ch</a:t>
            </a:r>
            <a:endParaRPr lang="en-US" altLang="en-US" sz="1700" b="1" dirty="0">
              <a:solidFill>
                <a:srgbClr val="FF0000"/>
              </a:solidFill>
              <a:latin typeface=".VnArial Narrow" pitchFamily="34" charset="0"/>
            </a:endParaRPr>
          </a:p>
        </p:txBody>
      </p:sp>
      <p:sp>
        <p:nvSpPr>
          <p:cNvPr id="19526" name="Text Box 70"/>
          <p:cNvSpPr txBox="1">
            <a:spLocks noChangeArrowheads="1"/>
          </p:cNvSpPr>
          <p:nvPr/>
        </p:nvSpPr>
        <p:spPr bwMode="auto">
          <a:xfrm>
            <a:off x="1752600" y="3888938"/>
            <a:ext cx="3200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>
                <a:latin typeface=".VnArial Narrow" pitchFamily="34" charset="0"/>
              </a:rPr>
              <a:t>C¸c c¬ quan tiªu ho¸</a:t>
            </a:r>
          </a:p>
        </p:txBody>
      </p:sp>
      <p:sp>
        <p:nvSpPr>
          <p:cNvPr id="19527" name="Text Box 71"/>
          <p:cNvSpPr txBox="1">
            <a:spLocks noChangeArrowheads="1"/>
          </p:cNvSpPr>
          <p:nvPr/>
        </p:nvSpPr>
        <p:spPr bwMode="auto">
          <a:xfrm>
            <a:off x="1752600" y="4431268"/>
            <a:ext cx="3048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>
                <a:latin typeface=".VnArial Narrow" pitchFamily="34" charset="0"/>
              </a:rPr>
              <a:t>Ho¹t ®éng tiªu ho¸</a:t>
            </a:r>
          </a:p>
        </p:txBody>
      </p:sp>
      <p:sp>
        <p:nvSpPr>
          <p:cNvPr id="19528" name="Text Box 72"/>
          <p:cNvSpPr txBox="1">
            <a:spLocks noChangeArrowheads="1"/>
          </p:cNvSpPr>
          <p:nvPr/>
        </p:nvSpPr>
        <p:spPr bwMode="auto">
          <a:xfrm>
            <a:off x="2057400" y="4964668"/>
            <a:ext cx="2438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>
                <a:latin typeface=".VnArial Narrow" pitchFamily="34" charset="0"/>
              </a:rPr>
              <a:t>Ho¹t ®éng hÊp thô</a:t>
            </a:r>
          </a:p>
        </p:txBody>
      </p:sp>
      <p:sp>
        <p:nvSpPr>
          <p:cNvPr id="19529" name="Text Box 73"/>
          <p:cNvSpPr txBox="1">
            <a:spLocks noChangeArrowheads="1"/>
          </p:cNvSpPr>
          <p:nvPr/>
        </p:nvSpPr>
        <p:spPr bwMode="auto">
          <a:xfrm>
            <a:off x="838200" y="5581471"/>
            <a:ext cx="1143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 dirty="0" err="1">
                <a:solidFill>
                  <a:srgbClr val="FF0000"/>
                </a:solidFill>
                <a:latin typeface=".VnArial Narrow" pitchFamily="34" charset="0"/>
              </a:rPr>
              <a:t>KhÈu</a:t>
            </a:r>
            <a:r>
              <a:rPr lang="en-US" altLang="en-US" b="1" dirty="0">
                <a:solidFill>
                  <a:srgbClr val="FF0000"/>
                </a:solidFill>
                <a:latin typeface=".VnArial Narrow" pitchFamily="34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.VnArial Narrow" pitchFamily="34" charset="0"/>
              </a:rPr>
              <a:t>phÇn</a:t>
            </a:r>
            <a:r>
              <a:rPr lang="en-US" altLang="en-US" b="1" dirty="0">
                <a:solidFill>
                  <a:srgbClr val="FF0000"/>
                </a:solidFill>
                <a:latin typeface=".VnArial Narrow" pitchFamily="34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.VnArial Narrow" pitchFamily="34" charset="0"/>
              </a:rPr>
              <a:t>ăn</a:t>
            </a:r>
            <a:r>
              <a:rPr lang="en-US" altLang="en-US" b="1" dirty="0">
                <a:solidFill>
                  <a:srgbClr val="FF0000"/>
                </a:solidFill>
                <a:latin typeface=".VnArial Narrow" pitchFamily="34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.VnArial Narrow" pitchFamily="34" charset="0"/>
              </a:rPr>
              <a:t>kh«ng</a:t>
            </a:r>
            <a:r>
              <a:rPr lang="en-US" altLang="en-US" b="1" dirty="0">
                <a:solidFill>
                  <a:srgbClr val="FF0000"/>
                </a:solidFill>
                <a:latin typeface=".VnArial Narrow" pitchFamily="34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.VnArial Narrow" pitchFamily="34" charset="0"/>
              </a:rPr>
              <a:t>hîp</a:t>
            </a:r>
            <a:r>
              <a:rPr lang="en-US" altLang="en-US" b="1" dirty="0">
                <a:solidFill>
                  <a:srgbClr val="FF0000"/>
                </a:solidFill>
                <a:latin typeface=".VnArial Narrow" pitchFamily="34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.VnArial Narrow" pitchFamily="34" charset="0"/>
              </a:rPr>
              <a:t>lÝ</a:t>
            </a:r>
            <a:endParaRPr lang="en-US" altLang="en-US" b="1" dirty="0">
              <a:solidFill>
                <a:srgbClr val="FF0000"/>
              </a:solidFill>
              <a:latin typeface=".VnArial Narrow" pitchFamily="34" charset="0"/>
            </a:endParaRPr>
          </a:p>
        </p:txBody>
      </p:sp>
      <p:sp>
        <p:nvSpPr>
          <p:cNvPr id="19530" name="Text Box 74"/>
          <p:cNvSpPr txBox="1">
            <a:spLocks noChangeArrowheads="1"/>
          </p:cNvSpPr>
          <p:nvPr/>
        </p:nvSpPr>
        <p:spPr bwMode="auto">
          <a:xfrm>
            <a:off x="1981200" y="5416567"/>
            <a:ext cx="2743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>
                <a:latin typeface=".VnArial Narrow" pitchFamily="34" charset="0"/>
              </a:rPr>
              <a:t>C¸c c¬ quan tiªu ho¸</a:t>
            </a:r>
          </a:p>
        </p:txBody>
      </p:sp>
      <p:sp>
        <p:nvSpPr>
          <p:cNvPr id="19531" name="Text Box 75"/>
          <p:cNvSpPr txBox="1">
            <a:spLocks noChangeArrowheads="1"/>
          </p:cNvSpPr>
          <p:nvPr/>
        </p:nvSpPr>
        <p:spPr bwMode="auto">
          <a:xfrm>
            <a:off x="4114800" y="7543800"/>
            <a:ext cx="1905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>
              <a:latin typeface=".VnArial Narrow" pitchFamily="34" charset="0"/>
            </a:endParaRPr>
          </a:p>
        </p:txBody>
      </p:sp>
      <p:sp>
        <p:nvSpPr>
          <p:cNvPr id="19532" name="Text Box 76"/>
          <p:cNvSpPr txBox="1">
            <a:spLocks noChangeArrowheads="1"/>
          </p:cNvSpPr>
          <p:nvPr/>
        </p:nvSpPr>
        <p:spPr bwMode="auto">
          <a:xfrm>
            <a:off x="2001838" y="5943600"/>
            <a:ext cx="2667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>
                <a:latin typeface=".VnArial Narrow" pitchFamily="34" charset="0"/>
              </a:rPr>
              <a:t>Ho¹t ®éng tiªu ho¸</a:t>
            </a:r>
          </a:p>
        </p:txBody>
      </p:sp>
      <p:sp>
        <p:nvSpPr>
          <p:cNvPr id="19533" name="Text Box 77"/>
          <p:cNvSpPr txBox="1">
            <a:spLocks noChangeArrowheads="1"/>
          </p:cNvSpPr>
          <p:nvPr/>
        </p:nvSpPr>
        <p:spPr bwMode="auto">
          <a:xfrm>
            <a:off x="1981200" y="6401582"/>
            <a:ext cx="2590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>
                <a:latin typeface=".VnArial Narrow" pitchFamily="34" charset="0"/>
              </a:rPr>
              <a:t>Ho¹t ®éng hÊp thô</a:t>
            </a:r>
          </a:p>
        </p:txBody>
      </p:sp>
      <p:sp>
        <p:nvSpPr>
          <p:cNvPr id="19534" name="Text Box 78"/>
          <p:cNvSpPr txBox="1">
            <a:spLocks noChangeArrowheads="1"/>
          </p:cNvSpPr>
          <p:nvPr/>
        </p:nvSpPr>
        <p:spPr bwMode="auto">
          <a:xfrm>
            <a:off x="4814012" y="3888938"/>
            <a:ext cx="2971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>
                <a:latin typeface=".VnArial Narrow" pitchFamily="34" charset="0"/>
              </a:rPr>
              <a:t>Cã thÓ bÞ viªm</a:t>
            </a:r>
          </a:p>
        </p:txBody>
      </p:sp>
      <p:sp>
        <p:nvSpPr>
          <p:cNvPr id="19535" name="Text Box 79"/>
          <p:cNvSpPr txBox="1">
            <a:spLocks noChangeArrowheads="1"/>
          </p:cNvSpPr>
          <p:nvPr/>
        </p:nvSpPr>
        <p:spPr bwMode="auto">
          <a:xfrm>
            <a:off x="4876800" y="4507468"/>
            <a:ext cx="2895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>
                <a:latin typeface=".VnArial Narrow" pitchFamily="34" charset="0"/>
              </a:rPr>
              <a:t>KÐm hiÖu qu¶</a:t>
            </a:r>
          </a:p>
        </p:txBody>
      </p:sp>
      <p:sp>
        <p:nvSpPr>
          <p:cNvPr id="19536" name="Text Box 80"/>
          <p:cNvSpPr txBox="1">
            <a:spLocks noChangeArrowheads="1"/>
          </p:cNvSpPr>
          <p:nvPr/>
        </p:nvSpPr>
        <p:spPr bwMode="auto">
          <a:xfrm>
            <a:off x="5334000" y="4964668"/>
            <a:ext cx="1981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>
                <a:latin typeface=".VnArial Narrow" pitchFamily="34" charset="0"/>
              </a:rPr>
              <a:t>KÐm hiÖu qu¶</a:t>
            </a:r>
          </a:p>
        </p:txBody>
      </p:sp>
      <p:sp>
        <p:nvSpPr>
          <p:cNvPr id="19537" name="Text Box 81"/>
          <p:cNvSpPr txBox="1">
            <a:spLocks noChangeArrowheads="1"/>
          </p:cNvSpPr>
          <p:nvPr/>
        </p:nvSpPr>
        <p:spPr bwMode="auto">
          <a:xfrm>
            <a:off x="4668838" y="5404899"/>
            <a:ext cx="4648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 dirty="0">
                <a:latin typeface=".VnArial Narrow" pitchFamily="34" charset="0"/>
              </a:rPr>
              <a:t>D¹ </a:t>
            </a:r>
            <a:r>
              <a:rPr lang="en-US" altLang="en-US" b="1" dirty="0" err="1">
                <a:latin typeface=".VnArial Narrow" pitchFamily="34" charset="0"/>
              </a:rPr>
              <a:t>dµy</a:t>
            </a:r>
            <a:r>
              <a:rPr lang="en-US" altLang="en-US" b="1" dirty="0">
                <a:latin typeface=".VnArial Narrow" pitchFamily="34" charset="0"/>
              </a:rPr>
              <a:t> vµ </a:t>
            </a:r>
            <a:r>
              <a:rPr lang="en-US" altLang="en-US" b="1" dirty="0" err="1">
                <a:latin typeface=".VnArial Narrow" pitchFamily="34" charset="0"/>
              </a:rPr>
              <a:t>ruét</a:t>
            </a:r>
            <a:r>
              <a:rPr lang="en-US" altLang="en-US" b="1" dirty="0">
                <a:latin typeface=".VnArial Narrow" pitchFamily="34" charset="0"/>
              </a:rPr>
              <a:t> </a:t>
            </a:r>
            <a:r>
              <a:rPr lang="en-US" altLang="en-US" b="1" dirty="0" err="1">
                <a:latin typeface=".VnArial Narrow" pitchFamily="34" charset="0"/>
              </a:rPr>
              <a:t>bÞ</a:t>
            </a:r>
            <a:r>
              <a:rPr lang="en-US" altLang="en-US" b="1" dirty="0">
                <a:latin typeface=".VnArial Narrow" pitchFamily="34" charset="0"/>
              </a:rPr>
              <a:t> </a:t>
            </a:r>
            <a:r>
              <a:rPr lang="en-US" altLang="en-US" b="1" dirty="0" err="1">
                <a:latin typeface=".VnArial Narrow" pitchFamily="34" charset="0"/>
              </a:rPr>
              <a:t>mÖt</a:t>
            </a:r>
            <a:r>
              <a:rPr lang="en-US" altLang="en-US" b="1" dirty="0">
                <a:latin typeface=".VnArial Narrow" pitchFamily="34" charset="0"/>
              </a:rPr>
              <a:t> </a:t>
            </a:r>
            <a:r>
              <a:rPr lang="en-US" altLang="en-US" b="1" dirty="0" err="1">
                <a:latin typeface=".VnArial Narrow" pitchFamily="34" charset="0"/>
              </a:rPr>
              <a:t>mái</a:t>
            </a:r>
            <a:r>
              <a:rPr lang="en-US" altLang="en-US" b="1" dirty="0">
                <a:latin typeface=".VnArial Narrow" pitchFamily="34" charset="0"/>
              </a:rPr>
              <a:t>, </a:t>
            </a:r>
            <a:r>
              <a:rPr lang="en-US" altLang="en-US" b="1" dirty="0" err="1">
                <a:latin typeface=".VnArial Narrow" pitchFamily="34" charset="0"/>
              </a:rPr>
              <a:t>gan</a:t>
            </a:r>
            <a:r>
              <a:rPr lang="en-US" altLang="en-US" b="1" dirty="0">
                <a:latin typeface=".VnArial Narrow" pitchFamily="34" charset="0"/>
              </a:rPr>
              <a:t> </a:t>
            </a:r>
            <a:r>
              <a:rPr lang="en-US" altLang="en-US" b="1" dirty="0" err="1">
                <a:latin typeface=".VnArial Narrow" pitchFamily="34" charset="0"/>
              </a:rPr>
              <a:t>cã</a:t>
            </a:r>
            <a:r>
              <a:rPr lang="en-US" altLang="en-US" b="1" dirty="0">
                <a:latin typeface=".VnArial Narrow" pitchFamily="34" charset="0"/>
              </a:rPr>
              <a:t> </a:t>
            </a:r>
            <a:r>
              <a:rPr lang="en-US" altLang="en-US" b="1" dirty="0" err="1">
                <a:latin typeface=".VnArial Narrow" pitchFamily="34" charset="0"/>
              </a:rPr>
              <a:t>thÓ</a:t>
            </a:r>
            <a:r>
              <a:rPr lang="en-US" altLang="en-US" b="1" dirty="0">
                <a:latin typeface=".VnArial Narrow" pitchFamily="34" charset="0"/>
              </a:rPr>
              <a:t> </a:t>
            </a:r>
            <a:r>
              <a:rPr lang="en-US" altLang="en-US" b="1" dirty="0" err="1">
                <a:latin typeface=".VnArial Narrow" pitchFamily="34" charset="0"/>
              </a:rPr>
              <a:t>bÞ</a:t>
            </a:r>
            <a:r>
              <a:rPr lang="en-US" altLang="en-US" b="1" dirty="0">
                <a:latin typeface=".VnArial Narrow" pitchFamily="34" charset="0"/>
              </a:rPr>
              <a:t> x¬.</a:t>
            </a:r>
          </a:p>
        </p:txBody>
      </p:sp>
      <p:sp>
        <p:nvSpPr>
          <p:cNvPr id="19538" name="Text Box 82"/>
          <p:cNvSpPr txBox="1">
            <a:spLocks noChangeArrowheads="1"/>
          </p:cNvSpPr>
          <p:nvPr/>
        </p:nvSpPr>
        <p:spPr bwMode="auto">
          <a:xfrm>
            <a:off x="4728741" y="5943600"/>
            <a:ext cx="3962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 dirty="0">
                <a:latin typeface=".VnArial Narrow" pitchFamily="34" charset="0"/>
              </a:rPr>
              <a:t>BÞ </a:t>
            </a:r>
            <a:r>
              <a:rPr lang="en-US" altLang="en-US" b="1" dirty="0" err="1">
                <a:latin typeface=".VnArial Narrow" pitchFamily="34" charset="0"/>
              </a:rPr>
              <a:t>rèi</a:t>
            </a:r>
            <a:r>
              <a:rPr lang="en-US" altLang="en-US" b="1" dirty="0">
                <a:latin typeface=".VnArial Narrow" pitchFamily="34" charset="0"/>
              </a:rPr>
              <a:t> lo¹n </a:t>
            </a:r>
            <a:r>
              <a:rPr lang="en-US" altLang="en-US" b="1" dirty="0" err="1">
                <a:latin typeface=".VnArial Narrow" pitchFamily="34" charset="0"/>
              </a:rPr>
              <a:t>hoÆc</a:t>
            </a:r>
            <a:r>
              <a:rPr lang="en-US" altLang="en-US" b="1" dirty="0">
                <a:latin typeface=".VnArial Narrow" pitchFamily="34" charset="0"/>
              </a:rPr>
              <a:t> </a:t>
            </a:r>
            <a:r>
              <a:rPr lang="en-US" altLang="en-US" b="1" dirty="0" err="1">
                <a:latin typeface=".VnArial Narrow" pitchFamily="34" charset="0"/>
              </a:rPr>
              <a:t>kÐm</a:t>
            </a:r>
            <a:r>
              <a:rPr lang="en-US" altLang="en-US" b="1" dirty="0">
                <a:latin typeface=".VnArial Narrow" pitchFamily="34" charset="0"/>
              </a:rPr>
              <a:t> </a:t>
            </a:r>
            <a:r>
              <a:rPr lang="en-US" altLang="en-US" b="1" dirty="0" err="1">
                <a:latin typeface=".VnArial Narrow" pitchFamily="34" charset="0"/>
              </a:rPr>
              <a:t>hiÖu</a:t>
            </a:r>
            <a:r>
              <a:rPr lang="en-US" altLang="en-US" b="1" dirty="0">
                <a:latin typeface=".VnArial Narrow" pitchFamily="34" charset="0"/>
              </a:rPr>
              <a:t> </a:t>
            </a:r>
            <a:r>
              <a:rPr lang="en-US" altLang="en-US" b="1" dirty="0" err="1">
                <a:latin typeface=".VnArial Narrow" pitchFamily="34" charset="0"/>
              </a:rPr>
              <a:t>qu</a:t>
            </a:r>
            <a:r>
              <a:rPr lang="en-US" altLang="en-US" b="1" dirty="0">
                <a:latin typeface=".VnArial Narrow" pitchFamily="34" charset="0"/>
              </a:rPr>
              <a:t>¶.</a:t>
            </a:r>
          </a:p>
        </p:txBody>
      </p:sp>
      <p:sp>
        <p:nvSpPr>
          <p:cNvPr id="19539" name="Text Box 83"/>
          <p:cNvSpPr txBox="1">
            <a:spLocks noChangeArrowheads="1"/>
          </p:cNvSpPr>
          <p:nvPr/>
        </p:nvSpPr>
        <p:spPr bwMode="auto">
          <a:xfrm>
            <a:off x="4804941" y="6412468"/>
            <a:ext cx="3886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>
                <a:latin typeface=".VnArial Narrow" pitchFamily="34" charset="0"/>
              </a:rPr>
              <a:t>BÞ rèi lo¹n hoÆc kÐm hiÖu qu¶.</a:t>
            </a:r>
          </a:p>
        </p:txBody>
      </p:sp>
    </p:spTree>
    <p:extLst>
      <p:ext uri="{BB962C8B-B14F-4D97-AF65-F5344CB8AC3E}">
        <p14:creationId xmlns:p14="http://schemas.microsoft.com/office/powerpoint/2010/main" val="3851512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0" name="Picture 4" descr="images[24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194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41" name="Picture 5" descr="images[19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0"/>
            <a:ext cx="32766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42" name="Picture 6" descr="images[22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733800"/>
            <a:ext cx="28194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43" name="Picture 7" descr="images[9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33800"/>
            <a:ext cx="35814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44" name="Picture 8" descr="images[13]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733800"/>
            <a:ext cx="27432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945" name="Text Box 9"/>
          <p:cNvSpPr txBox="1">
            <a:spLocks noChangeArrowheads="1"/>
          </p:cNvSpPr>
          <p:nvPr/>
        </p:nvSpPr>
        <p:spPr bwMode="auto">
          <a:xfrm>
            <a:off x="76200" y="3276600"/>
            <a:ext cx="899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</a:rPr>
              <a:t>Thực phẩm còn sống và tái có nguy cơ chứa nhiều nang sán</a:t>
            </a:r>
          </a:p>
        </p:txBody>
      </p:sp>
      <p:sp>
        <p:nvSpPr>
          <p:cNvPr id="39946" name="Text Box 10"/>
          <p:cNvSpPr txBox="1">
            <a:spLocks noChangeArrowheads="1"/>
          </p:cNvSpPr>
          <p:nvPr/>
        </p:nvSpPr>
        <p:spPr bwMode="auto">
          <a:xfrm>
            <a:off x="1295400" y="6392863"/>
            <a:ext cx="3810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</a:rPr>
              <a:t>Sán xơ mít và đầu sán</a:t>
            </a:r>
          </a:p>
        </p:txBody>
      </p:sp>
      <p:sp>
        <p:nvSpPr>
          <p:cNvPr id="39947" name="Text Box 11"/>
          <p:cNvSpPr txBox="1">
            <a:spLocks noChangeArrowheads="1"/>
          </p:cNvSpPr>
          <p:nvPr/>
        </p:nvSpPr>
        <p:spPr bwMode="auto">
          <a:xfrm>
            <a:off x="6629400" y="6384925"/>
            <a:ext cx="2133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</a:rPr>
              <a:t>Sán lá gan</a:t>
            </a:r>
          </a:p>
        </p:txBody>
      </p:sp>
      <p:pic>
        <p:nvPicPr>
          <p:cNvPr id="39948" name="Picture 12" descr="cagu_10101593925[1]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0"/>
            <a:ext cx="31242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2449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3" name="Picture 5" descr="75266758-ulatotak2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0"/>
            <a:ext cx="51054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4" name="Picture 6" descr="dau dan trong c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386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685800" y="2574925"/>
            <a:ext cx="21510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</a:rPr>
              <a:t>Đầu sán</a:t>
            </a:r>
          </a:p>
        </p:txBody>
      </p:sp>
      <p:sp>
        <p:nvSpPr>
          <p:cNvPr id="27657" name="Text Box 9"/>
          <p:cNvSpPr txBox="1">
            <a:spLocks noChangeArrowheads="1"/>
          </p:cNvSpPr>
          <p:nvPr/>
        </p:nvSpPr>
        <p:spPr bwMode="auto">
          <a:xfrm>
            <a:off x="4572000" y="5394325"/>
            <a:ext cx="408781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</a:rPr>
              <a:t>Người đàn ông này bị giun sán làm tắc ruột và trong não bộ có hàng nghìn con giun sán</a:t>
            </a:r>
          </a:p>
        </p:txBody>
      </p:sp>
      <p:pic>
        <p:nvPicPr>
          <p:cNvPr id="27658" name="Picture 10" descr="CAWPIRC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71800"/>
            <a:ext cx="40386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9" name="Text Box 11"/>
          <p:cNvSpPr txBox="1">
            <a:spLocks noChangeArrowheads="1"/>
          </p:cNvSpPr>
          <p:nvPr/>
        </p:nvSpPr>
        <p:spPr bwMode="auto">
          <a:xfrm>
            <a:off x="304800" y="6384925"/>
            <a:ext cx="2971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</a:rPr>
              <a:t>Giun sán chui vào mắt</a:t>
            </a:r>
          </a:p>
        </p:txBody>
      </p:sp>
    </p:spTree>
    <p:extLst>
      <p:ext uri="{BB962C8B-B14F-4D97-AF65-F5344CB8AC3E}">
        <p14:creationId xmlns:p14="http://schemas.microsoft.com/office/powerpoint/2010/main" val="3769875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76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76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76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76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276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276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276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76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17" name="Picture 17" descr="CAMJSHS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76600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18" name="Picture 18" descr="CAQ1414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0"/>
            <a:ext cx="2819400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22" name="Picture 22" descr="images[94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0"/>
            <a:ext cx="3200400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25" name="Text Box 25"/>
          <p:cNvSpPr txBox="1">
            <a:spLocks noChangeArrowheads="1"/>
          </p:cNvSpPr>
          <p:nvPr/>
        </p:nvSpPr>
        <p:spPr bwMode="auto">
          <a:xfrm>
            <a:off x="381000" y="5105400"/>
            <a:ext cx="4953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</a:rPr>
              <a:t>Đất cát bẩn và vật nuôi là nguồn lây truyền giun sán cho trẻ em</a:t>
            </a:r>
          </a:p>
        </p:txBody>
      </p:sp>
      <p:sp>
        <p:nvSpPr>
          <p:cNvPr id="25626" name="Text Box 26"/>
          <p:cNvSpPr txBox="1">
            <a:spLocks noChangeArrowheads="1"/>
          </p:cNvSpPr>
          <p:nvPr/>
        </p:nvSpPr>
        <p:spPr bwMode="auto">
          <a:xfrm rot="10800000" flipV="1">
            <a:off x="5789613" y="5105400"/>
            <a:ext cx="3354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</a:rPr>
              <a:t>Bé bị đau bụng do giun</a:t>
            </a:r>
          </a:p>
        </p:txBody>
      </p:sp>
    </p:spTree>
    <p:extLst>
      <p:ext uri="{BB962C8B-B14F-4D97-AF65-F5344CB8AC3E}">
        <p14:creationId xmlns:p14="http://schemas.microsoft.com/office/powerpoint/2010/main" val="1538486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6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76200" y="0"/>
            <a:ext cx="89154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en-US" sz="2800">
                <a:solidFill>
                  <a:srgbClr val="0000FF"/>
                </a:solidFill>
              </a:rPr>
              <a:t> Vệ sinh răng miệng đúng cách sau khi ăn để bảo vệ răng và các cơ quan khác trong khoang miệng.</a:t>
            </a:r>
          </a:p>
        </p:txBody>
      </p:sp>
      <p:pic>
        <p:nvPicPr>
          <p:cNvPr id="28677" name="Picture 5" descr="CA5XJVF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066800"/>
            <a:ext cx="22098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8" name="Picture 6" descr="CAEJQRI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124200"/>
            <a:ext cx="22098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9" name="Picture 7" descr="CAGX2Z4X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066800"/>
            <a:ext cx="27432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80" name="Picture 8" descr="CAURWTM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046163"/>
            <a:ext cx="2667000" cy="4592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81" name="Picture 9" descr="CA1SVQFB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733800"/>
            <a:ext cx="2743200" cy="225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82" name="Picture 10" descr="CAIRCRFK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1524000" cy="225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83" name="Picture 11" descr="CAOXIFUZ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2800"/>
            <a:ext cx="15240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84" name="Text Box 12"/>
          <p:cNvSpPr txBox="1">
            <a:spLocks noChangeArrowheads="1"/>
          </p:cNvSpPr>
          <p:nvPr/>
        </p:nvSpPr>
        <p:spPr bwMode="auto">
          <a:xfrm>
            <a:off x="914400" y="6096000"/>
            <a:ext cx="7848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</a:rPr>
              <a:t>Chải răng đúng cách với bàn chải và kem đánh răng</a:t>
            </a:r>
          </a:p>
        </p:txBody>
      </p:sp>
    </p:spTree>
    <p:extLst>
      <p:ext uri="{BB962C8B-B14F-4D97-AF65-F5344CB8AC3E}">
        <p14:creationId xmlns:p14="http://schemas.microsoft.com/office/powerpoint/2010/main" val="556739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</TotalTime>
  <Words>552</Words>
  <Application>Microsoft Office PowerPoint</Application>
  <PresentationFormat>On-screen Show (4:3)</PresentationFormat>
  <Paragraphs>107</Paragraphs>
  <Slides>12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User</cp:lastModifiedBy>
  <cp:revision>25</cp:revision>
  <cp:lastPrinted>2019-12-01T22:44:34Z</cp:lastPrinted>
  <dcterms:created xsi:type="dcterms:W3CDTF">2017-11-26T14:53:29Z</dcterms:created>
  <dcterms:modified xsi:type="dcterms:W3CDTF">2020-04-09T12:21:26Z</dcterms:modified>
</cp:coreProperties>
</file>