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68" r:id="rId2"/>
    <p:sldId id="256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F0B99-76E0-47BD-9DEC-6FA72C9AD7A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95FC-F19A-4990-99DE-9D9ADC5B5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8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DA824E-F20B-4E33-B7CA-2C4C3651C418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EC27D61-FC93-4DF4-BE72-635DD3DF9DA3}" type="slidenum">
              <a:rPr lang="ar-SA" altLang="en-US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3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DA824E-F20B-4E33-B7CA-2C4C3651C41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EC27D61-FC93-4DF4-BE72-635DD3DF9DA3}" type="slidenum">
              <a:rPr lang="ar-SA" alt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0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95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6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2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38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20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789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6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D4330-231B-473E-8BFB-E111AF38CC1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425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4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9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29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01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6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15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2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A610C4-E3E8-4201-AF88-65000CB536F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1B341F-183E-45E7-9FF0-931EC75E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hyperlink" Target="V.A%20&#8211;%20&#272;i&#7879;u%20D&#226;n%20V&#361;%20R&#7919;a%20Tay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5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41" Type="http://schemas.openxmlformats.org/officeDocument/2006/relationships/hyperlink" Target="3%20ph&#250;t%20&#273;&#7871;m%20ng&#432;&#7907;c%20(%20c&#243;%20nh&#7841;c%20)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40" Type="http://schemas.openxmlformats.org/officeDocument/2006/relationships/hyperlink" Target="V.A%20&#8211;%20&#272;i&#7879;u%20D&#226;n%20V&#361;%20R&#7919;a%20Tay.mp3" TargetMode="External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wm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V.A%20&#8211;%20&#272;i&#7879;u%20D&#226;n%20V&#361;%20R&#7919;a%20Tay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272;&#7871;m%20ng&#432;&#7907;c%202%20ph&#250;t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V.A%20&#8211;%20&#272;i&#7879;u%20D&#226;n%20V&#361;%20R&#7919;a%20Tay.mp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495026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5078521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AutoShape 3"/>
          <p:cNvSpPr>
            <a:spLocks noChangeArrowheads="1"/>
          </p:cNvSpPr>
          <p:nvPr/>
        </p:nvSpPr>
        <p:spPr bwMode="auto">
          <a:xfrm>
            <a:off x="3200401" y="3124201"/>
            <a:ext cx="631825" cy="5445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8" name="AutoShape 4"/>
          <p:cNvSpPr>
            <a:spLocks noChangeArrowheads="1"/>
          </p:cNvSpPr>
          <p:nvPr/>
        </p:nvSpPr>
        <p:spPr bwMode="auto">
          <a:xfrm>
            <a:off x="5715000" y="1219200"/>
            <a:ext cx="4572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AutoShape 5"/>
          <p:cNvSpPr>
            <a:spLocks noChangeArrowheads="1"/>
          </p:cNvSpPr>
          <p:nvPr/>
        </p:nvSpPr>
        <p:spPr bwMode="auto">
          <a:xfrm>
            <a:off x="8382001" y="2667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4343401" y="304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51" name="Picture 7" descr="addemoticons1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828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5181600" y="0"/>
            <a:ext cx="2286000" cy="12954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55" name="Picture 11" descr="addemoticons1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071" y="5205413"/>
            <a:ext cx="1828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8" name="AutoShape 14"/>
          <p:cNvSpPr>
            <a:spLocks noChangeArrowheads="1"/>
          </p:cNvSpPr>
          <p:nvPr/>
        </p:nvSpPr>
        <p:spPr bwMode="auto">
          <a:xfrm>
            <a:off x="9144001" y="4038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9" name="AutoShape 15"/>
          <p:cNvSpPr>
            <a:spLocks noChangeArrowheads="1"/>
          </p:cNvSpPr>
          <p:nvPr/>
        </p:nvSpPr>
        <p:spPr bwMode="auto">
          <a:xfrm>
            <a:off x="8077200" y="1219200"/>
            <a:ext cx="4572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0" name="AutoShape 16"/>
          <p:cNvSpPr>
            <a:spLocks noChangeArrowheads="1"/>
          </p:cNvSpPr>
          <p:nvPr/>
        </p:nvSpPr>
        <p:spPr bwMode="auto">
          <a:xfrm>
            <a:off x="2514601" y="1371601"/>
            <a:ext cx="631825" cy="5445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1524000" y="4267200"/>
            <a:ext cx="853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b="1">
              <a:solidFill>
                <a:srgbClr val="FF5050"/>
              </a:solidFill>
              <a:latin typeface="VNI-Times" pitchFamily="2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CC00FF"/>
                </a:solidFill>
                <a:latin typeface="VNI-Times" pitchFamily="2" charset="0"/>
              </a:rPr>
              <a:t>Moân: Sinh Học 8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CC00FF"/>
                </a:solidFill>
                <a:latin typeface="VNI-Times" pitchFamily="2" charset="0"/>
              </a:rPr>
              <a:t>Naêm hoïc: 2019 – 2020</a:t>
            </a:r>
            <a:endParaRPr lang="en-US" altLang="en-US">
              <a:solidFill>
                <a:srgbClr val="CC00FF"/>
              </a:solidFill>
              <a:latin typeface="VNI-Times" pitchFamily="2" charset="0"/>
            </a:endParaRPr>
          </a:p>
        </p:txBody>
      </p:sp>
      <p:sp>
        <p:nvSpPr>
          <p:cNvPr id="159763" name="WordArt 19"/>
          <p:cNvSpPr>
            <a:spLocks noChangeArrowheads="1" noChangeShapeType="1" noTextEdit="1"/>
          </p:cNvSpPr>
          <p:nvPr/>
        </p:nvSpPr>
        <p:spPr bwMode="auto">
          <a:xfrm>
            <a:off x="3276600" y="1752600"/>
            <a:ext cx="60198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972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CHÀO MỪNG QUÍ THẦY CÔ </a:t>
            </a:r>
          </a:p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VỀ DỰ GIỜ</a:t>
            </a:r>
          </a:p>
        </p:txBody>
      </p:sp>
      <p:sp>
        <p:nvSpPr>
          <p:cNvPr id="2" name="5-Point Star 1">
            <a:hlinkClick r:id="rId4" action="ppaction://hlinkfile"/>
          </p:cNvPr>
          <p:cNvSpPr/>
          <p:nvPr/>
        </p:nvSpPr>
        <p:spPr>
          <a:xfrm>
            <a:off x="11407140" y="6048376"/>
            <a:ext cx="609916" cy="581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495026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5016" y="779397"/>
            <a:ext cx="1219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59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5867400" y="0"/>
            <a:ext cx="4800600" cy="6858000"/>
            <a:chOff x="-384" y="-480"/>
            <a:chExt cx="3312" cy="4800"/>
          </a:xfrm>
        </p:grpSpPr>
        <p:sp>
          <p:nvSpPr>
            <p:cNvPr id="25609" name="Line 4"/>
            <p:cNvSpPr>
              <a:spLocks noChangeShapeType="1"/>
            </p:cNvSpPr>
            <p:nvPr/>
          </p:nvSpPr>
          <p:spPr bwMode="auto">
            <a:xfrm>
              <a:off x="2304" y="211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5"/>
            <p:cNvSpPr>
              <a:spLocks noChangeShapeType="1"/>
            </p:cNvSpPr>
            <p:nvPr/>
          </p:nvSpPr>
          <p:spPr bwMode="auto">
            <a:xfrm>
              <a:off x="720" y="384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6"/>
            <p:cNvSpPr>
              <a:spLocks noChangeShapeType="1"/>
            </p:cNvSpPr>
            <p:nvPr/>
          </p:nvSpPr>
          <p:spPr bwMode="auto">
            <a:xfrm flipV="1">
              <a:off x="720" y="52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7"/>
            <p:cNvSpPr>
              <a:spLocks noChangeShapeType="1"/>
            </p:cNvSpPr>
            <p:nvPr/>
          </p:nvSpPr>
          <p:spPr bwMode="auto">
            <a:xfrm flipV="1">
              <a:off x="720" y="528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8"/>
            <p:cNvSpPr>
              <a:spLocks noChangeShapeType="1"/>
            </p:cNvSpPr>
            <p:nvPr/>
          </p:nvSpPr>
          <p:spPr bwMode="auto">
            <a:xfrm flipV="1">
              <a:off x="1152" y="3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9"/>
            <p:cNvSpPr>
              <a:spLocks noChangeShapeType="1"/>
            </p:cNvSpPr>
            <p:nvPr/>
          </p:nvSpPr>
          <p:spPr bwMode="auto">
            <a:xfrm>
              <a:off x="1056" y="6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0"/>
            <p:cNvSpPr>
              <a:spLocks noChangeShapeType="1"/>
            </p:cNvSpPr>
            <p:nvPr/>
          </p:nvSpPr>
          <p:spPr bwMode="auto">
            <a:xfrm>
              <a:off x="1248" y="432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1"/>
            <p:cNvSpPr>
              <a:spLocks noChangeShapeType="1"/>
            </p:cNvSpPr>
            <p:nvPr/>
          </p:nvSpPr>
          <p:spPr bwMode="auto">
            <a:xfrm flipV="1">
              <a:off x="1296" y="1152"/>
              <a:ext cx="86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2"/>
            <p:cNvSpPr>
              <a:spLocks noChangeShapeType="1"/>
            </p:cNvSpPr>
            <p:nvPr/>
          </p:nvSpPr>
          <p:spPr bwMode="auto">
            <a:xfrm flipV="1">
              <a:off x="432" y="2304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3"/>
            <p:cNvSpPr>
              <a:spLocks noChangeShapeType="1"/>
            </p:cNvSpPr>
            <p:nvPr/>
          </p:nvSpPr>
          <p:spPr bwMode="auto">
            <a:xfrm flipV="1">
              <a:off x="1536" y="2304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4"/>
            <p:cNvSpPr>
              <a:spLocks noChangeShapeType="1"/>
            </p:cNvSpPr>
            <p:nvPr/>
          </p:nvSpPr>
          <p:spPr bwMode="auto">
            <a:xfrm flipV="1">
              <a:off x="624" y="249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15"/>
            <p:cNvSpPr>
              <a:spLocks noChangeShapeType="1"/>
            </p:cNvSpPr>
            <p:nvPr/>
          </p:nvSpPr>
          <p:spPr bwMode="auto">
            <a:xfrm>
              <a:off x="1344" y="264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16"/>
            <p:cNvSpPr>
              <a:spLocks noChangeShapeType="1"/>
            </p:cNvSpPr>
            <p:nvPr/>
          </p:nvSpPr>
          <p:spPr bwMode="auto">
            <a:xfrm flipV="1">
              <a:off x="672" y="2592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17"/>
            <p:cNvSpPr>
              <a:spLocks noChangeShapeType="1"/>
            </p:cNvSpPr>
            <p:nvPr/>
          </p:nvSpPr>
          <p:spPr bwMode="auto">
            <a:xfrm>
              <a:off x="1344" y="3216"/>
              <a:ext cx="62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18"/>
            <p:cNvSpPr>
              <a:spLocks noChangeShapeType="1"/>
            </p:cNvSpPr>
            <p:nvPr/>
          </p:nvSpPr>
          <p:spPr bwMode="auto">
            <a:xfrm flipV="1">
              <a:off x="624" y="3216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19"/>
            <p:cNvSpPr>
              <a:spLocks noChangeShapeType="1"/>
            </p:cNvSpPr>
            <p:nvPr/>
          </p:nvSpPr>
          <p:spPr bwMode="auto">
            <a:xfrm>
              <a:off x="672" y="36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0"/>
            <p:cNvSpPr>
              <a:spLocks noChangeShapeType="1"/>
            </p:cNvSpPr>
            <p:nvPr/>
          </p:nvSpPr>
          <p:spPr bwMode="auto">
            <a:xfrm>
              <a:off x="624" y="393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1"/>
            <p:cNvSpPr>
              <a:spLocks noChangeShapeType="1"/>
            </p:cNvSpPr>
            <p:nvPr/>
          </p:nvSpPr>
          <p:spPr bwMode="auto">
            <a:xfrm>
              <a:off x="1296" y="3696"/>
              <a:ext cx="6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1018300" y="783553"/>
            <a:ext cx="519696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86200" algn="l"/>
                <a:tab pos="61214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86200" algn="l"/>
                <a:tab pos="61214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86200" algn="l"/>
                <a:tab pos="61214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b="1" dirty="0" smtClean="0"/>
              <a:t>Minh </a:t>
            </a:r>
            <a:r>
              <a:rPr lang="en-US" altLang="vi-VN" sz="2200" b="1" dirty="0" err="1" smtClean="0"/>
              <a:t>bị</a:t>
            </a:r>
            <a:r>
              <a:rPr lang="en-US" altLang="vi-VN" sz="2200" b="1" dirty="0" smtClean="0"/>
              <a:t> </a:t>
            </a:r>
            <a:r>
              <a:rPr lang="en-US" altLang="vi-VN" sz="2200" b="1" dirty="0" err="1" smtClean="0"/>
              <a:t>đau</a:t>
            </a:r>
            <a:r>
              <a:rPr lang="en-US" altLang="vi-VN" sz="2200" b="1" dirty="0" smtClean="0"/>
              <a:t> </a:t>
            </a:r>
            <a:r>
              <a:rPr lang="en-US" altLang="vi-VN" sz="2200" b="1" dirty="0" err="1"/>
              <a:t>bụng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bên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phải</a:t>
            </a:r>
            <a:r>
              <a:rPr lang="en-US" altLang="vi-VN" sz="2200" b="1" dirty="0"/>
              <a:t>, </a:t>
            </a:r>
            <a:r>
              <a:rPr lang="en-US" altLang="vi-VN" sz="2200" b="1" dirty="0" err="1"/>
              <a:t>phía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dưới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và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có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cảm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giác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buồn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nôn</a:t>
            </a:r>
            <a:r>
              <a:rPr lang="en-US" altLang="vi-VN" sz="2200" b="1" dirty="0"/>
              <a:t>, co </a:t>
            </a:r>
            <a:r>
              <a:rPr lang="en-US" altLang="vi-VN" sz="2200" b="1" dirty="0" err="1"/>
              <a:t>chân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phải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thì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đau</a:t>
            </a:r>
            <a:r>
              <a:rPr lang="en-US" altLang="vi-VN" sz="2200" b="1" dirty="0"/>
              <a:t> </a:t>
            </a:r>
            <a:r>
              <a:rPr lang="en-US" altLang="vi-VN" sz="2200" b="1" dirty="0" err="1"/>
              <a:t>thêm</a:t>
            </a:r>
            <a:r>
              <a:rPr lang="en-US" altLang="vi-VN" sz="2200" b="1" dirty="0"/>
              <a:t>. </a:t>
            </a:r>
            <a:r>
              <a:rPr lang="en-US" altLang="vi-VN" sz="2200" b="1" dirty="0" err="1" smtClean="0"/>
              <a:t>Có</a:t>
            </a:r>
            <a:r>
              <a:rPr lang="en-US" altLang="vi-VN" sz="2200" b="1" dirty="0" smtClean="0"/>
              <a:t> </a:t>
            </a:r>
            <a:r>
              <a:rPr lang="en-US" altLang="vi-VN" sz="2200" b="1" dirty="0" err="1" smtClean="0"/>
              <a:t>bạn</a:t>
            </a:r>
            <a:r>
              <a:rPr lang="en-US" altLang="vi-VN" sz="2200" b="1" dirty="0" smtClean="0"/>
              <a:t> </a:t>
            </a:r>
            <a:r>
              <a:rPr lang="en-US" altLang="vi-VN" sz="2200" b="1" dirty="0" err="1" smtClean="0"/>
              <a:t>nói</a:t>
            </a:r>
            <a:r>
              <a:rPr lang="en-US" altLang="vi-VN" sz="2200" b="1" dirty="0" smtClean="0"/>
              <a:t> </a:t>
            </a:r>
            <a:r>
              <a:rPr lang="en-US" altLang="vi-VN" sz="2200" b="1" dirty="0" err="1" smtClean="0"/>
              <a:t>rằng</a:t>
            </a:r>
            <a:r>
              <a:rPr lang="en-US" altLang="vi-VN" sz="2200" b="1" dirty="0" smtClean="0"/>
              <a:t> </a:t>
            </a:r>
            <a:r>
              <a:rPr lang="en-US" altLang="vi-VN" sz="2200" b="1" dirty="0" err="1" smtClean="0"/>
              <a:t>đó</a:t>
            </a:r>
            <a:r>
              <a:rPr lang="en-US" altLang="vi-VN" sz="2200" b="1" dirty="0" smtClean="0"/>
              <a:t> </a:t>
            </a:r>
            <a:r>
              <a:rPr lang="en-US" altLang="vi-VN" sz="2200" b="1" dirty="0" err="1" smtClean="0"/>
              <a:t>là</a:t>
            </a:r>
            <a:r>
              <a:rPr lang="en-US" altLang="vi-VN" sz="2200" b="1" dirty="0" smtClean="0"/>
              <a:t> </a:t>
            </a:r>
            <a:r>
              <a:rPr lang="en-US" altLang="vi-VN" sz="2200" b="1" dirty="0" err="1" smtClean="0"/>
              <a:t>đau</a:t>
            </a:r>
            <a:r>
              <a:rPr lang="en-US" altLang="vi-VN" sz="2200" b="1" dirty="0" smtClean="0"/>
              <a:t> </a:t>
            </a:r>
            <a:r>
              <a:rPr lang="en-US" altLang="vi-VN" sz="2200" b="1" dirty="0" err="1" smtClean="0"/>
              <a:t>dạ</a:t>
            </a:r>
            <a:r>
              <a:rPr lang="en-US" altLang="vi-VN" sz="2200" b="1" dirty="0" smtClean="0"/>
              <a:t> </a:t>
            </a:r>
            <a:r>
              <a:rPr lang="en-US" altLang="vi-VN" sz="2200" b="1" dirty="0" err="1" smtClean="0"/>
              <a:t>dày</a:t>
            </a:r>
            <a:r>
              <a:rPr lang="en-US" altLang="vi-VN" sz="2200" b="1" dirty="0" smtClean="0"/>
              <a:t>, </a:t>
            </a:r>
            <a:r>
              <a:rPr lang="en-US" altLang="vi-VN" sz="2200" b="1" dirty="0" err="1" smtClean="0"/>
              <a:t>đúng</a:t>
            </a:r>
            <a:r>
              <a:rPr lang="en-US" altLang="vi-VN" sz="2200" b="1" dirty="0" smtClean="0"/>
              <a:t> hay </a:t>
            </a:r>
            <a:r>
              <a:rPr lang="en-US" altLang="vi-VN" sz="2200" b="1" dirty="0" err="1" smtClean="0"/>
              <a:t>sai</a:t>
            </a:r>
            <a:r>
              <a:rPr lang="en-US" altLang="vi-VN" sz="2200" b="1" dirty="0" smtClean="0"/>
              <a:t>?</a:t>
            </a:r>
            <a:endParaRPr lang="en-US" altLang="vi-VN" sz="2200" b="1" dirty="0"/>
          </a:p>
        </p:txBody>
      </p: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942101" y="2903012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86200" algn="l"/>
                <a:tab pos="61214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86200" algn="l"/>
                <a:tab pos="61214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86200" algn="l"/>
                <a:tab pos="61214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Việc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xác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định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vị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trí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các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cơ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quan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tiêu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hóa</a:t>
            </a:r>
            <a:r>
              <a:rPr lang="en-US" altLang="vi-VN" sz="2400" b="1" dirty="0">
                <a:solidFill>
                  <a:srgbClr val="CC0066"/>
                </a:solidFill>
              </a:rPr>
              <a:t> ở </a:t>
            </a:r>
            <a:r>
              <a:rPr lang="en-US" altLang="vi-VN" sz="2400" b="1" dirty="0" err="1">
                <a:solidFill>
                  <a:srgbClr val="CC0066"/>
                </a:solidFill>
              </a:rPr>
              <a:t>người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có</a:t>
            </a:r>
            <a:r>
              <a:rPr lang="en-US" altLang="vi-VN" sz="2400" b="1" dirty="0">
                <a:solidFill>
                  <a:srgbClr val="CC0066"/>
                </a:solidFill>
              </a:rPr>
              <a:t> ý </a:t>
            </a:r>
            <a:r>
              <a:rPr lang="en-US" altLang="vi-VN" sz="2400" b="1" dirty="0" err="1">
                <a:solidFill>
                  <a:srgbClr val="CC0066"/>
                </a:solidFill>
              </a:rPr>
              <a:t>nghĩa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như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thế</a:t>
            </a:r>
            <a:r>
              <a:rPr lang="en-US" altLang="vi-VN" sz="2400" b="1" dirty="0">
                <a:solidFill>
                  <a:srgbClr val="CC0066"/>
                </a:solidFill>
              </a:rPr>
              <a:t> </a:t>
            </a:r>
            <a:r>
              <a:rPr lang="en-US" altLang="vi-VN" sz="2400" b="1" dirty="0" err="1">
                <a:solidFill>
                  <a:srgbClr val="CC0066"/>
                </a:solidFill>
              </a:rPr>
              <a:t>nào</a:t>
            </a:r>
            <a:r>
              <a:rPr lang="en-US" altLang="vi-VN" sz="2400" b="1" dirty="0">
                <a:solidFill>
                  <a:srgbClr val="CC0066"/>
                </a:solidFill>
              </a:rPr>
              <a:t> ?</a:t>
            </a:r>
          </a:p>
        </p:txBody>
      </p:sp>
      <p:sp>
        <p:nvSpPr>
          <p:cNvPr id="118818" name="Rectangle 34"/>
          <p:cNvSpPr>
            <a:spLocks noChangeArrowheads="1"/>
          </p:cNvSpPr>
          <p:nvPr/>
        </p:nvSpPr>
        <p:spPr bwMode="auto">
          <a:xfrm>
            <a:off x="1475501" y="4107438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86200" algn="l"/>
                <a:tab pos="61214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86200" algn="l"/>
                <a:tab pos="61214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86200" algn="l"/>
                <a:tab pos="61214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86200" algn="l"/>
                <a:tab pos="6121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 b="1" dirty="0">
                <a:solidFill>
                  <a:srgbClr val="0000FF"/>
                </a:solidFill>
                <a:sym typeface="Wingdings 3" panose="05040102010807070707" pitchFamily="18" charset="2"/>
              </a:rPr>
              <a:t> </a:t>
            </a:r>
            <a:r>
              <a:rPr lang="en-US" altLang="vi-VN" sz="2200" b="1" dirty="0" err="1">
                <a:solidFill>
                  <a:srgbClr val="0000FF"/>
                </a:solidFill>
              </a:rPr>
              <a:t>Giữ</a:t>
            </a:r>
            <a:r>
              <a:rPr lang="en-US" altLang="vi-VN" sz="2200" b="1" dirty="0">
                <a:solidFill>
                  <a:srgbClr val="0000FF"/>
                </a:solidFill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</a:rPr>
              <a:t>gìn</a:t>
            </a:r>
            <a:r>
              <a:rPr lang="en-US" altLang="vi-VN" sz="2200" b="1" dirty="0">
                <a:solidFill>
                  <a:srgbClr val="0000FF"/>
                </a:solidFill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</a:rPr>
              <a:t>và</a:t>
            </a:r>
            <a:r>
              <a:rPr lang="en-US" altLang="vi-VN" sz="2200" b="1" dirty="0">
                <a:solidFill>
                  <a:srgbClr val="0000FF"/>
                </a:solidFill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</a:rPr>
              <a:t>bảo</a:t>
            </a:r>
            <a:r>
              <a:rPr lang="en-US" altLang="vi-VN" sz="2200" b="1" dirty="0">
                <a:solidFill>
                  <a:srgbClr val="0000FF"/>
                </a:solidFill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</a:rPr>
              <a:t>vệ</a:t>
            </a:r>
            <a:r>
              <a:rPr lang="en-US" altLang="vi-VN" sz="2200" b="1" dirty="0">
                <a:solidFill>
                  <a:srgbClr val="0000FF"/>
                </a:solidFill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</a:rPr>
              <a:t>hệ</a:t>
            </a:r>
            <a:r>
              <a:rPr lang="en-US" altLang="vi-VN" sz="2200" b="1" dirty="0">
                <a:solidFill>
                  <a:srgbClr val="0000FF"/>
                </a:solidFill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</a:rPr>
              <a:t>tiêu</a:t>
            </a:r>
            <a:r>
              <a:rPr lang="en-US" altLang="vi-VN" sz="2200" b="1" dirty="0">
                <a:solidFill>
                  <a:srgbClr val="0000FF"/>
                </a:solidFill>
              </a:rPr>
              <a:t> </a:t>
            </a:r>
            <a:r>
              <a:rPr lang="en-US" altLang="vi-VN" sz="2200" b="1" dirty="0" err="1" smtClean="0">
                <a:solidFill>
                  <a:srgbClr val="0000FF"/>
                </a:solidFill>
              </a:rPr>
              <a:t>hóa</a:t>
            </a:r>
            <a:r>
              <a:rPr lang="en-US" altLang="vi-VN" sz="2200" b="1" dirty="0" smtClean="0">
                <a:solidFill>
                  <a:srgbClr val="0000FF"/>
                </a:solidFill>
              </a:rPr>
              <a:t>, </a:t>
            </a:r>
            <a:r>
              <a:rPr lang="en-US" altLang="vi-VN" sz="2200" b="1" dirty="0" err="1" smtClean="0">
                <a:solidFill>
                  <a:srgbClr val="0000FF"/>
                </a:solidFill>
              </a:rPr>
              <a:t>bảo</a:t>
            </a:r>
            <a:r>
              <a:rPr lang="en-US" altLang="vi-VN" sz="2200" b="1" dirty="0" smtClean="0">
                <a:solidFill>
                  <a:srgbClr val="0000FF"/>
                </a:solidFill>
              </a:rPr>
              <a:t> </a:t>
            </a:r>
            <a:r>
              <a:rPr lang="en-US" altLang="vi-VN" sz="2200" b="1" dirty="0" err="1" smtClean="0">
                <a:solidFill>
                  <a:srgbClr val="0000FF"/>
                </a:solidFill>
              </a:rPr>
              <a:t>vệ</a:t>
            </a:r>
            <a:r>
              <a:rPr lang="en-US" altLang="vi-VN" sz="2200" b="1" dirty="0" smtClean="0">
                <a:solidFill>
                  <a:srgbClr val="0000FF"/>
                </a:solidFill>
              </a:rPr>
              <a:t> </a:t>
            </a:r>
            <a:r>
              <a:rPr lang="en-US" altLang="vi-VN" sz="2200" b="1" dirty="0" err="1" smtClean="0">
                <a:solidFill>
                  <a:srgbClr val="0000FF"/>
                </a:solidFill>
              </a:rPr>
              <a:t>cơ</a:t>
            </a:r>
            <a:r>
              <a:rPr lang="en-US" altLang="vi-VN" sz="2200" b="1" dirty="0" smtClean="0">
                <a:solidFill>
                  <a:srgbClr val="0000FF"/>
                </a:solidFill>
              </a:rPr>
              <a:t> </a:t>
            </a:r>
            <a:r>
              <a:rPr lang="en-US" altLang="vi-VN" sz="2200" b="1" dirty="0" err="1" smtClean="0">
                <a:solidFill>
                  <a:srgbClr val="0000FF"/>
                </a:solidFill>
              </a:rPr>
              <a:t>thể</a:t>
            </a:r>
            <a:endParaRPr lang="en-US" altLang="vi-VN" sz="2200" b="1" dirty="0">
              <a:solidFill>
                <a:srgbClr val="0000FF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33" r:id="rId2" imgW="9142857" imgH="6552381"/>
        </mc:Choice>
        <mc:Fallback>
          <p:control r:id="rId2" imgW="9142857" imgH="6552381">
            <p:pic>
              <p:nvPicPr>
                <p:cNvPr id="0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50088" y="600075"/>
                  <a:ext cx="4419600" cy="5805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278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9" grpId="0"/>
      <p:bldP spid="118817" grpId="0"/>
      <p:bldP spid="118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3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5026"/>
            <a:ext cx="31892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503613"/>
            <a:ext cx="1316038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419475"/>
            <a:ext cx="1243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3159125"/>
            <a:ext cx="12827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9" y="2825750"/>
            <a:ext cx="11842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9" y="2300289"/>
            <a:ext cx="16652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6" y="3325814"/>
            <a:ext cx="25257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641475"/>
            <a:ext cx="2481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127251"/>
            <a:ext cx="12430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9" y="5326063"/>
            <a:ext cx="12334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5424488"/>
            <a:ext cx="9588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5183189"/>
            <a:ext cx="10223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286376"/>
            <a:ext cx="9779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6" y="5021264"/>
            <a:ext cx="11985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1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4687888"/>
            <a:ext cx="13716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1" name="Picture 1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383088"/>
            <a:ext cx="11493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18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9" y="4156076"/>
            <a:ext cx="10763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3" name="Picture 19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4" y="3729039"/>
            <a:ext cx="21367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4" name="Picture 2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4913314"/>
            <a:ext cx="1419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5" name="Picture 21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4894264"/>
            <a:ext cx="2279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6" name="Picture 22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4706939"/>
            <a:ext cx="14795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7" name="Picture 23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88" y="4491038"/>
            <a:ext cx="15176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8" name="Picture 24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4191000"/>
            <a:ext cx="13716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9" name="Picture 25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9" y="4540250"/>
            <a:ext cx="17097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0" name="Picture 26" descr="Cover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9" y="3944938"/>
            <a:ext cx="254952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1" name="Picture 27" descr="Cov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3689350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2" name="Picture 28" descr="Cover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3684589"/>
            <a:ext cx="234315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3" name="Picture 29" descr="Cover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2682875"/>
            <a:ext cx="86518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Picture 30" descr="Cover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2382839"/>
            <a:ext cx="1365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5" name="Picture 31" descr="Cover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2359025"/>
            <a:ext cx="10556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6" name="Picture 32" descr="Cover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651000"/>
            <a:ext cx="136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7" name="Picture 33" descr="Cover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6" y="1547814"/>
            <a:ext cx="1120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8" name="Picture 34" descr="Cover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1296989"/>
            <a:ext cx="10858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9" name="Picture 35" descr="Cover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1" y="1041401"/>
            <a:ext cx="9683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0" name="Picture 36" descr="Cover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9" y="781050"/>
            <a:ext cx="10318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1" name="Picture 37" descr="Cover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1463675"/>
            <a:ext cx="996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2" name="Picture 38" descr="Cover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2141539"/>
            <a:ext cx="19796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43" name="Picture 39" descr="Cover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6" y="3352800"/>
            <a:ext cx="161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58241" y="-50395"/>
            <a:ext cx="3107236" cy="5854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Point Star 1">
            <a:hlinkClick r:id="rId40" action="ppaction://hlinkfile"/>
          </p:cNvPr>
          <p:cNvSpPr/>
          <p:nvPr/>
        </p:nvSpPr>
        <p:spPr>
          <a:xfrm>
            <a:off x="11628277" y="82379"/>
            <a:ext cx="323476" cy="240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hlinkClick r:id="rId41" action="ppaction://hlinkfile"/>
          </p:cNvPr>
          <p:cNvSpPr/>
          <p:nvPr/>
        </p:nvSpPr>
        <p:spPr>
          <a:xfrm>
            <a:off x="11840913" y="6539345"/>
            <a:ext cx="240247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52795" y="-13771"/>
            <a:ext cx="774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105400" y="304800"/>
            <a:ext cx="20574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32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24000" y="18288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  - Học bài chú ý tóm tắt bài và các câu hỏi ở SGK.</a:t>
            </a:r>
            <a:br>
              <a:rPr lang="en-US" altLang="vi-VN" sz="2400" b="1">
                <a:latin typeface="Times New Roman" panose="02020603050405020304" pitchFamily="18" charset="0"/>
              </a:rPr>
            </a:br>
            <a:r>
              <a:rPr lang="en-US" altLang="vi-VN" sz="2400" b="1">
                <a:latin typeface="Times New Roman" panose="02020603050405020304" pitchFamily="18" charset="0"/>
              </a:rPr>
              <a:t>  - Làm câu hỏi 4/43 SGK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524000" y="3200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  </a:t>
            </a:r>
            <a:endParaRPr lang="en-US" altLang="vi-VN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 descr="Solid diamond"/>
          <p:cNvSpPr>
            <a:spLocks noChangeArrowheads="1"/>
          </p:cNvSpPr>
          <p:nvPr/>
        </p:nvSpPr>
        <p:spPr bwMode="auto">
          <a:xfrm>
            <a:off x="3505200" y="518160"/>
            <a:ext cx="5334000" cy="990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905000" y="1425607"/>
            <a:ext cx="8305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14300"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indent="0" algn="just" eaLnBrk="1" hangingPunct="1">
              <a:spcBef>
                <a:spcPct val="0"/>
              </a:spcBef>
              <a:buNone/>
            </a:pP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 eaLnBrk="1" hangingPunct="1">
              <a:spcBef>
                <a:spcPct val="0"/>
              </a:spcBef>
              <a:buNone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vi-VN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“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altLang="vi-VN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47_1215654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98" y="673135"/>
            <a:ext cx="3758794" cy="178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1CA6VWMGPCAP9R11KCAO6ETSJCAG81UVECAZMDJHBCAQ0EIWWCA13KDI3CAW047MSCAHXMRW8CAM5M5D7CA0WGDRICAOF3OWNCA4CBSDCCAKLR69ZCAS8U4BYCA98KNZSCA03A6HBCAPYNFY7CAIQYAB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10" y="2578135"/>
            <a:ext cx="3189281" cy="163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2CA4RX7VHCAUK8Z9RCAJDQ14UCA40XV8YCAKRRK8ECA6PG8Q5CA6GIQM2CAHK22FFCAQRCVMWCAAORA8GCA32RI8LCA7CCZVOCAG3H253CAIHAXD3CADK17P1CAIHM3FUCACCR6T6CA2KCI40CA135F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02" y="617720"/>
            <a:ext cx="3530990" cy="171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XCA1XFWKGCAHFH9HACAL08QSGCALHHZOGCAWOCABKCAZ6OXBACAR0YMZMCA72TX8LCAQFZ8Y3CA8A2OL2CAPC6EW7CA8NOMTGCAZS9F81CAVTVGL4CAL0EURWCAH2BPSLCAEOKRNOCAX3TB0JCAIL76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17" y="2578135"/>
            <a:ext cx="3247775" cy="163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0CA21Y484CA9RWXV2CAWBUU71CAO450MQCAGJX8SKCAQMWZ17CAYY69MWCA3A1FE8CAEUVMRXCACZ2WASCA02ID3TCA72XB2ZCAKD9QQ2CAX2DXOFCAMJG8FBCA44ZNVACA6AJ2O0CAC1VI3SCAG39Q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14" y="4133578"/>
            <a:ext cx="2752184" cy="166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3CAPBQY5UCAPU0FNHCA866JEWCAO81J0GCAH7Q2V2CA3YYJKWCA3AR1CWCAQ3JNF3CAFWA6AFCA2F3LRNCASLCKF2CATKKSOPCATA26I8CASR3YYBCAMOSRZ0CATIY0EACAVHH4JGCAXTZKXICAUHC9W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21" y="673135"/>
            <a:ext cx="2619767" cy="163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XCAI7GFQ1CA5HZOYRCAQJ8CSECAZGFNMSCARA0SI8CAQL97A8CAC4ESTKCA4RNCJTCACEFRXJCAKAFO5XCAS134G4CA8CMCCICA16XD6HCATLZ0LUCA9O9M5UCALWTFK0CADFHRKQCAUMXVJXCAT2EM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15" y="4471467"/>
            <a:ext cx="2961476" cy="139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SCANVVES2CABYYKTSCAR71R7RCAYA7IB6CAVSS522CAO2YMDACATKECO9CAJYZEE7CATNONDLCAH5LU7KCANMNNETCABF8VX6CADP61XBCASUVJ98CAU4Z1TPCAVJ0VKTCADVHO4LCA3R5CF2CA9CB6K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18" y="4242867"/>
            <a:ext cx="2847572" cy="171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ECA1U5MH4CAWTWNCHCA77CYBJCA44INGGCAQF64TKCAVCXQQ5CAWBE1N0CA9N0VQ0CA90I47YCAT3Y1Y3CAHI3L9HCA4D38QMCAA4IRPLCA9PRG9DCAM3APHWCA2PGWCNCAQD9DOACA7TGMP8CADVS0L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578" y="2414067"/>
            <a:ext cx="3115163" cy="15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196267" y="2044735"/>
            <a:ext cx="757199" cy="369332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 err="1">
                <a:solidFill>
                  <a:srgbClr val="FF0000"/>
                </a:solidFill>
              </a:rPr>
              <a:t>Cơm</a:t>
            </a:r>
            <a:endParaRPr lang="en-US" altLang="vi-VN" sz="1800" dirty="0">
              <a:solidFill>
                <a:srgbClr val="FF0000"/>
              </a:solidFill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135012" y="1930436"/>
            <a:ext cx="1304573" cy="376952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</a:rPr>
              <a:t>Rau cải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809269" y="1900421"/>
            <a:ext cx="802814" cy="376952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</a:rPr>
              <a:t>Cá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368730" y="5538268"/>
            <a:ext cx="1505276" cy="376952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>
                <a:solidFill>
                  <a:srgbClr val="FF0000"/>
                </a:solidFill>
              </a:rPr>
              <a:t>Rau </a:t>
            </a:r>
            <a:r>
              <a:rPr lang="en-US" altLang="vi-VN" sz="1800" dirty="0" err="1">
                <a:solidFill>
                  <a:srgbClr val="FF0000"/>
                </a:solidFill>
              </a:rPr>
              <a:t>diếp</a:t>
            </a:r>
            <a:endParaRPr lang="en-US" altLang="vi-VN" sz="1800" dirty="0">
              <a:solidFill>
                <a:srgbClr val="FF0000"/>
              </a:solidFill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298661" y="3557068"/>
            <a:ext cx="1404924" cy="376952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</a:rPr>
              <a:t>Thịt heo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619909" y="3753401"/>
            <a:ext cx="1222690" cy="369332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</a:rPr>
              <a:t>Bánh mì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917661" y="5538268"/>
            <a:ext cx="1404924" cy="376952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</a:rPr>
              <a:t>Dầu ăn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9300612" y="3544368"/>
            <a:ext cx="1304573" cy="376952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</a:rPr>
              <a:t>Mỡ heo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7062511" y="5462068"/>
            <a:ext cx="1505276" cy="376952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</a:rPr>
              <a:t>Thịt gà</a:t>
            </a:r>
          </a:p>
        </p:txBody>
      </p:sp>
      <p:pic>
        <p:nvPicPr>
          <p:cNvPr id="25633" name="Picture 33" descr="mineral_wat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662" y="4290741"/>
            <a:ext cx="2249079" cy="158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9544815" y="5497558"/>
            <a:ext cx="1103869" cy="376952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</a:rPr>
              <a:t>Nước</a:t>
            </a:r>
          </a:p>
        </p:txBody>
      </p:sp>
      <p:pic>
        <p:nvPicPr>
          <p:cNvPr id="25635" name="Picture 35" descr="suatuoicoduong_ne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831" y="721373"/>
            <a:ext cx="1962781" cy="155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9636618" y="1908359"/>
            <a:ext cx="903165" cy="37695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</a:rPr>
              <a:t>Sữa</a:t>
            </a:r>
          </a:p>
        </p:txBody>
      </p:sp>
      <p:pic>
        <p:nvPicPr>
          <p:cNvPr id="25636" name="Picture 36" descr="diatraic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88" y="2414067"/>
            <a:ext cx="2620802" cy="151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7291111" y="3480868"/>
            <a:ext cx="1505276" cy="376952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</a:rPr>
              <a:t>Trái cây</a:t>
            </a:r>
          </a:p>
        </p:txBody>
      </p:sp>
    </p:spTree>
    <p:extLst>
      <p:ext uri="{BB962C8B-B14F-4D97-AF65-F5344CB8AC3E}">
        <p14:creationId xmlns:p14="http://schemas.microsoft.com/office/powerpoint/2010/main" val="243028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nimBg="1"/>
      <p:bldP spid="25614" grpId="0" animBg="1"/>
      <p:bldP spid="25615" grpId="0" animBg="1"/>
      <p:bldP spid="25617" grpId="0" animBg="1"/>
      <p:bldP spid="25618" grpId="0" animBg="1"/>
      <p:bldP spid="25620" grpId="0" animBg="1"/>
      <p:bldP spid="25621" grpId="0" animBg="1"/>
      <p:bldP spid="25622" grpId="0" animBg="1"/>
      <p:bldP spid="25623" grpId="0" animBg="1"/>
      <p:bldP spid="25634" grpId="0" animBg="1"/>
      <p:bldP spid="25616" grpId="0" animBg="1"/>
      <p:bldP spid="256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endCxn id="21" idx="0"/>
          </p:cNvCxnSpPr>
          <p:nvPr/>
        </p:nvCxnSpPr>
        <p:spPr>
          <a:xfrm rot="10800000" flipV="1">
            <a:off x="2590800" y="1371600"/>
            <a:ext cx="3200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3" idx="0"/>
          </p:cNvCxnSpPr>
          <p:nvPr/>
        </p:nvCxnSpPr>
        <p:spPr>
          <a:xfrm rot="10800000" flipV="1">
            <a:off x="4343400" y="1528764"/>
            <a:ext cx="1676400" cy="985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25" idx="0"/>
          </p:cNvCxnSpPr>
          <p:nvPr/>
        </p:nvCxnSpPr>
        <p:spPr>
          <a:xfrm>
            <a:off x="6477000" y="1524000"/>
            <a:ext cx="1447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753894" y="21709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81200" y="2514600"/>
            <a:ext cx="12192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3800" y="2514600"/>
            <a:ext cx="12192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2514600"/>
            <a:ext cx="12192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15200" y="2514600"/>
            <a:ext cx="12192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067800" y="2514600"/>
            <a:ext cx="12954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34000" y="838200"/>
            <a:ext cx="1676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934200" y="1524000"/>
            <a:ext cx="2743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181600" y="1066801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A20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Tiêu hóa</a:t>
            </a:r>
          </a:p>
        </p:txBody>
      </p:sp>
      <p:pic>
        <p:nvPicPr>
          <p:cNvPr id="58370" name="Picture 2" descr="http://trongraulamvuon.com/wp-content/uploads/2013/11/rau-tuoi-1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0"/>
            <a:ext cx="3581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http://monanngon.edu.vn/wp-content/uploads/2013/05/vit-xi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rot="5400000">
            <a:off x="5097780" y="3009900"/>
            <a:ext cx="2590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783080" y="2305048"/>
            <a:ext cx="1676400" cy="1695451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3080" y="4343400"/>
            <a:ext cx="1371600" cy="167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TH: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2" grpId="0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an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19" y="1399421"/>
            <a:ext cx="365938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4508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7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43050" y="5564188"/>
            <a:ext cx="127793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8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90064" y="5410201"/>
            <a:ext cx="127793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36"/>
          <p:cNvGrpSpPr>
            <a:grpSpLocks/>
          </p:cNvGrpSpPr>
          <p:nvPr/>
        </p:nvGrpSpPr>
        <p:grpSpPr bwMode="auto">
          <a:xfrm>
            <a:off x="2895600" y="6172200"/>
            <a:ext cx="6324600" cy="685800"/>
            <a:chOff x="560" y="3384"/>
            <a:chExt cx="4624" cy="648"/>
          </a:xfrm>
        </p:grpSpPr>
        <p:pic>
          <p:nvPicPr>
            <p:cNvPr id="25612" name="Picture 6" descr="4408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7" descr="4635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9" descr="boo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12" descr="email00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13" descr="et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14" descr="glob_anm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18" descr="ani5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21" descr="mu3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5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27793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0063" y="1588"/>
            <a:ext cx="127793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7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1447800"/>
            <a:ext cx="4508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2350" y="1707113"/>
            <a:ext cx="5723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Gothic" panose="020B7200000000000000" pitchFamily="34" charset="0"/>
                <a:cs typeface="Times New Roman" panose="02020603050405020304" pitchFamily="18" charset="0"/>
              </a:rPr>
              <a:t>Trinh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Gothic" panose="020B72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Gothic" panose="020B72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Gothic" panose="020B7200000000000000" pitchFamily="34" charset="0"/>
                <a:cs typeface="Times New Roman" panose="02020603050405020304" pitchFamily="18" charset="0"/>
              </a:rPr>
              <a:t>đỉnh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Gothic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Gothic" panose="020B72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Gothic" panose="020B7200000000000000" pitchFamily="34" charset="0"/>
                <a:cs typeface="Times New Roman" panose="02020603050405020304" pitchFamily="18" charset="0"/>
              </a:rPr>
              <a:t> tri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Gothic" panose="020B7200000000000000" pitchFamily="34" charset="0"/>
                <a:cs typeface="Times New Roman" panose="02020603050405020304" pitchFamily="18" charset="0"/>
              </a:rPr>
              <a:t>thức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.VnGothic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33" y="3386715"/>
            <a:ext cx="3308145" cy="21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89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AutoShape 4"/>
          <p:cNvSpPr>
            <a:spLocks noChangeArrowheads="1"/>
          </p:cNvSpPr>
          <p:nvPr/>
        </p:nvSpPr>
        <p:spPr bwMode="auto">
          <a:xfrm>
            <a:off x="1847850" y="2060575"/>
            <a:ext cx="25717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6C2C2"/>
              </a:gs>
              <a:gs pos="50000">
                <a:schemeClr val="bg1"/>
              </a:gs>
              <a:gs pos="100000">
                <a:srgbClr val="16C2C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000" b="1" dirty="0" err="1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000" b="1" dirty="0">
              <a:solidFill>
                <a:srgbClr val="4B0A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39" name="AutoShape 7"/>
          <p:cNvSpPr>
            <a:spLocks noChangeArrowheads="1"/>
          </p:cNvSpPr>
          <p:nvPr/>
        </p:nvSpPr>
        <p:spPr bwMode="auto">
          <a:xfrm>
            <a:off x="6816726" y="2060575"/>
            <a:ext cx="236537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6C2C2"/>
              </a:gs>
              <a:gs pos="50000">
                <a:schemeClr val="bg1"/>
              </a:gs>
              <a:gs pos="100000">
                <a:srgbClr val="16C2C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2922589" y="2708276"/>
            <a:ext cx="1373187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Gluxit</a:t>
            </a:r>
            <a:endParaRPr lang="en-US" altLang="en-US" sz="20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9625014" y="3175001"/>
            <a:ext cx="954087" cy="2447925"/>
          </a:xfrm>
          <a:prstGeom prst="ellipse">
            <a:avLst/>
          </a:prstGeom>
          <a:solidFill>
            <a:srgbClr val="FEA0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00">
              <a:solidFill>
                <a:srgbClr val="FEFEA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AutoShape 12"/>
          <p:cNvSpPr>
            <a:spLocks noChangeArrowheads="1"/>
          </p:cNvSpPr>
          <p:nvPr/>
        </p:nvSpPr>
        <p:spPr bwMode="auto">
          <a:xfrm>
            <a:off x="2927351" y="3213101"/>
            <a:ext cx="1368425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AutoShape 13"/>
          <p:cNvSpPr>
            <a:spLocks noChangeArrowheads="1"/>
          </p:cNvSpPr>
          <p:nvPr/>
        </p:nvSpPr>
        <p:spPr bwMode="auto">
          <a:xfrm>
            <a:off x="2927351" y="3716339"/>
            <a:ext cx="1368425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Protêin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AutoShape 14"/>
          <p:cNvSpPr>
            <a:spLocks noChangeArrowheads="1"/>
          </p:cNvSpPr>
          <p:nvPr/>
        </p:nvSpPr>
        <p:spPr bwMode="auto">
          <a:xfrm>
            <a:off x="2871931" y="4221164"/>
            <a:ext cx="1368425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 nuclêic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AutoShape 15"/>
          <p:cNvSpPr>
            <a:spLocks noChangeArrowheads="1"/>
          </p:cNvSpPr>
          <p:nvPr/>
        </p:nvSpPr>
        <p:spPr bwMode="auto">
          <a:xfrm>
            <a:off x="2927351" y="4724401"/>
            <a:ext cx="1368425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</a:t>
            </a:r>
          </a:p>
        </p:txBody>
      </p:sp>
      <p:sp>
        <p:nvSpPr>
          <p:cNvPr id="10312" name="AutoShape 17"/>
          <p:cNvSpPr>
            <a:spLocks noChangeArrowheads="1"/>
          </p:cNvSpPr>
          <p:nvPr/>
        </p:nvSpPr>
        <p:spPr bwMode="auto">
          <a:xfrm>
            <a:off x="2895600" y="5715000"/>
            <a:ext cx="1368426" cy="515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7" name="Text Box 25"/>
          <p:cNvSpPr txBox="1">
            <a:spLocks noChangeArrowheads="1"/>
          </p:cNvSpPr>
          <p:nvPr/>
        </p:nvSpPr>
        <p:spPr bwMode="auto">
          <a:xfrm>
            <a:off x="3243263" y="3257551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Lipit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029201" y="3048000"/>
            <a:ext cx="1209675" cy="1079500"/>
            <a:chOff x="2375" y="2297"/>
            <a:chExt cx="762" cy="680"/>
          </a:xfrm>
        </p:grpSpPr>
        <p:sp>
          <p:nvSpPr>
            <p:cNvPr id="9279" name="Oval 26"/>
            <p:cNvSpPr>
              <a:spLocks noChangeArrowheads="1"/>
            </p:cNvSpPr>
            <p:nvPr/>
          </p:nvSpPr>
          <p:spPr bwMode="auto">
            <a:xfrm>
              <a:off x="2381" y="2297"/>
              <a:ext cx="680" cy="6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4B0AE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80" name="Text Box 28"/>
            <p:cNvSpPr txBox="1">
              <a:spLocks noChangeArrowheads="1"/>
            </p:cNvSpPr>
            <p:nvPr/>
          </p:nvSpPr>
          <p:spPr bwMode="auto">
            <a:xfrm>
              <a:off x="2375" y="2415"/>
              <a:ext cx="7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tiêu hóa</a:t>
              </a:r>
            </a:p>
          </p:txBody>
        </p:sp>
      </p:grpSp>
      <p:sp>
        <p:nvSpPr>
          <p:cNvPr id="10259" name="Text Box 29"/>
          <p:cNvSpPr txBox="1">
            <a:spLocks noChangeArrowheads="1"/>
          </p:cNvSpPr>
          <p:nvPr/>
        </p:nvSpPr>
        <p:spPr bwMode="auto">
          <a:xfrm>
            <a:off x="9693275" y="3684588"/>
            <a:ext cx="863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0" name="AutoShape 31"/>
          <p:cNvSpPr>
            <a:spLocks noChangeArrowheads="1"/>
          </p:cNvSpPr>
          <p:nvPr/>
        </p:nvSpPr>
        <p:spPr bwMode="auto">
          <a:xfrm>
            <a:off x="6781800" y="2708276"/>
            <a:ext cx="243840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1" name="AutoShape 34"/>
          <p:cNvSpPr>
            <a:spLocks noChangeArrowheads="1"/>
          </p:cNvSpPr>
          <p:nvPr/>
        </p:nvSpPr>
        <p:spPr bwMode="auto">
          <a:xfrm>
            <a:off x="6816726" y="3213101"/>
            <a:ext cx="2403475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2" name="AutoShape 35"/>
          <p:cNvSpPr>
            <a:spLocks noChangeArrowheads="1"/>
          </p:cNvSpPr>
          <p:nvPr/>
        </p:nvSpPr>
        <p:spPr bwMode="auto">
          <a:xfrm>
            <a:off x="6816725" y="3716339"/>
            <a:ext cx="237490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63" name="AutoShape 36"/>
          <p:cNvSpPr>
            <a:spLocks noChangeArrowheads="1"/>
          </p:cNvSpPr>
          <p:nvPr/>
        </p:nvSpPr>
        <p:spPr bwMode="auto">
          <a:xfrm>
            <a:off x="6816725" y="4221164"/>
            <a:ext cx="237490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64" name="AutoShape 37"/>
          <p:cNvSpPr>
            <a:spLocks noChangeArrowheads="1"/>
          </p:cNvSpPr>
          <p:nvPr/>
        </p:nvSpPr>
        <p:spPr bwMode="auto">
          <a:xfrm>
            <a:off x="6832600" y="4724401"/>
            <a:ext cx="237490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77" name="AutoShape 39"/>
          <p:cNvSpPr>
            <a:spLocks noChangeArrowheads="1"/>
          </p:cNvSpPr>
          <p:nvPr/>
        </p:nvSpPr>
        <p:spPr bwMode="auto">
          <a:xfrm>
            <a:off x="6816725" y="5734051"/>
            <a:ext cx="237490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75" name="AutoShape 38"/>
          <p:cNvSpPr>
            <a:spLocks noChangeArrowheads="1"/>
          </p:cNvSpPr>
          <p:nvPr/>
        </p:nvSpPr>
        <p:spPr bwMode="auto">
          <a:xfrm>
            <a:off x="6816725" y="5229226"/>
            <a:ext cx="237490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2082" name="AutoShape 50"/>
          <p:cNvSpPr>
            <a:spLocks noChangeArrowheads="1"/>
          </p:cNvSpPr>
          <p:nvPr/>
        </p:nvSpPr>
        <p:spPr bwMode="auto">
          <a:xfrm>
            <a:off x="1847850" y="2708275"/>
            <a:ext cx="1079500" cy="2520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6C2C2"/>
              </a:gs>
              <a:gs pos="50000">
                <a:schemeClr val="bg1"/>
              </a:gs>
              <a:gs pos="100000">
                <a:srgbClr val="16C2C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4B0AEE"/>
              </a:solidFill>
            </a:endParaRPr>
          </a:p>
        </p:txBody>
      </p:sp>
      <p:sp>
        <p:nvSpPr>
          <p:cNvPr id="10273" name="Text Box 52"/>
          <p:cNvSpPr txBox="1">
            <a:spLocks noChangeArrowheads="1"/>
          </p:cNvSpPr>
          <p:nvPr/>
        </p:nvSpPr>
        <p:spPr bwMode="auto">
          <a:xfrm>
            <a:off x="2196623" y="3673681"/>
            <a:ext cx="32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1" name="AutoShape 16"/>
          <p:cNvSpPr>
            <a:spLocks noChangeArrowheads="1"/>
          </p:cNvSpPr>
          <p:nvPr/>
        </p:nvSpPr>
        <p:spPr bwMode="auto">
          <a:xfrm>
            <a:off x="2854036" y="5229225"/>
            <a:ext cx="1368425" cy="515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104" name="Line 72"/>
          <p:cNvSpPr>
            <a:spLocks noChangeShapeType="1"/>
          </p:cNvSpPr>
          <p:nvPr/>
        </p:nvSpPr>
        <p:spPr bwMode="auto">
          <a:xfrm>
            <a:off x="4295775" y="2924176"/>
            <a:ext cx="863600" cy="288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5" name="Line 73"/>
          <p:cNvSpPr>
            <a:spLocks noChangeShapeType="1"/>
          </p:cNvSpPr>
          <p:nvPr/>
        </p:nvSpPr>
        <p:spPr bwMode="auto">
          <a:xfrm flipV="1">
            <a:off x="5951539" y="2981326"/>
            <a:ext cx="865187" cy="231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6" name="Line 74"/>
          <p:cNvSpPr>
            <a:spLocks noChangeShapeType="1"/>
          </p:cNvSpPr>
          <p:nvPr/>
        </p:nvSpPr>
        <p:spPr bwMode="auto">
          <a:xfrm>
            <a:off x="9191625" y="2924175"/>
            <a:ext cx="649288" cy="3762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7" name="Line 75"/>
          <p:cNvSpPr>
            <a:spLocks noChangeShapeType="1"/>
          </p:cNvSpPr>
          <p:nvPr/>
        </p:nvSpPr>
        <p:spPr bwMode="auto">
          <a:xfrm>
            <a:off x="4295776" y="3500438"/>
            <a:ext cx="720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8" name="Line 76"/>
          <p:cNvSpPr>
            <a:spLocks noChangeShapeType="1"/>
          </p:cNvSpPr>
          <p:nvPr/>
        </p:nvSpPr>
        <p:spPr bwMode="auto">
          <a:xfrm>
            <a:off x="6122989" y="3500438"/>
            <a:ext cx="720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9" name="Line 77"/>
          <p:cNvSpPr>
            <a:spLocks noChangeShapeType="1"/>
          </p:cNvSpPr>
          <p:nvPr/>
        </p:nvSpPr>
        <p:spPr bwMode="auto">
          <a:xfrm rot="1192503" flipV="1">
            <a:off x="9185276" y="3440114"/>
            <a:ext cx="549275" cy="71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0" name="Line 78"/>
          <p:cNvSpPr>
            <a:spLocks noChangeShapeType="1"/>
          </p:cNvSpPr>
          <p:nvPr/>
        </p:nvSpPr>
        <p:spPr bwMode="auto">
          <a:xfrm>
            <a:off x="4295776" y="3933825"/>
            <a:ext cx="7921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1" name="Line 79"/>
          <p:cNvSpPr>
            <a:spLocks noChangeShapeType="1"/>
          </p:cNvSpPr>
          <p:nvPr/>
        </p:nvSpPr>
        <p:spPr bwMode="auto">
          <a:xfrm>
            <a:off x="6019801" y="3962400"/>
            <a:ext cx="7921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2" name="Line 80"/>
          <p:cNvSpPr>
            <a:spLocks noChangeShapeType="1"/>
          </p:cNvSpPr>
          <p:nvPr/>
        </p:nvSpPr>
        <p:spPr bwMode="auto">
          <a:xfrm>
            <a:off x="9180513" y="3933825"/>
            <a:ext cx="5016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3" name="Line 81"/>
          <p:cNvSpPr>
            <a:spLocks noChangeShapeType="1"/>
          </p:cNvSpPr>
          <p:nvPr/>
        </p:nvSpPr>
        <p:spPr bwMode="auto">
          <a:xfrm flipV="1">
            <a:off x="4295776" y="4076701"/>
            <a:ext cx="936625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4" name="Line 82"/>
          <p:cNvSpPr>
            <a:spLocks noChangeShapeType="1"/>
          </p:cNvSpPr>
          <p:nvPr/>
        </p:nvSpPr>
        <p:spPr bwMode="auto">
          <a:xfrm>
            <a:off x="5880101" y="4076701"/>
            <a:ext cx="936625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6" name="Line 84"/>
          <p:cNvSpPr>
            <a:spLocks noChangeShapeType="1"/>
          </p:cNvSpPr>
          <p:nvPr/>
        </p:nvSpPr>
        <p:spPr bwMode="auto">
          <a:xfrm>
            <a:off x="9169400" y="4508500"/>
            <a:ext cx="5016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7" name="Line 85"/>
          <p:cNvSpPr>
            <a:spLocks noChangeShapeType="1"/>
          </p:cNvSpPr>
          <p:nvPr/>
        </p:nvSpPr>
        <p:spPr bwMode="auto">
          <a:xfrm>
            <a:off x="4438650" y="5013325"/>
            <a:ext cx="23050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20" name="Line 88"/>
          <p:cNvSpPr>
            <a:spLocks noChangeShapeType="1"/>
          </p:cNvSpPr>
          <p:nvPr/>
        </p:nvSpPr>
        <p:spPr bwMode="auto">
          <a:xfrm>
            <a:off x="4440238" y="5445125"/>
            <a:ext cx="23050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21" name="Line 89"/>
          <p:cNvSpPr>
            <a:spLocks noChangeShapeType="1"/>
          </p:cNvSpPr>
          <p:nvPr/>
        </p:nvSpPr>
        <p:spPr bwMode="auto">
          <a:xfrm>
            <a:off x="4440238" y="5949950"/>
            <a:ext cx="23050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22" name="Line 90"/>
          <p:cNvSpPr>
            <a:spLocks noChangeShapeType="1"/>
          </p:cNvSpPr>
          <p:nvPr/>
        </p:nvSpPr>
        <p:spPr bwMode="auto">
          <a:xfrm>
            <a:off x="9197975" y="4941888"/>
            <a:ext cx="5016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23" name="Line 91"/>
          <p:cNvSpPr>
            <a:spLocks noChangeShapeType="1"/>
          </p:cNvSpPr>
          <p:nvPr/>
        </p:nvSpPr>
        <p:spPr bwMode="auto">
          <a:xfrm rot="20114550">
            <a:off x="9213851" y="5349875"/>
            <a:ext cx="627063" cy="107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24" name="Line 92"/>
          <p:cNvSpPr>
            <a:spLocks noChangeShapeType="1"/>
          </p:cNvSpPr>
          <p:nvPr/>
        </p:nvSpPr>
        <p:spPr bwMode="auto">
          <a:xfrm rot="20114550" flipV="1">
            <a:off x="9169400" y="5776914"/>
            <a:ext cx="865188" cy="71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Text Box 29"/>
          <p:cNvSpPr txBox="1">
            <a:spLocks noChangeArrowheads="1"/>
          </p:cNvSpPr>
          <p:nvPr/>
        </p:nvSpPr>
        <p:spPr bwMode="auto">
          <a:xfrm>
            <a:off x="1165859" y="638059"/>
            <a:ext cx="9003377" cy="4623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874849" y="-30138"/>
            <a:ext cx="3563801" cy="5854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 96"/>
          <p:cNvGrpSpPr>
            <a:grpSpLocks/>
          </p:cNvGrpSpPr>
          <p:nvPr/>
        </p:nvGrpSpPr>
        <p:grpSpPr bwMode="auto">
          <a:xfrm>
            <a:off x="1841501" y="5229226"/>
            <a:ext cx="1152525" cy="1008063"/>
            <a:chOff x="200" y="3294"/>
            <a:chExt cx="726" cy="635"/>
          </a:xfrm>
        </p:grpSpPr>
        <p:sp>
          <p:nvSpPr>
            <p:cNvPr id="67" name="AutoShape 51"/>
            <p:cNvSpPr>
              <a:spLocks noChangeArrowheads="1"/>
            </p:cNvSpPr>
            <p:nvPr/>
          </p:nvSpPr>
          <p:spPr bwMode="auto">
            <a:xfrm>
              <a:off x="204" y="3294"/>
              <a:ext cx="680" cy="6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6C2C2"/>
                </a:gs>
                <a:gs pos="50000">
                  <a:schemeClr val="bg1"/>
                </a:gs>
                <a:gs pos="100000">
                  <a:srgbClr val="16C2C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4B0AEE"/>
                </a:solidFill>
              </a:endParaRPr>
            </a:p>
          </p:txBody>
        </p:sp>
        <p:sp>
          <p:nvSpPr>
            <p:cNvPr id="68" name="Text Box 53"/>
            <p:cNvSpPr txBox="1">
              <a:spLocks noChangeArrowheads="1"/>
            </p:cNvSpPr>
            <p:nvPr/>
          </p:nvSpPr>
          <p:spPr bwMode="auto">
            <a:xfrm>
              <a:off x="200" y="3430"/>
              <a:ext cx="7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5-Point Star 2">
            <a:hlinkClick r:id="rId3" action="ppaction://hlinkfile"/>
          </p:cNvPr>
          <p:cNvSpPr/>
          <p:nvPr/>
        </p:nvSpPr>
        <p:spPr>
          <a:xfrm>
            <a:off x="11607500" y="86060"/>
            <a:ext cx="294489" cy="268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1689101" y="1534328"/>
            <a:ext cx="83820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2169056" y="5515280"/>
            <a:ext cx="32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572786" y="2759838"/>
            <a:ext cx="32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7572786" y="3257551"/>
            <a:ext cx="32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7572786" y="3716338"/>
            <a:ext cx="32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7572786" y="4287426"/>
            <a:ext cx="32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7526414" y="4824109"/>
            <a:ext cx="32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7526414" y="5267648"/>
            <a:ext cx="32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7514171" y="5812632"/>
            <a:ext cx="32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4" action="ppaction://hlinkfile"/>
          </p:cNvPr>
          <p:cNvSpPr/>
          <p:nvPr/>
        </p:nvSpPr>
        <p:spPr>
          <a:xfrm>
            <a:off x="11901989" y="6572250"/>
            <a:ext cx="290011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12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7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7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7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7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7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7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7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7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7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7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7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7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7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7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17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17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17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/>
      <p:bldP spid="172039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312" grpId="0" animBg="1"/>
      <p:bldP spid="10257" grpId="0"/>
      <p:bldP spid="10259" grpId="0"/>
      <p:bldP spid="10260" grpId="0" animBg="1"/>
      <p:bldP spid="10261" grpId="0" animBg="1"/>
      <p:bldP spid="10262" grpId="0" animBg="1"/>
      <p:bldP spid="10263" grpId="0" animBg="1"/>
      <p:bldP spid="10264" grpId="0" animBg="1"/>
      <p:bldP spid="9277" grpId="0" animBg="1"/>
      <p:bldP spid="9275" grpId="0" animBg="1"/>
      <p:bldP spid="172082" grpId="0" animBg="1"/>
      <p:bldP spid="10273" grpId="0"/>
      <p:bldP spid="10301" grpId="0" animBg="1"/>
      <p:bldP spid="83" grpId="0"/>
      <p:bldP spid="65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AutoShape 4"/>
          <p:cNvSpPr>
            <a:spLocks noChangeArrowheads="1"/>
          </p:cNvSpPr>
          <p:nvPr/>
        </p:nvSpPr>
        <p:spPr bwMode="auto">
          <a:xfrm>
            <a:off x="1847850" y="2060575"/>
            <a:ext cx="25717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6C2C2"/>
              </a:gs>
              <a:gs pos="50000">
                <a:schemeClr val="bg1"/>
              </a:gs>
              <a:gs pos="100000">
                <a:srgbClr val="16C2C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000" b="1" dirty="0" err="1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4B0AEE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000" b="1" dirty="0">
              <a:solidFill>
                <a:srgbClr val="4B0A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39" name="AutoShape 7"/>
          <p:cNvSpPr>
            <a:spLocks noChangeArrowheads="1"/>
          </p:cNvSpPr>
          <p:nvPr/>
        </p:nvSpPr>
        <p:spPr bwMode="auto">
          <a:xfrm>
            <a:off x="6816726" y="2060575"/>
            <a:ext cx="236537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6C2C2"/>
              </a:gs>
              <a:gs pos="50000">
                <a:schemeClr val="bg1"/>
              </a:gs>
              <a:gs pos="100000">
                <a:srgbClr val="16C2C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2922589" y="2708276"/>
            <a:ext cx="1373187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9625014" y="3175001"/>
            <a:ext cx="954087" cy="2447925"/>
          </a:xfrm>
          <a:prstGeom prst="ellipse">
            <a:avLst/>
          </a:prstGeom>
          <a:solidFill>
            <a:srgbClr val="FEA0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00">
              <a:solidFill>
                <a:srgbClr val="FEFEA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AutoShape 12"/>
          <p:cNvSpPr>
            <a:spLocks noChangeArrowheads="1"/>
          </p:cNvSpPr>
          <p:nvPr/>
        </p:nvSpPr>
        <p:spPr bwMode="auto">
          <a:xfrm>
            <a:off x="2927351" y="3213101"/>
            <a:ext cx="1368425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AutoShape 13"/>
          <p:cNvSpPr>
            <a:spLocks noChangeArrowheads="1"/>
          </p:cNvSpPr>
          <p:nvPr/>
        </p:nvSpPr>
        <p:spPr bwMode="auto">
          <a:xfrm>
            <a:off x="2927351" y="3716339"/>
            <a:ext cx="1368425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AutoShape 14"/>
          <p:cNvSpPr>
            <a:spLocks noChangeArrowheads="1"/>
          </p:cNvSpPr>
          <p:nvPr/>
        </p:nvSpPr>
        <p:spPr bwMode="auto">
          <a:xfrm>
            <a:off x="2927351" y="4221164"/>
            <a:ext cx="1368425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AutoShape 15"/>
          <p:cNvSpPr>
            <a:spLocks noChangeArrowheads="1"/>
          </p:cNvSpPr>
          <p:nvPr/>
        </p:nvSpPr>
        <p:spPr bwMode="auto">
          <a:xfrm>
            <a:off x="2927351" y="4724401"/>
            <a:ext cx="1368425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52" name="Text Box 20"/>
          <p:cNvSpPr txBox="1">
            <a:spLocks noChangeArrowheads="1"/>
          </p:cNvSpPr>
          <p:nvPr/>
        </p:nvSpPr>
        <p:spPr bwMode="auto">
          <a:xfrm>
            <a:off x="3098800" y="4775201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Vitamin</a:t>
            </a:r>
          </a:p>
        </p:txBody>
      </p:sp>
      <p:sp>
        <p:nvSpPr>
          <p:cNvPr id="10312" name="AutoShape 17"/>
          <p:cNvSpPr>
            <a:spLocks noChangeArrowheads="1"/>
          </p:cNvSpPr>
          <p:nvPr/>
        </p:nvSpPr>
        <p:spPr bwMode="auto">
          <a:xfrm>
            <a:off x="2895600" y="5715000"/>
            <a:ext cx="1397000" cy="515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13" name="Text Box 21"/>
          <p:cNvSpPr txBox="1">
            <a:spLocks noChangeArrowheads="1"/>
          </p:cNvSpPr>
          <p:nvPr/>
        </p:nvSpPr>
        <p:spPr bwMode="auto">
          <a:xfrm>
            <a:off x="3276601" y="5791200"/>
            <a:ext cx="11017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4" name="Text Box 22"/>
          <p:cNvSpPr txBox="1">
            <a:spLocks noChangeArrowheads="1"/>
          </p:cNvSpPr>
          <p:nvPr/>
        </p:nvSpPr>
        <p:spPr bwMode="auto">
          <a:xfrm>
            <a:off x="2871788" y="4225926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Axit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nuclêic</a:t>
            </a: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3098801" y="3760788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Protêi</a:t>
            </a:r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3154363" y="2781301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Gluxit</a:t>
            </a: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57" name="Text Box 25"/>
          <p:cNvSpPr txBox="1">
            <a:spLocks noChangeArrowheads="1"/>
          </p:cNvSpPr>
          <p:nvPr/>
        </p:nvSpPr>
        <p:spPr bwMode="auto">
          <a:xfrm>
            <a:off x="3243263" y="3257551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Lipit</a:t>
            </a: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029201" y="3048000"/>
            <a:ext cx="1209675" cy="1079500"/>
            <a:chOff x="2375" y="2297"/>
            <a:chExt cx="762" cy="680"/>
          </a:xfrm>
        </p:grpSpPr>
        <p:sp>
          <p:nvSpPr>
            <p:cNvPr id="9279" name="Oval 26"/>
            <p:cNvSpPr>
              <a:spLocks noChangeArrowheads="1"/>
            </p:cNvSpPr>
            <p:nvPr/>
          </p:nvSpPr>
          <p:spPr bwMode="auto">
            <a:xfrm>
              <a:off x="2381" y="2297"/>
              <a:ext cx="680" cy="6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4B0AEE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80" name="Text Box 28"/>
            <p:cNvSpPr txBox="1">
              <a:spLocks noChangeArrowheads="1"/>
            </p:cNvSpPr>
            <p:nvPr/>
          </p:nvSpPr>
          <p:spPr bwMode="auto">
            <a:xfrm>
              <a:off x="2375" y="2415"/>
              <a:ext cx="7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tiêu hóa</a:t>
              </a:r>
            </a:p>
          </p:txBody>
        </p:sp>
      </p:grpSp>
      <p:sp>
        <p:nvSpPr>
          <p:cNvPr id="10259" name="Text Box 29"/>
          <p:cNvSpPr txBox="1">
            <a:spLocks noChangeArrowheads="1"/>
          </p:cNvSpPr>
          <p:nvPr/>
        </p:nvSpPr>
        <p:spPr bwMode="auto">
          <a:xfrm>
            <a:off x="9693275" y="3684588"/>
            <a:ext cx="86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hấp thụ</a:t>
            </a:r>
          </a:p>
        </p:txBody>
      </p:sp>
      <p:sp>
        <p:nvSpPr>
          <p:cNvPr id="10260" name="AutoShape 31"/>
          <p:cNvSpPr>
            <a:spLocks noChangeArrowheads="1"/>
          </p:cNvSpPr>
          <p:nvPr/>
        </p:nvSpPr>
        <p:spPr bwMode="auto">
          <a:xfrm>
            <a:off x="6781800" y="2708276"/>
            <a:ext cx="243840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1" name="AutoShape 34"/>
          <p:cNvSpPr>
            <a:spLocks noChangeArrowheads="1"/>
          </p:cNvSpPr>
          <p:nvPr/>
        </p:nvSpPr>
        <p:spPr bwMode="auto">
          <a:xfrm>
            <a:off x="6816726" y="3213101"/>
            <a:ext cx="2403475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2" name="AutoShape 35"/>
          <p:cNvSpPr>
            <a:spLocks noChangeArrowheads="1"/>
          </p:cNvSpPr>
          <p:nvPr/>
        </p:nvSpPr>
        <p:spPr bwMode="auto">
          <a:xfrm>
            <a:off x="6816725" y="3716339"/>
            <a:ext cx="237490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63" name="AutoShape 36"/>
          <p:cNvSpPr>
            <a:spLocks noChangeArrowheads="1"/>
          </p:cNvSpPr>
          <p:nvPr/>
        </p:nvSpPr>
        <p:spPr bwMode="auto">
          <a:xfrm>
            <a:off x="6816725" y="4221164"/>
            <a:ext cx="237490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64" name="AutoShape 37"/>
          <p:cNvSpPr>
            <a:spLocks noChangeArrowheads="1"/>
          </p:cNvSpPr>
          <p:nvPr/>
        </p:nvSpPr>
        <p:spPr bwMode="auto">
          <a:xfrm>
            <a:off x="6832600" y="4724401"/>
            <a:ext cx="237490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67" name="Text Box 44"/>
          <p:cNvSpPr txBox="1">
            <a:spLocks noChangeArrowheads="1"/>
          </p:cNvSpPr>
          <p:nvPr/>
        </p:nvSpPr>
        <p:spPr bwMode="auto">
          <a:xfrm>
            <a:off x="7010400" y="37338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Axit amin</a:t>
            </a:r>
          </a:p>
        </p:txBody>
      </p:sp>
      <p:sp>
        <p:nvSpPr>
          <p:cNvPr id="10269" name="Text Box 46"/>
          <p:cNvSpPr txBox="1">
            <a:spLocks noChangeArrowheads="1"/>
          </p:cNvSpPr>
          <p:nvPr/>
        </p:nvSpPr>
        <p:spPr bwMode="auto">
          <a:xfrm>
            <a:off x="7153275" y="4768851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Vitamin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6816725" y="5734051"/>
            <a:ext cx="2374900" cy="504825"/>
            <a:chOff x="3334" y="3612"/>
            <a:chExt cx="1496" cy="318"/>
          </a:xfrm>
        </p:grpSpPr>
        <p:sp>
          <p:nvSpPr>
            <p:cNvPr id="9277" name="AutoShape 39"/>
            <p:cNvSpPr>
              <a:spLocks noChangeArrowheads="1"/>
            </p:cNvSpPr>
            <p:nvPr/>
          </p:nvSpPr>
          <p:spPr bwMode="auto">
            <a:xfrm>
              <a:off x="3334" y="3612"/>
              <a:ext cx="1496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9933"/>
                </a:gs>
                <a:gs pos="50000">
                  <a:srgbClr val="FFFF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GB" altLang="en-US" sz="200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altLang="en-US" b="1">
                <a:solidFill>
                  <a:srgbClr val="4B0AEE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78" name="Text Box 47"/>
            <p:cNvSpPr txBox="1">
              <a:spLocks noChangeArrowheads="1"/>
            </p:cNvSpPr>
            <p:nvPr/>
          </p:nvSpPr>
          <p:spPr bwMode="auto">
            <a:xfrm>
              <a:off x="3456" y="3648"/>
              <a:ext cx="6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</a:p>
          </p:txBody>
        </p:sp>
      </p:grp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6816725" y="5229226"/>
            <a:ext cx="2374900" cy="504825"/>
            <a:chOff x="3334" y="3294"/>
            <a:chExt cx="1496" cy="318"/>
          </a:xfrm>
        </p:grpSpPr>
        <p:sp>
          <p:nvSpPr>
            <p:cNvPr id="9275" name="AutoShape 38"/>
            <p:cNvSpPr>
              <a:spLocks noChangeArrowheads="1"/>
            </p:cNvSpPr>
            <p:nvPr/>
          </p:nvSpPr>
          <p:spPr bwMode="auto">
            <a:xfrm>
              <a:off x="3334" y="3294"/>
              <a:ext cx="1496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9933"/>
                </a:gs>
                <a:gs pos="50000">
                  <a:srgbClr val="FFFF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GB" altLang="en-US" sz="200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altLang="en-US" b="1">
                <a:solidFill>
                  <a:srgbClr val="4B0AEE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76" name="Text Box 48"/>
            <p:cNvSpPr txBox="1">
              <a:spLocks noChangeArrowheads="1"/>
            </p:cNvSpPr>
            <p:nvPr/>
          </p:nvSpPr>
          <p:spPr bwMode="auto">
            <a:xfrm>
              <a:off x="3456" y="3312"/>
              <a:ext cx="10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r>
                <a:rPr lang="en-US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khoán</a:t>
              </a:r>
              <a:r>
                <a:rPr lang="en-US" altLang="en-US" b="1" dirty="0" err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</a:t>
              </a:r>
              <a:endParaRPr lang="en-US" altLang="en-US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2082" name="AutoShape 50"/>
          <p:cNvSpPr>
            <a:spLocks noChangeArrowheads="1"/>
          </p:cNvSpPr>
          <p:nvPr/>
        </p:nvSpPr>
        <p:spPr bwMode="auto">
          <a:xfrm>
            <a:off x="1847850" y="2708275"/>
            <a:ext cx="1079500" cy="2520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6C2C2"/>
              </a:gs>
              <a:gs pos="50000">
                <a:schemeClr val="bg1"/>
              </a:gs>
              <a:gs pos="100000">
                <a:srgbClr val="16C2C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4B0AEE"/>
              </a:solidFill>
            </a:endParaRPr>
          </a:p>
        </p:txBody>
      </p:sp>
      <p:sp>
        <p:nvSpPr>
          <p:cNvPr id="10273" name="Text Box 52"/>
          <p:cNvSpPr txBox="1">
            <a:spLocks noChangeArrowheads="1"/>
          </p:cNvSpPr>
          <p:nvPr/>
        </p:nvSpPr>
        <p:spPr bwMode="auto">
          <a:xfrm>
            <a:off x="1825626" y="3751264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chất hữu cơ</a:t>
            </a:r>
          </a:p>
        </p:txBody>
      </p:sp>
      <p:sp>
        <p:nvSpPr>
          <p:cNvPr id="10301" name="AutoShape 16"/>
          <p:cNvSpPr>
            <a:spLocks noChangeArrowheads="1"/>
          </p:cNvSpPr>
          <p:nvPr/>
        </p:nvSpPr>
        <p:spPr bwMode="auto">
          <a:xfrm>
            <a:off x="2895601" y="5229225"/>
            <a:ext cx="1368425" cy="515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rgbClr val="FFFFFF"/>
              </a:gs>
              <a:gs pos="100000">
                <a:srgbClr val="33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b="1">
              <a:solidFill>
                <a:srgbClr val="4B0AE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02" name="Text Box 11"/>
          <p:cNvSpPr txBox="1">
            <a:spLocks noChangeArrowheads="1"/>
          </p:cNvSpPr>
          <p:nvPr/>
        </p:nvSpPr>
        <p:spPr bwMode="auto">
          <a:xfrm>
            <a:off x="2895601" y="5334000"/>
            <a:ext cx="1838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841501" y="5229226"/>
            <a:ext cx="1152525" cy="1008063"/>
            <a:chOff x="200" y="3294"/>
            <a:chExt cx="726" cy="635"/>
          </a:xfrm>
        </p:grpSpPr>
        <p:sp>
          <p:nvSpPr>
            <p:cNvPr id="172083" name="AutoShape 51"/>
            <p:cNvSpPr>
              <a:spLocks noChangeArrowheads="1"/>
            </p:cNvSpPr>
            <p:nvPr/>
          </p:nvSpPr>
          <p:spPr bwMode="auto">
            <a:xfrm>
              <a:off x="204" y="3294"/>
              <a:ext cx="680" cy="6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6C2C2"/>
                </a:gs>
                <a:gs pos="50000">
                  <a:schemeClr val="bg1"/>
                </a:gs>
                <a:gs pos="100000">
                  <a:srgbClr val="16C2C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4B0AEE"/>
                </a:solidFill>
              </a:endParaRPr>
            </a:p>
          </p:txBody>
        </p:sp>
        <p:sp>
          <p:nvSpPr>
            <p:cNvPr id="9274" name="Text Box 53"/>
            <p:cNvSpPr txBox="1">
              <a:spLocks noChangeArrowheads="1"/>
            </p:cNvSpPr>
            <p:nvPr/>
          </p:nvSpPr>
          <p:spPr bwMode="auto">
            <a:xfrm>
              <a:off x="200" y="3430"/>
              <a:ext cx="72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chất vô cơ</a:t>
              </a:r>
            </a:p>
          </p:txBody>
        </p:sp>
      </p:grpSp>
      <p:sp>
        <p:nvSpPr>
          <p:cNvPr id="172104" name="Line 72"/>
          <p:cNvSpPr>
            <a:spLocks noChangeShapeType="1"/>
          </p:cNvSpPr>
          <p:nvPr/>
        </p:nvSpPr>
        <p:spPr bwMode="auto">
          <a:xfrm>
            <a:off x="4295775" y="2924176"/>
            <a:ext cx="863600" cy="288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5" name="Line 73"/>
          <p:cNvSpPr>
            <a:spLocks noChangeShapeType="1"/>
          </p:cNvSpPr>
          <p:nvPr/>
        </p:nvSpPr>
        <p:spPr bwMode="auto">
          <a:xfrm flipV="1">
            <a:off x="5951539" y="2981326"/>
            <a:ext cx="865187" cy="231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6" name="Line 74"/>
          <p:cNvSpPr>
            <a:spLocks noChangeShapeType="1"/>
          </p:cNvSpPr>
          <p:nvPr/>
        </p:nvSpPr>
        <p:spPr bwMode="auto">
          <a:xfrm>
            <a:off x="9191625" y="2924175"/>
            <a:ext cx="649288" cy="3762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7" name="Line 75"/>
          <p:cNvSpPr>
            <a:spLocks noChangeShapeType="1"/>
          </p:cNvSpPr>
          <p:nvPr/>
        </p:nvSpPr>
        <p:spPr bwMode="auto">
          <a:xfrm>
            <a:off x="4295776" y="3500438"/>
            <a:ext cx="720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8" name="Line 76"/>
          <p:cNvSpPr>
            <a:spLocks noChangeShapeType="1"/>
          </p:cNvSpPr>
          <p:nvPr/>
        </p:nvSpPr>
        <p:spPr bwMode="auto">
          <a:xfrm>
            <a:off x="6122989" y="3500438"/>
            <a:ext cx="720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09" name="Line 77"/>
          <p:cNvSpPr>
            <a:spLocks noChangeShapeType="1"/>
          </p:cNvSpPr>
          <p:nvPr/>
        </p:nvSpPr>
        <p:spPr bwMode="auto">
          <a:xfrm rot="1192503" flipV="1">
            <a:off x="9185276" y="3440114"/>
            <a:ext cx="549275" cy="71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0" name="Line 78"/>
          <p:cNvSpPr>
            <a:spLocks noChangeShapeType="1"/>
          </p:cNvSpPr>
          <p:nvPr/>
        </p:nvSpPr>
        <p:spPr bwMode="auto">
          <a:xfrm>
            <a:off x="4295776" y="3933825"/>
            <a:ext cx="7921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1" name="Line 79"/>
          <p:cNvSpPr>
            <a:spLocks noChangeShapeType="1"/>
          </p:cNvSpPr>
          <p:nvPr/>
        </p:nvSpPr>
        <p:spPr bwMode="auto">
          <a:xfrm>
            <a:off x="6019801" y="3962400"/>
            <a:ext cx="7921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2" name="Line 80"/>
          <p:cNvSpPr>
            <a:spLocks noChangeShapeType="1"/>
          </p:cNvSpPr>
          <p:nvPr/>
        </p:nvSpPr>
        <p:spPr bwMode="auto">
          <a:xfrm>
            <a:off x="9180513" y="3933825"/>
            <a:ext cx="5016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3" name="Line 81"/>
          <p:cNvSpPr>
            <a:spLocks noChangeShapeType="1"/>
          </p:cNvSpPr>
          <p:nvPr/>
        </p:nvSpPr>
        <p:spPr bwMode="auto">
          <a:xfrm flipV="1">
            <a:off x="4295776" y="4076701"/>
            <a:ext cx="936625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4" name="Line 82"/>
          <p:cNvSpPr>
            <a:spLocks noChangeShapeType="1"/>
          </p:cNvSpPr>
          <p:nvPr/>
        </p:nvSpPr>
        <p:spPr bwMode="auto">
          <a:xfrm>
            <a:off x="5880101" y="4076701"/>
            <a:ext cx="936625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6" name="Line 84"/>
          <p:cNvSpPr>
            <a:spLocks noChangeShapeType="1"/>
          </p:cNvSpPr>
          <p:nvPr/>
        </p:nvSpPr>
        <p:spPr bwMode="auto">
          <a:xfrm>
            <a:off x="9169400" y="4508500"/>
            <a:ext cx="5016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17" name="Line 85"/>
          <p:cNvSpPr>
            <a:spLocks noChangeShapeType="1"/>
          </p:cNvSpPr>
          <p:nvPr/>
        </p:nvSpPr>
        <p:spPr bwMode="auto">
          <a:xfrm>
            <a:off x="4438650" y="5013325"/>
            <a:ext cx="23050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20" name="Line 88"/>
          <p:cNvSpPr>
            <a:spLocks noChangeShapeType="1"/>
          </p:cNvSpPr>
          <p:nvPr/>
        </p:nvSpPr>
        <p:spPr bwMode="auto">
          <a:xfrm>
            <a:off x="4440238" y="5445125"/>
            <a:ext cx="23050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21" name="Line 89"/>
          <p:cNvSpPr>
            <a:spLocks noChangeShapeType="1"/>
          </p:cNvSpPr>
          <p:nvPr/>
        </p:nvSpPr>
        <p:spPr bwMode="auto">
          <a:xfrm>
            <a:off x="4440238" y="5949950"/>
            <a:ext cx="23050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22" name="Line 90"/>
          <p:cNvSpPr>
            <a:spLocks noChangeShapeType="1"/>
          </p:cNvSpPr>
          <p:nvPr/>
        </p:nvSpPr>
        <p:spPr bwMode="auto">
          <a:xfrm>
            <a:off x="9197975" y="4941888"/>
            <a:ext cx="5016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23" name="Line 91"/>
          <p:cNvSpPr>
            <a:spLocks noChangeShapeType="1"/>
          </p:cNvSpPr>
          <p:nvPr/>
        </p:nvSpPr>
        <p:spPr bwMode="auto">
          <a:xfrm rot="20114550">
            <a:off x="9213851" y="5349875"/>
            <a:ext cx="627063" cy="107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24" name="Line 92"/>
          <p:cNvSpPr>
            <a:spLocks noChangeShapeType="1"/>
          </p:cNvSpPr>
          <p:nvPr/>
        </p:nvSpPr>
        <p:spPr bwMode="auto">
          <a:xfrm rot="20114550" flipV="1">
            <a:off x="9169400" y="5776914"/>
            <a:ext cx="865188" cy="71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934200" y="3352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glixêrin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7072750" y="4154488"/>
            <a:ext cx="181768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Nuclêôtit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7010400" y="28194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đơn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1627786" y="1244600"/>
            <a:ext cx="83820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95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7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7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7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7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7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17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7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7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7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7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7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17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7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7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7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17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17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/>
      <p:bldP spid="172039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/>
      <p:bldP spid="10312" grpId="0" animBg="1"/>
      <p:bldP spid="10313" grpId="0"/>
      <p:bldP spid="10254" grpId="0"/>
      <p:bldP spid="10255" grpId="0"/>
      <p:bldP spid="10256" grpId="0"/>
      <p:bldP spid="10257" grpId="0"/>
      <p:bldP spid="10259" grpId="0"/>
      <p:bldP spid="10260" grpId="0" animBg="1"/>
      <p:bldP spid="10261" grpId="0" animBg="1"/>
      <p:bldP spid="10262" grpId="0" animBg="1"/>
      <p:bldP spid="10263" grpId="0" animBg="1"/>
      <p:bldP spid="10264" grpId="0" animBg="1"/>
      <p:bldP spid="10267" grpId="0"/>
      <p:bldP spid="10269" grpId="0"/>
      <p:bldP spid="172082" grpId="0" animBg="1"/>
      <p:bldP spid="10273" grpId="0"/>
      <p:bldP spid="10301" grpId="0" animBg="1"/>
      <p:bldP spid="10302" grpId="0"/>
      <p:bldP spid="74" grpId="0"/>
      <p:bldP spid="7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5"/>
          <p:cNvSpPr>
            <a:spLocks noChangeArrowheads="1"/>
          </p:cNvSpPr>
          <p:nvPr/>
        </p:nvSpPr>
        <p:spPr bwMode="auto">
          <a:xfrm>
            <a:off x="2590800" y="3429000"/>
            <a:ext cx="990600" cy="1511300"/>
          </a:xfrm>
          <a:prstGeom prst="rect">
            <a:avLst/>
          </a:prstGeom>
          <a:gradFill rotWithShape="1">
            <a:gsLst>
              <a:gs pos="0">
                <a:srgbClr val="30B810"/>
              </a:gs>
              <a:gs pos="50000">
                <a:schemeClr val="bg1"/>
              </a:gs>
              <a:gs pos="100000">
                <a:srgbClr val="30B81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Rectangle 66"/>
          <p:cNvSpPr>
            <a:spLocks noChangeArrowheads="1"/>
          </p:cNvSpPr>
          <p:nvPr/>
        </p:nvSpPr>
        <p:spPr bwMode="auto">
          <a:xfrm>
            <a:off x="8534400" y="3440114"/>
            <a:ext cx="1081088" cy="15128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Rectangle 67"/>
          <p:cNvSpPr>
            <a:spLocks noChangeArrowheads="1"/>
          </p:cNvSpPr>
          <p:nvPr/>
        </p:nvSpPr>
        <p:spPr bwMode="auto">
          <a:xfrm>
            <a:off x="6816726" y="3438525"/>
            <a:ext cx="1717675" cy="15128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68"/>
          <p:cNvSpPr>
            <a:spLocks noChangeArrowheads="1"/>
          </p:cNvSpPr>
          <p:nvPr/>
        </p:nvSpPr>
        <p:spPr bwMode="auto">
          <a:xfrm>
            <a:off x="3503613" y="3438525"/>
            <a:ext cx="3357562" cy="552450"/>
          </a:xfrm>
          <a:prstGeom prst="rect">
            <a:avLst/>
          </a:prstGeom>
          <a:gradFill rotWithShape="1">
            <a:gsLst>
              <a:gs pos="0">
                <a:srgbClr val="FA450C"/>
              </a:gs>
              <a:gs pos="50000">
                <a:schemeClr val="bg1"/>
              </a:gs>
              <a:gs pos="100000">
                <a:srgbClr val="FA450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" name="Rectangle 69"/>
          <p:cNvSpPr>
            <a:spLocks noChangeArrowheads="1"/>
          </p:cNvSpPr>
          <p:nvPr/>
        </p:nvSpPr>
        <p:spPr bwMode="auto">
          <a:xfrm>
            <a:off x="5562600" y="3962401"/>
            <a:ext cx="1295400" cy="1033463"/>
          </a:xfrm>
          <a:prstGeom prst="rect">
            <a:avLst/>
          </a:prstGeom>
          <a:gradFill rotWithShape="1">
            <a:gsLst>
              <a:gs pos="0">
                <a:srgbClr val="FA450C"/>
              </a:gs>
              <a:gs pos="50000">
                <a:schemeClr val="bg1"/>
              </a:gs>
              <a:gs pos="100000">
                <a:srgbClr val="FA450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72"/>
          <p:cNvSpPr>
            <a:spLocks noChangeArrowheads="1"/>
          </p:cNvSpPr>
          <p:nvPr/>
        </p:nvSpPr>
        <p:spPr bwMode="auto">
          <a:xfrm>
            <a:off x="3503614" y="3916364"/>
            <a:ext cx="2058987" cy="503237"/>
          </a:xfrm>
          <a:prstGeom prst="rect">
            <a:avLst/>
          </a:prstGeom>
          <a:gradFill rotWithShape="1">
            <a:gsLst>
              <a:gs pos="0">
                <a:srgbClr val="FA450C"/>
              </a:gs>
              <a:gs pos="50000">
                <a:schemeClr val="bg1"/>
              </a:gs>
              <a:gs pos="100000">
                <a:srgbClr val="FA450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Text Box 74"/>
          <p:cNvSpPr txBox="1">
            <a:spLocks noChangeArrowheads="1"/>
          </p:cNvSpPr>
          <p:nvPr/>
        </p:nvSpPr>
        <p:spPr bwMode="auto">
          <a:xfrm>
            <a:off x="3657600" y="394335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Bieán ñoåi lí hoïc</a:t>
            </a:r>
          </a:p>
        </p:txBody>
      </p:sp>
      <p:sp>
        <p:nvSpPr>
          <p:cNvPr id="45" name="Text Box 75"/>
          <p:cNvSpPr txBox="1">
            <a:spLocks noChangeArrowheads="1"/>
          </p:cNvSpPr>
          <p:nvPr/>
        </p:nvSpPr>
        <p:spPr bwMode="auto">
          <a:xfrm>
            <a:off x="4191000" y="3505200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Tieâu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hoùa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thöùc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aên</a:t>
            </a:r>
            <a:endParaRPr lang="en-US" altLang="en-US" sz="2000" b="1" dirty="0">
              <a:solidFill>
                <a:srgbClr val="00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6781800" y="3593784"/>
            <a:ext cx="1905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Haáp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thuï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chaát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dinh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döôõng</a:t>
            </a:r>
            <a:endParaRPr lang="en-US" altLang="en-US" sz="2000" b="1" dirty="0">
              <a:solidFill>
                <a:srgbClr val="00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47" name="Text Box 78"/>
          <p:cNvSpPr txBox="1">
            <a:spLocks noChangeArrowheads="1"/>
          </p:cNvSpPr>
          <p:nvPr/>
        </p:nvSpPr>
        <p:spPr bwMode="auto">
          <a:xfrm>
            <a:off x="8679181" y="3802381"/>
            <a:ext cx="1266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Thaûi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phaân</a:t>
            </a:r>
            <a:endParaRPr lang="en-US" altLang="en-US" sz="2000" b="1" dirty="0">
              <a:solidFill>
                <a:srgbClr val="00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48" name="Rectangle 63"/>
          <p:cNvSpPr>
            <a:spLocks noChangeArrowheads="1"/>
          </p:cNvSpPr>
          <p:nvPr/>
        </p:nvSpPr>
        <p:spPr bwMode="auto">
          <a:xfrm>
            <a:off x="2590800" y="4876800"/>
            <a:ext cx="7010400" cy="431800"/>
          </a:xfrm>
          <a:prstGeom prst="rect">
            <a:avLst/>
          </a:prstGeom>
          <a:gradFill rotWithShape="1">
            <a:gsLst>
              <a:gs pos="0">
                <a:srgbClr val="F6CC64"/>
              </a:gs>
              <a:gs pos="50000">
                <a:schemeClr val="bg1"/>
              </a:gs>
              <a:gs pos="100000">
                <a:srgbClr val="F6CC6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Times New Roman" pitchFamily="18" charset="0"/>
              </a:rPr>
              <a:t>Đẩy các chất trong ống tiêu hóa</a:t>
            </a:r>
          </a:p>
        </p:txBody>
      </p:sp>
      <p:sp>
        <p:nvSpPr>
          <p:cNvPr id="50" name="Rectangle 72"/>
          <p:cNvSpPr>
            <a:spLocks noChangeArrowheads="1"/>
          </p:cNvSpPr>
          <p:nvPr/>
        </p:nvSpPr>
        <p:spPr bwMode="auto">
          <a:xfrm>
            <a:off x="3505200" y="4419600"/>
            <a:ext cx="2057400" cy="457200"/>
          </a:xfrm>
          <a:prstGeom prst="rect">
            <a:avLst/>
          </a:prstGeom>
          <a:gradFill rotWithShape="1">
            <a:gsLst>
              <a:gs pos="0">
                <a:srgbClr val="FA450C"/>
              </a:gs>
              <a:gs pos="50000">
                <a:schemeClr val="bg1"/>
              </a:gs>
              <a:gs pos="100000">
                <a:srgbClr val="FA450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Text Box 74"/>
          <p:cNvSpPr txBox="1">
            <a:spLocks noChangeArrowheads="1"/>
          </p:cNvSpPr>
          <p:nvPr/>
        </p:nvSpPr>
        <p:spPr bwMode="auto">
          <a:xfrm>
            <a:off x="3505200" y="44196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dịch tiêu hóa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743200" y="39624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74"/>
          <p:cNvSpPr txBox="1">
            <a:spLocks noChangeArrowheads="1"/>
          </p:cNvSpPr>
          <p:nvPr/>
        </p:nvSpPr>
        <p:spPr bwMode="auto">
          <a:xfrm>
            <a:off x="5638800" y="411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Bieán ñoåi h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óa</a:t>
            </a:r>
            <a:r>
              <a:rPr lang="en-US" altLang="en-US" sz="2000" b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 hoïc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1986" y="599645"/>
            <a:ext cx="1001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.VnTime" pitchFamily="34" charset="0"/>
                <a:cs typeface="Arial" charset="0"/>
              </a:rPr>
              <a:t>1.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2590800" y="5467349"/>
            <a:ext cx="7286626" cy="4143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24.2.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279220" y="-40362"/>
            <a:ext cx="5511980" cy="5854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1986" y="1239445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4829" y="1045334"/>
            <a:ext cx="10841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1986" y="1828217"/>
            <a:ext cx="11655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itchFamily="18" charset="0"/>
              </a:rPr>
              <a:t>Vai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+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+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5-Point Star 1">
            <a:hlinkClick r:id="rId2" action="ppaction://hlinkfile"/>
          </p:cNvPr>
          <p:cNvSpPr/>
          <p:nvPr/>
        </p:nvSpPr>
        <p:spPr>
          <a:xfrm>
            <a:off x="11570578" y="32492"/>
            <a:ext cx="357078" cy="3547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WordArt 3">
            <a:extLst>
              <a:ext uri="{FF2B5EF4-FFF2-40B4-BE49-F238E27FC236}">
                <a16:creationId xmlns:a16="http://schemas.microsoft.com/office/drawing/2014/main" xmlns="" id="{A08B3FB5-3963-430A-8D92-D7C8B96286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77910" y="-42043"/>
            <a:ext cx="4003357" cy="84502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11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72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/>
      <p:bldP spid="45" grpId="0"/>
      <p:bldP spid="46" grpId="0"/>
      <p:bldP spid="47" grpId="0"/>
      <p:bldP spid="48" grpId="0" animBg="1"/>
      <p:bldP spid="50" grpId="0" animBg="1"/>
      <p:bldP spid="51" grpId="0"/>
      <p:bldP spid="53" grpId="0"/>
      <p:bldP spid="20" grpId="0"/>
      <p:bldP spid="21" grpId="0"/>
      <p:bldP spid="23" grpId="0"/>
      <p:bldP spid="24" grpId="0"/>
      <p:bldP spid="25" grpId="0"/>
      <p:bldP spid="25" grpId="1"/>
      <p:bldP spid="26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 do cac co quan trong he tieu hoa cua co the ng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286000" y="990601"/>
            <a:ext cx="190500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857500" y="1336675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009900" y="1617663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7072313" y="1017588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7391400" y="1371600"/>
            <a:ext cx="2319338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8458200" y="213360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222625" y="95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362201" y="990600"/>
            <a:ext cx="1560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err="1">
                <a:cs typeface="Arial" panose="020B0604020202020204" pitchFamily="34" charset="0"/>
              </a:rPr>
              <a:t>khoang</a:t>
            </a:r>
            <a:r>
              <a:rPr lang="en-US" altLang="en-US" sz="1600" b="1" dirty="0"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cs typeface="Arial" panose="020B0604020202020204" pitchFamily="34" charset="0"/>
              </a:rPr>
              <a:t>miệng</a:t>
            </a:r>
            <a:endParaRPr lang="en-US" altLang="en-US" sz="1600" b="1" dirty="0">
              <a:cs typeface="Arial" panose="020B0604020202020204" pitchFamily="34" charset="0"/>
            </a:endParaRP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3070226" y="1279525"/>
            <a:ext cx="690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Răng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3527426" y="1565275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Lưỡi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7642226" y="946150"/>
            <a:ext cx="701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Họng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7488238" y="1370013"/>
            <a:ext cx="211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cs typeface="Arial" panose="020B0604020202020204" pitchFamily="34" charset="0"/>
              </a:rPr>
              <a:t>Cấc tuyến nước bọt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8596314" y="2070100"/>
            <a:ext cx="1233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Thực quản</a:t>
            </a:r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7734300" y="3771900"/>
            <a:ext cx="24003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7772401" y="3810000"/>
            <a:ext cx="2386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cs typeface="Arial" panose="020B0604020202020204" pitchFamily="34" charset="0"/>
              </a:rPr>
              <a:t>Dạ dày có các tuyến vị</a:t>
            </a:r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7734300" y="429260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8294688" y="4235450"/>
            <a:ext cx="544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cs typeface="Arial" panose="020B0604020202020204" pitchFamily="34" charset="0"/>
              </a:rPr>
              <a:t>Tuỵ</a:t>
            </a:r>
          </a:p>
        </p:txBody>
      </p:sp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7948613" y="5868988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8080376" y="5811838"/>
            <a:ext cx="1255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Ruột thẳng</a:t>
            </a:r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8229600" y="5224463"/>
            <a:ext cx="213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8561388" y="5153026"/>
            <a:ext cx="15732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cs typeface="Arial" panose="020B0604020202020204" pitchFamily="34" charset="0"/>
              </a:rPr>
              <a:t>Ruột non có</a:t>
            </a:r>
          </a:p>
          <a:p>
            <a:pPr eaLnBrk="1" hangingPunct="1"/>
            <a:r>
              <a:rPr lang="en-US" altLang="en-US" sz="1600" b="1">
                <a:solidFill>
                  <a:srgbClr val="C00000"/>
                </a:solidFill>
                <a:cs typeface="Arial" panose="020B0604020202020204" pitchFamily="34" charset="0"/>
              </a:rPr>
              <a:t>các tuyến ruột</a:t>
            </a:r>
          </a:p>
        </p:txBody>
      </p:sp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2438400" y="391160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2971800" y="385445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tx2"/>
                </a:solidFill>
                <a:cs typeface="Arial" panose="020B0604020202020204" pitchFamily="34" charset="0"/>
              </a:rPr>
              <a:t>Gan</a:t>
            </a:r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2628900" y="436880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2760663" y="4311650"/>
            <a:ext cx="908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00000"/>
                </a:solidFill>
                <a:cs typeface="Arial" panose="020B0604020202020204" pitchFamily="34" charset="0"/>
              </a:rPr>
              <a:t>Túi mật</a:t>
            </a:r>
          </a:p>
        </p:txBody>
      </p:sp>
      <p:sp>
        <p:nvSpPr>
          <p:cNvPr id="95260" name="Rectangle 28"/>
          <p:cNvSpPr>
            <a:spLocks noChangeArrowheads="1"/>
          </p:cNvSpPr>
          <p:nvPr/>
        </p:nvSpPr>
        <p:spPr bwMode="auto">
          <a:xfrm>
            <a:off x="2552700" y="4759325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2684464" y="4702175"/>
            <a:ext cx="985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Tá tràng</a:t>
            </a:r>
          </a:p>
        </p:txBody>
      </p:sp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2547938" y="520700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2755900" y="5135563"/>
            <a:ext cx="99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1">
                <a:cs typeface="Arial" panose="020B0604020202020204" pitchFamily="34" charset="0"/>
              </a:rPr>
              <a:t>Ruột già</a:t>
            </a:r>
          </a:p>
        </p:txBody>
      </p:sp>
      <p:sp>
        <p:nvSpPr>
          <p:cNvPr id="95264" name="Rectangle 32"/>
          <p:cNvSpPr>
            <a:spLocks noChangeArrowheads="1"/>
          </p:cNvSpPr>
          <p:nvPr/>
        </p:nvSpPr>
        <p:spPr bwMode="auto">
          <a:xfrm>
            <a:off x="2400300" y="566420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65" name="Text Box 33"/>
          <p:cNvSpPr txBox="1">
            <a:spLocks noChangeArrowheads="1"/>
          </p:cNvSpPr>
          <p:nvPr/>
        </p:nvSpPr>
        <p:spPr bwMode="auto">
          <a:xfrm>
            <a:off x="2532063" y="5607050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Ruột thừa</a:t>
            </a:r>
          </a:p>
        </p:txBody>
      </p:sp>
      <p:sp>
        <p:nvSpPr>
          <p:cNvPr id="95266" name="Rectangle 34"/>
          <p:cNvSpPr>
            <a:spLocks noChangeArrowheads="1"/>
          </p:cNvSpPr>
          <p:nvPr/>
        </p:nvSpPr>
        <p:spPr bwMode="auto">
          <a:xfrm>
            <a:off x="2476500" y="6153150"/>
            <a:ext cx="175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95267" name="Text Box 35"/>
          <p:cNvSpPr txBox="1">
            <a:spLocks noChangeArrowheads="1"/>
          </p:cNvSpPr>
          <p:nvPr/>
        </p:nvSpPr>
        <p:spPr bwMode="auto">
          <a:xfrm>
            <a:off x="2608263" y="6096000"/>
            <a:ext cx="1052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Hậu môn</a:t>
            </a:r>
          </a:p>
        </p:txBody>
      </p:sp>
      <p:sp>
        <p:nvSpPr>
          <p:cNvPr id="14372" name="Text Box 37"/>
          <p:cNvSpPr txBox="1">
            <a:spLocks noChangeArrowheads="1"/>
          </p:cNvSpPr>
          <p:nvPr/>
        </p:nvSpPr>
        <p:spPr bwMode="auto">
          <a:xfrm>
            <a:off x="1828800" y="990600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4373" name="Text Box 38"/>
          <p:cNvSpPr txBox="1">
            <a:spLocks noChangeArrowheads="1"/>
          </p:cNvSpPr>
          <p:nvPr/>
        </p:nvSpPr>
        <p:spPr bwMode="auto">
          <a:xfrm>
            <a:off x="2286000" y="1263650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(2)</a:t>
            </a:r>
          </a:p>
        </p:txBody>
      </p:sp>
      <p:sp>
        <p:nvSpPr>
          <p:cNvPr id="14374" name="Text Box 39"/>
          <p:cNvSpPr txBox="1">
            <a:spLocks noChangeArrowheads="1"/>
          </p:cNvSpPr>
          <p:nvPr/>
        </p:nvSpPr>
        <p:spPr bwMode="auto">
          <a:xfrm>
            <a:off x="2654300" y="1568450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(3)</a:t>
            </a:r>
          </a:p>
        </p:txBody>
      </p:sp>
      <p:sp>
        <p:nvSpPr>
          <p:cNvPr id="14375" name="Text Box 40"/>
          <p:cNvSpPr txBox="1">
            <a:spLocks noChangeArrowheads="1"/>
          </p:cNvSpPr>
          <p:nvPr/>
        </p:nvSpPr>
        <p:spPr bwMode="auto">
          <a:xfrm>
            <a:off x="8763000" y="927100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(4)</a:t>
            </a:r>
          </a:p>
        </p:txBody>
      </p:sp>
      <p:sp>
        <p:nvSpPr>
          <p:cNvPr id="14376" name="Text Box 41"/>
          <p:cNvSpPr txBox="1">
            <a:spLocks noChangeArrowheads="1"/>
          </p:cNvSpPr>
          <p:nvPr/>
        </p:nvSpPr>
        <p:spPr bwMode="auto">
          <a:xfrm>
            <a:off x="9777414" y="1333500"/>
            <a:ext cx="433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(5)</a:t>
            </a:r>
          </a:p>
        </p:txBody>
      </p:sp>
      <p:sp>
        <p:nvSpPr>
          <p:cNvPr id="14377" name="Text Box 42"/>
          <p:cNvSpPr txBox="1">
            <a:spLocks noChangeArrowheads="1"/>
          </p:cNvSpPr>
          <p:nvPr/>
        </p:nvSpPr>
        <p:spPr bwMode="auto">
          <a:xfrm>
            <a:off x="10287000" y="2057400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4378" name="Text Box 43"/>
          <p:cNvSpPr txBox="1">
            <a:spLocks noChangeArrowheads="1"/>
          </p:cNvSpPr>
          <p:nvPr/>
        </p:nvSpPr>
        <p:spPr bwMode="auto">
          <a:xfrm>
            <a:off x="10234614" y="3810000"/>
            <a:ext cx="433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(8)</a:t>
            </a:r>
          </a:p>
        </p:txBody>
      </p:sp>
      <p:sp>
        <p:nvSpPr>
          <p:cNvPr id="14379" name="Text Box 44"/>
          <p:cNvSpPr txBox="1">
            <a:spLocks noChangeArrowheads="1"/>
          </p:cNvSpPr>
          <p:nvPr/>
        </p:nvSpPr>
        <p:spPr bwMode="auto">
          <a:xfrm>
            <a:off x="1905000" y="3835400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(7)</a:t>
            </a:r>
          </a:p>
        </p:txBody>
      </p:sp>
      <p:sp>
        <p:nvSpPr>
          <p:cNvPr id="14380" name="Text Box 45"/>
          <p:cNvSpPr txBox="1">
            <a:spLocks noChangeArrowheads="1"/>
          </p:cNvSpPr>
          <p:nvPr/>
        </p:nvSpPr>
        <p:spPr bwMode="auto">
          <a:xfrm>
            <a:off x="2286000" y="4292600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(9)</a:t>
            </a:r>
          </a:p>
        </p:txBody>
      </p:sp>
      <p:sp>
        <p:nvSpPr>
          <p:cNvPr id="14381" name="Text Box 46"/>
          <p:cNvSpPr txBox="1">
            <a:spLocks noChangeArrowheads="1"/>
          </p:cNvSpPr>
          <p:nvPr/>
        </p:nvSpPr>
        <p:spPr bwMode="auto">
          <a:xfrm>
            <a:off x="9423400" y="4229100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(10)</a:t>
            </a:r>
          </a:p>
        </p:txBody>
      </p:sp>
      <p:sp>
        <p:nvSpPr>
          <p:cNvPr id="14382" name="Text Box 47"/>
          <p:cNvSpPr txBox="1">
            <a:spLocks noChangeArrowheads="1"/>
          </p:cNvSpPr>
          <p:nvPr/>
        </p:nvSpPr>
        <p:spPr bwMode="auto">
          <a:xfrm>
            <a:off x="2108200" y="4686300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(11)</a:t>
            </a:r>
          </a:p>
        </p:txBody>
      </p:sp>
      <p:sp>
        <p:nvSpPr>
          <p:cNvPr id="14383" name="Text Box 48"/>
          <p:cNvSpPr txBox="1">
            <a:spLocks noChangeArrowheads="1"/>
          </p:cNvSpPr>
          <p:nvPr/>
        </p:nvSpPr>
        <p:spPr bwMode="auto">
          <a:xfrm>
            <a:off x="9144000" y="4921250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(12)</a:t>
            </a:r>
          </a:p>
        </p:txBody>
      </p:sp>
      <p:sp>
        <p:nvSpPr>
          <p:cNvPr id="14384" name="Text Box 49"/>
          <p:cNvSpPr txBox="1">
            <a:spLocks noChangeArrowheads="1"/>
          </p:cNvSpPr>
          <p:nvPr/>
        </p:nvSpPr>
        <p:spPr bwMode="auto">
          <a:xfrm>
            <a:off x="9639300" y="5816600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(14)</a:t>
            </a:r>
          </a:p>
        </p:txBody>
      </p:sp>
      <p:sp>
        <p:nvSpPr>
          <p:cNvPr id="14385" name="Text Box 50"/>
          <p:cNvSpPr txBox="1">
            <a:spLocks noChangeArrowheads="1"/>
          </p:cNvSpPr>
          <p:nvPr/>
        </p:nvSpPr>
        <p:spPr bwMode="auto">
          <a:xfrm>
            <a:off x="2070100" y="5143500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(13)</a:t>
            </a:r>
          </a:p>
        </p:txBody>
      </p:sp>
      <p:sp>
        <p:nvSpPr>
          <p:cNvPr id="14386" name="Text Box 51"/>
          <p:cNvSpPr txBox="1">
            <a:spLocks noChangeArrowheads="1"/>
          </p:cNvSpPr>
          <p:nvPr/>
        </p:nvSpPr>
        <p:spPr bwMode="auto">
          <a:xfrm>
            <a:off x="1981200" y="5568950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(15)</a:t>
            </a:r>
          </a:p>
        </p:txBody>
      </p:sp>
      <p:sp>
        <p:nvSpPr>
          <p:cNvPr id="14387" name="Text Box 52"/>
          <p:cNvSpPr txBox="1">
            <a:spLocks noChangeArrowheads="1"/>
          </p:cNvSpPr>
          <p:nvPr/>
        </p:nvSpPr>
        <p:spPr bwMode="auto">
          <a:xfrm>
            <a:off x="2019300" y="6089650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(16)</a:t>
            </a:r>
          </a:p>
        </p:txBody>
      </p:sp>
      <p:sp>
        <p:nvSpPr>
          <p:cNvPr id="53" name="WordArt 3">
            <a:extLst>
              <a:ext uri="{FF2B5EF4-FFF2-40B4-BE49-F238E27FC236}">
                <a16:creationId xmlns:a16="http://schemas.microsoft.com/office/drawing/2014/main" xmlns="" id="{A08B3FB5-3963-430A-8D92-D7C8B96286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9559" y="13583"/>
            <a:ext cx="3060541" cy="84502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11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2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5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5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5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5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5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5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5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5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5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5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5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6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5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9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6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5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6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5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66"/>
                  </p:tgtEl>
                </p:cond>
              </p:nextCondLst>
            </p:seq>
          </p:childTnLst>
        </p:cTn>
      </p:par>
    </p:tnLst>
    <p:bldLst>
      <p:bldP spid="95242" grpId="0"/>
      <p:bldP spid="95243" grpId="0"/>
      <p:bldP spid="95244" grpId="0"/>
      <p:bldP spid="95245" grpId="0"/>
      <p:bldP spid="95246" grpId="0"/>
      <p:bldP spid="95247" grpId="0"/>
      <p:bldP spid="95249" grpId="0"/>
      <p:bldP spid="95251" grpId="0"/>
      <p:bldP spid="95253" grpId="0"/>
      <p:bldP spid="95255" grpId="0"/>
      <p:bldP spid="95257" grpId="0"/>
      <p:bldP spid="95259" grpId="0"/>
      <p:bldP spid="95261" grpId="0"/>
      <p:bldP spid="95263" grpId="0"/>
      <p:bldP spid="95265" grpId="0"/>
      <p:bldP spid="95267" grpId="0"/>
      <p:bldP spid="5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1"/>
          <p:cNvSpPr>
            <a:spLocks noChangeArrowheads="1"/>
          </p:cNvSpPr>
          <p:nvPr/>
        </p:nvSpPr>
        <p:spPr bwMode="auto">
          <a:xfrm>
            <a:off x="1447800" y="7620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Text Box 42"/>
          <p:cNvSpPr txBox="1">
            <a:spLocks noChangeArrowheads="1"/>
          </p:cNvSpPr>
          <p:nvPr/>
        </p:nvSpPr>
        <p:spPr bwMode="auto">
          <a:xfrm>
            <a:off x="6019801" y="4183063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Calibri" panose="020F0502020204030204" pitchFamily="34" charset="0"/>
            </a:endParaRPr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6229350" y="762000"/>
            <a:ext cx="0" cy="563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1418" name="Group 4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02477668"/>
              </p:ext>
            </p:extLst>
          </p:nvPr>
        </p:nvGraphicFramePr>
        <p:xfrm>
          <a:off x="811885" y="595740"/>
          <a:ext cx="5318760" cy="3741412"/>
        </p:xfrm>
        <a:graphic>
          <a:graphicData uri="http://schemas.openxmlformats.org/drawingml/2006/table">
            <a:tbl>
              <a:tblPr/>
              <a:tblGrid>
                <a:gridCol w="2720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8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3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18565" y="1472041"/>
            <a:ext cx="253591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Miệng</a:t>
            </a:r>
            <a:endParaRPr lang="en-US" altLang="vi-V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Hầu</a:t>
            </a:r>
            <a:endParaRPr lang="en-US" altLang="vi-V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Thực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quản</a:t>
            </a:r>
            <a:endParaRPr lang="en-US" altLang="vi-V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Dạ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dày</a:t>
            </a:r>
            <a:endParaRPr lang="en-US" altLang="vi-VN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Ruột</a:t>
            </a:r>
            <a:r>
              <a:rPr lang="en-US" altLang="vi-VN" sz="2400" b="1" dirty="0">
                <a:latin typeface="Times New Roman" panose="02020603050405020304" pitchFamily="18" charset="0"/>
              </a:rPr>
              <a:t> (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Ruột</a:t>
            </a:r>
            <a:r>
              <a:rPr lang="en-US" altLang="vi-VN" sz="2400" b="1" dirty="0">
                <a:latin typeface="Times New Roman" panose="02020603050405020304" pitchFamily="18" charset="0"/>
              </a:rPr>
              <a:t> non,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ruột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già</a:t>
            </a:r>
            <a:r>
              <a:rPr lang="en-US" altLang="vi-VN" sz="2400" b="1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Hậu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môn</a:t>
            </a:r>
            <a:endParaRPr lang="en-US" altLang="vi-VN" sz="24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33029" y="1548240"/>
            <a:ext cx="24867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tụy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419" name="Rectangle 43"/>
          <p:cNvSpPr>
            <a:spLocks noChangeArrowheads="1"/>
          </p:cNvSpPr>
          <p:nvPr/>
        </p:nvSpPr>
        <p:spPr bwMode="auto">
          <a:xfrm>
            <a:off x="815340" y="4630875"/>
            <a:ext cx="4572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200" b="1" dirty="0">
                <a:solidFill>
                  <a:srgbClr val="CC0066"/>
                </a:solidFill>
                <a:sym typeface="Wingdings 3" panose="05040102010807070707" pitchFamily="18" charset="2"/>
              </a:rPr>
              <a:t> </a:t>
            </a:r>
            <a:r>
              <a:rPr lang="en-US" altLang="vi-VN" sz="2200" b="1" dirty="0" err="1">
                <a:solidFill>
                  <a:srgbClr val="CC0066"/>
                </a:solidFill>
              </a:rPr>
              <a:t>Quan</a:t>
            </a:r>
            <a:r>
              <a:rPr lang="en-US" altLang="vi-VN" sz="2200" b="1" dirty="0">
                <a:solidFill>
                  <a:srgbClr val="CC0066"/>
                </a:solidFill>
              </a:rPr>
              <a:t> </a:t>
            </a:r>
            <a:r>
              <a:rPr lang="en-US" altLang="vi-VN" sz="2200" b="1" dirty="0" err="1">
                <a:solidFill>
                  <a:srgbClr val="CC0066"/>
                </a:solidFill>
              </a:rPr>
              <a:t>sát</a:t>
            </a:r>
            <a:r>
              <a:rPr lang="en-US" altLang="vi-VN" sz="2200" b="1" dirty="0">
                <a:solidFill>
                  <a:srgbClr val="CC0066"/>
                </a:solidFill>
              </a:rPr>
              <a:t> </a:t>
            </a:r>
            <a:r>
              <a:rPr lang="en-US" altLang="vi-VN" sz="2200" b="1" dirty="0" err="1">
                <a:solidFill>
                  <a:srgbClr val="CC0066"/>
                </a:solidFill>
              </a:rPr>
              <a:t>và</a:t>
            </a:r>
            <a:r>
              <a:rPr lang="en-US" altLang="vi-VN" sz="2200" b="1" dirty="0">
                <a:solidFill>
                  <a:srgbClr val="CC0066"/>
                </a:solidFill>
              </a:rPr>
              <a:t> </a:t>
            </a:r>
            <a:r>
              <a:rPr lang="en-US" altLang="vi-VN" sz="2200" b="1" dirty="0" err="1">
                <a:solidFill>
                  <a:srgbClr val="CC0066"/>
                </a:solidFill>
              </a:rPr>
              <a:t>liệt</a:t>
            </a:r>
            <a:r>
              <a:rPr lang="en-US" altLang="vi-VN" sz="2200" b="1" dirty="0">
                <a:solidFill>
                  <a:srgbClr val="CC0066"/>
                </a:solidFill>
              </a:rPr>
              <a:t> </a:t>
            </a:r>
            <a:r>
              <a:rPr lang="en-US" altLang="vi-VN" sz="2200" b="1" dirty="0" err="1">
                <a:solidFill>
                  <a:srgbClr val="CC0066"/>
                </a:solidFill>
              </a:rPr>
              <a:t>kê</a:t>
            </a:r>
            <a:r>
              <a:rPr lang="en-US" altLang="vi-VN" sz="2200" b="1" dirty="0">
                <a:solidFill>
                  <a:srgbClr val="CC0066"/>
                </a:solidFill>
              </a:rPr>
              <a:t> </a:t>
            </a:r>
            <a:r>
              <a:rPr lang="en-US" altLang="vi-VN" sz="2200" b="1" dirty="0" err="1">
                <a:solidFill>
                  <a:srgbClr val="CC0066"/>
                </a:solidFill>
              </a:rPr>
              <a:t>các</a:t>
            </a:r>
            <a:r>
              <a:rPr lang="en-US" altLang="vi-VN" sz="2200" b="1" dirty="0">
                <a:solidFill>
                  <a:srgbClr val="CC0066"/>
                </a:solidFill>
              </a:rPr>
              <a:t> </a:t>
            </a:r>
            <a:r>
              <a:rPr lang="en-US" altLang="vi-VN" sz="2200" b="1" dirty="0" err="1">
                <a:solidFill>
                  <a:srgbClr val="CC0066"/>
                </a:solidFill>
              </a:rPr>
              <a:t>cơ</a:t>
            </a:r>
            <a:r>
              <a:rPr lang="en-US" altLang="vi-VN" sz="2200" b="1" dirty="0">
                <a:solidFill>
                  <a:srgbClr val="CC0066"/>
                </a:solidFill>
              </a:rPr>
              <a:t> </a:t>
            </a:r>
            <a:r>
              <a:rPr lang="en-US" altLang="vi-VN" sz="2200" b="1" dirty="0" err="1">
                <a:solidFill>
                  <a:srgbClr val="CC0066"/>
                </a:solidFill>
              </a:rPr>
              <a:t>quan</a:t>
            </a:r>
            <a:r>
              <a:rPr lang="en-US" altLang="vi-VN" sz="2200" b="1" dirty="0">
                <a:solidFill>
                  <a:srgbClr val="CC0066"/>
                </a:solidFill>
              </a:rPr>
              <a:t> </a:t>
            </a:r>
            <a:r>
              <a:rPr lang="en-US" altLang="vi-VN" sz="2200" b="1" dirty="0" err="1">
                <a:solidFill>
                  <a:srgbClr val="CC0066"/>
                </a:solidFill>
              </a:rPr>
              <a:t>tiêu</a:t>
            </a:r>
            <a:r>
              <a:rPr lang="en-US" altLang="vi-VN" sz="2200" b="1" dirty="0">
                <a:solidFill>
                  <a:srgbClr val="CC0066"/>
                </a:solidFill>
              </a:rPr>
              <a:t> </a:t>
            </a:r>
            <a:r>
              <a:rPr lang="en-US" altLang="vi-VN" sz="2200" b="1" dirty="0" err="1">
                <a:solidFill>
                  <a:srgbClr val="CC0066"/>
                </a:solidFill>
              </a:rPr>
              <a:t>hóa</a:t>
            </a:r>
            <a:r>
              <a:rPr lang="en-US" altLang="vi-VN" sz="2200" b="1" dirty="0">
                <a:solidFill>
                  <a:srgbClr val="CC0066"/>
                </a:solidFill>
              </a:rPr>
              <a:t> ở </a:t>
            </a:r>
            <a:r>
              <a:rPr lang="en-US" altLang="vi-VN" sz="2200" b="1" dirty="0" err="1">
                <a:solidFill>
                  <a:srgbClr val="CC0066"/>
                </a:solidFill>
              </a:rPr>
              <a:t>hình</a:t>
            </a:r>
            <a:r>
              <a:rPr lang="en-US" altLang="vi-VN" sz="2200" b="1" dirty="0">
                <a:solidFill>
                  <a:srgbClr val="CC0066"/>
                </a:solidFill>
              </a:rPr>
              <a:t> 24.3 </a:t>
            </a:r>
            <a:r>
              <a:rPr lang="en-US" altLang="vi-VN" sz="2200" b="1" dirty="0" err="1">
                <a:solidFill>
                  <a:srgbClr val="CC0066"/>
                </a:solidFill>
              </a:rPr>
              <a:t>vào</a:t>
            </a:r>
            <a:r>
              <a:rPr lang="en-US" altLang="vi-VN" sz="2200" b="1" dirty="0">
                <a:solidFill>
                  <a:srgbClr val="CC0066"/>
                </a:solidFill>
              </a:rPr>
              <a:t> </a:t>
            </a:r>
            <a:r>
              <a:rPr lang="en-US" altLang="vi-VN" sz="2200" b="1" dirty="0" err="1">
                <a:solidFill>
                  <a:srgbClr val="CC0066"/>
                </a:solidFill>
              </a:rPr>
              <a:t>bảng</a:t>
            </a:r>
            <a:r>
              <a:rPr lang="en-US" altLang="vi-VN" sz="2200" b="1" dirty="0">
                <a:solidFill>
                  <a:srgbClr val="CC0066"/>
                </a:solidFill>
              </a:rPr>
              <a:t> </a:t>
            </a:r>
            <a:r>
              <a:rPr lang="en-US" altLang="vi-VN" sz="2200" b="1" dirty="0" err="1">
                <a:solidFill>
                  <a:srgbClr val="CC0066"/>
                </a:solidFill>
              </a:rPr>
              <a:t>trên</a:t>
            </a:r>
            <a:r>
              <a:rPr lang="en-US" altLang="vi-VN" sz="2200" b="1" dirty="0">
                <a:solidFill>
                  <a:srgbClr val="CC0066"/>
                </a:solidFill>
              </a:rPr>
              <a:t> </a:t>
            </a: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6867124" y="5705293"/>
            <a:ext cx="4572000" cy="5270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400" b="1" dirty="0" err="1">
                <a:solidFill>
                  <a:schemeClr val="bg1"/>
                </a:solidFill>
              </a:rPr>
              <a:t>Hình</a:t>
            </a:r>
            <a:r>
              <a:rPr lang="en-US" altLang="vi-VN" sz="1400" b="1" dirty="0">
                <a:solidFill>
                  <a:schemeClr val="bg1"/>
                </a:solidFill>
              </a:rPr>
              <a:t> 24.3 – </a:t>
            </a:r>
            <a:r>
              <a:rPr lang="en-US" altLang="vi-VN" sz="1400" b="1" dirty="0" err="1">
                <a:solidFill>
                  <a:schemeClr val="bg1"/>
                </a:solidFill>
              </a:rPr>
              <a:t>Sơ</a:t>
            </a:r>
            <a:r>
              <a:rPr lang="en-US" altLang="vi-VN" sz="1400" b="1" dirty="0">
                <a:solidFill>
                  <a:schemeClr val="bg1"/>
                </a:solidFill>
              </a:rPr>
              <a:t> </a:t>
            </a:r>
            <a:r>
              <a:rPr lang="en-US" altLang="vi-VN" sz="1400" b="1" dirty="0" err="1">
                <a:solidFill>
                  <a:schemeClr val="bg1"/>
                </a:solidFill>
              </a:rPr>
              <a:t>đồ</a:t>
            </a:r>
            <a:r>
              <a:rPr lang="en-US" altLang="vi-VN" sz="1400" b="1" dirty="0">
                <a:solidFill>
                  <a:schemeClr val="bg1"/>
                </a:solidFill>
              </a:rPr>
              <a:t> </a:t>
            </a:r>
            <a:r>
              <a:rPr lang="en-US" altLang="vi-VN" sz="1400" b="1" dirty="0" err="1">
                <a:solidFill>
                  <a:schemeClr val="bg1"/>
                </a:solidFill>
              </a:rPr>
              <a:t>các</a:t>
            </a:r>
            <a:r>
              <a:rPr lang="en-US" altLang="vi-VN" sz="1400" b="1" dirty="0">
                <a:solidFill>
                  <a:schemeClr val="bg1"/>
                </a:solidFill>
              </a:rPr>
              <a:t> </a:t>
            </a:r>
            <a:r>
              <a:rPr lang="en-US" altLang="vi-VN" sz="1400" b="1" dirty="0" err="1">
                <a:solidFill>
                  <a:schemeClr val="bg1"/>
                </a:solidFill>
              </a:rPr>
              <a:t>cơ</a:t>
            </a:r>
            <a:r>
              <a:rPr lang="en-US" altLang="vi-VN" sz="1400" b="1" dirty="0">
                <a:solidFill>
                  <a:schemeClr val="bg1"/>
                </a:solidFill>
              </a:rPr>
              <a:t> </a:t>
            </a:r>
            <a:r>
              <a:rPr lang="en-US" altLang="vi-VN" sz="1400" b="1" dirty="0" err="1">
                <a:solidFill>
                  <a:schemeClr val="bg1"/>
                </a:solidFill>
              </a:rPr>
              <a:t>quan</a:t>
            </a:r>
            <a:r>
              <a:rPr lang="en-US" altLang="vi-VN" sz="1400" b="1" dirty="0">
                <a:solidFill>
                  <a:schemeClr val="bg1"/>
                </a:solidFill>
              </a:rPr>
              <a:t> </a:t>
            </a:r>
            <a:r>
              <a:rPr lang="en-US" altLang="vi-VN" sz="1400" b="1" dirty="0" err="1">
                <a:solidFill>
                  <a:schemeClr val="bg1"/>
                </a:solidFill>
              </a:rPr>
              <a:t>trong</a:t>
            </a:r>
            <a:r>
              <a:rPr lang="en-US" altLang="vi-VN" sz="1400" b="1" dirty="0">
                <a:solidFill>
                  <a:schemeClr val="bg1"/>
                </a:solidFill>
              </a:rPr>
              <a:t> </a:t>
            </a:r>
            <a:r>
              <a:rPr lang="en-US" altLang="vi-VN" sz="1400" b="1" dirty="0" err="1">
                <a:solidFill>
                  <a:schemeClr val="bg1"/>
                </a:solidFill>
              </a:rPr>
              <a:t>hệ</a:t>
            </a:r>
            <a:r>
              <a:rPr lang="en-US" altLang="vi-VN" sz="1400" b="1" dirty="0">
                <a:solidFill>
                  <a:schemeClr val="bg1"/>
                </a:solidFill>
              </a:rPr>
              <a:t> </a:t>
            </a:r>
            <a:r>
              <a:rPr lang="en-US" altLang="vi-VN" sz="1400" b="1" dirty="0" err="1">
                <a:solidFill>
                  <a:schemeClr val="bg1"/>
                </a:solidFill>
              </a:rPr>
              <a:t>tiêu</a:t>
            </a:r>
            <a:r>
              <a:rPr lang="en-US" altLang="vi-VN" sz="1400" b="1" dirty="0">
                <a:solidFill>
                  <a:schemeClr val="bg1"/>
                </a:solidFill>
              </a:rPr>
              <a:t> </a:t>
            </a:r>
            <a:r>
              <a:rPr lang="en-US" altLang="vi-VN" sz="1400" b="1" dirty="0" err="1">
                <a:solidFill>
                  <a:schemeClr val="bg1"/>
                </a:solidFill>
              </a:rPr>
              <a:t>hóa</a:t>
            </a:r>
            <a:r>
              <a:rPr lang="en-US" altLang="vi-VN" sz="1400" b="1" dirty="0">
                <a:solidFill>
                  <a:schemeClr val="bg1"/>
                </a:solidFill>
              </a:rPr>
              <a:t> </a:t>
            </a:r>
            <a:r>
              <a:rPr lang="en-US" altLang="vi-VN" sz="1400" b="1" dirty="0" err="1">
                <a:solidFill>
                  <a:schemeClr val="bg1"/>
                </a:solidFill>
              </a:rPr>
              <a:t>của</a:t>
            </a:r>
            <a:r>
              <a:rPr lang="en-US" altLang="vi-VN" sz="1400" b="1" dirty="0">
                <a:solidFill>
                  <a:schemeClr val="bg1"/>
                </a:solidFill>
              </a:rPr>
              <a:t> </a:t>
            </a:r>
            <a:r>
              <a:rPr lang="en-US" altLang="vi-VN" sz="1400" b="1" dirty="0" err="1">
                <a:solidFill>
                  <a:schemeClr val="bg1"/>
                </a:solidFill>
              </a:rPr>
              <a:t>cơ</a:t>
            </a:r>
            <a:r>
              <a:rPr lang="en-US" altLang="vi-VN" sz="1400" b="1" dirty="0">
                <a:solidFill>
                  <a:schemeClr val="bg1"/>
                </a:solidFill>
              </a:rPr>
              <a:t> </a:t>
            </a:r>
            <a:r>
              <a:rPr lang="en-US" altLang="vi-VN" sz="1400" b="1" dirty="0" err="1">
                <a:solidFill>
                  <a:schemeClr val="bg1"/>
                </a:solidFill>
              </a:rPr>
              <a:t>thể</a:t>
            </a:r>
            <a:r>
              <a:rPr lang="en-US" altLang="vi-VN" sz="1400" b="1" dirty="0">
                <a:solidFill>
                  <a:schemeClr val="bg1"/>
                </a:solidFill>
              </a:rPr>
              <a:t> </a:t>
            </a:r>
            <a:r>
              <a:rPr lang="en-US" altLang="vi-VN" sz="1400" b="1" dirty="0" err="1">
                <a:solidFill>
                  <a:schemeClr val="bg1"/>
                </a:solidFill>
              </a:rPr>
              <a:t>người</a:t>
            </a:r>
            <a:endParaRPr lang="en-US" altLang="vi-VN" sz="1400" b="1" dirty="0">
              <a:solidFill>
                <a:schemeClr val="bg1"/>
              </a:solidFill>
            </a:endParaRPr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7619619" y="1467612"/>
            <a:ext cx="2587257" cy="4457700"/>
            <a:chOff x="398" y="336"/>
            <a:chExt cx="1906" cy="3600"/>
          </a:xfrm>
        </p:grpSpPr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2304" y="211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720" y="384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 flipV="1">
              <a:off x="720" y="52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V="1">
              <a:off x="720" y="528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flipV="1">
              <a:off x="1152" y="3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1056" y="6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1248" y="432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V="1">
              <a:off x="1296" y="1152"/>
              <a:ext cx="86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398" y="2299"/>
              <a:ext cx="56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 flipV="1">
              <a:off x="1536" y="2304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flipV="1">
              <a:off x="624" y="2496"/>
              <a:ext cx="480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>
              <a:off x="1344" y="264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 flipV="1">
              <a:off x="672" y="2592"/>
              <a:ext cx="52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 flipV="1">
              <a:off x="1378" y="3108"/>
              <a:ext cx="624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 flipV="1">
              <a:off x="624" y="3216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8"/>
            <p:cNvSpPr>
              <a:spLocks noChangeShapeType="1"/>
            </p:cNvSpPr>
            <p:nvPr/>
          </p:nvSpPr>
          <p:spPr bwMode="auto">
            <a:xfrm>
              <a:off x="672" y="36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624" y="393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 flipV="1">
              <a:off x="1320" y="3466"/>
              <a:ext cx="752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86" r:id="rId2" imgW="9142857" imgH="6552381"/>
        </mc:Choice>
        <mc:Fallback>
          <p:control r:id="rId2" imgW="9142857" imgH="6552381">
            <p:pic>
              <p:nvPicPr>
                <p:cNvPr id="0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2200" y="611188"/>
                  <a:ext cx="5267325" cy="5427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1905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1182</TotalTime>
  <Words>751</Words>
  <Application>Microsoft Office PowerPoint</Application>
  <PresentationFormat>Custom</PresentationFormat>
  <Paragraphs>161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73</cp:revision>
  <dcterms:created xsi:type="dcterms:W3CDTF">2019-11-13T07:29:25Z</dcterms:created>
  <dcterms:modified xsi:type="dcterms:W3CDTF">2020-04-09T11:13:52Z</dcterms:modified>
</cp:coreProperties>
</file>