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2" r:id="rId4"/>
    <p:sldId id="268" r:id="rId5"/>
    <p:sldId id="261" r:id="rId6"/>
    <p:sldId id="270" r:id="rId7"/>
    <p:sldId id="275" r:id="rId8"/>
    <p:sldId id="269" r:id="rId9"/>
    <p:sldId id="276" r:id="rId10"/>
    <p:sldId id="271" r:id="rId11"/>
    <p:sldId id="273" r:id="rId12"/>
    <p:sldId id="264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7A3D6-C06B-4199-BACE-381EF4ED6342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C732-22E4-4502-8375-14F5BEF0A1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Thân Thị Diệp Nga- Bình Dương</a:t>
            </a: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33968-E8A2-4A6E-B4C0-A309D846C0C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F22252-9773-4708-8F54-4D88E8E1E394}" type="slidenum">
              <a:rPr lang="en-US"/>
              <a:pPr/>
              <a:t>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1BB47-891A-4FC5-83A6-F8E29EB91D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93A57-9C59-4266-9015-67ED6BC798D1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DF0D1-17CE-4A4B-82A2-7F3618D7F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22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21.png"/><Relationship Id="rId10" Type="http://schemas.openxmlformats.org/officeDocument/2006/relationships/image" Target="../media/image24.jpeg"/><Relationship Id="rId4" Type="http://schemas.openxmlformats.org/officeDocument/2006/relationships/image" Target="../media/image20.jpeg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87763" y="1430338"/>
            <a:ext cx="2368550" cy="1570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BÀI 18</a:t>
            </a:r>
            <a:endParaRPr lang="en-US" sz="3200" b="1">
              <a:solidFill>
                <a:srgbClr val="FF0000"/>
              </a:solidFill>
            </a:endParaRPr>
          </a:p>
          <a:p>
            <a:pPr algn="ctr"/>
            <a:endParaRPr lang="en-US" sz="3200" b="1" u="sng">
              <a:solidFill>
                <a:srgbClr val="0033CC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71600" y="2743200"/>
            <a:ext cx="66484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 algn="ctr" eaLnBrk="0" hangingPunct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CHUYỂN MÁU QUA  HỆ MẠCH  VỆ SINH  HỆ TUẦN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HOÀNssssss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 descr="Blue tissue paper"/>
          <p:cNvSpPr>
            <a:spLocks noChangeArrowheads="1"/>
          </p:cNvSpPr>
          <p:nvPr/>
        </p:nvSpPr>
        <p:spPr bwMode="auto">
          <a:xfrm>
            <a:off x="0" y="0"/>
            <a:ext cx="9220200" cy="66881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91000" y="3200400"/>
            <a:ext cx="2133600" cy="1828800"/>
            <a:chOff x="3072" y="2016"/>
            <a:chExt cx="1344" cy="1152"/>
          </a:xfrm>
        </p:grpSpPr>
        <p:pic>
          <p:nvPicPr>
            <p:cNvPr id="14377" name="Picture 6" descr="080824020608-412-6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2016"/>
              <a:ext cx="134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8" name="AutoShape 7"/>
            <p:cNvSpPr>
              <a:spLocks noChangeArrowheads="1"/>
            </p:cNvSpPr>
            <p:nvPr/>
          </p:nvSpPr>
          <p:spPr bwMode="auto">
            <a:xfrm rot="5400000">
              <a:off x="3606" y="2641"/>
              <a:ext cx="311" cy="350"/>
            </a:xfrm>
            <a:prstGeom prst="moon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79" name="AutoShape 8"/>
            <p:cNvSpPr>
              <a:spLocks noChangeArrowheads="1"/>
            </p:cNvSpPr>
            <p:nvPr/>
          </p:nvSpPr>
          <p:spPr bwMode="auto">
            <a:xfrm>
              <a:off x="3307" y="2232"/>
              <a:ext cx="303" cy="2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61 w 21600"/>
                <a:gd name="T13" fmla="*/ 2302 h 21600"/>
                <a:gd name="T14" fmla="*/ 16539 w 21600"/>
                <a:gd name="T15" fmla="*/ 136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80" name="AutoShape 9"/>
            <p:cNvSpPr>
              <a:spLocks noChangeArrowheads="1"/>
            </p:cNvSpPr>
            <p:nvPr/>
          </p:nvSpPr>
          <p:spPr bwMode="auto">
            <a:xfrm>
              <a:off x="3883" y="2221"/>
              <a:ext cx="302" cy="2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07 w 21600"/>
                <a:gd name="T13" fmla="*/ 2302 h 21600"/>
                <a:gd name="T14" fmla="*/ 16522 w 21600"/>
                <a:gd name="T15" fmla="*/ 1363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9882" name="AutoShape 10"/>
          <p:cNvSpPr>
            <a:spLocks noChangeArrowheads="1"/>
          </p:cNvSpPr>
          <p:nvPr/>
        </p:nvSpPr>
        <p:spPr bwMode="auto">
          <a:xfrm>
            <a:off x="5464175" y="3976688"/>
            <a:ext cx="52388" cy="1651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883" name="AutoShape 11"/>
          <p:cNvSpPr>
            <a:spLocks noChangeArrowheads="1"/>
          </p:cNvSpPr>
          <p:nvPr/>
        </p:nvSpPr>
        <p:spPr bwMode="auto">
          <a:xfrm>
            <a:off x="4648200" y="3886200"/>
            <a:ext cx="53975" cy="166688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884" name="AutoShape 12"/>
          <p:cNvSpPr>
            <a:spLocks noChangeArrowheads="1"/>
          </p:cNvSpPr>
          <p:nvPr/>
        </p:nvSpPr>
        <p:spPr bwMode="auto">
          <a:xfrm>
            <a:off x="6316663" y="3921125"/>
            <a:ext cx="53975" cy="166688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885" name="AutoShape 13"/>
          <p:cNvSpPr>
            <a:spLocks noChangeArrowheads="1"/>
          </p:cNvSpPr>
          <p:nvPr/>
        </p:nvSpPr>
        <p:spPr bwMode="auto">
          <a:xfrm>
            <a:off x="5791200" y="3810000"/>
            <a:ext cx="52388" cy="166688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400800" y="914400"/>
            <a:ext cx="1905000" cy="1676400"/>
            <a:chOff x="4560" y="336"/>
            <a:chExt cx="1200" cy="1056"/>
          </a:xfrm>
        </p:grpSpPr>
        <p:pic>
          <p:nvPicPr>
            <p:cNvPr id="14375" name="Picture 15" descr="Vi rut cúm A H1N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0" y="336"/>
              <a:ext cx="1200" cy="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6" name="Text Box 16"/>
            <p:cNvSpPr txBox="1">
              <a:spLocks noChangeArrowheads="1"/>
            </p:cNvSpPr>
            <p:nvPr/>
          </p:nvSpPr>
          <p:spPr bwMode="auto">
            <a:xfrm>
              <a:off x="4593" y="1161"/>
              <a:ext cx="1149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FF"/>
                  </a:solidFill>
                </a:rPr>
                <a:t>Vi rút cúm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419600" y="914400"/>
            <a:ext cx="1828800" cy="1595438"/>
            <a:chOff x="2016" y="576"/>
            <a:chExt cx="1152" cy="1005"/>
          </a:xfrm>
        </p:grpSpPr>
        <p:pic>
          <p:nvPicPr>
            <p:cNvPr id="14373" name="Picture 18" descr="Vi khuẩn Samonella - thương hà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6" y="576"/>
              <a:ext cx="115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4" name="Text Box 19"/>
            <p:cNvSpPr txBox="1">
              <a:spLocks noChangeArrowheads="1"/>
            </p:cNvSpPr>
            <p:nvPr/>
          </p:nvSpPr>
          <p:spPr bwMode="auto">
            <a:xfrm>
              <a:off x="2016" y="1350"/>
              <a:ext cx="115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VK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hàn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429000" y="5410200"/>
            <a:ext cx="990600" cy="1447800"/>
            <a:chOff x="1968" y="2742"/>
            <a:chExt cx="933" cy="1578"/>
          </a:xfrm>
        </p:grpSpPr>
        <p:pic>
          <p:nvPicPr>
            <p:cNvPr id="14371" name="Picture 21" descr="untitle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68" y="2742"/>
              <a:ext cx="933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2" name="Text Box 22"/>
            <p:cNvSpPr txBox="1">
              <a:spLocks noChangeArrowheads="1"/>
            </p:cNvSpPr>
            <p:nvPr/>
          </p:nvSpPr>
          <p:spPr bwMode="auto">
            <a:xfrm>
              <a:off x="2013" y="2758"/>
              <a:ext cx="816" cy="4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Rượu</a:t>
              </a:r>
              <a:endParaRPr lang="en-US" sz="2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981200" y="914400"/>
            <a:ext cx="1905000" cy="1495425"/>
            <a:chOff x="3264" y="576"/>
            <a:chExt cx="1200" cy="942"/>
          </a:xfrm>
        </p:grpSpPr>
        <p:pic>
          <p:nvPicPr>
            <p:cNvPr id="14369" name="Picture 24" descr="beo%20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576"/>
              <a:ext cx="12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0" name="Text Box 25"/>
            <p:cNvSpPr txBox="1">
              <a:spLocks noChangeArrowheads="1"/>
            </p:cNvSpPr>
            <p:nvPr/>
          </p:nvSpPr>
          <p:spPr bwMode="auto">
            <a:xfrm>
              <a:off x="3264" y="1287"/>
              <a:ext cx="120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Mỡ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898" name="AutoShape 26"/>
          <p:cNvSpPr>
            <a:spLocks noChangeArrowheads="1"/>
          </p:cNvSpPr>
          <p:nvPr/>
        </p:nvSpPr>
        <p:spPr bwMode="auto">
          <a:xfrm rot="1943990">
            <a:off x="4191000" y="4724400"/>
            <a:ext cx="212725" cy="815975"/>
          </a:xfrm>
          <a:prstGeom prst="upArrow">
            <a:avLst>
              <a:gd name="adj1" fmla="val 50000"/>
              <a:gd name="adj2" fmla="val 9589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899" name="AutoShape 27"/>
          <p:cNvSpPr>
            <a:spLocks noChangeArrowheads="1"/>
          </p:cNvSpPr>
          <p:nvPr/>
        </p:nvSpPr>
        <p:spPr bwMode="auto">
          <a:xfrm rot="-5033804">
            <a:off x="6515101" y="3765550"/>
            <a:ext cx="228600" cy="1076325"/>
          </a:xfrm>
          <a:prstGeom prst="upArrow">
            <a:avLst>
              <a:gd name="adj1" fmla="val 50000"/>
              <a:gd name="adj2" fmla="val 11770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900" name="AutoShape 28"/>
          <p:cNvSpPr>
            <a:spLocks noChangeArrowheads="1"/>
          </p:cNvSpPr>
          <p:nvPr/>
        </p:nvSpPr>
        <p:spPr bwMode="auto">
          <a:xfrm rot="-10597354">
            <a:off x="5029200" y="2438400"/>
            <a:ext cx="239713" cy="838200"/>
          </a:xfrm>
          <a:prstGeom prst="upArrow">
            <a:avLst>
              <a:gd name="adj1" fmla="val 50000"/>
              <a:gd name="adj2" fmla="val 8741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901" name="AutoShape 29"/>
          <p:cNvSpPr>
            <a:spLocks noChangeArrowheads="1"/>
          </p:cNvSpPr>
          <p:nvPr/>
        </p:nvSpPr>
        <p:spPr bwMode="auto">
          <a:xfrm rot="-8428366">
            <a:off x="6324600" y="2514600"/>
            <a:ext cx="290513" cy="914400"/>
          </a:xfrm>
          <a:prstGeom prst="upArrow">
            <a:avLst>
              <a:gd name="adj1" fmla="val 50000"/>
              <a:gd name="adj2" fmla="val 7868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902" name="AutoShape 30"/>
          <p:cNvSpPr>
            <a:spLocks noChangeArrowheads="1"/>
          </p:cNvSpPr>
          <p:nvPr/>
        </p:nvSpPr>
        <p:spPr bwMode="auto">
          <a:xfrm rot="-1985694">
            <a:off x="6248400" y="4495800"/>
            <a:ext cx="230188" cy="1506538"/>
          </a:xfrm>
          <a:prstGeom prst="upArrow">
            <a:avLst>
              <a:gd name="adj1" fmla="val 50000"/>
              <a:gd name="adj2" fmla="val 16362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9903" name="AutoShape 31"/>
          <p:cNvSpPr>
            <a:spLocks noChangeArrowheads="1"/>
          </p:cNvSpPr>
          <p:nvPr/>
        </p:nvSpPr>
        <p:spPr bwMode="auto">
          <a:xfrm rot="7826485">
            <a:off x="3871912" y="2214563"/>
            <a:ext cx="257175" cy="1447800"/>
          </a:xfrm>
          <a:prstGeom prst="upArrow">
            <a:avLst>
              <a:gd name="adj1" fmla="val 50000"/>
              <a:gd name="adj2" fmla="val 14074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1219200" y="2590800"/>
            <a:ext cx="1625600" cy="3581400"/>
            <a:chOff x="2000" y="2064"/>
            <a:chExt cx="784" cy="2256"/>
          </a:xfrm>
        </p:grpSpPr>
        <p:pic>
          <p:nvPicPr>
            <p:cNvPr id="14366" name="Picture 33" descr="giậ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00" y="3168"/>
              <a:ext cx="78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34" descr="tc-stres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16" y="2064"/>
              <a:ext cx="768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8" name="Text Box 35"/>
            <p:cNvSpPr txBox="1">
              <a:spLocks noChangeArrowheads="1"/>
            </p:cNvSpPr>
            <p:nvPr/>
          </p:nvSpPr>
          <p:spPr bwMode="auto">
            <a:xfrm>
              <a:off x="2016" y="2832"/>
              <a:ext cx="768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Stress, </a:t>
              </a:r>
              <a:r>
                <a:rPr lang="en-US" sz="20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giận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sz="2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</p:grpSp>
      <p:sp>
        <p:nvSpPr>
          <p:cNvPr id="79908" name="AutoShape 36"/>
          <p:cNvSpPr>
            <a:spLocks noChangeArrowheads="1"/>
          </p:cNvSpPr>
          <p:nvPr/>
        </p:nvSpPr>
        <p:spPr bwMode="auto">
          <a:xfrm rot="5773557">
            <a:off x="3434557" y="3579019"/>
            <a:ext cx="303212" cy="914400"/>
          </a:xfrm>
          <a:prstGeom prst="upArrow">
            <a:avLst>
              <a:gd name="adj1" fmla="val 50000"/>
              <a:gd name="adj2" fmla="val 753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629400" y="5348285"/>
            <a:ext cx="1676400" cy="1604961"/>
            <a:chOff x="3648" y="3216"/>
            <a:chExt cx="1056" cy="1011"/>
          </a:xfrm>
        </p:grpSpPr>
        <p:sp>
          <p:nvSpPr>
            <p:cNvPr id="14364" name="Text Box 38"/>
            <p:cNvSpPr txBox="1">
              <a:spLocks noChangeArrowheads="1"/>
            </p:cNvSpPr>
            <p:nvPr/>
          </p:nvSpPr>
          <p:spPr bwMode="auto">
            <a:xfrm>
              <a:off x="3648" y="3936"/>
              <a:ext cx="1053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24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365" name="Picture 39" descr="thuốc lá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648" y="3216"/>
              <a:ext cx="1056" cy="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4800600" y="5443538"/>
            <a:ext cx="1447800" cy="1447193"/>
            <a:chOff x="144" y="384"/>
            <a:chExt cx="2016" cy="1857"/>
          </a:xfrm>
        </p:grpSpPr>
        <p:pic>
          <p:nvPicPr>
            <p:cNvPr id="14362" name="Picture 41" descr="hở van tim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44" y="384"/>
              <a:ext cx="2016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3" name="Text Box 42"/>
            <p:cNvSpPr txBox="1">
              <a:spLocks noChangeArrowheads="1"/>
            </p:cNvSpPr>
            <p:nvPr/>
          </p:nvSpPr>
          <p:spPr bwMode="auto">
            <a:xfrm>
              <a:off x="144" y="1728"/>
              <a:ext cx="2016" cy="5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Hở</a:t>
              </a: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 van </a:t>
              </a:r>
              <a:r>
                <a:rPr lang="en-US" sz="2000" dirty="0" err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tim</a:t>
              </a:r>
              <a:endParaRPr lang="en-US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915" name="AutoShape 43"/>
          <p:cNvSpPr>
            <a:spLocks noChangeArrowheads="1"/>
          </p:cNvSpPr>
          <p:nvPr/>
        </p:nvSpPr>
        <p:spPr bwMode="auto">
          <a:xfrm rot="-431555">
            <a:off x="5105400" y="4879975"/>
            <a:ext cx="304800" cy="1039813"/>
          </a:xfrm>
          <a:prstGeom prst="upArrow">
            <a:avLst>
              <a:gd name="adj1" fmla="val 50000"/>
              <a:gd name="adj2" fmla="val 8528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6934200" y="3352802"/>
            <a:ext cx="1600200" cy="1681164"/>
            <a:chOff x="672" y="2064"/>
            <a:chExt cx="1008" cy="1059"/>
          </a:xfrm>
        </p:grpSpPr>
        <p:sp>
          <p:nvSpPr>
            <p:cNvPr id="14360" name="Text Box 45"/>
            <p:cNvSpPr txBox="1">
              <a:spLocks noChangeArrowheads="1"/>
            </p:cNvSpPr>
            <p:nvPr/>
          </p:nvSpPr>
          <p:spPr bwMode="auto">
            <a:xfrm>
              <a:off x="672" y="2832"/>
              <a:ext cx="100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Hêrôin</a:t>
              </a:r>
              <a:endPara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361" name="Picture 46" descr="u3_heroin_photo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72" y="2064"/>
              <a:ext cx="996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0927E-6 L -0.00035 0.108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2433E-6 L -0.0059 0.1202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76941E-6 L -0.00208 0.094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89687E-7 L -0.01111 0.121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1" dur="1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10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10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1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  <p:bldP spid="79882" grpId="1" animBg="1"/>
      <p:bldP spid="79883" grpId="0" animBg="1"/>
      <p:bldP spid="79883" grpId="1" animBg="1"/>
      <p:bldP spid="79884" grpId="0" animBg="1"/>
      <p:bldP spid="79884" grpId="1" animBg="1"/>
      <p:bldP spid="79885" grpId="0" animBg="1"/>
      <p:bldP spid="79885" grpId="1" animBg="1"/>
      <p:bldP spid="79898" grpId="0" animBg="1"/>
      <p:bldP spid="79899" grpId="0" animBg="1"/>
      <p:bldP spid="79900" grpId="0" animBg="1"/>
      <p:bldP spid="79901" grpId="0" animBg="1"/>
      <p:bldP spid="79902" grpId="0" animBg="1"/>
      <p:bldP spid="79903" grpId="0" animBg="1"/>
      <p:bldP spid="79908" grpId="0" animBg="1"/>
      <p:bldP spid="799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5"/>
          <p:cNvSpPr>
            <a:spLocks noChangeShapeType="1"/>
          </p:cNvSpPr>
          <p:nvPr/>
        </p:nvSpPr>
        <p:spPr bwMode="auto">
          <a:xfrm flipH="1">
            <a:off x="5851525" y="1905000"/>
            <a:ext cx="15875" cy="4824413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54" name="Picture 6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471613"/>
            <a:ext cx="838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75275"/>
            <a:ext cx="838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Rectangle 8" descr="Blue tissue paper"/>
          <p:cNvSpPr>
            <a:spLocks noChangeArrowheads="1"/>
          </p:cNvSpPr>
          <p:nvPr/>
        </p:nvSpPr>
        <p:spPr bwMode="auto">
          <a:xfrm>
            <a:off x="304800" y="381000"/>
            <a:ext cx="8305800" cy="6477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10400" y="5365751"/>
            <a:ext cx="1676400" cy="1608570"/>
            <a:chOff x="4560" y="2928"/>
            <a:chExt cx="1056" cy="1077"/>
          </a:xfrm>
        </p:grpSpPr>
        <p:pic>
          <p:nvPicPr>
            <p:cNvPr id="16424" name="Picture 10" descr="1636336648_thuoc%20l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0" y="2928"/>
              <a:ext cx="1056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5" name="Text Box 11"/>
            <p:cNvSpPr txBox="1">
              <a:spLocks noChangeArrowheads="1"/>
            </p:cNvSpPr>
            <p:nvPr/>
          </p:nvSpPr>
          <p:spPr bwMode="auto">
            <a:xfrm>
              <a:off x="4563" y="3696"/>
              <a:ext cx="1053" cy="3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5495925"/>
            <a:ext cx="1066800" cy="1362075"/>
            <a:chOff x="1968" y="2742"/>
            <a:chExt cx="933" cy="1578"/>
          </a:xfrm>
        </p:grpSpPr>
        <p:pic>
          <p:nvPicPr>
            <p:cNvPr id="16422" name="Picture 13" descr="untitle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68" y="2742"/>
              <a:ext cx="933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3" name="Text Box 14"/>
            <p:cNvSpPr txBox="1">
              <a:spLocks noChangeArrowheads="1"/>
            </p:cNvSpPr>
            <p:nvPr/>
          </p:nvSpPr>
          <p:spPr bwMode="auto">
            <a:xfrm>
              <a:off x="2012" y="2759"/>
              <a:ext cx="817" cy="5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Rượu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743200" y="1771650"/>
            <a:ext cx="1828800" cy="1461595"/>
            <a:chOff x="3264" y="576"/>
            <a:chExt cx="1200" cy="979"/>
          </a:xfrm>
        </p:grpSpPr>
        <p:pic>
          <p:nvPicPr>
            <p:cNvPr id="16420" name="Picture 16" descr="beo%20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64" y="576"/>
              <a:ext cx="1200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21" name="Text Box 17"/>
            <p:cNvSpPr txBox="1">
              <a:spLocks noChangeArrowheads="1"/>
            </p:cNvSpPr>
            <p:nvPr/>
          </p:nvSpPr>
          <p:spPr bwMode="auto">
            <a:xfrm>
              <a:off x="3264" y="1287"/>
              <a:ext cx="1200" cy="2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Mỡ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419600" y="3362325"/>
            <a:ext cx="1524000" cy="1346200"/>
            <a:chOff x="3120" y="1968"/>
            <a:chExt cx="960" cy="902"/>
          </a:xfrm>
        </p:grpSpPr>
        <p:pic>
          <p:nvPicPr>
            <p:cNvPr id="16418" name="Picture 19" descr="ist2_348333-icon-red-hear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0" y="1968"/>
              <a:ext cx="960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9" name="AutoShape 20"/>
            <p:cNvSpPr>
              <a:spLocks noChangeArrowheads="1"/>
            </p:cNvSpPr>
            <p:nvPr/>
          </p:nvSpPr>
          <p:spPr bwMode="auto">
            <a:xfrm rot="-5400000">
              <a:off x="3538" y="2411"/>
              <a:ext cx="141" cy="300"/>
            </a:xfrm>
            <a:prstGeom prst="moon">
              <a:avLst>
                <a:gd name="adj" fmla="val 50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78869" name="Line 21"/>
          <p:cNvSpPr>
            <a:spLocks noChangeShapeType="1"/>
          </p:cNvSpPr>
          <p:nvPr/>
        </p:nvSpPr>
        <p:spPr bwMode="auto">
          <a:xfrm flipH="1">
            <a:off x="7086600" y="5510213"/>
            <a:ext cx="1600200" cy="1290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70" name="Line 22"/>
          <p:cNvSpPr>
            <a:spLocks noChangeShapeType="1"/>
          </p:cNvSpPr>
          <p:nvPr/>
        </p:nvSpPr>
        <p:spPr bwMode="auto">
          <a:xfrm>
            <a:off x="7010400" y="5353050"/>
            <a:ext cx="1676400" cy="15049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010400" y="1609726"/>
            <a:ext cx="1676400" cy="1608570"/>
            <a:chOff x="672" y="2064"/>
            <a:chExt cx="1008" cy="1077"/>
          </a:xfrm>
        </p:grpSpPr>
        <p:sp>
          <p:nvSpPr>
            <p:cNvPr id="16416" name="Text Box 24"/>
            <p:cNvSpPr txBox="1">
              <a:spLocks noChangeArrowheads="1"/>
            </p:cNvSpPr>
            <p:nvPr/>
          </p:nvSpPr>
          <p:spPr bwMode="auto">
            <a:xfrm>
              <a:off x="672" y="2832"/>
              <a:ext cx="1008" cy="3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Hêrôin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6417" name="Picture 25" descr="u3_heroin_phot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72" y="2064"/>
              <a:ext cx="996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74" name="Picture 26" descr="taifil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3609975"/>
            <a:ext cx="8794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667000" y="4564063"/>
            <a:ext cx="1244600" cy="2293937"/>
            <a:chOff x="2000" y="2064"/>
            <a:chExt cx="784" cy="2256"/>
          </a:xfrm>
        </p:grpSpPr>
        <p:pic>
          <p:nvPicPr>
            <p:cNvPr id="16413" name="Picture 28" descr="giậ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00" y="3168"/>
              <a:ext cx="78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4" name="Picture 29" descr="tc-stress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16" y="2064"/>
              <a:ext cx="768" cy="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5" name="Text Box 30"/>
            <p:cNvSpPr txBox="1">
              <a:spLocks noChangeArrowheads="1"/>
            </p:cNvSpPr>
            <p:nvPr/>
          </p:nvSpPr>
          <p:spPr bwMode="auto">
            <a:xfrm>
              <a:off x="2016" y="2832"/>
              <a:ext cx="768" cy="6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Stress,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giận</a:t>
              </a:r>
              <a:r>
                <a: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dữ</a:t>
              </a:r>
              <a:r>
                <a:rPr lang="en-US" sz="1400" dirty="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8879" name="Line 31"/>
          <p:cNvSpPr>
            <a:spLocks noChangeShapeType="1"/>
          </p:cNvSpPr>
          <p:nvPr/>
        </p:nvSpPr>
        <p:spPr bwMode="auto">
          <a:xfrm>
            <a:off x="4800600" y="5567363"/>
            <a:ext cx="1066800" cy="1290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>
            <a:off x="2819400" y="1528763"/>
            <a:ext cx="1676400" cy="1290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>
            <a:off x="7010400" y="1462088"/>
            <a:ext cx="1676400" cy="14335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>
            <a:off x="2667000" y="4637088"/>
            <a:ext cx="1219200" cy="222091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 flipH="1">
            <a:off x="2743200" y="1533525"/>
            <a:ext cx="1828800" cy="13620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4" name="Line 36"/>
          <p:cNvSpPr>
            <a:spLocks noChangeShapeType="1"/>
          </p:cNvSpPr>
          <p:nvPr/>
        </p:nvSpPr>
        <p:spPr bwMode="auto">
          <a:xfrm flipH="1">
            <a:off x="2667000" y="4564063"/>
            <a:ext cx="1219200" cy="22939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 flipH="1">
            <a:off x="4800600" y="5567363"/>
            <a:ext cx="990600" cy="1290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 flipH="1">
            <a:off x="7010400" y="1539875"/>
            <a:ext cx="1524000" cy="13620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AutoShape 39"/>
          <p:cNvSpPr>
            <a:spLocks noChangeArrowheads="1"/>
          </p:cNvSpPr>
          <p:nvPr/>
        </p:nvSpPr>
        <p:spPr bwMode="auto">
          <a:xfrm rot="-2092520">
            <a:off x="5794375" y="3138488"/>
            <a:ext cx="1143000" cy="220662"/>
          </a:xfrm>
          <a:prstGeom prst="rightArrow">
            <a:avLst>
              <a:gd name="adj1" fmla="val 50000"/>
              <a:gd name="adj2" fmla="val 129497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408" name="AutoShape 40"/>
          <p:cNvSpPr>
            <a:spLocks noChangeArrowheads="1"/>
          </p:cNvSpPr>
          <p:nvPr/>
        </p:nvSpPr>
        <p:spPr bwMode="auto">
          <a:xfrm rot="8102016">
            <a:off x="3790950" y="4711700"/>
            <a:ext cx="1143000" cy="214313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409" name="AutoShape 41"/>
          <p:cNvSpPr>
            <a:spLocks noChangeArrowheads="1"/>
          </p:cNvSpPr>
          <p:nvPr/>
        </p:nvSpPr>
        <p:spPr bwMode="auto">
          <a:xfrm rot="-7292212">
            <a:off x="4259262" y="3030538"/>
            <a:ext cx="796925" cy="1524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410" name="AutoShape 42"/>
          <p:cNvSpPr>
            <a:spLocks noChangeArrowheads="1"/>
          </p:cNvSpPr>
          <p:nvPr/>
        </p:nvSpPr>
        <p:spPr bwMode="auto">
          <a:xfrm rot="5400000">
            <a:off x="4901406" y="4901407"/>
            <a:ext cx="788987" cy="228600"/>
          </a:xfrm>
          <a:prstGeom prst="rightArrow">
            <a:avLst>
              <a:gd name="adj1" fmla="val 50000"/>
              <a:gd name="adj2" fmla="val 86285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411" name="AutoShape 43"/>
          <p:cNvSpPr>
            <a:spLocks noChangeArrowheads="1"/>
          </p:cNvSpPr>
          <p:nvPr/>
        </p:nvSpPr>
        <p:spPr bwMode="auto">
          <a:xfrm rot="1964089">
            <a:off x="5614988" y="4656138"/>
            <a:ext cx="1295400" cy="295275"/>
          </a:xfrm>
          <a:prstGeom prst="rightArrow">
            <a:avLst>
              <a:gd name="adj1" fmla="val 50000"/>
              <a:gd name="adj2" fmla="val 109677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7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9" grpId="0" animBg="1"/>
      <p:bldP spid="78870" grpId="0" animBg="1"/>
      <p:bldP spid="78879" grpId="0" animBg="1"/>
      <p:bldP spid="78880" grpId="0" animBg="1"/>
      <p:bldP spid="78881" grpId="0" animBg="1"/>
      <p:bldP spid="78882" grpId="0" animBg="1"/>
      <p:bldP spid="78883" grpId="0" animBg="1"/>
      <p:bldP spid="78884" grpId="0" animBg="1"/>
      <p:bldP spid="78885" grpId="0" animBg="1"/>
      <p:bldP spid="788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228600"/>
            <a:ext cx="8915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3000" b="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8" name="Group 10"/>
          <p:cNvGraphicFramePr>
            <a:graphicFrameLocks noGrp="1"/>
          </p:cNvGraphicFramePr>
          <p:nvPr/>
        </p:nvGraphicFramePr>
        <p:xfrm>
          <a:off x="152400" y="1219200"/>
          <a:ext cx="8686799" cy="4626864"/>
        </p:xfrm>
        <a:graphic>
          <a:graphicData uri="http://schemas.openxmlformats.org/drawingml/2006/table">
            <a:tbl>
              <a:tblPr/>
              <a:tblGrid>
                <a:gridCol w="1969253"/>
                <a:gridCol w="2650210"/>
                <a:gridCol w="2208508"/>
                <a:gridCol w="1858828"/>
              </a:tblGrid>
              <a:tr h="53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Trạng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thái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Người bình thường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Vận động viên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Nhịp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tim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\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phút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Lúc nghỉ ngơi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Lúc hoạt động gắng sức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40-60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180-240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Lượng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máu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được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bơm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ngăn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tim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(ml/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lần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nghỉ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ngơi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Lúc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hoat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gắng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sức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75-115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180-210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6172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18: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90600" y="3616325"/>
            <a:ext cx="2286000" cy="3241675"/>
            <a:chOff x="912" y="-336"/>
            <a:chExt cx="1320" cy="1980"/>
          </a:xfrm>
        </p:grpSpPr>
        <p:pic>
          <p:nvPicPr>
            <p:cNvPr id="33803" name="Picture 3" descr="xoa bó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2" y="-336"/>
              <a:ext cx="1320" cy="198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33804" name="Text Box 4"/>
            <p:cNvSpPr txBox="1">
              <a:spLocks noChangeArrowheads="1"/>
            </p:cNvSpPr>
            <p:nvPr/>
          </p:nvSpPr>
          <p:spPr bwMode="auto">
            <a:xfrm>
              <a:off x="912" y="1344"/>
              <a:ext cx="1296" cy="2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FF"/>
                  </a:solidFill>
                  <a:latin typeface="Arial" charset="0"/>
                </a:rPr>
                <a:t>Xoa bóp</a:t>
              </a:r>
            </a:p>
          </p:txBody>
        </p:sp>
      </p:grpSp>
      <p:pic>
        <p:nvPicPr>
          <p:cNvPr id="33795" name="Picture 6" descr="lao độ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2600325" cy="27670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05000" y="2971800"/>
            <a:ext cx="3048000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8" descr="quet170320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52400"/>
            <a:ext cx="25146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3798" name="Picture 9" descr="22059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352800"/>
            <a:ext cx="3124200" cy="3057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6172200" y="6396335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11" descr="images587581_trang1an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52400"/>
            <a:ext cx="2895600" cy="264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6324600" y="2895600"/>
            <a:ext cx="2514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TDTT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 descr="Oak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CỦNG CỐ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915400" cy="549275"/>
          </a:xfrm>
          <a:noFill/>
          <a:ln/>
        </p:spPr>
        <p:txBody>
          <a:bodyPr anchor="ctr"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sz="3000" dirty="0" err="1" smtClean="0">
                <a:solidFill>
                  <a:srgbClr val="FF0000"/>
                </a:solidFill>
              </a:rPr>
              <a:t>Nêu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các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biện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pháp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vệ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sinh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hệ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tim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mạch</a:t>
            </a:r>
            <a:r>
              <a:rPr lang="en-US" sz="3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2971800" y="1536700"/>
            <a:ext cx="1676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4648200" y="1536700"/>
            <a:ext cx="1905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95288" y="2260600"/>
            <a:ext cx="3886200" cy="8318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Bảo vệ hệ tim mạch tránh các tác nhân có hại.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5262563" y="2265363"/>
            <a:ext cx="3500437" cy="4667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Rèn luyện hệ tim mạch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334000" y="3860800"/>
            <a:ext cx="1295400" cy="8318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400" b="0">
                <a:solidFill>
                  <a:srgbClr val="0000FF"/>
                </a:solidFill>
              </a:rPr>
              <a:t>Thể dục thể thao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819900" y="3849688"/>
            <a:ext cx="990600" cy="8318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400" b="0">
                <a:solidFill>
                  <a:srgbClr val="0000FF"/>
                </a:solidFill>
              </a:rPr>
              <a:t>Lao động</a:t>
            </a: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8015288" y="3867150"/>
            <a:ext cx="900112" cy="8318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0" dirty="0" err="1" smtClean="0">
                <a:solidFill>
                  <a:srgbClr val="0000FF"/>
                </a:solidFill>
              </a:rPr>
              <a:t>Xoa</a:t>
            </a:r>
            <a:endParaRPr lang="en-US" sz="2400" b="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2400" b="0" smtClean="0">
                <a:solidFill>
                  <a:srgbClr val="0000FF"/>
                </a:solidFill>
              </a:rPr>
              <a:t>bóp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7010400" y="2794000"/>
            <a:ext cx="17526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7010400" y="2794000"/>
            <a:ext cx="3810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5943600" y="2794000"/>
            <a:ext cx="1066800" cy="914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8" name="AutoShape 16"/>
          <p:cNvSpPr>
            <a:spLocks/>
          </p:cNvSpPr>
          <p:nvPr/>
        </p:nvSpPr>
        <p:spPr bwMode="auto">
          <a:xfrm rot="16200000">
            <a:off x="6896100" y="3155950"/>
            <a:ext cx="457200" cy="3581400"/>
          </a:xfrm>
          <a:prstGeom prst="leftBrace">
            <a:avLst>
              <a:gd name="adj1" fmla="val 65278"/>
              <a:gd name="adj2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5334000" y="5297488"/>
            <a:ext cx="3581400" cy="83185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400" b="0">
                <a:solidFill>
                  <a:srgbClr val="0000FF"/>
                </a:solidFill>
              </a:rPr>
              <a:t>Đều đặn, thường xuyên, vừa sức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3505200" y="3849688"/>
            <a:ext cx="1371600" cy="21113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200" b="0">
                <a:solidFill>
                  <a:srgbClr val="0000FF"/>
                </a:solidFill>
              </a:rPr>
              <a:t>Tiêm phòng các bệnh có hại cho tim mạch.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2047875" y="3862388"/>
            <a:ext cx="1376363" cy="211137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200" b="0">
                <a:solidFill>
                  <a:srgbClr val="0000FF"/>
                </a:solidFill>
              </a:rPr>
              <a:t>Hạn chế ăn các món ăn có hại cho tim mạch.</a:t>
            </a:r>
          </a:p>
        </p:txBody>
      </p: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109538" y="3860800"/>
            <a:ext cx="1809750" cy="27813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/>
            <a:r>
              <a:rPr lang="en-US" sz="2200" b="0">
                <a:solidFill>
                  <a:srgbClr val="0000FF"/>
                </a:solidFill>
              </a:rPr>
              <a:t>Khắc phục và hạn chế các tác nhân làm tăng  nhịp tim và huyết áp không mong muốn.</a:t>
            </a:r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2300288" y="3098800"/>
            <a:ext cx="1981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4" name="Line 22"/>
          <p:cNvSpPr>
            <a:spLocks noChangeShapeType="1"/>
          </p:cNvSpPr>
          <p:nvPr/>
        </p:nvSpPr>
        <p:spPr bwMode="auto">
          <a:xfrm>
            <a:off x="2300288" y="3098800"/>
            <a:ext cx="381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1157288" y="3098800"/>
            <a:ext cx="1143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2819400" y="990600"/>
            <a:ext cx="3657600" cy="5080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>
                <a:solidFill>
                  <a:srgbClr val="0000FF"/>
                </a:solidFill>
              </a:rPr>
              <a:t>Biện pháp vệ sinh: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0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DD175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86200" y="762000"/>
            <a:ext cx="5029200" cy="5486400"/>
          </a:xfrm>
          <a:prstGeom prst="rect">
            <a:avLst/>
          </a:prstGeom>
          <a:noFill/>
          <a:ln cap="flat">
            <a:solidFill>
              <a:srgbClr val="FF00FF"/>
            </a:solidFill>
            <a:prstDash val="dash"/>
          </a:ln>
        </p:spPr>
      </p:pic>
      <p:sp>
        <p:nvSpPr>
          <p:cNvPr id="5" name="TextBox 4"/>
          <p:cNvSpPr txBox="1"/>
          <p:nvPr/>
        </p:nvSpPr>
        <p:spPr>
          <a:xfrm>
            <a:off x="4038600" y="6248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066800" y="4572000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Một người huyết áp có ghi 120/80 mmHg em hiểu như thế </a:t>
            </a:r>
            <a:r>
              <a:rPr lang="vi-VN" sz="3200">
                <a:latin typeface="+mj-lt"/>
              </a:rPr>
              <a:t>nào </a:t>
            </a:r>
            <a:r>
              <a:rPr lang="vi-VN" sz="3200" smtClean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pic>
        <p:nvPicPr>
          <p:cNvPr id="14" name="Picture 4" descr="Do thi su bien doi huyet ap trong he mach cua vong tuan hoan 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51053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5410200" y="304800"/>
            <a:ext cx="3352800" cy="4002263"/>
            <a:chOff x="624" y="672"/>
            <a:chExt cx="4560" cy="3855"/>
          </a:xfrm>
        </p:grpSpPr>
        <p:pic>
          <p:nvPicPr>
            <p:cNvPr id="16" name="Picture 9" descr="0817_MeasuringBloodPress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672"/>
              <a:ext cx="4560" cy="27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824" y="3608"/>
              <a:ext cx="2945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huyết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áp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1" descr="do h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0" y="672"/>
              <a:ext cx="2784" cy="278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máu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97" name="Group 17"/>
          <p:cNvGraphicFramePr>
            <a:graphicFrameLocks noGrp="1"/>
          </p:cNvGraphicFramePr>
          <p:nvPr>
            <p:ph/>
          </p:nvPr>
        </p:nvGraphicFramePr>
        <p:xfrm>
          <a:off x="1219200" y="1365504"/>
          <a:ext cx="6172200" cy="2901696"/>
        </p:xfrm>
        <a:graphic>
          <a:graphicData uri="http://schemas.openxmlformats.org/drawingml/2006/table">
            <a:tbl>
              <a:tblPr/>
              <a:tblGrid>
                <a:gridCol w="3086100"/>
                <a:gridCol w="3086100"/>
              </a:tblGrid>
              <a:tr h="562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máu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9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mạch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0.5m/s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Mao mạch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0,001m/s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Tĩnh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mạch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0.2m/s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Vai tro cua cac van va co bap quanh thanh mach trong su van chuyen mau qua tinh m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0038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Line 3"/>
          <p:cNvSpPr>
            <a:spLocks noChangeShapeType="1"/>
          </p:cNvSpPr>
          <p:nvPr/>
        </p:nvSpPr>
        <p:spPr bwMode="auto">
          <a:xfrm flipH="1" flipV="1">
            <a:off x="7253288" y="2667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Picture 4" descr="Do thi su bien doi huyet ap trong he mach cua vong tuan hoan 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55102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76600" y="3429000"/>
            <a:ext cx="2819400" cy="5191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Thảo luận nhóm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85800" y="4114800"/>
            <a:ext cx="78486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76962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988 L 0.00364 -0.30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59" grpId="1" animBg="1"/>
      <p:bldP spid="45061" grpId="0" animBg="1"/>
      <p:bldP spid="45062" grpId="0" animBg="1"/>
      <p:bldP spid="450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600200" y="5837238"/>
            <a:ext cx="731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endParaRPr lang="en-US" sz="1400" b="1">
              <a:solidFill>
                <a:srgbClr val="6600FF"/>
              </a:solidFill>
              <a:latin typeface=".VnTime" pitchFamily="34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0" y="304800"/>
            <a:ext cx="480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mach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76200" y="2819400"/>
            <a:ext cx="4648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van.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Vai tro cua cac van va co bap quanh thanh mach trong su van chuyen mau qua tinh m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00038"/>
            <a:ext cx="44196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4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4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715000" y="16002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6" name="TextBox 5"/>
          <p:cNvSpPr txBox="1"/>
          <p:nvPr/>
        </p:nvSpPr>
        <p:spPr>
          <a:xfrm>
            <a:off x="609600" y="762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nhân gây hại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" y="1676400"/>
            <a:ext cx="8305800" cy="432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Khuyết tật tim, bị cú sốc mạnh, sử dụng nhiều các chất kích thích → tăng nhịp tim.</a:t>
            </a:r>
          </a:p>
          <a:p>
            <a:pPr algn="just">
              <a:spcBef>
                <a:spcPct val="2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Một số virut, vi khuẩn tiết độc tố → gây hại tim.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Món ăn chứa nhiều mỡ động vật → hại hệ mạch.</a:t>
            </a: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Do luyện tập TDTT quá sức,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→ tăng huyết áp.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609600" y="1447800"/>
            <a:ext cx="7924800" cy="3194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Cần khắc phục và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buFontTx/>
              <a:buChar char="-"/>
            </a:pP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 vệ hệ tim mạch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598</Words>
  <Application>Microsoft Office PowerPoint</Application>
  <PresentationFormat>On-screen Show (4:3)</PresentationFormat>
  <Paragraphs>87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23</cp:revision>
  <dcterms:created xsi:type="dcterms:W3CDTF">2019-10-15T13:34:56Z</dcterms:created>
  <dcterms:modified xsi:type="dcterms:W3CDTF">2020-04-09T10:43:00Z</dcterms:modified>
</cp:coreProperties>
</file>