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8"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671" autoAdjust="0"/>
  </p:normalViewPr>
  <p:slideViewPr>
    <p:cSldViewPr>
      <p:cViewPr>
        <p:scale>
          <a:sx n="77" d="100"/>
          <a:sy n="77" d="100"/>
        </p:scale>
        <p:origin x="-1170" y="6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56FECE5-050A-4276-9B05-0C9798179C48}" type="datetimeFigureOut">
              <a:rPr lang="vi-VN" smtClean="0"/>
              <a:t>09/04/2020</a:t>
            </a:fld>
            <a:endParaRPr lang="vi-VN"/>
          </a:p>
        </p:txBody>
      </p:sp>
      <p:sp>
        <p:nvSpPr>
          <p:cNvPr id="4" name="Chỗ dành sẵn cho Chân trang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5" name="Chỗ dành sẵn cho Số hiệu Bản chiế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0CC49A-4D06-41E2-919C-AE79144E6F68}" type="slidenum">
              <a:rPr lang="vi-VN" smtClean="0"/>
              <a:t>‹#›</a:t>
            </a:fld>
            <a:endParaRPr lang="vi-VN"/>
          </a:p>
        </p:txBody>
      </p:sp>
    </p:spTree>
    <p:extLst>
      <p:ext uri="{BB962C8B-B14F-4D97-AF65-F5344CB8AC3E}">
        <p14:creationId xmlns:p14="http://schemas.microsoft.com/office/powerpoint/2010/main" val="377775544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Chỗ dành sẵn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3B89E09-6663-4811-B36B-A97F6A26611E}" type="datetimeFigureOut">
              <a:rPr lang="vi-VN" smtClean="0"/>
              <a:t>09/04/2020</a:t>
            </a:fld>
            <a:endParaRPr lang="vi-VN"/>
          </a:p>
        </p:txBody>
      </p:sp>
      <p:sp>
        <p:nvSpPr>
          <p:cNvPr id="4" name="Chỗ dành sẵn cho Hình ảnh của Bản chiế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Chỗ dành sẵn cho Ghi ch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
        <p:nvSpPr>
          <p:cNvPr id="6" name="Chỗ dành sẵn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Chỗ dành sẵn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BC3FA3-97BC-4497-9434-8931AD676174}" type="slidenum">
              <a:rPr lang="vi-VN" smtClean="0"/>
              <a:t>‹#›</a:t>
            </a:fld>
            <a:endParaRPr lang="vi-VN"/>
          </a:p>
        </p:txBody>
      </p:sp>
    </p:spTree>
    <p:extLst>
      <p:ext uri="{BB962C8B-B14F-4D97-AF65-F5344CB8AC3E}">
        <p14:creationId xmlns:p14="http://schemas.microsoft.com/office/powerpoint/2010/main" val="260845640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ình ảnh của Bản chiếu 1"/>
          <p:cNvSpPr>
            <a:spLocks noGrp="1" noRot="1" noChangeAspect="1"/>
          </p:cNvSpPr>
          <p:nvPr>
            <p:ph type="sldImg"/>
          </p:nvPr>
        </p:nvSpPr>
        <p:spPr/>
      </p:sp>
      <p:sp>
        <p:nvSpPr>
          <p:cNvPr id="3" name="Chỗ dành sẵn cho Ghi chú 2"/>
          <p:cNvSpPr>
            <a:spLocks noGrp="1"/>
          </p:cNvSpPr>
          <p:nvPr>
            <p:ph type="body" idx="1"/>
          </p:nvPr>
        </p:nvSpPr>
        <p:spPr/>
        <p:txBody>
          <a:bodyPr/>
          <a:lstStyle/>
          <a:p>
            <a:endParaRPr lang="vi-VN" dirty="0"/>
          </a:p>
        </p:txBody>
      </p:sp>
      <p:sp>
        <p:nvSpPr>
          <p:cNvPr id="4" name="Chỗ dành sẵn cho Đầu trang 3"/>
          <p:cNvSpPr>
            <a:spLocks noGrp="1"/>
          </p:cNvSpPr>
          <p:nvPr>
            <p:ph type="hdr" sz="quarter" idx="10"/>
          </p:nvPr>
        </p:nvSpPr>
        <p:spPr/>
        <p:txBody>
          <a:bodyPr/>
          <a:lstStyle/>
          <a:p>
            <a:endParaRPr lang="vi-VN"/>
          </a:p>
        </p:txBody>
      </p:sp>
    </p:spTree>
    <p:extLst>
      <p:ext uri="{BB962C8B-B14F-4D97-AF65-F5344CB8AC3E}">
        <p14:creationId xmlns:p14="http://schemas.microsoft.com/office/powerpoint/2010/main" val="288869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êu đề bản chiếu">
    <p:spTree>
      <p:nvGrpSpPr>
        <p:cNvPr id="1" name=""/>
        <p:cNvGrpSpPr/>
        <p:nvPr/>
      </p:nvGrpSpPr>
      <p:grpSpPr>
        <a:xfrm>
          <a:off x="0" y="0"/>
          <a:ext cx="0" cy="0"/>
          <a:chOff x="0" y="0"/>
          <a:chExt cx="0" cy="0"/>
        </a:xfrm>
      </p:grpSpPr>
      <p:sp>
        <p:nvSpPr>
          <p:cNvPr id="4" name="Tiêu đề 3"/>
          <p:cNvSpPr>
            <a:spLocks noGrp="1"/>
          </p:cNvSpPr>
          <p:nvPr>
            <p:ph type="title"/>
          </p:nvPr>
        </p:nvSpPr>
        <p:spPr>
          <a:xfrm>
            <a:off x="10344" y="692696"/>
            <a:ext cx="9133656" cy="6165304"/>
          </a:xfrm>
          <a:prstGeom prst="rect">
            <a:avLst/>
          </a:prstGeom>
        </p:spPr>
        <p:txBody>
          <a:bodyPr/>
          <a:lstStyle/>
          <a:p>
            <a:endParaRPr lang="vi-VN" dirty="0"/>
          </a:p>
        </p:txBody>
      </p:sp>
    </p:spTree>
    <p:extLst>
      <p:ext uri="{BB962C8B-B14F-4D97-AF65-F5344CB8AC3E}">
        <p14:creationId xmlns:p14="http://schemas.microsoft.com/office/powerpoint/2010/main" val="356532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6095621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êu đề dọc và Văn bản">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2719300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êu đề và Nội dung">
    <p:spTree>
      <p:nvGrpSpPr>
        <p:cNvPr id="1" name=""/>
        <p:cNvGrpSpPr/>
        <p:nvPr/>
      </p:nvGrpSpPr>
      <p:grpSpPr>
        <a:xfrm>
          <a:off x="0" y="0"/>
          <a:ext cx="0" cy="0"/>
          <a:chOff x="0" y="0"/>
          <a:chExt cx="0" cy="0"/>
        </a:xfrm>
      </p:grpSpPr>
      <p:pic>
        <p:nvPicPr>
          <p:cNvPr id="7" name="Ảnh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92280" y="5848957"/>
            <a:ext cx="2051720" cy="1009043"/>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2489626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Đầu trang của Phần">
    <p:spTree>
      <p:nvGrpSpPr>
        <p:cNvPr id="1" name=""/>
        <p:cNvGrpSpPr/>
        <p:nvPr/>
      </p:nvGrpSpPr>
      <p:grpSpPr>
        <a:xfrm>
          <a:off x="0" y="0"/>
          <a:ext cx="0" cy="0"/>
          <a:chOff x="0" y="0"/>
          <a:chExt cx="0" cy="0"/>
        </a:xfrm>
      </p:grpSpPr>
      <p:pic>
        <p:nvPicPr>
          <p:cNvPr id="7" name="Ảnh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12271" y="5949280"/>
            <a:ext cx="1831729" cy="908720"/>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645327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ai Nội dung">
    <p:spTree>
      <p:nvGrpSpPr>
        <p:cNvPr id="1" name=""/>
        <p:cNvGrpSpPr/>
        <p:nvPr/>
      </p:nvGrpSpPr>
      <p:grpSpPr>
        <a:xfrm>
          <a:off x="0" y="0"/>
          <a:ext cx="0" cy="0"/>
          <a:chOff x="0" y="0"/>
          <a:chExt cx="0" cy="0"/>
        </a:xfrm>
      </p:grpSpPr>
      <p:pic>
        <p:nvPicPr>
          <p:cNvPr id="8" name="Ảnh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9398" y="5805264"/>
            <a:ext cx="2054602" cy="1073695"/>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368449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ép so sánh">
    <p:spTree>
      <p:nvGrpSpPr>
        <p:cNvPr id="1" name=""/>
        <p:cNvGrpSpPr/>
        <p:nvPr/>
      </p:nvGrpSpPr>
      <p:grpSpPr>
        <a:xfrm>
          <a:off x="0" y="0"/>
          <a:ext cx="0" cy="0"/>
          <a:chOff x="0" y="0"/>
          <a:chExt cx="0" cy="0"/>
        </a:xfrm>
      </p:grpSpPr>
      <p:pic>
        <p:nvPicPr>
          <p:cNvPr id="10" name="Ảnh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32241" y="5733256"/>
            <a:ext cx="2401440" cy="1124744"/>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457781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ỉ Tiêu đề">
    <p:spTree>
      <p:nvGrpSpPr>
        <p:cNvPr id="1" name=""/>
        <p:cNvGrpSpPr/>
        <p:nvPr/>
      </p:nvGrpSpPr>
      <p:grpSpPr>
        <a:xfrm>
          <a:off x="0" y="0"/>
          <a:ext cx="0" cy="0"/>
          <a:chOff x="0" y="0"/>
          <a:chExt cx="0" cy="0"/>
        </a:xfrm>
      </p:grpSpPr>
      <p:pic>
        <p:nvPicPr>
          <p:cNvPr id="6" name="Ảnh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288" y="5949280"/>
            <a:ext cx="1979712" cy="908720"/>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3139799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ống">
    <p:spTree>
      <p:nvGrpSpPr>
        <p:cNvPr id="1" name=""/>
        <p:cNvGrpSpPr/>
        <p:nvPr/>
      </p:nvGrpSpPr>
      <p:grpSpPr>
        <a:xfrm>
          <a:off x="0" y="0"/>
          <a:ext cx="0" cy="0"/>
          <a:chOff x="0" y="0"/>
          <a:chExt cx="0" cy="0"/>
        </a:xfrm>
      </p:grpSpPr>
      <p:pic>
        <p:nvPicPr>
          <p:cNvPr id="5" name="Ảnh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08304" y="5923408"/>
            <a:ext cx="1835695" cy="904875"/>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10963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ội dung với Phụ đề">
    <p:spTree>
      <p:nvGrpSpPr>
        <p:cNvPr id="1" name=""/>
        <p:cNvGrpSpPr/>
        <p:nvPr/>
      </p:nvGrpSpPr>
      <p:grpSpPr>
        <a:xfrm>
          <a:off x="0" y="0"/>
          <a:ext cx="0" cy="0"/>
          <a:chOff x="0" y="0"/>
          <a:chExt cx="0" cy="0"/>
        </a:xfrm>
      </p:grpSpPr>
      <p:pic>
        <p:nvPicPr>
          <p:cNvPr id="8" name="Ảnh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64288" y="5834062"/>
            <a:ext cx="1979711" cy="1023938"/>
          </a:xfrm>
          <a:prstGeom prst="rect">
            <a:avLst/>
          </a:prstGeom>
        </p:spPr>
      </p:pic>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3801311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0" y="274638"/>
            <a:ext cx="8229600" cy="1143000"/>
          </a:xfrm>
          <a:prstGeom prst="rect">
            <a:avLst/>
          </a:prstGeom>
        </p:spPr>
        <p:txBody>
          <a:bodyPr/>
          <a:lstStyle/>
          <a:p>
            <a:r>
              <a:rPr lang="vi-VN" smtClean="0"/>
              <a:t>Bấm &amp; sửa kiểu tiêu đề</a:t>
            </a:r>
            <a:endParaRPr lang="vi-VN"/>
          </a:p>
        </p:txBody>
      </p:sp>
    </p:spTree>
    <p:extLst>
      <p:ext uri="{BB962C8B-B14F-4D97-AF65-F5344CB8AC3E}">
        <p14:creationId xmlns:p14="http://schemas.microsoft.com/office/powerpoint/2010/main" val="3912740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nh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FFFF00"/>
          </a:solidFill>
        </p:spPr>
      </p:pic>
      <p:sp>
        <p:nvSpPr>
          <p:cNvPr id="11" name="Hình chữ nhật 10"/>
          <p:cNvSpPr/>
          <p:nvPr userDrawn="1"/>
        </p:nvSpPr>
        <p:spPr>
          <a:xfrm>
            <a:off x="0" y="-1"/>
            <a:ext cx="9144000" cy="685665"/>
          </a:xfrm>
          <a:prstGeom prst="rect">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dirty="0" smtClean="0"/>
              <a:t>SINH</a:t>
            </a:r>
            <a:r>
              <a:rPr lang="vi-VN" sz="2800" baseline="0" dirty="0" smtClean="0"/>
              <a:t> HỌC 8</a:t>
            </a:r>
            <a:endParaRPr lang="vi-VN" dirty="0"/>
          </a:p>
        </p:txBody>
      </p:sp>
      <p:pic>
        <p:nvPicPr>
          <p:cNvPr id="8" name="Ảnh 7"/>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187624" cy="685665"/>
          </a:xfrm>
          <a:prstGeom prst="rect">
            <a:avLst/>
          </a:prstGeom>
        </p:spPr>
      </p:pic>
      <p:pic>
        <p:nvPicPr>
          <p:cNvPr id="9" name="Ảnh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884368" y="0"/>
            <a:ext cx="1259632" cy="685665"/>
          </a:xfrm>
          <a:prstGeom prst="rect">
            <a:avLst/>
          </a:prstGeom>
        </p:spPr>
      </p:pic>
      <p:sp>
        <p:nvSpPr>
          <p:cNvPr id="3" name="Chỗ dành sẵn cho Văn bản 2"/>
          <p:cNvSpPr>
            <a:spLocks noGrp="1"/>
          </p:cNvSpPr>
          <p:nvPr>
            <p:ph type="body" idx="1"/>
          </p:nvPr>
        </p:nvSpPr>
        <p:spPr>
          <a:xfrm>
            <a:off x="-9525" y="695326"/>
            <a:ext cx="9153525" cy="6162674"/>
          </a:xfrm>
          <a:prstGeom prst="rect">
            <a:avLst/>
          </a:prstGeom>
        </p:spPr>
        <p:txBody>
          <a:bodyPr vert="horz" lIns="91440" tIns="45720" rIns="91440" bIns="45720" rtlCol="0">
            <a:normAutofit/>
          </a:bodyPr>
          <a:lstStyle/>
          <a:p>
            <a:pPr lvl="0"/>
            <a:r>
              <a:rPr lang="vi-VN" smtClean="0"/>
              <a:t>Bấm &amp; sửa kiểu tiêu đề</a:t>
            </a:r>
          </a:p>
          <a:p>
            <a:pPr lvl="1"/>
            <a:r>
              <a:rPr lang="vi-VN" smtClean="0"/>
              <a:t>Mức hai</a:t>
            </a:r>
          </a:p>
          <a:p>
            <a:pPr lvl="2"/>
            <a:r>
              <a:rPr lang="vi-VN" smtClean="0"/>
              <a:t>Mức ba</a:t>
            </a:r>
          </a:p>
          <a:p>
            <a:pPr lvl="3"/>
            <a:r>
              <a:rPr lang="vi-VN" smtClean="0"/>
              <a:t>Mức bốn</a:t>
            </a:r>
          </a:p>
          <a:p>
            <a:pPr lvl="4"/>
            <a:r>
              <a:rPr lang="vi-VN" smtClean="0"/>
              <a:t>Mức năm</a:t>
            </a:r>
            <a:endParaRPr lang="vi-VN"/>
          </a:p>
        </p:txBody>
      </p:sp>
    </p:spTree>
    <p:extLst>
      <p:ext uri="{BB962C8B-B14F-4D97-AF65-F5344CB8AC3E}">
        <p14:creationId xmlns:p14="http://schemas.microsoft.com/office/powerpoint/2010/main" val="11820705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p:cNvSpPr/>
          <p:nvPr/>
        </p:nvSpPr>
        <p:spPr>
          <a:xfrm>
            <a:off x="395536" y="2996952"/>
            <a:ext cx="1944216" cy="1008112"/>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t>Máu</a:t>
            </a:r>
            <a:endParaRPr lang="vi-VN" sz="2600" dirty="0"/>
          </a:p>
        </p:txBody>
      </p:sp>
      <p:sp>
        <p:nvSpPr>
          <p:cNvPr id="4" name="Hình chữ nhật 3"/>
          <p:cNvSpPr/>
          <p:nvPr/>
        </p:nvSpPr>
        <p:spPr>
          <a:xfrm>
            <a:off x="395536" y="4869160"/>
            <a:ext cx="1944216" cy="8640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0000"/>
                </a:solidFill>
              </a:rPr>
              <a:t>Các</a:t>
            </a:r>
            <a:r>
              <a:rPr lang="en-US" sz="2600" dirty="0" smtClean="0">
                <a:solidFill>
                  <a:srgbClr val="FF0000"/>
                </a:solidFill>
              </a:rPr>
              <a:t> </a:t>
            </a:r>
            <a:r>
              <a:rPr lang="en-US" sz="2600" dirty="0" err="1" smtClean="0">
                <a:solidFill>
                  <a:srgbClr val="FF0000"/>
                </a:solidFill>
              </a:rPr>
              <a:t>tế</a:t>
            </a:r>
            <a:r>
              <a:rPr lang="en-US" sz="2600" dirty="0" smtClean="0">
                <a:solidFill>
                  <a:srgbClr val="FF0000"/>
                </a:solidFill>
              </a:rPr>
              <a:t> </a:t>
            </a:r>
            <a:r>
              <a:rPr lang="en-US" sz="2600" dirty="0" err="1" smtClean="0">
                <a:solidFill>
                  <a:srgbClr val="FF0000"/>
                </a:solidFill>
              </a:rPr>
              <a:t>bào</a:t>
            </a:r>
            <a:r>
              <a:rPr lang="en-US" sz="2600" dirty="0" smtClean="0">
                <a:solidFill>
                  <a:srgbClr val="FF0000"/>
                </a:solidFill>
              </a:rPr>
              <a:t> </a:t>
            </a:r>
            <a:r>
              <a:rPr lang="en-US" sz="2600" dirty="0" err="1" smtClean="0">
                <a:solidFill>
                  <a:srgbClr val="FF0000"/>
                </a:solidFill>
              </a:rPr>
              <a:t>máu</a:t>
            </a:r>
            <a:endParaRPr lang="vi-VN" sz="2600" dirty="0">
              <a:solidFill>
                <a:srgbClr val="FF0000"/>
              </a:solidFill>
            </a:endParaRPr>
          </a:p>
        </p:txBody>
      </p:sp>
      <p:sp>
        <p:nvSpPr>
          <p:cNvPr id="5" name="Hình chữ nhật 4"/>
          <p:cNvSpPr/>
          <p:nvPr/>
        </p:nvSpPr>
        <p:spPr>
          <a:xfrm>
            <a:off x="395536" y="1489001"/>
            <a:ext cx="1944216" cy="72008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0000"/>
                </a:solidFill>
              </a:rPr>
              <a:t>Huyết</a:t>
            </a:r>
            <a:r>
              <a:rPr lang="en-US" sz="2600" dirty="0" smtClean="0">
                <a:solidFill>
                  <a:srgbClr val="FF0000"/>
                </a:solidFill>
              </a:rPr>
              <a:t> </a:t>
            </a:r>
            <a:r>
              <a:rPr lang="en-US" sz="2600" dirty="0" err="1" smtClean="0">
                <a:solidFill>
                  <a:srgbClr val="FF0000"/>
                </a:solidFill>
              </a:rPr>
              <a:t>tương</a:t>
            </a:r>
            <a:endParaRPr lang="vi-VN" sz="2600" dirty="0">
              <a:solidFill>
                <a:srgbClr val="FF0000"/>
              </a:solidFill>
            </a:endParaRPr>
          </a:p>
        </p:txBody>
      </p:sp>
      <p:sp>
        <p:nvSpPr>
          <p:cNvPr id="6" name="Hình Bầu dục 5"/>
          <p:cNvSpPr/>
          <p:nvPr/>
        </p:nvSpPr>
        <p:spPr>
          <a:xfrm>
            <a:off x="4788025" y="1196752"/>
            <a:ext cx="379581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FF00"/>
                </a:solidFill>
              </a:rPr>
              <a:t>Giúp</a:t>
            </a:r>
            <a:r>
              <a:rPr lang="en-US" sz="2600" dirty="0" smtClean="0">
                <a:solidFill>
                  <a:srgbClr val="FFFF00"/>
                </a:solidFill>
              </a:rPr>
              <a:t> </a:t>
            </a:r>
            <a:r>
              <a:rPr lang="en-US" sz="2600" dirty="0" err="1" smtClean="0">
                <a:solidFill>
                  <a:srgbClr val="FFFF00"/>
                </a:solidFill>
              </a:rPr>
              <a:t>máu</a:t>
            </a:r>
            <a:r>
              <a:rPr lang="en-US" sz="2600" dirty="0" smtClean="0">
                <a:solidFill>
                  <a:srgbClr val="FFFF00"/>
                </a:solidFill>
              </a:rPr>
              <a:t> </a:t>
            </a:r>
            <a:r>
              <a:rPr lang="en-US" sz="2600" dirty="0" err="1" smtClean="0">
                <a:solidFill>
                  <a:srgbClr val="FFFF00"/>
                </a:solidFill>
              </a:rPr>
              <a:t>lưu</a:t>
            </a:r>
            <a:r>
              <a:rPr lang="en-US" sz="2600" dirty="0" smtClean="0">
                <a:solidFill>
                  <a:srgbClr val="FFFF00"/>
                </a:solidFill>
              </a:rPr>
              <a:t> </a:t>
            </a:r>
            <a:r>
              <a:rPr lang="en-US" sz="2600" dirty="0" err="1" smtClean="0">
                <a:solidFill>
                  <a:srgbClr val="FFFF00"/>
                </a:solidFill>
              </a:rPr>
              <a:t>thông</a:t>
            </a:r>
            <a:r>
              <a:rPr lang="en-US" sz="2600" dirty="0" smtClean="0">
                <a:solidFill>
                  <a:srgbClr val="FFFF00"/>
                </a:solidFill>
              </a:rPr>
              <a:t> </a:t>
            </a:r>
            <a:r>
              <a:rPr lang="en-US" sz="2600" dirty="0" err="1" smtClean="0">
                <a:solidFill>
                  <a:srgbClr val="FFFF00"/>
                </a:solidFill>
              </a:rPr>
              <a:t>và</a:t>
            </a:r>
            <a:r>
              <a:rPr lang="en-US" sz="2600" dirty="0" smtClean="0">
                <a:solidFill>
                  <a:srgbClr val="FFFF00"/>
                </a:solidFill>
              </a:rPr>
              <a:t> </a:t>
            </a:r>
            <a:r>
              <a:rPr lang="en-US" sz="2600" dirty="0" err="1" smtClean="0">
                <a:solidFill>
                  <a:srgbClr val="FFFF00"/>
                </a:solidFill>
              </a:rPr>
              <a:t>vận</a:t>
            </a:r>
            <a:r>
              <a:rPr lang="en-US" sz="2600" dirty="0" smtClean="0">
                <a:solidFill>
                  <a:srgbClr val="FFFF00"/>
                </a:solidFill>
              </a:rPr>
              <a:t> </a:t>
            </a:r>
            <a:r>
              <a:rPr lang="en-US" sz="2600" dirty="0" err="1" smtClean="0">
                <a:solidFill>
                  <a:srgbClr val="FFFF00"/>
                </a:solidFill>
              </a:rPr>
              <a:t>chuyển</a:t>
            </a:r>
            <a:r>
              <a:rPr lang="en-US" sz="2600" dirty="0" smtClean="0">
                <a:solidFill>
                  <a:srgbClr val="FFFF00"/>
                </a:solidFill>
              </a:rPr>
              <a:t> </a:t>
            </a:r>
            <a:r>
              <a:rPr lang="en-US" sz="2600" dirty="0" err="1" smtClean="0">
                <a:solidFill>
                  <a:srgbClr val="FFFF00"/>
                </a:solidFill>
              </a:rPr>
              <a:t>các</a:t>
            </a:r>
            <a:r>
              <a:rPr lang="en-US" sz="2600" dirty="0" smtClean="0">
                <a:solidFill>
                  <a:srgbClr val="FFFF00"/>
                </a:solidFill>
              </a:rPr>
              <a:t> </a:t>
            </a:r>
            <a:r>
              <a:rPr lang="en-US" sz="2600" dirty="0" err="1" smtClean="0">
                <a:solidFill>
                  <a:srgbClr val="FFFF00"/>
                </a:solidFill>
              </a:rPr>
              <a:t>chất</a:t>
            </a:r>
            <a:endParaRPr lang="vi-VN" sz="2600" dirty="0">
              <a:solidFill>
                <a:srgbClr val="FFFF00"/>
              </a:solidFill>
            </a:endParaRPr>
          </a:p>
        </p:txBody>
      </p:sp>
      <p:sp>
        <p:nvSpPr>
          <p:cNvPr id="7" name="Hình Bầu dục 6"/>
          <p:cNvSpPr/>
          <p:nvPr/>
        </p:nvSpPr>
        <p:spPr>
          <a:xfrm>
            <a:off x="3923928" y="4860565"/>
            <a:ext cx="2304256" cy="792088"/>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2">
                    <a:lumMod val="75000"/>
                  </a:schemeClr>
                </a:solidFill>
              </a:rPr>
              <a:t>Bạch</a:t>
            </a:r>
            <a:r>
              <a:rPr lang="en-US" sz="2600" dirty="0" smtClean="0">
                <a:solidFill>
                  <a:schemeClr val="tx2">
                    <a:lumMod val="75000"/>
                  </a:schemeClr>
                </a:solidFill>
              </a:rPr>
              <a:t> </a:t>
            </a:r>
            <a:r>
              <a:rPr lang="en-US" sz="2600" dirty="0" err="1" smtClean="0">
                <a:solidFill>
                  <a:schemeClr val="tx2">
                    <a:lumMod val="75000"/>
                  </a:schemeClr>
                </a:solidFill>
              </a:rPr>
              <a:t>cầu</a:t>
            </a:r>
            <a:endParaRPr lang="vi-VN" sz="2600" dirty="0">
              <a:solidFill>
                <a:schemeClr val="tx2">
                  <a:lumMod val="75000"/>
                </a:schemeClr>
              </a:solidFill>
            </a:endParaRPr>
          </a:p>
        </p:txBody>
      </p:sp>
      <p:sp>
        <p:nvSpPr>
          <p:cNvPr id="8" name="Hình Bầu dục 7"/>
          <p:cNvSpPr/>
          <p:nvPr/>
        </p:nvSpPr>
        <p:spPr>
          <a:xfrm>
            <a:off x="3923928" y="3933056"/>
            <a:ext cx="2304256" cy="792088"/>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2">
                    <a:lumMod val="75000"/>
                  </a:schemeClr>
                </a:solidFill>
              </a:rPr>
              <a:t>Tiểu</a:t>
            </a:r>
            <a:r>
              <a:rPr lang="en-US" sz="2600" dirty="0" smtClean="0">
                <a:solidFill>
                  <a:schemeClr val="tx2">
                    <a:lumMod val="75000"/>
                  </a:schemeClr>
                </a:solidFill>
              </a:rPr>
              <a:t> </a:t>
            </a:r>
            <a:r>
              <a:rPr lang="en-US" sz="2600" dirty="0" err="1" smtClean="0">
                <a:solidFill>
                  <a:schemeClr val="tx2">
                    <a:lumMod val="75000"/>
                  </a:schemeClr>
                </a:solidFill>
              </a:rPr>
              <a:t>cầu</a:t>
            </a:r>
            <a:endParaRPr lang="vi-VN" sz="2600" dirty="0">
              <a:solidFill>
                <a:schemeClr val="tx2">
                  <a:lumMod val="75000"/>
                </a:schemeClr>
              </a:solidFill>
            </a:endParaRPr>
          </a:p>
        </p:txBody>
      </p:sp>
      <p:sp>
        <p:nvSpPr>
          <p:cNvPr id="9" name="Hình Bầu dục 8"/>
          <p:cNvSpPr/>
          <p:nvPr/>
        </p:nvSpPr>
        <p:spPr>
          <a:xfrm>
            <a:off x="3923928" y="2918470"/>
            <a:ext cx="2304256" cy="792088"/>
          </a:xfrm>
          <a:prstGeom prst="ellipse">
            <a:avLst/>
          </a:prstGeom>
          <a:solidFill>
            <a:srgbClr val="00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chemeClr val="tx2">
                    <a:lumMod val="75000"/>
                  </a:schemeClr>
                </a:solidFill>
              </a:rPr>
              <a:t>Hồng</a:t>
            </a:r>
            <a:r>
              <a:rPr lang="en-US" sz="2600" dirty="0" smtClean="0">
                <a:solidFill>
                  <a:schemeClr val="tx2">
                    <a:lumMod val="75000"/>
                  </a:schemeClr>
                </a:solidFill>
              </a:rPr>
              <a:t> </a:t>
            </a:r>
            <a:r>
              <a:rPr lang="en-US" sz="2600" dirty="0" err="1" smtClean="0">
                <a:solidFill>
                  <a:schemeClr val="tx2">
                    <a:lumMod val="75000"/>
                  </a:schemeClr>
                </a:solidFill>
              </a:rPr>
              <a:t>cầu</a:t>
            </a:r>
            <a:endParaRPr lang="vi-VN" sz="2600" dirty="0">
              <a:solidFill>
                <a:schemeClr val="tx2">
                  <a:lumMod val="75000"/>
                </a:schemeClr>
              </a:solidFill>
            </a:endParaRPr>
          </a:p>
        </p:txBody>
      </p:sp>
      <p:sp>
        <p:nvSpPr>
          <p:cNvPr id="10" name="Hình chữ nhật góc tròn 9"/>
          <p:cNvSpPr/>
          <p:nvPr/>
        </p:nvSpPr>
        <p:spPr>
          <a:xfrm>
            <a:off x="6876256" y="2944763"/>
            <a:ext cx="194421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FF00"/>
                </a:solidFill>
              </a:rPr>
              <a:t>Vận</a:t>
            </a:r>
            <a:r>
              <a:rPr lang="en-US" sz="2600" dirty="0" smtClean="0">
                <a:solidFill>
                  <a:srgbClr val="FFFF00"/>
                </a:solidFill>
              </a:rPr>
              <a:t> </a:t>
            </a:r>
            <a:r>
              <a:rPr lang="en-US" sz="2600" dirty="0" err="1" smtClean="0">
                <a:solidFill>
                  <a:srgbClr val="FFFF00"/>
                </a:solidFill>
              </a:rPr>
              <a:t>chuyển</a:t>
            </a:r>
            <a:r>
              <a:rPr lang="en-US" sz="2600" dirty="0" smtClean="0">
                <a:solidFill>
                  <a:srgbClr val="FFFF00"/>
                </a:solidFill>
              </a:rPr>
              <a:t> O2 </a:t>
            </a:r>
            <a:r>
              <a:rPr lang="en-US" sz="2600" dirty="0" err="1" smtClean="0">
                <a:solidFill>
                  <a:srgbClr val="FFFF00"/>
                </a:solidFill>
              </a:rPr>
              <a:t>và</a:t>
            </a:r>
            <a:r>
              <a:rPr lang="en-US" sz="2600" dirty="0" smtClean="0">
                <a:solidFill>
                  <a:srgbClr val="FFFF00"/>
                </a:solidFill>
              </a:rPr>
              <a:t> CO2</a:t>
            </a:r>
            <a:endParaRPr lang="vi-VN" sz="2600" dirty="0">
              <a:solidFill>
                <a:srgbClr val="FFFF00"/>
              </a:solidFill>
            </a:endParaRPr>
          </a:p>
        </p:txBody>
      </p:sp>
      <p:sp>
        <p:nvSpPr>
          <p:cNvPr id="11" name="Hình chữ nhật góc tròn 10"/>
          <p:cNvSpPr/>
          <p:nvPr/>
        </p:nvSpPr>
        <p:spPr>
          <a:xfrm>
            <a:off x="6876256" y="3933056"/>
            <a:ext cx="1944216"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dirty="0" err="1" smtClean="0">
                <a:solidFill>
                  <a:srgbClr val="FFFF00"/>
                </a:solidFill>
              </a:rPr>
              <a:t>Bảo</a:t>
            </a:r>
            <a:r>
              <a:rPr lang="en-US" sz="2600" dirty="0" smtClean="0">
                <a:solidFill>
                  <a:srgbClr val="FFFF00"/>
                </a:solidFill>
              </a:rPr>
              <a:t> </a:t>
            </a:r>
            <a:r>
              <a:rPr lang="en-US" sz="2600" dirty="0" err="1" smtClean="0">
                <a:solidFill>
                  <a:srgbClr val="FFFF00"/>
                </a:solidFill>
              </a:rPr>
              <a:t>vệ</a:t>
            </a:r>
            <a:r>
              <a:rPr lang="en-US" sz="2600" dirty="0" smtClean="0">
                <a:solidFill>
                  <a:srgbClr val="FFFF00"/>
                </a:solidFill>
              </a:rPr>
              <a:t> </a:t>
            </a:r>
            <a:r>
              <a:rPr lang="en-US" sz="2600" dirty="0" err="1" smtClean="0">
                <a:solidFill>
                  <a:srgbClr val="FFFF00"/>
                </a:solidFill>
              </a:rPr>
              <a:t>cơ</a:t>
            </a:r>
            <a:r>
              <a:rPr lang="en-US" sz="2600" dirty="0" smtClean="0">
                <a:solidFill>
                  <a:srgbClr val="FFFF00"/>
                </a:solidFill>
              </a:rPr>
              <a:t> </a:t>
            </a:r>
            <a:r>
              <a:rPr lang="en-US" sz="2600" dirty="0" err="1" smtClean="0">
                <a:solidFill>
                  <a:srgbClr val="FFFF00"/>
                </a:solidFill>
              </a:rPr>
              <a:t>thể</a:t>
            </a:r>
            <a:endParaRPr lang="vi-VN" sz="2600" dirty="0">
              <a:solidFill>
                <a:srgbClr val="FFFF00"/>
              </a:solidFill>
            </a:endParaRPr>
          </a:p>
        </p:txBody>
      </p:sp>
      <p:cxnSp>
        <p:nvCxnSpPr>
          <p:cNvPr id="15" name="Đường kết nối Mũi tên Thẳng 14"/>
          <p:cNvCxnSpPr/>
          <p:nvPr/>
        </p:nvCxnSpPr>
        <p:spPr>
          <a:xfrm flipV="1">
            <a:off x="1367644" y="2209081"/>
            <a:ext cx="0" cy="787871"/>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Đường kết nối Mũi tên Thẳng 15"/>
          <p:cNvCxnSpPr/>
          <p:nvPr/>
        </p:nvCxnSpPr>
        <p:spPr>
          <a:xfrm flipV="1">
            <a:off x="2411760" y="1849041"/>
            <a:ext cx="2376265" cy="3389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7" name="Đường kết nối Mũi tên Thẳng 16"/>
          <p:cNvCxnSpPr/>
          <p:nvPr/>
        </p:nvCxnSpPr>
        <p:spPr>
          <a:xfrm>
            <a:off x="1376794" y="4023422"/>
            <a:ext cx="0" cy="864095"/>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Đường kết nối Mũi tên Thẳng 17"/>
          <p:cNvCxnSpPr>
            <a:endCxn id="9" idx="2"/>
          </p:cNvCxnSpPr>
          <p:nvPr/>
        </p:nvCxnSpPr>
        <p:spPr>
          <a:xfrm flipV="1">
            <a:off x="2339752" y="3314514"/>
            <a:ext cx="1584176" cy="1802706"/>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Đường kết nối Mũi tên Thẳng 22"/>
          <p:cNvCxnSpPr>
            <a:endCxn id="8" idx="2"/>
          </p:cNvCxnSpPr>
          <p:nvPr/>
        </p:nvCxnSpPr>
        <p:spPr>
          <a:xfrm flipV="1">
            <a:off x="2341687" y="4329100"/>
            <a:ext cx="1582241" cy="900100"/>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4" name="Đường kết nối Mũi tên Thẳng 23"/>
          <p:cNvCxnSpPr>
            <a:endCxn id="7" idx="2"/>
          </p:cNvCxnSpPr>
          <p:nvPr/>
        </p:nvCxnSpPr>
        <p:spPr>
          <a:xfrm flipV="1">
            <a:off x="2339752" y="5256609"/>
            <a:ext cx="1584176" cy="116608"/>
          </a:xfrm>
          <a:prstGeom prst="straightConnector1">
            <a:avLst/>
          </a:prstGeom>
          <a:ln w="571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Đường kết nối Mũi tên Thẳng 27"/>
          <p:cNvCxnSpPr>
            <a:endCxn id="10" idx="1"/>
          </p:cNvCxnSpPr>
          <p:nvPr/>
        </p:nvCxnSpPr>
        <p:spPr>
          <a:xfrm flipV="1">
            <a:off x="6228184" y="3304803"/>
            <a:ext cx="648072" cy="9712"/>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1" name="Đường kết nối Mũi tên Thẳng 30"/>
          <p:cNvCxnSpPr/>
          <p:nvPr/>
        </p:nvCxnSpPr>
        <p:spPr>
          <a:xfrm flipV="1">
            <a:off x="6250632" y="4293096"/>
            <a:ext cx="648072" cy="9711"/>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32" name="Đường kết nối Mũi tên Thẳng 31"/>
          <p:cNvCxnSpPr/>
          <p:nvPr/>
        </p:nvCxnSpPr>
        <p:spPr>
          <a:xfrm flipV="1">
            <a:off x="6208948" y="5246712"/>
            <a:ext cx="648072" cy="9711"/>
          </a:xfrm>
          <a:prstGeom prst="straightConnector1">
            <a:avLst/>
          </a:prstGeom>
          <a:ln w="57150">
            <a:solidFill>
              <a:srgbClr val="00FF00"/>
            </a:solidFill>
            <a:tailEnd type="arrow"/>
          </a:ln>
        </p:spPr>
        <p:style>
          <a:lnRef idx="1">
            <a:schemeClr val="accent1"/>
          </a:lnRef>
          <a:fillRef idx="0">
            <a:schemeClr val="accent1"/>
          </a:fillRef>
          <a:effectRef idx="0">
            <a:schemeClr val="accent1"/>
          </a:effectRef>
          <a:fontRef idx="minor">
            <a:schemeClr val="tx1"/>
          </a:fontRef>
        </p:style>
      </p:cxnSp>
      <p:sp>
        <p:nvSpPr>
          <p:cNvPr id="34" name="Nút Hành động: Trợ giúp 33">
            <a:hlinkClick r:id="" action="ppaction://noaction" highlightClick="1"/>
          </p:cNvPr>
          <p:cNvSpPr/>
          <p:nvPr/>
        </p:nvSpPr>
        <p:spPr>
          <a:xfrm>
            <a:off x="6920273" y="4890969"/>
            <a:ext cx="1944216" cy="711485"/>
          </a:xfrm>
          <a:prstGeom prst="actionButtonHelp">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itle 11"/>
          <p:cNvSpPr>
            <a:spLocks noGrp="1"/>
          </p:cNvSpPr>
          <p:nvPr>
            <p:ph type="title"/>
          </p:nvPr>
        </p:nvSpPr>
        <p:spPr/>
        <p:txBody>
          <a:bodyPr/>
          <a:lstStyle/>
          <a:p>
            <a:endParaRPr lang="en-US"/>
          </a:p>
        </p:txBody>
      </p:sp>
    </p:spTree>
    <p:extLst>
      <p:ext uri="{BB962C8B-B14F-4D97-AF65-F5344CB8AC3E}">
        <p14:creationId xmlns:p14="http://schemas.microsoft.com/office/powerpoint/2010/main" val="74424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par>
                                <p:cTn id="15" presetID="22" presetClass="entr" presetSubtype="4"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ipe(down)">
                                      <p:cBhvr>
                                        <p:cTn id="37" dur="500"/>
                                        <p:tgtEl>
                                          <p:spTgt spid="9"/>
                                        </p:tgtEl>
                                      </p:cBhvr>
                                    </p:animEffect>
                                  </p:childTnLst>
                                </p:cTn>
                              </p:par>
                              <p:par>
                                <p:cTn id="38" presetID="22" presetClass="entr" presetSubtype="4" fill="hold" nodeType="withEffect">
                                  <p:stCondLst>
                                    <p:cond delay="0"/>
                                  </p:stCondLst>
                                  <p:childTnLst>
                                    <p:set>
                                      <p:cBhvr>
                                        <p:cTn id="39" dur="1" fill="hold">
                                          <p:stCondLst>
                                            <p:cond delay="0"/>
                                          </p:stCondLst>
                                        </p:cTn>
                                        <p:tgtEl>
                                          <p:spTgt spid="23"/>
                                        </p:tgtEl>
                                        <p:attrNameLst>
                                          <p:attrName>style.visibility</p:attrName>
                                        </p:attrNameLst>
                                      </p:cBhvr>
                                      <p:to>
                                        <p:strVal val="visible"/>
                                      </p:to>
                                    </p:set>
                                    <p:animEffect transition="in" filter="wipe(down)">
                                      <p:cBhvr>
                                        <p:cTn id="40" dur="500"/>
                                        <p:tgtEl>
                                          <p:spTgt spid="23"/>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par>
                                <p:cTn id="44" presetID="22" presetClass="entr" presetSubtype="4" fill="hold"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wipe(down)">
                                      <p:cBhvr>
                                        <p:cTn id="46" dur="500"/>
                                        <p:tgtEl>
                                          <p:spTgt spid="2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6"/>
                                        </p:tgtEl>
                                        <p:attrNameLst>
                                          <p:attrName>style.visibility</p:attrName>
                                        </p:attrNameLst>
                                      </p:cBhvr>
                                      <p:to>
                                        <p:strVal val="visible"/>
                                      </p:to>
                                    </p:set>
                                    <p:animEffect transition="in" filter="wipe(down)">
                                      <p:cBhvr>
                                        <p:cTn id="57" dur="500"/>
                                        <p:tgtEl>
                                          <p:spTgt spid="6"/>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Vertical)">
                                      <p:cBhvr>
                                        <p:cTn id="62" dur="500"/>
                                        <p:tgtEl>
                                          <p:spTgt spid="2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barn(inVertical)">
                                      <p:cBhvr>
                                        <p:cTn id="65" dur="500"/>
                                        <p:tgtEl>
                                          <p:spTgt spid="10"/>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barn(inVertical)">
                                      <p:cBhvr>
                                        <p:cTn id="70" dur="500"/>
                                        <p:tgtEl>
                                          <p:spTgt spid="31"/>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1"/>
                                        </p:tgtEl>
                                        <p:attrNameLst>
                                          <p:attrName>style.visibility</p:attrName>
                                        </p:attrNameLst>
                                      </p:cBhvr>
                                      <p:to>
                                        <p:strVal val="visible"/>
                                      </p:to>
                                    </p:set>
                                    <p:animEffect transition="in" filter="barn(inVertical)">
                                      <p:cBhvr>
                                        <p:cTn id="73" dur="500"/>
                                        <p:tgtEl>
                                          <p:spTgt spid="11"/>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nodeType="click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barn(inVertical)">
                                      <p:cBhvr>
                                        <p:cTn id="78" dur="500"/>
                                        <p:tgtEl>
                                          <p:spTgt spid="32"/>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barn(inVertical)">
                                      <p:cBhvr>
                                        <p:cTn id="8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3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êu đề 2"/>
          <p:cNvSpPr txBox="1">
            <a:spLocks noGrp="1"/>
          </p:cNvSpPr>
          <p:nvPr>
            <p:ph type="title"/>
          </p:nvPr>
        </p:nvSpPr>
        <p:spPr>
          <a:prstGeom prst="rect">
            <a:avLst/>
          </a:prstGeom>
          <a:solidFill>
            <a:schemeClr val="bg1"/>
          </a:solidFill>
        </p:spPr>
        <p:txBody>
          <a:bodyPr wrap="square" rtlCol="0">
            <a:spAutoFit/>
          </a:bodyPr>
          <a:lstStyle/>
          <a:p>
            <a:pPr marL="363538"/>
            <a:r>
              <a:rPr lang="en-US" sz="2800" dirty="0" err="1" smtClean="0">
                <a:solidFill>
                  <a:srgbClr val="FF0000"/>
                </a:solidFill>
              </a:rPr>
              <a:t>Tại</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 </a:t>
            </a:r>
            <a:r>
              <a:rPr lang="en-US" sz="2800" dirty="0" err="1" smtClean="0">
                <a:solidFill>
                  <a:srgbClr val="FF0000"/>
                </a:solidFill>
              </a:rPr>
              <a:t>máu</a:t>
            </a:r>
            <a:r>
              <a:rPr lang="en-US" sz="2800" dirty="0" smtClean="0">
                <a:solidFill>
                  <a:srgbClr val="FF0000"/>
                </a:solidFill>
              </a:rPr>
              <a:t> </a:t>
            </a:r>
            <a:r>
              <a:rPr lang="en-US" sz="2800" dirty="0" err="1" smtClean="0">
                <a:solidFill>
                  <a:srgbClr val="FF0000"/>
                </a:solidFill>
              </a:rPr>
              <a:t>chảy</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hệ</a:t>
            </a:r>
            <a:r>
              <a:rPr lang="en-US" sz="2800" dirty="0" smtClean="0">
                <a:solidFill>
                  <a:srgbClr val="FF0000"/>
                </a:solidFill>
              </a:rPr>
              <a:t> </a:t>
            </a:r>
            <a:r>
              <a:rPr lang="en-US" sz="2800" dirty="0" err="1" smtClean="0">
                <a:solidFill>
                  <a:srgbClr val="FF0000"/>
                </a:solidFill>
              </a:rPr>
              <a:t>mạch</a:t>
            </a:r>
            <a:r>
              <a:rPr lang="en-US" sz="2800" dirty="0" smtClean="0">
                <a:solidFill>
                  <a:srgbClr val="FF0000"/>
                </a:solidFill>
              </a:rPr>
              <a:t> </a:t>
            </a:r>
            <a:r>
              <a:rPr lang="en-US" sz="2800" dirty="0" err="1" smtClean="0">
                <a:solidFill>
                  <a:srgbClr val="FF0000"/>
                </a:solidFill>
              </a:rPr>
              <a:t>lại</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bị</a:t>
            </a:r>
            <a:r>
              <a:rPr lang="en-US" sz="2800" dirty="0" smtClean="0">
                <a:solidFill>
                  <a:srgbClr val="FF0000"/>
                </a:solidFill>
              </a:rPr>
              <a:t> </a:t>
            </a:r>
            <a:r>
              <a:rPr lang="en-US" sz="2800" dirty="0" err="1" smtClean="0">
                <a:solidFill>
                  <a:srgbClr val="FF0000"/>
                </a:solidFill>
              </a:rPr>
              <a:t>đông</a:t>
            </a:r>
            <a:r>
              <a:rPr lang="en-US" sz="2800" dirty="0" smtClean="0">
                <a:solidFill>
                  <a:srgbClr val="FF0000"/>
                </a:solidFill>
              </a:rPr>
              <a:t>?</a:t>
            </a:r>
            <a:endParaRPr lang="vi-VN" sz="2800" dirty="0">
              <a:solidFill>
                <a:srgbClr val="FF0000"/>
              </a:solidFill>
            </a:endParaRPr>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6" y="1412776"/>
            <a:ext cx="4842566" cy="5112568"/>
          </a:xfrm>
          <a:prstGeom prst="rect">
            <a:avLst/>
          </a:prstGeom>
        </p:spPr>
      </p:pic>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4048" y="1412777"/>
            <a:ext cx="3816424" cy="3528392"/>
          </a:xfrm>
          <a:prstGeom prst="rect">
            <a:avLst/>
          </a:prstGeom>
        </p:spPr>
      </p:pic>
      <p:sp>
        <p:nvSpPr>
          <p:cNvPr id="6" name="Hộp_Văn_Bản 5"/>
          <p:cNvSpPr txBox="1"/>
          <p:nvPr/>
        </p:nvSpPr>
        <p:spPr>
          <a:xfrm>
            <a:off x="5004048" y="5085184"/>
            <a:ext cx="3816424" cy="954107"/>
          </a:xfrm>
          <a:prstGeom prst="rect">
            <a:avLst/>
          </a:prstGeom>
          <a:noFill/>
        </p:spPr>
        <p:txBody>
          <a:bodyPr wrap="square" rtlCol="0">
            <a:spAutoFit/>
          </a:bodyPr>
          <a:lstStyle/>
          <a:p>
            <a:pPr algn="ctr"/>
            <a:r>
              <a:rPr lang="en-US" sz="2800" dirty="0" err="1" smtClean="0"/>
              <a:t>Màng</a:t>
            </a:r>
            <a:r>
              <a:rPr lang="en-US" sz="2800" dirty="0" smtClean="0"/>
              <a:t> </a:t>
            </a:r>
            <a:r>
              <a:rPr lang="en-US" sz="2800" dirty="0" err="1" smtClean="0"/>
              <a:t>sơ</a:t>
            </a:r>
            <a:r>
              <a:rPr lang="en-US" sz="2800" dirty="0" smtClean="0"/>
              <a:t> </a:t>
            </a:r>
            <a:r>
              <a:rPr lang="en-US" sz="2800" dirty="0" err="1" smtClean="0"/>
              <a:t>vừa</a:t>
            </a:r>
            <a:r>
              <a:rPr lang="en-US" sz="2800" dirty="0" smtClean="0"/>
              <a:t> </a:t>
            </a:r>
            <a:r>
              <a:rPr lang="en-US" sz="2800" dirty="0" err="1" smtClean="0"/>
              <a:t>hình</a:t>
            </a:r>
            <a:r>
              <a:rPr lang="en-US" sz="2800" dirty="0" smtClean="0"/>
              <a:t> </a:t>
            </a:r>
            <a:r>
              <a:rPr lang="en-US" sz="2800" dirty="0" err="1" smtClean="0"/>
              <a:t>thành</a:t>
            </a:r>
            <a:r>
              <a:rPr lang="en-US" sz="2800" dirty="0" smtClean="0"/>
              <a:t> do </a:t>
            </a:r>
            <a:r>
              <a:rPr lang="en-US" sz="2800" dirty="0" err="1" smtClean="0"/>
              <a:t>tăng</a:t>
            </a:r>
            <a:r>
              <a:rPr lang="en-US" sz="2800" dirty="0" smtClean="0"/>
              <a:t> </a:t>
            </a:r>
            <a:r>
              <a:rPr lang="en-US" sz="2800" dirty="0" err="1" smtClean="0"/>
              <a:t>huyết</a:t>
            </a:r>
            <a:r>
              <a:rPr lang="en-US" sz="2800" dirty="0" smtClean="0"/>
              <a:t> </a:t>
            </a:r>
            <a:r>
              <a:rPr lang="en-US" sz="2800" dirty="0" err="1" smtClean="0"/>
              <a:t>áp</a:t>
            </a:r>
            <a:endParaRPr lang="vi-VN" sz="2800" dirty="0"/>
          </a:p>
        </p:txBody>
      </p:sp>
      <p:cxnSp>
        <p:nvCxnSpPr>
          <p:cNvPr id="8" name="Đường kết nối Thẳng 7"/>
          <p:cNvCxnSpPr/>
          <p:nvPr/>
        </p:nvCxnSpPr>
        <p:spPr>
          <a:xfrm>
            <a:off x="6732240" y="3969060"/>
            <a:ext cx="0" cy="1116124"/>
          </a:xfrm>
          <a:prstGeom prst="line">
            <a:avLst/>
          </a:prstGeom>
        </p:spPr>
        <p:style>
          <a:lnRef idx="3">
            <a:schemeClr val="dk1"/>
          </a:lnRef>
          <a:fillRef idx="0">
            <a:schemeClr val="dk1"/>
          </a:fillRef>
          <a:effectRef idx="2">
            <a:schemeClr val="dk1"/>
          </a:effectRef>
          <a:fontRef idx="minor">
            <a:schemeClr val="tx1"/>
          </a:fontRef>
        </p:style>
      </p:cxnSp>
      <p:cxnSp>
        <p:nvCxnSpPr>
          <p:cNvPr id="9" name="Đường kết nối Thẳng 8"/>
          <p:cNvCxnSpPr/>
          <p:nvPr/>
        </p:nvCxnSpPr>
        <p:spPr>
          <a:xfrm flipH="1">
            <a:off x="4860032" y="2924944"/>
            <a:ext cx="1368152" cy="72008"/>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5079094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endParaRPr lang="vi-VN" dirty="0"/>
          </a:p>
        </p:txBody>
      </p:sp>
      <p:sp>
        <p:nvSpPr>
          <p:cNvPr id="3" name="Khung Chú Thích Hình Đám Mây 2"/>
          <p:cNvSpPr/>
          <p:nvPr/>
        </p:nvSpPr>
        <p:spPr>
          <a:xfrm>
            <a:off x="3203848" y="836712"/>
            <a:ext cx="4464496" cy="208823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rPr>
              <a:t>Khi</a:t>
            </a:r>
            <a:r>
              <a:rPr lang="en-US" sz="2800" dirty="0" smtClean="0">
                <a:solidFill>
                  <a:schemeClr val="bg1"/>
                </a:solidFill>
              </a:rPr>
              <a:t> </a:t>
            </a:r>
            <a:r>
              <a:rPr lang="en-US" sz="2800" dirty="0" err="1" smtClean="0">
                <a:solidFill>
                  <a:schemeClr val="bg1"/>
                </a:solidFill>
              </a:rPr>
              <a:t>bị</a:t>
            </a:r>
            <a:r>
              <a:rPr lang="en-US" sz="2800" dirty="0" smtClean="0">
                <a:solidFill>
                  <a:schemeClr val="bg1"/>
                </a:solidFill>
              </a:rPr>
              <a:t> </a:t>
            </a:r>
            <a:r>
              <a:rPr lang="en-US" sz="2800" dirty="0" err="1" smtClean="0">
                <a:solidFill>
                  <a:schemeClr val="bg1"/>
                </a:solidFill>
              </a:rPr>
              <a:t>mất</a:t>
            </a:r>
            <a:r>
              <a:rPr lang="en-US" sz="2800" dirty="0" smtClean="0">
                <a:solidFill>
                  <a:schemeClr val="bg1"/>
                </a:solidFill>
              </a:rPr>
              <a:t> </a:t>
            </a:r>
            <a:r>
              <a:rPr lang="en-US" sz="2800" dirty="0" err="1" smtClean="0">
                <a:solidFill>
                  <a:schemeClr val="bg1"/>
                </a:solidFill>
              </a:rPr>
              <a:t>nhiều</a:t>
            </a:r>
            <a:r>
              <a:rPr lang="en-US" sz="2800" dirty="0" smtClean="0">
                <a:solidFill>
                  <a:schemeClr val="bg1"/>
                </a:solidFill>
              </a:rPr>
              <a:t> </a:t>
            </a:r>
            <a:r>
              <a:rPr lang="en-US" sz="2800" dirty="0" err="1" smtClean="0">
                <a:solidFill>
                  <a:schemeClr val="bg1"/>
                </a:solidFill>
              </a:rPr>
              <a:t>máu</a:t>
            </a:r>
            <a:r>
              <a:rPr lang="en-US" sz="2800" dirty="0" smtClean="0">
                <a:solidFill>
                  <a:schemeClr val="bg1"/>
                </a:solidFill>
              </a:rPr>
              <a:t> </a:t>
            </a:r>
            <a:r>
              <a:rPr lang="en-US" sz="2800" dirty="0" err="1" smtClean="0">
                <a:solidFill>
                  <a:schemeClr val="bg1"/>
                </a:solidFill>
              </a:rPr>
              <a:t>chúng</a:t>
            </a:r>
            <a:r>
              <a:rPr lang="en-US" sz="2800" dirty="0" smtClean="0">
                <a:solidFill>
                  <a:schemeClr val="bg1"/>
                </a:solidFill>
              </a:rPr>
              <a:t> ta </a:t>
            </a:r>
            <a:r>
              <a:rPr lang="en-US" sz="2800" dirty="0" err="1" smtClean="0">
                <a:solidFill>
                  <a:schemeClr val="bg1"/>
                </a:solidFill>
              </a:rPr>
              <a:t>phải</a:t>
            </a:r>
            <a:r>
              <a:rPr lang="en-US" sz="2800" dirty="0" smtClean="0">
                <a:solidFill>
                  <a:schemeClr val="bg1"/>
                </a:solidFill>
              </a:rPr>
              <a:t> </a:t>
            </a:r>
            <a:r>
              <a:rPr lang="en-US" sz="2800" dirty="0" err="1" smtClean="0">
                <a:solidFill>
                  <a:schemeClr val="bg1"/>
                </a:solidFill>
              </a:rPr>
              <a:t>làm</a:t>
            </a:r>
            <a:r>
              <a:rPr lang="en-US" sz="2800" dirty="0" smtClean="0">
                <a:solidFill>
                  <a:schemeClr val="bg1"/>
                </a:solidFill>
              </a:rPr>
              <a:t> </a:t>
            </a:r>
            <a:r>
              <a:rPr lang="en-US" sz="2800" dirty="0" err="1" smtClean="0">
                <a:solidFill>
                  <a:schemeClr val="bg1"/>
                </a:solidFill>
              </a:rPr>
              <a:t>gì</a:t>
            </a:r>
            <a:r>
              <a:rPr lang="en-US" sz="2800" dirty="0" smtClean="0">
                <a:solidFill>
                  <a:schemeClr val="bg1"/>
                </a:solidFill>
              </a:rPr>
              <a:t> </a:t>
            </a:r>
            <a:r>
              <a:rPr lang="en-US" sz="2800" dirty="0" err="1" smtClean="0">
                <a:solidFill>
                  <a:schemeClr val="bg1"/>
                </a:solidFill>
              </a:rPr>
              <a:t>đây</a:t>
            </a:r>
            <a:r>
              <a:rPr lang="en-US" sz="2800" dirty="0" smtClean="0">
                <a:solidFill>
                  <a:schemeClr val="bg1"/>
                </a:solidFill>
              </a:rPr>
              <a:t>?</a:t>
            </a:r>
            <a:endParaRPr lang="vi-VN" sz="2800" dirty="0">
              <a:solidFill>
                <a:schemeClr val="bg1"/>
              </a:solidFill>
            </a:endParaRPr>
          </a:p>
        </p:txBody>
      </p:sp>
      <p:pic>
        <p:nvPicPr>
          <p:cNvPr id="4" name="Ảnh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56992"/>
            <a:ext cx="4644007" cy="3501007"/>
          </a:xfrm>
          <a:prstGeom prst="rect">
            <a:avLst/>
          </a:prstGeom>
        </p:spPr>
      </p:pic>
      <p:pic>
        <p:nvPicPr>
          <p:cNvPr id="5" name="Ảnh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4006" y="3356991"/>
            <a:ext cx="4499993" cy="3501007"/>
          </a:xfrm>
          <a:prstGeom prst="rect">
            <a:avLst/>
          </a:prstGeom>
        </p:spPr>
      </p:pic>
    </p:spTree>
    <p:extLst>
      <p:ext uri="{BB962C8B-B14F-4D97-AF65-F5344CB8AC3E}">
        <p14:creationId xmlns:p14="http://schemas.microsoft.com/office/powerpoint/2010/main" val="2791415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pPr marL="261938" algn="l"/>
            <a:r>
              <a:rPr lang="en-US" sz="2800" dirty="0">
                <a:solidFill>
                  <a:srgbClr val="FF0000"/>
                </a:solidFill>
                <a:latin typeface="Arial" pitchFamily="34" charset="0"/>
                <a:cs typeface="Arial" pitchFamily="34" charset="0"/>
              </a:rPr>
              <a:t>BÀI 15: ĐÔNG MÁU VÀ NGUYÊN TẮC TRUYỀN MÁU</a:t>
            </a:r>
            <a:r>
              <a:rPr lang="en-US" sz="2800" dirty="0">
                <a:solidFill>
                  <a:srgbClr val="FFFF00"/>
                </a:solidFill>
                <a:latin typeface="Arial" pitchFamily="34" charset="0"/>
                <a:cs typeface="Arial" pitchFamily="34" charset="0"/>
              </a:rPr>
              <a:t/>
            </a:r>
            <a:br>
              <a:rPr lang="en-US" sz="2800" dirty="0">
                <a:solidFill>
                  <a:srgbClr val="FFFF00"/>
                </a:solidFill>
                <a:latin typeface="Arial" pitchFamily="34" charset="0"/>
                <a:cs typeface="Arial" pitchFamily="34" charset="0"/>
              </a:rPr>
            </a:br>
            <a:r>
              <a:rPr lang="en-US" sz="2800" dirty="0">
                <a:solidFill>
                  <a:schemeClr val="tx2"/>
                </a:solidFill>
                <a:latin typeface="Arial" pitchFamily="34" charset="0"/>
                <a:cs typeface="Arial" pitchFamily="34" charset="0"/>
              </a:rPr>
              <a:t>I. ĐÔNG MÁU</a:t>
            </a:r>
            <a:r>
              <a:rPr lang="en-US" dirty="0">
                <a:solidFill>
                  <a:schemeClr val="tx2"/>
                </a:solidFill>
                <a:latin typeface="Arial" pitchFamily="34" charset="0"/>
                <a:cs typeface="Arial" pitchFamily="34" charset="0"/>
              </a:rPr>
              <a:t/>
            </a:r>
            <a:br>
              <a:rPr lang="en-US" dirty="0">
                <a:solidFill>
                  <a:schemeClr val="tx2"/>
                </a:solidFill>
                <a:latin typeface="Arial" pitchFamily="34" charset="0"/>
                <a:cs typeface="Arial" pitchFamily="34" charset="0"/>
              </a:rPr>
            </a:br>
            <a:r>
              <a:rPr lang="en-US" sz="2800" dirty="0" smtClean="0">
                <a:solidFill>
                  <a:schemeClr val="tx2"/>
                </a:solidFill>
                <a:latin typeface="Arial" pitchFamily="34" charset="0"/>
                <a:cs typeface="Arial" pitchFamily="34" charset="0"/>
              </a:rPr>
              <a:t>II. CÁC NGUYÊN TẮC TRUYỀN MÁU</a:t>
            </a:r>
            <a:endParaRPr lang="vi-VN" sz="2800" dirty="0">
              <a:solidFill>
                <a:schemeClr val="tx2"/>
              </a:solidFill>
            </a:endParaRPr>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132856"/>
            <a:ext cx="5244860" cy="4116981"/>
          </a:xfrm>
          <a:prstGeom prst="rect">
            <a:avLst/>
          </a:prstGeom>
        </p:spPr>
      </p:pic>
      <p:sp>
        <p:nvSpPr>
          <p:cNvPr id="3" name="Khung Chú Thích Hình Đám Mây 2"/>
          <p:cNvSpPr/>
          <p:nvPr/>
        </p:nvSpPr>
        <p:spPr>
          <a:xfrm>
            <a:off x="4211960" y="1916832"/>
            <a:ext cx="4464496" cy="194421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t>Ý </a:t>
            </a:r>
            <a:r>
              <a:rPr lang="en-US" sz="2800" dirty="0" err="1" smtClean="0"/>
              <a:t>tưởng</a:t>
            </a:r>
            <a:r>
              <a:rPr lang="en-US" sz="2800" dirty="0" smtClean="0"/>
              <a:t> </a:t>
            </a:r>
            <a:r>
              <a:rPr lang="en-US" sz="2800" dirty="0" err="1" smtClean="0"/>
              <a:t>truyền</a:t>
            </a:r>
            <a:r>
              <a:rPr lang="en-US" sz="2800" dirty="0" smtClean="0"/>
              <a:t> </a:t>
            </a:r>
            <a:r>
              <a:rPr lang="en-US" sz="2800" dirty="0" err="1" smtClean="0"/>
              <a:t>máu</a:t>
            </a:r>
            <a:r>
              <a:rPr lang="en-US" sz="2800" dirty="0" smtClean="0"/>
              <a:t> </a:t>
            </a:r>
            <a:r>
              <a:rPr lang="en-US" sz="2800" dirty="0" err="1" smtClean="0"/>
              <a:t>có</a:t>
            </a:r>
            <a:r>
              <a:rPr lang="en-US" sz="2800" dirty="0" smtClean="0"/>
              <a:t> </a:t>
            </a:r>
            <a:r>
              <a:rPr lang="en-US" sz="2800" dirty="0" err="1" smtClean="0"/>
              <a:t>từ</a:t>
            </a:r>
            <a:r>
              <a:rPr lang="en-US" sz="2800" dirty="0" smtClean="0"/>
              <a:t> </a:t>
            </a:r>
            <a:r>
              <a:rPr lang="en-US" sz="2800" dirty="0" err="1" smtClean="0"/>
              <a:t>bao</a:t>
            </a:r>
            <a:r>
              <a:rPr lang="en-US" sz="2800" dirty="0" smtClean="0"/>
              <a:t> </a:t>
            </a:r>
            <a:r>
              <a:rPr lang="en-US" sz="2800" dirty="0" err="1" smtClean="0"/>
              <a:t>giờ</a:t>
            </a:r>
            <a:r>
              <a:rPr lang="en-US" sz="2800" dirty="0" smtClean="0"/>
              <a:t>?</a:t>
            </a:r>
            <a:endParaRPr lang="vi-VN" dirty="0"/>
          </a:p>
        </p:txBody>
      </p:sp>
    </p:spTree>
    <p:extLst>
      <p:ext uri="{BB962C8B-B14F-4D97-AF65-F5344CB8AC3E}">
        <p14:creationId xmlns:p14="http://schemas.microsoft.com/office/powerpoint/2010/main" val="410236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7"/>
            <a:ext cx="4860032" cy="3600400"/>
          </a:xfrm>
          <a:prstGeom prst="rect">
            <a:avLst/>
          </a:prstGeom>
        </p:spPr>
      </p:pic>
      <p:pic>
        <p:nvPicPr>
          <p:cNvPr id="4" name="Ản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692697"/>
            <a:ext cx="4260145" cy="3096344"/>
          </a:xfrm>
          <a:prstGeom prst="rect">
            <a:avLst/>
          </a:prstGeom>
        </p:spPr>
      </p:pic>
      <p:sp>
        <p:nvSpPr>
          <p:cNvPr id="5" name="Hộp_Văn_Bản 4"/>
          <p:cNvSpPr txBox="1"/>
          <p:nvPr/>
        </p:nvSpPr>
        <p:spPr>
          <a:xfrm>
            <a:off x="4860032" y="3789041"/>
            <a:ext cx="4260145" cy="461665"/>
          </a:xfrm>
          <a:prstGeom prst="rect">
            <a:avLst/>
          </a:prstGeom>
          <a:solidFill>
            <a:schemeClr val="bg1"/>
          </a:solidFill>
        </p:spPr>
        <p:txBody>
          <a:bodyPr wrap="square" rtlCol="0">
            <a:spAutoFit/>
          </a:bodyPr>
          <a:lstStyle/>
          <a:p>
            <a:pPr algn="ctr"/>
            <a:r>
              <a:rPr lang="en-US" sz="2400" dirty="0" smtClean="0"/>
              <a:t>Karl Landsteiner (1868 – 1943)</a:t>
            </a:r>
            <a:endParaRPr lang="vi-VN" sz="2400" dirty="0"/>
          </a:p>
        </p:txBody>
      </p:sp>
      <p:sp>
        <p:nvSpPr>
          <p:cNvPr id="6" name="Hộp_Văn_Bản 5"/>
          <p:cNvSpPr txBox="1"/>
          <p:nvPr/>
        </p:nvSpPr>
        <p:spPr>
          <a:xfrm>
            <a:off x="179512" y="4293097"/>
            <a:ext cx="8712968" cy="1815882"/>
          </a:xfrm>
          <a:prstGeom prst="rect">
            <a:avLst/>
          </a:prstGeom>
          <a:noFill/>
        </p:spPr>
        <p:txBody>
          <a:bodyPr wrap="square" rtlCol="0">
            <a:spAutoFit/>
          </a:bodyPr>
          <a:lstStyle/>
          <a:p>
            <a:pPr marL="87313">
              <a:buFontTx/>
              <a:buChar char="-"/>
            </a:pPr>
            <a:r>
              <a:rPr lang="en-US" sz="2800" spc="20" dirty="0" smtClean="0">
                <a:solidFill>
                  <a:srgbClr val="002060"/>
                </a:solidFill>
              </a:rPr>
              <a:t> </a:t>
            </a:r>
            <a:r>
              <a:rPr lang="en-US" sz="2800" spc="20" dirty="0" err="1" smtClean="0">
                <a:solidFill>
                  <a:srgbClr val="002060"/>
                </a:solidFill>
              </a:rPr>
              <a:t>Thầy</a:t>
            </a:r>
            <a:r>
              <a:rPr lang="en-US" sz="2800" spc="20" dirty="0" smtClean="0">
                <a:solidFill>
                  <a:srgbClr val="002060"/>
                </a:solidFill>
              </a:rPr>
              <a:t> </a:t>
            </a:r>
            <a:r>
              <a:rPr lang="en-US" sz="2800" spc="20" dirty="0" err="1" smtClean="0">
                <a:solidFill>
                  <a:srgbClr val="002060"/>
                </a:solidFill>
              </a:rPr>
              <a:t>thuốc</a:t>
            </a:r>
            <a:r>
              <a:rPr lang="en-US" sz="2800" spc="20" dirty="0" smtClean="0">
                <a:solidFill>
                  <a:srgbClr val="002060"/>
                </a:solidFill>
              </a:rPr>
              <a:t>, </a:t>
            </a:r>
            <a:r>
              <a:rPr lang="en-US" sz="2800" spc="20" dirty="0" err="1" smtClean="0">
                <a:solidFill>
                  <a:srgbClr val="002060"/>
                </a:solidFill>
              </a:rPr>
              <a:t>nhà</a:t>
            </a:r>
            <a:r>
              <a:rPr lang="en-US" sz="2800" spc="20" dirty="0" smtClean="0">
                <a:solidFill>
                  <a:srgbClr val="002060"/>
                </a:solidFill>
              </a:rPr>
              <a:t> </a:t>
            </a:r>
            <a:r>
              <a:rPr lang="en-US" sz="2800" spc="20" dirty="0" err="1" smtClean="0">
                <a:solidFill>
                  <a:srgbClr val="002060"/>
                </a:solidFill>
              </a:rPr>
              <a:t>sinh</a:t>
            </a:r>
            <a:r>
              <a:rPr lang="en-US" sz="2800" spc="20" dirty="0" smtClean="0">
                <a:solidFill>
                  <a:srgbClr val="002060"/>
                </a:solidFill>
              </a:rPr>
              <a:t> </a:t>
            </a:r>
            <a:r>
              <a:rPr lang="en-US" sz="2800" spc="20" dirty="0" err="1" smtClean="0">
                <a:solidFill>
                  <a:srgbClr val="002060"/>
                </a:solidFill>
              </a:rPr>
              <a:t>học</a:t>
            </a:r>
            <a:r>
              <a:rPr lang="en-US" sz="2800" spc="20" dirty="0" smtClean="0">
                <a:solidFill>
                  <a:srgbClr val="002060"/>
                </a:solidFill>
              </a:rPr>
              <a:t> </a:t>
            </a:r>
            <a:r>
              <a:rPr lang="en-US" sz="2800" spc="20" dirty="0" err="1" smtClean="0">
                <a:solidFill>
                  <a:srgbClr val="002060"/>
                </a:solidFill>
              </a:rPr>
              <a:t>người</a:t>
            </a:r>
            <a:r>
              <a:rPr lang="en-US" sz="2800" spc="20" dirty="0" smtClean="0">
                <a:solidFill>
                  <a:srgbClr val="002060"/>
                </a:solidFill>
              </a:rPr>
              <a:t> </a:t>
            </a:r>
            <a:r>
              <a:rPr lang="en-US" sz="2800" spc="20" dirty="0" err="1" smtClean="0">
                <a:solidFill>
                  <a:srgbClr val="002060"/>
                </a:solidFill>
              </a:rPr>
              <a:t>Áo</a:t>
            </a:r>
            <a:endParaRPr lang="en-US" sz="2800" spc="20" dirty="0" smtClean="0">
              <a:solidFill>
                <a:srgbClr val="002060"/>
              </a:solidFill>
            </a:endParaRPr>
          </a:p>
          <a:p>
            <a:pPr marL="87313">
              <a:buFontTx/>
              <a:buChar char="-"/>
            </a:pPr>
            <a:r>
              <a:rPr lang="en-US" sz="2800" spc="20" dirty="0" smtClean="0">
                <a:solidFill>
                  <a:srgbClr val="002060"/>
                </a:solidFill>
              </a:rPr>
              <a:t> 1901 </a:t>
            </a:r>
            <a:r>
              <a:rPr lang="en-US" sz="2800" spc="20" dirty="0" err="1" smtClean="0">
                <a:solidFill>
                  <a:srgbClr val="002060"/>
                </a:solidFill>
              </a:rPr>
              <a:t>Tìm</a:t>
            </a:r>
            <a:r>
              <a:rPr lang="en-US" sz="2800" spc="20" dirty="0" smtClean="0">
                <a:solidFill>
                  <a:srgbClr val="002060"/>
                </a:solidFill>
              </a:rPr>
              <a:t> </a:t>
            </a:r>
            <a:r>
              <a:rPr lang="en-US" sz="2800" spc="20" dirty="0" err="1" smtClean="0">
                <a:solidFill>
                  <a:srgbClr val="002060"/>
                </a:solidFill>
              </a:rPr>
              <a:t>ra</a:t>
            </a:r>
            <a:r>
              <a:rPr lang="en-US" sz="2800" spc="20" dirty="0" smtClean="0">
                <a:solidFill>
                  <a:srgbClr val="002060"/>
                </a:solidFill>
              </a:rPr>
              <a:t> </a:t>
            </a:r>
            <a:r>
              <a:rPr lang="en-US" sz="2800" spc="20" dirty="0" err="1" smtClean="0">
                <a:solidFill>
                  <a:srgbClr val="002060"/>
                </a:solidFill>
              </a:rPr>
              <a:t>nguyên</a:t>
            </a:r>
            <a:r>
              <a:rPr lang="en-US" sz="2800" spc="20" dirty="0" smtClean="0">
                <a:solidFill>
                  <a:srgbClr val="002060"/>
                </a:solidFill>
              </a:rPr>
              <a:t> </a:t>
            </a:r>
            <a:r>
              <a:rPr lang="en-US" sz="2800" spc="20" dirty="0" err="1" smtClean="0">
                <a:solidFill>
                  <a:srgbClr val="002060"/>
                </a:solidFill>
              </a:rPr>
              <a:t>nhân</a:t>
            </a:r>
            <a:r>
              <a:rPr lang="en-US" sz="2800" spc="20" dirty="0" smtClean="0">
                <a:solidFill>
                  <a:srgbClr val="002060"/>
                </a:solidFill>
              </a:rPr>
              <a:t> </a:t>
            </a:r>
            <a:r>
              <a:rPr lang="en-US" sz="2800" spc="20" dirty="0" err="1" smtClean="0">
                <a:solidFill>
                  <a:srgbClr val="002060"/>
                </a:solidFill>
              </a:rPr>
              <a:t>gây</a:t>
            </a:r>
            <a:r>
              <a:rPr lang="en-US" sz="2800" spc="20" dirty="0" smtClean="0">
                <a:solidFill>
                  <a:srgbClr val="002060"/>
                </a:solidFill>
              </a:rPr>
              <a:t> tai </a:t>
            </a:r>
            <a:r>
              <a:rPr lang="en-US" sz="2800" spc="20" dirty="0" err="1" smtClean="0">
                <a:solidFill>
                  <a:srgbClr val="002060"/>
                </a:solidFill>
              </a:rPr>
              <a:t>biến</a:t>
            </a:r>
            <a:r>
              <a:rPr lang="en-US" sz="2800" spc="20" dirty="0" smtClean="0">
                <a:solidFill>
                  <a:srgbClr val="002060"/>
                </a:solidFill>
              </a:rPr>
              <a:t> ở </a:t>
            </a:r>
            <a:r>
              <a:rPr lang="en-US" sz="2800" spc="20" dirty="0" err="1" smtClean="0">
                <a:solidFill>
                  <a:srgbClr val="002060"/>
                </a:solidFill>
              </a:rPr>
              <a:t>máu</a:t>
            </a:r>
            <a:r>
              <a:rPr lang="en-US" sz="2800" spc="20" dirty="0" smtClean="0">
                <a:solidFill>
                  <a:srgbClr val="002060"/>
                </a:solidFill>
              </a:rPr>
              <a:t> </a:t>
            </a:r>
            <a:r>
              <a:rPr lang="en-US" sz="2800" spc="20" dirty="0" err="1" smtClean="0">
                <a:solidFill>
                  <a:srgbClr val="002060"/>
                </a:solidFill>
              </a:rPr>
              <a:t>và</a:t>
            </a:r>
            <a:r>
              <a:rPr lang="en-US" sz="2800" spc="20" dirty="0" smtClean="0">
                <a:solidFill>
                  <a:srgbClr val="002060"/>
                </a:solidFill>
              </a:rPr>
              <a:t> </a:t>
            </a:r>
            <a:r>
              <a:rPr lang="en-US" sz="2800" spc="20" dirty="0" err="1" smtClean="0">
                <a:solidFill>
                  <a:srgbClr val="002060"/>
                </a:solidFill>
              </a:rPr>
              <a:t>vào</a:t>
            </a:r>
            <a:r>
              <a:rPr lang="en-US" sz="2800" spc="20" dirty="0" smtClean="0">
                <a:solidFill>
                  <a:srgbClr val="002060"/>
                </a:solidFill>
              </a:rPr>
              <a:t> </a:t>
            </a:r>
            <a:r>
              <a:rPr lang="en-US" sz="2800" spc="20" dirty="0" err="1" smtClean="0">
                <a:solidFill>
                  <a:srgbClr val="002060"/>
                </a:solidFill>
              </a:rPr>
              <a:t>năm</a:t>
            </a:r>
            <a:r>
              <a:rPr lang="en-US" sz="2800" spc="20" dirty="0" smtClean="0">
                <a:solidFill>
                  <a:srgbClr val="002060"/>
                </a:solidFill>
              </a:rPr>
              <a:t> 1930 </a:t>
            </a:r>
            <a:r>
              <a:rPr lang="en-US" sz="2800" spc="20" dirty="0" err="1" smtClean="0">
                <a:solidFill>
                  <a:srgbClr val="002060"/>
                </a:solidFill>
              </a:rPr>
              <a:t>ông</a:t>
            </a:r>
            <a:r>
              <a:rPr lang="en-US" sz="2800" spc="20" dirty="0" smtClean="0">
                <a:solidFill>
                  <a:srgbClr val="002060"/>
                </a:solidFill>
              </a:rPr>
              <a:t> </a:t>
            </a:r>
            <a:r>
              <a:rPr lang="en-US" sz="2800" spc="20" dirty="0" err="1" smtClean="0">
                <a:solidFill>
                  <a:srgbClr val="002060"/>
                </a:solidFill>
              </a:rPr>
              <a:t>đã</a:t>
            </a:r>
            <a:r>
              <a:rPr lang="en-US" sz="2800" spc="20" dirty="0" smtClean="0">
                <a:solidFill>
                  <a:srgbClr val="002060"/>
                </a:solidFill>
              </a:rPr>
              <a:t> </a:t>
            </a:r>
            <a:r>
              <a:rPr lang="en-US" sz="2800" spc="20" dirty="0" err="1" smtClean="0">
                <a:solidFill>
                  <a:srgbClr val="002060"/>
                </a:solidFill>
              </a:rPr>
              <a:t>nhận</a:t>
            </a:r>
            <a:r>
              <a:rPr lang="en-US" sz="2800" spc="20" dirty="0" smtClean="0">
                <a:solidFill>
                  <a:srgbClr val="002060"/>
                </a:solidFill>
              </a:rPr>
              <a:t> </a:t>
            </a:r>
            <a:r>
              <a:rPr lang="en-US" sz="2800" spc="20" dirty="0" err="1" smtClean="0">
                <a:solidFill>
                  <a:srgbClr val="002060"/>
                </a:solidFill>
              </a:rPr>
              <a:t>giải</a:t>
            </a:r>
            <a:r>
              <a:rPr lang="en-US" sz="2800" spc="20" dirty="0" smtClean="0">
                <a:solidFill>
                  <a:srgbClr val="002060"/>
                </a:solidFill>
              </a:rPr>
              <a:t> Nobel </a:t>
            </a:r>
            <a:r>
              <a:rPr lang="en-US" sz="2800" spc="20" dirty="0" err="1" smtClean="0">
                <a:solidFill>
                  <a:srgbClr val="002060"/>
                </a:solidFill>
              </a:rPr>
              <a:t>trong</a:t>
            </a:r>
            <a:r>
              <a:rPr lang="en-US" sz="2800" spc="20" dirty="0" smtClean="0">
                <a:solidFill>
                  <a:srgbClr val="002060"/>
                </a:solidFill>
              </a:rPr>
              <a:t> </a:t>
            </a:r>
            <a:r>
              <a:rPr lang="en-US" sz="2800" spc="20" dirty="0" err="1" smtClean="0">
                <a:solidFill>
                  <a:srgbClr val="002060"/>
                </a:solidFill>
              </a:rPr>
              <a:t>lĩnh</a:t>
            </a:r>
            <a:r>
              <a:rPr lang="en-US" sz="2800" spc="20" dirty="0" smtClean="0">
                <a:solidFill>
                  <a:srgbClr val="002060"/>
                </a:solidFill>
              </a:rPr>
              <a:t> </a:t>
            </a:r>
            <a:r>
              <a:rPr lang="en-US" sz="2800" spc="20" dirty="0" err="1" smtClean="0">
                <a:solidFill>
                  <a:srgbClr val="002060"/>
                </a:solidFill>
              </a:rPr>
              <a:t>vực</a:t>
            </a:r>
            <a:r>
              <a:rPr lang="en-US" sz="2800" spc="20" dirty="0" smtClean="0">
                <a:solidFill>
                  <a:srgbClr val="002060"/>
                </a:solidFill>
              </a:rPr>
              <a:t> </a:t>
            </a:r>
            <a:r>
              <a:rPr lang="en-US" sz="2800" spc="20" dirty="0" err="1" smtClean="0">
                <a:solidFill>
                  <a:srgbClr val="002060"/>
                </a:solidFill>
              </a:rPr>
              <a:t>Sinh</a:t>
            </a:r>
            <a:r>
              <a:rPr lang="en-US" sz="2800" spc="20" dirty="0" smtClean="0">
                <a:solidFill>
                  <a:srgbClr val="002060"/>
                </a:solidFill>
              </a:rPr>
              <a:t> </a:t>
            </a:r>
            <a:r>
              <a:rPr lang="en-US" sz="2800" spc="20" dirty="0" err="1" smtClean="0">
                <a:solidFill>
                  <a:srgbClr val="002060"/>
                </a:solidFill>
              </a:rPr>
              <a:t>lý</a:t>
            </a:r>
            <a:r>
              <a:rPr lang="en-US" sz="2800" spc="20" dirty="0" smtClean="0">
                <a:solidFill>
                  <a:srgbClr val="002060"/>
                </a:solidFill>
              </a:rPr>
              <a:t> </a:t>
            </a:r>
            <a:r>
              <a:rPr lang="en-US" sz="2800" spc="20" dirty="0" err="1" smtClean="0">
                <a:solidFill>
                  <a:srgbClr val="002060"/>
                </a:solidFill>
              </a:rPr>
              <a:t>và</a:t>
            </a:r>
            <a:r>
              <a:rPr lang="en-US" sz="2800" spc="20" dirty="0" smtClean="0">
                <a:solidFill>
                  <a:srgbClr val="002060"/>
                </a:solidFill>
              </a:rPr>
              <a:t> Y </a:t>
            </a:r>
            <a:r>
              <a:rPr lang="en-US" sz="2800" spc="20" dirty="0" err="1" smtClean="0">
                <a:solidFill>
                  <a:srgbClr val="002060"/>
                </a:solidFill>
              </a:rPr>
              <a:t>học</a:t>
            </a:r>
            <a:r>
              <a:rPr lang="en-US" sz="2800" spc="20" dirty="0" smtClean="0">
                <a:solidFill>
                  <a:srgbClr val="002060"/>
                </a:solidFill>
              </a:rPr>
              <a:t>.</a:t>
            </a:r>
            <a:endParaRPr lang="vi-VN" sz="2800" spc="20" dirty="0">
              <a:solidFill>
                <a:srgbClr val="002060"/>
              </a:solidFill>
            </a:endParaRPr>
          </a:p>
        </p:txBody>
      </p:sp>
    </p:spTree>
    <p:extLst>
      <p:ext uri="{BB962C8B-B14F-4D97-AF65-F5344CB8AC3E}">
        <p14:creationId xmlns:p14="http://schemas.microsoft.com/office/powerpoint/2010/main" val="37990436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692696"/>
            <a:ext cx="9144000" cy="6165304"/>
          </a:xfrm>
          <a:solidFill>
            <a:schemeClr val="bg1"/>
          </a:solidFill>
        </p:spPr>
        <p:txBody>
          <a:bodyPr/>
          <a:lstStyle/>
          <a:p>
            <a:pPr marL="174625" algn="l">
              <a:spcBef>
                <a:spcPts val="600"/>
              </a:spcBef>
              <a:spcAft>
                <a:spcPts val="600"/>
              </a:spcAft>
            </a:pPr>
            <a:r>
              <a:rPr lang="en-US" sz="2800" dirty="0" smtClean="0">
                <a:solidFill>
                  <a:srgbClr val="002060"/>
                </a:solidFill>
              </a:rPr>
              <a:t>- </a:t>
            </a:r>
            <a:r>
              <a:rPr lang="en-US" sz="2800" dirty="0" err="1" smtClean="0">
                <a:solidFill>
                  <a:srgbClr val="002060"/>
                </a:solidFill>
              </a:rPr>
              <a:t>Hồng</a:t>
            </a:r>
            <a:r>
              <a:rPr lang="en-US" sz="2800" dirty="0" smtClean="0">
                <a:solidFill>
                  <a:srgbClr val="002060"/>
                </a:solidFill>
              </a:rPr>
              <a:t> </a:t>
            </a:r>
            <a:r>
              <a:rPr lang="en-US" sz="2800" dirty="0" err="1" smtClean="0">
                <a:solidFill>
                  <a:srgbClr val="002060"/>
                </a:solidFill>
              </a:rPr>
              <a:t>cầu</a:t>
            </a:r>
            <a:r>
              <a:rPr lang="en-US" sz="2800" dirty="0" smtClean="0">
                <a:solidFill>
                  <a:srgbClr val="002060"/>
                </a:solidFill>
              </a:rPr>
              <a:t> </a:t>
            </a:r>
            <a:r>
              <a:rPr lang="en-US" sz="2800" dirty="0" err="1" smtClean="0">
                <a:solidFill>
                  <a:srgbClr val="002060"/>
                </a:solidFill>
              </a:rPr>
              <a:t>của</a:t>
            </a:r>
            <a:r>
              <a:rPr lang="en-US" sz="2800" dirty="0" smtClean="0">
                <a:solidFill>
                  <a:srgbClr val="002060"/>
                </a:solidFill>
              </a:rPr>
              <a:t> </a:t>
            </a:r>
            <a:r>
              <a:rPr lang="en-US" sz="2800" dirty="0" err="1" smtClean="0">
                <a:solidFill>
                  <a:srgbClr val="002060"/>
                </a:solidFill>
              </a:rPr>
              <a:t>người</a:t>
            </a:r>
            <a:r>
              <a:rPr lang="en-US" sz="2800" dirty="0" smtClean="0">
                <a:solidFill>
                  <a:srgbClr val="002060"/>
                </a:solidFill>
              </a:rPr>
              <a:t> </a:t>
            </a:r>
            <a:r>
              <a:rPr lang="en-US" sz="2800" dirty="0" err="1" smtClean="0">
                <a:solidFill>
                  <a:srgbClr val="002060"/>
                </a:solidFill>
              </a:rPr>
              <a:t>cho</a:t>
            </a:r>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những</a:t>
            </a:r>
            <a:r>
              <a:rPr lang="en-US" sz="2800" dirty="0" smtClean="0">
                <a:solidFill>
                  <a:srgbClr val="002060"/>
                </a:solidFill>
              </a:rPr>
              <a:t> </a:t>
            </a:r>
            <a:r>
              <a:rPr lang="en-US" sz="2800" dirty="0" err="1" smtClean="0">
                <a:solidFill>
                  <a:srgbClr val="002060"/>
                </a:solidFill>
              </a:rPr>
              <a:t>loại</a:t>
            </a:r>
            <a:r>
              <a:rPr lang="en-US" sz="2800" dirty="0" smtClean="0">
                <a:solidFill>
                  <a:srgbClr val="002060"/>
                </a:solidFill>
              </a:rPr>
              <a:t> </a:t>
            </a:r>
            <a:r>
              <a:rPr lang="en-US" sz="2800" dirty="0" err="1" smtClean="0">
                <a:solidFill>
                  <a:srgbClr val="002060"/>
                </a:solidFill>
              </a:rPr>
              <a:t>kháng</a:t>
            </a:r>
            <a:r>
              <a:rPr lang="en-US" sz="2800" dirty="0" smtClean="0">
                <a:solidFill>
                  <a:srgbClr val="002060"/>
                </a:solidFill>
              </a:rPr>
              <a:t> </a:t>
            </a:r>
            <a:r>
              <a:rPr lang="en-US" sz="2800" dirty="0" err="1" smtClean="0">
                <a:solidFill>
                  <a:srgbClr val="002060"/>
                </a:solidFill>
              </a:rPr>
              <a:t>nguyên</a:t>
            </a:r>
            <a:r>
              <a:rPr lang="en-US" sz="2800" dirty="0" smtClean="0">
                <a:solidFill>
                  <a:srgbClr val="002060"/>
                </a:solidFill>
              </a:rPr>
              <a:t> </a:t>
            </a:r>
            <a:r>
              <a:rPr lang="en-US" sz="2800" dirty="0" err="1" smtClean="0">
                <a:solidFill>
                  <a:srgbClr val="002060"/>
                </a:solidFill>
              </a:rPr>
              <a:t>nào</a:t>
            </a:r>
            <a:r>
              <a:rPr lang="en-US" sz="2800" dirty="0" smtClean="0">
                <a:solidFill>
                  <a:srgbClr val="002060"/>
                </a:solidFill>
              </a:rPr>
              <a:t>?</a:t>
            </a:r>
            <a:br>
              <a:rPr lang="en-US" sz="2800" dirty="0" smtClean="0">
                <a:solidFill>
                  <a:srgbClr val="002060"/>
                </a:solidFill>
              </a:rPr>
            </a:br>
            <a:endParaRPr lang="vi-VN" sz="2800" dirty="0">
              <a:solidFill>
                <a:srgbClr val="002060"/>
              </a:solidFill>
            </a:endParaRPr>
          </a:p>
        </p:txBody>
      </p:sp>
      <p:sp>
        <p:nvSpPr>
          <p:cNvPr id="3" name="Hộp_Văn_Bản 2"/>
          <p:cNvSpPr txBox="1"/>
          <p:nvPr/>
        </p:nvSpPr>
        <p:spPr>
          <a:xfrm>
            <a:off x="323528" y="1412776"/>
            <a:ext cx="8424936" cy="523220"/>
          </a:xfrm>
          <a:prstGeom prst="rect">
            <a:avLst/>
          </a:prstGeom>
          <a:noFill/>
        </p:spPr>
        <p:txBody>
          <a:bodyPr wrap="square" rtlCol="0">
            <a:spAutoFit/>
          </a:bodyPr>
          <a:lstStyle/>
          <a:p>
            <a:r>
              <a:rPr lang="en-US" sz="2800" dirty="0">
                <a:solidFill>
                  <a:srgbClr val="002060"/>
                </a:solidFill>
              </a:rPr>
              <a:t>+ </a:t>
            </a:r>
            <a:r>
              <a:rPr lang="en-US" sz="2800" dirty="0" err="1">
                <a:solidFill>
                  <a:srgbClr val="002060"/>
                </a:solidFill>
              </a:rPr>
              <a:t>Có</a:t>
            </a:r>
            <a:r>
              <a:rPr lang="en-US" sz="2800" dirty="0">
                <a:solidFill>
                  <a:srgbClr val="002060"/>
                </a:solidFill>
              </a:rPr>
              <a:t> 2 </a:t>
            </a:r>
            <a:r>
              <a:rPr lang="en-US" sz="2800" dirty="0" err="1">
                <a:solidFill>
                  <a:srgbClr val="002060"/>
                </a:solidFill>
              </a:rPr>
              <a:t>loại</a:t>
            </a:r>
            <a:r>
              <a:rPr lang="en-US" sz="2800" dirty="0">
                <a:solidFill>
                  <a:srgbClr val="002060"/>
                </a:solidFill>
              </a:rPr>
              <a:t> </a:t>
            </a:r>
            <a:r>
              <a:rPr lang="en-US" sz="2800" dirty="0" err="1">
                <a:solidFill>
                  <a:srgbClr val="002060"/>
                </a:solidFill>
              </a:rPr>
              <a:t>kháng</a:t>
            </a:r>
            <a:r>
              <a:rPr lang="en-US" sz="2800" dirty="0">
                <a:solidFill>
                  <a:srgbClr val="002060"/>
                </a:solidFill>
              </a:rPr>
              <a:t> </a:t>
            </a:r>
            <a:r>
              <a:rPr lang="en-US" sz="2800" dirty="0" err="1">
                <a:solidFill>
                  <a:srgbClr val="002060"/>
                </a:solidFill>
              </a:rPr>
              <a:t>nguyên</a:t>
            </a:r>
            <a:r>
              <a:rPr lang="en-US" sz="2800" dirty="0">
                <a:solidFill>
                  <a:srgbClr val="002060"/>
                </a:solidFill>
              </a:rPr>
              <a:t> </a:t>
            </a:r>
            <a:r>
              <a:rPr lang="en-US" sz="2800" dirty="0" err="1">
                <a:solidFill>
                  <a:srgbClr val="002060"/>
                </a:solidFill>
              </a:rPr>
              <a:t>đó</a:t>
            </a:r>
            <a:r>
              <a:rPr lang="en-US" sz="2800" dirty="0">
                <a:solidFill>
                  <a:srgbClr val="002060"/>
                </a:solidFill>
              </a:rPr>
              <a:t> </a:t>
            </a:r>
            <a:r>
              <a:rPr lang="en-US" sz="2800" dirty="0" err="1">
                <a:solidFill>
                  <a:srgbClr val="002060"/>
                </a:solidFill>
              </a:rPr>
              <a:t>là</a:t>
            </a:r>
            <a:r>
              <a:rPr lang="en-US" sz="2800" dirty="0">
                <a:solidFill>
                  <a:srgbClr val="002060"/>
                </a:solidFill>
              </a:rPr>
              <a:t>: Antigen A </a:t>
            </a:r>
            <a:r>
              <a:rPr lang="en-US" sz="2800" dirty="0" err="1">
                <a:solidFill>
                  <a:srgbClr val="002060"/>
                </a:solidFill>
              </a:rPr>
              <a:t>và</a:t>
            </a:r>
            <a:r>
              <a:rPr lang="en-US" sz="2800" dirty="0">
                <a:solidFill>
                  <a:srgbClr val="002060"/>
                </a:solidFill>
              </a:rPr>
              <a:t> Antigen B</a:t>
            </a:r>
            <a:endParaRPr lang="vi-VN" sz="2800" dirty="0">
              <a:solidFill>
                <a:srgbClr val="002060"/>
              </a:solidFill>
            </a:endParaRPr>
          </a:p>
        </p:txBody>
      </p:sp>
      <p:sp>
        <p:nvSpPr>
          <p:cNvPr id="4" name="Hộp_Văn_Bản 3"/>
          <p:cNvSpPr txBox="1"/>
          <p:nvPr/>
        </p:nvSpPr>
        <p:spPr>
          <a:xfrm>
            <a:off x="323528" y="2276872"/>
            <a:ext cx="8424936" cy="954107"/>
          </a:xfrm>
          <a:prstGeom prst="rect">
            <a:avLst/>
          </a:prstGeom>
          <a:noFill/>
        </p:spPr>
        <p:txBody>
          <a:bodyPr wrap="square" rtlCol="0">
            <a:spAutoFit/>
          </a:bodyPr>
          <a:lstStyle/>
          <a:p>
            <a:r>
              <a:rPr lang="en-US" sz="2800" dirty="0" smtClean="0">
                <a:solidFill>
                  <a:srgbClr val="002060"/>
                </a:solidFill>
              </a:rPr>
              <a:t>- </a:t>
            </a:r>
            <a:r>
              <a:rPr lang="en-US" sz="2800" dirty="0" err="1" smtClean="0">
                <a:solidFill>
                  <a:srgbClr val="002060"/>
                </a:solidFill>
              </a:rPr>
              <a:t>Huyết</a:t>
            </a:r>
            <a:r>
              <a:rPr lang="en-US" sz="2800" dirty="0" smtClean="0">
                <a:solidFill>
                  <a:srgbClr val="002060"/>
                </a:solidFill>
              </a:rPr>
              <a:t> </a:t>
            </a:r>
            <a:r>
              <a:rPr lang="en-US" sz="2800" dirty="0" err="1" smtClean="0">
                <a:solidFill>
                  <a:srgbClr val="002060"/>
                </a:solidFill>
              </a:rPr>
              <a:t>tương</a:t>
            </a:r>
            <a:r>
              <a:rPr lang="en-US" sz="2800" dirty="0" smtClean="0">
                <a:solidFill>
                  <a:srgbClr val="002060"/>
                </a:solidFill>
              </a:rPr>
              <a:t> </a:t>
            </a:r>
            <a:r>
              <a:rPr lang="en-US" sz="2800" dirty="0" err="1" smtClean="0">
                <a:solidFill>
                  <a:srgbClr val="002060"/>
                </a:solidFill>
              </a:rPr>
              <a:t>của</a:t>
            </a:r>
            <a:r>
              <a:rPr lang="en-US" sz="2800" dirty="0" smtClean="0">
                <a:solidFill>
                  <a:srgbClr val="002060"/>
                </a:solidFill>
              </a:rPr>
              <a:t> </a:t>
            </a:r>
            <a:r>
              <a:rPr lang="en-US" sz="2800" dirty="0" err="1" smtClean="0">
                <a:solidFill>
                  <a:srgbClr val="002060"/>
                </a:solidFill>
              </a:rPr>
              <a:t>người</a:t>
            </a:r>
            <a:r>
              <a:rPr lang="en-US" sz="2800" dirty="0" smtClean="0">
                <a:solidFill>
                  <a:srgbClr val="002060"/>
                </a:solidFill>
              </a:rPr>
              <a:t> </a:t>
            </a:r>
            <a:r>
              <a:rPr lang="en-US" sz="2800" dirty="0" err="1" smtClean="0">
                <a:solidFill>
                  <a:srgbClr val="002060"/>
                </a:solidFill>
              </a:rPr>
              <a:t>nhận</a:t>
            </a:r>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những</a:t>
            </a:r>
            <a:r>
              <a:rPr lang="en-US" sz="2800" dirty="0" smtClean="0">
                <a:solidFill>
                  <a:srgbClr val="002060"/>
                </a:solidFill>
              </a:rPr>
              <a:t> </a:t>
            </a:r>
            <a:r>
              <a:rPr lang="en-US" sz="2800" dirty="0" err="1" smtClean="0">
                <a:solidFill>
                  <a:srgbClr val="002060"/>
                </a:solidFill>
              </a:rPr>
              <a:t>loại</a:t>
            </a:r>
            <a:r>
              <a:rPr lang="en-US" sz="2800" dirty="0" smtClean="0">
                <a:solidFill>
                  <a:srgbClr val="002060"/>
                </a:solidFill>
              </a:rPr>
              <a:t> </a:t>
            </a:r>
            <a:r>
              <a:rPr lang="en-US" sz="2800" dirty="0" err="1" smtClean="0">
                <a:solidFill>
                  <a:srgbClr val="002060"/>
                </a:solidFill>
              </a:rPr>
              <a:t>kháng</a:t>
            </a:r>
            <a:r>
              <a:rPr lang="en-US" sz="2800" dirty="0" smtClean="0">
                <a:solidFill>
                  <a:srgbClr val="002060"/>
                </a:solidFill>
              </a:rPr>
              <a:t> </a:t>
            </a:r>
            <a:r>
              <a:rPr lang="en-US" sz="2800" dirty="0" err="1" smtClean="0">
                <a:solidFill>
                  <a:srgbClr val="002060"/>
                </a:solidFill>
              </a:rPr>
              <a:t>thể</a:t>
            </a:r>
            <a:r>
              <a:rPr lang="en-US" sz="2800" dirty="0" smtClean="0">
                <a:solidFill>
                  <a:srgbClr val="002060"/>
                </a:solidFill>
              </a:rPr>
              <a:t> </a:t>
            </a:r>
            <a:r>
              <a:rPr lang="en-US" sz="2800" dirty="0" err="1" smtClean="0">
                <a:solidFill>
                  <a:srgbClr val="002060"/>
                </a:solidFill>
              </a:rPr>
              <a:t>nào</a:t>
            </a:r>
            <a:r>
              <a:rPr lang="en-US" sz="2800" dirty="0" smtClean="0">
                <a:solidFill>
                  <a:srgbClr val="002060"/>
                </a:solidFill>
              </a:rPr>
              <a:t>? </a:t>
            </a:r>
            <a:r>
              <a:rPr lang="en-US" sz="2800" dirty="0" err="1" smtClean="0">
                <a:solidFill>
                  <a:srgbClr val="002060"/>
                </a:solidFill>
              </a:rPr>
              <a:t>Chúng</a:t>
            </a:r>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a:t>
            </a:r>
            <a:r>
              <a:rPr lang="en-US" sz="2800" dirty="0" err="1" smtClean="0">
                <a:solidFill>
                  <a:srgbClr val="002060"/>
                </a:solidFill>
              </a:rPr>
              <a:t>gây</a:t>
            </a:r>
            <a:r>
              <a:rPr lang="en-US" sz="2800" dirty="0" smtClean="0">
                <a:solidFill>
                  <a:srgbClr val="002060"/>
                </a:solidFill>
              </a:rPr>
              <a:t> </a:t>
            </a:r>
            <a:r>
              <a:rPr lang="en-US" sz="2800" dirty="0" err="1" smtClean="0">
                <a:solidFill>
                  <a:srgbClr val="002060"/>
                </a:solidFill>
              </a:rPr>
              <a:t>kết</a:t>
            </a:r>
            <a:r>
              <a:rPr lang="en-US" sz="2800" dirty="0" smtClean="0">
                <a:solidFill>
                  <a:srgbClr val="002060"/>
                </a:solidFill>
              </a:rPr>
              <a:t> </a:t>
            </a:r>
            <a:r>
              <a:rPr lang="en-US" sz="2800" dirty="0" err="1" smtClean="0">
                <a:solidFill>
                  <a:srgbClr val="002060"/>
                </a:solidFill>
              </a:rPr>
              <a:t>dính</a:t>
            </a:r>
            <a:r>
              <a:rPr lang="en-US" sz="2800" dirty="0" smtClean="0">
                <a:solidFill>
                  <a:srgbClr val="002060"/>
                </a:solidFill>
              </a:rPr>
              <a:t> </a:t>
            </a:r>
            <a:r>
              <a:rPr lang="en-US" sz="2800" dirty="0" err="1" smtClean="0">
                <a:solidFill>
                  <a:srgbClr val="002060"/>
                </a:solidFill>
              </a:rPr>
              <a:t>hồng</a:t>
            </a:r>
            <a:r>
              <a:rPr lang="en-US" sz="2800" dirty="0" smtClean="0">
                <a:solidFill>
                  <a:srgbClr val="002060"/>
                </a:solidFill>
              </a:rPr>
              <a:t> </a:t>
            </a:r>
            <a:r>
              <a:rPr lang="en-US" sz="2800" dirty="0" err="1" smtClean="0">
                <a:solidFill>
                  <a:srgbClr val="002060"/>
                </a:solidFill>
              </a:rPr>
              <a:t>cầu</a:t>
            </a:r>
            <a:r>
              <a:rPr lang="en-US" sz="2800" dirty="0" smtClean="0">
                <a:solidFill>
                  <a:srgbClr val="002060"/>
                </a:solidFill>
              </a:rPr>
              <a:t> </a:t>
            </a:r>
            <a:r>
              <a:rPr lang="en-US" sz="2800" dirty="0" err="1" smtClean="0">
                <a:solidFill>
                  <a:srgbClr val="002060"/>
                </a:solidFill>
              </a:rPr>
              <a:t>không</a:t>
            </a:r>
            <a:r>
              <a:rPr lang="en-US" sz="2800" dirty="0">
                <a:solidFill>
                  <a:srgbClr val="002060"/>
                </a:solidFill>
              </a:rPr>
              <a:t>?</a:t>
            </a:r>
            <a:endParaRPr lang="vi-VN" sz="2800" dirty="0">
              <a:solidFill>
                <a:srgbClr val="002060"/>
              </a:solidFill>
            </a:endParaRPr>
          </a:p>
        </p:txBody>
      </p:sp>
      <mc:AlternateContent xmlns:mc="http://schemas.openxmlformats.org/markup-compatibility/2006" xmlns:a14="http://schemas.microsoft.com/office/drawing/2010/main">
        <mc:Choice Requires="a14">
          <p:sp>
            <p:nvSpPr>
              <p:cNvPr id="5" name="Hộp_Văn_Bản 4"/>
              <p:cNvSpPr txBox="1"/>
              <p:nvPr/>
            </p:nvSpPr>
            <p:spPr>
              <a:xfrm>
                <a:off x="315346" y="3410822"/>
                <a:ext cx="8568952" cy="523220"/>
              </a:xfrm>
              <a:prstGeom prst="rect">
                <a:avLst/>
              </a:prstGeom>
              <a:noFill/>
            </p:spPr>
            <p:txBody>
              <a:bodyPr wrap="square" rtlCol="0">
                <a:spAutoFit/>
              </a:bodyPr>
              <a:lstStyle/>
              <a:p>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2 </a:t>
                </a:r>
                <a:r>
                  <a:rPr lang="en-US" sz="2800" dirty="0" err="1" smtClean="0">
                    <a:solidFill>
                      <a:srgbClr val="002060"/>
                    </a:solidFill>
                  </a:rPr>
                  <a:t>loại</a:t>
                </a:r>
                <a:r>
                  <a:rPr lang="en-US" sz="2800" dirty="0" smtClean="0">
                    <a:solidFill>
                      <a:srgbClr val="002060"/>
                    </a:solidFill>
                  </a:rPr>
                  <a:t> </a:t>
                </a:r>
                <a:r>
                  <a:rPr lang="en-US" sz="2800" dirty="0" err="1" smtClean="0">
                    <a:solidFill>
                      <a:srgbClr val="002060"/>
                    </a:solidFill>
                  </a:rPr>
                  <a:t>kháng</a:t>
                </a:r>
                <a:r>
                  <a:rPr lang="en-US" sz="2800" dirty="0" smtClean="0">
                    <a:solidFill>
                      <a:srgbClr val="002060"/>
                    </a:solidFill>
                  </a:rPr>
                  <a:t> </a:t>
                </a:r>
                <a:r>
                  <a:rPr lang="en-US" sz="2800" dirty="0" err="1" smtClean="0">
                    <a:solidFill>
                      <a:srgbClr val="002060"/>
                    </a:solidFill>
                  </a:rPr>
                  <a:t>thể</a:t>
                </a:r>
                <a:r>
                  <a:rPr lang="en-US" sz="2800" dirty="0" smtClean="0">
                    <a:solidFill>
                      <a:srgbClr val="002060"/>
                    </a:solidFill>
                  </a:rPr>
                  <a:t> </a:t>
                </a:r>
                <a:r>
                  <a:rPr lang="en-US" sz="2800" dirty="0" err="1" smtClean="0">
                    <a:solidFill>
                      <a:srgbClr val="002060"/>
                    </a:solidFill>
                  </a:rPr>
                  <a:t>đó</a:t>
                </a:r>
                <a:r>
                  <a:rPr lang="en-US" sz="2800" dirty="0" smtClean="0">
                    <a:solidFill>
                      <a:srgbClr val="002060"/>
                    </a:solidFill>
                  </a:rPr>
                  <a:t> </a:t>
                </a:r>
                <a:r>
                  <a:rPr lang="en-US" sz="2800" dirty="0" err="1" smtClean="0">
                    <a:solidFill>
                      <a:srgbClr val="002060"/>
                    </a:solidFill>
                  </a:rPr>
                  <a:t>là</a:t>
                </a:r>
                <a:r>
                  <a:rPr lang="en-US" sz="2800" dirty="0" smtClean="0">
                    <a:solidFill>
                      <a:srgbClr val="002060"/>
                    </a:solidFill>
                  </a:rPr>
                  <a:t>: </a:t>
                </a:r>
                <a14:m>
                  <m:oMath xmlns:m="http://schemas.openxmlformats.org/officeDocument/2006/math">
                    <m:r>
                      <a:rPr lang="en-US" sz="2800" i="1">
                        <a:solidFill>
                          <a:srgbClr val="002060"/>
                        </a:solidFill>
                        <a:latin typeface="Cambria Math"/>
                        <a:ea typeface="Cambria Math"/>
                      </a:rPr>
                      <m:t>𝑘h</m:t>
                    </m:r>
                    <m:r>
                      <a:rPr lang="en-US" sz="2800" i="1">
                        <a:solidFill>
                          <a:srgbClr val="002060"/>
                        </a:solidFill>
                        <a:latin typeface="Cambria Math"/>
                        <a:ea typeface="Cambria Math"/>
                      </a:rPr>
                      <m:t>á</m:t>
                    </m:r>
                    <m:r>
                      <a:rPr lang="en-US" sz="2800" i="1">
                        <a:solidFill>
                          <a:srgbClr val="002060"/>
                        </a:solidFill>
                        <a:latin typeface="Cambria Math"/>
                        <a:ea typeface="Cambria Math"/>
                      </a:rPr>
                      <m:t>𝑛𝑔</m:t>
                    </m:r>
                    <m:r>
                      <a:rPr lang="en-US" sz="2800" i="1">
                        <a:solidFill>
                          <a:srgbClr val="002060"/>
                        </a:solidFill>
                        <a:latin typeface="Cambria Math"/>
                        <a:ea typeface="Cambria Math"/>
                      </a:rPr>
                      <m:t> </m:t>
                    </m:r>
                    <m:r>
                      <a:rPr lang="en-US" sz="2800" i="1">
                        <a:solidFill>
                          <a:srgbClr val="002060"/>
                        </a:solidFill>
                        <a:latin typeface="Cambria Math"/>
                        <a:ea typeface="Cambria Math"/>
                      </a:rPr>
                      <m:t>𝑡h</m:t>
                    </m:r>
                    <m:r>
                      <a:rPr lang="en-US" sz="2800" i="1">
                        <a:solidFill>
                          <a:srgbClr val="002060"/>
                        </a:solidFill>
                        <a:latin typeface="Cambria Math"/>
                        <a:ea typeface="Cambria Math"/>
                      </a:rPr>
                      <m:t>ể </m:t>
                    </m:r>
                    <m:r>
                      <a:rPr lang="en-US" sz="2800" i="1" smtClean="0">
                        <a:solidFill>
                          <a:srgbClr val="002060"/>
                        </a:solidFill>
                        <a:latin typeface="Cambria Math"/>
                        <a:ea typeface="Cambria Math"/>
                      </a:rPr>
                      <m:t>𝛼</m:t>
                    </m:r>
                    <m:r>
                      <a:rPr lang="en-US" sz="2800" b="0" i="1" smtClean="0">
                        <a:solidFill>
                          <a:srgbClr val="002060"/>
                        </a:solidFill>
                        <a:latin typeface="Cambria Math"/>
                        <a:ea typeface="Cambria Math"/>
                      </a:rPr>
                      <m:t> </m:t>
                    </m:r>
                    <m:r>
                      <a:rPr lang="en-US" sz="2800" b="0" i="1" smtClean="0">
                        <a:solidFill>
                          <a:srgbClr val="002060"/>
                        </a:solidFill>
                        <a:latin typeface="Cambria Math"/>
                        <a:ea typeface="Cambria Math"/>
                      </a:rPr>
                      <m:t>𝑣</m:t>
                    </m:r>
                    <m:r>
                      <a:rPr lang="en-US" sz="2800" b="0" i="1" smtClean="0">
                        <a:solidFill>
                          <a:srgbClr val="002060"/>
                        </a:solidFill>
                        <a:latin typeface="Cambria Math"/>
                        <a:ea typeface="Cambria Math"/>
                      </a:rPr>
                      <m:t>à </m:t>
                    </m:r>
                    <m:r>
                      <a:rPr lang="en-US" sz="2800" b="0" i="1" smtClean="0">
                        <a:solidFill>
                          <a:srgbClr val="002060"/>
                        </a:solidFill>
                        <a:latin typeface="Cambria Math"/>
                        <a:ea typeface="Cambria Math"/>
                      </a:rPr>
                      <m:t>𝑘h</m:t>
                    </m:r>
                    <m:r>
                      <a:rPr lang="en-US" sz="2800" b="0" i="1" smtClean="0">
                        <a:solidFill>
                          <a:srgbClr val="002060"/>
                        </a:solidFill>
                        <a:latin typeface="Cambria Math"/>
                        <a:ea typeface="Cambria Math"/>
                      </a:rPr>
                      <m:t>á</m:t>
                    </m:r>
                    <m:r>
                      <a:rPr lang="en-US" sz="2800" b="0" i="1" smtClean="0">
                        <a:solidFill>
                          <a:srgbClr val="002060"/>
                        </a:solidFill>
                        <a:latin typeface="Cambria Math"/>
                        <a:ea typeface="Cambria Math"/>
                      </a:rPr>
                      <m:t>𝑛𝑔</m:t>
                    </m:r>
                    <m:r>
                      <a:rPr lang="en-US" sz="2800" b="0" i="1" smtClean="0">
                        <a:solidFill>
                          <a:srgbClr val="002060"/>
                        </a:solidFill>
                        <a:latin typeface="Cambria Math"/>
                        <a:ea typeface="Cambria Math"/>
                      </a:rPr>
                      <m:t> </m:t>
                    </m:r>
                    <m:r>
                      <a:rPr lang="en-US" sz="2800" b="0" i="1" smtClean="0">
                        <a:solidFill>
                          <a:srgbClr val="002060"/>
                        </a:solidFill>
                        <a:latin typeface="Cambria Math"/>
                        <a:ea typeface="Cambria Math"/>
                      </a:rPr>
                      <m:t>𝑡h</m:t>
                    </m:r>
                    <m:r>
                      <a:rPr lang="en-US" sz="2800" b="0" i="1" smtClean="0">
                        <a:solidFill>
                          <a:srgbClr val="002060"/>
                        </a:solidFill>
                        <a:latin typeface="Cambria Math"/>
                        <a:ea typeface="Cambria Math"/>
                      </a:rPr>
                      <m:t>ể </m:t>
                    </m:r>
                    <m:r>
                      <a:rPr lang="en-US" sz="2800" b="0" i="1" smtClean="0">
                        <a:solidFill>
                          <a:srgbClr val="002060"/>
                        </a:solidFill>
                        <a:latin typeface="Cambria Math"/>
                        <a:ea typeface="Cambria Math"/>
                      </a:rPr>
                      <m:t>𝛽</m:t>
                    </m:r>
                  </m:oMath>
                </a14:m>
                <a:endParaRPr lang="vi-VN" sz="2800" dirty="0">
                  <a:solidFill>
                    <a:srgbClr val="002060"/>
                  </a:solidFill>
                </a:endParaRPr>
              </a:p>
            </p:txBody>
          </p:sp>
        </mc:Choice>
        <mc:Fallback xmlns="">
          <p:sp>
            <p:nvSpPr>
              <p:cNvPr id="5" name="Hộp_Văn_Bản 4"/>
              <p:cNvSpPr txBox="1">
                <a:spLocks noRot="1" noChangeAspect="1" noMove="1" noResize="1" noEditPoints="1" noAdjustHandles="1" noChangeArrowheads="1" noChangeShapeType="1" noTextEdit="1"/>
              </p:cNvSpPr>
              <p:nvPr/>
            </p:nvSpPr>
            <p:spPr>
              <a:xfrm>
                <a:off x="315346" y="3410822"/>
                <a:ext cx="8568952" cy="523220"/>
              </a:xfrm>
              <a:prstGeom prst="rect">
                <a:avLst/>
              </a:prstGeom>
              <a:blipFill rotWithShape="1">
                <a:blip r:embed="rId2"/>
                <a:stretch>
                  <a:fillRect l="-1495" t="-14118" r="-854" b="-34118"/>
                </a:stretch>
              </a:blipFill>
            </p:spPr>
            <p:txBody>
              <a:bodyPr/>
              <a:lstStyle/>
              <a:p>
                <a:r>
                  <a:rPr lang="vi-VN">
                    <a:noFill/>
                  </a:rPr>
                  <a:t> </a:t>
                </a:r>
              </a:p>
            </p:txBody>
          </p:sp>
        </mc:Fallback>
      </mc:AlternateContent>
    </p:spTree>
    <p:extLst>
      <p:ext uri="{BB962C8B-B14F-4D97-AF65-F5344CB8AC3E}">
        <p14:creationId xmlns:p14="http://schemas.microsoft.com/office/powerpoint/2010/main" val="2800414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nh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9251" y="1916832"/>
            <a:ext cx="1000125" cy="762000"/>
          </a:xfrm>
          <a:prstGeom prst="rect">
            <a:avLst/>
          </a:prstGeom>
        </p:spPr>
      </p:pic>
      <p:sp>
        <p:nvSpPr>
          <p:cNvPr id="2" name="Tiêu đề 1"/>
          <p:cNvSpPr>
            <a:spLocks noGrp="1"/>
          </p:cNvSpPr>
          <p:nvPr>
            <p:ph type="title"/>
          </p:nvPr>
        </p:nvSpPr>
        <p:spPr>
          <a:solidFill>
            <a:schemeClr val="bg1"/>
          </a:solidFill>
        </p:spPr>
        <p:txBody>
          <a:bodyPr/>
          <a:lstStyle/>
          <a:p>
            <a:pPr marL="174625" algn="l"/>
            <a:r>
              <a:rPr lang="en-US" sz="2800" dirty="0">
                <a:solidFill>
                  <a:srgbClr val="FF0000"/>
                </a:solidFill>
                <a:latin typeface="Arial" pitchFamily="34" charset="0"/>
                <a:cs typeface="Arial" pitchFamily="34" charset="0"/>
              </a:rPr>
              <a:t>BÀI 15: ĐÔNG MÁU VÀ NGUYÊN TẮC TRUYỀN MÁU</a:t>
            </a:r>
            <a:r>
              <a:rPr lang="en-US" sz="2800" dirty="0">
                <a:solidFill>
                  <a:srgbClr val="FFFF00"/>
                </a:solidFill>
                <a:latin typeface="Arial" pitchFamily="34" charset="0"/>
                <a:cs typeface="Arial" pitchFamily="34" charset="0"/>
              </a:rPr>
              <a:t/>
            </a:r>
            <a:br>
              <a:rPr lang="en-US" sz="2800" dirty="0">
                <a:solidFill>
                  <a:srgbClr val="FFFF00"/>
                </a:solidFill>
                <a:latin typeface="Arial" pitchFamily="34" charset="0"/>
                <a:cs typeface="Arial" pitchFamily="34" charset="0"/>
              </a:rPr>
            </a:br>
            <a:r>
              <a:rPr lang="en-US" sz="2800" dirty="0">
                <a:solidFill>
                  <a:srgbClr val="002060"/>
                </a:solidFill>
                <a:latin typeface="Arial" pitchFamily="34" charset="0"/>
                <a:cs typeface="Arial" pitchFamily="34" charset="0"/>
              </a:rPr>
              <a:t>I. ĐÔNG MÁU</a:t>
            </a:r>
            <a:br>
              <a:rPr lang="en-US" sz="2800" dirty="0">
                <a:solidFill>
                  <a:srgbClr val="002060"/>
                </a:solidFill>
                <a:latin typeface="Arial" pitchFamily="34" charset="0"/>
                <a:cs typeface="Arial" pitchFamily="34" charset="0"/>
              </a:rPr>
            </a:br>
            <a:r>
              <a:rPr lang="en-US" sz="2800" dirty="0">
                <a:solidFill>
                  <a:srgbClr val="002060"/>
                </a:solidFill>
                <a:latin typeface="Arial" pitchFamily="34" charset="0"/>
                <a:cs typeface="Arial" pitchFamily="34" charset="0"/>
              </a:rPr>
              <a:t>II. CÁC </a:t>
            </a:r>
            <a:r>
              <a:rPr lang="en-US" sz="2800" dirty="0" smtClean="0">
                <a:solidFill>
                  <a:srgbClr val="002060"/>
                </a:solidFill>
                <a:latin typeface="Arial" pitchFamily="34" charset="0"/>
                <a:cs typeface="Arial" pitchFamily="34" charset="0"/>
              </a:rPr>
              <a:t>NGUYÊN </a:t>
            </a:r>
            <a:r>
              <a:rPr lang="en-US" sz="2800" dirty="0">
                <a:solidFill>
                  <a:srgbClr val="002060"/>
                </a:solidFill>
                <a:latin typeface="Arial" pitchFamily="34" charset="0"/>
                <a:cs typeface="Arial" pitchFamily="34" charset="0"/>
              </a:rPr>
              <a:t>TẮC TRUYỀN </a:t>
            </a:r>
            <a:r>
              <a:rPr lang="en-US" sz="2800" dirty="0" smtClean="0">
                <a:solidFill>
                  <a:srgbClr val="002060"/>
                </a:solidFill>
                <a:latin typeface="Arial" pitchFamily="34" charset="0"/>
                <a:cs typeface="Arial" pitchFamily="34" charset="0"/>
              </a:rPr>
              <a:t>MÁU</a:t>
            </a:r>
            <a:br>
              <a:rPr lang="en-US" sz="2800" dirty="0" smtClean="0">
                <a:solidFill>
                  <a:srgbClr val="002060"/>
                </a:solidFill>
                <a:latin typeface="Arial" pitchFamily="34" charset="0"/>
                <a:cs typeface="Arial" pitchFamily="34" charset="0"/>
              </a:rPr>
            </a:br>
            <a:r>
              <a:rPr lang="en-US" sz="2800" dirty="0" smtClean="0">
                <a:solidFill>
                  <a:srgbClr val="002060"/>
                </a:solidFill>
                <a:latin typeface="Arial" pitchFamily="34" charset="0"/>
                <a:cs typeface="Arial" pitchFamily="34" charset="0"/>
              </a:rPr>
              <a:t>1. </a:t>
            </a:r>
            <a:r>
              <a:rPr lang="en-US" sz="2800" dirty="0" err="1" smtClean="0">
                <a:solidFill>
                  <a:srgbClr val="002060"/>
                </a:solidFill>
                <a:latin typeface="Arial" pitchFamily="34" charset="0"/>
                <a:cs typeface="Arial" pitchFamily="34" charset="0"/>
              </a:rPr>
              <a:t>Các</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nhóm</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máu</a:t>
            </a:r>
            <a:r>
              <a:rPr lang="en-US" sz="2800" dirty="0" smtClean="0">
                <a:solidFill>
                  <a:srgbClr val="002060"/>
                </a:solidFill>
                <a:latin typeface="Arial" pitchFamily="34" charset="0"/>
                <a:cs typeface="Arial" pitchFamily="34" charset="0"/>
              </a:rPr>
              <a:t> ở </a:t>
            </a:r>
            <a:r>
              <a:rPr lang="en-US" sz="2800" dirty="0" err="1" smtClean="0">
                <a:solidFill>
                  <a:srgbClr val="002060"/>
                </a:solidFill>
                <a:latin typeface="Arial" pitchFamily="34" charset="0"/>
                <a:cs typeface="Arial" pitchFamily="34" charset="0"/>
              </a:rPr>
              <a:t>người</a:t>
            </a:r>
            <a:r>
              <a:rPr lang="en-US" sz="2800" dirty="0" smtClean="0">
                <a:solidFill>
                  <a:srgbClr val="002060"/>
                </a:solidFill>
                <a:latin typeface="Arial" pitchFamily="34" charset="0"/>
                <a:cs typeface="Arial" pitchFamily="34" charset="0"/>
              </a:rPr>
              <a:t>  </a:t>
            </a:r>
            <a:endParaRPr lang="vi-VN" sz="2800" dirty="0">
              <a:solidFill>
                <a:srgbClr val="002060"/>
              </a:solidFill>
            </a:endParaRPr>
          </a:p>
        </p:txBody>
      </p:sp>
      <p:sp>
        <p:nvSpPr>
          <p:cNvPr id="3" name="Khung Chú Thích Hình Đám Mây 2"/>
          <p:cNvSpPr/>
          <p:nvPr/>
        </p:nvSpPr>
        <p:spPr>
          <a:xfrm>
            <a:off x="3563888" y="2716815"/>
            <a:ext cx="4896544" cy="223224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rPr>
              <a:t>Ở </a:t>
            </a:r>
            <a:r>
              <a:rPr lang="en-US" sz="2800" dirty="0" err="1" smtClean="0">
                <a:solidFill>
                  <a:schemeClr val="bg1"/>
                </a:solidFill>
              </a:rPr>
              <a:t>người</a:t>
            </a:r>
            <a:r>
              <a:rPr lang="en-US" sz="2800" dirty="0" smtClean="0">
                <a:solidFill>
                  <a:schemeClr val="bg1"/>
                </a:solidFill>
              </a:rPr>
              <a:t> </a:t>
            </a:r>
            <a:r>
              <a:rPr lang="en-US" sz="2800" dirty="0" err="1" smtClean="0">
                <a:solidFill>
                  <a:schemeClr val="bg1"/>
                </a:solidFill>
              </a:rPr>
              <a:t>có</a:t>
            </a:r>
            <a:r>
              <a:rPr lang="en-US" sz="2800" dirty="0" smtClean="0">
                <a:solidFill>
                  <a:schemeClr val="bg1"/>
                </a:solidFill>
              </a:rPr>
              <a:t> </a:t>
            </a:r>
            <a:r>
              <a:rPr lang="en-US" sz="2800" dirty="0" err="1" smtClean="0">
                <a:solidFill>
                  <a:schemeClr val="bg1"/>
                </a:solidFill>
              </a:rPr>
              <a:t>mấy</a:t>
            </a:r>
            <a:r>
              <a:rPr lang="en-US" sz="2800" dirty="0" smtClean="0">
                <a:solidFill>
                  <a:schemeClr val="bg1"/>
                </a:solidFill>
              </a:rPr>
              <a:t> </a:t>
            </a:r>
            <a:r>
              <a:rPr lang="en-US" sz="2800" dirty="0" err="1" smtClean="0">
                <a:solidFill>
                  <a:schemeClr val="bg1"/>
                </a:solidFill>
              </a:rPr>
              <a:t>nhóm</a:t>
            </a:r>
            <a:r>
              <a:rPr lang="en-US" sz="2800" dirty="0" smtClean="0">
                <a:solidFill>
                  <a:schemeClr val="bg1"/>
                </a:solidFill>
              </a:rPr>
              <a:t> </a:t>
            </a:r>
            <a:r>
              <a:rPr lang="en-US" sz="2800" dirty="0" err="1" smtClean="0">
                <a:solidFill>
                  <a:schemeClr val="bg1"/>
                </a:solidFill>
              </a:rPr>
              <a:t>máu</a:t>
            </a:r>
            <a:r>
              <a:rPr lang="en-US" sz="2800" dirty="0" smtClean="0">
                <a:solidFill>
                  <a:schemeClr val="bg1"/>
                </a:solidFill>
              </a:rPr>
              <a:t>, </a:t>
            </a:r>
            <a:r>
              <a:rPr lang="en-US" sz="2800" dirty="0" err="1" smtClean="0">
                <a:solidFill>
                  <a:schemeClr val="bg1"/>
                </a:solidFill>
              </a:rPr>
              <a:t>đó</a:t>
            </a:r>
            <a:r>
              <a:rPr lang="en-US" sz="2800" dirty="0" smtClean="0">
                <a:solidFill>
                  <a:schemeClr val="bg1"/>
                </a:solidFill>
              </a:rPr>
              <a:t> </a:t>
            </a:r>
            <a:r>
              <a:rPr lang="en-US" sz="2800" dirty="0" err="1" smtClean="0">
                <a:solidFill>
                  <a:schemeClr val="bg1"/>
                </a:solidFill>
              </a:rPr>
              <a:t>là</a:t>
            </a:r>
            <a:r>
              <a:rPr lang="en-US" sz="2800" dirty="0" smtClean="0">
                <a:solidFill>
                  <a:schemeClr val="bg1"/>
                </a:solidFill>
              </a:rPr>
              <a:t> </a:t>
            </a:r>
            <a:r>
              <a:rPr lang="en-US" sz="2800" dirty="0" err="1" smtClean="0">
                <a:solidFill>
                  <a:schemeClr val="bg1"/>
                </a:solidFill>
              </a:rPr>
              <a:t>những</a:t>
            </a:r>
            <a:r>
              <a:rPr lang="en-US" sz="2800" dirty="0" smtClean="0">
                <a:solidFill>
                  <a:schemeClr val="bg1"/>
                </a:solidFill>
              </a:rPr>
              <a:t> </a:t>
            </a:r>
            <a:r>
              <a:rPr lang="en-US" sz="2800" dirty="0" err="1" smtClean="0">
                <a:solidFill>
                  <a:schemeClr val="bg1"/>
                </a:solidFill>
              </a:rPr>
              <a:t>nhóm</a:t>
            </a:r>
            <a:r>
              <a:rPr lang="en-US" sz="2800" dirty="0" smtClean="0">
                <a:solidFill>
                  <a:schemeClr val="bg1"/>
                </a:solidFill>
              </a:rPr>
              <a:t> </a:t>
            </a:r>
            <a:r>
              <a:rPr lang="en-US" sz="2800" dirty="0" err="1" smtClean="0">
                <a:solidFill>
                  <a:schemeClr val="bg1"/>
                </a:solidFill>
              </a:rPr>
              <a:t>máu</a:t>
            </a:r>
            <a:r>
              <a:rPr lang="en-US" sz="2800" dirty="0" smtClean="0">
                <a:solidFill>
                  <a:schemeClr val="bg1"/>
                </a:solidFill>
              </a:rPr>
              <a:t> </a:t>
            </a:r>
            <a:r>
              <a:rPr lang="en-US" sz="2800" dirty="0" err="1" smtClean="0">
                <a:solidFill>
                  <a:schemeClr val="bg1"/>
                </a:solidFill>
              </a:rPr>
              <a:t>nào</a:t>
            </a:r>
            <a:r>
              <a:rPr lang="en-US" sz="2800" dirty="0" smtClean="0">
                <a:solidFill>
                  <a:schemeClr val="bg1"/>
                </a:solidFill>
              </a:rPr>
              <a:t>?</a:t>
            </a:r>
            <a:endParaRPr lang="vi-VN" sz="2800" dirty="0">
              <a:solidFill>
                <a:schemeClr val="bg1"/>
              </a:solidFill>
            </a:endParaRPr>
          </a:p>
        </p:txBody>
      </p:sp>
      <p:sp>
        <p:nvSpPr>
          <p:cNvPr id="4" name="Hộp_Văn_Bản 3"/>
          <p:cNvSpPr txBox="1"/>
          <p:nvPr/>
        </p:nvSpPr>
        <p:spPr>
          <a:xfrm>
            <a:off x="323528" y="2470204"/>
            <a:ext cx="7272808" cy="523220"/>
          </a:xfrm>
          <a:prstGeom prst="rect">
            <a:avLst/>
          </a:prstGeom>
          <a:noFill/>
        </p:spPr>
        <p:txBody>
          <a:bodyPr wrap="square" rtlCol="0">
            <a:spAutoFit/>
          </a:bodyPr>
          <a:lstStyle/>
          <a:p>
            <a:r>
              <a:rPr lang="en-US" sz="2800" dirty="0" smtClean="0">
                <a:solidFill>
                  <a:srgbClr val="002060"/>
                </a:solidFill>
              </a:rPr>
              <a:t>- Ở </a:t>
            </a:r>
            <a:r>
              <a:rPr lang="en-US" sz="2800" dirty="0" err="1" smtClean="0">
                <a:solidFill>
                  <a:srgbClr val="002060"/>
                </a:solidFill>
              </a:rPr>
              <a:t>người</a:t>
            </a:r>
            <a:r>
              <a:rPr lang="en-US" sz="2800" dirty="0" smtClean="0">
                <a:solidFill>
                  <a:srgbClr val="002060"/>
                </a:solidFill>
              </a:rPr>
              <a:t> </a:t>
            </a:r>
            <a:r>
              <a:rPr lang="en-US" sz="2800" dirty="0" err="1" smtClean="0">
                <a:solidFill>
                  <a:srgbClr val="002060"/>
                </a:solidFill>
              </a:rPr>
              <a:t>có</a:t>
            </a:r>
            <a:r>
              <a:rPr lang="en-US" sz="2800" dirty="0" smtClean="0">
                <a:solidFill>
                  <a:srgbClr val="002060"/>
                </a:solidFill>
              </a:rPr>
              <a:t> 4 </a:t>
            </a:r>
            <a:r>
              <a:rPr lang="en-US" sz="2800" dirty="0" err="1" smtClean="0">
                <a:solidFill>
                  <a:srgbClr val="002060"/>
                </a:solidFill>
              </a:rPr>
              <a:t>nhóm</a:t>
            </a:r>
            <a:r>
              <a:rPr lang="en-US" sz="2800" dirty="0" smtClean="0">
                <a:solidFill>
                  <a:srgbClr val="002060"/>
                </a:solidFill>
              </a:rPr>
              <a:t> </a:t>
            </a:r>
            <a:r>
              <a:rPr lang="en-US" sz="2800" dirty="0" err="1" smtClean="0">
                <a:solidFill>
                  <a:srgbClr val="002060"/>
                </a:solidFill>
              </a:rPr>
              <a:t>máu</a:t>
            </a:r>
            <a:r>
              <a:rPr lang="en-US" sz="2800" dirty="0" smtClean="0">
                <a:solidFill>
                  <a:srgbClr val="002060"/>
                </a:solidFill>
              </a:rPr>
              <a:t>: A, B, AB, O</a:t>
            </a:r>
            <a:endParaRPr lang="vi-VN" sz="2800" dirty="0">
              <a:solidFill>
                <a:srgbClr val="002060"/>
              </a:solidFill>
            </a:endParaRPr>
          </a:p>
        </p:txBody>
      </p:sp>
      <p:pic>
        <p:nvPicPr>
          <p:cNvPr id="5" name="Ảnh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3" y="764704"/>
            <a:ext cx="9144001" cy="5900776"/>
          </a:xfrm>
          <a:prstGeom prst="rect">
            <a:avLst/>
          </a:prstGeom>
        </p:spPr>
      </p:pic>
      <mc:AlternateContent xmlns:mc="http://schemas.openxmlformats.org/markup-compatibility/2006" xmlns:a14="http://schemas.microsoft.com/office/drawing/2010/main">
        <mc:Choice Requires="a14">
          <p:sp>
            <p:nvSpPr>
              <p:cNvPr id="6" name="Hộp_Văn_Bản 5"/>
              <p:cNvSpPr txBox="1"/>
              <p:nvPr/>
            </p:nvSpPr>
            <p:spPr>
              <a:xfrm>
                <a:off x="323528" y="2918460"/>
                <a:ext cx="8640960" cy="3939540"/>
              </a:xfrm>
              <a:prstGeom prst="rect">
                <a:avLst/>
              </a:prstGeom>
              <a:noFill/>
            </p:spPr>
            <p:txBody>
              <a:bodyPr wrap="square" rtlCol="0">
                <a:spAutoFit/>
              </a:bodyPr>
              <a:lstStyle/>
              <a:p>
                <a:pPr algn="just"/>
                <a:r>
                  <a:rPr lang="en-US" sz="2800" kern="800" dirty="0" smtClean="0">
                    <a:solidFill>
                      <a:srgbClr val="002060"/>
                    </a:solidFill>
                  </a:rPr>
                  <a:t>- </a:t>
                </a:r>
                <a:r>
                  <a:rPr lang="en-US" sz="2800" kern="800" dirty="0" err="1" smtClean="0">
                    <a:solidFill>
                      <a:srgbClr val="002060"/>
                    </a:solidFill>
                  </a:rPr>
                  <a:t>Nhóm</a:t>
                </a:r>
                <a:r>
                  <a:rPr lang="en-US" sz="2800" kern="800" dirty="0" smtClean="0">
                    <a:solidFill>
                      <a:srgbClr val="002060"/>
                    </a:solidFill>
                  </a:rPr>
                  <a:t> </a:t>
                </a:r>
                <a:r>
                  <a:rPr lang="en-US" sz="2800" kern="800" dirty="0" err="1" smtClean="0">
                    <a:solidFill>
                      <a:srgbClr val="002060"/>
                    </a:solidFill>
                  </a:rPr>
                  <a:t>máu</a:t>
                </a:r>
                <a:r>
                  <a:rPr lang="en-US" sz="2800" kern="800" dirty="0" smtClean="0">
                    <a:solidFill>
                      <a:srgbClr val="002060"/>
                    </a:solidFill>
                  </a:rPr>
                  <a:t> O: </a:t>
                </a:r>
                <a:r>
                  <a:rPr lang="en-US" sz="2800" kern="800" dirty="0" err="1" smtClean="0">
                    <a:solidFill>
                      <a:srgbClr val="002060"/>
                    </a:solidFill>
                  </a:rPr>
                  <a:t>Hồng</a:t>
                </a:r>
                <a:r>
                  <a:rPr lang="en-US" sz="2800" kern="800" dirty="0" smtClean="0">
                    <a:solidFill>
                      <a:srgbClr val="002060"/>
                    </a:solidFill>
                  </a:rPr>
                  <a:t> </a:t>
                </a:r>
                <a:r>
                  <a:rPr lang="en-US" sz="2800" kern="800" dirty="0" err="1" smtClean="0">
                    <a:solidFill>
                      <a:srgbClr val="002060"/>
                    </a:solidFill>
                  </a:rPr>
                  <a:t>cầu</a:t>
                </a:r>
                <a:r>
                  <a:rPr lang="en-US" sz="2800" kern="800" dirty="0" smtClean="0">
                    <a:solidFill>
                      <a:srgbClr val="002060"/>
                    </a:solidFill>
                  </a:rPr>
                  <a:t> </a:t>
                </a:r>
                <a:r>
                  <a:rPr lang="en-US" sz="2800" kern="800" dirty="0" err="1" smtClean="0">
                    <a:solidFill>
                      <a:srgbClr val="002060"/>
                    </a:solidFill>
                  </a:rPr>
                  <a:t>không</a:t>
                </a:r>
                <a:r>
                  <a:rPr lang="en-US" sz="2800" kern="800" dirty="0" smtClean="0">
                    <a:solidFill>
                      <a:srgbClr val="002060"/>
                    </a:solidFill>
                  </a:rPr>
                  <a:t> </a:t>
                </a:r>
                <a:r>
                  <a:rPr lang="en-US" sz="2800" kern="800" dirty="0" err="1" smtClean="0">
                    <a:solidFill>
                      <a:srgbClr val="002060"/>
                    </a:solidFill>
                  </a:rPr>
                  <a:t>có</a:t>
                </a:r>
                <a:r>
                  <a:rPr lang="en-US" sz="2800" kern="800" dirty="0" smtClean="0">
                    <a:solidFill>
                      <a:srgbClr val="002060"/>
                    </a:solidFill>
                  </a:rPr>
                  <a:t> </a:t>
                </a:r>
                <a:r>
                  <a:rPr lang="en-US" sz="2800" kern="800" dirty="0" err="1" smtClean="0">
                    <a:solidFill>
                      <a:srgbClr val="002060"/>
                    </a:solidFill>
                  </a:rPr>
                  <a:t>cả</a:t>
                </a:r>
                <a:r>
                  <a:rPr lang="en-US" sz="2800" kern="800" dirty="0" smtClean="0">
                    <a:solidFill>
                      <a:srgbClr val="002060"/>
                    </a:solidFill>
                  </a:rPr>
                  <a:t> A </a:t>
                </a:r>
                <a:r>
                  <a:rPr lang="en-US" sz="2800" kern="800" dirty="0" err="1" smtClean="0">
                    <a:solidFill>
                      <a:srgbClr val="002060"/>
                    </a:solidFill>
                  </a:rPr>
                  <a:t>và</a:t>
                </a:r>
                <a:r>
                  <a:rPr lang="en-US" sz="2800" kern="800" dirty="0" smtClean="0">
                    <a:solidFill>
                      <a:srgbClr val="002060"/>
                    </a:solidFill>
                  </a:rPr>
                  <a:t> B, </a:t>
                </a:r>
                <a:r>
                  <a:rPr lang="en-US" sz="2800" kern="800" dirty="0" err="1" smtClean="0">
                    <a:solidFill>
                      <a:srgbClr val="002060"/>
                    </a:solidFill>
                  </a:rPr>
                  <a:t>Huyết</a:t>
                </a:r>
                <a:r>
                  <a:rPr lang="en-US" sz="2800" kern="800" dirty="0" smtClean="0">
                    <a:solidFill>
                      <a:srgbClr val="002060"/>
                    </a:solidFill>
                  </a:rPr>
                  <a:t> </a:t>
                </a:r>
                <a:r>
                  <a:rPr lang="en-US" sz="2800" kern="800" dirty="0" err="1" smtClean="0">
                    <a:solidFill>
                      <a:srgbClr val="002060"/>
                    </a:solidFill>
                  </a:rPr>
                  <a:t>tương</a:t>
                </a:r>
                <a:r>
                  <a:rPr lang="en-US" sz="2800" kern="800" dirty="0" smtClean="0">
                    <a:solidFill>
                      <a:srgbClr val="002060"/>
                    </a:solidFill>
                  </a:rPr>
                  <a:t> </a:t>
                </a:r>
                <a:r>
                  <a:rPr lang="en-US" sz="2800" kern="800" dirty="0" err="1" smtClean="0">
                    <a:solidFill>
                      <a:srgbClr val="002060"/>
                    </a:solidFill>
                  </a:rPr>
                  <a:t>có</a:t>
                </a:r>
                <a:r>
                  <a:rPr lang="en-US" sz="2800" kern="800" dirty="0" smtClean="0">
                    <a:solidFill>
                      <a:srgbClr val="002060"/>
                    </a:solidFill>
                  </a:rPr>
                  <a:t> </a:t>
                </a:r>
                <a:r>
                  <a:rPr lang="en-US" sz="2800" kern="800" dirty="0" err="1" smtClean="0">
                    <a:solidFill>
                      <a:srgbClr val="002060"/>
                    </a:solidFill>
                  </a:rPr>
                  <a:t>cả</a:t>
                </a:r>
                <a:r>
                  <a:rPr lang="en-US" sz="2800" kern="800" dirty="0" smtClean="0">
                    <a:solidFill>
                      <a:srgbClr val="002060"/>
                    </a:solidFill>
                  </a:rPr>
                  <a:t> </a:t>
                </a:r>
                <a14:m>
                  <m:oMath xmlns:m="http://schemas.openxmlformats.org/officeDocument/2006/math">
                    <m:r>
                      <a:rPr lang="en-US" sz="2800" i="1" kern="800">
                        <a:solidFill>
                          <a:srgbClr val="002060"/>
                        </a:solidFill>
                        <a:latin typeface="Cambria Math"/>
                        <a:ea typeface="Cambria Math"/>
                      </a:rPr>
                      <m:t>𝛼</m:t>
                    </m:r>
                  </m:oMath>
                </a14:m>
                <a:r>
                  <a:rPr lang="en-US" sz="2800" kern="800" dirty="0" smtClean="0">
                    <a:solidFill>
                      <a:srgbClr val="002060"/>
                    </a:solidFill>
                    <a:ea typeface="Cambria Math"/>
                  </a:rPr>
                  <a:t> và </a:t>
                </a:r>
                <a14:m>
                  <m:oMath xmlns:m="http://schemas.openxmlformats.org/officeDocument/2006/math">
                    <m:r>
                      <a:rPr lang="en-US" sz="2800" i="1" kern="800">
                        <a:solidFill>
                          <a:srgbClr val="002060"/>
                        </a:solidFill>
                        <a:latin typeface="Cambria Math"/>
                        <a:ea typeface="Cambria Math"/>
                      </a:rPr>
                      <m:t>𝛽</m:t>
                    </m:r>
                  </m:oMath>
                </a14:m>
                <a:endParaRPr lang="en-US" sz="2800" kern="800" dirty="0" smtClean="0">
                  <a:solidFill>
                    <a:srgbClr val="002060"/>
                  </a:solidFill>
                </a:endParaRPr>
              </a:p>
              <a:p>
                <a:pPr algn="just">
                  <a:tabLst>
                    <a:tab pos="174625" algn="l"/>
                  </a:tabLst>
                </a:pPr>
                <a:r>
                  <a:rPr lang="en-US" sz="2800" kern="800" dirty="0" smtClean="0">
                    <a:solidFill>
                      <a:srgbClr val="002060"/>
                    </a:solidFill>
                  </a:rPr>
                  <a:t>- </a:t>
                </a:r>
                <a:r>
                  <a:rPr lang="en-US" sz="2800" kern="800" dirty="0" err="1" smtClean="0">
                    <a:solidFill>
                      <a:srgbClr val="002060"/>
                    </a:solidFill>
                  </a:rPr>
                  <a:t>Nhóm</a:t>
                </a:r>
                <a:r>
                  <a:rPr lang="en-US" sz="2800" kern="800" dirty="0" smtClean="0">
                    <a:solidFill>
                      <a:srgbClr val="002060"/>
                    </a:solidFill>
                  </a:rPr>
                  <a:t> </a:t>
                </a:r>
                <a:r>
                  <a:rPr lang="en-US" sz="2800" kern="800" dirty="0" err="1" smtClean="0">
                    <a:solidFill>
                      <a:srgbClr val="002060"/>
                    </a:solidFill>
                  </a:rPr>
                  <a:t>máu</a:t>
                </a:r>
                <a:r>
                  <a:rPr lang="en-US" sz="2800" kern="800" dirty="0" smtClean="0">
                    <a:solidFill>
                      <a:srgbClr val="002060"/>
                    </a:solidFill>
                  </a:rPr>
                  <a:t> A: </a:t>
                </a:r>
                <a:r>
                  <a:rPr lang="en-US" sz="2800" kern="800" dirty="0" err="1" smtClean="0">
                    <a:solidFill>
                      <a:srgbClr val="002060"/>
                    </a:solidFill>
                  </a:rPr>
                  <a:t>Hồng</a:t>
                </a:r>
                <a:r>
                  <a:rPr lang="en-US" sz="2800" kern="800" dirty="0" smtClean="0">
                    <a:solidFill>
                      <a:srgbClr val="002060"/>
                    </a:solidFill>
                  </a:rPr>
                  <a:t> </a:t>
                </a:r>
                <a:r>
                  <a:rPr lang="en-US" sz="2800" kern="800" dirty="0" err="1" smtClean="0">
                    <a:solidFill>
                      <a:srgbClr val="002060"/>
                    </a:solidFill>
                  </a:rPr>
                  <a:t>cấu</a:t>
                </a:r>
                <a:r>
                  <a:rPr lang="en-US" sz="2800" kern="800" dirty="0" smtClean="0">
                    <a:solidFill>
                      <a:srgbClr val="002060"/>
                    </a:solidFill>
                  </a:rPr>
                  <a:t> </a:t>
                </a:r>
                <a:r>
                  <a:rPr lang="en-US" sz="2800" kern="800" dirty="0" err="1" smtClean="0">
                    <a:solidFill>
                      <a:srgbClr val="002060"/>
                    </a:solidFill>
                  </a:rPr>
                  <a:t>chỉ</a:t>
                </a:r>
                <a:r>
                  <a:rPr lang="en-US" sz="2800" kern="800" dirty="0" smtClean="0">
                    <a:solidFill>
                      <a:srgbClr val="002060"/>
                    </a:solidFill>
                  </a:rPr>
                  <a:t> </a:t>
                </a:r>
                <a:r>
                  <a:rPr lang="en-US" sz="2800" kern="800" dirty="0" err="1" smtClean="0">
                    <a:solidFill>
                      <a:srgbClr val="002060"/>
                    </a:solidFill>
                  </a:rPr>
                  <a:t>có</a:t>
                </a:r>
                <a:r>
                  <a:rPr lang="en-US" sz="2800" kern="800" dirty="0" smtClean="0">
                    <a:solidFill>
                      <a:srgbClr val="002060"/>
                    </a:solidFill>
                  </a:rPr>
                  <a:t> A, </a:t>
                </a:r>
                <a:r>
                  <a:rPr lang="en-US" sz="2800" kern="800" dirty="0" err="1" smtClean="0">
                    <a:solidFill>
                      <a:srgbClr val="002060"/>
                    </a:solidFill>
                  </a:rPr>
                  <a:t>Huyết</a:t>
                </a:r>
                <a:r>
                  <a:rPr lang="en-US" sz="2800" kern="800" dirty="0" smtClean="0">
                    <a:solidFill>
                      <a:srgbClr val="002060"/>
                    </a:solidFill>
                  </a:rPr>
                  <a:t> </a:t>
                </a:r>
                <a:r>
                  <a:rPr lang="en-US" sz="2800" kern="800" dirty="0" err="1" smtClean="0">
                    <a:solidFill>
                      <a:srgbClr val="002060"/>
                    </a:solidFill>
                  </a:rPr>
                  <a:t>tương</a:t>
                </a:r>
                <a:r>
                  <a:rPr lang="en-US" sz="2800" kern="800" dirty="0" smtClean="0">
                    <a:solidFill>
                      <a:srgbClr val="002060"/>
                    </a:solidFill>
                  </a:rPr>
                  <a:t> </a:t>
                </a:r>
                <a:r>
                  <a:rPr lang="en-US" sz="2800" kern="800" dirty="0" err="1" smtClean="0">
                    <a:solidFill>
                      <a:srgbClr val="002060"/>
                    </a:solidFill>
                  </a:rPr>
                  <a:t>không</a:t>
                </a:r>
                <a:r>
                  <a:rPr lang="en-US" sz="2800" kern="800" dirty="0" smtClean="0">
                    <a:solidFill>
                      <a:srgbClr val="002060"/>
                    </a:solidFill>
                  </a:rPr>
                  <a:t> </a:t>
                </a:r>
                <a:r>
                  <a:rPr lang="en-US" sz="2800" kern="800" dirty="0" err="1" smtClean="0">
                    <a:solidFill>
                      <a:srgbClr val="002060"/>
                    </a:solidFill>
                  </a:rPr>
                  <a:t>có</a:t>
                </a:r>
                <a:r>
                  <a:rPr lang="en-US" sz="2800" kern="800" dirty="0" smtClean="0">
                    <a:solidFill>
                      <a:srgbClr val="002060"/>
                    </a:solidFill>
                  </a:rPr>
                  <a:t> </a:t>
                </a:r>
                <a14:m>
                  <m:oMath xmlns:m="http://schemas.openxmlformats.org/officeDocument/2006/math">
                    <m:r>
                      <a:rPr lang="en-US" sz="2800" i="1" kern="800">
                        <a:solidFill>
                          <a:srgbClr val="002060"/>
                        </a:solidFill>
                        <a:latin typeface="Cambria Math"/>
                        <a:ea typeface="Cambria Math"/>
                      </a:rPr>
                      <m:t>𝛼</m:t>
                    </m:r>
                  </m:oMath>
                </a14:m>
                <a:r>
                  <a:rPr lang="en-US" sz="2800" kern="800" dirty="0" smtClean="0">
                    <a:solidFill>
                      <a:srgbClr val="002060"/>
                    </a:solidFill>
                    <a:ea typeface="Cambria Math"/>
                  </a:rPr>
                  <a:t>,chỉ </a:t>
                </a:r>
                <a:r>
                  <a:rPr lang="en-US" sz="2800" kern="800" dirty="0" err="1" smtClean="0">
                    <a:solidFill>
                      <a:srgbClr val="002060"/>
                    </a:solidFill>
                    <a:ea typeface="Cambria Math"/>
                  </a:rPr>
                  <a:t>có</a:t>
                </a:r>
                <a:r>
                  <a:rPr lang="en-US" sz="2800" kern="800" dirty="0" smtClean="0">
                    <a:solidFill>
                      <a:srgbClr val="002060"/>
                    </a:solidFill>
                    <a:ea typeface="Cambria Math"/>
                  </a:rPr>
                  <a:t> </a:t>
                </a:r>
                <a14:m>
                  <m:oMath xmlns:m="http://schemas.openxmlformats.org/officeDocument/2006/math">
                    <m:r>
                      <a:rPr lang="en-US" sz="2800" i="1" kern="800">
                        <a:solidFill>
                          <a:srgbClr val="002060"/>
                        </a:solidFill>
                        <a:latin typeface="Cambria Math"/>
                        <a:ea typeface="Cambria Math"/>
                      </a:rPr>
                      <m:t>𝛽</m:t>
                    </m:r>
                  </m:oMath>
                </a14:m>
                <a:endParaRPr lang="en-US" sz="2800" kern="800" dirty="0" smtClean="0">
                  <a:solidFill>
                    <a:srgbClr val="002060"/>
                  </a:solidFill>
                </a:endParaRPr>
              </a:p>
              <a:p>
                <a:pPr algn="just"/>
                <a:r>
                  <a:rPr lang="en-US" sz="2800" kern="800" dirty="0" smtClean="0">
                    <a:solidFill>
                      <a:srgbClr val="002060"/>
                    </a:solidFill>
                  </a:rPr>
                  <a:t>- </a:t>
                </a:r>
                <a:r>
                  <a:rPr lang="en-US" sz="2800" kern="800" dirty="0" err="1" smtClean="0">
                    <a:solidFill>
                      <a:srgbClr val="002060"/>
                    </a:solidFill>
                  </a:rPr>
                  <a:t>Nhóm</a:t>
                </a:r>
                <a:r>
                  <a:rPr lang="en-US" sz="2800" kern="800" dirty="0" smtClean="0">
                    <a:solidFill>
                      <a:srgbClr val="002060"/>
                    </a:solidFill>
                  </a:rPr>
                  <a:t> </a:t>
                </a:r>
                <a:r>
                  <a:rPr lang="en-US" sz="2800" kern="800" dirty="0" err="1" smtClean="0">
                    <a:solidFill>
                      <a:srgbClr val="002060"/>
                    </a:solidFill>
                  </a:rPr>
                  <a:t>máu</a:t>
                </a:r>
                <a:r>
                  <a:rPr lang="en-US" sz="2800" kern="800" dirty="0" smtClean="0">
                    <a:solidFill>
                      <a:srgbClr val="002060"/>
                    </a:solidFill>
                  </a:rPr>
                  <a:t> B: </a:t>
                </a:r>
                <a:r>
                  <a:rPr lang="en-US" sz="2800" kern="800" dirty="0" err="1" smtClean="0">
                    <a:solidFill>
                      <a:srgbClr val="002060"/>
                    </a:solidFill>
                  </a:rPr>
                  <a:t>Hồng</a:t>
                </a:r>
                <a:r>
                  <a:rPr lang="en-US" sz="2800" kern="800" dirty="0" smtClean="0">
                    <a:solidFill>
                      <a:srgbClr val="002060"/>
                    </a:solidFill>
                  </a:rPr>
                  <a:t> </a:t>
                </a:r>
                <a:r>
                  <a:rPr lang="en-US" sz="2800" kern="800" dirty="0" err="1" smtClean="0">
                    <a:solidFill>
                      <a:srgbClr val="002060"/>
                    </a:solidFill>
                  </a:rPr>
                  <a:t>cầu</a:t>
                </a:r>
                <a:r>
                  <a:rPr lang="en-US" sz="2800" kern="800" dirty="0" smtClean="0">
                    <a:solidFill>
                      <a:srgbClr val="002060"/>
                    </a:solidFill>
                  </a:rPr>
                  <a:t> </a:t>
                </a:r>
                <a:r>
                  <a:rPr lang="en-US" sz="2800" kern="800" dirty="0" err="1" smtClean="0">
                    <a:solidFill>
                      <a:srgbClr val="002060"/>
                    </a:solidFill>
                  </a:rPr>
                  <a:t>chỉ</a:t>
                </a:r>
                <a:r>
                  <a:rPr lang="en-US" sz="2800" kern="800" dirty="0" smtClean="0">
                    <a:solidFill>
                      <a:srgbClr val="002060"/>
                    </a:solidFill>
                  </a:rPr>
                  <a:t> </a:t>
                </a:r>
                <a:r>
                  <a:rPr lang="en-US" sz="2800" kern="800" dirty="0" err="1" smtClean="0">
                    <a:solidFill>
                      <a:srgbClr val="002060"/>
                    </a:solidFill>
                  </a:rPr>
                  <a:t>có</a:t>
                </a:r>
                <a:r>
                  <a:rPr lang="en-US" sz="2800" kern="800" dirty="0" smtClean="0">
                    <a:solidFill>
                      <a:srgbClr val="002060"/>
                    </a:solidFill>
                  </a:rPr>
                  <a:t> B, </a:t>
                </a:r>
                <a:r>
                  <a:rPr lang="en-US" sz="2800" kern="800" dirty="0" err="1" smtClean="0">
                    <a:solidFill>
                      <a:srgbClr val="002060"/>
                    </a:solidFill>
                  </a:rPr>
                  <a:t>Huyết</a:t>
                </a:r>
                <a:r>
                  <a:rPr lang="en-US" sz="2800" kern="800" dirty="0" smtClean="0">
                    <a:solidFill>
                      <a:srgbClr val="002060"/>
                    </a:solidFill>
                  </a:rPr>
                  <a:t> </a:t>
                </a:r>
                <a:r>
                  <a:rPr lang="en-US" sz="2800" kern="800" dirty="0" err="1" smtClean="0">
                    <a:solidFill>
                      <a:srgbClr val="002060"/>
                    </a:solidFill>
                  </a:rPr>
                  <a:t>tương</a:t>
                </a:r>
                <a:r>
                  <a:rPr lang="en-US" sz="2800" kern="800" dirty="0" smtClean="0">
                    <a:solidFill>
                      <a:srgbClr val="002060"/>
                    </a:solidFill>
                  </a:rPr>
                  <a:t> </a:t>
                </a:r>
                <a:r>
                  <a:rPr lang="en-US" sz="2800" kern="800" dirty="0" err="1" smtClean="0">
                    <a:solidFill>
                      <a:srgbClr val="002060"/>
                    </a:solidFill>
                  </a:rPr>
                  <a:t>không</a:t>
                </a:r>
                <a:r>
                  <a:rPr lang="en-US" sz="2800" kern="800" dirty="0" smtClean="0">
                    <a:solidFill>
                      <a:srgbClr val="002060"/>
                    </a:solidFill>
                  </a:rPr>
                  <a:t> </a:t>
                </a:r>
                <a:r>
                  <a:rPr lang="en-US" sz="2800" kern="800" dirty="0" err="1" smtClean="0">
                    <a:solidFill>
                      <a:srgbClr val="002060"/>
                    </a:solidFill>
                  </a:rPr>
                  <a:t>có</a:t>
                </a:r>
                <a:r>
                  <a:rPr lang="en-US" sz="2800" kern="800" dirty="0" smtClean="0">
                    <a:solidFill>
                      <a:srgbClr val="002060"/>
                    </a:solidFill>
                  </a:rPr>
                  <a:t> </a:t>
                </a:r>
                <a14:m>
                  <m:oMath xmlns:m="http://schemas.openxmlformats.org/officeDocument/2006/math">
                    <m:r>
                      <a:rPr lang="en-US" sz="2800" i="1" kern="800">
                        <a:solidFill>
                          <a:srgbClr val="002060"/>
                        </a:solidFill>
                        <a:latin typeface="Cambria Math"/>
                        <a:ea typeface="Cambria Math"/>
                      </a:rPr>
                      <m:t>𝛽</m:t>
                    </m:r>
                    <m:r>
                      <a:rPr lang="en-US" sz="2800" b="0" i="1" kern="800" smtClean="0">
                        <a:solidFill>
                          <a:srgbClr val="002060"/>
                        </a:solidFill>
                        <a:latin typeface="Cambria Math"/>
                        <a:ea typeface="Cambria Math"/>
                      </a:rPr>
                      <m:t>, </m:t>
                    </m:r>
                    <m:r>
                      <a:rPr lang="en-US" sz="2800" b="0" i="1" kern="800" smtClean="0">
                        <a:solidFill>
                          <a:srgbClr val="002060"/>
                        </a:solidFill>
                        <a:latin typeface="Cambria Math"/>
                        <a:ea typeface="Cambria Math"/>
                      </a:rPr>
                      <m:t>𝑐h</m:t>
                    </m:r>
                    <m:r>
                      <a:rPr lang="en-US" sz="2800" b="0" i="1" kern="800" smtClean="0">
                        <a:solidFill>
                          <a:srgbClr val="002060"/>
                        </a:solidFill>
                        <a:latin typeface="Cambria Math"/>
                        <a:ea typeface="Cambria Math"/>
                      </a:rPr>
                      <m:t>ỉ </m:t>
                    </m:r>
                    <m:r>
                      <a:rPr lang="en-US" sz="2800" b="0" i="1" kern="800" smtClean="0">
                        <a:solidFill>
                          <a:srgbClr val="002060"/>
                        </a:solidFill>
                        <a:latin typeface="Cambria Math"/>
                        <a:ea typeface="Cambria Math"/>
                      </a:rPr>
                      <m:t>𝑐</m:t>
                    </m:r>
                    <m:r>
                      <a:rPr lang="en-US" sz="2800" b="0" i="1" kern="800" smtClean="0">
                        <a:solidFill>
                          <a:srgbClr val="002060"/>
                        </a:solidFill>
                        <a:latin typeface="Cambria Math"/>
                        <a:ea typeface="Cambria Math"/>
                      </a:rPr>
                      <m:t>ó </m:t>
                    </m:r>
                    <m:r>
                      <a:rPr lang="en-US" sz="2800" i="1" kern="800">
                        <a:solidFill>
                          <a:srgbClr val="002060"/>
                        </a:solidFill>
                        <a:latin typeface="Cambria Math"/>
                        <a:ea typeface="Cambria Math"/>
                      </a:rPr>
                      <m:t>𝛼</m:t>
                    </m:r>
                  </m:oMath>
                </a14:m>
                <a:endParaRPr lang="en-US" sz="2800" kern="800" dirty="0" smtClean="0">
                  <a:solidFill>
                    <a:srgbClr val="002060"/>
                  </a:solidFill>
                </a:endParaRPr>
              </a:p>
              <a:p>
                <a:pPr algn="just"/>
                <a:r>
                  <a:rPr lang="en-US" sz="2800" b="0" kern="800" dirty="0" smtClean="0">
                    <a:solidFill>
                      <a:srgbClr val="002060"/>
                    </a:solidFill>
                    <a:latin typeface="Cambria Math"/>
                    <a:ea typeface="Cambria Math"/>
                  </a:rPr>
                  <a:t>- </a:t>
                </a:r>
                <a:r>
                  <a:rPr lang="en-US" sz="2800" b="0" kern="800" dirty="0" err="1" smtClean="0">
                    <a:solidFill>
                      <a:srgbClr val="002060"/>
                    </a:solidFill>
                    <a:latin typeface="+mj-lt"/>
                    <a:ea typeface="Cambria Math"/>
                  </a:rPr>
                  <a:t>Nhóm</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máu</a:t>
                </a:r>
                <a:r>
                  <a:rPr lang="en-US" sz="2800" b="0" kern="800" dirty="0" smtClean="0">
                    <a:solidFill>
                      <a:srgbClr val="002060"/>
                    </a:solidFill>
                    <a:latin typeface="+mj-lt"/>
                    <a:ea typeface="Cambria Math"/>
                  </a:rPr>
                  <a:t> AB: </a:t>
                </a:r>
                <a:r>
                  <a:rPr lang="en-US" sz="2800" b="0" kern="800" dirty="0" err="1" smtClean="0">
                    <a:solidFill>
                      <a:srgbClr val="002060"/>
                    </a:solidFill>
                    <a:latin typeface="+mj-lt"/>
                    <a:ea typeface="Cambria Math"/>
                  </a:rPr>
                  <a:t>Hồng</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cầu</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có</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cả</a:t>
                </a:r>
                <a:r>
                  <a:rPr lang="en-US" sz="2800" b="0" kern="800" dirty="0" smtClean="0">
                    <a:solidFill>
                      <a:srgbClr val="002060"/>
                    </a:solidFill>
                    <a:latin typeface="+mj-lt"/>
                    <a:ea typeface="Cambria Math"/>
                  </a:rPr>
                  <a:t> A </a:t>
                </a:r>
                <a:r>
                  <a:rPr lang="en-US" sz="2800" b="0" kern="800" dirty="0" err="1" smtClean="0">
                    <a:solidFill>
                      <a:srgbClr val="002060"/>
                    </a:solidFill>
                    <a:latin typeface="+mj-lt"/>
                    <a:ea typeface="Cambria Math"/>
                  </a:rPr>
                  <a:t>và</a:t>
                </a:r>
                <a:r>
                  <a:rPr lang="en-US" sz="2800" b="0" kern="800" dirty="0" smtClean="0">
                    <a:solidFill>
                      <a:srgbClr val="002060"/>
                    </a:solidFill>
                    <a:latin typeface="+mj-lt"/>
                    <a:ea typeface="Cambria Math"/>
                  </a:rPr>
                  <a:t> B, </a:t>
                </a:r>
                <a:r>
                  <a:rPr lang="en-US" sz="2800" b="0" kern="800" dirty="0" err="1" smtClean="0">
                    <a:solidFill>
                      <a:srgbClr val="002060"/>
                    </a:solidFill>
                    <a:latin typeface="+mj-lt"/>
                    <a:ea typeface="Cambria Math"/>
                  </a:rPr>
                  <a:t>Huyết</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tương</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không</a:t>
                </a:r>
                <a:r>
                  <a:rPr lang="en-US" sz="2800" b="0" kern="800" dirty="0" smtClean="0">
                    <a:solidFill>
                      <a:srgbClr val="002060"/>
                    </a:solidFill>
                    <a:latin typeface="+mj-lt"/>
                    <a:ea typeface="Cambria Math"/>
                  </a:rPr>
                  <a:t> </a:t>
                </a:r>
                <a:r>
                  <a:rPr lang="en-US" sz="2800" b="0" kern="800" dirty="0" err="1" smtClean="0">
                    <a:solidFill>
                      <a:srgbClr val="002060"/>
                    </a:solidFill>
                    <a:latin typeface="+mj-lt"/>
                    <a:ea typeface="Cambria Math"/>
                  </a:rPr>
                  <a:t>có</a:t>
                </a:r>
                <a:r>
                  <a:rPr lang="en-US" sz="2800" b="0" kern="800" dirty="0" smtClean="0">
                    <a:solidFill>
                      <a:srgbClr val="002060"/>
                    </a:solidFill>
                    <a:latin typeface="+mj-lt"/>
                    <a:ea typeface="Cambria Math"/>
                  </a:rPr>
                  <a:t> </a:t>
                </a:r>
                <a14:m>
                  <m:oMath xmlns:m="http://schemas.openxmlformats.org/officeDocument/2006/math">
                    <m:r>
                      <m:rPr>
                        <m:sty m:val="p"/>
                      </m:rPr>
                      <a:rPr lang="en-US" sz="2800" i="0" kern="800">
                        <a:solidFill>
                          <a:srgbClr val="002060"/>
                        </a:solidFill>
                        <a:latin typeface="Cambria Math"/>
                        <a:ea typeface="Cambria Math"/>
                      </a:rPr>
                      <m:t>α</m:t>
                    </m:r>
                    <m:r>
                      <a:rPr lang="en-US" sz="2800" b="0" i="0" kern="800" smtClean="0">
                        <a:solidFill>
                          <a:srgbClr val="002060"/>
                        </a:solidFill>
                        <a:latin typeface="Cambria Math"/>
                        <a:ea typeface="Cambria Math"/>
                      </a:rPr>
                      <m:t> </m:t>
                    </m:r>
                    <m:r>
                      <m:rPr>
                        <m:sty m:val="p"/>
                      </m:rPr>
                      <a:rPr lang="en-US" sz="2800" b="0" i="0" kern="800" smtClean="0">
                        <a:solidFill>
                          <a:srgbClr val="002060"/>
                        </a:solidFill>
                        <a:latin typeface="Cambria Math"/>
                        <a:ea typeface="Cambria Math"/>
                      </a:rPr>
                      <m:t>v</m:t>
                    </m:r>
                    <m:r>
                      <a:rPr lang="en-US" sz="2800" b="0" i="0" kern="800" smtClean="0">
                        <a:solidFill>
                          <a:srgbClr val="002060"/>
                        </a:solidFill>
                        <a:latin typeface="Cambria Math"/>
                        <a:ea typeface="Cambria Math"/>
                      </a:rPr>
                      <m:t>à </m:t>
                    </m:r>
                    <m:r>
                      <m:rPr>
                        <m:sty m:val="p"/>
                      </m:rPr>
                      <a:rPr lang="en-US" sz="2800" i="0" kern="800">
                        <a:solidFill>
                          <a:srgbClr val="002060"/>
                        </a:solidFill>
                        <a:latin typeface="Cambria Math"/>
                        <a:ea typeface="Cambria Math"/>
                      </a:rPr>
                      <m:t>β</m:t>
                    </m:r>
                  </m:oMath>
                </a14:m>
                <a:endParaRPr lang="vi-VN" sz="2800" kern="800" dirty="0">
                  <a:solidFill>
                    <a:srgbClr val="002060"/>
                  </a:solidFill>
                </a:endParaRPr>
              </a:p>
              <a:p>
                <a:pPr algn="just"/>
                <a:endParaRPr lang="en-US" sz="2600" kern="800" dirty="0" smtClean="0">
                  <a:solidFill>
                    <a:srgbClr val="002060"/>
                  </a:solidFill>
                  <a:ea typeface="Cambria Math"/>
                </a:endParaRPr>
              </a:p>
            </p:txBody>
          </p:sp>
        </mc:Choice>
        <mc:Fallback xmlns="">
          <p:sp>
            <p:nvSpPr>
              <p:cNvPr id="6" name="Hộp_Văn_Bản 5"/>
              <p:cNvSpPr txBox="1">
                <a:spLocks noRot="1" noChangeAspect="1" noMove="1" noResize="1" noEditPoints="1" noAdjustHandles="1" noChangeArrowheads="1" noChangeShapeType="1" noTextEdit="1"/>
              </p:cNvSpPr>
              <p:nvPr/>
            </p:nvSpPr>
            <p:spPr>
              <a:xfrm>
                <a:off x="323528" y="2918460"/>
                <a:ext cx="8640960" cy="3939540"/>
              </a:xfrm>
              <a:prstGeom prst="rect">
                <a:avLst/>
              </a:prstGeom>
              <a:blipFill rotWithShape="1">
                <a:blip r:embed="rId5"/>
                <a:stretch>
                  <a:fillRect l="-1410" t="-1393" r="-2398" b="-3096"/>
                </a:stretch>
              </a:blipFill>
            </p:spPr>
            <p:txBody>
              <a:bodyPr/>
              <a:lstStyle/>
              <a:p>
                <a:r>
                  <a:rPr lang="vi-VN">
                    <a:noFill/>
                  </a:rPr>
                  <a:t> </a:t>
                </a:r>
              </a:p>
            </p:txBody>
          </p:sp>
        </mc:Fallback>
      </mc:AlternateContent>
    </p:spTree>
    <p:extLst>
      <p:ext uri="{BB962C8B-B14F-4D97-AF65-F5344CB8AC3E}">
        <p14:creationId xmlns:p14="http://schemas.microsoft.com/office/powerpoint/2010/main" val="4199321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nodeType="clickEffect">
                                  <p:stCondLst>
                                    <p:cond delay="0"/>
                                  </p:stCondLst>
                                  <p:childTnLst>
                                    <p:animEffect transition="out" filter="barn(inVertical)">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down)">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vi-VN" dirty="0"/>
          </a:p>
        </p:txBody>
      </p:sp>
      <p:pic>
        <p:nvPicPr>
          <p:cNvPr id="4" name="Ảnh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81370"/>
            <a:ext cx="9143999" cy="4443974"/>
          </a:xfrm>
          <a:prstGeom prst="rect">
            <a:avLst/>
          </a:prstGeom>
        </p:spPr>
      </p:pic>
      <p:sp>
        <p:nvSpPr>
          <p:cNvPr id="5" name="Hộp_Văn_Bản 4"/>
          <p:cNvSpPr txBox="1"/>
          <p:nvPr/>
        </p:nvSpPr>
        <p:spPr>
          <a:xfrm>
            <a:off x="0" y="692696"/>
            <a:ext cx="9144000" cy="1384995"/>
          </a:xfrm>
          <a:prstGeom prst="rect">
            <a:avLst/>
          </a:prstGeom>
          <a:solidFill>
            <a:schemeClr val="bg1"/>
          </a:solidFill>
        </p:spPr>
        <p:txBody>
          <a:bodyPr wrap="square" rtlCol="0">
            <a:spAutoFit/>
          </a:bodyPr>
          <a:lstStyle/>
          <a:p>
            <a:pPr marL="261938"/>
            <a:r>
              <a:rPr lang="en-US" sz="2800" dirty="0" err="1" smtClean="0"/>
              <a:t>Hãy</a:t>
            </a:r>
            <a:r>
              <a:rPr lang="en-US" sz="2800" dirty="0" smtClean="0"/>
              <a:t> </a:t>
            </a:r>
            <a:r>
              <a:rPr lang="en-US" sz="2800" dirty="0" err="1" smtClean="0"/>
              <a:t>đánh</a:t>
            </a:r>
            <a:r>
              <a:rPr lang="en-US" sz="2800" dirty="0" smtClean="0"/>
              <a:t> </a:t>
            </a:r>
            <a:r>
              <a:rPr lang="en-US" sz="2800" dirty="0" err="1" smtClean="0"/>
              <a:t>dấu</a:t>
            </a:r>
            <a:r>
              <a:rPr lang="en-US" sz="2800" dirty="0" smtClean="0"/>
              <a:t> </a:t>
            </a:r>
            <a:r>
              <a:rPr lang="en-US" sz="2800" dirty="0" err="1" smtClean="0"/>
              <a:t>mũi</a:t>
            </a:r>
            <a:r>
              <a:rPr lang="en-US" sz="2800" dirty="0" smtClean="0"/>
              <a:t> </a:t>
            </a:r>
            <a:r>
              <a:rPr lang="en-US" sz="2800" dirty="0" err="1" smtClean="0"/>
              <a:t>tên</a:t>
            </a:r>
            <a:r>
              <a:rPr lang="en-US" sz="2800" dirty="0" smtClean="0"/>
              <a:t> </a:t>
            </a:r>
            <a:r>
              <a:rPr lang="en-US" sz="2800" dirty="0" err="1" smtClean="0"/>
              <a:t>để</a:t>
            </a:r>
            <a:r>
              <a:rPr lang="en-US" sz="2800" dirty="0" smtClean="0"/>
              <a:t> </a:t>
            </a:r>
            <a:r>
              <a:rPr lang="en-US" sz="2800" dirty="0" err="1" smtClean="0"/>
              <a:t>phản</a:t>
            </a:r>
            <a:r>
              <a:rPr lang="en-US" sz="2800" dirty="0" smtClean="0"/>
              <a:t> </a:t>
            </a:r>
            <a:r>
              <a:rPr lang="en-US" sz="2800" dirty="0" err="1" smtClean="0"/>
              <a:t>ánh</a:t>
            </a:r>
            <a:r>
              <a:rPr lang="en-US" sz="2800" dirty="0" smtClean="0"/>
              <a:t> </a:t>
            </a:r>
            <a:r>
              <a:rPr lang="en-US" sz="2800" dirty="0" err="1" smtClean="0"/>
              <a:t>mối</a:t>
            </a:r>
            <a:r>
              <a:rPr lang="en-US" sz="2800" dirty="0" smtClean="0"/>
              <a:t> </a:t>
            </a:r>
            <a:r>
              <a:rPr lang="en-US" sz="2800" dirty="0" err="1" smtClean="0"/>
              <a:t>quan</a:t>
            </a:r>
            <a:r>
              <a:rPr lang="en-US" sz="2800" dirty="0" smtClean="0"/>
              <a:t> </a:t>
            </a:r>
            <a:r>
              <a:rPr lang="en-US" sz="2800" dirty="0" err="1" smtClean="0"/>
              <a:t>hệ</a:t>
            </a:r>
            <a:r>
              <a:rPr lang="en-US" sz="2800" dirty="0" smtClean="0"/>
              <a:t> </a:t>
            </a:r>
            <a:r>
              <a:rPr lang="en-US" sz="2800" dirty="0" err="1" smtClean="0"/>
              <a:t>cho</a:t>
            </a:r>
            <a:r>
              <a:rPr lang="en-US" sz="2800" dirty="0" smtClean="0"/>
              <a:t> </a:t>
            </a:r>
            <a:r>
              <a:rPr lang="en-US" sz="2800" dirty="0" err="1" smtClean="0"/>
              <a:t>và</a:t>
            </a:r>
            <a:r>
              <a:rPr lang="en-US" sz="2800" dirty="0" smtClean="0"/>
              <a:t> </a:t>
            </a:r>
            <a:r>
              <a:rPr lang="en-US" sz="2800" dirty="0" err="1" smtClean="0"/>
              <a:t>nhận</a:t>
            </a:r>
            <a:r>
              <a:rPr lang="en-US" sz="2800" dirty="0" smtClean="0"/>
              <a:t> </a:t>
            </a:r>
            <a:r>
              <a:rPr lang="en-US" sz="2800" dirty="0" err="1" smtClean="0"/>
              <a:t>giữa</a:t>
            </a:r>
            <a:r>
              <a:rPr lang="en-US" sz="2800" dirty="0" smtClean="0"/>
              <a:t> </a:t>
            </a:r>
            <a:r>
              <a:rPr lang="en-US" sz="2800" dirty="0" err="1" smtClean="0"/>
              <a:t>các</a:t>
            </a:r>
            <a:r>
              <a:rPr lang="en-US" sz="2800" dirty="0" smtClean="0"/>
              <a:t> </a:t>
            </a:r>
            <a:r>
              <a:rPr lang="en-US" sz="2800" dirty="0" err="1" smtClean="0"/>
              <a:t>nhóm</a:t>
            </a:r>
            <a:r>
              <a:rPr lang="en-US" sz="2800" dirty="0" smtClean="0"/>
              <a:t> </a:t>
            </a:r>
            <a:r>
              <a:rPr lang="en-US" sz="2800" dirty="0" err="1" smtClean="0"/>
              <a:t>máu</a:t>
            </a:r>
            <a:r>
              <a:rPr lang="en-US" sz="2800" dirty="0" smtClean="0"/>
              <a:t> </a:t>
            </a:r>
            <a:r>
              <a:rPr lang="en-US" sz="2800" dirty="0" err="1" smtClean="0"/>
              <a:t>để</a:t>
            </a:r>
            <a:r>
              <a:rPr lang="en-US" sz="2800" dirty="0" smtClean="0"/>
              <a:t> </a:t>
            </a:r>
            <a:r>
              <a:rPr lang="en-US" sz="2800" dirty="0" err="1" smtClean="0"/>
              <a:t>không</a:t>
            </a:r>
            <a:r>
              <a:rPr lang="en-US" sz="2800" dirty="0" smtClean="0"/>
              <a:t> </a:t>
            </a:r>
            <a:r>
              <a:rPr lang="en-US" sz="2800" dirty="0" err="1" smtClean="0"/>
              <a:t>gây</a:t>
            </a:r>
            <a:r>
              <a:rPr lang="en-US" sz="2800" dirty="0" smtClean="0"/>
              <a:t> </a:t>
            </a:r>
            <a:r>
              <a:rPr lang="en-US" sz="2800" dirty="0" err="1" smtClean="0"/>
              <a:t>kết</a:t>
            </a:r>
            <a:r>
              <a:rPr lang="en-US" sz="2800" dirty="0" smtClean="0"/>
              <a:t> </a:t>
            </a:r>
            <a:r>
              <a:rPr lang="en-US" sz="2800" dirty="0" err="1" smtClean="0"/>
              <a:t>dính</a:t>
            </a:r>
            <a:r>
              <a:rPr lang="en-US" sz="2800" dirty="0" smtClean="0"/>
              <a:t> </a:t>
            </a:r>
            <a:r>
              <a:rPr lang="en-US" sz="2800" dirty="0" err="1" smtClean="0"/>
              <a:t>Hồng</a:t>
            </a:r>
            <a:r>
              <a:rPr lang="en-US" sz="2800" dirty="0" smtClean="0"/>
              <a:t> </a:t>
            </a:r>
            <a:r>
              <a:rPr lang="en-US" sz="2800" dirty="0" err="1" smtClean="0"/>
              <a:t>cầu</a:t>
            </a:r>
            <a:r>
              <a:rPr lang="en-US" sz="2800" dirty="0" smtClean="0"/>
              <a:t> </a:t>
            </a:r>
            <a:r>
              <a:rPr lang="en-US" sz="2800" dirty="0" err="1" smtClean="0"/>
              <a:t>trong</a:t>
            </a:r>
            <a:r>
              <a:rPr lang="en-US" sz="2800" dirty="0" smtClean="0"/>
              <a:t> </a:t>
            </a:r>
            <a:r>
              <a:rPr lang="en-US" sz="2800" dirty="0" err="1" smtClean="0"/>
              <a:t>sơ</a:t>
            </a:r>
            <a:r>
              <a:rPr lang="en-US" sz="2800" dirty="0" smtClean="0"/>
              <a:t> </a:t>
            </a:r>
            <a:r>
              <a:rPr lang="en-US" sz="2800" dirty="0" err="1" smtClean="0"/>
              <a:t>đồ</a:t>
            </a:r>
            <a:r>
              <a:rPr lang="en-US" sz="2800" dirty="0" smtClean="0"/>
              <a:t> </a:t>
            </a:r>
            <a:r>
              <a:rPr lang="en-US" sz="2800" dirty="0" err="1" smtClean="0"/>
              <a:t>sau</a:t>
            </a:r>
            <a:r>
              <a:rPr lang="en-US" sz="2800" dirty="0" smtClean="0"/>
              <a:t>:</a:t>
            </a:r>
            <a:endParaRPr lang="vi-VN" sz="2800" dirty="0"/>
          </a:p>
        </p:txBody>
      </p:sp>
      <p:cxnSp>
        <p:nvCxnSpPr>
          <p:cNvPr id="7" name="Đường kết nối Mũi tên Thẳng 6"/>
          <p:cNvCxnSpPr/>
          <p:nvPr/>
        </p:nvCxnSpPr>
        <p:spPr>
          <a:xfrm flipV="1">
            <a:off x="1115616" y="3068960"/>
            <a:ext cx="2664296" cy="936104"/>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8" name="Đường kết nối Mũi tên Thẳng 7"/>
          <p:cNvCxnSpPr/>
          <p:nvPr/>
        </p:nvCxnSpPr>
        <p:spPr>
          <a:xfrm>
            <a:off x="971600" y="4530294"/>
            <a:ext cx="2448272" cy="1058946"/>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9" name="Đường kết nối Mũi tên Thẳng 8"/>
          <p:cNvCxnSpPr/>
          <p:nvPr/>
        </p:nvCxnSpPr>
        <p:spPr>
          <a:xfrm>
            <a:off x="1115616" y="4261847"/>
            <a:ext cx="6624736" cy="0"/>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14" name="Mũi tên Phải Cong 13"/>
          <p:cNvSpPr/>
          <p:nvPr/>
        </p:nvSpPr>
        <p:spPr>
          <a:xfrm>
            <a:off x="107505" y="3881252"/>
            <a:ext cx="354888" cy="7611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8" name="Mũi tên Phải Cong 17"/>
          <p:cNvSpPr/>
          <p:nvPr/>
        </p:nvSpPr>
        <p:spPr>
          <a:xfrm>
            <a:off x="3419872" y="5445224"/>
            <a:ext cx="354888" cy="7611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19" name="Mũi tên Phải Cong 18"/>
          <p:cNvSpPr/>
          <p:nvPr/>
        </p:nvSpPr>
        <p:spPr>
          <a:xfrm>
            <a:off x="7884368" y="3881252"/>
            <a:ext cx="354888" cy="7611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0" name="Mũi tên Phải Cong 19"/>
          <p:cNvSpPr/>
          <p:nvPr/>
        </p:nvSpPr>
        <p:spPr>
          <a:xfrm>
            <a:off x="3602468" y="2399618"/>
            <a:ext cx="354888" cy="76118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5" name="Mũi tên Phải Cong 24"/>
          <p:cNvSpPr/>
          <p:nvPr/>
        </p:nvSpPr>
        <p:spPr>
          <a:xfrm rot="11032963">
            <a:off x="729499" y="3859412"/>
            <a:ext cx="359278" cy="80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6" name="Mũi tên Phải Cong 25"/>
          <p:cNvSpPr/>
          <p:nvPr/>
        </p:nvSpPr>
        <p:spPr>
          <a:xfrm rot="11032963">
            <a:off x="4131160" y="5390307"/>
            <a:ext cx="359278" cy="80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7" name="Mũi tên Phải Cong 26"/>
          <p:cNvSpPr/>
          <p:nvPr/>
        </p:nvSpPr>
        <p:spPr>
          <a:xfrm rot="11032963">
            <a:off x="4248346" y="2356696"/>
            <a:ext cx="359278" cy="80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8" name="Mũi tên Phải Cong 27"/>
          <p:cNvSpPr/>
          <p:nvPr/>
        </p:nvSpPr>
        <p:spPr>
          <a:xfrm rot="11032963">
            <a:off x="8757884" y="3859414"/>
            <a:ext cx="359278" cy="804866"/>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cxnSp>
        <p:nvCxnSpPr>
          <p:cNvPr id="30" name="Đường kết nối Mũi tên Thẳng 29"/>
          <p:cNvCxnSpPr/>
          <p:nvPr/>
        </p:nvCxnSpPr>
        <p:spPr>
          <a:xfrm>
            <a:off x="4571999" y="3068960"/>
            <a:ext cx="3168353" cy="1008112"/>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cxnSp>
        <p:nvCxnSpPr>
          <p:cNvPr id="31" name="Đường kết nối Mũi tên Thẳng 30"/>
          <p:cNvCxnSpPr/>
          <p:nvPr/>
        </p:nvCxnSpPr>
        <p:spPr>
          <a:xfrm flipV="1">
            <a:off x="4427984" y="4602301"/>
            <a:ext cx="3223075" cy="1058947"/>
          </a:xfrm>
          <a:prstGeom prst="straightConnector1">
            <a:avLst/>
          </a:prstGeom>
          <a:ln>
            <a:solidFill>
              <a:srgbClr val="FF0000"/>
            </a:solidFill>
            <a:tailEnd type="arrow"/>
          </a:ln>
        </p:spPr>
        <p:style>
          <a:lnRef idx="3">
            <a:schemeClr val="dk1"/>
          </a:lnRef>
          <a:fillRef idx="0">
            <a:schemeClr val="dk1"/>
          </a:fillRef>
          <a:effectRef idx="2">
            <a:schemeClr val="dk1"/>
          </a:effectRef>
          <a:fontRef idx="minor">
            <a:schemeClr val="tx1"/>
          </a:fontRef>
        </p:style>
      </p:cxnSp>
      <p:sp>
        <p:nvSpPr>
          <p:cNvPr id="40" name="Hộp_Văn_Bản 39"/>
          <p:cNvSpPr txBox="1"/>
          <p:nvPr/>
        </p:nvSpPr>
        <p:spPr>
          <a:xfrm>
            <a:off x="52212" y="4917401"/>
            <a:ext cx="1872207" cy="461665"/>
          </a:xfrm>
          <a:prstGeom prst="rect">
            <a:avLst/>
          </a:prstGeom>
          <a:noFill/>
        </p:spPr>
        <p:txBody>
          <a:bodyPr wrap="square" rtlCol="0">
            <a:spAutoFit/>
          </a:bodyPr>
          <a:lstStyle/>
          <a:p>
            <a:r>
              <a:rPr lang="en-US" sz="2400" dirty="0" err="1" smtClean="0"/>
              <a:t>Chuyên</a:t>
            </a:r>
            <a:r>
              <a:rPr lang="en-US" sz="2400" dirty="0" smtClean="0"/>
              <a:t> </a:t>
            </a:r>
            <a:r>
              <a:rPr lang="en-US" sz="2400" dirty="0" err="1" smtClean="0"/>
              <a:t>cho</a:t>
            </a:r>
            <a:endParaRPr lang="vi-VN" dirty="0"/>
          </a:p>
        </p:txBody>
      </p:sp>
      <p:sp>
        <p:nvSpPr>
          <p:cNvPr id="41" name="Hộp_Văn_Bản 40"/>
          <p:cNvSpPr txBox="1"/>
          <p:nvPr/>
        </p:nvSpPr>
        <p:spPr>
          <a:xfrm>
            <a:off x="7236295" y="4983559"/>
            <a:ext cx="1907703" cy="461665"/>
          </a:xfrm>
          <a:prstGeom prst="rect">
            <a:avLst/>
          </a:prstGeom>
          <a:noFill/>
        </p:spPr>
        <p:txBody>
          <a:bodyPr wrap="square" rtlCol="0">
            <a:spAutoFit/>
          </a:bodyPr>
          <a:lstStyle/>
          <a:p>
            <a:r>
              <a:rPr lang="en-US" sz="2400" dirty="0" err="1" smtClean="0"/>
              <a:t>Chuyên</a:t>
            </a:r>
            <a:r>
              <a:rPr lang="en-US" sz="2400" dirty="0" smtClean="0"/>
              <a:t> </a:t>
            </a:r>
            <a:r>
              <a:rPr lang="en-US" sz="2400" dirty="0" err="1" smtClean="0"/>
              <a:t>nhận</a:t>
            </a:r>
            <a:endParaRPr lang="vi-VN" dirty="0"/>
          </a:p>
        </p:txBody>
      </p:sp>
    </p:spTree>
    <p:extLst>
      <p:ext uri="{BB962C8B-B14F-4D97-AF65-F5344CB8AC3E}">
        <p14:creationId xmlns:p14="http://schemas.microsoft.com/office/powerpoint/2010/main" val="376503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500"/>
                                        <p:tgtEl>
                                          <p:spTgt spid="25"/>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barn(inVertical)">
                                      <p:cBhvr>
                                        <p:cTn id="24" dur="500"/>
                                        <p:tgtEl>
                                          <p:spTgt spid="20"/>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barn(inVertical)">
                                      <p:cBhvr>
                                        <p:cTn id="27" dur="500"/>
                                        <p:tgtEl>
                                          <p:spTgt spid="27"/>
                                        </p:tgtEl>
                                      </p:cBhvr>
                                    </p:animEffect>
                                  </p:childTnLst>
                                </p:cTn>
                              </p:par>
                              <p:par>
                                <p:cTn id="28" presetID="16" presetClass="entr" presetSubtype="21"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barn(inVertical)">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down)">
                                      <p:cBhvr>
                                        <p:cTn id="35" dur="500"/>
                                        <p:tgtEl>
                                          <p:spTgt spid="18"/>
                                        </p:tgtEl>
                                      </p:cBhvr>
                                    </p:animEffect>
                                  </p:childTnLst>
                                </p:cTn>
                              </p:par>
                              <p:par>
                                <p:cTn id="36" presetID="22" presetClass="entr" presetSubtype="4"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down)">
                                      <p:cBhvr>
                                        <p:cTn id="38" dur="500"/>
                                        <p:tgtEl>
                                          <p:spTgt spid="31"/>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down)">
                                      <p:cBhvr>
                                        <p:cTn id="49" dur="500"/>
                                        <p:tgtEl>
                                          <p:spTgt spid="28"/>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down)">
                                      <p:cBhvr>
                                        <p:cTn id="54" dur="500"/>
                                        <p:tgtEl>
                                          <p:spTgt spid="40"/>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P spid="19" grpId="0" animBg="1"/>
      <p:bldP spid="20" grpId="0" animBg="1"/>
      <p:bldP spid="25" grpId="0" animBg="1"/>
      <p:bldP spid="26" grpId="0" animBg="1"/>
      <p:bldP spid="27" grpId="0" animBg="1"/>
      <p:bldP spid="28" grpId="0" animBg="1"/>
      <p:bldP spid="40" grpId="0"/>
      <p:bldP spid="4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6"/>
            <a:ext cx="9144000" cy="4608512"/>
          </a:xfrm>
          <a:prstGeom prst="rect">
            <a:avLst/>
          </a:prstGeom>
        </p:spPr>
      </p:pic>
      <p:sp>
        <p:nvSpPr>
          <p:cNvPr id="4" name="Hộp_Văn_Bản 3"/>
          <p:cNvSpPr txBox="1"/>
          <p:nvPr/>
        </p:nvSpPr>
        <p:spPr>
          <a:xfrm>
            <a:off x="0" y="5301208"/>
            <a:ext cx="9144000" cy="954107"/>
          </a:xfrm>
          <a:prstGeom prst="rect">
            <a:avLst/>
          </a:prstGeom>
          <a:solidFill>
            <a:schemeClr val="bg1"/>
          </a:solidFill>
        </p:spPr>
        <p:txBody>
          <a:bodyPr wrap="square" rtlCol="0">
            <a:spAutoFit/>
          </a:bodyPr>
          <a:lstStyle/>
          <a:p>
            <a:pPr marL="174625"/>
            <a:r>
              <a:rPr lang="en-US" sz="2800" dirty="0" err="1" smtClean="0">
                <a:solidFill>
                  <a:srgbClr val="FF0000"/>
                </a:solidFill>
              </a:rPr>
              <a:t>Máu</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cả</a:t>
            </a:r>
            <a:r>
              <a:rPr lang="en-US" sz="2800" dirty="0" smtClean="0">
                <a:solidFill>
                  <a:srgbClr val="FF0000"/>
                </a:solidFill>
              </a:rPr>
              <a:t> </a:t>
            </a:r>
            <a:r>
              <a:rPr lang="en-US" sz="2800" dirty="0" err="1" smtClean="0">
                <a:solidFill>
                  <a:srgbClr val="FF0000"/>
                </a:solidFill>
              </a:rPr>
              <a:t>kháng</a:t>
            </a:r>
            <a:r>
              <a:rPr lang="en-US" sz="2800" dirty="0" smtClean="0">
                <a:solidFill>
                  <a:srgbClr val="FF0000"/>
                </a:solidFill>
              </a:rPr>
              <a:t> </a:t>
            </a:r>
            <a:r>
              <a:rPr lang="en-US" sz="2800" dirty="0" err="1" smtClean="0">
                <a:solidFill>
                  <a:srgbClr val="FF0000"/>
                </a:solidFill>
              </a:rPr>
              <a:t>nguyên</a:t>
            </a:r>
            <a:r>
              <a:rPr lang="en-US" sz="2800" dirty="0" smtClean="0">
                <a:solidFill>
                  <a:srgbClr val="FF0000"/>
                </a:solidFill>
              </a:rPr>
              <a:t> A </a:t>
            </a:r>
            <a:r>
              <a:rPr lang="en-US" sz="2800" dirty="0" err="1" smtClean="0">
                <a:solidFill>
                  <a:srgbClr val="FF0000"/>
                </a:solidFill>
              </a:rPr>
              <a:t>và</a:t>
            </a:r>
            <a:r>
              <a:rPr lang="en-US" sz="2800" dirty="0" smtClean="0">
                <a:solidFill>
                  <a:srgbClr val="FF0000"/>
                </a:solidFill>
              </a:rPr>
              <a:t> B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thể</a:t>
            </a:r>
            <a:r>
              <a:rPr lang="en-US" sz="2800" dirty="0" smtClean="0">
                <a:solidFill>
                  <a:srgbClr val="FF0000"/>
                </a:solidFill>
              </a:rPr>
              <a:t> </a:t>
            </a:r>
            <a:r>
              <a:rPr lang="en-US" sz="2800" dirty="0" err="1" smtClean="0">
                <a:solidFill>
                  <a:srgbClr val="FF0000"/>
                </a:solidFill>
              </a:rPr>
              <a:t>truyền</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người</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nhóm</a:t>
            </a:r>
            <a:r>
              <a:rPr lang="en-US" sz="2800" dirty="0" smtClean="0">
                <a:solidFill>
                  <a:srgbClr val="FF0000"/>
                </a:solidFill>
              </a:rPr>
              <a:t> </a:t>
            </a:r>
            <a:r>
              <a:rPr lang="en-US" sz="2800" dirty="0" err="1" smtClean="0">
                <a:solidFill>
                  <a:srgbClr val="FF0000"/>
                </a:solidFill>
              </a:rPr>
              <a:t>máu</a:t>
            </a:r>
            <a:r>
              <a:rPr lang="en-US" sz="2800" dirty="0" smtClean="0">
                <a:solidFill>
                  <a:srgbClr val="FF0000"/>
                </a:solidFill>
              </a:rPr>
              <a:t> O </a:t>
            </a:r>
            <a:r>
              <a:rPr lang="en-US" sz="2800" dirty="0" err="1" smtClean="0">
                <a:solidFill>
                  <a:srgbClr val="FF0000"/>
                </a:solidFill>
              </a:rPr>
              <a:t>được</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Vì</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a:t>
            </a:r>
            <a:endParaRPr lang="vi-VN" sz="2800" dirty="0">
              <a:solidFill>
                <a:srgbClr val="FF0000"/>
              </a:solidFill>
            </a:endParaRPr>
          </a:p>
        </p:txBody>
      </p:sp>
      <p:sp>
        <p:nvSpPr>
          <p:cNvPr id="5" name="Hộp_Văn_Bản 4"/>
          <p:cNvSpPr txBox="1"/>
          <p:nvPr/>
        </p:nvSpPr>
        <p:spPr>
          <a:xfrm>
            <a:off x="0" y="5301208"/>
            <a:ext cx="9143999" cy="954107"/>
          </a:xfrm>
          <a:prstGeom prst="rect">
            <a:avLst/>
          </a:prstGeom>
          <a:noFill/>
        </p:spPr>
        <p:txBody>
          <a:bodyPr wrap="square" rtlCol="0">
            <a:spAutoFit/>
          </a:bodyPr>
          <a:lstStyle/>
          <a:p>
            <a:pPr marL="174625"/>
            <a:r>
              <a:rPr lang="en-US" sz="2800" dirty="0" err="1" smtClean="0">
                <a:solidFill>
                  <a:srgbClr val="FF0000"/>
                </a:solidFill>
              </a:rPr>
              <a:t>Máu</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a:solidFill>
                  <a:srgbClr val="FF0000"/>
                </a:solidFill>
              </a:rPr>
              <a:t>kháng</a:t>
            </a:r>
            <a:r>
              <a:rPr lang="en-US" sz="2800" dirty="0">
                <a:solidFill>
                  <a:srgbClr val="FF0000"/>
                </a:solidFill>
              </a:rPr>
              <a:t> </a:t>
            </a:r>
            <a:r>
              <a:rPr lang="en-US" sz="2800" dirty="0" err="1">
                <a:solidFill>
                  <a:srgbClr val="FF0000"/>
                </a:solidFill>
              </a:rPr>
              <a:t>nguyên</a:t>
            </a:r>
            <a:r>
              <a:rPr lang="en-US" sz="2800" dirty="0">
                <a:solidFill>
                  <a:srgbClr val="FF0000"/>
                </a:solidFill>
              </a:rPr>
              <a:t> A </a:t>
            </a:r>
            <a:r>
              <a:rPr lang="en-US" sz="2800" dirty="0" err="1">
                <a:solidFill>
                  <a:srgbClr val="FF0000"/>
                </a:solidFill>
              </a:rPr>
              <a:t>và</a:t>
            </a:r>
            <a:r>
              <a:rPr lang="en-US" sz="2800" dirty="0">
                <a:solidFill>
                  <a:srgbClr val="FF0000"/>
                </a:solidFill>
              </a:rPr>
              <a:t> B </a:t>
            </a:r>
            <a:r>
              <a:rPr lang="en-US" sz="2800" dirty="0" err="1">
                <a:solidFill>
                  <a:srgbClr val="FF0000"/>
                </a:solidFill>
              </a:rPr>
              <a:t>có</a:t>
            </a:r>
            <a:r>
              <a:rPr lang="en-US" sz="2800" dirty="0">
                <a:solidFill>
                  <a:srgbClr val="FF0000"/>
                </a:solidFill>
              </a:rPr>
              <a:t> </a:t>
            </a:r>
            <a:r>
              <a:rPr lang="en-US" sz="2800" dirty="0" err="1">
                <a:solidFill>
                  <a:srgbClr val="FF0000"/>
                </a:solidFill>
              </a:rPr>
              <a:t>thể</a:t>
            </a:r>
            <a:r>
              <a:rPr lang="en-US" sz="2800" dirty="0">
                <a:solidFill>
                  <a:srgbClr val="FF0000"/>
                </a:solidFill>
              </a:rPr>
              <a:t> </a:t>
            </a:r>
            <a:r>
              <a:rPr lang="en-US" sz="2800" dirty="0" err="1">
                <a:solidFill>
                  <a:srgbClr val="FF0000"/>
                </a:solidFill>
              </a:rPr>
              <a:t>truyền</a:t>
            </a:r>
            <a:r>
              <a:rPr lang="en-US" sz="2800" dirty="0">
                <a:solidFill>
                  <a:srgbClr val="FF0000"/>
                </a:solidFill>
              </a:rPr>
              <a:t> </a:t>
            </a:r>
            <a:r>
              <a:rPr lang="en-US" sz="2800" dirty="0" err="1">
                <a:solidFill>
                  <a:srgbClr val="FF0000"/>
                </a:solidFill>
              </a:rPr>
              <a:t>cho</a:t>
            </a:r>
            <a:r>
              <a:rPr lang="en-US" sz="2800" dirty="0">
                <a:solidFill>
                  <a:srgbClr val="FF0000"/>
                </a:solidFill>
              </a:rPr>
              <a:t> </a:t>
            </a:r>
            <a:r>
              <a:rPr lang="en-US" sz="2800" dirty="0" err="1">
                <a:solidFill>
                  <a:srgbClr val="FF0000"/>
                </a:solidFill>
              </a:rPr>
              <a:t>người</a:t>
            </a:r>
            <a:r>
              <a:rPr lang="en-US" sz="2800" dirty="0">
                <a:solidFill>
                  <a:srgbClr val="FF0000"/>
                </a:solidFill>
              </a:rPr>
              <a:t> </a:t>
            </a:r>
            <a:r>
              <a:rPr lang="en-US" sz="2800" dirty="0" err="1">
                <a:solidFill>
                  <a:srgbClr val="FF0000"/>
                </a:solidFill>
              </a:rPr>
              <a:t>có</a:t>
            </a:r>
            <a:r>
              <a:rPr lang="en-US" sz="2800" dirty="0">
                <a:solidFill>
                  <a:srgbClr val="FF0000"/>
                </a:solidFill>
              </a:rPr>
              <a:t>  </a:t>
            </a:r>
            <a:r>
              <a:rPr lang="en-US" sz="2800" dirty="0" err="1">
                <a:solidFill>
                  <a:srgbClr val="FF0000"/>
                </a:solidFill>
              </a:rPr>
              <a:t>nhóm</a:t>
            </a:r>
            <a:r>
              <a:rPr lang="en-US" sz="2800" dirty="0">
                <a:solidFill>
                  <a:srgbClr val="FF0000"/>
                </a:solidFill>
              </a:rPr>
              <a:t> </a:t>
            </a:r>
            <a:r>
              <a:rPr lang="en-US" sz="2800" dirty="0" err="1">
                <a:solidFill>
                  <a:srgbClr val="FF0000"/>
                </a:solidFill>
              </a:rPr>
              <a:t>máu</a:t>
            </a:r>
            <a:r>
              <a:rPr lang="en-US" sz="2800" dirty="0">
                <a:solidFill>
                  <a:srgbClr val="FF0000"/>
                </a:solidFill>
              </a:rPr>
              <a:t> O </a:t>
            </a:r>
            <a:r>
              <a:rPr lang="en-US" sz="2800" dirty="0" err="1">
                <a:solidFill>
                  <a:srgbClr val="FF0000"/>
                </a:solidFill>
              </a:rPr>
              <a:t>được</a:t>
            </a:r>
            <a:r>
              <a:rPr lang="en-US" sz="2800" dirty="0">
                <a:solidFill>
                  <a:srgbClr val="FF0000"/>
                </a:solidFill>
              </a:rPr>
              <a:t> </a:t>
            </a:r>
            <a:r>
              <a:rPr lang="en-US" sz="2800" dirty="0" err="1">
                <a:solidFill>
                  <a:srgbClr val="FF0000"/>
                </a:solidFill>
              </a:rPr>
              <a:t>không</a:t>
            </a:r>
            <a:r>
              <a:rPr lang="en-US" sz="2800" dirty="0">
                <a:solidFill>
                  <a:srgbClr val="FF0000"/>
                </a:solidFill>
              </a:rPr>
              <a:t>? </a:t>
            </a:r>
            <a:r>
              <a:rPr lang="en-US" sz="2800" dirty="0" err="1">
                <a:solidFill>
                  <a:srgbClr val="FF0000"/>
                </a:solidFill>
              </a:rPr>
              <a:t>Vì</a:t>
            </a:r>
            <a:r>
              <a:rPr lang="en-US" sz="2800" dirty="0">
                <a:solidFill>
                  <a:srgbClr val="FF0000"/>
                </a:solidFill>
              </a:rPr>
              <a:t> </a:t>
            </a:r>
            <a:r>
              <a:rPr lang="en-US" sz="2800" dirty="0" err="1">
                <a:solidFill>
                  <a:srgbClr val="FF0000"/>
                </a:solidFill>
              </a:rPr>
              <a:t>sao</a:t>
            </a:r>
            <a:r>
              <a:rPr lang="en-US" sz="2800" dirty="0" smtClean="0">
                <a:solidFill>
                  <a:srgbClr val="FF0000"/>
                </a:solidFill>
              </a:rPr>
              <a:t>?</a:t>
            </a:r>
            <a:endParaRPr lang="vi-VN" sz="2800" dirty="0">
              <a:solidFill>
                <a:srgbClr val="FF0000"/>
              </a:solidFill>
            </a:endParaRPr>
          </a:p>
        </p:txBody>
      </p:sp>
      <p:sp>
        <p:nvSpPr>
          <p:cNvPr id="6" name="Hộp_Văn_Bản 5"/>
          <p:cNvSpPr txBox="1"/>
          <p:nvPr/>
        </p:nvSpPr>
        <p:spPr>
          <a:xfrm>
            <a:off x="1" y="5301208"/>
            <a:ext cx="9143999" cy="954107"/>
          </a:xfrm>
          <a:prstGeom prst="rect">
            <a:avLst/>
          </a:prstGeom>
          <a:noFill/>
        </p:spPr>
        <p:txBody>
          <a:bodyPr wrap="square" rtlCol="0">
            <a:spAutoFit/>
          </a:bodyPr>
          <a:lstStyle/>
          <a:p>
            <a:pPr marL="174625"/>
            <a:r>
              <a:rPr lang="en-US" sz="2800" dirty="0" err="1" smtClean="0">
                <a:solidFill>
                  <a:srgbClr val="FF0000"/>
                </a:solidFill>
              </a:rPr>
              <a:t>Máu</a:t>
            </a:r>
            <a:r>
              <a:rPr lang="en-US" sz="2800" dirty="0" smtClean="0">
                <a:solidFill>
                  <a:srgbClr val="FF0000"/>
                </a:solidFill>
              </a:rPr>
              <a:t>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nhiễm</a:t>
            </a:r>
            <a:r>
              <a:rPr lang="en-US" sz="2800" dirty="0" smtClean="0">
                <a:solidFill>
                  <a:srgbClr val="FF0000"/>
                </a:solidFill>
              </a:rPr>
              <a:t> </a:t>
            </a:r>
            <a:r>
              <a:rPr lang="en-US" sz="2800" dirty="0" err="1" smtClean="0">
                <a:solidFill>
                  <a:srgbClr val="FF0000"/>
                </a:solidFill>
              </a:rPr>
              <a:t>các</a:t>
            </a:r>
            <a:r>
              <a:rPr lang="en-US" sz="2800" dirty="0" smtClean="0">
                <a:solidFill>
                  <a:srgbClr val="FF0000"/>
                </a:solidFill>
              </a:rPr>
              <a:t> </a:t>
            </a:r>
            <a:r>
              <a:rPr lang="en-US" sz="2800" dirty="0" err="1" smtClean="0">
                <a:solidFill>
                  <a:srgbClr val="FF0000"/>
                </a:solidFill>
              </a:rPr>
              <a:t>tác</a:t>
            </a:r>
            <a:r>
              <a:rPr lang="en-US" sz="2800" dirty="0" smtClean="0">
                <a:solidFill>
                  <a:srgbClr val="FF0000"/>
                </a:solidFill>
              </a:rPr>
              <a:t> </a:t>
            </a:r>
            <a:r>
              <a:rPr lang="en-US" sz="2800" dirty="0" err="1" smtClean="0">
                <a:solidFill>
                  <a:srgbClr val="FF0000"/>
                </a:solidFill>
              </a:rPr>
              <a:t>nhân</a:t>
            </a:r>
            <a:r>
              <a:rPr lang="en-US" sz="2800" dirty="0" smtClean="0">
                <a:solidFill>
                  <a:srgbClr val="FF0000"/>
                </a:solidFill>
              </a:rPr>
              <a:t> </a:t>
            </a:r>
            <a:r>
              <a:rPr lang="en-US" sz="2800" dirty="0" err="1" smtClean="0">
                <a:solidFill>
                  <a:srgbClr val="FF0000"/>
                </a:solidFill>
              </a:rPr>
              <a:t>gây</a:t>
            </a:r>
            <a:r>
              <a:rPr lang="en-US" sz="2800" dirty="0" smtClean="0">
                <a:solidFill>
                  <a:srgbClr val="FF0000"/>
                </a:solidFill>
              </a:rPr>
              <a:t> </a:t>
            </a:r>
            <a:r>
              <a:rPr lang="en-US" sz="2800" dirty="0" err="1" smtClean="0">
                <a:solidFill>
                  <a:srgbClr val="FF0000"/>
                </a:solidFill>
              </a:rPr>
              <a:t>bệnh</a:t>
            </a:r>
            <a:r>
              <a:rPr lang="en-US" sz="2800" dirty="0" smtClean="0">
                <a:solidFill>
                  <a:srgbClr val="FF0000"/>
                </a:solidFill>
              </a:rPr>
              <a:t> (</a:t>
            </a:r>
            <a:r>
              <a:rPr lang="en-US" sz="2800" dirty="0" err="1" smtClean="0">
                <a:solidFill>
                  <a:srgbClr val="FF0000"/>
                </a:solidFill>
              </a:rPr>
              <a:t>virut</a:t>
            </a:r>
            <a:r>
              <a:rPr lang="en-US" sz="2800" dirty="0" smtClean="0">
                <a:solidFill>
                  <a:srgbClr val="FF0000"/>
                </a:solidFill>
              </a:rPr>
              <a:t> </a:t>
            </a:r>
            <a:r>
              <a:rPr lang="en-US" sz="2800" dirty="0" err="1" smtClean="0">
                <a:solidFill>
                  <a:srgbClr val="FF0000"/>
                </a:solidFill>
              </a:rPr>
              <a:t>viêm</a:t>
            </a:r>
            <a:r>
              <a:rPr lang="en-US" sz="2800" dirty="0" smtClean="0">
                <a:solidFill>
                  <a:srgbClr val="FF0000"/>
                </a:solidFill>
              </a:rPr>
              <a:t> </a:t>
            </a:r>
            <a:r>
              <a:rPr lang="en-US" sz="2800" dirty="0" err="1" smtClean="0">
                <a:solidFill>
                  <a:srgbClr val="FF0000"/>
                </a:solidFill>
              </a:rPr>
              <a:t>gan</a:t>
            </a:r>
            <a:r>
              <a:rPr lang="en-US" sz="2800" dirty="0" smtClean="0">
                <a:solidFill>
                  <a:srgbClr val="FF0000"/>
                </a:solidFill>
              </a:rPr>
              <a:t> B, </a:t>
            </a:r>
            <a:r>
              <a:rPr lang="en-US" sz="2800" dirty="0" err="1" smtClean="0">
                <a:solidFill>
                  <a:srgbClr val="FF0000"/>
                </a:solidFill>
              </a:rPr>
              <a:t>virut</a:t>
            </a:r>
            <a:r>
              <a:rPr lang="en-US" sz="2800" dirty="0" smtClean="0">
                <a:solidFill>
                  <a:srgbClr val="FF0000"/>
                </a:solidFill>
              </a:rPr>
              <a:t> HIV…) </a:t>
            </a:r>
            <a:r>
              <a:rPr lang="en-US" sz="2800" dirty="0" err="1" smtClean="0">
                <a:solidFill>
                  <a:srgbClr val="FF0000"/>
                </a:solidFill>
              </a:rPr>
              <a:t>có</a:t>
            </a:r>
            <a:r>
              <a:rPr lang="en-US" sz="2800" dirty="0" smtClean="0">
                <a:solidFill>
                  <a:srgbClr val="FF0000"/>
                </a:solidFill>
              </a:rPr>
              <a:t> </a:t>
            </a:r>
            <a:r>
              <a:rPr lang="en-US" sz="2800" dirty="0" err="1" smtClean="0">
                <a:solidFill>
                  <a:srgbClr val="FF0000"/>
                </a:solidFill>
              </a:rPr>
              <a:t>thể</a:t>
            </a:r>
            <a:r>
              <a:rPr lang="en-US" sz="2800" dirty="0" smtClean="0">
                <a:solidFill>
                  <a:srgbClr val="FF0000"/>
                </a:solidFill>
              </a:rPr>
              <a:t> </a:t>
            </a:r>
            <a:r>
              <a:rPr lang="en-US" sz="2800" dirty="0" err="1" smtClean="0">
                <a:solidFill>
                  <a:srgbClr val="FF0000"/>
                </a:solidFill>
              </a:rPr>
              <a:t>truyền</a:t>
            </a:r>
            <a:r>
              <a:rPr lang="en-US" sz="2800" dirty="0" smtClean="0">
                <a:solidFill>
                  <a:srgbClr val="FF0000"/>
                </a:solidFill>
              </a:rPr>
              <a:t> </a:t>
            </a:r>
            <a:r>
              <a:rPr lang="en-US" sz="2800" dirty="0" err="1" smtClean="0">
                <a:solidFill>
                  <a:srgbClr val="FF0000"/>
                </a:solidFill>
              </a:rPr>
              <a:t>cho</a:t>
            </a:r>
            <a:r>
              <a:rPr lang="en-US" sz="2800" dirty="0" smtClean="0">
                <a:solidFill>
                  <a:srgbClr val="FF0000"/>
                </a:solidFill>
              </a:rPr>
              <a:t> </a:t>
            </a:r>
            <a:r>
              <a:rPr lang="en-US" sz="2800" dirty="0" err="1" smtClean="0">
                <a:solidFill>
                  <a:srgbClr val="FF0000"/>
                </a:solidFill>
              </a:rPr>
              <a:t>người</a:t>
            </a:r>
            <a:r>
              <a:rPr lang="en-US" sz="2800" dirty="0" smtClean="0">
                <a:solidFill>
                  <a:srgbClr val="FF0000"/>
                </a:solidFill>
              </a:rPr>
              <a:t> </a:t>
            </a:r>
            <a:r>
              <a:rPr lang="en-US" sz="2800" dirty="0" err="1" smtClean="0">
                <a:solidFill>
                  <a:srgbClr val="FF0000"/>
                </a:solidFill>
              </a:rPr>
              <a:t>khác</a:t>
            </a:r>
            <a:r>
              <a:rPr lang="en-US" sz="2800" dirty="0" smtClean="0">
                <a:solidFill>
                  <a:srgbClr val="FF0000"/>
                </a:solidFill>
              </a:rPr>
              <a:t> </a:t>
            </a:r>
            <a:r>
              <a:rPr lang="en-US" sz="2800" dirty="0" err="1" smtClean="0">
                <a:solidFill>
                  <a:srgbClr val="FF0000"/>
                </a:solidFill>
              </a:rPr>
              <a:t>được</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Vì</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a:t>
            </a:r>
            <a:endParaRPr lang="vi-VN" sz="2800" dirty="0">
              <a:solidFill>
                <a:srgbClr val="FF0000"/>
              </a:solidFill>
            </a:endParaRPr>
          </a:p>
        </p:txBody>
      </p:sp>
    </p:spTree>
    <p:extLst>
      <p:ext uri="{BB962C8B-B14F-4D97-AF65-F5344CB8AC3E}">
        <p14:creationId xmlns:p14="http://schemas.microsoft.com/office/powerpoint/2010/main" val="1339543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p:tgtEl>
                                          <p:spTgt spid="4">
                                            <p:txEl>
                                              <p:pRg st="0" end="0"/>
                                            </p:txEl>
                                          </p:spTgt>
                                        </p:tgtEl>
                                        <p:attrNameLst>
                                          <p:attrName>ppt_y</p:attrName>
                                        </p:attrNameLst>
                                      </p:cBhvr>
                                      <p:tavLst>
                                        <p:tav tm="0">
                                          <p:val>
                                            <p:strVal val="ppt_y"/>
                                          </p:val>
                                        </p:tav>
                                        <p:tav tm="100000">
                                          <p:val>
                                            <p:strVal val="1+ppt_h/2"/>
                                          </p:val>
                                        </p:tav>
                                      </p:tavLst>
                                    </p:anim>
                                    <p:set>
                                      <p:cBhvr>
                                        <p:cTn id="15" dur="1" fill="hold">
                                          <p:stCondLst>
                                            <p:cond delay="499"/>
                                          </p:stCondLst>
                                        </p:cTn>
                                        <p:tgtEl>
                                          <p:spTgt spid="4">
                                            <p:txEl>
                                              <p:pRg st="0" end="0"/>
                                            </p:txEl>
                                          </p:spTgt>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r>
              <a:rPr lang="en-US" sz="2800" dirty="0" err="1" smtClean="0">
                <a:solidFill>
                  <a:srgbClr val="FF0000"/>
                </a:solidFill>
              </a:rPr>
              <a:t>Khi</a:t>
            </a:r>
            <a:r>
              <a:rPr lang="en-US" sz="2800" dirty="0" smtClean="0">
                <a:solidFill>
                  <a:srgbClr val="FF0000"/>
                </a:solidFill>
              </a:rPr>
              <a:t> </a:t>
            </a:r>
            <a:r>
              <a:rPr lang="en-US" sz="2800" dirty="0" err="1" smtClean="0">
                <a:solidFill>
                  <a:srgbClr val="FF0000"/>
                </a:solidFill>
              </a:rPr>
              <a:t>truyền</a:t>
            </a:r>
            <a:r>
              <a:rPr lang="en-US" sz="2800" dirty="0" smtClean="0">
                <a:solidFill>
                  <a:srgbClr val="FF0000"/>
                </a:solidFill>
              </a:rPr>
              <a:t> </a:t>
            </a:r>
            <a:r>
              <a:rPr lang="en-US" sz="2800" dirty="0" err="1" smtClean="0">
                <a:solidFill>
                  <a:srgbClr val="FF0000"/>
                </a:solidFill>
              </a:rPr>
              <a:t>máu</a:t>
            </a:r>
            <a:r>
              <a:rPr lang="en-US" sz="2800" dirty="0" smtClean="0">
                <a:solidFill>
                  <a:srgbClr val="FF0000"/>
                </a:solidFill>
              </a:rPr>
              <a:t> </a:t>
            </a:r>
            <a:r>
              <a:rPr lang="en-US" sz="2800" dirty="0" err="1" smtClean="0">
                <a:solidFill>
                  <a:srgbClr val="FF0000"/>
                </a:solidFill>
              </a:rPr>
              <a:t>cần</a:t>
            </a:r>
            <a:r>
              <a:rPr lang="en-US" sz="2800" dirty="0" smtClean="0">
                <a:solidFill>
                  <a:srgbClr val="FF0000"/>
                </a:solidFill>
              </a:rPr>
              <a:t> </a:t>
            </a:r>
            <a:r>
              <a:rPr lang="en-US" sz="2800" dirty="0" err="1" smtClean="0">
                <a:solidFill>
                  <a:srgbClr val="FF0000"/>
                </a:solidFill>
              </a:rPr>
              <a:t>tuân</a:t>
            </a:r>
            <a:r>
              <a:rPr lang="en-US" sz="2800" dirty="0" smtClean="0">
                <a:solidFill>
                  <a:srgbClr val="FF0000"/>
                </a:solidFill>
              </a:rPr>
              <a:t> </a:t>
            </a:r>
            <a:r>
              <a:rPr lang="en-US" sz="2800" dirty="0" err="1" smtClean="0">
                <a:solidFill>
                  <a:srgbClr val="FF0000"/>
                </a:solidFill>
              </a:rPr>
              <a:t>thủ</a:t>
            </a:r>
            <a:r>
              <a:rPr lang="en-US" sz="2800" dirty="0" smtClean="0">
                <a:solidFill>
                  <a:srgbClr val="FF0000"/>
                </a:solidFill>
              </a:rPr>
              <a:t> </a:t>
            </a:r>
            <a:r>
              <a:rPr lang="en-US" sz="2800" dirty="0" err="1" smtClean="0">
                <a:solidFill>
                  <a:srgbClr val="FF0000"/>
                </a:solidFill>
              </a:rPr>
              <a:t>theo</a:t>
            </a:r>
            <a:r>
              <a:rPr lang="en-US" sz="2800" dirty="0" smtClean="0">
                <a:solidFill>
                  <a:srgbClr val="FF0000"/>
                </a:solidFill>
              </a:rPr>
              <a:t> </a:t>
            </a:r>
            <a:r>
              <a:rPr lang="en-US" sz="2800" dirty="0" err="1" smtClean="0">
                <a:solidFill>
                  <a:srgbClr val="FF0000"/>
                </a:solidFill>
              </a:rPr>
              <a:t>những</a:t>
            </a:r>
            <a:r>
              <a:rPr lang="en-US" sz="2800" dirty="0" smtClean="0">
                <a:solidFill>
                  <a:srgbClr val="FF0000"/>
                </a:solidFill>
              </a:rPr>
              <a:t> </a:t>
            </a:r>
            <a:r>
              <a:rPr lang="en-US" sz="2800" dirty="0" err="1" smtClean="0">
                <a:solidFill>
                  <a:srgbClr val="FF0000"/>
                </a:solidFill>
              </a:rPr>
              <a:t>nguyên</a:t>
            </a:r>
            <a:r>
              <a:rPr lang="en-US" sz="2800" dirty="0" smtClean="0">
                <a:solidFill>
                  <a:srgbClr val="FF0000"/>
                </a:solidFill>
              </a:rPr>
              <a:t> </a:t>
            </a:r>
            <a:r>
              <a:rPr lang="en-US" sz="2800" dirty="0" err="1" smtClean="0">
                <a:solidFill>
                  <a:srgbClr val="FF0000"/>
                </a:solidFill>
              </a:rPr>
              <a:t>tắc</a:t>
            </a:r>
            <a:r>
              <a:rPr lang="en-US" sz="2800" dirty="0" smtClean="0">
                <a:solidFill>
                  <a:srgbClr val="FF0000"/>
                </a:solidFill>
              </a:rPr>
              <a:t> </a:t>
            </a:r>
            <a:r>
              <a:rPr lang="en-US" sz="2800" dirty="0" err="1" smtClean="0">
                <a:solidFill>
                  <a:srgbClr val="FF0000"/>
                </a:solidFill>
              </a:rPr>
              <a:t>nào</a:t>
            </a:r>
            <a:r>
              <a:rPr lang="en-US" sz="2800" dirty="0" smtClean="0">
                <a:solidFill>
                  <a:srgbClr val="FF0000"/>
                </a:solidFill>
              </a:rPr>
              <a:t>?</a:t>
            </a:r>
            <a:endParaRPr lang="vi-VN" sz="2800" dirty="0">
              <a:solidFill>
                <a:srgbClr val="FF0000"/>
              </a:solidFill>
            </a:endParaRPr>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68760"/>
            <a:ext cx="9143999" cy="5589240"/>
          </a:xfrm>
          <a:prstGeom prst="rect">
            <a:avLst/>
          </a:prstGeom>
        </p:spPr>
      </p:pic>
    </p:spTree>
    <p:extLst>
      <p:ext uri="{BB962C8B-B14F-4D97-AF65-F5344CB8AC3E}">
        <p14:creationId xmlns:p14="http://schemas.microsoft.com/office/powerpoint/2010/main" val="39987884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pPr marL="174625" algn="l"/>
            <a:r>
              <a:rPr lang="en-US" sz="2800" dirty="0">
                <a:solidFill>
                  <a:srgbClr val="FF0000"/>
                </a:solidFill>
                <a:latin typeface="Arial" pitchFamily="34" charset="0"/>
                <a:cs typeface="Arial" pitchFamily="34" charset="0"/>
              </a:rPr>
              <a:t>BÀI 15: ĐÔNG MÁU VÀ NGUYÊN TẮC TRUYỀN MÁU</a:t>
            </a:r>
            <a:br>
              <a:rPr lang="en-US" sz="2800" dirty="0">
                <a:solidFill>
                  <a:srgbClr val="FF0000"/>
                </a:solidFill>
                <a:latin typeface="Arial" pitchFamily="34" charset="0"/>
                <a:cs typeface="Arial" pitchFamily="34" charset="0"/>
              </a:rPr>
            </a:br>
            <a:r>
              <a:rPr lang="en-US" sz="2800" dirty="0">
                <a:solidFill>
                  <a:srgbClr val="002060"/>
                </a:solidFill>
                <a:latin typeface="Arial" pitchFamily="34" charset="0"/>
                <a:cs typeface="Arial" pitchFamily="34" charset="0"/>
              </a:rPr>
              <a:t>I. ĐÔNG MÁU</a:t>
            </a:r>
            <a:br>
              <a:rPr lang="en-US" sz="2800" dirty="0">
                <a:solidFill>
                  <a:srgbClr val="002060"/>
                </a:solidFill>
                <a:latin typeface="Arial" pitchFamily="34" charset="0"/>
                <a:cs typeface="Arial" pitchFamily="34" charset="0"/>
              </a:rPr>
            </a:br>
            <a:r>
              <a:rPr lang="en-US" sz="2800" dirty="0">
                <a:solidFill>
                  <a:srgbClr val="002060"/>
                </a:solidFill>
                <a:latin typeface="Arial" pitchFamily="34" charset="0"/>
                <a:cs typeface="Arial" pitchFamily="34" charset="0"/>
              </a:rPr>
              <a:t>II. CÁC NGUYÊN TẮC TRUYỀN </a:t>
            </a:r>
            <a:r>
              <a:rPr lang="en-US" sz="2800" dirty="0" smtClean="0">
                <a:solidFill>
                  <a:srgbClr val="002060"/>
                </a:solidFill>
                <a:latin typeface="Arial" pitchFamily="34" charset="0"/>
                <a:cs typeface="Arial" pitchFamily="34" charset="0"/>
              </a:rPr>
              <a:t>MÁU </a:t>
            </a:r>
            <a:br>
              <a:rPr lang="en-US" sz="2800" dirty="0" smtClean="0">
                <a:solidFill>
                  <a:srgbClr val="002060"/>
                </a:solidFill>
                <a:latin typeface="Arial" pitchFamily="34" charset="0"/>
                <a:cs typeface="Arial" pitchFamily="34" charset="0"/>
              </a:rPr>
            </a:br>
            <a:r>
              <a:rPr lang="en-US" sz="2800" dirty="0" smtClean="0">
                <a:solidFill>
                  <a:srgbClr val="002060"/>
                </a:solidFill>
                <a:latin typeface="Arial" pitchFamily="34" charset="0"/>
                <a:cs typeface="Arial" pitchFamily="34" charset="0"/>
              </a:rPr>
              <a:t>1. </a:t>
            </a:r>
            <a:r>
              <a:rPr lang="en-US" sz="2800" dirty="0" err="1" smtClean="0">
                <a:solidFill>
                  <a:srgbClr val="002060"/>
                </a:solidFill>
                <a:latin typeface="Arial" pitchFamily="34" charset="0"/>
                <a:cs typeface="Arial" pitchFamily="34" charset="0"/>
              </a:rPr>
              <a:t>Các</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nhóm</a:t>
            </a:r>
            <a:r>
              <a:rPr lang="en-US" sz="2800" dirty="0" smtClean="0">
                <a:solidFill>
                  <a:srgbClr val="002060"/>
                </a:solidFill>
                <a:latin typeface="Arial" pitchFamily="34" charset="0"/>
                <a:cs typeface="Arial" pitchFamily="34" charset="0"/>
              </a:rPr>
              <a:t> </a:t>
            </a:r>
            <a:r>
              <a:rPr lang="en-US" sz="2800" dirty="0" err="1" smtClean="0">
                <a:solidFill>
                  <a:srgbClr val="002060"/>
                </a:solidFill>
                <a:latin typeface="Arial" pitchFamily="34" charset="0"/>
                <a:cs typeface="Arial" pitchFamily="34" charset="0"/>
              </a:rPr>
              <a:t>máu</a:t>
            </a:r>
            <a:r>
              <a:rPr lang="en-US" sz="2800" dirty="0" smtClean="0">
                <a:solidFill>
                  <a:srgbClr val="002060"/>
                </a:solidFill>
                <a:latin typeface="Arial" pitchFamily="34" charset="0"/>
                <a:cs typeface="Arial" pitchFamily="34" charset="0"/>
              </a:rPr>
              <a:t> ở </a:t>
            </a:r>
            <a:r>
              <a:rPr lang="en-US" sz="2800" dirty="0" err="1" smtClean="0">
                <a:solidFill>
                  <a:srgbClr val="002060"/>
                </a:solidFill>
                <a:latin typeface="Arial" pitchFamily="34" charset="0"/>
                <a:cs typeface="Arial" pitchFamily="34" charset="0"/>
              </a:rPr>
              <a:t>người</a:t>
            </a:r>
            <a:r>
              <a:rPr lang="en-US" sz="2800" dirty="0" smtClean="0">
                <a:solidFill>
                  <a:srgbClr val="002060"/>
                </a:solidFill>
                <a:latin typeface="Arial" pitchFamily="34" charset="0"/>
                <a:cs typeface="Arial" pitchFamily="34" charset="0"/>
              </a:rPr>
              <a:t/>
            </a:r>
            <a:br>
              <a:rPr lang="en-US" sz="2800" dirty="0" smtClean="0">
                <a:solidFill>
                  <a:srgbClr val="002060"/>
                </a:solidFill>
                <a:latin typeface="Arial" pitchFamily="34" charset="0"/>
                <a:cs typeface="Arial" pitchFamily="34" charset="0"/>
              </a:rPr>
            </a:br>
            <a:endParaRPr lang="vi-VN" sz="2800" dirty="0">
              <a:solidFill>
                <a:srgbClr val="002060"/>
              </a:solidFill>
            </a:endParaRPr>
          </a:p>
        </p:txBody>
      </p:sp>
      <p:sp>
        <p:nvSpPr>
          <p:cNvPr id="3" name="Hộp_Văn_Bản 2"/>
          <p:cNvSpPr txBox="1"/>
          <p:nvPr/>
        </p:nvSpPr>
        <p:spPr>
          <a:xfrm>
            <a:off x="251520" y="2492896"/>
            <a:ext cx="8568952" cy="523220"/>
          </a:xfrm>
          <a:prstGeom prst="rect">
            <a:avLst/>
          </a:prstGeom>
          <a:noFill/>
        </p:spPr>
        <p:txBody>
          <a:bodyPr wrap="square" rtlCol="0">
            <a:spAutoFit/>
          </a:bodyPr>
          <a:lstStyle/>
          <a:p>
            <a:r>
              <a:rPr lang="en-US" sz="2800" dirty="0">
                <a:solidFill>
                  <a:srgbClr val="002060"/>
                </a:solidFill>
                <a:latin typeface="Arial" pitchFamily="34" charset="0"/>
                <a:cs typeface="Arial" pitchFamily="34" charset="0"/>
              </a:rPr>
              <a:t>2. </a:t>
            </a:r>
            <a:r>
              <a:rPr lang="en-US" sz="2800" dirty="0" err="1">
                <a:solidFill>
                  <a:srgbClr val="002060"/>
                </a:solidFill>
                <a:latin typeface="Arial" pitchFamily="34" charset="0"/>
                <a:cs typeface="Arial" pitchFamily="34" charset="0"/>
              </a:rPr>
              <a:t>Các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nguyên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tắc</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cần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tuân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thủ</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khi</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truyền</a:t>
            </a:r>
            <a:r>
              <a:rPr lang="en-US" sz="2800" dirty="0">
                <a:solidFill>
                  <a:srgbClr val="002060"/>
                </a:solidFill>
                <a:latin typeface="Arial" pitchFamily="34" charset="0"/>
                <a:cs typeface="Arial" pitchFamily="34" charset="0"/>
              </a:rPr>
              <a:t> </a:t>
            </a:r>
            <a:r>
              <a:rPr lang="en-US" sz="2800" dirty="0" err="1">
                <a:solidFill>
                  <a:srgbClr val="002060"/>
                </a:solidFill>
                <a:latin typeface="Arial" pitchFamily="34" charset="0"/>
                <a:cs typeface="Arial" pitchFamily="34" charset="0"/>
              </a:rPr>
              <a:t>máu</a:t>
            </a:r>
            <a:endParaRPr lang="vi-VN" sz="2800" dirty="0">
              <a:solidFill>
                <a:srgbClr val="002060"/>
              </a:solidFill>
            </a:endParaRPr>
          </a:p>
        </p:txBody>
      </p:sp>
      <p:sp>
        <p:nvSpPr>
          <p:cNvPr id="4" name="Hộp_Văn_Bản 3"/>
          <p:cNvSpPr txBox="1"/>
          <p:nvPr/>
        </p:nvSpPr>
        <p:spPr>
          <a:xfrm>
            <a:off x="251520" y="2987899"/>
            <a:ext cx="8568952" cy="3108543"/>
          </a:xfrm>
          <a:prstGeom prst="rect">
            <a:avLst/>
          </a:prstGeom>
          <a:noFill/>
        </p:spPr>
        <p:txBody>
          <a:bodyPr wrap="square" rtlCol="0">
            <a:spAutoFit/>
          </a:bodyPr>
          <a:lstStyle/>
          <a:p>
            <a:pPr marL="174625" indent="-174625">
              <a:buFontTx/>
              <a:buChar char="-"/>
            </a:pPr>
            <a:r>
              <a:rPr lang="en-US" sz="2800" dirty="0" err="1" smtClean="0">
                <a:solidFill>
                  <a:srgbClr val="002060"/>
                </a:solidFill>
              </a:rPr>
              <a:t>Khi</a:t>
            </a:r>
            <a:r>
              <a:rPr lang="en-US" sz="2800" dirty="0" smtClean="0">
                <a:solidFill>
                  <a:srgbClr val="002060"/>
                </a:solidFill>
              </a:rPr>
              <a:t> </a:t>
            </a:r>
            <a:r>
              <a:rPr lang="en-US" sz="2800" dirty="0" err="1" smtClean="0">
                <a:solidFill>
                  <a:srgbClr val="002060"/>
                </a:solidFill>
              </a:rPr>
              <a:t>truyền</a:t>
            </a:r>
            <a:r>
              <a:rPr lang="en-US" sz="2800" dirty="0" smtClean="0">
                <a:solidFill>
                  <a:srgbClr val="002060"/>
                </a:solidFill>
              </a:rPr>
              <a:t> </a:t>
            </a:r>
            <a:r>
              <a:rPr lang="en-US" sz="2800" dirty="0" err="1" smtClean="0">
                <a:solidFill>
                  <a:srgbClr val="002060"/>
                </a:solidFill>
              </a:rPr>
              <a:t>máu</a:t>
            </a:r>
            <a:r>
              <a:rPr lang="en-US" sz="2800" dirty="0" smtClean="0">
                <a:solidFill>
                  <a:srgbClr val="002060"/>
                </a:solidFill>
              </a:rPr>
              <a:t> </a:t>
            </a:r>
            <a:r>
              <a:rPr lang="en-US" sz="2800" dirty="0" err="1" smtClean="0">
                <a:solidFill>
                  <a:srgbClr val="002060"/>
                </a:solidFill>
              </a:rPr>
              <a:t>cần</a:t>
            </a:r>
            <a:r>
              <a:rPr lang="en-US" sz="2800" dirty="0" smtClean="0">
                <a:solidFill>
                  <a:srgbClr val="002060"/>
                </a:solidFill>
              </a:rPr>
              <a:t> </a:t>
            </a:r>
            <a:r>
              <a:rPr lang="en-US" sz="2800" dirty="0" err="1" smtClean="0">
                <a:solidFill>
                  <a:srgbClr val="002060"/>
                </a:solidFill>
              </a:rPr>
              <a:t>tuân</a:t>
            </a:r>
            <a:r>
              <a:rPr lang="en-US" sz="2800" dirty="0" smtClean="0">
                <a:solidFill>
                  <a:srgbClr val="002060"/>
                </a:solidFill>
              </a:rPr>
              <a:t> </a:t>
            </a:r>
            <a:r>
              <a:rPr lang="en-US" sz="2800" dirty="0" err="1" smtClean="0">
                <a:solidFill>
                  <a:srgbClr val="002060"/>
                </a:solidFill>
              </a:rPr>
              <a:t>thủ</a:t>
            </a:r>
            <a:r>
              <a:rPr lang="en-US" sz="2800" dirty="0" smtClean="0">
                <a:solidFill>
                  <a:srgbClr val="002060"/>
                </a:solidFill>
              </a:rPr>
              <a:t> </a:t>
            </a:r>
            <a:r>
              <a:rPr lang="en-US" sz="2800" dirty="0" err="1" smtClean="0">
                <a:solidFill>
                  <a:srgbClr val="002060"/>
                </a:solidFill>
              </a:rPr>
              <a:t>theo</a:t>
            </a:r>
            <a:r>
              <a:rPr lang="en-US" sz="2800" dirty="0" smtClean="0">
                <a:solidFill>
                  <a:srgbClr val="002060"/>
                </a:solidFill>
              </a:rPr>
              <a:t> </a:t>
            </a:r>
            <a:r>
              <a:rPr lang="en-US" sz="2800" dirty="0" err="1" smtClean="0">
                <a:solidFill>
                  <a:srgbClr val="002060"/>
                </a:solidFill>
              </a:rPr>
              <a:t>nguyên</a:t>
            </a:r>
            <a:r>
              <a:rPr lang="en-US" sz="2800" dirty="0" smtClean="0">
                <a:solidFill>
                  <a:srgbClr val="002060"/>
                </a:solidFill>
              </a:rPr>
              <a:t> </a:t>
            </a:r>
            <a:r>
              <a:rPr lang="en-US" sz="2800" dirty="0" err="1" smtClean="0">
                <a:solidFill>
                  <a:srgbClr val="002060"/>
                </a:solidFill>
              </a:rPr>
              <a:t>tắc</a:t>
            </a:r>
            <a:r>
              <a:rPr lang="en-US" sz="2800" dirty="0" smtClean="0">
                <a:solidFill>
                  <a:srgbClr val="002060"/>
                </a:solidFill>
              </a:rPr>
              <a:t>:</a:t>
            </a:r>
          </a:p>
          <a:p>
            <a:r>
              <a:rPr lang="en-US" sz="2800" dirty="0" smtClean="0">
                <a:solidFill>
                  <a:srgbClr val="002060"/>
                </a:solidFill>
              </a:rPr>
              <a:t>+ </a:t>
            </a:r>
            <a:r>
              <a:rPr lang="en-US" sz="2800" dirty="0" err="1" smtClean="0">
                <a:solidFill>
                  <a:srgbClr val="002060"/>
                </a:solidFill>
              </a:rPr>
              <a:t>Xét</a:t>
            </a:r>
            <a:r>
              <a:rPr lang="en-US" sz="2800" dirty="0" smtClean="0">
                <a:solidFill>
                  <a:srgbClr val="002060"/>
                </a:solidFill>
              </a:rPr>
              <a:t> </a:t>
            </a:r>
            <a:r>
              <a:rPr lang="en-US" sz="2800" dirty="0" err="1" smtClean="0">
                <a:solidFill>
                  <a:srgbClr val="002060"/>
                </a:solidFill>
              </a:rPr>
              <a:t>nghiệm</a:t>
            </a:r>
            <a:r>
              <a:rPr lang="en-US" sz="2800" dirty="0" smtClean="0">
                <a:solidFill>
                  <a:srgbClr val="002060"/>
                </a:solidFill>
              </a:rPr>
              <a:t> </a:t>
            </a:r>
            <a:r>
              <a:rPr lang="en-US" sz="2800" dirty="0" err="1" smtClean="0">
                <a:solidFill>
                  <a:srgbClr val="002060"/>
                </a:solidFill>
              </a:rPr>
              <a:t>máu</a:t>
            </a:r>
            <a:r>
              <a:rPr lang="en-US" sz="2800" dirty="0" smtClean="0">
                <a:solidFill>
                  <a:srgbClr val="002060"/>
                </a:solidFill>
              </a:rPr>
              <a:t> </a:t>
            </a:r>
            <a:r>
              <a:rPr lang="en-US" sz="2800" dirty="0" err="1" smtClean="0">
                <a:solidFill>
                  <a:srgbClr val="002060"/>
                </a:solidFill>
              </a:rPr>
              <a:t>để</a:t>
            </a:r>
            <a:r>
              <a:rPr lang="en-US" sz="2800" dirty="0" smtClean="0">
                <a:solidFill>
                  <a:srgbClr val="002060"/>
                </a:solidFill>
              </a:rPr>
              <a:t> </a:t>
            </a:r>
            <a:r>
              <a:rPr lang="en-US" sz="2800" dirty="0" err="1" smtClean="0">
                <a:solidFill>
                  <a:srgbClr val="002060"/>
                </a:solidFill>
              </a:rPr>
              <a:t>lựa</a:t>
            </a:r>
            <a:r>
              <a:rPr lang="en-US" sz="2800" dirty="0" smtClean="0">
                <a:solidFill>
                  <a:srgbClr val="002060"/>
                </a:solidFill>
              </a:rPr>
              <a:t> </a:t>
            </a:r>
            <a:r>
              <a:rPr lang="en-US" sz="2800" dirty="0" err="1" smtClean="0">
                <a:solidFill>
                  <a:srgbClr val="002060"/>
                </a:solidFill>
              </a:rPr>
              <a:t>chọn</a:t>
            </a:r>
            <a:r>
              <a:rPr lang="en-US" sz="2800" dirty="0" smtClean="0">
                <a:solidFill>
                  <a:srgbClr val="002060"/>
                </a:solidFill>
              </a:rPr>
              <a:t> </a:t>
            </a:r>
            <a:r>
              <a:rPr lang="en-US" sz="2800" dirty="0" err="1" smtClean="0">
                <a:solidFill>
                  <a:srgbClr val="002060"/>
                </a:solidFill>
              </a:rPr>
              <a:t>nhóm</a:t>
            </a:r>
            <a:r>
              <a:rPr lang="en-US" sz="2800" dirty="0" smtClean="0">
                <a:solidFill>
                  <a:srgbClr val="002060"/>
                </a:solidFill>
              </a:rPr>
              <a:t> </a:t>
            </a:r>
            <a:r>
              <a:rPr lang="en-US" sz="2800" dirty="0" err="1" smtClean="0">
                <a:solidFill>
                  <a:srgbClr val="002060"/>
                </a:solidFill>
              </a:rPr>
              <a:t>máu</a:t>
            </a:r>
            <a:r>
              <a:rPr lang="en-US" sz="2800" dirty="0" smtClean="0">
                <a:solidFill>
                  <a:srgbClr val="002060"/>
                </a:solidFill>
              </a:rPr>
              <a:t> </a:t>
            </a:r>
            <a:r>
              <a:rPr lang="en-US" sz="2800" dirty="0" err="1" smtClean="0">
                <a:solidFill>
                  <a:srgbClr val="002060"/>
                </a:solidFill>
              </a:rPr>
              <a:t>cho</a:t>
            </a:r>
            <a:r>
              <a:rPr lang="en-US" sz="2800" dirty="0" smtClean="0">
                <a:solidFill>
                  <a:srgbClr val="002060"/>
                </a:solidFill>
              </a:rPr>
              <a:t> </a:t>
            </a:r>
            <a:r>
              <a:rPr lang="en-US" sz="2800" dirty="0" err="1" smtClean="0">
                <a:solidFill>
                  <a:srgbClr val="002060"/>
                </a:solidFill>
              </a:rPr>
              <a:t>phù</a:t>
            </a:r>
            <a:r>
              <a:rPr lang="en-US" sz="2800" dirty="0" smtClean="0">
                <a:solidFill>
                  <a:srgbClr val="002060"/>
                </a:solidFill>
              </a:rPr>
              <a:t> </a:t>
            </a:r>
            <a:r>
              <a:rPr lang="en-US" sz="2800" dirty="0" err="1" smtClean="0">
                <a:solidFill>
                  <a:srgbClr val="002060"/>
                </a:solidFill>
              </a:rPr>
              <a:t>hợp</a:t>
            </a:r>
            <a:r>
              <a:rPr lang="en-US" sz="2800" dirty="0" smtClean="0">
                <a:solidFill>
                  <a:srgbClr val="002060"/>
                </a:solidFill>
              </a:rPr>
              <a:t>, </a:t>
            </a:r>
            <a:r>
              <a:rPr lang="en-US" sz="2800" dirty="0" err="1" smtClean="0">
                <a:solidFill>
                  <a:srgbClr val="002060"/>
                </a:solidFill>
              </a:rPr>
              <a:t>tránh</a:t>
            </a:r>
            <a:r>
              <a:rPr lang="en-US" sz="2800" dirty="0" smtClean="0">
                <a:solidFill>
                  <a:srgbClr val="002060"/>
                </a:solidFill>
              </a:rPr>
              <a:t> tai </a:t>
            </a:r>
            <a:r>
              <a:rPr lang="en-US" sz="2800" dirty="0" err="1" smtClean="0">
                <a:solidFill>
                  <a:srgbClr val="002060"/>
                </a:solidFill>
              </a:rPr>
              <a:t>biến</a:t>
            </a:r>
            <a:r>
              <a:rPr lang="en-US" sz="2800" dirty="0" smtClean="0">
                <a:solidFill>
                  <a:srgbClr val="002060"/>
                </a:solidFill>
              </a:rPr>
              <a:t> (</a:t>
            </a:r>
            <a:r>
              <a:rPr lang="en-US" sz="2800" dirty="0" err="1" smtClean="0">
                <a:solidFill>
                  <a:srgbClr val="002060"/>
                </a:solidFill>
              </a:rPr>
              <a:t>Hồng</a:t>
            </a:r>
            <a:r>
              <a:rPr lang="en-US" sz="2800" dirty="0" smtClean="0">
                <a:solidFill>
                  <a:srgbClr val="002060"/>
                </a:solidFill>
              </a:rPr>
              <a:t> </a:t>
            </a:r>
            <a:r>
              <a:rPr lang="en-US" sz="2800" dirty="0" err="1" smtClean="0">
                <a:solidFill>
                  <a:srgbClr val="002060"/>
                </a:solidFill>
              </a:rPr>
              <a:t>cầu</a:t>
            </a:r>
            <a:r>
              <a:rPr lang="en-US" sz="2800" dirty="0" smtClean="0">
                <a:solidFill>
                  <a:srgbClr val="002060"/>
                </a:solidFill>
              </a:rPr>
              <a:t> </a:t>
            </a:r>
            <a:r>
              <a:rPr lang="en-US" sz="2800" dirty="0" err="1" smtClean="0">
                <a:solidFill>
                  <a:srgbClr val="002060"/>
                </a:solidFill>
              </a:rPr>
              <a:t>người</a:t>
            </a:r>
            <a:r>
              <a:rPr lang="en-US" sz="2800" dirty="0" smtClean="0">
                <a:solidFill>
                  <a:srgbClr val="002060"/>
                </a:solidFill>
              </a:rPr>
              <a:t> </a:t>
            </a:r>
            <a:r>
              <a:rPr lang="en-US" sz="2800" dirty="0" err="1" smtClean="0">
                <a:solidFill>
                  <a:srgbClr val="002060"/>
                </a:solidFill>
              </a:rPr>
              <a:t>cho</a:t>
            </a:r>
            <a:r>
              <a:rPr lang="en-US" sz="2800" dirty="0" smtClean="0">
                <a:solidFill>
                  <a:srgbClr val="002060"/>
                </a:solidFill>
              </a:rPr>
              <a:t>  </a:t>
            </a:r>
            <a:r>
              <a:rPr lang="en-US" sz="2800" dirty="0" err="1" smtClean="0">
                <a:solidFill>
                  <a:srgbClr val="002060"/>
                </a:solidFill>
              </a:rPr>
              <a:t>bị</a:t>
            </a:r>
            <a:r>
              <a:rPr lang="en-US" sz="2800" dirty="0" smtClean="0">
                <a:solidFill>
                  <a:srgbClr val="002060"/>
                </a:solidFill>
              </a:rPr>
              <a:t> </a:t>
            </a:r>
            <a:r>
              <a:rPr lang="en-US" sz="2800" dirty="0" err="1" smtClean="0">
                <a:solidFill>
                  <a:srgbClr val="002060"/>
                </a:solidFill>
              </a:rPr>
              <a:t>kết</a:t>
            </a:r>
            <a:r>
              <a:rPr lang="en-US" sz="2800" dirty="0" smtClean="0">
                <a:solidFill>
                  <a:srgbClr val="002060"/>
                </a:solidFill>
              </a:rPr>
              <a:t> </a:t>
            </a:r>
            <a:r>
              <a:rPr lang="en-US" sz="2800" dirty="0" err="1" smtClean="0">
                <a:solidFill>
                  <a:srgbClr val="002060"/>
                </a:solidFill>
              </a:rPr>
              <a:t>dính</a:t>
            </a:r>
            <a:r>
              <a:rPr lang="en-US" sz="2800" dirty="0" smtClean="0">
                <a:solidFill>
                  <a:srgbClr val="002060"/>
                </a:solidFill>
              </a:rPr>
              <a:t> </a:t>
            </a:r>
            <a:r>
              <a:rPr lang="en-US" sz="2800" dirty="0" err="1" smtClean="0">
                <a:solidFill>
                  <a:srgbClr val="002060"/>
                </a:solidFill>
              </a:rPr>
              <a:t>trong</a:t>
            </a:r>
            <a:r>
              <a:rPr lang="en-US" sz="2800" dirty="0" smtClean="0">
                <a:solidFill>
                  <a:srgbClr val="002060"/>
                </a:solidFill>
              </a:rPr>
              <a:t> </a:t>
            </a:r>
            <a:r>
              <a:rPr lang="en-US" sz="2800" dirty="0" err="1" smtClean="0">
                <a:solidFill>
                  <a:srgbClr val="002060"/>
                </a:solidFill>
              </a:rPr>
              <a:t>huyết</a:t>
            </a:r>
            <a:r>
              <a:rPr lang="en-US" sz="2800" dirty="0" smtClean="0">
                <a:solidFill>
                  <a:srgbClr val="002060"/>
                </a:solidFill>
              </a:rPr>
              <a:t> </a:t>
            </a:r>
            <a:r>
              <a:rPr lang="en-US" sz="2800" dirty="0" err="1" smtClean="0">
                <a:solidFill>
                  <a:srgbClr val="002060"/>
                </a:solidFill>
              </a:rPr>
              <a:t>tương</a:t>
            </a:r>
            <a:r>
              <a:rPr lang="en-US" sz="2800" dirty="0" smtClean="0">
                <a:solidFill>
                  <a:srgbClr val="002060"/>
                </a:solidFill>
              </a:rPr>
              <a:t> </a:t>
            </a:r>
            <a:r>
              <a:rPr lang="en-US" sz="2800" dirty="0" err="1" smtClean="0">
                <a:solidFill>
                  <a:srgbClr val="002060"/>
                </a:solidFill>
              </a:rPr>
              <a:t>người</a:t>
            </a:r>
            <a:r>
              <a:rPr lang="en-US" sz="2800" dirty="0" smtClean="0">
                <a:solidFill>
                  <a:srgbClr val="002060"/>
                </a:solidFill>
              </a:rPr>
              <a:t> </a:t>
            </a:r>
            <a:r>
              <a:rPr lang="en-US" sz="2800" dirty="0" err="1" smtClean="0">
                <a:solidFill>
                  <a:srgbClr val="002060"/>
                </a:solidFill>
              </a:rPr>
              <a:t>nhận</a:t>
            </a:r>
            <a:r>
              <a:rPr lang="en-US" sz="2800" dirty="0" smtClean="0">
                <a:solidFill>
                  <a:srgbClr val="002060"/>
                </a:solidFill>
              </a:rPr>
              <a:t> </a:t>
            </a:r>
            <a:r>
              <a:rPr lang="en-US" sz="2800" dirty="0" err="1" smtClean="0">
                <a:solidFill>
                  <a:srgbClr val="002060"/>
                </a:solidFill>
              </a:rPr>
              <a:t>gây</a:t>
            </a:r>
            <a:r>
              <a:rPr lang="en-US" sz="2800" dirty="0" smtClean="0">
                <a:solidFill>
                  <a:srgbClr val="002060"/>
                </a:solidFill>
              </a:rPr>
              <a:t> </a:t>
            </a:r>
            <a:r>
              <a:rPr lang="en-US" sz="2800" dirty="0" err="1" smtClean="0">
                <a:solidFill>
                  <a:srgbClr val="002060"/>
                </a:solidFill>
              </a:rPr>
              <a:t>tắc</a:t>
            </a:r>
            <a:r>
              <a:rPr lang="en-US" sz="2800" dirty="0" smtClean="0">
                <a:solidFill>
                  <a:srgbClr val="002060"/>
                </a:solidFill>
              </a:rPr>
              <a:t> </a:t>
            </a:r>
            <a:r>
              <a:rPr lang="en-US" sz="2800" dirty="0" err="1" smtClean="0">
                <a:solidFill>
                  <a:srgbClr val="002060"/>
                </a:solidFill>
              </a:rPr>
              <a:t>mạch</a:t>
            </a:r>
            <a:r>
              <a:rPr lang="en-US" sz="2800" dirty="0" smtClean="0">
                <a:solidFill>
                  <a:srgbClr val="002060"/>
                </a:solidFill>
              </a:rPr>
              <a:t>).</a:t>
            </a:r>
          </a:p>
          <a:p>
            <a:r>
              <a:rPr lang="en-US" sz="2800" dirty="0" smtClean="0">
                <a:solidFill>
                  <a:srgbClr val="002060"/>
                </a:solidFill>
              </a:rPr>
              <a:t>+ </a:t>
            </a:r>
            <a:r>
              <a:rPr lang="en-US" sz="2800" dirty="0" err="1" smtClean="0">
                <a:solidFill>
                  <a:srgbClr val="002060"/>
                </a:solidFill>
              </a:rPr>
              <a:t>Kiểm</a:t>
            </a:r>
            <a:r>
              <a:rPr lang="en-US" sz="2800" dirty="0" smtClean="0">
                <a:solidFill>
                  <a:srgbClr val="002060"/>
                </a:solidFill>
              </a:rPr>
              <a:t> </a:t>
            </a:r>
            <a:r>
              <a:rPr lang="en-US" sz="2800" dirty="0" err="1" smtClean="0">
                <a:solidFill>
                  <a:srgbClr val="002060"/>
                </a:solidFill>
              </a:rPr>
              <a:t>tra</a:t>
            </a:r>
            <a:r>
              <a:rPr lang="en-US" sz="2800" dirty="0" smtClean="0">
                <a:solidFill>
                  <a:srgbClr val="002060"/>
                </a:solidFill>
              </a:rPr>
              <a:t> </a:t>
            </a:r>
            <a:r>
              <a:rPr lang="en-US" sz="2800" dirty="0" err="1" smtClean="0">
                <a:solidFill>
                  <a:srgbClr val="002060"/>
                </a:solidFill>
              </a:rPr>
              <a:t>mầm</a:t>
            </a:r>
            <a:r>
              <a:rPr lang="en-US" sz="2800" dirty="0" smtClean="0">
                <a:solidFill>
                  <a:srgbClr val="002060"/>
                </a:solidFill>
              </a:rPr>
              <a:t> </a:t>
            </a:r>
            <a:r>
              <a:rPr lang="en-US" sz="2800" dirty="0" err="1" smtClean="0">
                <a:solidFill>
                  <a:srgbClr val="002060"/>
                </a:solidFill>
              </a:rPr>
              <a:t>bệnh</a:t>
            </a:r>
            <a:r>
              <a:rPr lang="en-US" sz="2800" dirty="0" smtClean="0">
                <a:solidFill>
                  <a:srgbClr val="002060"/>
                </a:solidFill>
              </a:rPr>
              <a:t> </a:t>
            </a:r>
            <a:r>
              <a:rPr lang="en-US" sz="2800" dirty="0" err="1" smtClean="0">
                <a:solidFill>
                  <a:srgbClr val="002060"/>
                </a:solidFill>
              </a:rPr>
              <a:t>trước</a:t>
            </a:r>
            <a:r>
              <a:rPr lang="en-US" sz="2800" dirty="0" smtClean="0">
                <a:solidFill>
                  <a:srgbClr val="002060"/>
                </a:solidFill>
              </a:rPr>
              <a:t> </a:t>
            </a:r>
            <a:r>
              <a:rPr lang="en-US" sz="2800" dirty="0" err="1" smtClean="0">
                <a:solidFill>
                  <a:srgbClr val="002060"/>
                </a:solidFill>
              </a:rPr>
              <a:t>khi</a:t>
            </a:r>
            <a:r>
              <a:rPr lang="en-US" sz="2800" dirty="0" smtClean="0">
                <a:solidFill>
                  <a:srgbClr val="002060"/>
                </a:solidFill>
              </a:rPr>
              <a:t> </a:t>
            </a:r>
            <a:r>
              <a:rPr lang="en-US" sz="2800" dirty="0" err="1" smtClean="0">
                <a:solidFill>
                  <a:srgbClr val="002060"/>
                </a:solidFill>
              </a:rPr>
              <a:t>truyền</a:t>
            </a:r>
            <a:r>
              <a:rPr lang="en-US" sz="2800" dirty="0" smtClean="0">
                <a:solidFill>
                  <a:srgbClr val="002060"/>
                </a:solidFill>
              </a:rPr>
              <a:t> </a:t>
            </a:r>
            <a:r>
              <a:rPr lang="en-US" sz="2800" dirty="0" err="1" smtClean="0">
                <a:solidFill>
                  <a:srgbClr val="002060"/>
                </a:solidFill>
              </a:rPr>
              <a:t>máu</a:t>
            </a:r>
            <a:r>
              <a:rPr lang="en-US" sz="2800" dirty="0" smtClean="0">
                <a:solidFill>
                  <a:srgbClr val="002060"/>
                </a:solidFill>
              </a:rPr>
              <a:t>, </a:t>
            </a:r>
            <a:r>
              <a:rPr lang="en-US" sz="2800" dirty="0" err="1" smtClean="0">
                <a:solidFill>
                  <a:srgbClr val="002060"/>
                </a:solidFill>
              </a:rPr>
              <a:t>tránh</a:t>
            </a:r>
            <a:r>
              <a:rPr lang="en-US" sz="2800" dirty="0" smtClean="0">
                <a:solidFill>
                  <a:srgbClr val="002060"/>
                </a:solidFill>
              </a:rPr>
              <a:t> </a:t>
            </a:r>
            <a:r>
              <a:rPr lang="en-US" sz="2800" dirty="0" err="1" smtClean="0">
                <a:solidFill>
                  <a:srgbClr val="002060"/>
                </a:solidFill>
              </a:rPr>
              <a:t>bị</a:t>
            </a:r>
            <a:r>
              <a:rPr lang="en-US" sz="2800" dirty="0" smtClean="0">
                <a:solidFill>
                  <a:srgbClr val="002060"/>
                </a:solidFill>
              </a:rPr>
              <a:t> </a:t>
            </a:r>
            <a:r>
              <a:rPr lang="en-US" sz="2800" dirty="0" err="1" smtClean="0">
                <a:solidFill>
                  <a:srgbClr val="002060"/>
                </a:solidFill>
              </a:rPr>
              <a:t>nhận</a:t>
            </a:r>
            <a:r>
              <a:rPr lang="en-US" sz="2800" dirty="0" smtClean="0">
                <a:solidFill>
                  <a:srgbClr val="002060"/>
                </a:solidFill>
              </a:rPr>
              <a:t> </a:t>
            </a:r>
            <a:r>
              <a:rPr lang="en-US" sz="2800" dirty="0" err="1" smtClean="0">
                <a:solidFill>
                  <a:srgbClr val="002060"/>
                </a:solidFill>
              </a:rPr>
              <a:t>máu</a:t>
            </a:r>
            <a:r>
              <a:rPr lang="en-US" sz="2800" dirty="0" smtClean="0">
                <a:solidFill>
                  <a:srgbClr val="002060"/>
                </a:solidFill>
              </a:rPr>
              <a:t> </a:t>
            </a:r>
            <a:r>
              <a:rPr lang="en-US" sz="2800" dirty="0" err="1" smtClean="0">
                <a:solidFill>
                  <a:srgbClr val="002060"/>
                </a:solidFill>
              </a:rPr>
              <a:t>nhiễm</a:t>
            </a:r>
            <a:r>
              <a:rPr lang="en-US" sz="2800" dirty="0" smtClean="0">
                <a:solidFill>
                  <a:srgbClr val="002060"/>
                </a:solidFill>
              </a:rPr>
              <a:t> </a:t>
            </a:r>
            <a:r>
              <a:rPr lang="en-US" sz="2800" dirty="0" err="1" smtClean="0">
                <a:solidFill>
                  <a:srgbClr val="002060"/>
                </a:solidFill>
              </a:rPr>
              <a:t>các</a:t>
            </a:r>
            <a:r>
              <a:rPr lang="en-US" sz="2800" dirty="0" smtClean="0">
                <a:solidFill>
                  <a:srgbClr val="002060"/>
                </a:solidFill>
              </a:rPr>
              <a:t> </a:t>
            </a:r>
            <a:r>
              <a:rPr lang="en-US" sz="2800" dirty="0" err="1" smtClean="0">
                <a:solidFill>
                  <a:srgbClr val="002060"/>
                </a:solidFill>
              </a:rPr>
              <a:t>tác</a:t>
            </a:r>
            <a:r>
              <a:rPr lang="en-US" sz="2800" dirty="0" smtClean="0">
                <a:solidFill>
                  <a:srgbClr val="002060"/>
                </a:solidFill>
              </a:rPr>
              <a:t> </a:t>
            </a:r>
            <a:r>
              <a:rPr lang="en-US" sz="2800" dirty="0" err="1" smtClean="0">
                <a:solidFill>
                  <a:srgbClr val="002060"/>
                </a:solidFill>
              </a:rPr>
              <a:t>nhân</a:t>
            </a:r>
            <a:r>
              <a:rPr lang="en-US" sz="2800" dirty="0" smtClean="0">
                <a:solidFill>
                  <a:srgbClr val="002060"/>
                </a:solidFill>
              </a:rPr>
              <a:t> </a:t>
            </a:r>
            <a:r>
              <a:rPr lang="en-US" sz="2800" dirty="0" err="1" smtClean="0">
                <a:solidFill>
                  <a:srgbClr val="002060"/>
                </a:solidFill>
              </a:rPr>
              <a:t>gây</a:t>
            </a:r>
            <a:r>
              <a:rPr lang="en-US" sz="2800" dirty="0" smtClean="0">
                <a:solidFill>
                  <a:srgbClr val="002060"/>
                </a:solidFill>
              </a:rPr>
              <a:t> </a:t>
            </a:r>
            <a:r>
              <a:rPr lang="en-US" sz="2800" dirty="0" err="1" smtClean="0">
                <a:solidFill>
                  <a:srgbClr val="002060"/>
                </a:solidFill>
              </a:rPr>
              <a:t>bệnh</a:t>
            </a:r>
            <a:r>
              <a:rPr lang="en-US" sz="2800" dirty="0" smtClean="0">
                <a:solidFill>
                  <a:srgbClr val="002060"/>
                </a:solidFill>
              </a:rPr>
              <a:t>.</a:t>
            </a:r>
          </a:p>
          <a:p>
            <a:r>
              <a:rPr lang="en-US" sz="2800" dirty="0" smtClean="0">
                <a:solidFill>
                  <a:srgbClr val="002060"/>
                </a:solidFill>
              </a:rPr>
              <a:t>+ </a:t>
            </a:r>
            <a:r>
              <a:rPr lang="en-US" sz="2800" dirty="0" err="1" smtClean="0">
                <a:solidFill>
                  <a:srgbClr val="002060"/>
                </a:solidFill>
              </a:rPr>
              <a:t>Truyền</a:t>
            </a:r>
            <a:r>
              <a:rPr lang="en-US" sz="2800" dirty="0" smtClean="0">
                <a:solidFill>
                  <a:srgbClr val="002060"/>
                </a:solidFill>
              </a:rPr>
              <a:t> </a:t>
            </a:r>
            <a:r>
              <a:rPr lang="en-US" sz="2800" dirty="0" err="1" smtClean="0">
                <a:solidFill>
                  <a:srgbClr val="002060"/>
                </a:solidFill>
              </a:rPr>
              <a:t>từ</a:t>
            </a:r>
            <a:r>
              <a:rPr lang="en-US" sz="2800" dirty="0" smtClean="0">
                <a:solidFill>
                  <a:srgbClr val="002060"/>
                </a:solidFill>
              </a:rPr>
              <a:t> </a:t>
            </a:r>
            <a:r>
              <a:rPr lang="en-US" sz="2800" dirty="0" err="1" smtClean="0">
                <a:solidFill>
                  <a:srgbClr val="002060"/>
                </a:solidFill>
              </a:rPr>
              <a:t>từ</a:t>
            </a:r>
            <a:endParaRPr lang="vi-VN" sz="2800" dirty="0">
              <a:solidFill>
                <a:srgbClr val="002060"/>
              </a:solidFill>
            </a:endParaRPr>
          </a:p>
        </p:txBody>
      </p:sp>
      <p:pic>
        <p:nvPicPr>
          <p:cNvPr id="5" name="Ả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0347" y="2417117"/>
            <a:ext cx="1000125" cy="762000"/>
          </a:xfrm>
          <a:prstGeom prst="rect">
            <a:avLst/>
          </a:prstGeom>
        </p:spPr>
      </p:pic>
    </p:spTree>
    <p:extLst>
      <p:ext uri="{BB962C8B-B14F-4D97-AF65-F5344CB8AC3E}">
        <p14:creationId xmlns:p14="http://schemas.microsoft.com/office/powerpoint/2010/main" val="1301528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_Văn_Bản 5"/>
          <p:cNvSpPr txBox="1"/>
          <p:nvPr/>
        </p:nvSpPr>
        <p:spPr>
          <a:xfrm>
            <a:off x="1115616" y="2780928"/>
            <a:ext cx="6840760" cy="1200329"/>
          </a:xfrm>
          <a:prstGeom prst="rect">
            <a:avLst/>
          </a:prstGeom>
          <a:noFill/>
        </p:spPr>
        <p:txBody>
          <a:bodyPr wrap="square" rtlCol="0">
            <a:spAutoFit/>
          </a:bodyPr>
          <a:lstStyle/>
          <a:p>
            <a:pPr algn="ctr"/>
            <a:r>
              <a:rPr lang="en-US" sz="3600" dirty="0">
                <a:solidFill>
                  <a:srgbClr val="FF0000"/>
                </a:solidFill>
                <a:latin typeface="Arial" pitchFamily="34" charset="0"/>
                <a:cs typeface="Arial" pitchFamily="34" charset="0"/>
              </a:rPr>
              <a:t>BÀI 15: ĐÔNG MÁU VÀ </a:t>
            </a:r>
            <a:br>
              <a:rPr lang="en-US" sz="3600" dirty="0">
                <a:solidFill>
                  <a:srgbClr val="FF0000"/>
                </a:solidFill>
                <a:latin typeface="Arial" pitchFamily="34" charset="0"/>
                <a:cs typeface="Arial" pitchFamily="34" charset="0"/>
              </a:rPr>
            </a:br>
            <a:r>
              <a:rPr lang="en-US" sz="3600" dirty="0">
                <a:solidFill>
                  <a:srgbClr val="FF0000"/>
                </a:solidFill>
                <a:latin typeface="Arial" pitchFamily="34" charset="0"/>
                <a:cs typeface="Arial" pitchFamily="34" charset="0"/>
              </a:rPr>
              <a:t>NGUYÊN TẮC TRUYỀN MÁU</a:t>
            </a:r>
            <a:endParaRPr lang="vi-VN" sz="3600" dirty="0">
              <a:solidFill>
                <a:srgbClr val="FF0000"/>
              </a:solidFill>
            </a:endParaRPr>
          </a:p>
        </p:txBody>
      </p:sp>
    </p:spTree>
    <p:extLst>
      <p:ext uri="{BB962C8B-B14F-4D97-AF65-F5344CB8AC3E}">
        <p14:creationId xmlns:p14="http://schemas.microsoft.com/office/powerpoint/2010/main" val="6853313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pPr marL="174625" algn="l"/>
            <a:r>
              <a:rPr lang="en-US" sz="3200" dirty="0" smtClean="0">
                <a:solidFill>
                  <a:srgbClr val="FF0000"/>
                </a:solidFill>
              </a:rPr>
              <a:t>                                  </a:t>
            </a:r>
            <a:r>
              <a:rPr lang="en-US" sz="3200" dirty="0" err="1" smtClean="0">
                <a:solidFill>
                  <a:srgbClr val="FF0000"/>
                </a:solidFill>
              </a:rPr>
              <a:t>Bài</a:t>
            </a:r>
            <a:r>
              <a:rPr lang="en-US" sz="3200" dirty="0" smtClean="0">
                <a:solidFill>
                  <a:srgbClr val="FF0000"/>
                </a:solidFill>
              </a:rPr>
              <a:t> </a:t>
            </a:r>
            <a:r>
              <a:rPr lang="en-US" sz="3200" dirty="0" err="1" smtClean="0">
                <a:solidFill>
                  <a:srgbClr val="FF0000"/>
                </a:solidFill>
              </a:rPr>
              <a:t>tập</a:t>
            </a:r>
            <a:r>
              <a:rPr lang="en-US" sz="3200" dirty="0" smtClean="0">
                <a:solidFill>
                  <a:srgbClr val="FF0000"/>
                </a:solidFill>
              </a:rPr>
              <a:t> </a:t>
            </a:r>
            <a:r>
              <a:rPr lang="en-US" sz="3200" dirty="0" err="1" smtClean="0">
                <a:solidFill>
                  <a:srgbClr val="FF0000"/>
                </a:solidFill>
              </a:rPr>
              <a:t>vận</a:t>
            </a:r>
            <a:r>
              <a:rPr lang="en-US" sz="3200" dirty="0" smtClean="0">
                <a:solidFill>
                  <a:srgbClr val="FF0000"/>
                </a:solidFill>
              </a:rPr>
              <a:t> </a:t>
            </a:r>
            <a:r>
              <a:rPr lang="en-US" sz="3200" dirty="0" err="1" smtClean="0">
                <a:solidFill>
                  <a:srgbClr val="FF0000"/>
                </a:solidFill>
              </a:rPr>
              <a:t>dụng</a:t>
            </a:r>
            <a:r>
              <a:rPr lang="en-US" sz="3200" dirty="0" smtClean="0">
                <a:solidFill>
                  <a:srgbClr val="FF0000"/>
                </a:solidFill>
              </a:rPr>
              <a:t/>
            </a:r>
            <a:br>
              <a:rPr lang="en-US" sz="3200" dirty="0" smtClean="0">
                <a:solidFill>
                  <a:srgbClr val="FF0000"/>
                </a:solidFill>
              </a:rPr>
            </a:br>
            <a:r>
              <a:rPr lang="en-US" sz="2800" u="sng" dirty="0" err="1" smtClean="0">
                <a:solidFill>
                  <a:schemeClr val="tx2"/>
                </a:solidFill>
              </a:rPr>
              <a:t>Bài</a:t>
            </a:r>
            <a:r>
              <a:rPr lang="en-US" sz="2800" u="sng" dirty="0" smtClean="0">
                <a:solidFill>
                  <a:schemeClr val="tx2"/>
                </a:solidFill>
              </a:rPr>
              <a:t> </a:t>
            </a:r>
            <a:r>
              <a:rPr lang="en-US" sz="2800" u="sng" dirty="0" err="1" smtClean="0">
                <a:solidFill>
                  <a:schemeClr val="tx2"/>
                </a:solidFill>
              </a:rPr>
              <a:t>tập</a:t>
            </a:r>
            <a:r>
              <a:rPr lang="en-US" sz="2800" u="sng" dirty="0" smtClean="0">
                <a:solidFill>
                  <a:schemeClr val="tx2"/>
                </a:solidFill>
              </a:rPr>
              <a:t> 1</a:t>
            </a:r>
            <a:r>
              <a:rPr lang="en-US" sz="2800" dirty="0" smtClean="0">
                <a:solidFill>
                  <a:schemeClr val="tx2"/>
                </a:solidFill>
              </a:rPr>
              <a:t>: </a:t>
            </a:r>
            <a:r>
              <a:rPr lang="en-US" sz="2800" dirty="0" err="1" smtClean="0">
                <a:solidFill>
                  <a:schemeClr val="tx2"/>
                </a:solidFill>
              </a:rPr>
              <a:t>Một</a:t>
            </a:r>
            <a:r>
              <a:rPr lang="en-US" sz="2800" dirty="0" smtClean="0">
                <a:solidFill>
                  <a:schemeClr val="tx2"/>
                </a:solidFill>
              </a:rPr>
              <a:t> </a:t>
            </a:r>
            <a:r>
              <a:rPr lang="en-US" sz="2800" dirty="0" err="1" smtClean="0">
                <a:solidFill>
                  <a:schemeClr val="tx2"/>
                </a:solidFill>
              </a:rPr>
              <a:t>người</a:t>
            </a:r>
            <a:r>
              <a:rPr lang="en-US" sz="2800" dirty="0" smtClean="0">
                <a:solidFill>
                  <a:schemeClr val="tx2"/>
                </a:solidFill>
              </a:rPr>
              <a:t> </a:t>
            </a:r>
            <a:r>
              <a:rPr lang="en-US" sz="2800" dirty="0" err="1" smtClean="0">
                <a:solidFill>
                  <a:schemeClr val="tx2"/>
                </a:solidFill>
              </a:rPr>
              <a:t>bị</a:t>
            </a:r>
            <a:r>
              <a:rPr lang="en-US" sz="2800" dirty="0" smtClean="0">
                <a:solidFill>
                  <a:schemeClr val="tx2"/>
                </a:solidFill>
              </a:rPr>
              <a:t> tai </a:t>
            </a:r>
            <a:r>
              <a:rPr lang="en-US" sz="2800" dirty="0" err="1" smtClean="0">
                <a:solidFill>
                  <a:schemeClr val="tx2"/>
                </a:solidFill>
              </a:rPr>
              <a:t>nạn</a:t>
            </a:r>
            <a:r>
              <a:rPr lang="en-US" sz="2800" dirty="0" smtClean="0">
                <a:solidFill>
                  <a:schemeClr val="tx2"/>
                </a:solidFill>
              </a:rPr>
              <a:t> </a:t>
            </a:r>
            <a:r>
              <a:rPr lang="en-US" sz="2800" dirty="0" err="1" smtClean="0">
                <a:solidFill>
                  <a:schemeClr val="tx2"/>
                </a:solidFill>
              </a:rPr>
              <a:t>mất</a:t>
            </a:r>
            <a:r>
              <a:rPr lang="en-US" sz="2800" dirty="0" smtClean="0">
                <a:solidFill>
                  <a:schemeClr val="tx2"/>
                </a:solidFill>
              </a:rPr>
              <a:t> </a:t>
            </a:r>
            <a:r>
              <a:rPr lang="en-US" sz="2800" dirty="0" err="1" smtClean="0">
                <a:solidFill>
                  <a:schemeClr val="tx2"/>
                </a:solidFill>
              </a:rPr>
              <a:t>rất</a:t>
            </a:r>
            <a:r>
              <a:rPr lang="en-US" sz="2800" dirty="0" smtClean="0">
                <a:solidFill>
                  <a:schemeClr val="tx2"/>
                </a:solidFill>
              </a:rPr>
              <a:t> </a:t>
            </a:r>
            <a:r>
              <a:rPr lang="en-US" sz="2800" dirty="0" err="1" smtClean="0">
                <a:solidFill>
                  <a:schemeClr val="tx2"/>
                </a:solidFill>
              </a:rPr>
              <a:t>nhiều</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được</a:t>
            </a:r>
            <a:r>
              <a:rPr lang="en-US" sz="2800" dirty="0" smtClean="0">
                <a:solidFill>
                  <a:schemeClr val="tx2"/>
                </a:solidFill>
              </a:rPr>
              <a:t> </a:t>
            </a:r>
            <a:r>
              <a:rPr lang="en-US" sz="2800" dirty="0" err="1" smtClean="0">
                <a:solidFill>
                  <a:schemeClr val="tx2"/>
                </a:solidFill>
              </a:rPr>
              <a:t>đưa</a:t>
            </a:r>
            <a:r>
              <a:rPr lang="en-US" sz="2800" dirty="0" smtClean="0">
                <a:solidFill>
                  <a:schemeClr val="tx2"/>
                </a:solidFill>
              </a:rPr>
              <a:t> </a:t>
            </a:r>
            <a:r>
              <a:rPr lang="en-US" sz="2800" dirty="0" err="1" smtClean="0">
                <a:solidFill>
                  <a:schemeClr val="tx2"/>
                </a:solidFill>
              </a:rPr>
              <a:t>vào</a:t>
            </a:r>
            <a:r>
              <a:rPr lang="en-US" sz="2800" dirty="0" smtClean="0">
                <a:solidFill>
                  <a:schemeClr val="tx2"/>
                </a:solidFill>
              </a:rPr>
              <a:t> </a:t>
            </a:r>
            <a:r>
              <a:rPr lang="en-US" sz="2800" dirty="0" err="1" smtClean="0">
                <a:solidFill>
                  <a:schemeClr val="tx2"/>
                </a:solidFill>
              </a:rPr>
              <a:t>viện</a:t>
            </a:r>
            <a:r>
              <a:rPr lang="en-US" sz="2800" dirty="0" smtClean="0">
                <a:solidFill>
                  <a:schemeClr val="tx2"/>
                </a:solidFill>
              </a:rPr>
              <a:t> </a:t>
            </a:r>
            <a:r>
              <a:rPr lang="en-US" sz="2800" dirty="0" err="1" smtClean="0">
                <a:solidFill>
                  <a:schemeClr val="tx2"/>
                </a:solidFill>
              </a:rPr>
              <a:t>cấp</a:t>
            </a:r>
            <a:r>
              <a:rPr lang="en-US" sz="2800" dirty="0" smtClean="0">
                <a:solidFill>
                  <a:schemeClr val="tx2"/>
                </a:solidFill>
              </a:rPr>
              <a:t> </a:t>
            </a:r>
            <a:r>
              <a:rPr lang="en-US" sz="2800" dirty="0" err="1" smtClean="0">
                <a:solidFill>
                  <a:schemeClr val="tx2"/>
                </a:solidFill>
              </a:rPr>
              <a:t>cứu</a:t>
            </a:r>
            <a:r>
              <a:rPr lang="en-US" sz="2800" dirty="0" smtClean="0">
                <a:solidFill>
                  <a:schemeClr val="tx2"/>
                </a:solidFill>
              </a:rPr>
              <a:t>, </a:t>
            </a:r>
            <a:r>
              <a:rPr lang="en-US" sz="2800" dirty="0" err="1" smtClean="0">
                <a:solidFill>
                  <a:schemeClr val="tx2"/>
                </a:solidFill>
              </a:rPr>
              <a:t>Bác</a:t>
            </a:r>
            <a:r>
              <a:rPr lang="en-US" sz="2800" dirty="0" smtClean="0">
                <a:solidFill>
                  <a:schemeClr val="tx2"/>
                </a:solidFill>
              </a:rPr>
              <a:t> </a:t>
            </a:r>
            <a:r>
              <a:rPr lang="en-US" sz="2800" dirty="0" err="1" smtClean="0">
                <a:solidFill>
                  <a:schemeClr val="tx2"/>
                </a:solidFill>
              </a:rPr>
              <a:t>sĩ</a:t>
            </a:r>
            <a:r>
              <a:rPr lang="en-US" sz="2800" dirty="0" smtClean="0">
                <a:solidFill>
                  <a:schemeClr val="tx2"/>
                </a:solidFill>
              </a:rPr>
              <a:t> </a:t>
            </a:r>
            <a:r>
              <a:rPr lang="en-US" sz="2800" dirty="0" err="1" smtClean="0">
                <a:solidFill>
                  <a:schemeClr val="tx2"/>
                </a:solidFill>
              </a:rPr>
              <a:t>cho</a:t>
            </a:r>
            <a:r>
              <a:rPr lang="en-US" sz="2800" dirty="0" smtClean="0">
                <a:solidFill>
                  <a:schemeClr val="tx2"/>
                </a:solidFill>
              </a:rPr>
              <a:t> </a:t>
            </a:r>
            <a:r>
              <a:rPr lang="en-US" sz="2800" dirty="0" err="1" smtClean="0">
                <a:solidFill>
                  <a:schemeClr val="tx2"/>
                </a:solidFill>
              </a:rPr>
              <a:t>truyền</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ngay</a:t>
            </a:r>
            <a:r>
              <a:rPr lang="en-US" sz="2800" dirty="0" smtClean="0">
                <a:solidFill>
                  <a:schemeClr val="tx2"/>
                </a:solidFill>
              </a:rPr>
              <a:t> </a:t>
            </a:r>
            <a:r>
              <a:rPr lang="en-US" sz="2800" dirty="0" err="1" smtClean="0">
                <a:solidFill>
                  <a:schemeClr val="tx2"/>
                </a:solidFill>
              </a:rPr>
              <a:t>mà</a:t>
            </a:r>
            <a:r>
              <a:rPr lang="en-US" sz="2800" dirty="0" smtClean="0">
                <a:solidFill>
                  <a:schemeClr val="tx2"/>
                </a:solidFill>
              </a:rPr>
              <a:t> </a:t>
            </a:r>
            <a:r>
              <a:rPr lang="en-US" sz="2800" dirty="0" err="1" smtClean="0">
                <a:solidFill>
                  <a:schemeClr val="tx2"/>
                </a:solidFill>
              </a:rPr>
              <a:t>không</a:t>
            </a:r>
            <a:r>
              <a:rPr lang="en-US" sz="2800" dirty="0" smtClean="0">
                <a:solidFill>
                  <a:schemeClr val="tx2"/>
                </a:solidFill>
              </a:rPr>
              <a:t> </a:t>
            </a:r>
            <a:br>
              <a:rPr lang="en-US" sz="2800" dirty="0" smtClean="0">
                <a:solidFill>
                  <a:schemeClr val="tx2"/>
                </a:solidFill>
              </a:rPr>
            </a:br>
            <a:r>
              <a:rPr lang="en-US" sz="2800" dirty="0" err="1" smtClean="0">
                <a:solidFill>
                  <a:schemeClr val="tx2"/>
                </a:solidFill>
              </a:rPr>
              <a:t>xét</a:t>
            </a:r>
            <a:r>
              <a:rPr lang="en-US" sz="2800" dirty="0" smtClean="0">
                <a:solidFill>
                  <a:schemeClr val="tx2"/>
                </a:solidFill>
              </a:rPr>
              <a:t> </a:t>
            </a:r>
            <a:r>
              <a:rPr lang="en-US" sz="2800" dirty="0" err="1" smtClean="0">
                <a:solidFill>
                  <a:schemeClr val="tx2"/>
                </a:solidFill>
              </a:rPr>
              <a:t>nghiệm</a:t>
            </a:r>
            <a:r>
              <a:rPr lang="en-US" sz="2800" dirty="0" smtClean="0">
                <a:solidFill>
                  <a:schemeClr val="tx2"/>
                </a:solidFill>
              </a:rPr>
              <a:t>. </a:t>
            </a:r>
            <a:r>
              <a:rPr lang="en-US" sz="2800" dirty="0" err="1" smtClean="0">
                <a:solidFill>
                  <a:schemeClr val="tx2"/>
                </a:solidFill>
              </a:rPr>
              <a:t>Vậy</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đem</a:t>
            </a:r>
            <a:r>
              <a:rPr lang="en-US" sz="2800" dirty="0" smtClean="0">
                <a:solidFill>
                  <a:schemeClr val="tx2"/>
                </a:solidFill>
              </a:rPr>
              <a:t> </a:t>
            </a:r>
            <a:r>
              <a:rPr lang="en-US" sz="2800" dirty="0" err="1" smtClean="0">
                <a:solidFill>
                  <a:schemeClr val="tx2"/>
                </a:solidFill>
              </a:rPr>
              <a:t>truyền</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gì</a:t>
            </a:r>
            <a:r>
              <a:rPr lang="en-US" sz="2800" dirty="0" smtClean="0">
                <a:solidFill>
                  <a:schemeClr val="tx2"/>
                </a:solidFill>
              </a:rPr>
              <a:t>? </a:t>
            </a:r>
            <a:r>
              <a:rPr lang="en-US" sz="2800" dirty="0" err="1" smtClean="0">
                <a:solidFill>
                  <a:schemeClr val="tx2"/>
                </a:solidFill>
              </a:rPr>
              <a:t>Vì</a:t>
            </a:r>
            <a:r>
              <a:rPr lang="en-US" sz="2800" dirty="0" smtClean="0">
                <a:solidFill>
                  <a:schemeClr val="tx2"/>
                </a:solidFill>
              </a:rPr>
              <a:t> </a:t>
            </a:r>
            <a:r>
              <a:rPr lang="en-US" sz="2800" dirty="0" err="1" smtClean="0">
                <a:solidFill>
                  <a:schemeClr val="tx2"/>
                </a:solidFill>
              </a:rPr>
              <a:t>sao</a:t>
            </a:r>
            <a:r>
              <a:rPr lang="en-US" sz="2800" dirty="0" smtClean="0">
                <a:solidFill>
                  <a:schemeClr val="tx2"/>
                </a:solidFill>
              </a:rPr>
              <a:t> </a:t>
            </a:r>
            <a:r>
              <a:rPr lang="en-US" sz="2800" dirty="0" err="1" smtClean="0">
                <a:solidFill>
                  <a:schemeClr val="tx2"/>
                </a:solidFill>
              </a:rPr>
              <a:t>không</a:t>
            </a:r>
            <a:r>
              <a:rPr lang="en-US" sz="2800" dirty="0" smtClean="0">
                <a:solidFill>
                  <a:schemeClr val="tx2"/>
                </a:solidFill>
              </a:rPr>
              <a:t> </a:t>
            </a:r>
            <a:r>
              <a:rPr lang="en-US" sz="2800" dirty="0" err="1" smtClean="0">
                <a:solidFill>
                  <a:schemeClr val="tx2"/>
                </a:solidFill>
              </a:rPr>
              <a:t>cần</a:t>
            </a:r>
            <a:r>
              <a:rPr lang="en-US" sz="2800" dirty="0" smtClean="0">
                <a:solidFill>
                  <a:schemeClr val="tx2"/>
                </a:solidFill>
              </a:rPr>
              <a:t> </a:t>
            </a:r>
            <a:r>
              <a:rPr lang="en-US" sz="2800" dirty="0" err="1" smtClean="0">
                <a:solidFill>
                  <a:schemeClr val="tx2"/>
                </a:solidFill>
              </a:rPr>
              <a:t>xét</a:t>
            </a:r>
            <a:r>
              <a:rPr lang="en-US" sz="2800" dirty="0" smtClean="0">
                <a:solidFill>
                  <a:schemeClr val="tx2"/>
                </a:solidFill>
              </a:rPr>
              <a:t> </a:t>
            </a:r>
            <a:r>
              <a:rPr lang="en-US" sz="2800" dirty="0" err="1" smtClean="0">
                <a:solidFill>
                  <a:schemeClr val="tx2"/>
                </a:solidFill>
              </a:rPr>
              <a:t>nghiệm</a:t>
            </a:r>
            <a:r>
              <a:rPr lang="en-US" sz="2800" dirty="0" smtClean="0">
                <a:solidFill>
                  <a:schemeClr val="tx2"/>
                </a:solidFill>
              </a:rPr>
              <a:t>?</a:t>
            </a:r>
            <a:br>
              <a:rPr lang="en-US" sz="2800" dirty="0" smtClean="0">
                <a:solidFill>
                  <a:schemeClr val="tx2"/>
                </a:solidFill>
              </a:rPr>
            </a:br>
            <a:endParaRPr lang="vi-VN" sz="2800" dirty="0">
              <a:solidFill>
                <a:schemeClr val="tx2"/>
              </a:solidFill>
            </a:endParaRPr>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996952"/>
            <a:ext cx="6624736" cy="3861048"/>
          </a:xfrm>
          <a:prstGeom prst="rect">
            <a:avLst/>
          </a:prstGeom>
        </p:spPr>
      </p:pic>
    </p:spTree>
    <p:extLst>
      <p:ext uri="{BB962C8B-B14F-4D97-AF65-F5344CB8AC3E}">
        <p14:creationId xmlns:p14="http://schemas.microsoft.com/office/powerpoint/2010/main" val="34247620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pPr marL="174625" algn="l"/>
            <a:r>
              <a:rPr lang="en-US" sz="3200" dirty="0" smtClean="0">
                <a:solidFill>
                  <a:srgbClr val="FF0000"/>
                </a:solidFill>
              </a:rPr>
              <a:t>                               </a:t>
            </a:r>
            <a:r>
              <a:rPr lang="en-US" sz="3200" dirty="0" err="1" smtClean="0">
                <a:solidFill>
                  <a:srgbClr val="FF0000"/>
                </a:solidFill>
              </a:rPr>
              <a:t>Bài</a:t>
            </a:r>
            <a:r>
              <a:rPr lang="en-US" sz="3200" dirty="0" smtClean="0">
                <a:solidFill>
                  <a:srgbClr val="FF0000"/>
                </a:solidFill>
              </a:rPr>
              <a:t> </a:t>
            </a:r>
            <a:r>
              <a:rPr lang="en-US" sz="3200" dirty="0" err="1">
                <a:solidFill>
                  <a:srgbClr val="FF0000"/>
                </a:solidFill>
              </a:rPr>
              <a:t>tập</a:t>
            </a:r>
            <a:r>
              <a:rPr lang="en-US" sz="3200" dirty="0">
                <a:solidFill>
                  <a:srgbClr val="FF0000"/>
                </a:solidFill>
              </a:rPr>
              <a:t> </a:t>
            </a:r>
            <a:r>
              <a:rPr lang="en-US" sz="3200" dirty="0" err="1">
                <a:solidFill>
                  <a:srgbClr val="FF0000"/>
                </a:solidFill>
              </a:rPr>
              <a:t>vận</a:t>
            </a:r>
            <a:r>
              <a:rPr lang="en-US" sz="3200" dirty="0">
                <a:solidFill>
                  <a:srgbClr val="FF0000"/>
                </a:solidFill>
              </a:rPr>
              <a:t> </a:t>
            </a:r>
            <a:r>
              <a:rPr lang="en-US" sz="3200" dirty="0" err="1">
                <a:solidFill>
                  <a:srgbClr val="FF0000"/>
                </a:solidFill>
              </a:rPr>
              <a:t>dụng</a:t>
            </a:r>
            <a:r>
              <a:rPr lang="en-US" dirty="0">
                <a:solidFill>
                  <a:srgbClr val="FF0000"/>
                </a:solidFill>
              </a:rPr>
              <a:t/>
            </a:r>
            <a:br>
              <a:rPr lang="en-US" dirty="0">
                <a:solidFill>
                  <a:srgbClr val="FF0000"/>
                </a:solidFill>
              </a:rPr>
            </a:br>
            <a:r>
              <a:rPr lang="en-US" sz="2800" u="sng" dirty="0" err="1" smtClean="0">
                <a:solidFill>
                  <a:schemeClr val="tx2"/>
                </a:solidFill>
              </a:rPr>
              <a:t>Bài</a:t>
            </a:r>
            <a:r>
              <a:rPr lang="en-US" sz="2800" u="sng" dirty="0" smtClean="0">
                <a:solidFill>
                  <a:schemeClr val="tx2"/>
                </a:solidFill>
              </a:rPr>
              <a:t> </a:t>
            </a:r>
            <a:r>
              <a:rPr lang="en-US" sz="2800" u="sng" dirty="0" err="1" smtClean="0">
                <a:solidFill>
                  <a:schemeClr val="tx2"/>
                </a:solidFill>
              </a:rPr>
              <a:t>tập</a:t>
            </a:r>
            <a:r>
              <a:rPr lang="en-US" sz="2800" u="sng" dirty="0" smtClean="0">
                <a:solidFill>
                  <a:schemeClr val="tx2"/>
                </a:solidFill>
              </a:rPr>
              <a:t> 2</a:t>
            </a:r>
            <a:r>
              <a:rPr lang="en-US" sz="2800" dirty="0" smtClean="0">
                <a:solidFill>
                  <a:schemeClr val="tx2"/>
                </a:solidFill>
              </a:rPr>
              <a:t>: </a:t>
            </a:r>
            <a:r>
              <a:rPr lang="en-US" sz="2800" dirty="0" err="1" smtClean="0">
                <a:solidFill>
                  <a:schemeClr val="tx2"/>
                </a:solidFill>
              </a:rPr>
              <a:t>Trong</a:t>
            </a:r>
            <a:r>
              <a:rPr lang="en-US" sz="2800" dirty="0" smtClean="0">
                <a:solidFill>
                  <a:schemeClr val="tx2"/>
                </a:solidFill>
              </a:rPr>
              <a:t> </a:t>
            </a:r>
            <a:r>
              <a:rPr lang="en-US" sz="2800" dirty="0" err="1" smtClean="0">
                <a:solidFill>
                  <a:schemeClr val="tx2"/>
                </a:solidFill>
              </a:rPr>
              <a:t>một</a:t>
            </a:r>
            <a:r>
              <a:rPr lang="en-US" sz="2800" dirty="0" smtClean="0">
                <a:solidFill>
                  <a:schemeClr val="tx2"/>
                </a:solidFill>
              </a:rPr>
              <a:t> </a:t>
            </a:r>
            <a:r>
              <a:rPr lang="en-US" sz="2800" dirty="0" err="1" smtClean="0">
                <a:solidFill>
                  <a:schemeClr val="tx2"/>
                </a:solidFill>
              </a:rPr>
              <a:t>gia</a:t>
            </a:r>
            <a:r>
              <a:rPr lang="en-US" sz="2800" dirty="0" smtClean="0">
                <a:solidFill>
                  <a:schemeClr val="tx2"/>
                </a:solidFill>
              </a:rPr>
              <a:t> </a:t>
            </a:r>
            <a:r>
              <a:rPr lang="en-US" sz="2800" dirty="0" err="1" smtClean="0">
                <a:solidFill>
                  <a:schemeClr val="tx2"/>
                </a:solidFill>
              </a:rPr>
              <a:t>đình</a:t>
            </a:r>
            <a:r>
              <a:rPr lang="en-US" sz="2800" dirty="0" smtClean="0">
                <a:solidFill>
                  <a:schemeClr val="tx2"/>
                </a:solidFill>
              </a:rPr>
              <a:t>: </a:t>
            </a:r>
            <a:r>
              <a:rPr lang="en-US" sz="2800" dirty="0" err="1" smtClean="0">
                <a:solidFill>
                  <a:schemeClr val="tx2"/>
                </a:solidFill>
              </a:rPr>
              <a:t>Người</a:t>
            </a:r>
            <a:r>
              <a:rPr lang="en-US" sz="2800" dirty="0" smtClean="0">
                <a:solidFill>
                  <a:schemeClr val="tx2"/>
                </a:solidFill>
              </a:rPr>
              <a:t> </a:t>
            </a:r>
            <a:r>
              <a:rPr lang="en-US" sz="2800" dirty="0" err="1" smtClean="0">
                <a:solidFill>
                  <a:schemeClr val="tx2"/>
                </a:solidFill>
              </a:rPr>
              <a:t>bố</a:t>
            </a:r>
            <a:r>
              <a:rPr lang="en-US" sz="2800" dirty="0" smtClean="0">
                <a:solidFill>
                  <a:schemeClr val="tx2"/>
                </a:solidFill>
              </a:rPr>
              <a:t>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nhóm</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O, </a:t>
            </a:r>
            <a:r>
              <a:rPr lang="en-US" sz="2800" dirty="0" err="1" smtClean="0">
                <a:solidFill>
                  <a:schemeClr val="tx2"/>
                </a:solidFill>
              </a:rPr>
              <a:t>người</a:t>
            </a:r>
            <a:r>
              <a:rPr lang="en-US" sz="2800" dirty="0" smtClean="0">
                <a:solidFill>
                  <a:schemeClr val="tx2"/>
                </a:solidFill>
              </a:rPr>
              <a:t> </a:t>
            </a:r>
            <a:r>
              <a:rPr lang="en-US" sz="2800" dirty="0" err="1" smtClean="0">
                <a:solidFill>
                  <a:schemeClr val="tx2"/>
                </a:solidFill>
              </a:rPr>
              <a:t>mẹ</a:t>
            </a:r>
            <a:r>
              <a:rPr lang="en-US" sz="2800" dirty="0" smtClean="0">
                <a:solidFill>
                  <a:schemeClr val="tx2"/>
                </a:solidFill>
              </a:rPr>
              <a:t>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nhóm</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AB, </a:t>
            </a:r>
            <a:r>
              <a:rPr lang="en-US" sz="2800" dirty="0" err="1" smtClean="0">
                <a:solidFill>
                  <a:schemeClr val="tx2"/>
                </a:solidFill>
              </a:rPr>
              <a:t>người</a:t>
            </a:r>
            <a:r>
              <a:rPr lang="en-US" sz="2800" dirty="0" smtClean="0">
                <a:solidFill>
                  <a:schemeClr val="tx2"/>
                </a:solidFill>
              </a:rPr>
              <a:t> con </a:t>
            </a:r>
            <a:r>
              <a:rPr lang="en-US" sz="2800" dirty="0" err="1" smtClean="0">
                <a:solidFill>
                  <a:schemeClr val="tx2"/>
                </a:solidFill>
              </a:rPr>
              <a:t>trai</a:t>
            </a:r>
            <a:r>
              <a:rPr lang="en-US" sz="2800" dirty="0" smtClean="0">
                <a:solidFill>
                  <a:schemeClr val="tx2"/>
                </a:solidFill>
              </a:rPr>
              <a:t>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nhóm</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 </a:t>
            </a:r>
            <a:r>
              <a:rPr lang="en-US" sz="2800" dirty="0" err="1" smtClean="0">
                <a:solidFill>
                  <a:schemeClr val="tx2"/>
                </a:solidFill>
              </a:rPr>
              <a:t>và</a:t>
            </a:r>
            <a:r>
              <a:rPr lang="en-US" sz="2800" dirty="0" smtClean="0">
                <a:solidFill>
                  <a:schemeClr val="tx2"/>
                </a:solidFill>
              </a:rPr>
              <a:t> </a:t>
            </a:r>
            <a:r>
              <a:rPr lang="en-US" sz="2800" dirty="0" err="1" smtClean="0">
                <a:solidFill>
                  <a:schemeClr val="tx2"/>
                </a:solidFill>
              </a:rPr>
              <a:t>người</a:t>
            </a:r>
            <a:r>
              <a:rPr lang="en-US" sz="2800" dirty="0" smtClean="0">
                <a:solidFill>
                  <a:schemeClr val="tx2"/>
                </a:solidFill>
              </a:rPr>
              <a:t> con </a:t>
            </a:r>
            <a:r>
              <a:rPr lang="en-US" sz="2800" dirty="0" err="1" smtClean="0">
                <a:solidFill>
                  <a:schemeClr val="tx2"/>
                </a:solidFill>
              </a:rPr>
              <a:t>gái</a:t>
            </a:r>
            <a:r>
              <a:rPr lang="en-US" sz="2800" dirty="0" smtClean="0">
                <a:solidFill>
                  <a:schemeClr val="tx2"/>
                </a:solidFill>
              </a:rPr>
              <a:t>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nhóm</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B. </a:t>
            </a:r>
            <a:br>
              <a:rPr lang="en-US" sz="2800" dirty="0" smtClean="0">
                <a:solidFill>
                  <a:schemeClr val="tx2"/>
                </a:solidFill>
              </a:rPr>
            </a:br>
            <a:r>
              <a:rPr lang="en-US" sz="2800" dirty="0" smtClean="0">
                <a:solidFill>
                  <a:schemeClr val="tx2"/>
                </a:solidFill>
              </a:rPr>
              <a:t>- </a:t>
            </a:r>
            <a:r>
              <a:rPr lang="en-US" sz="2800" dirty="0" err="1" smtClean="0">
                <a:solidFill>
                  <a:schemeClr val="tx2"/>
                </a:solidFill>
              </a:rPr>
              <a:t>Trường</a:t>
            </a:r>
            <a:r>
              <a:rPr lang="en-US" sz="2800" dirty="0" smtClean="0">
                <a:solidFill>
                  <a:schemeClr val="tx2"/>
                </a:solidFill>
              </a:rPr>
              <a:t> </a:t>
            </a:r>
            <a:r>
              <a:rPr lang="en-US" sz="2800" dirty="0" err="1" smtClean="0">
                <a:solidFill>
                  <a:schemeClr val="tx2"/>
                </a:solidFill>
              </a:rPr>
              <a:t>hợp</a:t>
            </a:r>
            <a:r>
              <a:rPr lang="en-US" sz="2800" dirty="0" smtClean="0">
                <a:solidFill>
                  <a:schemeClr val="tx2"/>
                </a:solidFill>
              </a:rPr>
              <a:t>: </a:t>
            </a:r>
            <a:r>
              <a:rPr lang="en-US" sz="2800" dirty="0" err="1" smtClean="0">
                <a:solidFill>
                  <a:schemeClr val="tx2"/>
                </a:solidFill>
              </a:rPr>
              <a:t>Người</a:t>
            </a:r>
            <a:r>
              <a:rPr lang="en-US" sz="2800" dirty="0" smtClean="0">
                <a:solidFill>
                  <a:schemeClr val="tx2"/>
                </a:solidFill>
              </a:rPr>
              <a:t> con </a:t>
            </a:r>
            <a:r>
              <a:rPr lang="en-US" sz="2800" dirty="0" err="1" smtClean="0">
                <a:solidFill>
                  <a:schemeClr val="tx2"/>
                </a:solidFill>
              </a:rPr>
              <a:t>trai</a:t>
            </a:r>
            <a:r>
              <a:rPr lang="en-US" sz="2800" dirty="0" smtClean="0">
                <a:solidFill>
                  <a:schemeClr val="tx2"/>
                </a:solidFill>
              </a:rPr>
              <a:t> </a:t>
            </a:r>
            <a:r>
              <a:rPr lang="en-US" sz="2800" dirty="0" err="1" smtClean="0">
                <a:solidFill>
                  <a:schemeClr val="tx2"/>
                </a:solidFill>
              </a:rPr>
              <a:t>bị</a:t>
            </a:r>
            <a:r>
              <a:rPr lang="en-US" sz="2800" dirty="0" smtClean="0">
                <a:solidFill>
                  <a:schemeClr val="tx2"/>
                </a:solidFill>
              </a:rPr>
              <a:t> tai </a:t>
            </a:r>
            <a:r>
              <a:rPr lang="en-US" sz="2800" dirty="0" err="1" smtClean="0">
                <a:solidFill>
                  <a:schemeClr val="tx2"/>
                </a:solidFill>
              </a:rPr>
              <a:t>nạn</a:t>
            </a:r>
            <a:r>
              <a:rPr lang="en-US" sz="2800" dirty="0" smtClean="0">
                <a:solidFill>
                  <a:schemeClr val="tx2"/>
                </a:solidFill>
              </a:rPr>
              <a:t> </a:t>
            </a:r>
            <a:r>
              <a:rPr lang="en-US" sz="2800" dirty="0" err="1" smtClean="0">
                <a:solidFill>
                  <a:schemeClr val="tx2"/>
                </a:solidFill>
              </a:rPr>
              <a:t>giao</a:t>
            </a:r>
            <a:r>
              <a:rPr lang="en-US" sz="2800" dirty="0" smtClean="0">
                <a:solidFill>
                  <a:schemeClr val="tx2"/>
                </a:solidFill>
              </a:rPr>
              <a:t> </a:t>
            </a:r>
            <a:r>
              <a:rPr lang="en-US" sz="2800" dirty="0" err="1" smtClean="0">
                <a:solidFill>
                  <a:schemeClr val="tx2"/>
                </a:solidFill>
              </a:rPr>
              <a:t>thông</a:t>
            </a:r>
            <a:r>
              <a:rPr lang="en-US" sz="2800" dirty="0" smtClean="0">
                <a:solidFill>
                  <a:schemeClr val="tx2"/>
                </a:solidFill>
              </a:rPr>
              <a:t> </a:t>
            </a:r>
            <a:r>
              <a:rPr lang="en-US" sz="2800" dirty="0" err="1" smtClean="0">
                <a:solidFill>
                  <a:schemeClr val="tx2"/>
                </a:solidFill>
              </a:rPr>
              <a:t>bị</a:t>
            </a:r>
            <a:r>
              <a:rPr lang="en-US" sz="2800" dirty="0" smtClean="0">
                <a:solidFill>
                  <a:schemeClr val="tx2"/>
                </a:solidFill>
              </a:rPr>
              <a:t> </a:t>
            </a:r>
            <a:r>
              <a:rPr lang="en-US" sz="2800" dirty="0" err="1" smtClean="0">
                <a:solidFill>
                  <a:schemeClr val="tx2"/>
                </a:solidFill>
              </a:rPr>
              <a:t>mất</a:t>
            </a:r>
            <a:r>
              <a:rPr lang="en-US" sz="2800" dirty="0" smtClean="0">
                <a:solidFill>
                  <a:schemeClr val="tx2"/>
                </a:solidFill>
              </a:rPr>
              <a:t> </a:t>
            </a:r>
            <a:r>
              <a:rPr lang="en-US" sz="2800" dirty="0" err="1" smtClean="0">
                <a:solidFill>
                  <a:schemeClr val="tx2"/>
                </a:solidFill>
              </a:rPr>
              <a:t>rất</a:t>
            </a:r>
            <a:r>
              <a:rPr lang="en-US" sz="2800" dirty="0" smtClean="0">
                <a:solidFill>
                  <a:schemeClr val="tx2"/>
                </a:solidFill>
              </a:rPr>
              <a:t> </a:t>
            </a:r>
            <a:r>
              <a:rPr lang="en-US" sz="2800" dirty="0" err="1" smtClean="0">
                <a:solidFill>
                  <a:schemeClr val="tx2"/>
                </a:solidFill>
              </a:rPr>
              <a:t>nhiều</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cần</a:t>
            </a:r>
            <a:r>
              <a:rPr lang="en-US" sz="2800" dirty="0" smtClean="0">
                <a:solidFill>
                  <a:schemeClr val="tx2"/>
                </a:solidFill>
              </a:rPr>
              <a:t> </a:t>
            </a:r>
            <a:r>
              <a:rPr lang="en-US" sz="2800" dirty="0" err="1" smtClean="0">
                <a:solidFill>
                  <a:schemeClr val="tx2"/>
                </a:solidFill>
              </a:rPr>
              <a:t>truyền</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gấp</a:t>
            </a:r>
            <a:r>
              <a:rPr lang="en-US" sz="2800" dirty="0" smtClean="0">
                <a:solidFill>
                  <a:schemeClr val="tx2"/>
                </a:solidFill>
              </a:rPr>
              <a:t>, </a:t>
            </a:r>
            <a:r>
              <a:rPr lang="en-US" sz="2800" dirty="0" err="1" smtClean="0">
                <a:solidFill>
                  <a:schemeClr val="tx2"/>
                </a:solidFill>
              </a:rPr>
              <a:t>vậy</a:t>
            </a:r>
            <a:r>
              <a:rPr lang="en-US" sz="2800" dirty="0" smtClean="0">
                <a:solidFill>
                  <a:schemeClr val="tx2"/>
                </a:solidFill>
              </a:rPr>
              <a:t> </a:t>
            </a:r>
            <a:r>
              <a:rPr lang="en-US" sz="2800" dirty="0" err="1" smtClean="0">
                <a:solidFill>
                  <a:schemeClr val="tx2"/>
                </a:solidFill>
              </a:rPr>
              <a:t>trong</a:t>
            </a:r>
            <a:r>
              <a:rPr lang="en-US" sz="2800" dirty="0" smtClean="0">
                <a:solidFill>
                  <a:schemeClr val="tx2"/>
                </a:solidFill>
              </a:rPr>
              <a:t> </a:t>
            </a:r>
            <a:r>
              <a:rPr lang="en-US" sz="2800" dirty="0" err="1" smtClean="0">
                <a:solidFill>
                  <a:schemeClr val="tx2"/>
                </a:solidFill>
              </a:rPr>
              <a:t>gia</a:t>
            </a:r>
            <a:r>
              <a:rPr lang="en-US" sz="2800" dirty="0" smtClean="0">
                <a:solidFill>
                  <a:schemeClr val="tx2"/>
                </a:solidFill>
              </a:rPr>
              <a:t> </a:t>
            </a:r>
            <a:r>
              <a:rPr lang="en-US" sz="2800" dirty="0" err="1" smtClean="0">
                <a:solidFill>
                  <a:schemeClr val="tx2"/>
                </a:solidFill>
              </a:rPr>
              <a:t>đình</a:t>
            </a:r>
            <a:r>
              <a:rPr lang="en-US" sz="2800" dirty="0" smtClean="0">
                <a:solidFill>
                  <a:schemeClr val="tx2"/>
                </a:solidFill>
              </a:rPr>
              <a:t> </a:t>
            </a:r>
            <a:r>
              <a:rPr lang="en-US" sz="2800" dirty="0" err="1" smtClean="0">
                <a:solidFill>
                  <a:schemeClr val="tx2"/>
                </a:solidFill>
              </a:rPr>
              <a:t>ai</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 </a:t>
            </a:r>
            <a:r>
              <a:rPr lang="en-US" sz="2800" dirty="0" err="1" smtClean="0">
                <a:solidFill>
                  <a:schemeClr val="tx2"/>
                </a:solidFill>
              </a:rPr>
              <a:t>người</a:t>
            </a:r>
            <a:r>
              <a:rPr lang="en-US" sz="2800" dirty="0" smtClean="0">
                <a:solidFill>
                  <a:schemeClr val="tx2"/>
                </a:solidFill>
              </a:rPr>
              <a:t>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thể</a:t>
            </a:r>
            <a:r>
              <a:rPr lang="en-US" sz="2800" dirty="0" smtClean="0">
                <a:solidFill>
                  <a:schemeClr val="tx2"/>
                </a:solidFill>
              </a:rPr>
              <a:t> </a:t>
            </a:r>
            <a:r>
              <a:rPr lang="en-US" sz="2800" dirty="0" err="1" smtClean="0">
                <a:solidFill>
                  <a:schemeClr val="tx2"/>
                </a:solidFill>
              </a:rPr>
              <a:t>cho</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a:t>
            </a:r>
            <a:br>
              <a:rPr lang="en-US" sz="2800" dirty="0" smtClean="0">
                <a:solidFill>
                  <a:schemeClr val="tx2"/>
                </a:solidFill>
              </a:rPr>
            </a:br>
            <a:endParaRPr lang="vi-VN" sz="2800" dirty="0">
              <a:solidFill>
                <a:schemeClr val="tx2"/>
              </a:solidFill>
            </a:endParaRPr>
          </a:p>
        </p:txBody>
      </p:sp>
      <p:sp>
        <p:nvSpPr>
          <p:cNvPr id="3" name="Hộp_Văn_Bản 2"/>
          <p:cNvSpPr txBox="1"/>
          <p:nvPr/>
        </p:nvSpPr>
        <p:spPr>
          <a:xfrm>
            <a:off x="179512" y="3861048"/>
            <a:ext cx="8964488" cy="954107"/>
          </a:xfrm>
          <a:prstGeom prst="rect">
            <a:avLst/>
          </a:prstGeom>
          <a:noFill/>
        </p:spPr>
        <p:txBody>
          <a:bodyPr wrap="square" rtlCol="0">
            <a:spAutoFit/>
          </a:bodyPr>
          <a:lstStyle/>
          <a:p>
            <a:r>
              <a:rPr lang="en-US" sz="2800" dirty="0">
                <a:solidFill>
                  <a:schemeClr val="tx2"/>
                </a:solidFill>
              </a:rPr>
              <a:t>- </a:t>
            </a:r>
            <a:r>
              <a:rPr lang="en-US" sz="2800" dirty="0" err="1">
                <a:solidFill>
                  <a:schemeClr val="tx2"/>
                </a:solidFill>
              </a:rPr>
              <a:t>Trường</a:t>
            </a:r>
            <a:r>
              <a:rPr lang="en-US" sz="2800" dirty="0">
                <a:solidFill>
                  <a:schemeClr val="tx2"/>
                </a:solidFill>
              </a:rPr>
              <a:t> </a:t>
            </a:r>
            <a:r>
              <a:rPr lang="en-US" sz="2800" dirty="0" err="1">
                <a:solidFill>
                  <a:schemeClr val="tx2"/>
                </a:solidFill>
              </a:rPr>
              <a:t>hợp</a:t>
            </a:r>
            <a:r>
              <a:rPr lang="en-US" sz="2800" dirty="0">
                <a:solidFill>
                  <a:schemeClr val="tx2"/>
                </a:solidFill>
              </a:rPr>
              <a:t>: </a:t>
            </a:r>
            <a:r>
              <a:rPr lang="en-US" sz="2800" dirty="0" err="1">
                <a:solidFill>
                  <a:schemeClr val="tx2"/>
                </a:solidFill>
              </a:rPr>
              <a:t>Bố</a:t>
            </a:r>
            <a:r>
              <a:rPr lang="en-US" sz="2800" dirty="0">
                <a:solidFill>
                  <a:schemeClr val="tx2"/>
                </a:solidFill>
              </a:rPr>
              <a:t> </a:t>
            </a:r>
            <a:r>
              <a:rPr lang="en-US" sz="2800" dirty="0" err="1">
                <a:solidFill>
                  <a:schemeClr val="tx2"/>
                </a:solidFill>
              </a:rPr>
              <a:t>cần</a:t>
            </a:r>
            <a:r>
              <a:rPr lang="en-US" sz="2800" dirty="0">
                <a:solidFill>
                  <a:schemeClr val="tx2"/>
                </a:solidFill>
              </a:rPr>
              <a:t> </a:t>
            </a:r>
            <a:r>
              <a:rPr lang="en-US" sz="2800" dirty="0" err="1">
                <a:solidFill>
                  <a:schemeClr val="tx2"/>
                </a:solidFill>
              </a:rPr>
              <a:t>phải</a:t>
            </a:r>
            <a:r>
              <a:rPr lang="en-US" sz="2800" dirty="0">
                <a:solidFill>
                  <a:schemeClr val="tx2"/>
                </a:solidFill>
              </a:rPr>
              <a:t> </a:t>
            </a:r>
            <a:r>
              <a:rPr lang="en-US" sz="2800" dirty="0" err="1">
                <a:solidFill>
                  <a:schemeClr val="tx2"/>
                </a:solidFill>
              </a:rPr>
              <a:t>truyền</a:t>
            </a:r>
            <a:r>
              <a:rPr lang="en-US" sz="2800" dirty="0">
                <a:solidFill>
                  <a:schemeClr val="tx2"/>
                </a:solidFill>
              </a:rPr>
              <a:t> </a:t>
            </a:r>
            <a:r>
              <a:rPr lang="en-US" sz="2800" dirty="0" err="1">
                <a:solidFill>
                  <a:schemeClr val="tx2"/>
                </a:solidFill>
              </a:rPr>
              <a:t>máu</a:t>
            </a:r>
            <a:r>
              <a:rPr lang="en-US" sz="2800" dirty="0">
                <a:solidFill>
                  <a:schemeClr val="tx2"/>
                </a:solidFill>
              </a:rPr>
              <a:t> </a:t>
            </a:r>
            <a:r>
              <a:rPr lang="en-US" sz="2800" dirty="0" err="1">
                <a:solidFill>
                  <a:schemeClr val="tx2"/>
                </a:solidFill>
              </a:rPr>
              <a:t>thì</a:t>
            </a:r>
            <a:r>
              <a:rPr lang="en-US" sz="2800" dirty="0">
                <a:solidFill>
                  <a:schemeClr val="tx2"/>
                </a:solidFill>
              </a:rPr>
              <a:t> </a:t>
            </a:r>
            <a:r>
              <a:rPr lang="en-US" sz="2800" dirty="0" err="1">
                <a:solidFill>
                  <a:schemeClr val="tx2"/>
                </a:solidFill>
              </a:rPr>
              <a:t>trong</a:t>
            </a:r>
            <a:r>
              <a:rPr lang="en-US" sz="2800" dirty="0">
                <a:solidFill>
                  <a:schemeClr val="tx2"/>
                </a:solidFill>
              </a:rPr>
              <a:t> </a:t>
            </a:r>
            <a:r>
              <a:rPr lang="en-US" sz="2800" dirty="0" err="1">
                <a:solidFill>
                  <a:schemeClr val="tx2"/>
                </a:solidFill>
              </a:rPr>
              <a:t>gia</a:t>
            </a:r>
            <a:r>
              <a:rPr lang="en-US" sz="2800" dirty="0">
                <a:solidFill>
                  <a:schemeClr val="tx2"/>
                </a:solidFill>
              </a:rPr>
              <a:t> </a:t>
            </a:r>
            <a:r>
              <a:rPr lang="en-US" sz="2800" dirty="0" err="1">
                <a:solidFill>
                  <a:schemeClr val="tx2"/>
                </a:solidFill>
              </a:rPr>
              <a:t>đình</a:t>
            </a:r>
            <a:r>
              <a:rPr lang="en-US" sz="2800" dirty="0">
                <a:solidFill>
                  <a:schemeClr val="tx2"/>
                </a:solidFill>
              </a:rPr>
              <a:t> </a:t>
            </a:r>
            <a:r>
              <a:rPr lang="en-US" sz="2800" dirty="0" err="1">
                <a:solidFill>
                  <a:schemeClr val="tx2"/>
                </a:solidFill>
              </a:rPr>
              <a:t>họ</a:t>
            </a:r>
            <a:r>
              <a:rPr lang="en-US" sz="2800" dirty="0">
                <a:solidFill>
                  <a:schemeClr val="tx2"/>
                </a:solidFill>
              </a:rPr>
              <a:t> </a:t>
            </a:r>
            <a:r>
              <a:rPr lang="en-US" sz="2800" dirty="0" err="1">
                <a:solidFill>
                  <a:schemeClr val="tx2"/>
                </a:solidFill>
              </a:rPr>
              <a:t>ai</a:t>
            </a:r>
            <a:r>
              <a:rPr lang="en-US" sz="2800" dirty="0">
                <a:solidFill>
                  <a:schemeClr val="tx2"/>
                </a:solidFill>
              </a:rPr>
              <a:t> </a:t>
            </a:r>
            <a:r>
              <a:rPr lang="en-US" sz="2800" dirty="0" err="1">
                <a:solidFill>
                  <a:schemeClr val="tx2"/>
                </a:solidFill>
              </a:rPr>
              <a:t>sẽ</a:t>
            </a:r>
            <a:r>
              <a:rPr lang="en-US" sz="2800" dirty="0">
                <a:solidFill>
                  <a:schemeClr val="tx2"/>
                </a:solidFill>
              </a:rPr>
              <a:t> </a:t>
            </a:r>
            <a:r>
              <a:rPr lang="en-US" sz="2800" dirty="0" err="1">
                <a:solidFill>
                  <a:schemeClr val="tx2"/>
                </a:solidFill>
              </a:rPr>
              <a:t>là</a:t>
            </a:r>
            <a:r>
              <a:rPr lang="en-US" sz="2800" dirty="0">
                <a:solidFill>
                  <a:schemeClr val="tx2"/>
                </a:solidFill>
              </a:rPr>
              <a:t> </a:t>
            </a:r>
            <a:r>
              <a:rPr lang="en-US" sz="2800" dirty="0" err="1">
                <a:solidFill>
                  <a:schemeClr val="tx2"/>
                </a:solidFill>
              </a:rPr>
              <a:t>người</a:t>
            </a:r>
            <a:r>
              <a:rPr lang="en-US" sz="2800" dirty="0">
                <a:solidFill>
                  <a:schemeClr val="tx2"/>
                </a:solidFill>
              </a:rPr>
              <a:t> </a:t>
            </a:r>
            <a:r>
              <a:rPr lang="en-US" sz="2800" dirty="0" err="1">
                <a:solidFill>
                  <a:schemeClr val="tx2"/>
                </a:solidFill>
              </a:rPr>
              <a:t>cho</a:t>
            </a:r>
            <a:r>
              <a:rPr lang="en-US" sz="2800" dirty="0">
                <a:solidFill>
                  <a:schemeClr val="tx2"/>
                </a:solidFill>
              </a:rPr>
              <a:t> </a:t>
            </a:r>
            <a:r>
              <a:rPr lang="en-US" sz="2800" dirty="0" err="1">
                <a:solidFill>
                  <a:schemeClr val="tx2"/>
                </a:solidFill>
              </a:rPr>
              <a:t>máu</a:t>
            </a:r>
            <a:r>
              <a:rPr lang="en-US" sz="2800" dirty="0">
                <a:solidFill>
                  <a:schemeClr val="tx2"/>
                </a:solidFill>
              </a:rPr>
              <a:t>? </a:t>
            </a:r>
            <a:r>
              <a:rPr lang="en-US" sz="2800" dirty="0" err="1">
                <a:solidFill>
                  <a:schemeClr val="tx2"/>
                </a:solidFill>
              </a:rPr>
              <a:t>Và</a:t>
            </a:r>
            <a:r>
              <a:rPr lang="en-US" sz="2800" dirty="0">
                <a:solidFill>
                  <a:schemeClr val="tx2"/>
                </a:solidFill>
              </a:rPr>
              <a:t> ta </a:t>
            </a:r>
            <a:r>
              <a:rPr lang="en-US" sz="2800" dirty="0" err="1">
                <a:solidFill>
                  <a:schemeClr val="tx2"/>
                </a:solidFill>
              </a:rPr>
              <a:t>sẽ</a:t>
            </a:r>
            <a:r>
              <a:rPr lang="en-US" sz="2800" dirty="0">
                <a:solidFill>
                  <a:schemeClr val="tx2"/>
                </a:solidFill>
              </a:rPr>
              <a:t> </a:t>
            </a:r>
            <a:r>
              <a:rPr lang="en-US" sz="2800" dirty="0" err="1">
                <a:solidFill>
                  <a:schemeClr val="tx2"/>
                </a:solidFill>
              </a:rPr>
              <a:t>giải</a:t>
            </a:r>
            <a:r>
              <a:rPr lang="en-US" sz="2800" dirty="0">
                <a:solidFill>
                  <a:schemeClr val="tx2"/>
                </a:solidFill>
              </a:rPr>
              <a:t> </a:t>
            </a:r>
            <a:r>
              <a:rPr lang="en-US" sz="2800" dirty="0" err="1">
                <a:solidFill>
                  <a:schemeClr val="tx2"/>
                </a:solidFill>
              </a:rPr>
              <a:t>quyết</a:t>
            </a:r>
            <a:r>
              <a:rPr lang="en-US" sz="2800" dirty="0">
                <a:solidFill>
                  <a:schemeClr val="tx2"/>
                </a:solidFill>
              </a:rPr>
              <a:t> </a:t>
            </a:r>
            <a:r>
              <a:rPr lang="en-US" sz="2800" dirty="0" err="1">
                <a:solidFill>
                  <a:schemeClr val="tx2"/>
                </a:solidFill>
              </a:rPr>
              <a:t>như</a:t>
            </a:r>
            <a:r>
              <a:rPr lang="en-US" sz="2800" dirty="0">
                <a:solidFill>
                  <a:schemeClr val="tx2"/>
                </a:solidFill>
              </a:rPr>
              <a:t> </a:t>
            </a:r>
            <a:r>
              <a:rPr lang="en-US" sz="2800" dirty="0" err="1">
                <a:solidFill>
                  <a:schemeClr val="tx2"/>
                </a:solidFill>
              </a:rPr>
              <a:t>thế</a:t>
            </a:r>
            <a:r>
              <a:rPr lang="en-US" sz="2800" dirty="0">
                <a:solidFill>
                  <a:schemeClr val="tx2"/>
                </a:solidFill>
              </a:rPr>
              <a:t> </a:t>
            </a:r>
            <a:r>
              <a:rPr lang="en-US" sz="2800" dirty="0" err="1">
                <a:solidFill>
                  <a:schemeClr val="tx2"/>
                </a:solidFill>
              </a:rPr>
              <a:t>nào</a:t>
            </a:r>
            <a:r>
              <a:rPr lang="en-US" sz="2800" dirty="0">
                <a:solidFill>
                  <a:schemeClr val="tx2"/>
                </a:solidFill>
              </a:rPr>
              <a:t>?</a:t>
            </a:r>
            <a:endParaRPr lang="vi-VN" sz="2800" dirty="0"/>
          </a:p>
        </p:txBody>
      </p:sp>
    </p:spTree>
    <p:extLst>
      <p:ext uri="{BB962C8B-B14F-4D97-AF65-F5344CB8AC3E}">
        <p14:creationId xmlns:p14="http://schemas.microsoft.com/office/powerpoint/2010/main" val="396570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r>
              <a:rPr lang="en-US" sz="3200" b="1" dirty="0" smtClean="0">
                <a:solidFill>
                  <a:srgbClr val="FF0000"/>
                </a:solidFill>
              </a:rPr>
              <a:t>Ở </a:t>
            </a:r>
            <a:r>
              <a:rPr lang="en-US" sz="3200" b="1" dirty="0" err="1" smtClean="0">
                <a:solidFill>
                  <a:srgbClr val="FF0000"/>
                </a:solidFill>
              </a:rPr>
              <a:t>Việt</a:t>
            </a:r>
            <a:r>
              <a:rPr lang="en-US" sz="3200" b="1" dirty="0" smtClean="0">
                <a:solidFill>
                  <a:srgbClr val="FF0000"/>
                </a:solidFill>
              </a:rPr>
              <a:t> Nam </a:t>
            </a:r>
            <a:r>
              <a:rPr lang="en-US" sz="3200" b="1" dirty="0" err="1" smtClean="0">
                <a:solidFill>
                  <a:srgbClr val="FF0000"/>
                </a:solidFill>
              </a:rPr>
              <a:t>ngày</a:t>
            </a:r>
            <a:r>
              <a:rPr lang="en-US" sz="3200" b="1" dirty="0" smtClean="0">
                <a:solidFill>
                  <a:srgbClr val="FF0000"/>
                </a:solidFill>
              </a:rPr>
              <a:t> 7/4 </a:t>
            </a:r>
            <a:r>
              <a:rPr lang="en-US" sz="3200" b="1" dirty="0" err="1" smtClean="0">
                <a:solidFill>
                  <a:srgbClr val="FF0000"/>
                </a:solidFill>
              </a:rPr>
              <a:t>là</a:t>
            </a:r>
            <a:r>
              <a:rPr lang="en-US" sz="3200" b="1" dirty="0" smtClean="0">
                <a:solidFill>
                  <a:srgbClr val="FF0000"/>
                </a:solidFill>
              </a:rPr>
              <a:t> </a:t>
            </a:r>
            <a:r>
              <a:rPr lang="en-US" sz="3200" b="1" dirty="0" err="1" smtClean="0">
                <a:solidFill>
                  <a:srgbClr val="FF0000"/>
                </a:solidFill>
              </a:rPr>
              <a:t>ngày</a:t>
            </a:r>
            <a:r>
              <a:rPr lang="en-US" sz="3200" b="1" dirty="0" smtClean="0">
                <a:solidFill>
                  <a:srgbClr val="FF0000"/>
                </a:solidFill>
              </a:rPr>
              <a:t> </a:t>
            </a:r>
            <a:r>
              <a:rPr lang="en-US" sz="3200" b="1" dirty="0" err="1" smtClean="0">
                <a:solidFill>
                  <a:srgbClr val="FF0000"/>
                </a:solidFill>
              </a:rPr>
              <a:t>hiến</a:t>
            </a:r>
            <a:r>
              <a:rPr lang="en-US" sz="3200" b="1" dirty="0" smtClean="0">
                <a:solidFill>
                  <a:srgbClr val="FF0000"/>
                </a:solidFill>
              </a:rPr>
              <a:t> </a:t>
            </a:r>
            <a:r>
              <a:rPr lang="en-US" sz="3200" b="1" dirty="0" err="1" smtClean="0">
                <a:solidFill>
                  <a:srgbClr val="FF0000"/>
                </a:solidFill>
              </a:rPr>
              <a:t>máu</a:t>
            </a:r>
            <a:r>
              <a:rPr lang="en-US" sz="3200" b="1" dirty="0" smtClean="0">
                <a:solidFill>
                  <a:srgbClr val="FF0000"/>
                </a:solidFill>
              </a:rPr>
              <a:t/>
            </a:r>
            <a:br>
              <a:rPr lang="en-US" sz="3200" b="1" dirty="0" smtClean="0">
                <a:solidFill>
                  <a:srgbClr val="FF0000"/>
                </a:solidFill>
              </a:rPr>
            </a:br>
            <a:endParaRPr lang="vi-VN" sz="3200" b="1" dirty="0">
              <a:solidFill>
                <a:srgbClr val="FF0000"/>
              </a:solidFill>
            </a:endParaRPr>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9" y="1293557"/>
            <a:ext cx="4494223" cy="2855523"/>
          </a:xfrm>
          <a:prstGeom prst="rect">
            <a:avLst/>
          </a:prstGeom>
        </p:spPr>
      </p:pic>
      <p:pic>
        <p:nvPicPr>
          <p:cNvPr id="4" name="Ảnh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 y="4149080"/>
            <a:ext cx="4480002" cy="2708920"/>
          </a:xfrm>
          <a:prstGeom prst="rect">
            <a:avLst/>
          </a:prstGeom>
        </p:spPr>
      </p:pic>
      <p:pic>
        <p:nvPicPr>
          <p:cNvPr id="5" name="Ảnh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0113" y="1293557"/>
            <a:ext cx="4663887" cy="5564443"/>
          </a:xfrm>
          <a:prstGeom prst="rect">
            <a:avLst/>
          </a:prstGeom>
        </p:spPr>
      </p:pic>
    </p:spTree>
    <p:extLst>
      <p:ext uri="{BB962C8B-B14F-4D97-AF65-F5344CB8AC3E}">
        <p14:creationId xmlns:p14="http://schemas.microsoft.com/office/powerpoint/2010/main" val="26562763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r>
              <a:rPr lang="en-US" sz="3200" dirty="0" err="1" smtClean="0">
                <a:solidFill>
                  <a:srgbClr val="FF0000"/>
                </a:solidFill>
              </a:rPr>
              <a:t>Lợi</a:t>
            </a:r>
            <a:r>
              <a:rPr lang="en-US" sz="3200" dirty="0" smtClean="0">
                <a:solidFill>
                  <a:srgbClr val="FF0000"/>
                </a:solidFill>
              </a:rPr>
              <a:t> </a:t>
            </a:r>
            <a:r>
              <a:rPr lang="en-US" sz="3200" dirty="0" err="1" smtClean="0">
                <a:solidFill>
                  <a:srgbClr val="FF0000"/>
                </a:solidFill>
              </a:rPr>
              <a:t>ích</a:t>
            </a:r>
            <a:r>
              <a:rPr lang="en-US" sz="3200" dirty="0" smtClean="0">
                <a:solidFill>
                  <a:srgbClr val="FF0000"/>
                </a:solidFill>
              </a:rPr>
              <a:t> </a:t>
            </a:r>
            <a:r>
              <a:rPr lang="en-US" sz="3200" dirty="0" err="1" smtClean="0">
                <a:solidFill>
                  <a:srgbClr val="FF0000"/>
                </a:solidFill>
              </a:rPr>
              <a:t>của</a:t>
            </a:r>
            <a:r>
              <a:rPr lang="en-US" sz="3200" dirty="0" smtClean="0">
                <a:solidFill>
                  <a:srgbClr val="FF0000"/>
                </a:solidFill>
              </a:rPr>
              <a:t> </a:t>
            </a:r>
            <a:r>
              <a:rPr lang="en-US" sz="3200" dirty="0" err="1" smtClean="0">
                <a:solidFill>
                  <a:srgbClr val="FF0000"/>
                </a:solidFill>
              </a:rPr>
              <a:t>việc</a:t>
            </a:r>
            <a:r>
              <a:rPr lang="en-US" sz="3200" dirty="0" smtClean="0">
                <a:solidFill>
                  <a:srgbClr val="FF0000"/>
                </a:solidFill>
              </a:rPr>
              <a:t> </a:t>
            </a:r>
            <a:r>
              <a:rPr lang="en-US" sz="3200" dirty="0" err="1" smtClean="0">
                <a:solidFill>
                  <a:srgbClr val="FF0000"/>
                </a:solidFill>
              </a:rPr>
              <a:t>hiến</a:t>
            </a:r>
            <a:r>
              <a:rPr lang="en-US" sz="3200" dirty="0" smtClean="0">
                <a:solidFill>
                  <a:srgbClr val="FF0000"/>
                </a:solidFill>
              </a:rPr>
              <a:t> </a:t>
            </a:r>
            <a:r>
              <a:rPr lang="en-US" sz="3200" dirty="0" err="1" smtClean="0">
                <a:solidFill>
                  <a:srgbClr val="FF0000"/>
                </a:solidFill>
              </a:rPr>
              <a:t>máu</a:t>
            </a:r>
            <a:endParaRPr lang="vi-VN" sz="3200" dirty="0">
              <a:solidFill>
                <a:srgbClr val="FF0000"/>
              </a:solidFill>
            </a:endParaRPr>
          </a:p>
        </p:txBody>
      </p:sp>
      <p:pic>
        <p:nvPicPr>
          <p:cNvPr id="3" name="Ảnh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4427984" cy="2818635"/>
          </a:xfrm>
          <a:prstGeom prst="rect">
            <a:avLst/>
          </a:prstGeom>
        </p:spPr>
      </p:pic>
      <p:pic>
        <p:nvPicPr>
          <p:cNvPr id="4" name="Ản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5" y="4015387"/>
            <a:ext cx="4716015" cy="2842614"/>
          </a:xfrm>
          <a:prstGeom prst="rect">
            <a:avLst/>
          </a:prstGeom>
        </p:spPr>
      </p:pic>
      <p:pic>
        <p:nvPicPr>
          <p:cNvPr id="5" name="Ảnh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15386"/>
            <a:ext cx="4427985" cy="2842613"/>
          </a:xfrm>
          <a:prstGeom prst="rect">
            <a:avLst/>
          </a:prstGeom>
        </p:spPr>
      </p:pic>
      <p:pic>
        <p:nvPicPr>
          <p:cNvPr id="6" name="Ảnh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7985" y="1196752"/>
            <a:ext cx="4716016" cy="2818635"/>
          </a:xfrm>
          <a:prstGeom prst="rect">
            <a:avLst/>
          </a:prstGeom>
        </p:spPr>
      </p:pic>
    </p:spTree>
    <p:extLst>
      <p:ext uri="{BB962C8B-B14F-4D97-AF65-F5344CB8AC3E}">
        <p14:creationId xmlns:p14="http://schemas.microsoft.com/office/powerpoint/2010/main" val="383754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r>
              <a:rPr lang="en-US" sz="3600" dirty="0" err="1" smtClean="0">
                <a:solidFill>
                  <a:srgbClr val="FF0000"/>
                </a:solidFill>
              </a:rPr>
              <a:t>Hướng</a:t>
            </a:r>
            <a:r>
              <a:rPr lang="en-US" sz="3600" dirty="0" smtClean="0">
                <a:solidFill>
                  <a:srgbClr val="FF0000"/>
                </a:solidFill>
              </a:rPr>
              <a:t> </a:t>
            </a:r>
            <a:r>
              <a:rPr lang="en-US" sz="3600" dirty="0" err="1" smtClean="0">
                <a:solidFill>
                  <a:srgbClr val="FF0000"/>
                </a:solidFill>
              </a:rPr>
              <a:t>dẫn</a:t>
            </a:r>
            <a:r>
              <a:rPr lang="en-US" sz="3600" dirty="0" smtClean="0">
                <a:solidFill>
                  <a:srgbClr val="FF0000"/>
                </a:solidFill>
              </a:rPr>
              <a:t> </a:t>
            </a:r>
            <a:r>
              <a:rPr lang="en-US" sz="3600" dirty="0" err="1" smtClean="0">
                <a:solidFill>
                  <a:srgbClr val="FF0000"/>
                </a:solidFill>
              </a:rPr>
              <a:t>về</a:t>
            </a:r>
            <a:r>
              <a:rPr lang="en-US" sz="3600" dirty="0" smtClean="0">
                <a:solidFill>
                  <a:srgbClr val="FF0000"/>
                </a:solidFill>
              </a:rPr>
              <a:t> </a:t>
            </a:r>
            <a:r>
              <a:rPr lang="en-US" sz="3600" dirty="0" err="1" smtClean="0">
                <a:solidFill>
                  <a:srgbClr val="FF0000"/>
                </a:solidFill>
              </a:rPr>
              <a:t>nhà</a:t>
            </a:r>
            <a:endParaRPr lang="vi-VN" sz="3600" dirty="0">
              <a:solidFill>
                <a:srgbClr val="FF0000"/>
              </a:solidFill>
            </a:endParaRPr>
          </a:p>
        </p:txBody>
      </p:sp>
      <p:sp>
        <p:nvSpPr>
          <p:cNvPr id="3" name="Cuộn Ngang 2"/>
          <p:cNvSpPr/>
          <p:nvPr/>
        </p:nvSpPr>
        <p:spPr>
          <a:xfrm>
            <a:off x="683568" y="1340768"/>
            <a:ext cx="7704856" cy="496855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3813" algn="just">
              <a:buFontTx/>
              <a:buChar char="-"/>
            </a:pPr>
            <a:r>
              <a:rPr lang="en-US" sz="3200" dirty="0" smtClean="0">
                <a:solidFill>
                  <a:schemeClr val="tx2"/>
                </a:solidFill>
              </a:rPr>
              <a:t> </a:t>
            </a:r>
            <a:r>
              <a:rPr lang="en-US" sz="3200" dirty="0" err="1" smtClean="0">
                <a:solidFill>
                  <a:schemeClr val="tx2"/>
                </a:solidFill>
              </a:rPr>
              <a:t>Học</a:t>
            </a:r>
            <a:r>
              <a:rPr lang="en-US" sz="3200" dirty="0" smtClean="0">
                <a:solidFill>
                  <a:schemeClr val="tx2"/>
                </a:solidFill>
              </a:rPr>
              <a:t> </a:t>
            </a:r>
            <a:r>
              <a:rPr lang="en-US" sz="3200" dirty="0" err="1" smtClean="0">
                <a:solidFill>
                  <a:schemeClr val="tx2"/>
                </a:solidFill>
              </a:rPr>
              <a:t>bài</a:t>
            </a:r>
            <a:r>
              <a:rPr lang="en-US" sz="3200" dirty="0">
                <a:solidFill>
                  <a:schemeClr val="tx2"/>
                </a:solidFill>
              </a:rPr>
              <a:t> </a:t>
            </a:r>
            <a:r>
              <a:rPr lang="en-US" sz="3200" dirty="0" err="1" smtClean="0">
                <a:solidFill>
                  <a:schemeClr val="tx2"/>
                </a:solidFill>
              </a:rPr>
              <a:t>và</a:t>
            </a:r>
            <a:r>
              <a:rPr lang="en-US" sz="3200" dirty="0" smtClean="0">
                <a:solidFill>
                  <a:schemeClr val="tx2"/>
                </a:solidFill>
              </a:rPr>
              <a:t> </a:t>
            </a:r>
            <a:r>
              <a:rPr lang="en-US" sz="3200" dirty="0" err="1" smtClean="0">
                <a:solidFill>
                  <a:schemeClr val="tx2"/>
                </a:solidFill>
              </a:rPr>
              <a:t>trả</a:t>
            </a:r>
            <a:r>
              <a:rPr lang="en-US" sz="3200" dirty="0" smtClean="0">
                <a:solidFill>
                  <a:schemeClr val="tx2"/>
                </a:solidFill>
              </a:rPr>
              <a:t> </a:t>
            </a:r>
            <a:r>
              <a:rPr lang="en-US" sz="3200" dirty="0" err="1" smtClean="0">
                <a:solidFill>
                  <a:schemeClr val="tx2"/>
                </a:solidFill>
              </a:rPr>
              <a:t>lời</a:t>
            </a:r>
            <a:r>
              <a:rPr lang="en-US" sz="3200" dirty="0" smtClean="0">
                <a:solidFill>
                  <a:schemeClr val="tx2"/>
                </a:solidFill>
              </a:rPr>
              <a:t> </a:t>
            </a:r>
            <a:r>
              <a:rPr lang="en-US" sz="3200" dirty="0" err="1" smtClean="0">
                <a:solidFill>
                  <a:schemeClr val="tx2"/>
                </a:solidFill>
              </a:rPr>
              <a:t>các</a:t>
            </a:r>
            <a:r>
              <a:rPr lang="en-US" sz="3200" dirty="0" smtClean="0">
                <a:solidFill>
                  <a:schemeClr val="tx2"/>
                </a:solidFill>
              </a:rPr>
              <a:t> </a:t>
            </a:r>
            <a:r>
              <a:rPr lang="en-US" sz="3200" dirty="0" err="1" smtClean="0">
                <a:solidFill>
                  <a:schemeClr val="tx2"/>
                </a:solidFill>
              </a:rPr>
              <a:t>câu</a:t>
            </a:r>
            <a:r>
              <a:rPr lang="en-US" sz="3200" dirty="0" smtClean="0">
                <a:solidFill>
                  <a:schemeClr val="tx2"/>
                </a:solidFill>
              </a:rPr>
              <a:t> </a:t>
            </a:r>
            <a:r>
              <a:rPr lang="en-US" sz="3200" dirty="0" err="1" smtClean="0">
                <a:solidFill>
                  <a:schemeClr val="tx2"/>
                </a:solidFill>
              </a:rPr>
              <a:t>hỏi</a:t>
            </a:r>
            <a:r>
              <a:rPr lang="en-US" sz="3200" dirty="0" smtClean="0">
                <a:solidFill>
                  <a:schemeClr val="tx2"/>
                </a:solidFill>
              </a:rPr>
              <a:t> SGK </a:t>
            </a:r>
            <a:r>
              <a:rPr lang="en-US" sz="3200" dirty="0" err="1" smtClean="0">
                <a:solidFill>
                  <a:schemeClr val="tx2"/>
                </a:solidFill>
              </a:rPr>
              <a:t>trang</a:t>
            </a:r>
            <a:r>
              <a:rPr lang="en-US" sz="3200" dirty="0" smtClean="0">
                <a:solidFill>
                  <a:schemeClr val="tx2"/>
                </a:solidFill>
              </a:rPr>
              <a:t> 50</a:t>
            </a:r>
          </a:p>
          <a:p>
            <a:pPr marL="285750" indent="-23813" algn="just">
              <a:buFontTx/>
              <a:buChar char="-"/>
            </a:pPr>
            <a:r>
              <a:rPr lang="en-US" sz="3200" dirty="0" smtClean="0">
                <a:solidFill>
                  <a:schemeClr val="tx2"/>
                </a:solidFill>
              </a:rPr>
              <a:t> </a:t>
            </a:r>
            <a:r>
              <a:rPr lang="en-US" sz="3200" dirty="0" err="1" smtClean="0">
                <a:solidFill>
                  <a:schemeClr val="tx2"/>
                </a:solidFill>
              </a:rPr>
              <a:t>Đọc</a:t>
            </a:r>
            <a:r>
              <a:rPr lang="en-US" sz="3200" dirty="0" smtClean="0">
                <a:solidFill>
                  <a:schemeClr val="tx2"/>
                </a:solidFill>
              </a:rPr>
              <a:t> </a:t>
            </a:r>
            <a:r>
              <a:rPr lang="en-US" sz="3200" dirty="0" err="1" smtClean="0">
                <a:solidFill>
                  <a:schemeClr val="tx2"/>
                </a:solidFill>
              </a:rPr>
              <a:t>mục</a:t>
            </a:r>
            <a:r>
              <a:rPr lang="en-US" sz="3200" dirty="0" smtClean="0">
                <a:solidFill>
                  <a:schemeClr val="tx2"/>
                </a:solidFill>
              </a:rPr>
              <a:t> “</a:t>
            </a:r>
            <a:r>
              <a:rPr lang="en-US" sz="3200" dirty="0" err="1" smtClean="0">
                <a:solidFill>
                  <a:schemeClr val="tx2"/>
                </a:solidFill>
              </a:rPr>
              <a:t>em</a:t>
            </a:r>
            <a:r>
              <a:rPr lang="en-US" sz="3200" dirty="0" smtClean="0">
                <a:solidFill>
                  <a:schemeClr val="tx2"/>
                </a:solidFill>
              </a:rPr>
              <a:t> </a:t>
            </a:r>
            <a:r>
              <a:rPr lang="en-US" sz="3200" dirty="0" err="1" smtClean="0">
                <a:solidFill>
                  <a:schemeClr val="tx2"/>
                </a:solidFill>
              </a:rPr>
              <a:t>có</a:t>
            </a:r>
            <a:r>
              <a:rPr lang="en-US" sz="3200" dirty="0" smtClean="0">
                <a:solidFill>
                  <a:schemeClr val="tx2"/>
                </a:solidFill>
              </a:rPr>
              <a:t> </a:t>
            </a:r>
            <a:r>
              <a:rPr lang="en-US" sz="3200" dirty="0" err="1" smtClean="0">
                <a:solidFill>
                  <a:schemeClr val="tx2"/>
                </a:solidFill>
              </a:rPr>
              <a:t>biết</a:t>
            </a:r>
            <a:r>
              <a:rPr lang="en-US" sz="3200" dirty="0" smtClean="0">
                <a:solidFill>
                  <a:schemeClr val="tx2"/>
                </a:solidFill>
              </a:rPr>
              <a:t>”</a:t>
            </a:r>
          </a:p>
          <a:p>
            <a:pPr marL="285750" indent="-23813" algn="just">
              <a:buFontTx/>
              <a:buChar char="-"/>
            </a:pPr>
            <a:r>
              <a:rPr lang="en-US" sz="3200" dirty="0" smtClean="0">
                <a:solidFill>
                  <a:schemeClr val="tx2"/>
                </a:solidFill>
              </a:rPr>
              <a:t> </a:t>
            </a:r>
            <a:r>
              <a:rPr lang="en-US" sz="3200" dirty="0" err="1" smtClean="0">
                <a:solidFill>
                  <a:schemeClr val="tx2"/>
                </a:solidFill>
              </a:rPr>
              <a:t>Chuẩn</a:t>
            </a:r>
            <a:r>
              <a:rPr lang="en-US" sz="3200" dirty="0" smtClean="0">
                <a:solidFill>
                  <a:schemeClr val="tx2"/>
                </a:solidFill>
              </a:rPr>
              <a:t> </a:t>
            </a:r>
            <a:r>
              <a:rPr lang="en-US" sz="3200" dirty="0" err="1" smtClean="0">
                <a:solidFill>
                  <a:schemeClr val="tx2"/>
                </a:solidFill>
              </a:rPr>
              <a:t>bị</a:t>
            </a:r>
            <a:r>
              <a:rPr lang="en-US" sz="3200" dirty="0" smtClean="0">
                <a:solidFill>
                  <a:schemeClr val="tx2"/>
                </a:solidFill>
              </a:rPr>
              <a:t> </a:t>
            </a:r>
            <a:r>
              <a:rPr lang="en-US" sz="3200" dirty="0" err="1" smtClean="0">
                <a:solidFill>
                  <a:schemeClr val="tx2"/>
                </a:solidFill>
              </a:rPr>
              <a:t>và</a:t>
            </a:r>
            <a:r>
              <a:rPr lang="en-US" sz="3200" dirty="0" smtClean="0">
                <a:solidFill>
                  <a:schemeClr val="tx2"/>
                </a:solidFill>
              </a:rPr>
              <a:t> </a:t>
            </a:r>
            <a:r>
              <a:rPr lang="en-US" sz="3200" dirty="0" err="1" smtClean="0">
                <a:solidFill>
                  <a:schemeClr val="tx2"/>
                </a:solidFill>
              </a:rPr>
              <a:t>đọc</a:t>
            </a:r>
            <a:r>
              <a:rPr lang="en-US" sz="3200" dirty="0" smtClean="0">
                <a:solidFill>
                  <a:schemeClr val="tx2"/>
                </a:solidFill>
              </a:rPr>
              <a:t> </a:t>
            </a:r>
            <a:r>
              <a:rPr lang="en-US" sz="3200" dirty="0" err="1" smtClean="0">
                <a:solidFill>
                  <a:schemeClr val="tx2"/>
                </a:solidFill>
              </a:rPr>
              <a:t>bài</a:t>
            </a:r>
            <a:r>
              <a:rPr lang="en-US" sz="3200" dirty="0" smtClean="0">
                <a:solidFill>
                  <a:schemeClr val="tx2"/>
                </a:solidFill>
              </a:rPr>
              <a:t> 16: </a:t>
            </a:r>
            <a:r>
              <a:rPr lang="en-US" sz="3200" dirty="0" err="1" smtClean="0">
                <a:solidFill>
                  <a:schemeClr val="tx2"/>
                </a:solidFill>
              </a:rPr>
              <a:t>Tuân</a:t>
            </a:r>
            <a:r>
              <a:rPr lang="en-US" sz="3200" dirty="0" smtClean="0">
                <a:solidFill>
                  <a:schemeClr val="tx2"/>
                </a:solidFill>
              </a:rPr>
              <a:t> </a:t>
            </a:r>
            <a:r>
              <a:rPr lang="en-US" sz="3200" dirty="0" err="1" smtClean="0">
                <a:solidFill>
                  <a:schemeClr val="tx2"/>
                </a:solidFill>
              </a:rPr>
              <a:t>hoàn</a:t>
            </a:r>
            <a:r>
              <a:rPr lang="en-US" sz="3200" dirty="0" smtClean="0">
                <a:solidFill>
                  <a:schemeClr val="tx2"/>
                </a:solidFill>
              </a:rPr>
              <a:t> </a:t>
            </a:r>
            <a:r>
              <a:rPr lang="en-US" sz="3200" dirty="0" err="1" smtClean="0">
                <a:solidFill>
                  <a:schemeClr val="tx2"/>
                </a:solidFill>
              </a:rPr>
              <a:t>máu</a:t>
            </a:r>
            <a:r>
              <a:rPr lang="en-US" sz="3200" dirty="0" smtClean="0">
                <a:solidFill>
                  <a:schemeClr val="tx2"/>
                </a:solidFill>
              </a:rPr>
              <a:t> </a:t>
            </a:r>
            <a:r>
              <a:rPr lang="en-US" sz="3200" dirty="0" err="1" smtClean="0">
                <a:solidFill>
                  <a:schemeClr val="tx2"/>
                </a:solidFill>
              </a:rPr>
              <a:t>và</a:t>
            </a:r>
            <a:r>
              <a:rPr lang="en-US" sz="3200" dirty="0" smtClean="0">
                <a:solidFill>
                  <a:schemeClr val="tx2"/>
                </a:solidFill>
              </a:rPr>
              <a:t> </a:t>
            </a:r>
            <a:r>
              <a:rPr lang="en-US" sz="3200" dirty="0" err="1" smtClean="0">
                <a:solidFill>
                  <a:schemeClr val="tx2"/>
                </a:solidFill>
              </a:rPr>
              <a:t>lưu</a:t>
            </a:r>
            <a:r>
              <a:rPr lang="en-US" sz="3200" dirty="0" smtClean="0">
                <a:solidFill>
                  <a:schemeClr val="tx2"/>
                </a:solidFill>
              </a:rPr>
              <a:t> </a:t>
            </a:r>
            <a:r>
              <a:rPr lang="en-US" sz="3200" dirty="0" err="1" smtClean="0">
                <a:solidFill>
                  <a:schemeClr val="tx2"/>
                </a:solidFill>
              </a:rPr>
              <a:t>thông</a:t>
            </a:r>
            <a:r>
              <a:rPr lang="en-US" sz="3200" dirty="0" smtClean="0">
                <a:solidFill>
                  <a:schemeClr val="tx2"/>
                </a:solidFill>
              </a:rPr>
              <a:t> </a:t>
            </a:r>
            <a:r>
              <a:rPr lang="en-US" sz="3200" dirty="0" err="1" smtClean="0">
                <a:solidFill>
                  <a:schemeClr val="tx2"/>
                </a:solidFill>
              </a:rPr>
              <a:t>bạch</a:t>
            </a:r>
            <a:r>
              <a:rPr lang="en-US" sz="3200" dirty="0" smtClean="0">
                <a:solidFill>
                  <a:schemeClr val="tx2"/>
                </a:solidFill>
              </a:rPr>
              <a:t> </a:t>
            </a:r>
            <a:r>
              <a:rPr lang="en-US" sz="3200" dirty="0" err="1" smtClean="0">
                <a:solidFill>
                  <a:schemeClr val="tx2"/>
                </a:solidFill>
              </a:rPr>
              <a:t>huyết</a:t>
            </a:r>
            <a:r>
              <a:rPr lang="en-US" sz="3200" dirty="0" smtClean="0">
                <a:solidFill>
                  <a:schemeClr val="tx2"/>
                </a:solidFill>
              </a:rPr>
              <a:t>.</a:t>
            </a:r>
            <a:endParaRPr lang="vi-VN" sz="3200" dirty="0">
              <a:solidFill>
                <a:schemeClr val="tx2"/>
              </a:solidFill>
            </a:endParaRPr>
          </a:p>
        </p:txBody>
      </p:sp>
      <p:sp>
        <p:nvSpPr>
          <p:cNvPr id="4" name="Cuộn Ngang 3"/>
          <p:cNvSpPr/>
          <p:nvPr/>
        </p:nvSpPr>
        <p:spPr>
          <a:xfrm>
            <a:off x="683568" y="1344397"/>
            <a:ext cx="7704856" cy="4968552"/>
          </a:xfrm>
          <a:prstGeom prst="horizontalScroll">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3813" algn="just">
              <a:buFontTx/>
              <a:buChar char="-"/>
            </a:pPr>
            <a:r>
              <a:rPr lang="en-US" sz="3200" dirty="0" smtClean="0">
                <a:solidFill>
                  <a:schemeClr val="tx2"/>
                </a:solidFill>
              </a:rPr>
              <a:t> </a:t>
            </a:r>
            <a:r>
              <a:rPr lang="en-US" sz="3200" dirty="0" err="1" smtClean="0">
                <a:solidFill>
                  <a:schemeClr val="tx2"/>
                </a:solidFill>
              </a:rPr>
              <a:t>Học</a:t>
            </a:r>
            <a:r>
              <a:rPr lang="en-US" sz="3200" dirty="0" smtClean="0">
                <a:solidFill>
                  <a:schemeClr val="tx2"/>
                </a:solidFill>
              </a:rPr>
              <a:t> </a:t>
            </a:r>
            <a:r>
              <a:rPr lang="en-US" sz="3200" dirty="0" err="1" smtClean="0">
                <a:solidFill>
                  <a:schemeClr val="tx2"/>
                </a:solidFill>
              </a:rPr>
              <a:t>bài</a:t>
            </a:r>
            <a:r>
              <a:rPr lang="en-US" sz="3200" dirty="0">
                <a:solidFill>
                  <a:schemeClr val="tx2"/>
                </a:solidFill>
              </a:rPr>
              <a:t> </a:t>
            </a:r>
            <a:r>
              <a:rPr lang="en-US" sz="3200" dirty="0" err="1" smtClean="0">
                <a:solidFill>
                  <a:schemeClr val="tx2"/>
                </a:solidFill>
              </a:rPr>
              <a:t>và</a:t>
            </a:r>
            <a:r>
              <a:rPr lang="en-US" sz="3200" dirty="0" smtClean="0">
                <a:solidFill>
                  <a:schemeClr val="tx2"/>
                </a:solidFill>
              </a:rPr>
              <a:t> </a:t>
            </a:r>
            <a:r>
              <a:rPr lang="en-US" sz="3200" dirty="0" err="1" smtClean="0">
                <a:solidFill>
                  <a:schemeClr val="tx2"/>
                </a:solidFill>
              </a:rPr>
              <a:t>trả</a:t>
            </a:r>
            <a:r>
              <a:rPr lang="en-US" sz="3200" dirty="0" smtClean="0">
                <a:solidFill>
                  <a:schemeClr val="tx2"/>
                </a:solidFill>
              </a:rPr>
              <a:t> </a:t>
            </a:r>
            <a:r>
              <a:rPr lang="en-US" sz="3200" dirty="0" err="1" smtClean="0">
                <a:solidFill>
                  <a:schemeClr val="tx2"/>
                </a:solidFill>
              </a:rPr>
              <a:t>lời</a:t>
            </a:r>
            <a:r>
              <a:rPr lang="en-US" sz="3200" dirty="0" smtClean="0">
                <a:solidFill>
                  <a:schemeClr val="tx2"/>
                </a:solidFill>
              </a:rPr>
              <a:t> </a:t>
            </a:r>
            <a:r>
              <a:rPr lang="en-US" sz="3200" dirty="0" err="1" smtClean="0">
                <a:solidFill>
                  <a:schemeClr val="tx2"/>
                </a:solidFill>
              </a:rPr>
              <a:t>các</a:t>
            </a:r>
            <a:r>
              <a:rPr lang="en-US" sz="3200" dirty="0" smtClean="0">
                <a:solidFill>
                  <a:schemeClr val="tx2"/>
                </a:solidFill>
              </a:rPr>
              <a:t> </a:t>
            </a:r>
            <a:r>
              <a:rPr lang="en-US" sz="3200" dirty="0" err="1" smtClean="0">
                <a:solidFill>
                  <a:schemeClr val="tx2"/>
                </a:solidFill>
              </a:rPr>
              <a:t>câu</a:t>
            </a:r>
            <a:r>
              <a:rPr lang="en-US" sz="3200" dirty="0" smtClean="0">
                <a:solidFill>
                  <a:schemeClr val="tx2"/>
                </a:solidFill>
              </a:rPr>
              <a:t> </a:t>
            </a:r>
            <a:r>
              <a:rPr lang="en-US" sz="3200" dirty="0" err="1" smtClean="0">
                <a:solidFill>
                  <a:schemeClr val="tx2"/>
                </a:solidFill>
              </a:rPr>
              <a:t>hỏi</a:t>
            </a:r>
            <a:r>
              <a:rPr lang="en-US" sz="3200" dirty="0" smtClean="0">
                <a:solidFill>
                  <a:schemeClr val="tx2"/>
                </a:solidFill>
              </a:rPr>
              <a:t> SGK </a:t>
            </a:r>
            <a:r>
              <a:rPr lang="en-US" sz="3200" dirty="0" err="1" smtClean="0">
                <a:solidFill>
                  <a:schemeClr val="tx2"/>
                </a:solidFill>
              </a:rPr>
              <a:t>trang</a:t>
            </a:r>
            <a:r>
              <a:rPr lang="en-US" sz="3200" dirty="0" smtClean="0">
                <a:solidFill>
                  <a:schemeClr val="tx2"/>
                </a:solidFill>
              </a:rPr>
              <a:t> 50</a:t>
            </a:r>
          </a:p>
          <a:p>
            <a:pPr marL="285750" indent="-23813" algn="just">
              <a:buFontTx/>
              <a:buChar char="-"/>
            </a:pPr>
            <a:r>
              <a:rPr lang="en-US" sz="3200" dirty="0" smtClean="0">
                <a:solidFill>
                  <a:schemeClr val="tx2"/>
                </a:solidFill>
              </a:rPr>
              <a:t> </a:t>
            </a:r>
            <a:r>
              <a:rPr lang="en-US" sz="3200" dirty="0" err="1" smtClean="0">
                <a:solidFill>
                  <a:schemeClr val="tx2"/>
                </a:solidFill>
              </a:rPr>
              <a:t>Đọc</a:t>
            </a:r>
            <a:r>
              <a:rPr lang="en-US" sz="3200" dirty="0" smtClean="0">
                <a:solidFill>
                  <a:schemeClr val="tx2"/>
                </a:solidFill>
              </a:rPr>
              <a:t> </a:t>
            </a:r>
            <a:r>
              <a:rPr lang="en-US" sz="3200" dirty="0" err="1" smtClean="0">
                <a:solidFill>
                  <a:schemeClr val="tx2"/>
                </a:solidFill>
              </a:rPr>
              <a:t>mục</a:t>
            </a:r>
            <a:r>
              <a:rPr lang="en-US" sz="3200" dirty="0" smtClean="0">
                <a:solidFill>
                  <a:schemeClr val="tx2"/>
                </a:solidFill>
              </a:rPr>
              <a:t> “</a:t>
            </a:r>
            <a:r>
              <a:rPr lang="en-US" sz="3200" dirty="0" err="1" smtClean="0">
                <a:solidFill>
                  <a:schemeClr val="tx2"/>
                </a:solidFill>
              </a:rPr>
              <a:t>em</a:t>
            </a:r>
            <a:r>
              <a:rPr lang="en-US" sz="3200" dirty="0" smtClean="0">
                <a:solidFill>
                  <a:schemeClr val="tx2"/>
                </a:solidFill>
              </a:rPr>
              <a:t> </a:t>
            </a:r>
            <a:r>
              <a:rPr lang="en-US" sz="3200" dirty="0" err="1" smtClean="0">
                <a:solidFill>
                  <a:schemeClr val="tx2"/>
                </a:solidFill>
              </a:rPr>
              <a:t>có</a:t>
            </a:r>
            <a:r>
              <a:rPr lang="en-US" sz="3200" dirty="0" smtClean="0">
                <a:solidFill>
                  <a:schemeClr val="tx2"/>
                </a:solidFill>
              </a:rPr>
              <a:t> </a:t>
            </a:r>
            <a:r>
              <a:rPr lang="en-US" sz="3200" dirty="0" err="1" smtClean="0">
                <a:solidFill>
                  <a:schemeClr val="tx2"/>
                </a:solidFill>
              </a:rPr>
              <a:t>biết</a:t>
            </a:r>
            <a:r>
              <a:rPr lang="en-US" sz="3200" dirty="0" smtClean="0">
                <a:solidFill>
                  <a:schemeClr val="tx2"/>
                </a:solidFill>
              </a:rPr>
              <a:t>”</a:t>
            </a:r>
          </a:p>
          <a:p>
            <a:pPr marL="285750" indent="-23813" algn="just">
              <a:buFontTx/>
              <a:buChar char="-"/>
            </a:pPr>
            <a:r>
              <a:rPr lang="en-US" sz="3200" dirty="0" smtClean="0">
                <a:solidFill>
                  <a:schemeClr val="tx2"/>
                </a:solidFill>
              </a:rPr>
              <a:t> </a:t>
            </a:r>
            <a:r>
              <a:rPr lang="en-US" sz="3200" dirty="0" err="1" smtClean="0">
                <a:solidFill>
                  <a:schemeClr val="tx2"/>
                </a:solidFill>
              </a:rPr>
              <a:t>Chuẩn</a:t>
            </a:r>
            <a:r>
              <a:rPr lang="en-US" sz="3200" dirty="0" smtClean="0">
                <a:solidFill>
                  <a:schemeClr val="tx2"/>
                </a:solidFill>
              </a:rPr>
              <a:t> </a:t>
            </a:r>
            <a:r>
              <a:rPr lang="en-US" sz="3200" dirty="0" err="1" smtClean="0">
                <a:solidFill>
                  <a:schemeClr val="tx2"/>
                </a:solidFill>
              </a:rPr>
              <a:t>bị</a:t>
            </a:r>
            <a:r>
              <a:rPr lang="en-US" sz="3200" dirty="0" smtClean="0">
                <a:solidFill>
                  <a:schemeClr val="tx2"/>
                </a:solidFill>
              </a:rPr>
              <a:t> </a:t>
            </a:r>
            <a:r>
              <a:rPr lang="en-US" sz="3200" dirty="0" err="1" smtClean="0">
                <a:solidFill>
                  <a:schemeClr val="tx2"/>
                </a:solidFill>
              </a:rPr>
              <a:t>và</a:t>
            </a:r>
            <a:r>
              <a:rPr lang="en-US" sz="3200" dirty="0" smtClean="0">
                <a:solidFill>
                  <a:schemeClr val="tx2"/>
                </a:solidFill>
              </a:rPr>
              <a:t> </a:t>
            </a:r>
            <a:r>
              <a:rPr lang="en-US" sz="3200" dirty="0" err="1" smtClean="0">
                <a:solidFill>
                  <a:schemeClr val="tx2"/>
                </a:solidFill>
              </a:rPr>
              <a:t>đọc</a:t>
            </a:r>
            <a:r>
              <a:rPr lang="en-US" sz="3200" dirty="0" smtClean="0">
                <a:solidFill>
                  <a:schemeClr val="tx2"/>
                </a:solidFill>
              </a:rPr>
              <a:t> </a:t>
            </a:r>
            <a:r>
              <a:rPr lang="en-US" sz="3200" dirty="0" err="1" smtClean="0">
                <a:solidFill>
                  <a:schemeClr val="tx2"/>
                </a:solidFill>
              </a:rPr>
              <a:t>bài</a:t>
            </a:r>
            <a:r>
              <a:rPr lang="en-US" sz="3200" dirty="0" smtClean="0">
                <a:solidFill>
                  <a:schemeClr val="tx2"/>
                </a:solidFill>
              </a:rPr>
              <a:t> 16: </a:t>
            </a:r>
            <a:r>
              <a:rPr lang="en-US" sz="3200" dirty="0" err="1" smtClean="0">
                <a:solidFill>
                  <a:schemeClr val="tx2"/>
                </a:solidFill>
              </a:rPr>
              <a:t>Tuân</a:t>
            </a:r>
            <a:r>
              <a:rPr lang="en-US" sz="3200" dirty="0" smtClean="0">
                <a:solidFill>
                  <a:schemeClr val="tx2"/>
                </a:solidFill>
              </a:rPr>
              <a:t> </a:t>
            </a:r>
            <a:r>
              <a:rPr lang="en-US" sz="3200" dirty="0" err="1" smtClean="0">
                <a:solidFill>
                  <a:schemeClr val="tx2"/>
                </a:solidFill>
              </a:rPr>
              <a:t>hoàn</a:t>
            </a:r>
            <a:r>
              <a:rPr lang="en-US" sz="3200" dirty="0" smtClean="0">
                <a:solidFill>
                  <a:schemeClr val="tx2"/>
                </a:solidFill>
              </a:rPr>
              <a:t> </a:t>
            </a:r>
            <a:r>
              <a:rPr lang="en-US" sz="3200" dirty="0" err="1" smtClean="0">
                <a:solidFill>
                  <a:schemeClr val="tx2"/>
                </a:solidFill>
              </a:rPr>
              <a:t>máu</a:t>
            </a:r>
            <a:r>
              <a:rPr lang="en-US" sz="3200" dirty="0" smtClean="0">
                <a:solidFill>
                  <a:schemeClr val="tx2"/>
                </a:solidFill>
              </a:rPr>
              <a:t> </a:t>
            </a:r>
            <a:r>
              <a:rPr lang="en-US" sz="3200" dirty="0" err="1" smtClean="0">
                <a:solidFill>
                  <a:schemeClr val="tx2"/>
                </a:solidFill>
              </a:rPr>
              <a:t>và</a:t>
            </a:r>
            <a:r>
              <a:rPr lang="en-US" sz="3200" dirty="0" smtClean="0">
                <a:solidFill>
                  <a:schemeClr val="tx2"/>
                </a:solidFill>
              </a:rPr>
              <a:t> </a:t>
            </a:r>
            <a:r>
              <a:rPr lang="en-US" sz="3200" dirty="0" err="1" smtClean="0">
                <a:solidFill>
                  <a:schemeClr val="tx2"/>
                </a:solidFill>
              </a:rPr>
              <a:t>lưu</a:t>
            </a:r>
            <a:r>
              <a:rPr lang="en-US" sz="3200" dirty="0" smtClean="0">
                <a:solidFill>
                  <a:schemeClr val="tx2"/>
                </a:solidFill>
              </a:rPr>
              <a:t> </a:t>
            </a:r>
            <a:r>
              <a:rPr lang="en-US" sz="3200" dirty="0" err="1" smtClean="0">
                <a:solidFill>
                  <a:schemeClr val="tx2"/>
                </a:solidFill>
              </a:rPr>
              <a:t>thông</a:t>
            </a:r>
            <a:r>
              <a:rPr lang="en-US" sz="3200" dirty="0" smtClean="0">
                <a:solidFill>
                  <a:schemeClr val="tx2"/>
                </a:solidFill>
              </a:rPr>
              <a:t> </a:t>
            </a:r>
            <a:r>
              <a:rPr lang="en-US" sz="3200" dirty="0" err="1" smtClean="0">
                <a:solidFill>
                  <a:schemeClr val="tx2"/>
                </a:solidFill>
              </a:rPr>
              <a:t>bạch</a:t>
            </a:r>
            <a:r>
              <a:rPr lang="en-US" sz="3200" dirty="0" smtClean="0">
                <a:solidFill>
                  <a:schemeClr val="tx2"/>
                </a:solidFill>
              </a:rPr>
              <a:t> </a:t>
            </a:r>
            <a:r>
              <a:rPr lang="en-US" sz="3200" dirty="0" err="1" smtClean="0">
                <a:solidFill>
                  <a:schemeClr val="tx2"/>
                </a:solidFill>
              </a:rPr>
              <a:t>huyết</a:t>
            </a:r>
            <a:r>
              <a:rPr lang="en-US" sz="3200" dirty="0" smtClean="0">
                <a:solidFill>
                  <a:schemeClr val="tx2"/>
                </a:solidFill>
              </a:rPr>
              <a:t>.</a:t>
            </a:r>
            <a:endParaRPr lang="vi-VN" sz="3200" dirty="0">
              <a:solidFill>
                <a:schemeClr val="tx2"/>
              </a:solidFill>
            </a:endParaRPr>
          </a:p>
        </p:txBody>
      </p:sp>
    </p:spTree>
    <p:extLst>
      <p:ext uri="{BB962C8B-B14F-4D97-AF65-F5344CB8AC3E}">
        <p14:creationId xmlns:p14="http://schemas.microsoft.com/office/powerpoint/2010/main" val="3337175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692696"/>
            <a:ext cx="9144000" cy="6165304"/>
          </a:xfrm>
          <a:solidFill>
            <a:schemeClr val="bg1"/>
          </a:solidFill>
        </p:spPr>
        <p:txBody>
          <a:bodyPr/>
          <a:lstStyle/>
          <a:p>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9931"/>
            <a:ext cx="4932040" cy="4996628"/>
          </a:xfrm>
          <a:prstGeom prst="rect">
            <a:avLst/>
          </a:prstGeom>
        </p:spPr>
      </p:pic>
      <p:pic>
        <p:nvPicPr>
          <p:cNvPr id="4" name="Ảnh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618" y="1246131"/>
            <a:ext cx="4211960" cy="2195512"/>
          </a:xfrm>
          <a:prstGeom prst="rect">
            <a:avLst/>
          </a:prstGeom>
        </p:spPr>
      </p:pic>
      <p:pic>
        <p:nvPicPr>
          <p:cNvPr id="5" name="Ảnh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040" y="3429000"/>
            <a:ext cx="4221538" cy="2927559"/>
          </a:xfrm>
          <a:prstGeom prst="rect">
            <a:avLst/>
          </a:prstGeom>
        </p:spPr>
      </p:pic>
      <p:sp>
        <p:nvSpPr>
          <p:cNvPr id="6" name="Hộp_Văn_Bản 5"/>
          <p:cNvSpPr txBox="1"/>
          <p:nvPr/>
        </p:nvSpPr>
        <p:spPr>
          <a:xfrm>
            <a:off x="107504" y="836712"/>
            <a:ext cx="2664296" cy="523220"/>
          </a:xfrm>
          <a:prstGeom prst="rect">
            <a:avLst/>
          </a:prstGeom>
          <a:noFill/>
        </p:spPr>
        <p:txBody>
          <a:bodyPr wrap="square" rtlCol="0">
            <a:spAutoFit/>
          </a:bodyPr>
          <a:lstStyle/>
          <a:p>
            <a:r>
              <a:rPr lang="en-US" sz="2800" dirty="0" smtClean="0">
                <a:solidFill>
                  <a:srgbClr val="FF0000"/>
                </a:solidFill>
              </a:rPr>
              <a:t>I. ĐÔNG MÁU</a:t>
            </a:r>
            <a:endParaRPr lang="vi-VN" dirty="0">
              <a:solidFill>
                <a:srgbClr val="FF0000"/>
              </a:solidFill>
            </a:endParaRPr>
          </a:p>
        </p:txBody>
      </p:sp>
      <p:sp>
        <p:nvSpPr>
          <p:cNvPr id="7" name="Khung Chú Thích Hình Đám Mây 6"/>
          <p:cNvSpPr/>
          <p:nvPr/>
        </p:nvSpPr>
        <p:spPr>
          <a:xfrm>
            <a:off x="2771800" y="2025419"/>
            <a:ext cx="3672408" cy="1848588"/>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rgbClr val="FFFF00"/>
                </a:solidFill>
              </a:rPr>
              <a:t>Đông</a:t>
            </a:r>
            <a:r>
              <a:rPr lang="en-US" sz="3200" dirty="0" smtClean="0">
                <a:solidFill>
                  <a:srgbClr val="FFFF00"/>
                </a:solidFill>
              </a:rPr>
              <a:t> </a:t>
            </a:r>
            <a:r>
              <a:rPr lang="en-US" sz="3200" dirty="0" err="1" smtClean="0">
                <a:solidFill>
                  <a:srgbClr val="FFFF00"/>
                </a:solidFill>
              </a:rPr>
              <a:t>máu</a:t>
            </a:r>
            <a:r>
              <a:rPr lang="en-US" sz="3200" dirty="0" smtClean="0">
                <a:solidFill>
                  <a:srgbClr val="FFFF00"/>
                </a:solidFill>
              </a:rPr>
              <a:t> </a:t>
            </a:r>
            <a:r>
              <a:rPr lang="en-US" sz="3200" dirty="0" err="1" smtClean="0">
                <a:solidFill>
                  <a:srgbClr val="FFFF00"/>
                </a:solidFill>
              </a:rPr>
              <a:t>là</a:t>
            </a:r>
            <a:r>
              <a:rPr lang="en-US" sz="3200" dirty="0" smtClean="0">
                <a:solidFill>
                  <a:srgbClr val="FFFF00"/>
                </a:solidFill>
              </a:rPr>
              <a:t> </a:t>
            </a:r>
            <a:r>
              <a:rPr lang="en-US" sz="3200" dirty="0" err="1" smtClean="0">
                <a:solidFill>
                  <a:srgbClr val="FFFF00"/>
                </a:solidFill>
              </a:rPr>
              <a:t>gì</a:t>
            </a:r>
            <a:r>
              <a:rPr lang="en-US" sz="3200" dirty="0" smtClean="0">
                <a:solidFill>
                  <a:srgbClr val="FFFF00"/>
                </a:solidFill>
              </a:rPr>
              <a:t>?</a:t>
            </a:r>
            <a:endParaRPr lang="vi-VN" sz="3200" dirty="0">
              <a:solidFill>
                <a:srgbClr val="FFFF00"/>
              </a:solidFill>
            </a:endParaRPr>
          </a:p>
        </p:txBody>
      </p:sp>
    </p:spTree>
    <p:extLst>
      <p:ext uri="{BB962C8B-B14F-4D97-AF65-F5344CB8AC3E}">
        <p14:creationId xmlns:p14="http://schemas.microsoft.com/office/powerpoint/2010/main" val="25382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692696"/>
            <a:ext cx="9144000" cy="6165304"/>
          </a:xfrm>
          <a:solidFill>
            <a:schemeClr val="bg1"/>
          </a:solidFill>
        </p:spPr>
        <p:txBody>
          <a:bodyPr/>
          <a:lstStyle/>
          <a:p>
            <a:pPr marL="261938" algn="l"/>
            <a:r>
              <a:rPr lang="en-US" sz="2800" dirty="0">
                <a:solidFill>
                  <a:srgbClr val="FF0000"/>
                </a:solidFill>
                <a:latin typeface="Arial" pitchFamily="34" charset="0"/>
                <a:cs typeface="Arial" pitchFamily="34" charset="0"/>
              </a:rPr>
              <a:t>BÀI 15: ĐÔNG MÁU VÀ </a:t>
            </a:r>
            <a:r>
              <a:rPr lang="en-US" sz="2800" dirty="0" smtClean="0">
                <a:solidFill>
                  <a:srgbClr val="FF0000"/>
                </a:solidFill>
                <a:latin typeface="Arial" pitchFamily="34" charset="0"/>
                <a:cs typeface="Arial" pitchFamily="34" charset="0"/>
              </a:rPr>
              <a:t>NGUYÊN </a:t>
            </a:r>
            <a:r>
              <a:rPr lang="en-US" sz="2800" dirty="0">
                <a:solidFill>
                  <a:srgbClr val="FF0000"/>
                </a:solidFill>
                <a:latin typeface="Arial" pitchFamily="34" charset="0"/>
                <a:cs typeface="Arial" pitchFamily="34" charset="0"/>
              </a:rPr>
              <a:t>TẮC TRUYỀN </a:t>
            </a:r>
            <a:r>
              <a:rPr lang="en-US" sz="2800" dirty="0" smtClean="0">
                <a:solidFill>
                  <a:srgbClr val="FF0000"/>
                </a:solidFill>
                <a:latin typeface="Arial" pitchFamily="34" charset="0"/>
                <a:cs typeface="Arial" pitchFamily="34" charset="0"/>
              </a:rPr>
              <a:t>MÁU</a:t>
            </a:r>
            <a:br>
              <a:rPr lang="en-US" sz="2800" dirty="0" smtClean="0">
                <a:solidFill>
                  <a:srgbClr val="FF0000"/>
                </a:solidFill>
                <a:latin typeface="Arial" pitchFamily="34" charset="0"/>
                <a:cs typeface="Arial" pitchFamily="34" charset="0"/>
              </a:rPr>
            </a:br>
            <a:r>
              <a:rPr lang="en-US" sz="2800" dirty="0" smtClean="0">
                <a:solidFill>
                  <a:schemeClr val="tx2"/>
                </a:solidFill>
                <a:latin typeface="Arial" pitchFamily="34" charset="0"/>
                <a:cs typeface="Arial" pitchFamily="34" charset="0"/>
              </a:rPr>
              <a:t>I. ĐÔNG MÁU</a:t>
            </a:r>
            <a:r>
              <a:rPr lang="en-US" sz="2800" dirty="0" smtClean="0">
                <a:solidFill>
                  <a:srgbClr val="FF0000"/>
                </a:solidFill>
                <a:latin typeface="Arial" pitchFamily="34" charset="0"/>
                <a:cs typeface="Arial" pitchFamily="34" charset="0"/>
              </a:rPr>
              <a:t/>
            </a:r>
            <a:br>
              <a:rPr lang="en-US" sz="2800" dirty="0" smtClean="0">
                <a:solidFill>
                  <a:srgbClr val="FF0000"/>
                </a:solidFill>
                <a:latin typeface="Arial" pitchFamily="34" charset="0"/>
                <a:cs typeface="Arial" pitchFamily="34" charset="0"/>
              </a:rPr>
            </a:br>
            <a:endParaRPr lang="vi-VN" sz="2800" dirty="0">
              <a:solidFill>
                <a:schemeClr val="tx2">
                  <a:lumMod val="20000"/>
                  <a:lumOff val="80000"/>
                </a:schemeClr>
              </a:solidFill>
            </a:endParaRPr>
          </a:p>
        </p:txBody>
      </p:sp>
      <p:sp>
        <p:nvSpPr>
          <p:cNvPr id="3" name="Khung Chú Thích Hình Đám Mây 2"/>
          <p:cNvSpPr/>
          <p:nvPr/>
        </p:nvSpPr>
        <p:spPr>
          <a:xfrm>
            <a:off x="4572000" y="2852936"/>
            <a:ext cx="4104456" cy="1656184"/>
          </a:xfrm>
          <a:prstGeom prst="cloudCallou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t>Sự</a:t>
            </a:r>
            <a:r>
              <a:rPr lang="en-US" sz="2800" dirty="0" smtClean="0"/>
              <a:t> </a:t>
            </a:r>
            <a:r>
              <a:rPr lang="en-US" sz="2800" dirty="0" err="1" smtClean="0"/>
              <a:t>đông</a:t>
            </a:r>
            <a:r>
              <a:rPr lang="en-US" sz="2800" dirty="0" smtClean="0"/>
              <a:t> </a:t>
            </a:r>
            <a:r>
              <a:rPr lang="en-US" sz="2800" dirty="0" err="1" smtClean="0"/>
              <a:t>máu</a:t>
            </a:r>
            <a:r>
              <a:rPr lang="en-US" sz="2800" dirty="0" smtClean="0"/>
              <a:t> </a:t>
            </a:r>
            <a:r>
              <a:rPr lang="en-US" sz="2800" dirty="0" err="1" smtClean="0"/>
              <a:t>có</a:t>
            </a:r>
            <a:r>
              <a:rPr lang="en-US" sz="2800" dirty="0" smtClean="0"/>
              <a:t> ý </a:t>
            </a:r>
            <a:r>
              <a:rPr lang="en-US" sz="2800" dirty="0" err="1" smtClean="0"/>
              <a:t>nghĩa</a:t>
            </a:r>
            <a:r>
              <a:rPr lang="en-US" sz="2800" dirty="0" smtClean="0"/>
              <a:t> </a:t>
            </a:r>
            <a:r>
              <a:rPr lang="en-US" sz="2800" dirty="0" err="1" smtClean="0"/>
              <a:t>gì</a:t>
            </a:r>
            <a:r>
              <a:rPr lang="en-US" sz="2800" dirty="0" smtClean="0"/>
              <a:t> </a:t>
            </a:r>
            <a:r>
              <a:rPr lang="en-US" sz="2800" dirty="0" err="1" smtClean="0"/>
              <a:t>đối</a:t>
            </a:r>
            <a:r>
              <a:rPr lang="en-US" sz="2800" dirty="0" smtClean="0"/>
              <a:t> </a:t>
            </a:r>
            <a:r>
              <a:rPr lang="en-US" sz="2800" dirty="0" err="1" smtClean="0"/>
              <a:t>với</a:t>
            </a:r>
            <a:r>
              <a:rPr lang="en-US" sz="2800" dirty="0" smtClean="0"/>
              <a:t> </a:t>
            </a:r>
            <a:r>
              <a:rPr lang="en-US" sz="2800" dirty="0" err="1" smtClean="0"/>
              <a:t>sự</a:t>
            </a:r>
            <a:r>
              <a:rPr lang="en-US" sz="2800" dirty="0" smtClean="0"/>
              <a:t> </a:t>
            </a:r>
            <a:r>
              <a:rPr lang="en-US" sz="2800" dirty="0" err="1" smtClean="0"/>
              <a:t>sống</a:t>
            </a:r>
            <a:r>
              <a:rPr lang="en-US" sz="2800" dirty="0" smtClean="0"/>
              <a:t>?</a:t>
            </a:r>
            <a:endParaRPr lang="vi-VN" sz="2800" dirty="0"/>
          </a:p>
        </p:txBody>
      </p:sp>
      <p:sp>
        <p:nvSpPr>
          <p:cNvPr id="4" name="Hộp_Văn_Bản 3"/>
          <p:cNvSpPr txBox="1"/>
          <p:nvPr/>
        </p:nvSpPr>
        <p:spPr>
          <a:xfrm>
            <a:off x="290611" y="1700808"/>
            <a:ext cx="8568952" cy="954107"/>
          </a:xfrm>
          <a:prstGeom prst="rect">
            <a:avLst/>
          </a:prstGeom>
          <a:noFill/>
        </p:spPr>
        <p:txBody>
          <a:bodyPr wrap="square" rtlCol="0">
            <a:spAutoFit/>
          </a:bodyPr>
          <a:lstStyle/>
          <a:p>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Đông</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máu</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Là</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hiện</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tượng</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máu</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lỏng</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chảy</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ra</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khỏi</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mạch</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tạo</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thành</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cục</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máu</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đông</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bịt</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kín</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vết</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thương</a:t>
            </a:r>
            <a:r>
              <a:rPr lang="en-US" sz="2800" dirty="0" smtClean="0">
                <a:solidFill>
                  <a:schemeClr val="tx2"/>
                </a:solidFill>
                <a:latin typeface="Arial" pitchFamily="34" charset="0"/>
                <a:cs typeface="Arial" pitchFamily="34" charset="0"/>
              </a:rPr>
              <a:t>.</a:t>
            </a:r>
            <a:endParaRPr lang="vi-VN" sz="2800" dirty="0">
              <a:solidFill>
                <a:schemeClr val="tx2"/>
              </a:solidFill>
            </a:endParaRPr>
          </a:p>
        </p:txBody>
      </p:sp>
      <p:sp>
        <p:nvSpPr>
          <p:cNvPr id="5" name="Hộp_Văn_Bản 4"/>
          <p:cNvSpPr txBox="1"/>
          <p:nvPr/>
        </p:nvSpPr>
        <p:spPr>
          <a:xfrm>
            <a:off x="290611" y="2781739"/>
            <a:ext cx="8568952" cy="954107"/>
          </a:xfrm>
          <a:prstGeom prst="rect">
            <a:avLst/>
          </a:prstGeom>
          <a:noFill/>
        </p:spPr>
        <p:txBody>
          <a:bodyPr wrap="square" rtlCol="0">
            <a:spAutoFit/>
          </a:bodyPr>
          <a:lstStyle/>
          <a:p>
            <a:r>
              <a:rPr lang="en-US" sz="2800" dirty="0">
                <a:solidFill>
                  <a:schemeClr val="tx2"/>
                </a:solidFill>
                <a:latin typeface="Arial" pitchFamily="34" charset="0"/>
                <a:cs typeface="Arial" pitchFamily="34" charset="0"/>
              </a:rPr>
              <a:t>- Ý </a:t>
            </a:r>
            <a:r>
              <a:rPr lang="en-US" sz="2800" dirty="0" err="1">
                <a:solidFill>
                  <a:schemeClr val="tx2"/>
                </a:solidFill>
                <a:latin typeface="Arial" pitchFamily="34" charset="0"/>
                <a:cs typeface="Arial" pitchFamily="34" charset="0"/>
              </a:rPr>
              <a:t>nghĩa</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Giúp</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cơ</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thể</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tự</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bảo</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vệ</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chống</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mất</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máu</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khi</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bị</a:t>
            </a:r>
            <a:r>
              <a:rPr lang="en-US" sz="2800" dirty="0">
                <a:solidFill>
                  <a:schemeClr val="tx2"/>
                </a:solidFill>
                <a:latin typeface="Arial" pitchFamily="34" charset="0"/>
                <a:cs typeface="Arial" pitchFamily="34" charset="0"/>
              </a:rPr>
              <a:t> </a:t>
            </a:r>
            <a:r>
              <a:rPr lang="en-US" sz="2800" dirty="0" err="1">
                <a:solidFill>
                  <a:schemeClr val="tx2"/>
                </a:solidFill>
                <a:latin typeface="Arial" pitchFamily="34" charset="0"/>
                <a:cs typeface="Arial" pitchFamily="34" charset="0"/>
              </a:rPr>
              <a:t>thương</a:t>
            </a:r>
            <a:r>
              <a:rPr lang="en-US" sz="2800" dirty="0">
                <a:solidFill>
                  <a:schemeClr val="tx2"/>
                </a:solidFill>
                <a:latin typeface="Arial" pitchFamily="34" charset="0"/>
                <a:cs typeface="Arial" pitchFamily="34" charset="0"/>
              </a:rPr>
              <a:t>.</a:t>
            </a:r>
            <a:endParaRPr lang="vi-VN" sz="2800" dirty="0">
              <a:solidFill>
                <a:schemeClr val="tx2"/>
              </a:solidFill>
            </a:endParaRPr>
          </a:p>
        </p:txBody>
      </p:sp>
      <p:pic>
        <p:nvPicPr>
          <p:cNvPr id="6" name="Ảnh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1812" y="1052736"/>
            <a:ext cx="1000125" cy="762000"/>
          </a:xfrm>
          <a:prstGeom prst="rect">
            <a:avLst/>
          </a:prstGeom>
        </p:spPr>
      </p:pic>
    </p:spTree>
    <p:extLst>
      <p:ext uri="{BB962C8B-B14F-4D97-AF65-F5344CB8AC3E}">
        <p14:creationId xmlns:p14="http://schemas.microsoft.com/office/powerpoint/2010/main" val="3129058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down)">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pPr marL="261938" algn="l"/>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967" y="692696"/>
            <a:ext cx="4860033" cy="6165304"/>
          </a:xfrm>
          <a:prstGeom prst="rect">
            <a:avLst/>
          </a:prstGeom>
          <a:solidFill>
            <a:schemeClr val="tx2"/>
          </a:solidFill>
        </p:spPr>
      </p:pic>
      <p:sp>
        <p:nvSpPr>
          <p:cNvPr id="4" name="Hộp_Văn_Bản 3"/>
          <p:cNvSpPr txBox="1"/>
          <p:nvPr/>
        </p:nvSpPr>
        <p:spPr>
          <a:xfrm>
            <a:off x="395535" y="764704"/>
            <a:ext cx="3888431" cy="5262979"/>
          </a:xfrm>
          <a:prstGeom prst="rect">
            <a:avLst/>
          </a:prstGeom>
          <a:noFill/>
        </p:spPr>
        <p:txBody>
          <a:bodyPr wrap="square" rtlCol="0">
            <a:spAutoFit/>
          </a:bodyPr>
          <a:lstStyle/>
          <a:p>
            <a:pPr>
              <a:buFontTx/>
              <a:buChar char="-"/>
            </a:pPr>
            <a:r>
              <a:rPr lang="en-US" sz="2800" dirty="0" smtClean="0">
                <a:solidFill>
                  <a:schemeClr val="tx2"/>
                </a:solidFill>
              </a:rPr>
              <a:t> </a:t>
            </a:r>
            <a:r>
              <a:rPr lang="en-US" sz="2800" dirty="0" err="1" smtClean="0">
                <a:solidFill>
                  <a:schemeClr val="tx2"/>
                </a:solidFill>
              </a:rPr>
              <a:t>Cơ</a:t>
            </a:r>
            <a:r>
              <a:rPr lang="en-US" sz="2800" dirty="0" smtClean="0">
                <a:solidFill>
                  <a:schemeClr val="tx2"/>
                </a:solidFill>
              </a:rPr>
              <a:t> </a:t>
            </a:r>
            <a:r>
              <a:rPr lang="en-US" sz="2800" dirty="0" err="1" smtClean="0">
                <a:solidFill>
                  <a:schemeClr val="tx2"/>
                </a:solidFill>
              </a:rPr>
              <a:t>thể</a:t>
            </a:r>
            <a:r>
              <a:rPr lang="en-US" sz="2800" dirty="0" smtClean="0">
                <a:solidFill>
                  <a:schemeClr val="tx2"/>
                </a:solidFill>
              </a:rPr>
              <a:t> </a:t>
            </a:r>
            <a:r>
              <a:rPr lang="en-US" sz="2800" dirty="0" err="1" smtClean="0">
                <a:solidFill>
                  <a:schemeClr val="tx2"/>
                </a:solidFill>
              </a:rPr>
              <a:t>chúng</a:t>
            </a:r>
            <a:r>
              <a:rPr lang="en-US" sz="2800" dirty="0" smtClean="0">
                <a:solidFill>
                  <a:schemeClr val="tx2"/>
                </a:solidFill>
              </a:rPr>
              <a:t> ta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khoảng</a:t>
            </a:r>
            <a:r>
              <a:rPr lang="en-US" sz="2800" dirty="0" smtClean="0">
                <a:solidFill>
                  <a:schemeClr val="tx2"/>
                </a:solidFill>
              </a:rPr>
              <a:t> 4 -5 </a:t>
            </a:r>
            <a:r>
              <a:rPr lang="en-US" sz="2800" dirty="0" err="1" smtClean="0">
                <a:solidFill>
                  <a:schemeClr val="tx2"/>
                </a:solidFill>
              </a:rPr>
              <a:t>lít</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Nếu</a:t>
            </a:r>
            <a:r>
              <a:rPr lang="en-US" sz="2800" dirty="0" smtClean="0">
                <a:solidFill>
                  <a:schemeClr val="tx2"/>
                </a:solidFill>
              </a:rPr>
              <a:t> </a:t>
            </a:r>
            <a:r>
              <a:rPr lang="en-US" sz="2800" dirty="0" err="1" smtClean="0">
                <a:solidFill>
                  <a:schemeClr val="tx2"/>
                </a:solidFill>
              </a:rPr>
              <a:t>bị</a:t>
            </a:r>
            <a:r>
              <a:rPr lang="en-US" sz="2800" dirty="0" smtClean="0">
                <a:solidFill>
                  <a:schemeClr val="tx2"/>
                </a:solidFill>
              </a:rPr>
              <a:t> </a:t>
            </a:r>
            <a:r>
              <a:rPr lang="en-US" sz="2800" dirty="0" err="1" smtClean="0">
                <a:solidFill>
                  <a:schemeClr val="tx2"/>
                </a:solidFill>
              </a:rPr>
              <a:t>thương</a:t>
            </a:r>
            <a:r>
              <a:rPr lang="en-US" sz="2800" dirty="0" smtClean="0">
                <a:solidFill>
                  <a:schemeClr val="tx2"/>
                </a:solidFill>
              </a:rPr>
              <a:t> </a:t>
            </a:r>
            <a:r>
              <a:rPr lang="en-US" sz="2800" dirty="0" err="1" smtClean="0">
                <a:solidFill>
                  <a:schemeClr val="tx2"/>
                </a:solidFill>
              </a:rPr>
              <a:t>chảy</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và</a:t>
            </a:r>
            <a:r>
              <a:rPr lang="en-US" sz="2800" dirty="0" smtClean="0">
                <a:solidFill>
                  <a:schemeClr val="tx2"/>
                </a:solidFill>
              </a:rPr>
              <a:t> </a:t>
            </a:r>
            <a:r>
              <a:rPr lang="en-US" sz="2800" dirty="0" err="1" smtClean="0">
                <a:solidFill>
                  <a:schemeClr val="tx2"/>
                </a:solidFill>
              </a:rPr>
              <a:t>mất</a:t>
            </a:r>
            <a:r>
              <a:rPr lang="en-US" sz="2800" dirty="0" smtClean="0">
                <a:solidFill>
                  <a:schemeClr val="tx2"/>
                </a:solidFill>
              </a:rPr>
              <a:t> </a:t>
            </a:r>
            <a:r>
              <a:rPr lang="en-US" sz="2800" dirty="0" err="1" smtClean="0">
                <a:solidFill>
                  <a:schemeClr val="tx2"/>
                </a:solidFill>
              </a:rPr>
              <a:t>khoảng</a:t>
            </a:r>
            <a:r>
              <a:rPr lang="en-US" sz="2800" dirty="0" smtClean="0">
                <a:solidFill>
                  <a:schemeClr val="tx2"/>
                </a:solidFill>
              </a:rPr>
              <a:t> </a:t>
            </a:r>
            <a:r>
              <a:rPr lang="en-US" sz="2800" dirty="0" err="1" smtClean="0">
                <a:solidFill>
                  <a:schemeClr val="tx2"/>
                </a:solidFill>
              </a:rPr>
              <a:t>hơn</a:t>
            </a:r>
            <a:r>
              <a:rPr lang="en-US" sz="2800" dirty="0" smtClean="0">
                <a:solidFill>
                  <a:schemeClr val="tx2"/>
                </a:solidFill>
              </a:rPr>
              <a:t> 1/3 </a:t>
            </a:r>
            <a:r>
              <a:rPr lang="en-US" sz="2800" dirty="0" err="1" smtClean="0">
                <a:solidFill>
                  <a:schemeClr val="tx2"/>
                </a:solidFill>
              </a:rPr>
              <a:t>lượng</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của</a:t>
            </a:r>
            <a:r>
              <a:rPr lang="en-US" sz="2800" dirty="0" smtClean="0">
                <a:solidFill>
                  <a:schemeClr val="tx2"/>
                </a:solidFill>
              </a:rPr>
              <a:t> </a:t>
            </a:r>
            <a:r>
              <a:rPr lang="en-US" sz="2800" dirty="0" err="1" smtClean="0">
                <a:solidFill>
                  <a:schemeClr val="tx2"/>
                </a:solidFill>
              </a:rPr>
              <a:t>cơ</a:t>
            </a:r>
            <a:r>
              <a:rPr lang="en-US" sz="2800" dirty="0" smtClean="0">
                <a:solidFill>
                  <a:schemeClr val="tx2"/>
                </a:solidFill>
              </a:rPr>
              <a:t> </a:t>
            </a:r>
            <a:r>
              <a:rPr lang="en-US" sz="2800" dirty="0" err="1" smtClean="0">
                <a:solidFill>
                  <a:schemeClr val="tx2"/>
                </a:solidFill>
              </a:rPr>
              <a:t>thể</a:t>
            </a:r>
            <a:r>
              <a:rPr lang="en-US" sz="2800" dirty="0" smtClean="0">
                <a:solidFill>
                  <a:schemeClr val="tx2"/>
                </a:solidFill>
              </a:rPr>
              <a:t> </a:t>
            </a:r>
            <a:r>
              <a:rPr lang="en-US" sz="2800" dirty="0" err="1" smtClean="0">
                <a:solidFill>
                  <a:schemeClr val="tx2"/>
                </a:solidFill>
              </a:rPr>
              <a:t>thì</a:t>
            </a:r>
            <a:r>
              <a:rPr lang="en-US" sz="2800" dirty="0" smtClean="0">
                <a:solidFill>
                  <a:schemeClr val="tx2"/>
                </a:solidFill>
              </a:rPr>
              <a:t> </a:t>
            </a:r>
            <a:r>
              <a:rPr lang="en-US" sz="2800" dirty="0" err="1" smtClean="0">
                <a:solidFill>
                  <a:schemeClr val="tx2"/>
                </a:solidFill>
              </a:rPr>
              <a:t>tính</a:t>
            </a:r>
            <a:r>
              <a:rPr lang="en-US" sz="2800" dirty="0" smtClean="0">
                <a:solidFill>
                  <a:schemeClr val="tx2"/>
                </a:solidFill>
              </a:rPr>
              <a:t> </a:t>
            </a:r>
            <a:r>
              <a:rPr lang="en-US" sz="2800" dirty="0" err="1" smtClean="0">
                <a:solidFill>
                  <a:schemeClr val="tx2"/>
                </a:solidFill>
              </a:rPr>
              <a:t>mạng</a:t>
            </a:r>
            <a:r>
              <a:rPr lang="en-US" sz="2800" dirty="0" smtClean="0">
                <a:solidFill>
                  <a:schemeClr val="tx2"/>
                </a:solidFill>
              </a:rPr>
              <a:t> </a:t>
            </a:r>
            <a:r>
              <a:rPr lang="en-US" sz="2800" dirty="0" err="1" smtClean="0">
                <a:solidFill>
                  <a:schemeClr val="tx2"/>
                </a:solidFill>
              </a:rPr>
              <a:t>có</a:t>
            </a:r>
            <a:r>
              <a:rPr lang="en-US" sz="2800" dirty="0" smtClean="0">
                <a:solidFill>
                  <a:schemeClr val="tx2"/>
                </a:solidFill>
              </a:rPr>
              <a:t> </a:t>
            </a:r>
            <a:r>
              <a:rPr lang="en-US" sz="2800" dirty="0" err="1" smtClean="0">
                <a:solidFill>
                  <a:schemeClr val="tx2"/>
                </a:solidFill>
              </a:rPr>
              <a:t>thể</a:t>
            </a:r>
            <a:r>
              <a:rPr lang="en-US" sz="2800" dirty="0" smtClean="0">
                <a:solidFill>
                  <a:schemeClr val="tx2"/>
                </a:solidFill>
              </a:rPr>
              <a:t> </a:t>
            </a:r>
            <a:r>
              <a:rPr lang="en-US" sz="2800" dirty="0" err="1" smtClean="0">
                <a:solidFill>
                  <a:schemeClr val="tx2"/>
                </a:solidFill>
              </a:rPr>
              <a:t>bị</a:t>
            </a:r>
            <a:r>
              <a:rPr lang="en-US" sz="2800" dirty="0" smtClean="0">
                <a:solidFill>
                  <a:schemeClr val="tx2"/>
                </a:solidFill>
              </a:rPr>
              <a:t> </a:t>
            </a:r>
            <a:r>
              <a:rPr lang="en-US" sz="2800" dirty="0" err="1" smtClean="0">
                <a:solidFill>
                  <a:schemeClr val="tx2"/>
                </a:solidFill>
              </a:rPr>
              <a:t>đe</a:t>
            </a:r>
            <a:r>
              <a:rPr lang="en-US" sz="2800" dirty="0" smtClean="0">
                <a:solidFill>
                  <a:schemeClr val="tx2"/>
                </a:solidFill>
              </a:rPr>
              <a:t> </a:t>
            </a:r>
            <a:r>
              <a:rPr lang="en-US" sz="2800" dirty="0" err="1" smtClean="0">
                <a:solidFill>
                  <a:schemeClr val="tx2"/>
                </a:solidFill>
              </a:rPr>
              <a:t>dọa</a:t>
            </a:r>
            <a:r>
              <a:rPr lang="en-US" sz="2800" dirty="0" smtClean="0">
                <a:solidFill>
                  <a:schemeClr val="tx2"/>
                </a:solidFill>
              </a:rPr>
              <a:t>.</a:t>
            </a:r>
          </a:p>
          <a:p>
            <a:pPr>
              <a:buFontTx/>
              <a:buChar char="-"/>
            </a:pPr>
            <a:r>
              <a:rPr lang="en-US" sz="2800" dirty="0">
                <a:solidFill>
                  <a:schemeClr val="tx2"/>
                </a:solidFill>
              </a:rPr>
              <a:t> </a:t>
            </a:r>
            <a:r>
              <a:rPr lang="en-US" sz="2800" dirty="0" err="1" smtClean="0">
                <a:solidFill>
                  <a:schemeClr val="tx2"/>
                </a:solidFill>
              </a:rPr>
              <a:t>Thực</a:t>
            </a:r>
            <a:r>
              <a:rPr lang="en-US" sz="2800" dirty="0" smtClean="0">
                <a:solidFill>
                  <a:schemeClr val="tx2"/>
                </a:solidFill>
              </a:rPr>
              <a:t> </a:t>
            </a:r>
            <a:r>
              <a:rPr lang="en-US" sz="2800" dirty="0" err="1" smtClean="0">
                <a:solidFill>
                  <a:schemeClr val="tx2"/>
                </a:solidFill>
              </a:rPr>
              <a:t>tế</a:t>
            </a:r>
            <a:r>
              <a:rPr lang="en-US" sz="2800" dirty="0" smtClean="0">
                <a:solidFill>
                  <a:schemeClr val="tx2"/>
                </a:solidFill>
              </a:rPr>
              <a:t>, </a:t>
            </a:r>
            <a:r>
              <a:rPr lang="en-US" sz="2800" dirty="0" err="1" smtClean="0">
                <a:solidFill>
                  <a:schemeClr val="tx2"/>
                </a:solidFill>
              </a:rPr>
              <a:t>với</a:t>
            </a:r>
            <a:r>
              <a:rPr lang="en-US" sz="2800" dirty="0" smtClean="0">
                <a:solidFill>
                  <a:schemeClr val="tx2"/>
                </a:solidFill>
              </a:rPr>
              <a:t> </a:t>
            </a:r>
            <a:r>
              <a:rPr lang="en-US" sz="2800" dirty="0" err="1" smtClean="0">
                <a:solidFill>
                  <a:schemeClr val="tx2"/>
                </a:solidFill>
              </a:rPr>
              <a:t>những</a:t>
            </a:r>
            <a:r>
              <a:rPr lang="en-US" sz="2800" dirty="0" smtClean="0">
                <a:solidFill>
                  <a:schemeClr val="tx2"/>
                </a:solidFill>
              </a:rPr>
              <a:t> </a:t>
            </a:r>
            <a:r>
              <a:rPr lang="en-US" sz="2800" dirty="0" err="1" smtClean="0">
                <a:solidFill>
                  <a:schemeClr val="tx2"/>
                </a:solidFill>
              </a:rPr>
              <a:t>vết</a:t>
            </a:r>
            <a:r>
              <a:rPr lang="en-US" sz="2800" dirty="0" smtClean="0">
                <a:solidFill>
                  <a:schemeClr val="tx2"/>
                </a:solidFill>
              </a:rPr>
              <a:t> </a:t>
            </a:r>
            <a:r>
              <a:rPr lang="en-US" sz="2800" dirty="0" err="1" smtClean="0">
                <a:solidFill>
                  <a:schemeClr val="tx2"/>
                </a:solidFill>
              </a:rPr>
              <a:t>thương</a:t>
            </a:r>
            <a:r>
              <a:rPr lang="en-US" sz="2800" dirty="0" smtClean="0">
                <a:solidFill>
                  <a:schemeClr val="tx2"/>
                </a:solidFill>
              </a:rPr>
              <a:t> </a:t>
            </a:r>
            <a:r>
              <a:rPr lang="en-US" sz="2800" dirty="0" err="1" smtClean="0">
                <a:solidFill>
                  <a:schemeClr val="tx2"/>
                </a:solidFill>
              </a:rPr>
              <a:t>nhỏ</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chảy</a:t>
            </a:r>
            <a:r>
              <a:rPr lang="en-US" sz="2800" dirty="0" smtClean="0">
                <a:solidFill>
                  <a:schemeClr val="tx2"/>
                </a:solidFill>
              </a:rPr>
              <a:t> </a:t>
            </a:r>
            <a:r>
              <a:rPr lang="en-US" sz="2800" dirty="0" err="1" smtClean="0">
                <a:solidFill>
                  <a:schemeClr val="tx2"/>
                </a:solidFill>
              </a:rPr>
              <a:t>vài</a:t>
            </a:r>
            <a:r>
              <a:rPr lang="en-US" sz="2800" dirty="0" smtClean="0">
                <a:solidFill>
                  <a:schemeClr val="tx2"/>
                </a:solidFill>
              </a:rPr>
              <a:t> </a:t>
            </a:r>
            <a:r>
              <a:rPr lang="en-US" sz="2800" dirty="0" err="1" smtClean="0">
                <a:solidFill>
                  <a:schemeClr val="tx2"/>
                </a:solidFill>
              </a:rPr>
              <a:t>phút</a:t>
            </a:r>
            <a:r>
              <a:rPr lang="en-US" sz="2800" dirty="0" smtClean="0">
                <a:solidFill>
                  <a:schemeClr val="tx2"/>
                </a:solidFill>
              </a:rPr>
              <a:t>, </a:t>
            </a:r>
            <a:r>
              <a:rPr lang="en-US" sz="2800" dirty="0" err="1" smtClean="0">
                <a:solidFill>
                  <a:schemeClr val="tx2"/>
                </a:solidFill>
              </a:rPr>
              <a:t>chậm</a:t>
            </a:r>
            <a:r>
              <a:rPr lang="en-US" sz="2800" dirty="0" smtClean="0">
                <a:solidFill>
                  <a:schemeClr val="tx2"/>
                </a:solidFill>
              </a:rPr>
              <a:t> </a:t>
            </a:r>
            <a:r>
              <a:rPr lang="en-US" sz="2800" dirty="0" err="1" smtClean="0">
                <a:solidFill>
                  <a:schemeClr val="tx2"/>
                </a:solidFill>
              </a:rPr>
              <a:t>dần</a:t>
            </a:r>
            <a:r>
              <a:rPr lang="en-US" sz="2800" dirty="0" smtClean="0">
                <a:solidFill>
                  <a:schemeClr val="tx2"/>
                </a:solidFill>
              </a:rPr>
              <a:t> </a:t>
            </a:r>
            <a:r>
              <a:rPr lang="en-US" sz="2800" dirty="0" err="1" smtClean="0">
                <a:solidFill>
                  <a:schemeClr val="tx2"/>
                </a:solidFill>
              </a:rPr>
              <a:t>rồi</a:t>
            </a:r>
            <a:r>
              <a:rPr lang="en-US" sz="2800" dirty="0" smtClean="0">
                <a:solidFill>
                  <a:schemeClr val="tx2"/>
                </a:solidFill>
              </a:rPr>
              <a:t> </a:t>
            </a:r>
            <a:r>
              <a:rPr lang="en-US" sz="2800" dirty="0" err="1" smtClean="0">
                <a:solidFill>
                  <a:schemeClr val="tx2"/>
                </a:solidFill>
              </a:rPr>
              <a:t>ngưng</a:t>
            </a:r>
            <a:r>
              <a:rPr lang="en-US" sz="2800" dirty="0" smtClean="0">
                <a:solidFill>
                  <a:schemeClr val="tx2"/>
                </a:solidFill>
              </a:rPr>
              <a:t> </a:t>
            </a:r>
            <a:r>
              <a:rPr lang="en-US" sz="2800" dirty="0" err="1" smtClean="0">
                <a:solidFill>
                  <a:schemeClr val="tx2"/>
                </a:solidFill>
              </a:rPr>
              <a:t>hẳn</a:t>
            </a:r>
            <a:r>
              <a:rPr lang="en-US" sz="2800" dirty="0" smtClean="0">
                <a:solidFill>
                  <a:schemeClr val="tx2"/>
                </a:solidFill>
              </a:rPr>
              <a:t>. </a:t>
            </a:r>
            <a:r>
              <a:rPr lang="en-US" sz="2800" dirty="0" err="1" smtClean="0">
                <a:solidFill>
                  <a:schemeClr val="tx2"/>
                </a:solidFill>
              </a:rPr>
              <a:t>Đó</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 </a:t>
            </a:r>
            <a:r>
              <a:rPr lang="en-US" sz="2800" dirty="0" err="1" smtClean="0">
                <a:solidFill>
                  <a:schemeClr val="tx2"/>
                </a:solidFill>
              </a:rPr>
              <a:t>khả</a:t>
            </a:r>
            <a:r>
              <a:rPr lang="en-US" sz="2800" dirty="0" smtClean="0">
                <a:solidFill>
                  <a:schemeClr val="tx2"/>
                </a:solidFill>
              </a:rPr>
              <a:t> </a:t>
            </a:r>
            <a:r>
              <a:rPr lang="en-US" sz="2800" dirty="0" err="1" smtClean="0">
                <a:solidFill>
                  <a:schemeClr val="tx2"/>
                </a:solidFill>
              </a:rPr>
              <a:t>năng</a:t>
            </a:r>
            <a:r>
              <a:rPr lang="en-US" sz="2800" dirty="0" smtClean="0">
                <a:solidFill>
                  <a:schemeClr val="tx2"/>
                </a:solidFill>
              </a:rPr>
              <a:t> </a:t>
            </a:r>
            <a:r>
              <a:rPr lang="en-US" sz="2800" dirty="0" err="1" smtClean="0">
                <a:solidFill>
                  <a:schemeClr val="tx2"/>
                </a:solidFill>
              </a:rPr>
              <a:t>tự</a:t>
            </a:r>
            <a:r>
              <a:rPr lang="en-US" sz="2800" dirty="0" smtClean="0">
                <a:solidFill>
                  <a:schemeClr val="tx2"/>
                </a:solidFill>
              </a:rPr>
              <a:t> </a:t>
            </a:r>
            <a:r>
              <a:rPr lang="en-US" sz="2800" dirty="0" err="1" smtClean="0">
                <a:solidFill>
                  <a:schemeClr val="tx2"/>
                </a:solidFill>
              </a:rPr>
              <a:t>bảo</a:t>
            </a:r>
            <a:r>
              <a:rPr lang="en-US" sz="2800" dirty="0" smtClean="0">
                <a:solidFill>
                  <a:schemeClr val="tx2"/>
                </a:solidFill>
              </a:rPr>
              <a:t> </a:t>
            </a:r>
            <a:r>
              <a:rPr lang="en-US" sz="2800" dirty="0" err="1" smtClean="0">
                <a:solidFill>
                  <a:schemeClr val="tx2"/>
                </a:solidFill>
              </a:rPr>
              <a:t>vệ</a:t>
            </a:r>
            <a:r>
              <a:rPr lang="en-US" sz="2800" dirty="0" smtClean="0">
                <a:solidFill>
                  <a:schemeClr val="tx2"/>
                </a:solidFill>
              </a:rPr>
              <a:t> </a:t>
            </a:r>
            <a:r>
              <a:rPr lang="en-US" sz="2800" dirty="0" err="1" smtClean="0">
                <a:solidFill>
                  <a:schemeClr val="tx2"/>
                </a:solidFill>
              </a:rPr>
              <a:t>cơ</a:t>
            </a:r>
            <a:r>
              <a:rPr lang="en-US" sz="2800" dirty="0" smtClean="0">
                <a:solidFill>
                  <a:schemeClr val="tx2"/>
                </a:solidFill>
              </a:rPr>
              <a:t> </a:t>
            </a:r>
            <a:r>
              <a:rPr lang="en-US" sz="2800" dirty="0" err="1" smtClean="0">
                <a:solidFill>
                  <a:schemeClr val="tx2"/>
                </a:solidFill>
              </a:rPr>
              <a:t>thể</a:t>
            </a:r>
            <a:r>
              <a:rPr lang="en-US" sz="2800" dirty="0" smtClean="0">
                <a:solidFill>
                  <a:schemeClr val="tx2"/>
                </a:solidFill>
              </a:rPr>
              <a:t>.</a:t>
            </a:r>
            <a:endParaRPr lang="vi-VN" sz="2800" dirty="0">
              <a:solidFill>
                <a:schemeClr val="tx2"/>
              </a:solidFill>
            </a:endParaRPr>
          </a:p>
        </p:txBody>
      </p:sp>
    </p:spTree>
    <p:extLst>
      <p:ext uri="{BB962C8B-B14F-4D97-AF65-F5344CB8AC3E}">
        <p14:creationId xmlns:p14="http://schemas.microsoft.com/office/powerpoint/2010/main" val="3094866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down)">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692696"/>
            <a:ext cx="9144000" cy="6165304"/>
          </a:xfrm>
        </p:spPr>
        <p:txBody>
          <a:bodyPr/>
          <a:lstStyle/>
          <a:p>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20419"/>
            <a:ext cx="9144000" cy="5516893"/>
          </a:xfrm>
          <a:prstGeom prst="rect">
            <a:avLst/>
          </a:prstGeom>
        </p:spPr>
      </p:pic>
    </p:spTree>
    <p:extLst>
      <p:ext uri="{BB962C8B-B14F-4D97-AF65-F5344CB8AC3E}">
        <p14:creationId xmlns:p14="http://schemas.microsoft.com/office/powerpoint/2010/main" val="15430044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pPr algn="l"/>
            <a:r>
              <a:rPr lang="en-US" sz="2800" dirty="0">
                <a:solidFill>
                  <a:srgbClr val="FF0000"/>
                </a:solidFill>
                <a:latin typeface="Arial" pitchFamily="34" charset="0"/>
                <a:cs typeface="Arial" pitchFamily="34" charset="0"/>
              </a:rPr>
              <a:t>BÀI 15: ĐÔNG MÁU VÀ NGUYÊN TẮC TRUYỀN MÁU</a:t>
            </a:r>
            <a:br>
              <a:rPr lang="en-US" sz="2800" dirty="0">
                <a:solidFill>
                  <a:srgbClr val="FF0000"/>
                </a:solidFill>
                <a:latin typeface="Arial" pitchFamily="34" charset="0"/>
                <a:cs typeface="Arial" pitchFamily="34" charset="0"/>
              </a:rPr>
            </a:br>
            <a:r>
              <a:rPr lang="en-US" sz="2800" dirty="0">
                <a:solidFill>
                  <a:prstClr val="white"/>
                </a:solidFill>
                <a:latin typeface="Arial" pitchFamily="34" charset="0"/>
                <a:cs typeface="Arial" pitchFamily="34" charset="0"/>
              </a:rPr>
              <a:t>I. </a:t>
            </a:r>
            <a:endParaRPr lang="vi-VN" dirty="0">
              <a:solidFill>
                <a:srgbClr val="FF0000"/>
              </a:solidFill>
            </a:endParaRPr>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3624"/>
            <a:ext cx="9143999" cy="5023687"/>
          </a:xfrm>
          <a:prstGeom prst="rect">
            <a:avLst/>
          </a:prstGeom>
        </p:spPr>
      </p:pic>
      <p:sp>
        <p:nvSpPr>
          <p:cNvPr id="4" name="Hộp_Văn_Bản 3"/>
          <p:cNvSpPr txBox="1"/>
          <p:nvPr/>
        </p:nvSpPr>
        <p:spPr>
          <a:xfrm>
            <a:off x="179512" y="1213624"/>
            <a:ext cx="3240360" cy="523220"/>
          </a:xfrm>
          <a:prstGeom prst="rect">
            <a:avLst/>
          </a:prstGeom>
          <a:noFill/>
        </p:spPr>
        <p:txBody>
          <a:bodyPr wrap="square" rtlCol="0">
            <a:spAutoFit/>
          </a:bodyPr>
          <a:lstStyle/>
          <a:p>
            <a:r>
              <a:rPr lang="en-US" sz="2800" dirty="0" smtClean="0">
                <a:solidFill>
                  <a:srgbClr val="FF0000"/>
                </a:solidFill>
                <a:latin typeface="Arial" pitchFamily="34" charset="0"/>
                <a:cs typeface="Arial" pitchFamily="34" charset="0"/>
              </a:rPr>
              <a:t>I. ĐÔNG </a:t>
            </a:r>
            <a:r>
              <a:rPr lang="en-US" sz="2800" dirty="0">
                <a:solidFill>
                  <a:srgbClr val="FF0000"/>
                </a:solidFill>
                <a:latin typeface="Arial" pitchFamily="34" charset="0"/>
                <a:cs typeface="Arial" pitchFamily="34" charset="0"/>
              </a:rPr>
              <a:t>MÁU</a:t>
            </a:r>
            <a:endParaRPr lang="vi-VN" sz="2800" dirty="0"/>
          </a:p>
        </p:txBody>
      </p:sp>
      <p:pic>
        <p:nvPicPr>
          <p:cNvPr id="5" name="Ảnh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1800" y="1094234"/>
            <a:ext cx="1000125" cy="762000"/>
          </a:xfrm>
          <a:prstGeom prst="rect">
            <a:avLst/>
          </a:prstGeom>
        </p:spPr>
      </p:pic>
    </p:spTree>
    <p:extLst>
      <p:ext uri="{BB962C8B-B14F-4D97-AF65-F5344CB8AC3E}">
        <p14:creationId xmlns:p14="http://schemas.microsoft.com/office/powerpoint/2010/main" val="1847804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solidFill>
            <a:schemeClr val="bg1"/>
          </a:solidFill>
        </p:spPr>
        <p:txBody>
          <a:bodyPr/>
          <a:lstStyle/>
          <a:p>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2695"/>
            <a:ext cx="9144000" cy="4176465"/>
          </a:xfrm>
          <a:prstGeom prst="rect">
            <a:avLst/>
          </a:prstGeom>
        </p:spPr>
      </p:pic>
      <p:sp>
        <p:nvSpPr>
          <p:cNvPr id="4" name="Hộp_Văn_Bản 3"/>
          <p:cNvSpPr txBox="1"/>
          <p:nvPr/>
        </p:nvSpPr>
        <p:spPr>
          <a:xfrm>
            <a:off x="0" y="4869160"/>
            <a:ext cx="9144000" cy="523220"/>
          </a:xfrm>
          <a:prstGeom prst="rect">
            <a:avLst/>
          </a:prstGeom>
          <a:noFill/>
        </p:spPr>
        <p:txBody>
          <a:bodyPr wrap="square" rtlCol="0">
            <a:spAutoFit/>
          </a:bodyPr>
          <a:lstStyle/>
          <a:p>
            <a:pPr marL="363538"/>
            <a:r>
              <a:rPr lang="en-US" sz="2800" dirty="0" smtClean="0">
                <a:solidFill>
                  <a:schemeClr val="tx2"/>
                </a:solidFill>
              </a:rPr>
              <a:t> </a:t>
            </a:r>
            <a:r>
              <a:rPr lang="en-US" sz="2800" dirty="0" err="1" smtClean="0">
                <a:solidFill>
                  <a:schemeClr val="tx2"/>
                </a:solidFill>
              </a:rPr>
              <a:t>Câu</a:t>
            </a:r>
            <a:r>
              <a:rPr lang="en-US" sz="2800" dirty="0" smtClean="0">
                <a:solidFill>
                  <a:schemeClr val="tx2"/>
                </a:solidFill>
              </a:rPr>
              <a:t> 1: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không</a:t>
            </a:r>
            <a:r>
              <a:rPr lang="en-US" sz="2800" dirty="0" smtClean="0">
                <a:solidFill>
                  <a:schemeClr val="tx2"/>
                </a:solidFill>
              </a:rPr>
              <a:t> </a:t>
            </a:r>
            <a:r>
              <a:rPr lang="en-US" sz="2800" dirty="0" err="1" smtClean="0">
                <a:solidFill>
                  <a:schemeClr val="tx2"/>
                </a:solidFill>
              </a:rPr>
              <a:t>chảy</a:t>
            </a:r>
            <a:r>
              <a:rPr lang="en-US" sz="2800" dirty="0" smtClean="0">
                <a:solidFill>
                  <a:schemeClr val="tx2"/>
                </a:solidFill>
              </a:rPr>
              <a:t> </a:t>
            </a:r>
            <a:r>
              <a:rPr lang="en-US" sz="2800" dirty="0" err="1" smtClean="0">
                <a:solidFill>
                  <a:schemeClr val="tx2"/>
                </a:solidFill>
              </a:rPr>
              <a:t>ra</a:t>
            </a:r>
            <a:r>
              <a:rPr lang="en-US" sz="2800" dirty="0" smtClean="0">
                <a:solidFill>
                  <a:schemeClr val="tx2"/>
                </a:solidFill>
              </a:rPr>
              <a:t> </a:t>
            </a:r>
            <a:r>
              <a:rPr lang="en-US" sz="2800" dirty="0" err="1" smtClean="0">
                <a:solidFill>
                  <a:schemeClr val="tx2"/>
                </a:solidFill>
              </a:rPr>
              <a:t>khỏi</a:t>
            </a:r>
            <a:r>
              <a:rPr lang="en-US" sz="2800" dirty="0" smtClean="0">
                <a:solidFill>
                  <a:schemeClr val="tx2"/>
                </a:solidFill>
              </a:rPr>
              <a:t> </a:t>
            </a:r>
            <a:r>
              <a:rPr lang="en-US" sz="2800" dirty="0" err="1" smtClean="0">
                <a:solidFill>
                  <a:schemeClr val="tx2"/>
                </a:solidFill>
              </a:rPr>
              <a:t>mao</a:t>
            </a:r>
            <a:r>
              <a:rPr lang="en-US" sz="2800" dirty="0" smtClean="0">
                <a:solidFill>
                  <a:schemeClr val="tx2"/>
                </a:solidFill>
              </a:rPr>
              <a:t> </a:t>
            </a:r>
            <a:r>
              <a:rPr lang="en-US" sz="2800" dirty="0" err="1" smtClean="0">
                <a:solidFill>
                  <a:schemeClr val="tx2"/>
                </a:solidFill>
              </a:rPr>
              <a:t>mạch</a:t>
            </a:r>
            <a:r>
              <a:rPr lang="en-US" sz="2800" dirty="0" smtClean="0">
                <a:solidFill>
                  <a:schemeClr val="tx2"/>
                </a:solidFill>
              </a:rPr>
              <a:t> </a:t>
            </a:r>
            <a:r>
              <a:rPr lang="en-US" sz="2800" dirty="0" err="1" smtClean="0">
                <a:solidFill>
                  <a:schemeClr val="tx2"/>
                </a:solidFill>
              </a:rPr>
              <a:t>nữa</a:t>
            </a:r>
            <a:r>
              <a:rPr lang="en-US" sz="2800" dirty="0" smtClean="0">
                <a:solidFill>
                  <a:schemeClr val="tx2"/>
                </a:solidFill>
              </a:rPr>
              <a:t> </a:t>
            </a:r>
            <a:r>
              <a:rPr lang="en-US" sz="2800" dirty="0" err="1" smtClean="0">
                <a:solidFill>
                  <a:schemeClr val="tx2"/>
                </a:solidFill>
              </a:rPr>
              <a:t>nhờ</a:t>
            </a:r>
            <a:r>
              <a:rPr lang="en-US" sz="2800" dirty="0" smtClean="0">
                <a:solidFill>
                  <a:schemeClr val="tx2"/>
                </a:solidFill>
              </a:rPr>
              <a:t> </a:t>
            </a:r>
            <a:r>
              <a:rPr lang="en-US" sz="2800" dirty="0" err="1" smtClean="0">
                <a:solidFill>
                  <a:schemeClr val="tx2"/>
                </a:solidFill>
              </a:rPr>
              <a:t>đâu</a:t>
            </a:r>
            <a:r>
              <a:rPr lang="en-US" sz="2800" dirty="0" smtClean="0">
                <a:solidFill>
                  <a:schemeClr val="tx2"/>
                </a:solidFill>
              </a:rPr>
              <a:t>?</a:t>
            </a:r>
            <a:endParaRPr lang="vi-VN" sz="2800" dirty="0">
              <a:solidFill>
                <a:schemeClr val="tx2"/>
              </a:solidFill>
            </a:endParaRPr>
          </a:p>
        </p:txBody>
      </p:sp>
      <p:sp>
        <p:nvSpPr>
          <p:cNvPr id="5" name="Hộp_Văn_Bản 4"/>
          <p:cNvSpPr txBox="1"/>
          <p:nvPr/>
        </p:nvSpPr>
        <p:spPr>
          <a:xfrm>
            <a:off x="179512" y="5320393"/>
            <a:ext cx="8784976" cy="523220"/>
          </a:xfrm>
          <a:prstGeom prst="rect">
            <a:avLst/>
          </a:prstGeom>
          <a:noFill/>
        </p:spPr>
        <p:txBody>
          <a:bodyPr wrap="square" rtlCol="0">
            <a:spAutoFit/>
          </a:bodyPr>
          <a:lstStyle/>
          <a:p>
            <a:pPr marL="261938"/>
            <a:r>
              <a:rPr lang="en-US" sz="2800" dirty="0" err="1" smtClean="0">
                <a:solidFill>
                  <a:schemeClr val="tx2"/>
                </a:solidFill>
              </a:rPr>
              <a:t>Câu</a:t>
            </a:r>
            <a:r>
              <a:rPr lang="en-US" sz="2800" dirty="0" smtClean="0">
                <a:solidFill>
                  <a:schemeClr val="tx2"/>
                </a:solidFill>
              </a:rPr>
              <a:t> 2: </a:t>
            </a:r>
            <a:r>
              <a:rPr lang="en-US" sz="2800" dirty="0" err="1" smtClean="0">
                <a:solidFill>
                  <a:schemeClr val="tx2"/>
                </a:solidFill>
              </a:rPr>
              <a:t>Sự</a:t>
            </a:r>
            <a:r>
              <a:rPr lang="en-US" sz="2800" dirty="0" smtClean="0">
                <a:solidFill>
                  <a:schemeClr val="tx2"/>
                </a:solidFill>
              </a:rPr>
              <a:t> </a:t>
            </a:r>
            <a:r>
              <a:rPr lang="en-US" sz="2800" dirty="0" err="1" smtClean="0">
                <a:solidFill>
                  <a:schemeClr val="tx2"/>
                </a:solidFill>
              </a:rPr>
              <a:t>đông</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liên</a:t>
            </a:r>
            <a:r>
              <a:rPr lang="en-US" sz="2800" dirty="0" smtClean="0">
                <a:solidFill>
                  <a:schemeClr val="tx2"/>
                </a:solidFill>
              </a:rPr>
              <a:t> </a:t>
            </a:r>
            <a:r>
              <a:rPr lang="en-US" sz="2800" dirty="0" err="1" smtClean="0">
                <a:solidFill>
                  <a:schemeClr val="tx2"/>
                </a:solidFill>
              </a:rPr>
              <a:t>quan</a:t>
            </a:r>
            <a:r>
              <a:rPr lang="en-US" sz="2800" dirty="0" smtClean="0">
                <a:solidFill>
                  <a:schemeClr val="tx2"/>
                </a:solidFill>
              </a:rPr>
              <a:t> </a:t>
            </a:r>
            <a:r>
              <a:rPr lang="en-US" sz="2800" dirty="0" err="1" smtClean="0">
                <a:solidFill>
                  <a:schemeClr val="tx2"/>
                </a:solidFill>
              </a:rPr>
              <a:t>tới</a:t>
            </a:r>
            <a:r>
              <a:rPr lang="en-US" sz="2800" dirty="0" smtClean="0">
                <a:solidFill>
                  <a:schemeClr val="tx2"/>
                </a:solidFill>
              </a:rPr>
              <a:t> </a:t>
            </a:r>
            <a:r>
              <a:rPr lang="en-US" sz="2800" dirty="0" err="1" smtClean="0">
                <a:solidFill>
                  <a:schemeClr val="tx2"/>
                </a:solidFill>
              </a:rPr>
              <a:t>yếu</a:t>
            </a:r>
            <a:r>
              <a:rPr lang="en-US" sz="2800" dirty="0" smtClean="0">
                <a:solidFill>
                  <a:schemeClr val="tx2"/>
                </a:solidFill>
              </a:rPr>
              <a:t> </a:t>
            </a:r>
            <a:r>
              <a:rPr lang="en-US" sz="2800" dirty="0" err="1" smtClean="0">
                <a:solidFill>
                  <a:schemeClr val="tx2"/>
                </a:solidFill>
              </a:rPr>
              <a:t>tố</a:t>
            </a:r>
            <a:r>
              <a:rPr lang="en-US" sz="2800" dirty="0" smtClean="0">
                <a:solidFill>
                  <a:schemeClr val="tx2"/>
                </a:solidFill>
              </a:rPr>
              <a:t> </a:t>
            </a:r>
            <a:r>
              <a:rPr lang="en-US" sz="2800" dirty="0" err="1" smtClean="0">
                <a:solidFill>
                  <a:schemeClr val="tx2"/>
                </a:solidFill>
              </a:rPr>
              <a:t>nào</a:t>
            </a:r>
            <a:r>
              <a:rPr lang="en-US" sz="2800" dirty="0" smtClean="0">
                <a:solidFill>
                  <a:schemeClr val="tx2"/>
                </a:solidFill>
              </a:rPr>
              <a:t> </a:t>
            </a:r>
            <a:r>
              <a:rPr lang="en-US" sz="2800" dirty="0" err="1" smtClean="0">
                <a:solidFill>
                  <a:schemeClr val="tx2"/>
                </a:solidFill>
              </a:rPr>
              <a:t>của</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a:t>
            </a:r>
            <a:endParaRPr lang="vi-VN" sz="2800" dirty="0">
              <a:solidFill>
                <a:schemeClr val="tx2"/>
              </a:solidFill>
            </a:endParaRPr>
          </a:p>
        </p:txBody>
      </p:sp>
      <p:sp>
        <p:nvSpPr>
          <p:cNvPr id="7" name="Hộp_Văn_Bản 6"/>
          <p:cNvSpPr txBox="1"/>
          <p:nvPr/>
        </p:nvSpPr>
        <p:spPr>
          <a:xfrm>
            <a:off x="170338" y="5733256"/>
            <a:ext cx="8424936" cy="523220"/>
          </a:xfrm>
          <a:prstGeom prst="rect">
            <a:avLst/>
          </a:prstGeom>
          <a:noFill/>
        </p:spPr>
        <p:txBody>
          <a:bodyPr wrap="square" rtlCol="0">
            <a:spAutoFit/>
          </a:bodyPr>
          <a:lstStyle/>
          <a:p>
            <a:pPr marL="261938"/>
            <a:r>
              <a:rPr lang="en-US" sz="2800" dirty="0" err="1" smtClean="0">
                <a:solidFill>
                  <a:schemeClr val="tx2"/>
                </a:solidFill>
              </a:rPr>
              <a:t>Câu</a:t>
            </a:r>
            <a:r>
              <a:rPr lang="en-US" sz="2800" dirty="0" smtClean="0">
                <a:solidFill>
                  <a:srgbClr val="FFFF00"/>
                </a:solidFill>
              </a:rPr>
              <a:t> </a:t>
            </a:r>
            <a:r>
              <a:rPr lang="en-US" sz="2800" dirty="0" smtClean="0">
                <a:solidFill>
                  <a:schemeClr val="tx2"/>
                </a:solidFill>
              </a:rPr>
              <a:t>3: </a:t>
            </a:r>
            <a:r>
              <a:rPr lang="en-US" sz="2800" dirty="0" err="1" smtClean="0">
                <a:solidFill>
                  <a:schemeClr val="tx2"/>
                </a:solidFill>
              </a:rPr>
              <a:t>Bệnh</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khó</a:t>
            </a:r>
            <a:r>
              <a:rPr lang="en-US" sz="2800" dirty="0" smtClean="0">
                <a:solidFill>
                  <a:schemeClr val="tx2"/>
                </a:solidFill>
              </a:rPr>
              <a:t> </a:t>
            </a:r>
            <a:r>
              <a:rPr lang="en-US" sz="2800" dirty="0" err="1" smtClean="0">
                <a:solidFill>
                  <a:schemeClr val="tx2"/>
                </a:solidFill>
              </a:rPr>
              <a:t>đông</a:t>
            </a:r>
            <a:r>
              <a:rPr lang="en-US" sz="2800" dirty="0" smtClean="0">
                <a:solidFill>
                  <a:schemeClr val="tx2"/>
                </a:solidFill>
              </a:rPr>
              <a:t> </a:t>
            </a:r>
            <a:r>
              <a:rPr lang="en-US" sz="2800" dirty="0" err="1" smtClean="0">
                <a:solidFill>
                  <a:schemeClr val="tx2"/>
                </a:solidFill>
              </a:rPr>
              <a:t>là</a:t>
            </a:r>
            <a:r>
              <a:rPr lang="en-US" sz="2800" dirty="0" smtClean="0">
                <a:solidFill>
                  <a:schemeClr val="tx2"/>
                </a:solidFill>
              </a:rPr>
              <a:t> do </a:t>
            </a:r>
            <a:r>
              <a:rPr lang="en-US" sz="2800" dirty="0" err="1" smtClean="0">
                <a:solidFill>
                  <a:schemeClr val="tx2"/>
                </a:solidFill>
              </a:rPr>
              <a:t>đâu</a:t>
            </a:r>
            <a:r>
              <a:rPr lang="en-US" sz="2800" dirty="0" smtClean="0">
                <a:solidFill>
                  <a:schemeClr val="tx2"/>
                </a:solidFill>
              </a:rPr>
              <a:t> ?</a:t>
            </a:r>
            <a:endParaRPr lang="vi-VN" sz="2800" dirty="0">
              <a:solidFill>
                <a:schemeClr val="tx2"/>
              </a:solidFill>
            </a:endParaRPr>
          </a:p>
        </p:txBody>
      </p:sp>
      <p:sp>
        <p:nvSpPr>
          <p:cNvPr id="8" name="Hộp_Văn_Bản 7"/>
          <p:cNvSpPr txBox="1"/>
          <p:nvPr/>
        </p:nvSpPr>
        <p:spPr>
          <a:xfrm>
            <a:off x="327742" y="4843339"/>
            <a:ext cx="8496944" cy="954107"/>
          </a:xfrm>
          <a:prstGeom prst="rect">
            <a:avLst/>
          </a:prstGeom>
          <a:noFill/>
        </p:spPr>
        <p:txBody>
          <a:bodyPr wrap="square" rtlCol="0">
            <a:spAutoFit/>
          </a:bodyPr>
          <a:lstStyle/>
          <a:p>
            <a:r>
              <a:rPr lang="en-US" sz="2800" dirty="0" smtClean="0">
                <a:solidFill>
                  <a:schemeClr val="tx2"/>
                </a:solidFill>
              </a:rPr>
              <a:t>- </a:t>
            </a:r>
            <a:r>
              <a:rPr lang="en-US" sz="2800" dirty="0" err="1" smtClean="0">
                <a:solidFill>
                  <a:schemeClr val="tx2"/>
                </a:solidFill>
              </a:rPr>
              <a:t>Vậy</a:t>
            </a:r>
            <a:r>
              <a:rPr lang="en-US" sz="2800" dirty="0" smtClean="0">
                <a:solidFill>
                  <a:schemeClr val="tx2"/>
                </a:solidFill>
              </a:rPr>
              <a:t> </a:t>
            </a:r>
            <a:r>
              <a:rPr lang="en-US" sz="2800" dirty="0" err="1" smtClean="0">
                <a:solidFill>
                  <a:schemeClr val="tx2"/>
                </a:solidFill>
              </a:rPr>
              <a:t>muốn</a:t>
            </a:r>
            <a:r>
              <a:rPr lang="en-US" sz="2800" dirty="0" smtClean="0">
                <a:solidFill>
                  <a:schemeClr val="tx2"/>
                </a:solidFill>
              </a:rPr>
              <a:t> </a:t>
            </a:r>
            <a:r>
              <a:rPr lang="en-US" sz="2800" dirty="0" err="1" smtClean="0">
                <a:solidFill>
                  <a:schemeClr val="tx2"/>
                </a:solidFill>
              </a:rPr>
              <a:t>giữ</a:t>
            </a:r>
            <a:r>
              <a:rPr lang="en-US" sz="2800" dirty="0" smtClean="0">
                <a:solidFill>
                  <a:schemeClr val="tx2"/>
                </a:solidFill>
              </a:rPr>
              <a:t> </a:t>
            </a:r>
            <a:r>
              <a:rPr lang="en-US" sz="2800" dirty="0" err="1" smtClean="0">
                <a:solidFill>
                  <a:schemeClr val="tx2"/>
                </a:solidFill>
              </a:rPr>
              <a:t>máu</a:t>
            </a:r>
            <a:r>
              <a:rPr lang="en-US" sz="2800" dirty="0" smtClean="0">
                <a:solidFill>
                  <a:schemeClr val="tx2"/>
                </a:solidFill>
              </a:rPr>
              <a:t> </a:t>
            </a:r>
            <a:r>
              <a:rPr lang="en-US" sz="2800" dirty="0" err="1" smtClean="0">
                <a:solidFill>
                  <a:schemeClr val="tx2"/>
                </a:solidFill>
              </a:rPr>
              <a:t>không</a:t>
            </a:r>
            <a:r>
              <a:rPr lang="en-US" sz="2800" dirty="0" smtClean="0">
                <a:solidFill>
                  <a:schemeClr val="tx2"/>
                </a:solidFill>
              </a:rPr>
              <a:t> </a:t>
            </a:r>
            <a:r>
              <a:rPr lang="en-US" sz="2800" dirty="0" err="1" smtClean="0">
                <a:solidFill>
                  <a:schemeClr val="tx2"/>
                </a:solidFill>
              </a:rPr>
              <a:t>đông</a:t>
            </a:r>
            <a:r>
              <a:rPr lang="en-US" sz="2800" dirty="0" smtClean="0">
                <a:solidFill>
                  <a:schemeClr val="tx2"/>
                </a:solidFill>
              </a:rPr>
              <a:t> </a:t>
            </a:r>
            <a:r>
              <a:rPr lang="en-US" sz="2800" dirty="0" err="1" smtClean="0">
                <a:solidFill>
                  <a:schemeClr val="tx2"/>
                </a:solidFill>
              </a:rPr>
              <a:t>khi</a:t>
            </a:r>
            <a:r>
              <a:rPr lang="en-US" sz="2800" dirty="0" smtClean="0">
                <a:solidFill>
                  <a:schemeClr val="tx2"/>
                </a:solidFill>
              </a:rPr>
              <a:t> </a:t>
            </a:r>
            <a:r>
              <a:rPr lang="en-US" sz="2800" dirty="0" err="1" smtClean="0">
                <a:solidFill>
                  <a:schemeClr val="tx2"/>
                </a:solidFill>
              </a:rPr>
              <a:t>ra</a:t>
            </a:r>
            <a:r>
              <a:rPr lang="en-US" sz="2800" dirty="0" smtClean="0">
                <a:solidFill>
                  <a:schemeClr val="tx2"/>
                </a:solidFill>
              </a:rPr>
              <a:t> </a:t>
            </a:r>
            <a:r>
              <a:rPr lang="en-US" sz="2800" dirty="0" err="1" smtClean="0">
                <a:solidFill>
                  <a:schemeClr val="tx2"/>
                </a:solidFill>
              </a:rPr>
              <a:t>khỏi</a:t>
            </a:r>
            <a:r>
              <a:rPr lang="en-US" sz="2800" dirty="0" smtClean="0">
                <a:solidFill>
                  <a:schemeClr val="tx2"/>
                </a:solidFill>
              </a:rPr>
              <a:t> </a:t>
            </a:r>
            <a:r>
              <a:rPr lang="en-US" sz="2800" dirty="0" err="1" smtClean="0">
                <a:solidFill>
                  <a:schemeClr val="tx2"/>
                </a:solidFill>
              </a:rPr>
              <a:t>mạch</a:t>
            </a:r>
            <a:r>
              <a:rPr lang="en-US" sz="2800" dirty="0" smtClean="0">
                <a:solidFill>
                  <a:schemeClr val="tx2"/>
                </a:solidFill>
              </a:rPr>
              <a:t> ta </a:t>
            </a:r>
            <a:r>
              <a:rPr lang="en-US" sz="2800" dirty="0" err="1" smtClean="0">
                <a:solidFill>
                  <a:schemeClr val="tx2"/>
                </a:solidFill>
              </a:rPr>
              <a:t>làm</a:t>
            </a:r>
            <a:r>
              <a:rPr lang="en-US" sz="2800" dirty="0" smtClean="0">
                <a:solidFill>
                  <a:schemeClr val="tx2"/>
                </a:solidFill>
              </a:rPr>
              <a:t> </a:t>
            </a:r>
            <a:r>
              <a:rPr lang="en-US" sz="2800" dirty="0" err="1" smtClean="0">
                <a:solidFill>
                  <a:schemeClr val="tx2"/>
                </a:solidFill>
              </a:rPr>
              <a:t>thế</a:t>
            </a:r>
            <a:r>
              <a:rPr lang="en-US" sz="2800" dirty="0" smtClean="0">
                <a:solidFill>
                  <a:schemeClr val="tx2"/>
                </a:solidFill>
              </a:rPr>
              <a:t> </a:t>
            </a:r>
            <a:r>
              <a:rPr lang="en-US" sz="2800" dirty="0" err="1" smtClean="0">
                <a:solidFill>
                  <a:schemeClr val="tx2"/>
                </a:solidFill>
              </a:rPr>
              <a:t>nào</a:t>
            </a:r>
            <a:r>
              <a:rPr lang="en-US" sz="2800" dirty="0" smtClean="0">
                <a:solidFill>
                  <a:schemeClr val="tx2"/>
                </a:solidFill>
              </a:rPr>
              <a:t>?</a:t>
            </a:r>
            <a:endParaRPr lang="vi-VN" sz="2800" dirty="0">
              <a:solidFill>
                <a:schemeClr val="tx2"/>
              </a:solidFill>
            </a:endParaRPr>
          </a:p>
        </p:txBody>
      </p:sp>
      <p:sp>
        <p:nvSpPr>
          <p:cNvPr id="9" name="Hộp_Văn_Bản 8"/>
          <p:cNvSpPr txBox="1"/>
          <p:nvPr/>
        </p:nvSpPr>
        <p:spPr>
          <a:xfrm>
            <a:off x="336170" y="5843613"/>
            <a:ext cx="8496944" cy="507831"/>
          </a:xfrm>
          <a:prstGeom prst="rect">
            <a:avLst/>
          </a:prstGeom>
          <a:noFill/>
        </p:spPr>
        <p:txBody>
          <a:bodyPr wrap="square" rtlCol="0">
            <a:spAutoFit/>
          </a:bodyPr>
          <a:lstStyle/>
          <a:p>
            <a:r>
              <a:rPr lang="en-US" sz="2700" dirty="0" smtClean="0">
                <a:solidFill>
                  <a:schemeClr val="tx2"/>
                </a:solidFill>
              </a:rPr>
              <a:t>- </a:t>
            </a:r>
            <a:r>
              <a:rPr lang="en-US" sz="2700" dirty="0" err="1" smtClean="0">
                <a:solidFill>
                  <a:schemeClr val="tx2"/>
                </a:solidFill>
              </a:rPr>
              <a:t>Trong</a:t>
            </a:r>
            <a:r>
              <a:rPr lang="en-US" sz="2700" dirty="0" smtClean="0">
                <a:solidFill>
                  <a:schemeClr val="tx2"/>
                </a:solidFill>
              </a:rPr>
              <a:t> y </a:t>
            </a:r>
            <a:r>
              <a:rPr lang="en-US" sz="2700" dirty="0" err="1" smtClean="0">
                <a:solidFill>
                  <a:schemeClr val="tx2"/>
                </a:solidFill>
              </a:rPr>
              <a:t>học</a:t>
            </a:r>
            <a:r>
              <a:rPr lang="en-US" sz="2700" dirty="0" smtClean="0">
                <a:solidFill>
                  <a:schemeClr val="tx2"/>
                </a:solidFill>
              </a:rPr>
              <a:t> </a:t>
            </a:r>
            <a:r>
              <a:rPr lang="en-US" sz="2700" dirty="0" err="1" smtClean="0">
                <a:solidFill>
                  <a:schemeClr val="tx2"/>
                </a:solidFill>
              </a:rPr>
              <a:t>người</a:t>
            </a:r>
            <a:r>
              <a:rPr lang="en-US" sz="2700" dirty="0" smtClean="0">
                <a:solidFill>
                  <a:schemeClr val="tx2"/>
                </a:solidFill>
              </a:rPr>
              <a:t> ta </a:t>
            </a:r>
            <a:r>
              <a:rPr lang="en-US" sz="2700" dirty="0" err="1" smtClean="0">
                <a:solidFill>
                  <a:schemeClr val="tx2"/>
                </a:solidFill>
              </a:rPr>
              <a:t>sử</a:t>
            </a:r>
            <a:r>
              <a:rPr lang="en-US" sz="2700" dirty="0" smtClean="0">
                <a:solidFill>
                  <a:schemeClr val="tx2"/>
                </a:solidFill>
              </a:rPr>
              <a:t> </a:t>
            </a:r>
            <a:r>
              <a:rPr lang="en-US" sz="2700" dirty="0" err="1" smtClean="0">
                <a:solidFill>
                  <a:schemeClr val="tx2"/>
                </a:solidFill>
              </a:rPr>
              <a:t>dụng</a:t>
            </a:r>
            <a:r>
              <a:rPr lang="en-US" sz="2700" dirty="0" smtClean="0">
                <a:solidFill>
                  <a:schemeClr val="tx2"/>
                </a:solidFill>
              </a:rPr>
              <a:t> </a:t>
            </a:r>
            <a:r>
              <a:rPr lang="en-US" sz="2700" dirty="0" err="1" smtClean="0">
                <a:solidFill>
                  <a:schemeClr val="tx2"/>
                </a:solidFill>
              </a:rPr>
              <a:t>phương</a:t>
            </a:r>
            <a:r>
              <a:rPr lang="en-US" sz="2700" dirty="0" smtClean="0">
                <a:solidFill>
                  <a:schemeClr val="tx2"/>
                </a:solidFill>
              </a:rPr>
              <a:t> </a:t>
            </a:r>
            <a:r>
              <a:rPr lang="en-US" sz="2700" dirty="0" err="1" smtClean="0">
                <a:solidFill>
                  <a:schemeClr val="tx2"/>
                </a:solidFill>
              </a:rPr>
              <a:t>pháp</a:t>
            </a:r>
            <a:r>
              <a:rPr lang="en-US" sz="2700" dirty="0" smtClean="0">
                <a:solidFill>
                  <a:schemeClr val="tx2"/>
                </a:solidFill>
              </a:rPr>
              <a:t> </a:t>
            </a:r>
            <a:r>
              <a:rPr lang="en-US" sz="2700" dirty="0" err="1" smtClean="0">
                <a:solidFill>
                  <a:schemeClr val="tx2"/>
                </a:solidFill>
              </a:rPr>
              <a:t>này</a:t>
            </a:r>
            <a:r>
              <a:rPr lang="en-US" sz="2700" dirty="0" smtClean="0">
                <a:solidFill>
                  <a:schemeClr val="tx2"/>
                </a:solidFill>
              </a:rPr>
              <a:t> </a:t>
            </a:r>
            <a:r>
              <a:rPr lang="en-US" sz="2700" dirty="0" err="1" smtClean="0">
                <a:solidFill>
                  <a:schemeClr val="tx2"/>
                </a:solidFill>
              </a:rPr>
              <a:t>để</a:t>
            </a:r>
            <a:r>
              <a:rPr lang="en-US" sz="2700" dirty="0" smtClean="0">
                <a:solidFill>
                  <a:schemeClr val="tx2"/>
                </a:solidFill>
              </a:rPr>
              <a:t> </a:t>
            </a:r>
            <a:r>
              <a:rPr lang="en-US" sz="2700" dirty="0" err="1" smtClean="0">
                <a:solidFill>
                  <a:schemeClr val="tx2"/>
                </a:solidFill>
              </a:rPr>
              <a:t>làm</a:t>
            </a:r>
            <a:r>
              <a:rPr lang="en-US" sz="2700" dirty="0" smtClean="0">
                <a:solidFill>
                  <a:schemeClr val="tx2"/>
                </a:solidFill>
              </a:rPr>
              <a:t> </a:t>
            </a:r>
            <a:r>
              <a:rPr lang="en-US" sz="2700" dirty="0" err="1" smtClean="0">
                <a:solidFill>
                  <a:schemeClr val="tx2"/>
                </a:solidFill>
              </a:rPr>
              <a:t>gì</a:t>
            </a:r>
            <a:r>
              <a:rPr lang="en-US" sz="2700" dirty="0" smtClean="0">
                <a:solidFill>
                  <a:schemeClr val="tx2"/>
                </a:solidFill>
              </a:rPr>
              <a:t>?</a:t>
            </a:r>
            <a:endParaRPr lang="vi-VN" sz="2700" dirty="0">
              <a:solidFill>
                <a:schemeClr val="tx2"/>
              </a:solidFill>
            </a:endParaRPr>
          </a:p>
        </p:txBody>
      </p:sp>
    </p:spTree>
    <p:extLst>
      <p:ext uri="{BB962C8B-B14F-4D97-AF65-F5344CB8AC3E}">
        <p14:creationId xmlns:p14="http://schemas.microsoft.com/office/powerpoint/2010/main" val="246542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par>
                                <p:cTn id="27" presetID="2" presetClass="exit" presetSubtype="4" fill="hold" grpId="1" nodeType="withEffect">
                                  <p:stCondLst>
                                    <p:cond delay="0"/>
                                  </p:stCondLst>
                                  <p:childTnLst>
                                    <p:anim calcmode="lin" valueType="num">
                                      <p:cBhvr additive="base">
                                        <p:cTn id="28" dur="500"/>
                                        <p:tgtEl>
                                          <p:spTgt spid="5"/>
                                        </p:tgtEl>
                                        <p:attrNameLst>
                                          <p:attrName>ppt_x</p:attrName>
                                        </p:attrNameLst>
                                      </p:cBhvr>
                                      <p:tavLst>
                                        <p:tav tm="0">
                                          <p:val>
                                            <p:strVal val="ppt_x"/>
                                          </p:val>
                                        </p:tav>
                                        <p:tav tm="100000">
                                          <p:val>
                                            <p:strVal val="ppt_x"/>
                                          </p:val>
                                        </p:tav>
                                      </p:tavLst>
                                    </p:anim>
                                    <p:anim calcmode="lin" valueType="num">
                                      <p:cBhvr additive="base">
                                        <p:cTn id="29" dur="500"/>
                                        <p:tgtEl>
                                          <p:spTgt spid="5"/>
                                        </p:tgtEl>
                                        <p:attrNameLst>
                                          <p:attrName>ppt_y</p:attrName>
                                        </p:attrNameLst>
                                      </p:cBhvr>
                                      <p:tavLst>
                                        <p:tav tm="0">
                                          <p:val>
                                            <p:strVal val="ppt_y"/>
                                          </p:val>
                                        </p:tav>
                                        <p:tav tm="100000">
                                          <p:val>
                                            <p:strVal val="1+ppt_h/2"/>
                                          </p:val>
                                        </p:tav>
                                      </p:tavLst>
                                    </p:anim>
                                    <p:set>
                                      <p:cBhvr>
                                        <p:cTn id="30" dur="1" fill="hold">
                                          <p:stCondLst>
                                            <p:cond delay="499"/>
                                          </p:stCondLst>
                                        </p:cTn>
                                        <p:tgtEl>
                                          <p:spTgt spid="5"/>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7"/>
                                        </p:tgtEl>
                                        <p:attrNameLst>
                                          <p:attrName>ppt_x</p:attrName>
                                        </p:attrNameLst>
                                      </p:cBhvr>
                                      <p:tavLst>
                                        <p:tav tm="0">
                                          <p:val>
                                            <p:strVal val="ppt_x"/>
                                          </p:val>
                                        </p:tav>
                                        <p:tav tm="100000">
                                          <p:val>
                                            <p:strVal val="ppt_x"/>
                                          </p:val>
                                        </p:tav>
                                      </p:tavLst>
                                    </p:anim>
                                    <p:anim calcmode="lin" valueType="num">
                                      <p:cBhvr additive="base">
                                        <p:cTn id="33" dur="500"/>
                                        <p:tgtEl>
                                          <p:spTgt spid="7"/>
                                        </p:tgtEl>
                                        <p:attrNameLst>
                                          <p:attrName>ppt_y</p:attrName>
                                        </p:attrNameLst>
                                      </p:cBhvr>
                                      <p:tavLst>
                                        <p:tav tm="0">
                                          <p:val>
                                            <p:strVal val="ppt_y"/>
                                          </p:val>
                                        </p:tav>
                                        <p:tav tm="100000">
                                          <p:val>
                                            <p:strVal val="1+ppt_h/2"/>
                                          </p:val>
                                        </p:tav>
                                      </p:tavLst>
                                    </p:anim>
                                    <p:set>
                                      <p:cBhvr>
                                        <p:cTn id="34" dur="1" fill="hold">
                                          <p:stCondLst>
                                            <p:cond delay="499"/>
                                          </p:stCondLst>
                                        </p:cTn>
                                        <p:tgtEl>
                                          <p:spTgt spid="7"/>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down)">
                                      <p:cBhvr>
                                        <p:cTn id="39" dur="500"/>
                                        <p:tgtEl>
                                          <p:spTgt spid="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dow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7" grpId="0"/>
      <p:bldP spid="7" grpId="1"/>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ề 1"/>
          <p:cNvSpPr>
            <a:spLocks noGrp="1"/>
          </p:cNvSpPr>
          <p:nvPr>
            <p:ph type="title"/>
          </p:nvPr>
        </p:nvSpPr>
        <p:spPr>
          <a:xfrm>
            <a:off x="0" y="692696"/>
            <a:ext cx="9144000" cy="6165304"/>
          </a:xfrm>
        </p:spPr>
        <p:txBody>
          <a:bodyPr/>
          <a:lstStyle/>
          <a:p>
            <a:endParaRPr lang="vi-VN" dirty="0"/>
          </a:p>
        </p:txBody>
      </p:sp>
      <p:pic>
        <p:nvPicPr>
          <p:cNvPr id="3" name="Ả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15916"/>
            <a:ext cx="9144000" cy="5642084"/>
          </a:xfrm>
          <a:prstGeom prst="rect">
            <a:avLst/>
          </a:prstGeom>
        </p:spPr>
      </p:pic>
      <p:sp>
        <p:nvSpPr>
          <p:cNvPr id="4" name="Hộp_Văn_Bản 3"/>
          <p:cNvSpPr txBox="1"/>
          <p:nvPr/>
        </p:nvSpPr>
        <p:spPr>
          <a:xfrm>
            <a:off x="0" y="692696"/>
            <a:ext cx="9144000" cy="523220"/>
          </a:xfrm>
          <a:prstGeom prst="rect">
            <a:avLst/>
          </a:prstGeom>
          <a:solidFill>
            <a:schemeClr val="bg1"/>
          </a:solidFill>
        </p:spPr>
        <p:txBody>
          <a:bodyPr wrap="square" rtlCol="0">
            <a:spAutoFit/>
          </a:bodyPr>
          <a:lstStyle/>
          <a:p>
            <a:pPr marL="363538"/>
            <a:r>
              <a:rPr lang="en-US" sz="2800" dirty="0" err="1" smtClean="0">
                <a:solidFill>
                  <a:srgbClr val="FF0000"/>
                </a:solidFill>
              </a:rPr>
              <a:t>Tại</a:t>
            </a:r>
            <a:r>
              <a:rPr lang="en-US" sz="2800" dirty="0" smtClean="0">
                <a:solidFill>
                  <a:srgbClr val="FF0000"/>
                </a:solidFill>
              </a:rPr>
              <a:t> </a:t>
            </a:r>
            <a:r>
              <a:rPr lang="en-US" sz="2800" dirty="0" err="1" smtClean="0">
                <a:solidFill>
                  <a:srgbClr val="FF0000"/>
                </a:solidFill>
              </a:rPr>
              <a:t>sao</a:t>
            </a:r>
            <a:r>
              <a:rPr lang="en-US" sz="2800" dirty="0" smtClean="0">
                <a:solidFill>
                  <a:srgbClr val="FF0000"/>
                </a:solidFill>
              </a:rPr>
              <a:t> </a:t>
            </a:r>
            <a:r>
              <a:rPr lang="en-US" sz="2800" dirty="0" err="1" smtClean="0">
                <a:solidFill>
                  <a:srgbClr val="FF0000"/>
                </a:solidFill>
              </a:rPr>
              <a:t>máu</a:t>
            </a:r>
            <a:r>
              <a:rPr lang="en-US" sz="2800" dirty="0" smtClean="0">
                <a:solidFill>
                  <a:srgbClr val="FF0000"/>
                </a:solidFill>
              </a:rPr>
              <a:t> </a:t>
            </a:r>
            <a:r>
              <a:rPr lang="en-US" sz="2800" dirty="0" err="1" smtClean="0">
                <a:solidFill>
                  <a:srgbClr val="FF0000"/>
                </a:solidFill>
              </a:rPr>
              <a:t>chảy</a:t>
            </a:r>
            <a:r>
              <a:rPr lang="en-US" sz="2800" dirty="0" smtClean="0">
                <a:solidFill>
                  <a:srgbClr val="FF0000"/>
                </a:solidFill>
              </a:rPr>
              <a:t> </a:t>
            </a:r>
            <a:r>
              <a:rPr lang="en-US" sz="2800" dirty="0" err="1" smtClean="0">
                <a:solidFill>
                  <a:srgbClr val="FF0000"/>
                </a:solidFill>
              </a:rPr>
              <a:t>trong</a:t>
            </a:r>
            <a:r>
              <a:rPr lang="en-US" sz="2800" dirty="0" smtClean="0">
                <a:solidFill>
                  <a:srgbClr val="FF0000"/>
                </a:solidFill>
              </a:rPr>
              <a:t> </a:t>
            </a:r>
            <a:r>
              <a:rPr lang="en-US" sz="2800" dirty="0" err="1" smtClean="0">
                <a:solidFill>
                  <a:srgbClr val="FF0000"/>
                </a:solidFill>
              </a:rPr>
              <a:t>hệ</a:t>
            </a:r>
            <a:r>
              <a:rPr lang="en-US" sz="2800" dirty="0" smtClean="0">
                <a:solidFill>
                  <a:srgbClr val="FF0000"/>
                </a:solidFill>
              </a:rPr>
              <a:t> </a:t>
            </a:r>
            <a:r>
              <a:rPr lang="en-US" sz="2800" dirty="0" err="1" smtClean="0">
                <a:solidFill>
                  <a:srgbClr val="FF0000"/>
                </a:solidFill>
              </a:rPr>
              <a:t>mạch</a:t>
            </a:r>
            <a:r>
              <a:rPr lang="en-US" sz="2800" dirty="0" smtClean="0">
                <a:solidFill>
                  <a:srgbClr val="FF0000"/>
                </a:solidFill>
              </a:rPr>
              <a:t> </a:t>
            </a:r>
            <a:r>
              <a:rPr lang="en-US" sz="2800" dirty="0" err="1" smtClean="0">
                <a:solidFill>
                  <a:srgbClr val="FF0000"/>
                </a:solidFill>
              </a:rPr>
              <a:t>lại</a:t>
            </a:r>
            <a:r>
              <a:rPr lang="en-US" sz="2800" dirty="0" smtClean="0">
                <a:solidFill>
                  <a:srgbClr val="FF0000"/>
                </a:solidFill>
              </a:rPr>
              <a:t> </a:t>
            </a:r>
            <a:r>
              <a:rPr lang="en-US" sz="2800" dirty="0" err="1" smtClean="0">
                <a:solidFill>
                  <a:srgbClr val="FF0000"/>
                </a:solidFill>
              </a:rPr>
              <a:t>không</a:t>
            </a:r>
            <a:r>
              <a:rPr lang="en-US" sz="2800" dirty="0" smtClean="0">
                <a:solidFill>
                  <a:srgbClr val="FF0000"/>
                </a:solidFill>
              </a:rPr>
              <a:t> </a:t>
            </a:r>
            <a:r>
              <a:rPr lang="en-US" sz="2800" dirty="0" err="1" smtClean="0">
                <a:solidFill>
                  <a:srgbClr val="FF0000"/>
                </a:solidFill>
              </a:rPr>
              <a:t>bị</a:t>
            </a:r>
            <a:r>
              <a:rPr lang="en-US" sz="2800" dirty="0" smtClean="0">
                <a:solidFill>
                  <a:srgbClr val="FF0000"/>
                </a:solidFill>
              </a:rPr>
              <a:t> </a:t>
            </a:r>
            <a:r>
              <a:rPr lang="en-US" sz="2800" dirty="0" err="1" smtClean="0">
                <a:solidFill>
                  <a:srgbClr val="FF0000"/>
                </a:solidFill>
              </a:rPr>
              <a:t>đông</a:t>
            </a:r>
            <a:r>
              <a:rPr lang="en-US" sz="2800" dirty="0" smtClean="0">
                <a:solidFill>
                  <a:srgbClr val="FF0000"/>
                </a:solidFill>
              </a:rPr>
              <a:t>?</a:t>
            </a:r>
            <a:endParaRPr lang="vi-VN" sz="2800" dirty="0">
              <a:solidFill>
                <a:srgbClr val="FF0000"/>
              </a:solidFill>
            </a:endParaRPr>
          </a:p>
        </p:txBody>
      </p:sp>
    </p:spTree>
    <p:extLst>
      <p:ext uri="{BB962C8B-B14F-4D97-AF65-F5344CB8AC3E}">
        <p14:creationId xmlns:p14="http://schemas.microsoft.com/office/powerpoint/2010/main" val="3256597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909</Words>
  <Application>Microsoft Office PowerPoint</Application>
  <PresentationFormat>On-screen Show (4:3)</PresentationFormat>
  <Paragraphs>70</Paragraphs>
  <Slides>24</Slides>
  <Notes>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Chủ đề của Office</vt:lpstr>
      <vt:lpstr>PowerPoint Presentation</vt:lpstr>
      <vt:lpstr>PowerPoint Presentation</vt:lpstr>
      <vt:lpstr>PowerPoint Presentation</vt:lpstr>
      <vt:lpstr>BÀI 15: ĐÔNG MÁU VÀ NGUYÊN TẮC TRUYỀN MÁU I. ĐÔNG MÁU </vt:lpstr>
      <vt:lpstr>PowerPoint Presentation</vt:lpstr>
      <vt:lpstr>PowerPoint Presentation</vt:lpstr>
      <vt:lpstr>BÀI 15: ĐÔNG MÁU VÀ NGUYÊN TẮC TRUYỀN MÁU I. </vt:lpstr>
      <vt:lpstr>PowerPoint Presentation</vt:lpstr>
      <vt:lpstr>PowerPoint Presentation</vt:lpstr>
      <vt:lpstr>Tại sao máu chảy trong hệ mạch lại không bị đông?</vt:lpstr>
      <vt:lpstr>PowerPoint Presentation</vt:lpstr>
      <vt:lpstr>BÀI 15: ĐÔNG MÁU VÀ NGUYÊN TẮC TRUYỀN MÁU I. ĐÔNG MÁU II. CÁC NGUYÊN TẮC TRUYỀN MÁU</vt:lpstr>
      <vt:lpstr>PowerPoint Presentation</vt:lpstr>
      <vt:lpstr>- Hồng cầu của người cho có những loại kháng nguyên nào? </vt:lpstr>
      <vt:lpstr>BÀI 15: ĐÔNG MÁU VÀ NGUYÊN TẮC TRUYỀN MÁU I. ĐÔNG MÁU II. CÁC NGUYÊN TẮC TRUYỀN MÁU 1. Các nhóm máu ở người  </vt:lpstr>
      <vt:lpstr>PowerPoint Presentation</vt:lpstr>
      <vt:lpstr>PowerPoint Presentation</vt:lpstr>
      <vt:lpstr>Khi truyền máu cần tuân thủ theo những nguyên tắc nào?</vt:lpstr>
      <vt:lpstr>BÀI 15: ĐÔNG MÁU VÀ NGUYÊN TẮC TRUYỀN MÁU I. ĐÔNG MÁU II. CÁC NGUYÊN TẮC TRUYỀN MÁU  1. Các nhóm máu ở người </vt:lpstr>
      <vt:lpstr>                                  Bài tập vận dụng Bài tập 1: Một người bị tai nạn mất rất nhiều máu được đưa vào viện cấp cứu, Bác sĩ cho truyền máu ngay mà không  xét nghiệm. Vậy máu đem truyền là máu gì? Vì sao không cần xét nghiệm? </vt:lpstr>
      <vt:lpstr>                               Bài tập vận dụng Bài tập 2: Trong một gia đình: Người bố có nhóm máu O, người mẹ có nhóm máu AB, người con trai có nhóm máu A và người con gái có nhóm máu B.  - Trường hợp: Người con trai bị tai nạn giao thông bị mất rất nhiều máu cần truyền máu gấp, vậy trong gia đình ai là người có thể cho máu? </vt:lpstr>
      <vt:lpstr>Ở Việt Nam ngày 7/4 là ngày hiến máu </vt:lpstr>
      <vt:lpstr>Lợi ích của việc hiến máu</vt:lpstr>
      <vt:lpstr>Hướng dẫn về nhà</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trình bày của PowerPoint</dc:title>
  <dc:creator>TRUNG THANH</dc:creator>
  <cp:lastModifiedBy>User</cp:lastModifiedBy>
  <cp:revision>51</cp:revision>
  <dcterms:created xsi:type="dcterms:W3CDTF">2019-10-27T15:50:23Z</dcterms:created>
  <dcterms:modified xsi:type="dcterms:W3CDTF">2020-04-09T10:23:47Z</dcterms:modified>
</cp:coreProperties>
</file>