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78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D0386-8E23-4903-81D3-EA0F1F04E36B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3808-0E8E-4489-8E2D-274EEF8CAF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6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Chào Anh Nguyên - THCS Mường Phăng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E9452-1C23-4790-BD4A-E0274DC97414}" type="slidenum">
              <a:rPr lang="en-US"/>
              <a:pPr/>
              <a:t>1</a:t>
            </a:fld>
            <a:endParaRPr lang="en-US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Chào Anh Nguyên - THCS Mường Phăng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FF96CE-144B-47A1-B7FD-DAD04B50C858}" type="slidenum">
              <a:rPr lang="en-US"/>
              <a:pPr/>
              <a:t>2</a:t>
            </a:fld>
            <a:endParaRPr lang="en-US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Chào Anh Nguyên - THCS Mường Phăng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18FF38-5ED9-48DB-BE98-6FAEC7D804EE}" type="slidenum">
              <a:rPr lang="en-US"/>
              <a:pPr/>
              <a:t>5</a:t>
            </a:fld>
            <a:endParaRPr lang="en-US"/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Chào Anh Nguyên - THCS Mường Phăng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B0073C-A7F3-483E-827E-C246A20427F4}" type="slidenum">
              <a:rPr lang="en-US"/>
              <a:pPr/>
              <a:t>6</a:t>
            </a:fld>
            <a:endParaRPr lang="en-US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Chào Anh Nguyên - THCS Mường Phăng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7DCDC3-F74E-4B58-A09E-8633007FCC61}" type="slidenum">
              <a:rPr lang="en-US"/>
              <a:pPr/>
              <a:t>8</a:t>
            </a:fld>
            <a:endParaRPr lang="en-US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Chào Anh Nguyên - THCS Mường Phăng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1D5429-E4BE-4AF1-B253-B3CD9D162560}" type="slidenum">
              <a:rPr lang="en-US"/>
              <a:pPr/>
              <a:t>9</a:t>
            </a:fld>
            <a:endParaRPr lang="en-US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endParaRPr lang="en-US" sz="1000" smtClean="0"/>
          </a:p>
          <a:p>
            <a:pPr eaLnBrk="1" hangingPunct="1">
              <a:lnSpc>
                <a:spcPct val="90000"/>
              </a:lnSpc>
            </a:pPr>
            <a:r>
              <a:rPr lang="en-US" sz="1000" smtClean="0"/>
              <a:t>Copyright © 2004 Doan Van Hung- Khoa Lich Su, Dai hoc QuyNhon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Chào Anh Nguyên - THCS Mường Phăng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7F12AC-1546-4C93-8FD9-155FE7A5700D}" type="slidenum">
              <a:rPr lang="en-US"/>
              <a:pPr/>
              <a:t>10</a:t>
            </a:fld>
            <a:endParaRPr lang="en-US"/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endParaRPr lang="en-US" sz="1000" smtClean="0"/>
          </a:p>
          <a:p>
            <a:pPr eaLnBrk="1" hangingPunct="1"/>
            <a:r>
              <a:rPr lang="en-US" sz="1000" smtClean="0"/>
              <a:t>Copyright © 2004 Doan Van Hung- Khoa Lich Su, Dai hoc QuyNhon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Chào Anh Nguyên - THCS Mường Phăng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8A41F5-3B4E-4E2A-B6B6-484D0D7452B9}" type="slidenum">
              <a:rPr lang="en-US"/>
              <a:pPr/>
              <a:t>13</a:t>
            </a:fld>
            <a:endParaRPr lang="en-US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D212-FBC0-4959-8861-D5FCE75EF64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FC49-E3FA-4931-88F0-7D57D6D08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D212-FBC0-4959-8861-D5FCE75EF64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FC49-E3FA-4931-88F0-7D57D6D08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D212-FBC0-4959-8861-D5FCE75EF64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FC49-E3FA-4931-88F0-7D57D6D08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4D480-AA52-42B9-9E49-72DB2157480E}" type="datetime1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Chào Anh Nguyên - THCS Mường Phăng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BED95-4802-4A82-8F91-E10BF1435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D212-FBC0-4959-8861-D5FCE75EF64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FC49-E3FA-4931-88F0-7D57D6D08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D212-FBC0-4959-8861-D5FCE75EF64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FC49-E3FA-4931-88F0-7D57D6D08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D212-FBC0-4959-8861-D5FCE75EF64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FC49-E3FA-4931-88F0-7D57D6D08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D212-FBC0-4959-8861-D5FCE75EF64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FC49-E3FA-4931-88F0-7D57D6D08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D212-FBC0-4959-8861-D5FCE75EF64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FC49-E3FA-4931-88F0-7D57D6D08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D212-FBC0-4959-8861-D5FCE75EF64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FC49-E3FA-4931-88F0-7D57D6D08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D212-FBC0-4959-8861-D5FCE75EF64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FC49-E3FA-4931-88F0-7D57D6D08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D212-FBC0-4959-8861-D5FCE75EF64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BFC49-E3FA-4931-88F0-7D57D6D08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6D212-FBC0-4959-8861-D5FCE75EF64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BFC49-E3FA-4931-88F0-7D57D6D08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9.jpeg"/><Relationship Id="rId10" Type="http://schemas.openxmlformats.org/officeDocument/2006/relationships/image" Target="../media/image29.jpeg"/><Relationship Id="rId4" Type="http://schemas.openxmlformats.org/officeDocument/2006/relationships/audio" Target="../media/audio2.wav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BG&#272;T%20S&#7916;%209\&#272;BP1.avi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jpeg"/><Relationship Id="rId2" Type="http://schemas.openxmlformats.org/officeDocument/2006/relationships/video" Target="file:///C:\Users\Admin\Desktop\BG&#272;T%20S&#7916;%209\&#272;i&#7879;n%20Bi&#234;n%20Ph&#7911;%201954.avi" TargetMode="External"/><Relationship Id="rId1" Type="http://schemas.openxmlformats.org/officeDocument/2006/relationships/audio" Target="file:///D:\BAI%20DU%20THI%20SU%209\BAI%20DU%20THI%20SU%209\Qua%20mien%20Tay%20Bac%20-%20Dang%20cap%20nhat%20%5bNCT%200844177989%5d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1.wav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9.jpeg"/><Relationship Id="rId4" Type="http://schemas.openxmlformats.org/officeDocument/2006/relationships/audio" Target="../media/audio2.wav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3AB61B9-AC80-4AC9-9950-AC8B59B3AAE6}" type="datetime1">
              <a:rPr lang="en-US"/>
              <a:pPr>
                <a:defRPr/>
              </a:pPr>
              <a:t>4/7/2020</a:t>
            </a:fld>
            <a:endParaRPr lang="en-US"/>
          </a:p>
        </p:txBody>
      </p:sp>
      <p:pic>
        <p:nvPicPr>
          <p:cNvPr id="3077" name="Picture 4" descr="Vo_Nguyen_Giap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4572000" y="3429000"/>
            <a:ext cx="4343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" descr="9- HCM nam 1950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 l="4636" b="10638"/>
          <a:stretch>
            <a:fillRect/>
          </a:stretch>
        </p:blipFill>
        <p:spPr bwMode="auto">
          <a:xfrm>
            <a:off x="4572000" y="1219200"/>
            <a:ext cx="4343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6" descr="DoCatxtor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" y="3519488"/>
            <a:ext cx="4305300" cy="3109912"/>
          </a:xfrm>
          <a:prstGeom prst="rect">
            <a:avLst/>
          </a:prstGeom>
          <a:solidFill>
            <a:srgbClr val="FFFFB7"/>
          </a:solidFill>
          <a:ln w="1905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26" name="Picture 2" descr="C:\Users\Admin\Desktop\hai-tuong-phap-noi-gi-sau-bai-tran-tai-dien-bien-phu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19200"/>
            <a:ext cx="43434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7EE6C60-526E-4D56-8A82-4C808A230597}" type="datetime1">
              <a:rPr lang="en-US"/>
              <a:pPr>
                <a:defRPr/>
              </a:pPr>
              <a:t>4/7/2020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4267200" cy="6781800"/>
            <a:chOff x="2976" y="48"/>
            <a:chExt cx="2688" cy="427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976" y="48"/>
              <a:ext cx="2688" cy="4272"/>
              <a:chOff x="2784" y="48"/>
              <a:chExt cx="2688" cy="4272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2790" y="48"/>
                <a:ext cx="2682" cy="4272"/>
                <a:chOff x="2784" y="48"/>
                <a:chExt cx="2682" cy="4272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2784" y="48"/>
                  <a:ext cx="2682" cy="4272"/>
                  <a:chOff x="2784" y="48"/>
                  <a:chExt cx="2682" cy="4272"/>
                </a:xfrm>
              </p:grpSpPr>
              <p:pic>
                <p:nvPicPr>
                  <p:cNvPr id="13422" name="Picture 6" descr="SodoDBP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lum contrast="54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84" y="48"/>
                    <a:ext cx="2682" cy="4272"/>
                  </a:xfrm>
                  <a:prstGeom prst="rect">
                    <a:avLst/>
                  </a:prstGeom>
                  <a:solidFill>
                    <a:srgbClr val="FFFFDD"/>
                  </a:solidFill>
                  <a:ln w="2857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</p:pic>
              <p:sp>
                <p:nvSpPr>
                  <p:cNvPr id="13423" name="AutoShape 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506" y="1536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2857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4" name="AutoShape 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530" y="1872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2857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5" name="AutoShape 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314" y="1314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2857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6" name="AutoShape 1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530" y="1416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2857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7" name="AutoShape 1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386" y="1506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2857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8" name="AutoShape 1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930" y="240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2857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9" name="AutoShape 1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354" y="840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2857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0" name="AutoShape 1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32" y="768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2857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1" name="AutoShape 1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88" y="3786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2857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2" name="AutoShape 1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12" y="3984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2857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3" name="AutoShape 1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074" y="3936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2857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4" name="AutoShape 1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452" y="1728"/>
                    <a:ext cx="54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2857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5" name="AutoShape 1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642" y="1674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2857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6" name="AutoShape 2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90" y="1890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2857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7" name="AutoShape 2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16" y="1416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2857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8" name="AutoShape 2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924" y="1392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2857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9" name="AutoShape 2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834" y="1578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2857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0" name="AutoShape 2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882" y="1938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2857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1" name="AutoShape 2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930" y="1668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2857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2" name="AutoShape 2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798" y="1692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2857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3" name="AutoShape 2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906" y="1788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2857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4" name="AutoShape 2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930" y="1872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2857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5" name="AutoShape 2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990" y="1920"/>
                    <a:ext cx="47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2857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6" name="AutoShape 3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66" y="1800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2857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7" name="AutoShape 3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40" y="1932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2857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8" name="AutoShape 3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28" y="2016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2857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9" name="AutoShape 3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54" y="1602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2857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50" name="AutoShape 3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18" y="1650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2857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51" name="AutoShape 3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080" y="1632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2857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52" name="AutoShape 3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642" y="1152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2857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53" name="AutoShape 3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882" y="1104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2857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54" name="AutoShape 3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512" y="1620"/>
                    <a:ext cx="54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2857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55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4146" y="1752"/>
                    <a:ext cx="48" cy="48"/>
                  </a:xfrm>
                  <a:prstGeom prst="ellipse">
                    <a:avLst/>
                  </a:prstGeom>
                  <a:solidFill>
                    <a:srgbClr val="FFFFDD"/>
                  </a:solidFill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419" name="AutoShape 40"/>
                <p:cNvSpPr>
                  <a:spLocks noChangeArrowheads="1"/>
                </p:cNvSpPr>
                <p:nvPr/>
              </p:nvSpPr>
              <p:spPr bwMode="auto">
                <a:xfrm flipH="1">
                  <a:off x="4704" y="828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285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0" name="AutoShape 41"/>
                <p:cNvSpPr>
                  <a:spLocks noChangeArrowheads="1"/>
                </p:cNvSpPr>
                <p:nvPr/>
              </p:nvSpPr>
              <p:spPr bwMode="auto">
                <a:xfrm flipH="1">
                  <a:off x="4632" y="912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285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1" name="AutoShape 42"/>
                <p:cNvSpPr>
                  <a:spLocks noChangeArrowheads="1"/>
                </p:cNvSpPr>
                <p:nvPr/>
              </p:nvSpPr>
              <p:spPr bwMode="auto">
                <a:xfrm flipH="1">
                  <a:off x="4740" y="912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2857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417" name="Text Box 43"/>
              <p:cNvSpPr txBox="1">
                <a:spLocks noChangeArrowheads="1"/>
              </p:cNvSpPr>
              <p:nvPr/>
            </p:nvSpPr>
            <p:spPr bwMode="auto">
              <a:xfrm>
                <a:off x="2784" y="4125"/>
                <a:ext cx="2688" cy="173"/>
              </a:xfrm>
              <a:prstGeom prst="rect">
                <a:avLst/>
              </a:prstGeom>
              <a:solidFill>
                <a:srgbClr val="D3E3FD"/>
              </a:solidFill>
              <a:ln w="2857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800000"/>
                    </a:solidFill>
                    <a:latin typeface="Arial" charset="0"/>
                  </a:rPr>
                  <a:t>Sơ đồ chiến dịch Điện Biên Phủ 1954</a:t>
                </a:r>
              </a:p>
            </p:txBody>
          </p:sp>
        </p:grpSp>
        <p:sp>
          <p:nvSpPr>
            <p:cNvPr id="13415" name="Freeform 44"/>
            <p:cNvSpPr>
              <a:spLocks/>
            </p:cNvSpPr>
            <p:nvPr/>
          </p:nvSpPr>
          <p:spPr bwMode="auto">
            <a:xfrm>
              <a:off x="3849" y="1428"/>
              <a:ext cx="972" cy="704"/>
            </a:xfrm>
            <a:custGeom>
              <a:avLst/>
              <a:gdLst>
                <a:gd name="T0" fmla="*/ 892 w 972"/>
                <a:gd name="T1" fmla="*/ 536 h 704"/>
                <a:gd name="T2" fmla="*/ 916 w 972"/>
                <a:gd name="T3" fmla="*/ 528 h 704"/>
                <a:gd name="T4" fmla="*/ 924 w 972"/>
                <a:gd name="T5" fmla="*/ 504 h 704"/>
                <a:gd name="T6" fmla="*/ 956 w 972"/>
                <a:gd name="T7" fmla="*/ 456 h 704"/>
                <a:gd name="T8" fmla="*/ 972 w 972"/>
                <a:gd name="T9" fmla="*/ 432 h 704"/>
                <a:gd name="T10" fmla="*/ 852 w 972"/>
                <a:gd name="T11" fmla="*/ 160 h 704"/>
                <a:gd name="T12" fmla="*/ 708 w 972"/>
                <a:gd name="T13" fmla="*/ 160 h 704"/>
                <a:gd name="T14" fmla="*/ 692 w 972"/>
                <a:gd name="T15" fmla="*/ 136 h 704"/>
                <a:gd name="T16" fmla="*/ 644 w 972"/>
                <a:gd name="T17" fmla="*/ 104 h 704"/>
                <a:gd name="T18" fmla="*/ 620 w 972"/>
                <a:gd name="T19" fmla="*/ 88 h 704"/>
                <a:gd name="T20" fmla="*/ 500 w 972"/>
                <a:gd name="T21" fmla="*/ 0 h 704"/>
                <a:gd name="T22" fmla="*/ 428 w 972"/>
                <a:gd name="T23" fmla="*/ 8 h 704"/>
                <a:gd name="T24" fmla="*/ 404 w 972"/>
                <a:gd name="T25" fmla="*/ 32 h 704"/>
                <a:gd name="T26" fmla="*/ 316 w 972"/>
                <a:gd name="T27" fmla="*/ 56 h 704"/>
                <a:gd name="T28" fmla="*/ 260 w 972"/>
                <a:gd name="T29" fmla="*/ 96 h 704"/>
                <a:gd name="T30" fmla="*/ 164 w 972"/>
                <a:gd name="T31" fmla="*/ 104 h 704"/>
                <a:gd name="T32" fmla="*/ 52 w 972"/>
                <a:gd name="T33" fmla="*/ 216 h 704"/>
                <a:gd name="T34" fmla="*/ 100 w 972"/>
                <a:gd name="T35" fmla="*/ 400 h 704"/>
                <a:gd name="T36" fmla="*/ 148 w 972"/>
                <a:gd name="T37" fmla="*/ 472 h 704"/>
                <a:gd name="T38" fmla="*/ 180 w 972"/>
                <a:gd name="T39" fmla="*/ 552 h 704"/>
                <a:gd name="T40" fmla="*/ 332 w 972"/>
                <a:gd name="T41" fmla="*/ 632 h 704"/>
                <a:gd name="T42" fmla="*/ 516 w 972"/>
                <a:gd name="T43" fmla="*/ 704 h 704"/>
                <a:gd name="T44" fmla="*/ 588 w 972"/>
                <a:gd name="T45" fmla="*/ 696 h 704"/>
                <a:gd name="T46" fmla="*/ 636 w 972"/>
                <a:gd name="T47" fmla="*/ 680 h 704"/>
                <a:gd name="T48" fmla="*/ 660 w 972"/>
                <a:gd name="T49" fmla="*/ 672 h 704"/>
                <a:gd name="T50" fmla="*/ 804 w 972"/>
                <a:gd name="T51" fmla="*/ 576 h 704"/>
                <a:gd name="T52" fmla="*/ 892 w 972"/>
                <a:gd name="T53" fmla="*/ 536 h 70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72"/>
                <a:gd name="T82" fmla="*/ 0 h 704"/>
                <a:gd name="T83" fmla="*/ 972 w 972"/>
                <a:gd name="T84" fmla="*/ 704 h 70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72" h="704">
                  <a:moveTo>
                    <a:pt x="892" y="536"/>
                  </a:moveTo>
                  <a:cubicBezTo>
                    <a:pt x="900" y="533"/>
                    <a:pt x="910" y="534"/>
                    <a:pt x="916" y="528"/>
                  </a:cubicBezTo>
                  <a:cubicBezTo>
                    <a:pt x="922" y="522"/>
                    <a:pt x="920" y="511"/>
                    <a:pt x="924" y="504"/>
                  </a:cubicBezTo>
                  <a:cubicBezTo>
                    <a:pt x="933" y="487"/>
                    <a:pt x="945" y="472"/>
                    <a:pt x="956" y="456"/>
                  </a:cubicBezTo>
                  <a:cubicBezTo>
                    <a:pt x="961" y="448"/>
                    <a:pt x="972" y="432"/>
                    <a:pt x="972" y="432"/>
                  </a:cubicBezTo>
                  <a:cubicBezTo>
                    <a:pt x="967" y="339"/>
                    <a:pt x="968" y="189"/>
                    <a:pt x="852" y="160"/>
                  </a:cubicBezTo>
                  <a:cubicBezTo>
                    <a:pt x="798" y="169"/>
                    <a:pt x="770" y="178"/>
                    <a:pt x="708" y="160"/>
                  </a:cubicBezTo>
                  <a:cubicBezTo>
                    <a:pt x="699" y="157"/>
                    <a:pt x="699" y="142"/>
                    <a:pt x="692" y="136"/>
                  </a:cubicBezTo>
                  <a:cubicBezTo>
                    <a:pt x="678" y="123"/>
                    <a:pt x="660" y="115"/>
                    <a:pt x="644" y="104"/>
                  </a:cubicBezTo>
                  <a:cubicBezTo>
                    <a:pt x="636" y="99"/>
                    <a:pt x="620" y="88"/>
                    <a:pt x="620" y="88"/>
                  </a:cubicBezTo>
                  <a:cubicBezTo>
                    <a:pt x="593" y="34"/>
                    <a:pt x="559" y="12"/>
                    <a:pt x="500" y="0"/>
                  </a:cubicBezTo>
                  <a:cubicBezTo>
                    <a:pt x="476" y="3"/>
                    <a:pt x="451" y="0"/>
                    <a:pt x="428" y="8"/>
                  </a:cubicBezTo>
                  <a:cubicBezTo>
                    <a:pt x="417" y="12"/>
                    <a:pt x="414" y="27"/>
                    <a:pt x="404" y="32"/>
                  </a:cubicBezTo>
                  <a:cubicBezTo>
                    <a:pt x="344" y="62"/>
                    <a:pt x="381" y="12"/>
                    <a:pt x="316" y="56"/>
                  </a:cubicBezTo>
                  <a:cubicBezTo>
                    <a:pt x="297" y="69"/>
                    <a:pt x="282" y="90"/>
                    <a:pt x="260" y="96"/>
                  </a:cubicBezTo>
                  <a:cubicBezTo>
                    <a:pt x="229" y="104"/>
                    <a:pt x="196" y="101"/>
                    <a:pt x="164" y="104"/>
                  </a:cubicBezTo>
                  <a:cubicBezTo>
                    <a:pt x="106" y="123"/>
                    <a:pt x="109" y="197"/>
                    <a:pt x="52" y="216"/>
                  </a:cubicBezTo>
                  <a:cubicBezTo>
                    <a:pt x="0" y="294"/>
                    <a:pt x="79" y="336"/>
                    <a:pt x="100" y="400"/>
                  </a:cubicBezTo>
                  <a:cubicBezTo>
                    <a:pt x="111" y="432"/>
                    <a:pt x="124" y="448"/>
                    <a:pt x="148" y="472"/>
                  </a:cubicBezTo>
                  <a:cubicBezTo>
                    <a:pt x="153" y="487"/>
                    <a:pt x="171" y="543"/>
                    <a:pt x="180" y="552"/>
                  </a:cubicBezTo>
                  <a:cubicBezTo>
                    <a:pt x="220" y="592"/>
                    <a:pt x="278" y="618"/>
                    <a:pt x="332" y="632"/>
                  </a:cubicBezTo>
                  <a:cubicBezTo>
                    <a:pt x="389" y="670"/>
                    <a:pt x="451" y="682"/>
                    <a:pt x="516" y="704"/>
                  </a:cubicBezTo>
                  <a:cubicBezTo>
                    <a:pt x="540" y="701"/>
                    <a:pt x="564" y="701"/>
                    <a:pt x="588" y="696"/>
                  </a:cubicBezTo>
                  <a:cubicBezTo>
                    <a:pt x="605" y="693"/>
                    <a:pt x="620" y="685"/>
                    <a:pt x="636" y="680"/>
                  </a:cubicBezTo>
                  <a:cubicBezTo>
                    <a:pt x="644" y="677"/>
                    <a:pt x="660" y="672"/>
                    <a:pt x="660" y="672"/>
                  </a:cubicBezTo>
                  <a:cubicBezTo>
                    <a:pt x="702" y="630"/>
                    <a:pt x="752" y="602"/>
                    <a:pt x="804" y="576"/>
                  </a:cubicBezTo>
                  <a:cubicBezTo>
                    <a:pt x="822" y="567"/>
                    <a:pt x="940" y="560"/>
                    <a:pt x="892" y="536"/>
                  </a:cubicBez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29" name="AutoShape 45"/>
          <p:cNvSpPr>
            <a:spLocks noChangeArrowheads="1"/>
          </p:cNvSpPr>
          <p:nvPr/>
        </p:nvSpPr>
        <p:spPr bwMode="auto">
          <a:xfrm rot="9369041">
            <a:off x="2511425" y="2743200"/>
            <a:ext cx="231775" cy="84138"/>
          </a:xfrm>
          <a:prstGeom prst="rightArrow">
            <a:avLst>
              <a:gd name="adj1" fmla="val 50000"/>
              <a:gd name="adj2" fmla="val 68868"/>
            </a:avLst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/>
            <a:endParaRPr lang="en-US" sz="2800" b="1"/>
          </a:p>
        </p:txBody>
      </p:sp>
      <p:sp>
        <p:nvSpPr>
          <p:cNvPr id="42030" name="AutoShape 46"/>
          <p:cNvSpPr>
            <a:spLocks noChangeArrowheads="1"/>
          </p:cNvSpPr>
          <p:nvPr/>
        </p:nvSpPr>
        <p:spPr bwMode="auto">
          <a:xfrm rot="-567740">
            <a:off x="1143000" y="2743200"/>
            <a:ext cx="304800" cy="762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800" b="1"/>
          </a:p>
        </p:txBody>
      </p:sp>
      <p:sp>
        <p:nvSpPr>
          <p:cNvPr id="42031" name="AutoShape 47"/>
          <p:cNvSpPr>
            <a:spLocks noChangeArrowheads="1"/>
          </p:cNvSpPr>
          <p:nvPr/>
        </p:nvSpPr>
        <p:spPr bwMode="auto">
          <a:xfrm rot="10800000">
            <a:off x="2514600" y="2895600"/>
            <a:ext cx="304800" cy="762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/>
            <a:endParaRPr lang="en-US" sz="2800" b="1"/>
          </a:p>
        </p:txBody>
      </p:sp>
      <p:sp>
        <p:nvSpPr>
          <p:cNvPr id="42032" name="AutoShape 48"/>
          <p:cNvSpPr>
            <a:spLocks noChangeArrowheads="1"/>
          </p:cNvSpPr>
          <p:nvPr/>
        </p:nvSpPr>
        <p:spPr bwMode="auto">
          <a:xfrm rot="5698185">
            <a:off x="2057400" y="2286000"/>
            <a:ext cx="381000" cy="762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1" hangingPunct="1"/>
            <a:endParaRPr lang="en-US" sz="2800" b="1"/>
          </a:p>
        </p:txBody>
      </p:sp>
      <p:sp>
        <p:nvSpPr>
          <p:cNvPr id="42033" name="AutoShape 49"/>
          <p:cNvSpPr>
            <a:spLocks noChangeArrowheads="1"/>
          </p:cNvSpPr>
          <p:nvPr/>
        </p:nvSpPr>
        <p:spPr bwMode="auto">
          <a:xfrm rot="4954115">
            <a:off x="2286000" y="2438400"/>
            <a:ext cx="2286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1" hangingPunct="1"/>
            <a:endParaRPr lang="en-US" sz="2800" b="1"/>
          </a:p>
        </p:txBody>
      </p:sp>
      <p:sp>
        <p:nvSpPr>
          <p:cNvPr id="42034" name="AutoShape 50"/>
          <p:cNvSpPr>
            <a:spLocks noChangeArrowheads="1"/>
          </p:cNvSpPr>
          <p:nvPr/>
        </p:nvSpPr>
        <p:spPr bwMode="auto">
          <a:xfrm rot="9155129">
            <a:off x="2362200" y="5943600"/>
            <a:ext cx="381000" cy="762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/>
            <a:endParaRPr lang="en-US" sz="2800" b="1"/>
          </a:p>
        </p:txBody>
      </p:sp>
      <p:sp>
        <p:nvSpPr>
          <p:cNvPr id="13322" name="AutoShape 51"/>
          <p:cNvSpPr>
            <a:spLocks noChangeArrowheads="1"/>
          </p:cNvSpPr>
          <p:nvPr/>
        </p:nvSpPr>
        <p:spPr bwMode="auto">
          <a:xfrm rot="380412">
            <a:off x="1295400" y="1809750"/>
            <a:ext cx="303213" cy="114300"/>
          </a:xfrm>
          <a:prstGeom prst="rightArrow">
            <a:avLst>
              <a:gd name="adj1" fmla="val 50000"/>
              <a:gd name="adj2" fmla="val 66320"/>
            </a:avLst>
          </a:prstGeom>
          <a:solidFill>
            <a:srgbClr val="FFFF8D"/>
          </a:solidFill>
          <a:ln w="38100">
            <a:solidFill>
              <a:srgbClr val="FC7C7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800" b="1"/>
          </a:p>
        </p:txBody>
      </p:sp>
      <p:sp>
        <p:nvSpPr>
          <p:cNvPr id="13323" name="AutoShape 52"/>
          <p:cNvSpPr>
            <a:spLocks noChangeArrowheads="1"/>
          </p:cNvSpPr>
          <p:nvPr/>
        </p:nvSpPr>
        <p:spPr bwMode="auto">
          <a:xfrm rot="4679312">
            <a:off x="1485900" y="1630363"/>
            <a:ext cx="190500" cy="1143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8D"/>
          </a:solidFill>
          <a:ln w="38100">
            <a:solidFill>
              <a:srgbClr val="FC7C7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1" hangingPunct="1"/>
            <a:endParaRPr lang="en-US" sz="2800" b="1"/>
          </a:p>
        </p:txBody>
      </p:sp>
      <p:sp>
        <p:nvSpPr>
          <p:cNvPr id="13324" name="AutoShape 53"/>
          <p:cNvSpPr>
            <a:spLocks noChangeArrowheads="1"/>
          </p:cNvSpPr>
          <p:nvPr/>
        </p:nvSpPr>
        <p:spPr bwMode="auto">
          <a:xfrm rot="8961632">
            <a:off x="2590800" y="5905500"/>
            <a:ext cx="381000" cy="114300"/>
          </a:xfrm>
          <a:prstGeom prst="rightArrow">
            <a:avLst>
              <a:gd name="adj1" fmla="val 50000"/>
              <a:gd name="adj2" fmla="val 83333"/>
            </a:avLst>
          </a:prstGeom>
          <a:solidFill>
            <a:srgbClr val="FFFF8D"/>
          </a:solidFill>
          <a:ln w="38100">
            <a:solidFill>
              <a:srgbClr val="FC7C72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/>
            <a:endParaRPr lang="en-US" sz="2800" b="1"/>
          </a:p>
        </p:txBody>
      </p: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1008063" y="1524000"/>
            <a:ext cx="2192337" cy="2076450"/>
            <a:chOff x="3370" y="987"/>
            <a:chExt cx="1381" cy="1308"/>
          </a:xfrm>
        </p:grpSpPr>
        <p:sp>
          <p:nvSpPr>
            <p:cNvPr id="13412" name="Freeform 55"/>
            <p:cNvSpPr>
              <a:spLocks/>
            </p:cNvSpPr>
            <p:nvPr/>
          </p:nvSpPr>
          <p:spPr bwMode="auto">
            <a:xfrm>
              <a:off x="3370" y="987"/>
              <a:ext cx="1128" cy="1308"/>
            </a:xfrm>
            <a:custGeom>
              <a:avLst/>
              <a:gdLst>
                <a:gd name="T0" fmla="*/ 1128 w 1128"/>
                <a:gd name="T1" fmla="*/ 236 h 1308"/>
                <a:gd name="T2" fmla="*/ 1016 w 1128"/>
                <a:gd name="T3" fmla="*/ 164 h 1308"/>
                <a:gd name="T4" fmla="*/ 728 w 1128"/>
                <a:gd name="T5" fmla="*/ 156 h 1308"/>
                <a:gd name="T6" fmla="*/ 672 w 1128"/>
                <a:gd name="T7" fmla="*/ 140 h 1308"/>
                <a:gd name="T8" fmla="*/ 624 w 1128"/>
                <a:gd name="T9" fmla="*/ 108 h 1308"/>
                <a:gd name="T10" fmla="*/ 392 w 1128"/>
                <a:gd name="T11" fmla="*/ 12 h 1308"/>
                <a:gd name="T12" fmla="*/ 304 w 1128"/>
                <a:gd name="T13" fmla="*/ 28 h 1308"/>
                <a:gd name="T14" fmla="*/ 176 w 1128"/>
                <a:gd name="T15" fmla="*/ 68 h 1308"/>
                <a:gd name="T16" fmla="*/ 128 w 1128"/>
                <a:gd name="T17" fmla="*/ 116 h 1308"/>
                <a:gd name="T18" fmla="*/ 80 w 1128"/>
                <a:gd name="T19" fmla="*/ 156 h 1308"/>
                <a:gd name="T20" fmla="*/ 16 w 1128"/>
                <a:gd name="T21" fmla="*/ 276 h 1308"/>
                <a:gd name="T22" fmla="*/ 0 w 1128"/>
                <a:gd name="T23" fmla="*/ 372 h 1308"/>
                <a:gd name="T24" fmla="*/ 48 w 1128"/>
                <a:gd name="T25" fmla="*/ 644 h 1308"/>
                <a:gd name="T26" fmla="*/ 64 w 1128"/>
                <a:gd name="T27" fmla="*/ 764 h 1308"/>
                <a:gd name="T28" fmla="*/ 96 w 1128"/>
                <a:gd name="T29" fmla="*/ 836 h 1308"/>
                <a:gd name="T30" fmla="*/ 176 w 1128"/>
                <a:gd name="T31" fmla="*/ 1020 h 1308"/>
                <a:gd name="T32" fmla="*/ 240 w 1128"/>
                <a:gd name="T33" fmla="*/ 1108 h 1308"/>
                <a:gd name="T34" fmla="*/ 280 w 1128"/>
                <a:gd name="T35" fmla="*/ 1116 h 1308"/>
                <a:gd name="T36" fmla="*/ 328 w 1128"/>
                <a:gd name="T37" fmla="*/ 1132 h 1308"/>
                <a:gd name="T38" fmla="*/ 432 w 1128"/>
                <a:gd name="T39" fmla="*/ 1220 h 1308"/>
                <a:gd name="T40" fmla="*/ 488 w 1128"/>
                <a:gd name="T41" fmla="*/ 1236 h 1308"/>
                <a:gd name="T42" fmla="*/ 560 w 1128"/>
                <a:gd name="T43" fmla="*/ 1260 h 1308"/>
                <a:gd name="T44" fmla="*/ 584 w 1128"/>
                <a:gd name="T45" fmla="*/ 1268 h 1308"/>
                <a:gd name="T46" fmla="*/ 672 w 1128"/>
                <a:gd name="T47" fmla="*/ 1308 h 1308"/>
                <a:gd name="T48" fmla="*/ 960 w 1128"/>
                <a:gd name="T49" fmla="*/ 1244 h 1308"/>
                <a:gd name="T50" fmla="*/ 1016 w 1128"/>
                <a:gd name="T51" fmla="*/ 1220 h 13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28"/>
                <a:gd name="T79" fmla="*/ 0 h 1308"/>
                <a:gd name="T80" fmla="*/ 1128 w 1128"/>
                <a:gd name="T81" fmla="*/ 1308 h 13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28" h="1308">
                  <a:moveTo>
                    <a:pt x="1128" y="236"/>
                  </a:moveTo>
                  <a:cubicBezTo>
                    <a:pt x="1091" y="221"/>
                    <a:pt x="1051" y="167"/>
                    <a:pt x="1016" y="164"/>
                  </a:cubicBezTo>
                  <a:cubicBezTo>
                    <a:pt x="920" y="157"/>
                    <a:pt x="824" y="159"/>
                    <a:pt x="728" y="156"/>
                  </a:cubicBezTo>
                  <a:cubicBezTo>
                    <a:pt x="720" y="154"/>
                    <a:pt x="681" y="145"/>
                    <a:pt x="672" y="140"/>
                  </a:cubicBezTo>
                  <a:cubicBezTo>
                    <a:pt x="655" y="131"/>
                    <a:pt x="624" y="108"/>
                    <a:pt x="624" y="108"/>
                  </a:cubicBezTo>
                  <a:cubicBezTo>
                    <a:pt x="568" y="25"/>
                    <a:pt x="483" y="25"/>
                    <a:pt x="392" y="12"/>
                  </a:cubicBezTo>
                  <a:cubicBezTo>
                    <a:pt x="355" y="0"/>
                    <a:pt x="339" y="13"/>
                    <a:pt x="304" y="28"/>
                  </a:cubicBezTo>
                  <a:cubicBezTo>
                    <a:pt x="260" y="47"/>
                    <a:pt x="223" y="60"/>
                    <a:pt x="176" y="68"/>
                  </a:cubicBezTo>
                  <a:cubicBezTo>
                    <a:pt x="109" y="102"/>
                    <a:pt x="174" y="61"/>
                    <a:pt x="128" y="116"/>
                  </a:cubicBezTo>
                  <a:cubicBezTo>
                    <a:pt x="115" y="132"/>
                    <a:pt x="95" y="141"/>
                    <a:pt x="80" y="156"/>
                  </a:cubicBezTo>
                  <a:cubicBezTo>
                    <a:pt x="64" y="203"/>
                    <a:pt x="25" y="222"/>
                    <a:pt x="16" y="276"/>
                  </a:cubicBezTo>
                  <a:cubicBezTo>
                    <a:pt x="11" y="308"/>
                    <a:pt x="0" y="372"/>
                    <a:pt x="0" y="372"/>
                  </a:cubicBezTo>
                  <a:cubicBezTo>
                    <a:pt x="9" y="466"/>
                    <a:pt x="25" y="553"/>
                    <a:pt x="48" y="644"/>
                  </a:cubicBezTo>
                  <a:cubicBezTo>
                    <a:pt x="52" y="679"/>
                    <a:pt x="56" y="728"/>
                    <a:pt x="64" y="764"/>
                  </a:cubicBezTo>
                  <a:cubicBezTo>
                    <a:pt x="70" y="791"/>
                    <a:pt x="90" y="809"/>
                    <a:pt x="96" y="836"/>
                  </a:cubicBezTo>
                  <a:cubicBezTo>
                    <a:pt x="113" y="908"/>
                    <a:pt x="114" y="973"/>
                    <a:pt x="176" y="1020"/>
                  </a:cubicBezTo>
                  <a:cubicBezTo>
                    <a:pt x="189" y="1059"/>
                    <a:pt x="197" y="1092"/>
                    <a:pt x="240" y="1108"/>
                  </a:cubicBezTo>
                  <a:cubicBezTo>
                    <a:pt x="253" y="1113"/>
                    <a:pt x="267" y="1112"/>
                    <a:pt x="280" y="1116"/>
                  </a:cubicBezTo>
                  <a:cubicBezTo>
                    <a:pt x="296" y="1120"/>
                    <a:pt x="328" y="1132"/>
                    <a:pt x="328" y="1132"/>
                  </a:cubicBezTo>
                  <a:cubicBezTo>
                    <a:pt x="365" y="1160"/>
                    <a:pt x="389" y="1199"/>
                    <a:pt x="432" y="1220"/>
                  </a:cubicBezTo>
                  <a:cubicBezTo>
                    <a:pt x="445" y="1227"/>
                    <a:pt x="475" y="1232"/>
                    <a:pt x="488" y="1236"/>
                  </a:cubicBezTo>
                  <a:cubicBezTo>
                    <a:pt x="512" y="1243"/>
                    <a:pt x="536" y="1252"/>
                    <a:pt x="560" y="1260"/>
                  </a:cubicBezTo>
                  <a:cubicBezTo>
                    <a:pt x="568" y="1263"/>
                    <a:pt x="584" y="1268"/>
                    <a:pt x="584" y="1268"/>
                  </a:cubicBezTo>
                  <a:cubicBezTo>
                    <a:pt x="609" y="1306"/>
                    <a:pt x="630" y="1297"/>
                    <a:pt x="672" y="1308"/>
                  </a:cubicBezTo>
                  <a:cubicBezTo>
                    <a:pt x="775" y="1300"/>
                    <a:pt x="867" y="1285"/>
                    <a:pt x="960" y="1244"/>
                  </a:cubicBezTo>
                  <a:cubicBezTo>
                    <a:pt x="1022" y="1216"/>
                    <a:pt x="994" y="1242"/>
                    <a:pt x="1016" y="1220"/>
                  </a:cubicBezTo>
                </a:path>
              </a:pathLst>
            </a:custGeom>
            <a:noFill/>
            <a:ln w="28575">
              <a:solidFill>
                <a:srgbClr val="FC7C7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3" name="Freeform 56"/>
            <p:cNvSpPr>
              <a:spLocks/>
            </p:cNvSpPr>
            <p:nvPr/>
          </p:nvSpPr>
          <p:spPr bwMode="auto">
            <a:xfrm>
              <a:off x="4346" y="1231"/>
              <a:ext cx="405" cy="998"/>
            </a:xfrm>
            <a:custGeom>
              <a:avLst/>
              <a:gdLst>
                <a:gd name="T0" fmla="*/ 136 w 405"/>
                <a:gd name="T1" fmla="*/ 0 h 998"/>
                <a:gd name="T2" fmla="*/ 304 w 405"/>
                <a:gd name="T3" fmla="*/ 24 h 998"/>
                <a:gd name="T4" fmla="*/ 376 w 405"/>
                <a:gd name="T5" fmla="*/ 176 h 998"/>
                <a:gd name="T6" fmla="*/ 312 w 405"/>
                <a:gd name="T7" fmla="*/ 640 h 998"/>
                <a:gd name="T8" fmla="*/ 264 w 405"/>
                <a:gd name="T9" fmla="*/ 720 h 998"/>
                <a:gd name="T10" fmla="*/ 160 w 405"/>
                <a:gd name="T11" fmla="*/ 920 h 998"/>
                <a:gd name="T12" fmla="*/ 112 w 405"/>
                <a:gd name="T13" fmla="*/ 952 h 998"/>
                <a:gd name="T14" fmla="*/ 64 w 405"/>
                <a:gd name="T15" fmla="*/ 992 h 998"/>
                <a:gd name="T16" fmla="*/ 0 w 405"/>
                <a:gd name="T17" fmla="*/ 992 h 9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5"/>
                <a:gd name="T28" fmla="*/ 0 h 998"/>
                <a:gd name="T29" fmla="*/ 405 w 405"/>
                <a:gd name="T30" fmla="*/ 998 h 99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5" h="998">
                  <a:moveTo>
                    <a:pt x="136" y="0"/>
                  </a:moveTo>
                  <a:cubicBezTo>
                    <a:pt x="191" y="14"/>
                    <a:pt x="247" y="18"/>
                    <a:pt x="304" y="24"/>
                  </a:cubicBezTo>
                  <a:cubicBezTo>
                    <a:pt x="339" y="77"/>
                    <a:pt x="361" y="115"/>
                    <a:pt x="376" y="176"/>
                  </a:cubicBezTo>
                  <a:cubicBezTo>
                    <a:pt x="372" y="349"/>
                    <a:pt x="405" y="500"/>
                    <a:pt x="312" y="640"/>
                  </a:cubicBezTo>
                  <a:cubicBezTo>
                    <a:pt x="301" y="684"/>
                    <a:pt x="280" y="683"/>
                    <a:pt x="264" y="720"/>
                  </a:cubicBezTo>
                  <a:cubicBezTo>
                    <a:pt x="233" y="789"/>
                    <a:pt x="202" y="856"/>
                    <a:pt x="160" y="920"/>
                  </a:cubicBezTo>
                  <a:cubicBezTo>
                    <a:pt x="149" y="936"/>
                    <a:pt x="128" y="941"/>
                    <a:pt x="112" y="952"/>
                  </a:cubicBezTo>
                  <a:cubicBezTo>
                    <a:pt x="95" y="964"/>
                    <a:pt x="84" y="987"/>
                    <a:pt x="64" y="992"/>
                  </a:cubicBezTo>
                  <a:cubicBezTo>
                    <a:pt x="43" y="998"/>
                    <a:pt x="21" y="992"/>
                    <a:pt x="0" y="992"/>
                  </a:cubicBezTo>
                </a:path>
              </a:pathLst>
            </a:custGeom>
            <a:noFill/>
            <a:ln w="28575">
              <a:solidFill>
                <a:srgbClr val="FC7C7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6" name="AutoShape 57"/>
          <p:cNvSpPr>
            <a:spLocks noChangeArrowheads="1"/>
          </p:cNvSpPr>
          <p:nvPr/>
        </p:nvSpPr>
        <p:spPr bwMode="auto">
          <a:xfrm rot="9297884">
            <a:off x="2819400" y="19050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8D"/>
          </a:solidFill>
          <a:ln w="38100">
            <a:solidFill>
              <a:srgbClr val="FC7C72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/>
            <a:endParaRPr lang="en-US" sz="2800" b="1"/>
          </a:p>
        </p:txBody>
      </p:sp>
      <p:sp>
        <p:nvSpPr>
          <p:cNvPr id="13327" name="AutoShape 58"/>
          <p:cNvSpPr>
            <a:spLocks noChangeArrowheads="1"/>
          </p:cNvSpPr>
          <p:nvPr/>
        </p:nvSpPr>
        <p:spPr bwMode="auto">
          <a:xfrm rot="2532798">
            <a:off x="838200" y="1828800"/>
            <a:ext cx="409575" cy="123825"/>
          </a:xfrm>
          <a:prstGeom prst="rightArrow">
            <a:avLst>
              <a:gd name="adj1" fmla="val 50000"/>
              <a:gd name="adj2" fmla="val 82692"/>
            </a:avLst>
          </a:prstGeom>
          <a:solidFill>
            <a:srgbClr val="FFFF8D"/>
          </a:solidFill>
          <a:ln w="38100">
            <a:solidFill>
              <a:srgbClr val="FC7C7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800" b="1"/>
          </a:p>
        </p:txBody>
      </p:sp>
      <p:sp>
        <p:nvSpPr>
          <p:cNvPr id="13328" name="AutoShape 59"/>
          <p:cNvSpPr>
            <a:spLocks noChangeArrowheads="1"/>
          </p:cNvSpPr>
          <p:nvPr/>
        </p:nvSpPr>
        <p:spPr bwMode="auto">
          <a:xfrm rot="380412">
            <a:off x="457200" y="2109788"/>
            <a:ext cx="762000" cy="174625"/>
          </a:xfrm>
          <a:prstGeom prst="rightArrow">
            <a:avLst>
              <a:gd name="adj1" fmla="val 39120"/>
              <a:gd name="adj2" fmla="val 96323"/>
            </a:avLst>
          </a:prstGeom>
          <a:solidFill>
            <a:srgbClr val="FFFF8D"/>
          </a:solidFill>
          <a:ln w="38100">
            <a:solidFill>
              <a:srgbClr val="FC7C7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800" b="1"/>
          </a:p>
        </p:txBody>
      </p:sp>
      <p:sp>
        <p:nvSpPr>
          <p:cNvPr id="13329" name="AutoShape 60"/>
          <p:cNvSpPr>
            <a:spLocks noChangeArrowheads="1"/>
          </p:cNvSpPr>
          <p:nvPr/>
        </p:nvSpPr>
        <p:spPr bwMode="auto">
          <a:xfrm rot="3521381">
            <a:off x="1256507" y="1547018"/>
            <a:ext cx="241300" cy="163513"/>
          </a:xfrm>
          <a:prstGeom prst="rightArrow">
            <a:avLst>
              <a:gd name="adj1" fmla="val 50000"/>
              <a:gd name="adj2" fmla="val 36893"/>
            </a:avLst>
          </a:prstGeom>
          <a:solidFill>
            <a:srgbClr val="FFFF8D"/>
          </a:solidFill>
          <a:ln w="38100">
            <a:solidFill>
              <a:srgbClr val="FC7C7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1" hangingPunct="1"/>
            <a:endParaRPr lang="en-US" sz="2800" b="1"/>
          </a:p>
        </p:txBody>
      </p:sp>
      <p:sp>
        <p:nvSpPr>
          <p:cNvPr id="13330" name="AutoShape 61"/>
          <p:cNvSpPr>
            <a:spLocks noChangeArrowheads="1"/>
          </p:cNvSpPr>
          <p:nvPr/>
        </p:nvSpPr>
        <p:spPr bwMode="auto">
          <a:xfrm rot="-7156469">
            <a:off x="1717675" y="3136900"/>
            <a:ext cx="188913" cy="119063"/>
          </a:xfrm>
          <a:prstGeom prst="rightArrow">
            <a:avLst>
              <a:gd name="adj1" fmla="val 50000"/>
              <a:gd name="adj2" fmla="val 39667"/>
            </a:avLst>
          </a:prstGeom>
          <a:solidFill>
            <a:srgbClr val="FFFF8D"/>
          </a:solidFill>
          <a:ln w="38100">
            <a:solidFill>
              <a:srgbClr val="FC7C72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 sz="2800" b="1"/>
          </a:p>
        </p:txBody>
      </p:sp>
      <p:sp>
        <p:nvSpPr>
          <p:cNvPr id="13331" name="AutoShape 62"/>
          <p:cNvSpPr>
            <a:spLocks noChangeArrowheads="1"/>
          </p:cNvSpPr>
          <p:nvPr/>
        </p:nvSpPr>
        <p:spPr bwMode="auto">
          <a:xfrm rot="8203250">
            <a:off x="2973388" y="2085975"/>
            <a:ext cx="227012" cy="111125"/>
          </a:xfrm>
          <a:prstGeom prst="rightArrow">
            <a:avLst>
              <a:gd name="adj1" fmla="val 50000"/>
              <a:gd name="adj2" fmla="val 51071"/>
            </a:avLst>
          </a:prstGeom>
          <a:solidFill>
            <a:srgbClr val="FFFF8D"/>
          </a:solidFill>
          <a:ln w="38100">
            <a:solidFill>
              <a:srgbClr val="FC7C72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/>
            <a:endParaRPr lang="en-US" sz="2800" b="1"/>
          </a:p>
        </p:txBody>
      </p:sp>
      <p:sp>
        <p:nvSpPr>
          <p:cNvPr id="13332" name="AutoShape 63"/>
          <p:cNvSpPr>
            <a:spLocks noChangeArrowheads="1"/>
          </p:cNvSpPr>
          <p:nvPr/>
        </p:nvSpPr>
        <p:spPr bwMode="auto">
          <a:xfrm rot="9743029">
            <a:off x="2895600" y="2327275"/>
            <a:ext cx="227013" cy="111125"/>
          </a:xfrm>
          <a:prstGeom prst="rightArrow">
            <a:avLst>
              <a:gd name="adj1" fmla="val 50000"/>
              <a:gd name="adj2" fmla="val 51072"/>
            </a:avLst>
          </a:prstGeom>
          <a:solidFill>
            <a:srgbClr val="FFFF8D"/>
          </a:solidFill>
          <a:ln w="38100">
            <a:solidFill>
              <a:srgbClr val="FC7C72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/>
            <a:endParaRPr lang="en-US" sz="2800" b="1"/>
          </a:p>
        </p:txBody>
      </p:sp>
      <p:sp>
        <p:nvSpPr>
          <p:cNvPr id="13333" name="AutoShape 64"/>
          <p:cNvSpPr>
            <a:spLocks noChangeArrowheads="1"/>
          </p:cNvSpPr>
          <p:nvPr/>
        </p:nvSpPr>
        <p:spPr bwMode="auto">
          <a:xfrm rot="-9512708">
            <a:off x="2973388" y="2527300"/>
            <a:ext cx="150812" cy="123825"/>
          </a:xfrm>
          <a:prstGeom prst="rightArrow">
            <a:avLst>
              <a:gd name="adj1" fmla="val 50000"/>
              <a:gd name="adj2" fmla="val 30449"/>
            </a:avLst>
          </a:prstGeom>
          <a:solidFill>
            <a:srgbClr val="FFFF8D"/>
          </a:solidFill>
          <a:ln w="38100">
            <a:solidFill>
              <a:srgbClr val="FC7C72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/>
            <a:endParaRPr lang="en-US" sz="2800" b="1"/>
          </a:p>
        </p:txBody>
      </p:sp>
      <p:sp>
        <p:nvSpPr>
          <p:cNvPr id="13334" name="AutoShape 65"/>
          <p:cNvSpPr>
            <a:spLocks noChangeArrowheads="1"/>
          </p:cNvSpPr>
          <p:nvPr/>
        </p:nvSpPr>
        <p:spPr bwMode="auto">
          <a:xfrm rot="-9512708">
            <a:off x="2667000" y="3000375"/>
            <a:ext cx="150813" cy="123825"/>
          </a:xfrm>
          <a:prstGeom prst="rightArrow">
            <a:avLst>
              <a:gd name="adj1" fmla="val 50000"/>
              <a:gd name="adj2" fmla="val 30449"/>
            </a:avLst>
          </a:prstGeom>
          <a:solidFill>
            <a:srgbClr val="FFFF8D"/>
          </a:solidFill>
          <a:ln w="38100">
            <a:solidFill>
              <a:srgbClr val="FC7C72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/>
            <a:endParaRPr lang="en-US" sz="2800" b="1"/>
          </a:p>
        </p:txBody>
      </p:sp>
      <p:sp>
        <p:nvSpPr>
          <p:cNvPr id="13335" name="AutoShape 66"/>
          <p:cNvSpPr>
            <a:spLocks noChangeArrowheads="1"/>
          </p:cNvSpPr>
          <p:nvPr/>
        </p:nvSpPr>
        <p:spPr bwMode="auto">
          <a:xfrm rot="8382029">
            <a:off x="2895600" y="2171700"/>
            <a:ext cx="153988" cy="125413"/>
          </a:xfrm>
          <a:prstGeom prst="rightArrow">
            <a:avLst>
              <a:gd name="adj1" fmla="val 50000"/>
              <a:gd name="adj2" fmla="val 30696"/>
            </a:avLst>
          </a:prstGeom>
          <a:solidFill>
            <a:srgbClr val="FFFF8D"/>
          </a:solidFill>
          <a:ln w="38100">
            <a:solidFill>
              <a:srgbClr val="FC7C72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/>
            <a:endParaRPr lang="en-US" sz="2800" b="1"/>
          </a:p>
        </p:txBody>
      </p:sp>
      <p:sp>
        <p:nvSpPr>
          <p:cNvPr id="13336" name="AutoShape 67"/>
          <p:cNvSpPr>
            <a:spLocks noChangeArrowheads="1"/>
          </p:cNvSpPr>
          <p:nvPr/>
        </p:nvSpPr>
        <p:spPr bwMode="auto">
          <a:xfrm rot="9897025">
            <a:off x="2895600" y="2698750"/>
            <a:ext cx="307975" cy="157163"/>
          </a:xfrm>
          <a:prstGeom prst="rightArrow">
            <a:avLst>
              <a:gd name="adj1" fmla="val 50000"/>
              <a:gd name="adj2" fmla="val 48990"/>
            </a:avLst>
          </a:prstGeom>
          <a:solidFill>
            <a:srgbClr val="FFFF8D"/>
          </a:solidFill>
          <a:ln w="38100">
            <a:solidFill>
              <a:srgbClr val="FC7C72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/>
            <a:endParaRPr lang="en-US" sz="2800" b="1"/>
          </a:p>
        </p:txBody>
      </p:sp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685800" y="139700"/>
            <a:ext cx="2203450" cy="1333500"/>
            <a:chOff x="3268" y="72"/>
            <a:chExt cx="1388" cy="840"/>
          </a:xfrm>
        </p:grpSpPr>
        <p:sp>
          <p:nvSpPr>
            <p:cNvPr id="13408" name="AutoShape 69"/>
            <p:cNvSpPr>
              <a:spLocks noChangeArrowheads="1"/>
            </p:cNvSpPr>
            <p:nvPr/>
          </p:nvSpPr>
          <p:spPr bwMode="auto">
            <a:xfrm rot="6459008">
              <a:off x="3929" y="120"/>
              <a:ext cx="144" cy="48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28575">
              <a:solidFill>
                <a:srgbClr val="FC7C7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9" name="AutoShape 70"/>
            <p:cNvSpPr>
              <a:spLocks noChangeArrowheads="1"/>
            </p:cNvSpPr>
            <p:nvPr/>
          </p:nvSpPr>
          <p:spPr bwMode="auto">
            <a:xfrm rot="3418568">
              <a:off x="3172" y="675"/>
              <a:ext cx="240" cy="47"/>
            </a:xfrm>
            <a:prstGeom prst="rightArrow">
              <a:avLst>
                <a:gd name="adj1" fmla="val 50000"/>
                <a:gd name="adj2" fmla="val 127660"/>
              </a:avLst>
            </a:prstGeom>
            <a:solidFill>
              <a:schemeClr val="accent1"/>
            </a:solidFill>
            <a:ln w="28575">
              <a:solidFill>
                <a:srgbClr val="FC7C7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0" name="AutoShape 71"/>
            <p:cNvSpPr>
              <a:spLocks noChangeArrowheads="1"/>
            </p:cNvSpPr>
            <p:nvPr/>
          </p:nvSpPr>
          <p:spPr bwMode="auto">
            <a:xfrm rot="3300479">
              <a:off x="4488" y="792"/>
              <a:ext cx="192" cy="48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chemeClr val="accent1"/>
            </a:solidFill>
            <a:ln w="28575">
              <a:solidFill>
                <a:srgbClr val="FC7C7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1" name="AutoShape 72"/>
            <p:cNvSpPr>
              <a:spLocks noChangeArrowheads="1"/>
            </p:cNvSpPr>
            <p:nvPr/>
          </p:nvSpPr>
          <p:spPr bwMode="auto">
            <a:xfrm rot="4201013">
              <a:off x="4488" y="648"/>
              <a:ext cx="288" cy="48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chemeClr val="accent1"/>
            </a:solidFill>
            <a:ln w="28575">
              <a:solidFill>
                <a:srgbClr val="FC7C7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38" name="AutoShape 73"/>
          <p:cNvSpPr>
            <a:spLocks noChangeArrowheads="1"/>
          </p:cNvSpPr>
          <p:nvPr/>
        </p:nvSpPr>
        <p:spPr bwMode="auto">
          <a:xfrm rot="-8457870">
            <a:off x="1752600" y="558800"/>
            <a:ext cx="381000" cy="85725"/>
          </a:xfrm>
          <a:prstGeom prst="rightArrow">
            <a:avLst>
              <a:gd name="adj1" fmla="val 50000"/>
              <a:gd name="adj2" fmla="val 111111"/>
            </a:avLst>
          </a:prstGeom>
          <a:solidFill>
            <a:schemeClr val="accent1"/>
          </a:solidFill>
          <a:ln w="28575">
            <a:solidFill>
              <a:srgbClr val="FC7C72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/>
            <a:endParaRPr lang="en-US" sz="2800" b="1"/>
          </a:p>
        </p:txBody>
      </p:sp>
      <p:sp>
        <p:nvSpPr>
          <p:cNvPr id="13339" name="AutoShape 75"/>
          <p:cNvSpPr>
            <a:spLocks noChangeArrowheads="1"/>
          </p:cNvSpPr>
          <p:nvPr/>
        </p:nvSpPr>
        <p:spPr bwMode="auto">
          <a:xfrm>
            <a:off x="1219200" y="406400"/>
            <a:ext cx="304800" cy="762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28575">
            <a:solidFill>
              <a:srgbClr val="FC7C7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800" b="1"/>
          </a:p>
        </p:txBody>
      </p:sp>
      <p:sp>
        <p:nvSpPr>
          <p:cNvPr id="42060" name="AutoShape 76"/>
          <p:cNvSpPr>
            <a:spLocks noChangeArrowheads="1"/>
          </p:cNvSpPr>
          <p:nvPr/>
        </p:nvSpPr>
        <p:spPr bwMode="auto">
          <a:xfrm flipV="1">
            <a:off x="1524000" y="2514600"/>
            <a:ext cx="2286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/>
            <a:endParaRPr lang="en-US" sz="2800" b="1"/>
          </a:p>
        </p:txBody>
      </p:sp>
      <p:sp>
        <p:nvSpPr>
          <p:cNvPr id="42061" name="AutoShape 77"/>
          <p:cNvSpPr>
            <a:spLocks noChangeArrowheads="1"/>
          </p:cNvSpPr>
          <p:nvPr/>
        </p:nvSpPr>
        <p:spPr bwMode="auto">
          <a:xfrm rot="-1977654">
            <a:off x="1371600" y="2781300"/>
            <a:ext cx="304800" cy="762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800" b="1"/>
          </a:p>
        </p:txBody>
      </p:sp>
      <p:sp>
        <p:nvSpPr>
          <p:cNvPr id="13342" name="AutoShape 78"/>
          <p:cNvSpPr>
            <a:spLocks noChangeArrowheads="1"/>
          </p:cNvSpPr>
          <p:nvPr/>
        </p:nvSpPr>
        <p:spPr bwMode="auto">
          <a:xfrm rot="-4507685">
            <a:off x="1529556" y="2967832"/>
            <a:ext cx="219075" cy="74612"/>
          </a:xfrm>
          <a:prstGeom prst="rightArrow">
            <a:avLst>
              <a:gd name="adj1" fmla="val 50000"/>
              <a:gd name="adj2" fmla="val 73405"/>
            </a:avLst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 sz="2800" b="1"/>
          </a:p>
        </p:txBody>
      </p:sp>
      <p:sp>
        <p:nvSpPr>
          <p:cNvPr id="42063" name="AutoShape 79"/>
          <p:cNvSpPr>
            <a:spLocks noChangeArrowheads="1"/>
          </p:cNvSpPr>
          <p:nvPr/>
        </p:nvSpPr>
        <p:spPr bwMode="auto">
          <a:xfrm rot="2498013">
            <a:off x="1905000" y="5943600"/>
            <a:ext cx="381000" cy="762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800" b="1"/>
          </a:p>
        </p:txBody>
      </p:sp>
      <p:sp>
        <p:nvSpPr>
          <p:cNvPr id="42064" name="AutoShape 80"/>
          <p:cNvSpPr>
            <a:spLocks noChangeArrowheads="1"/>
          </p:cNvSpPr>
          <p:nvPr/>
        </p:nvSpPr>
        <p:spPr bwMode="auto">
          <a:xfrm rot="-5573476">
            <a:off x="2019300" y="2933700"/>
            <a:ext cx="304800" cy="762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 sz="2800" b="1"/>
          </a:p>
        </p:txBody>
      </p:sp>
      <p:sp>
        <p:nvSpPr>
          <p:cNvPr id="42065" name="AutoShape 81"/>
          <p:cNvSpPr>
            <a:spLocks noChangeArrowheads="1"/>
          </p:cNvSpPr>
          <p:nvPr/>
        </p:nvSpPr>
        <p:spPr bwMode="auto">
          <a:xfrm rot="-1150740">
            <a:off x="1981200" y="6324600"/>
            <a:ext cx="381000" cy="762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800" b="1"/>
          </a:p>
        </p:txBody>
      </p:sp>
      <p:grpSp>
        <p:nvGrpSpPr>
          <p:cNvPr id="8" name="Group 82"/>
          <p:cNvGrpSpPr>
            <a:grpSpLocks/>
          </p:cNvGrpSpPr>
          <p:nvPr/>
        </p:nvGrpSpPr>
        <p:grpSpPr bwMode="auto">
          <a:xfrm>
            <a:off x="4267200" y="4343400"/>
            <a:ext cx="4876800" cy="2498725"/>
            <a:chOff x="48" y="2880"/>
            <a:chExt cx="2592" cy="1392"/>
          </a:xfrm>
        </p:grpSpPr>
        <p:grpSp>
          <p:nvGrpSpPr>
            <p:cNvPr id="9" name="Group 83"/>
            <p:cNvGrpSpPr>
              <a:grpSpLocks/>
            </p:cNvGrpSpPr>
            <p:nvPr/>
          </p:nvGrpSpPr>
          <p:grpSpPr bwMode="auto">
            <a:xfrm>
              <a:off x="48" y="2880"/>
              <a:ext cx="2592" cy="1392"/>
              <a:chOff x="48" y="2880"/>
              <a:chExt cx="2592" cy="1392"/>
            </a:xfrm>
          </p:grpSpPr>
          <p:sp>
            <p:nvSpPr>
              <p:cNvPr id="13389" name="Rectangle 84"/>
              <p:cNvSpPr>
                <a:spLocks noChangeArrowheads="1"/>
              </p:cNvSpPr>
              <p:nvPr/>
            </p:nvSpPr>
            <p:spPr bwMode="auto">
              <a:xfrm>
                <a:off x="48" y="2880"/>
                <a:ext cx="2592" cy="1392"/>
              </a:xfrm>
              <a:prstGeom prst="rect">
                <a:avLst/>
              </a:prstGeom>
              <a:solidFill>
                <a:srgbClr val="BBE0E3">
                  <a:alpha val="0"/>
                </a:srgbClr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000" b="1">
                  <a:latin typeface="Arial" charset="0"/>
                </a:endParaRPr>
              </a:p>
            </p:txBody>
          </p:sp>
          <p:grpSp>
            <p:nvGrpSpPr>
              <p:cNvPr id="10" name="Group 85"/>
              <p:cNvGrpSpPr>
                <a:grpSpLocks/>
              </p:cNvGrpSpPr>
              <p:nvPr/>
            </p:nvGrpSpPr>
            <p:grpSpPr bwMode="auto">
              <a:xfrm>
                <a:off x="96" y="3648"/>
                <a:ext cx="240" cy="144"/>
                <a:chOff x="432" y="3024"/>
                <a:chExt cx="288" cy="144"/>
              </a:xfrm>
            </p:grpSpPr>
            <p:sp>
              <p:nvSpPr>
                <p:cNvPr id="13405" name="Rectangle 86"/>
                <p:cNvSpPr>
                  <a:spLocks noChangeArrowheads="1"/>
                </p:cNvSpPr>
                <p:nvPr/>
              </p:nvSpPr>
              <p:spPr bwMode="auto">
                <a:xfrm>
                  <a:off x="432" y="3024"/>
                  <a:ext cx="288" cy="1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06" name="Rectangle 87"/>
                <p:cNvSpPr>
                  <a:spLocks noChangeArrowheads="1"/>
                </p:cNvSpPr>
                <p:nvPr/>
              </p:nvSpPr>
              <p:spPr bwMode="auto">
                <a:xfrm>
                  <a:off x="432" y="3024"/>
                  <a:ext cx="96" cy="1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07" name="Rectangle 88"/>
                <p:cNvSpPr>
                  <a:spLocks noChangeArrowheads="1"/>
                </p:cNvSpPr>
                <p:nvPr/>
              </p:nvSpPr>
              <p:spPr bwMode="auto">
                <a:xfrm>
                  <a:off x="624" y="3024"/>
                  <a:ext cx="96" cy="144"/>
                </a:xfrm>
                <a:prstGeom prst="rect">
                  <a:avLst/>
                </a:prstGeom>
                <a:solidFill>
                  <a:srgbClr val="1D22D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89"/>
              <p:cNvGrpSpPr>
                <a:grpSpLocks/>
              </p:cNvGrpSpPr>
              <p:nvPr/>
            </p:nvGrpSpPr>
            <p:grpSpPr bwMode="auto">
              <a:xfrm>
                <a:off x="96" y="3888"/>
                <a:ext cx="336" cy="96"/>
                <a:chOff x="384" y="3264"/>
                <a:chExt cx="480" cy="144"/>
              </a:xfrm>
            </p:grpSpPr>
            <p:sp>
              <p:nvSpPr>
                <p:cNvPr id="13400" name="Rectangle 90"/>
                <p:cNvSpPr>
                  <a:spLocks noChangeArrowheads="1"/>
                </p:cNvSpPr>
                <p:nvPr/>
              </p:nvSpPr>
              <p:spPr bwMode="auto">
                <a:xfrm>
                  <a:off x="384" y="3264"/>
                  <a:ext cx="480" cy="14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" name="Group 91"/>
                <p:cNvGrpSpPr>
                  <a:grpSpLocks/>
                </p:cNvGrpSpPr>
                <p:nvPr/>
              </p:nvGrpSpPr>
              <p:grpSpPr bwMode="auto">
                <a:xfrm>
                  <a:off x="504" y="3264"/>
                  <a:ext cx="280" cy="144"/>
                  <a:chOff x="432" y="3264"/>
                  <a:chExt cx="280" cy="144"/>
                </a:xfrm>
              </p:grpSpPr>
              <p:sp>
                <p:nvSpPr>
                  <p:cNvPr id="13402" name="AutoShape 92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313"/>
                    <a:ext cx="280" cy="47"/>
                  </a:xfrm>
                  <a:prstGeom prst="homePlate">
                    <a:avLst>
                      <a:gd name="adj" fmla="val 148936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3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600" y="3264"/>
                    <a:ext cx="0" cy="14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04" name="Line 9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3288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392" name="AutoShape 95"/>
              <p:cNvSpPr>
                <a:spLocks noChangeArrowheads="1"/>
              </p:cNvSpPr>
              <p:nvPr/>
            </p:nvSpPr>
            <p:spPr bwMode="auto">
              <a:xfrm flipH="1">
                <a:off x="1584" y="4176"/>
                <a:ext cx="48" cy="48"/>
              </a:xfrm>
              <a:prstGeom prst="diamond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3" name="Line 96"/>
              <p:cNvSpPr>
                <a:spLocks noChangeShapeType="1"/>
              </p:cNvSpPr>
              <p:nvPr/>
            </p:nvSpPr>
            <p:spPr bwMode="auto">
              <a:xfrm>
                <a:off x="96" y="3408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4" name="Line 97"/>
              <p:cNvSpPr>
                <a:spLocks noChangeShapeType="1"/>
              </p:cNvSpPr>
              <p:nvPr/>
            </p:nvSpPr>
            <p:spPr bwMode="auto">
              <a:xfrm>
                <a:off x="96" y="3552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5" name="AutoShape 98"/>
              <p:cNvSpPr>
                <a:spLocks noChangeArrowheads="1"/>
              </p:cNvSpPr>
              <p:nvPr/>
            </p:nvSpPr>
            <p:spPr bwMode="auto">
              <a:xfrm>
                <a:off x="96" y="3216"/>
                <a:ext cx="336" cy="96"/>
              </a:xfrm>
              <a:prstGeom prst="rightArrow">
                <a:avLst>
                  <a:gd name="adj1" fmla="val 50000"/>
                  <a:gd name="adj2" fmla="val 87500"/>
                </a:avLst>
              </a:prstGeom>
              <a:solidFill>
                <a:srgbClr val="FA190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6" name="AutoShape 99"/>
              <p:cNvSpPr>
                <a:spLocks noChangeArrowheads="1"/>
              </p:cNvSpPr>
              <p:nvPr/>
            </p:nvSpPr>
            <p:spPr bwMode="auto">
              <a:xfrm>
                <a:off x="96" y="3072"/>
                <a:ext cx="336" cy="96"/>
              </a:xfrm>
              <a:prstGeom prst="rightArrow">
                <a:avLst>
                  <a:gd name="adj1" fmla="val 50000"/>
                  <a:gd name="adj2" fmla="val 87500"/>
                </a:avLst>
              </a:prstGeom>
              <a:solidFill>
                <a:srgbClr val="FFFF00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7" name="AutoShape 100"/>
              <p:cNvSpPr>
                <a:spLocks noChangeArrowheads="1"/>
              </p:cNvSpPr>
              <p:nvPr/>
            </p:nvSpPr>
            <p:spPr bwMode="auto">
              <a:xfrm>
                <a:off x="96" y="2928"/>
                <a:ext cx="336" cy="96"/>
              </a:xfrm>
              <a:prstGeom prst="rightArrow">
                <a:avLst>
                  <a:gd name="adj1" fmla="val 50000"/>
                  <a:gd name="adj2" fmla="val 87500"/>
                </a:avLst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8" name="Line 101"/>
              <p:cNvSpPr>
                <a:spLocks noChangeShapeType="1"/>
              </p:cNvSpPr>
              <p:nvPr/>
            </p:nvSpPr>
            <p:spPr bwMode="auto">
              <a:xfrm>
                <a:off x="96" y="4080"/>
                <a:ext cx="3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9" name="Line 102"/>
              <p:cNvSpPr>
                <a:spLocks noChangeShapeType="1"/>
              </p:cNvSpPr>
              <p:nvPr/>
            </p:nvSpPr>
            <p:spPr bwMode="auto">
              <a:xfrm>
                <a:off x="96" y="4224"/>
                <a:ext cx="3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79" name="Text Box 103"/>
            <p:cNvSpPr txBox="1">
              <a:spLocks noChangeArrowheads="1"/>
            </p:cNvSpPr>
            <p:nvPr/>
          </p:nvSpPr>
          <p:spPr bwMode="auto">
            <a:xfrm>
              <a:off x="624" y="2916"/>
              <a:ext cx="912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Ta tấn công đợt 1</a:t>
              </a:r>
            </a:p>
          </p:txBody>
        </p:sp>
        <p:sp>
          <p:nvSpPr>
            <p:cNvPr id="13380" name="Text Box 104"/>
            <p:cNvSpPr txBox="1">
              <a:spLocks noChangeArrowheads="1"/>
            </p:cNvSpPr>
            <p:nvPr/>
          </p:nvSpPr>
          <p:spPr bwMode="auto">
            <a:xfrm>
              <a:off x="624" y="3071"/>
              <a:ext cx="912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Ta tấn công đợt 2</a:t>
              </a:r>
            </a:p>
          </p:txBody>
        </p:sp>
        <p:sp>
          <p:nvSpPr>
            <p:cNvPr id="13381" name="Text Box 105"/>
            <p:cNvSpPr txBox="1">
              <a:spLocks noChangeArrowheads="1"/>
            </p:cNvSpPr>
            <p:nvPr/>
          </p:nvSpPr>
          <p:spPr bwMode="auto">
            <a:xfrm>
              <a:off x="624" y="3217"/>
              <a:ext cx="912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Ta tấn công đợt 3</a:t>
              </a:r>
            </a:p>
          </p:txBody>
        </p:sp>
        <p:sp>
          <p:nvSpPr>
            <p:cNvPr id="13382" name="Text Box 106"/>
            <p:cNvSpPr txBox="1">
              <a:spLocks noChangeArrowheads="1"/>
            </p:cNvSpPr>
            <p:nvPr/>
          </p:nvSpPr>
          <p:spPr bwMode="auto">
            <a:xfrm>
              <a:off x="624" y="3366"/>
              <a:ext cx="960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Vòng vây sau đợt 1</a:t>
              </a:r>
            </a:p>
          </p:txBody>
        </p:sp>
        <p:sp>
          <p:nvSpPr>
            <p:cNvPr id="13383" name="Text Box 107"/>
            <p:cNvSpPr txBox="1">
              <a:spLocks noChangeArrowheads="1"/>
            </p:cNvSpPr>
            <p:nvPr/>
          </p:nvSpPr>
          <p:spPr bwMode="auto">
            <a:xfrm>
              <a:off x="624" y="3520"/>
              <a:ext cx="960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000" b="1" dirty="0" err="1">
                  <a:latin typeface="Arial" charset="0"/>
                </a:rPr>
                <a:t>Vòng</a:t>
              </a:r>
              <a:r>
                <a:rPr lang="en-US" sz="1000" b="1" dirty="0">
                  <a:latin typeface="Arial" charset="0"/>
                </a:rPr>
                <a:t> </a:t>
              </a:r>
              <a:r>
                <a:rPr lang="en-US" sz="1000" b="1" dirty="0" err="1">
                  <a:latin typeface="Arial" charset="0"/>
                </a:rPr>
                <a:t>vây</a:t>
              </a:r>
              <a:r>
                <a:rPr lang="en-US" sz="1000" b="1" dirty="0">
                  <a:latin typeface="Arial" charset="0"/>
                </a:rPr>
                <a:t> </a:t>
              </a:r>
              <a:r>
                <a:rPr lang="en-US" sz="1000" b="1" dirty="0" err="1">
                  <a:latin typeface="Arial" charset="0"/>
                </a:rPr>
                <a:t>sau</a:t>
              </a:r>
              <a:r>
                <a:rPr lang="en-US" sz="1000" b="1" dirty="0">
                  <a:latin typeface="Arial" charset="0"/>
                </a:rPr>
                <a:t> </a:t>
              </a:r>
              <a:r>
                <a:rPr lang="en-US" sz="1000" b="1" dirty="0" err="1">
                  <a:latin typeface="Arial" charset="0"/>
                </a:rPr>
                <a:t>đợt</a:t>
              </a:r>
              <a:r>
                <a:rPr lang="en-US" sz="1000" b="1" dirty="0">
                  <a:latin typeface="Arial" charset="0"/>
                </a:rPr>
                <a:t> 2</a:t>
              </a:r>
            </a:p>
          </p:txBody>
        </p:sp>
        <p:sp>
          <p:nvSpPr>
            <p:cNvPr id="13384" name="Text Box 108"/>
            <p:cNvSpPr txBox="1">
              <a:spLocks noChangeArrowheads="1"/>
            </p:cNvSpPr>
            <p:nvPr/>
          </p:nvSpPr>
          <p:spPr bwMode="auto">
            <a:xfrm>
              <a:off x="624" y="3703"/>
              <a:ext cx="960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Chỉ huy sở của địch</a:t>
              </a:r>
            </a:p>
          </p:txBody>
        </p:sp>
        <p:sp>
          <p:nvSpPr>
            <p:cNvPr id="13385" name="Text Box 109"/>
            <p:cNvSpPr txBox="1">
              <a:spLocks noChangeArrowheads="1"/>
            </p:cNvSpPr>
            <p:nvPr/>
          </p:nvSpPr>
          <p:spPr bwMode="auto">
            <a:xfrm>
              <a:off x="624" y="3887"/>
              <a:ext cx="576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Sân bay địch</a:t>
              </a:r>
            </a:p>
          </p:txBody>
        </p:sp>
        <p:sp>
          <p:nvSpPr>
            <p:cNvPr id="13386" name="Text Box 110"/>
            <p:cNvSpPr txBox="1">
              <a:spLocks noChangeArrowheads="1"/>
            </p:cNvSpPr>
            <p:nvPr/>
          </p:nvSpPr>
          <p:spPr bwMode="auto">
            <a:xfrm>
              <a:off x="624" y="4039"/>
              <a:ext cx="816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Địch phản kích</a:t>
              </a:r>
            </a:p>
          </p:txBody>
        </p:sp>
        <p:sp>
          <p:nvSpPr>
            <p:cNvPr id="13387" name="Text Box 111"/>
            <p:cNvSpPr txBox="1">
              <a:spLocks noChangeArrowheads="1"/>
            </p:cNvSpPr>
            <p:nvPr/>
          </p:nvSpPr>
          <p:spPr bwMode="auto">
            <a:xfrm>
              <a:off x="624" y="4181"/>
              <a:ext cx="960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Địch phản kích</a:t>
              </a:r>
            </a:p>
          </p:txBody>
        </p:sp>
        <p:sp>
          <p:nvSpPr>
            <p:cNvPr id="13388" name="Text Box 112"/>
            <p:cNvSpPr txBox="1">
              <a:spLocks noChangeArrowheads="1"/>
            </p:cNvSpPr>
            <p:nvPr/>
          </p:nvSpPr>
          <p:spPr bwMode="auto">
            <a:xfrm>
              <a:off x="1728" y="4138"/>
              <a:ext cx="912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Cứ điểm của địch</a:t>
              </a:r>
            </a:p>
          </p:txBody>
        </p:sp>
      </p:grpSp>
      <p:sp>
        <p:nvSpPr>
          <p:cNvPr id="13347" name="AutoShape 1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14825" y="6534150"/>
            <a:ext cx="304800" cy="304800"/>
          </a:xfrm>
          <a:prstGeom prst="actionButtonMovie">
            <a:avLst/>
          </a:prstGeom>
          <a:solidFill>
            <a:srgbClr val="7171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8" name="Text Box 114"/>
          <p:cNvSpPr txBox="1">
            <a:spLocks noChangeArrowheads="1"/>
          </p:cNvSpPr>
          <p:nvPr/>
        </p:nvSpPr>
        <p:spPr bwMode="auto">
          <a:xfrm>
            <a:off x="4343400" y="0"/>
            <a:ext cx="2286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/>
              <a:t>c/ Diễn biến:</a:t>
            </a:r>
          </a:p>
        </p:txBody>
      </p:sp>
      <p:sp>
        <p:nvSpPr>
          <p:cNvPr id="13349" name="Text Box 115"/>
          <p:cNvSpPr txBox="1">
            <a:spLocks noChangeArrowheads="1"/>
          </p:cNvSpPr>
          <p:nvPr/>
        </p:nvSpPr>
        <p:spPr bwMode="auto">
          <a:xfrm>
            <a:off x="4343400" y="3810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dirty="0" err="1"/>
              <a:t>Đợt</a:t>
            </a:r>
            <a:r>
              <a:rPr lang="en-US" sz="2400" dirty="0"/>
              <a:t> 1: </a:t>
            </a:r>
            <a:r>
              <a:rPr lang="en-US" sz="2400" dirty="0" err="1"/>
              <a:t>Tư</a:t>
            </a:r>
            <a:r>
              <a:rPr lang="en-US" sz="2400" dirty="0"/>
              <a:t>̀ </a:t>
            </a:r>
            <a:r>
              <a:rPr lang="en-US" sz="2400" dirty="0" smtClean="0"/>
              <a:t>13/3 </a:t>
            </a:r>
            <a:r>
              <a:rPr lang="en-US" sz="2400" dirty="0" err="1"/>
              <a:t>đến</a:t>
            </a:r>
            <a:r>
              <a:rPr lang="en-US" sz="2400" dirty="0"/>
              <a:t> </a:t>
            </a:r>
            <a:r>
              <a:rPr lang="en-US" sz="2400" dirty="0" smtClean="0"/>
              <a:t>17/3/1954</a:t>
            </a:r>
            <a:r>
              <a:rPr lang="en-US" sz="2400" dirty="0"/>
              <a:t>…</a:t>
            </a:r>
          </a:p>
        </p:txBody>
      </p:sp>
      <p:sp>
        <p:nvSpPr>
          <p:cNvPr id="13350" name="Text Box 116"/>
          <p:cNvSpPr txBox="1">
            <a:spLocks noChangeArrowheads="1"/>
          </p:cNvSpPr>
          <p:nvPr/>
        </p:nvSpPr>
        <p:spPr bwMode="auto">
          <a:xfrm>
            <a:off x="4267200" y="8382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/>
              <a:t>Đợt 2: Từ 30/3 đến 26/4/1954...</a:t>
            </a:r>
          </a:p>
        </p:txBody>
      </p:sp>
      <p:sp>
        <p:nvSpPr>
          <p:cNvPr id="13351" name="Text Box 117"/>
          <p:cNvSpPr txBox="1">
            <a:spLocks noChangeArrowheads="1"/>
          </p:cNvSpPr>
          <p:nvPr/>
        </p:nvSpPr>
        <p:spPr bwMode="auto">
          <a:xfrm>
            <a:off x="1828800" y="152400"/>
            <a:ext cx="1905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Đồi Độc Lập</a:t>
            </a:r>
          </a:p>
        </p:txBody>
      </p:sp>
      <p:sp>
        <p:nvSpPr>
          <p:cNvPr id="13352" name="Text Box 118"/>
          <p:cNvSpPr txBox="1">
            <a:spLocks noChangeArrowheads="1"/>
          </p:cNvSpPr>
          <p:nvPr/>
        </p:nvSpPr>
        <p:spPr bwMode="auto">
          <a:xfrm>
            <a:off x="304800" y="1143000"/>
            <a:ext cx="1371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Bản Kéo</a:t>
            </a:r>
          </a:p>
        </p:txBody>
      </p:sp>
      <p:sp>
        <p:nvSpPr>
          <p:cNvPr id="13353" name="Text Box 119"/>
          <p:cNvSpPr txBox="1">
            <a:spLocks noChangeArrowheads="1"/>
          </p:cNvSpPr>
          <p:nvPr/>
        </p:nvSpPr>
        <p:spPr bwMode="auto">
          <a:xfrm>
            <a:off x="1143000" y="1004888"/>
            <a:ext cx="20574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PHÂN KHU BẮC</a:t>
            </a:r>
          </a:p>
        </p:txBody>
      </p:sp>
      <p:sp>
        <p:nvSpPr>
          <p:cNvPr id="13354" name="Text Box 120"/>
          <p:cNvSpPr txBox="1">
            <a:spLocks noChangeArrowheads="1"/>
          </p:cNvSpPr>
          <p:nvPr/>
        </p:nvSpPr>
        <p:spPr bwMode="auto">
          <a:xfrm>
            <a:off x="1981200" y="1219200"/>
            <a:ext cx="1828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Đồi Him Lam</a:t>
            </a:r>
          </a:p>
        </p:txBody>
      </p:sp>
      <p:sp>
        <p:nvSpPr>
          <p:cNvPr id="13355" name="Text Box 121"/>
          <p:cNvSpPr txBox="1">
            <a:spLocks noChangeArrowheads="1"/>
          </p:cNvSpPr>
          <p:nvPr/>
        </p:nvSpPr>
        <p:spPr bwMode="auto">
          <a:xfrm>
            <a:off x="381000" y="3138488"/>
            <a:ext cx="3124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PHÂN KHU TRUNG TÂM</a:t>
            </a:r>
          </a:p>
        </p:txBody>
      </p:sp>
      <p:sp>
        <p:nvSpPr>
          <p:cNvPr id="13356" name="Text Box 122"/>
          <p:cNvSpPr txBox="1">
            <a:spLocks noChangeArrowheads="1"/>
          </p:cNvSpPr>
          <p:nvPr/>
        </p:nvSpPr>
        <p:spPr bwMode="auto">
          <a:xfrm>
            <a:off x="1143000" y="5562600"/>
            <a:ext cx="2057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PHÂN KHU NAM</a:t>
            </a:r>
          </a:p>
        </p:txBody>
      </p:sp>
      <p:sp>
        <p:nvSpPr>
          <p:cNvPr id="13357" name="Text Box 123"/>
          <p:cNvSpPr txBox="1">
            <a:spLocks noChangeArrowheads="1"/>
          </p:cNvSpPr>
          <p:nvPr/>
        </p:nvSpPr>
        <p:spPr bwMode="auto">
          <a:xfrm>
            <a:off x="2438400" y="6096000"/>
            <a:ext cx="1676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Hồng Cúm</a:t>
            </a:r>
          </a:p>
        </p:txBody>
      </p:sp>
      <p:sp>
        <p:nvSpPr>
          <p:cNvPr id="42108" name="AutoShape 124"/>
          <p:cNvSpPr>
            <a:spLocks noChangeArrowheads="1"/>
          </p:cNvSpPr>
          <p:nvPr/>
        </p:nvSpPr>
        <p:spPr bwMode="auto">
          <a:xfrm rot="9107318">
            <a:off x="2895600" y="2590800"/>
            <a:ext cx="457200" cy="77788"/>
          </a:xfrm>
          <a:prstGeom prst="rightArrow">
            <a:avLst>
              <a:gd name="adj1" fmla="val 50000"/>
              <a:gd name="adj2" fmla="val 146938"/>
            </a:avLst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/>
            <a:endParaRPr lang="en-US" sz="2800" b="1"/>
          </a:p>
        </p:txBody>
      </p:sp>
      <p:sp>
        <p:nvSpPr>
          <p:cNvPr id="42109" name="Text Box 125"/>
          <p:cNvSpPr txBox="1">
            <a:spLocks noChangeArrowheads="1"/>
          </p:cNvSpPr>
          <p:nvPr/>
        </p:nvSpPr>
        <p:spPr bwMode="auto">
          <a:xfrm>
            <a:off x="4343400" y="1295400"/>
            <a:ext cx="480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dirty="0" err="1"/>
              <a:t>Đợt</a:t>
            </a:r>
            <a:r>
              <a:rPr lang="en-US" sz="2400" dirty="0"/>
              <a:t> 3: </a:t>
            </a:r>
            <a:r>
              <a:rPr lang="en-US" sz="2400" dirty="0" err="1"/>
              <a:t>Tư</a:t>
            </a:r>
            <a:r>
              <a:rPr lang="en-US" sz="2400" dirty="0"/>
              <a:t>̀ 01/5 </a:t>
            </a:r>
            <a:r>
              <a:rPr lang="en-US" sz="2400" dirty="0" err="1"/>
              <a:t>đến</a:t>
            </a:r>
            <a:r>
              <a:rPr lang="en-US" sz="2400" dirty="0"/>
              <a:t> </a:t>
            </a:r>
            <a:r>
              <a:rPr lang="en-US" sz="2400" dirty="0" smtClean="0"/>
              <a:t>07/5/1954</a:t>
            </a:r>
            <a:r>
              <a:rPr lang="en-US" sz="2400" dirty="0"/>
              <a:t>, </a:t>
            </a:r>
            <a:r>
              <a:rPr lang="en-US" sz="2400" dirty="0" err="1"/>
              <a:t>ta</a:t>
            </a:r>
            <a:r>
              <a:rPr lang="en-US" sz="2400" dirty="0"/>
              <a:t> </a:t>
            </a:r>
            <a:r>
              <a:rPr lang="en-US" sz="2400" dirty="0" err="1"/>
              <a:t>tấn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tiêu</a:t>
            </a:r>
            <a:r>
              <a:rPr lang="en-US" sz="2400" dirty="0"/>
              <a:t> </a:t>
            </a:r>
            <a:r>
              <a:rPr lang="en-US" sz="2400" dirty="0" err="1"/>
              <a:t>diệt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cứ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ở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khu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khu</a:t>
            </a:r>
            <a:r>
              <a:rPr lang="en-US" sz="2400" dirty="0"/>
              <a:t> Nam. </a:t>
            </a:r>
          </a:p>
        </p:txBody>
      </p:sp>
      <p:sp>
        <p:nvSpPr>
          <p:cNvPr id="42110" name="AutoShape 126"/>
          <p:cNvSpPr>
            <a:spLocks noChangeArrowheads="1"/>
          </p:cNvSpPr>
          <p:nvPr/>
        </p:nvSpPr>
        <p:spPr bwMode="auto">
          <a:xfrm rot="-8400766">
            <a:off x="2133600" y="2895600"/>
            <a:ext cx="457200" cy="77788"/>
          </a:xfrm>
          <a:prstGeom prst="rightArrow">
            <a:avLst>
              <a:gd name="adj1" fmla="val 50000"/>
              <a:gd name="adj2" fmla="val 146938"/>
            </a:avLst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/>
            <a:endParaRPr lang="en-US" sz="2800" b="1"/>
          </a:p>
        </p:txBody>
      </p:sp>
      <p:grpSp>
        <p:nvGrpSpPr>
          <p:cNvPr id="13" name="Group 127"/>
          <p:cNvGrpSpPr>
            <a:grpSpLocks/>
          </p:cNvGrpSpPr>
          <p:nvPr/>
        </p:nvGrpSpPr>
        <p:grpSpPr bwMode="auto">
          <a:xfrm>
            <a:off x="0" y="0"/>
            <a:ext cx="4267200" cy="6216650"/>
            <a:chOff x="234" y="96"/>
            <a:chExt cx="2502" cy="3645"/>
          </a:xfrm>
        </p:grpSpPr>
        <p:pic>
          <p:nvPicPr>
            <p:cNvPr id="13376" name="Picture 128" descr="cuuvien2"/>
            <p:cNvPicPr>
              <a:picLocks noChangeAspect="1" noChangeArrowheads="1"/>
            </p:cNvPicPr>
            <p:nvPr/>
          </p:nvPicPr>
          <p:blipFill>
            <a:blip r:embed="rId6">
              <a:lum contrast="12000"/>
            </a:blip>
            <a:srcRect/>
            <a:stretch>
              <a:fillRect/>
            </a:stretch>
          </p:blipFill>
          <p:spPr bwMode="auto">
            <a:xfrm>
              <a:off x="234" y="96"/>
              <a:ext cx="2502" cy="3600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</p:pic>
        <p:sp>
          <p:nvSpPr>
            <p:cNvPr id="13377" name="Text Box 129"/>
            <p:cNvSpPr txBox="1">
              <a:spLocks noChangeArrowheads="1"/>
            </p:cNvSpPr>
            <p:nvPr/>
          </p:nvSpPr>
          <p:spPr bwMode="auto">
            <a:xfrm>
              <a:off x="241" y="3313"/>
              <a:ext cx="2495" cy="428"/>
            </a:xfrm>
            <a:prstGeom prst="rect">
              <a:avLst/>
            </a:prstGeom>
            <a:solidFill>
              <a:srgbClr val="FFFFDD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800000"/>
                  </a:solidFill>
                  <a:latin typeface="Arial" charset="0"/>
                </a:rPr>
                <a:t>Mỹ khẩn cấp tăng cường cứu viện cho Pháp</a:t>
              </a:r>
            </a:p>
          </p:txBody>
        </p:sp>
      </p:grpSp>
      <p:grpSp>
        <p:nvGrpSpPr>
          <p:cNvPr id="14" name="Group 130"/>
          <p:cNvGrpSpPr>
            <a:grpSpLocks/>
          </p:cNvGrpSpPr>
          <p:nvPr/>
        </p:nvGrpSpPr>
        <p:grpSpPr bwMode="auto">
          <a:xfrm>
            <a:off x="0" y="-228600"/>
            <a:ext cx="4191000" cy="6680200"/>
            <a:chOff x="226" y="0"/>
            <a:chExt cx="5534" cy="4249"/>
          </a:xfrm>
        </p:grpSpPr>
        <p:grpSp>
          <p:nvGrpSpPr>
            <p:cNvPr id="15" name="Group 131"/>
            <p:cNvGrpSpPr>
              <a:grpSpLocks/>
            </p:cNvGrpSpPr>
            <p:nvPr/>
          </p:nvGrpSpPr>
          <p:grpSpPr bwMode="auto">
            <a:xfrm>
              <a:off x="226" y="0"/>
              <a:ext cx="5534" cy="4050"/>
              <a:chOff x="126" y="135"/>
              <a:chExt cx="5534" cy="4050"/>
            </a:xfrm>
          </p:grpSpPr>
          <p:pic>
            <p:nvPicPr>
              <p:cNvPr id="13373" name="Picture 132" descr="Cuuvien1"/>
              <p:cNvPicPr>
                <a:picLocks noChangeAspect="1" noChangeArrowheads="1"/>
              </p:cNvPicPr>
              <p:nvPr/>
            </p:nvPicPr>
            <p:blipFill>
              <a:blip r:embed="rId7">
                <a:lum contrast="18000"/>
              </a:blip>
              <a:srcRect/>
              <a:stretch>
                <a:fillRect/>
              </a:stretch>
            </p:blipFill>
            <p:spPr bwMode="auto">
              <a:xfrm>
                <a:off x="126" y="153"/>
                <a:ext cx="2658" cy="1747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FFFF99"/>
                </a:solidFill>
                <a:miter lim="800000"/>
                <a:headEnd/>
                <a:tailEnd/>
              </a:ln>
            </p:spPr>
          </p:pic>
          <p:pic>
            <p:nvPicPr>
              <p:cNvPr id="13374" name="Picture 133" descr="Bai Tran"/>
              <p:cNvPicPr>
                <a:picLocks noChangeAspect="1" noChangeArrowheads="1"/>
              </p:cNvPicPr>
              <p:nvPr/>
            </p:nvPicPr>
            <p:blipFill>
              <a:blip r:embed="rId8"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126" y="1925"/>
                <a:ext cx="5520" cy="2260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FFFF99"/>
                </a:solidFill>
                <a:miter lim="800000"/>
                <a:headEnd/>
                <a:tailEnd/>
              </a:ln>
            </p:spPr>
          </p:pic>
          <p:pic>
            <p:nvPicPr>
              <p:cNvPr id="13375" name="Picture 134" descr="Cogny"/>
              <p:cNvPicPr>
                <a:picLocks noChangeAspect="1" noChangeArrowheads="1"/>
              </p:cNvPicPr>
              <p:nvPr/>
            </p:nvPicPr>
            <p:blipFill>
              <a:blip r:embed="rId9">
                <a:lum bright="6000" contrast="42000"/>
              </a:blip>
              <a:srcRect t="8928" b="15561"/>
              <a:stretch>
                <a:fillRect/>
              </a:stretch>
            </p:blipFill>
            <p:spPr bwMode="auto">
              <a:xfrm>
                <a:off x="2796" y="135"/>
                <a:ext cx="2864" cy="1776"/>
              </a:xfrm>
              <a:prstGeom prst="rect">
                <a:avLst/>
              </a:prstGeom>
              <a:solidFill>
                <a:srgbClr val="FFFF99"/>
              </a:solidFill>
              <a:ln w="28575">
                <a:solidFill>
                  <a:srgbClr val="FFFF99"/>
                </a:solidFill>
                <a:miter lim="800000"/>
                <a:headEnd/>
                <a:tailEnd/>
              </a:ln>
            </p:spPr>
          </p:pic>
        </p:grpSp>
        <p:sp>
          <p:nvSpPr>
            <p:cNvPr id="13370" name="Text Box 135"/>
            <p:cNvSpPr txBox="1">
              <a:spLocks noChangeArrowheads="1"/>
            </p:cNvSpPr>
            <p:nvPr/>
          </p:nvSpPr>
          <p:spPr bwMode="auto">
            <a:xfrm>
              <a:off x="248" y="1541"/>
              <a:ext cx="2636" cy="640"/>
            </a:xfrm>
            <a:prstGeom prst="rect">
              <a:avLst/>
            </a:prstGeom>
            <a:solidFill>
              <a:srgbClr val="FFFFD5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800000"/>
                  </a:solidFill>
                  <a:latin typeface="Arial" charset="0"/>
                </a:rPr>
                <a:t>Quân Pháp nhảy dù cứu viện cho ĐBP</a:t>
              </a:r>
            </a:p>
          </p:txBody>
        </p:sp>
        <p:sp>
          <p:nvSpPr>
            <p:cNvPr id="13371" name="Text Box 136"/>
            <p:cNvSpPr txBox="1">
              <a:spLocks noChangeArrowheads="1"/>
            </p:cNvSpPr>
            <p:nvPr/>
          </p:nvSpPr>
          <p:spPr bwMode="auto">
            <a:xfrm>
              <a:off x="234" y="3802"/>
              <a:ext cx="5516" cy="447"/>
            </a:xfrm>
            <a:prstGeom prst="rect">
              <a:avLst/>
            </a:prstGeom>
            <a:solidFill>
              <a:srgbClr val="FFFFD5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D20000"/>
                  </a:solidFill>
                  <a:latin typeface="Arial" charset="0"/>
                </a:rPr>
                <a:t>07-5-1954</a:t>
              </a:r>
              <a:r>
                <a:rPr lang="en-US" sz="2000" b="1">
                  <a:solidFill>
                    <a:srgbClr val="800000"/>
                  </a:solidFill>
                  <a:latin typeface="Arial" charset="0"/>
                </a:rPr>
                <a:t> tập đoàn cứ điểm Điện Biên Phủ bị  đập tan hoàn toàn</a:t>
              </a:r>
            </a:p>
          </p:txBody>
        </p:sp>
        <p:sp>
          <p:nvSpPr>
            <p:cNvPr id="13372" name="Text Box 137"/>
            <p:cNvSpPr txBox="1">
              <a:spLocks noChangeArrowheads="1"/>
            </p:cNvSpPr>
            <p:nvPr/>
          </p:nvSpPr>
          <p:spPr bwMode="auto">
            <a:xfrm>
              <a:off x="2880" y="1450"/>
              <a:ext cx="2860" cy="879"/>
            </a:xfrm>
            <a:prstGeom prst="rect">
              <a:avLst/>
            </a:prstGeom>
            <a:solidFill>
              <a:srgbClr val="FFFFD5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800000"/>
                  </a:solidFill>
                  <a:latin typeface="Arial" charset="0"/>
                </a:rPr>
                <a:t>Tướng Cô Nhi ở Hà Nội đang chỉ huy                     cứu viện cho quân Pháp ở Điện Biên Phủ</a:t>
              </a:r>
            </a:p>
          </p:txBody>
        </p:sp>
      </p:grpSp>
      <p:pic>
        <p:nvPicPr>
          <p:cNvPr id="42122" name="Picture 138" descr="Tướng Đờ Cát và sĩ quan tham mưub tại tập đoàn cứ điểm Điệ Biên Phủ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4191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123" name="Rectangle 139"/>
          <p:cNvSpPr>
            <a:spLocks noChangeArrowheads="1"/>
          </p:cNvSpPr>
          <p:nvPr/>
        </p:nvSpPr>
        <p:spPr bwMode="auto">
          <a:xfrm>
            <a:off x="0" y="5334000"/>
            <a:ext cx="4191000" cy="1524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solidFill>
                  <a:srgbClr val="FF0000"/>
                </a:solidFill>
              </a:rPr>
              <a:t>Tướng Đờ Cat-xtơ-ri và toàn</a:t>
            </a:r>
          </a:p>
          <a:p>
            <a:pPr algn="ctr" eaLnBrk="1" hangingPunct="1"/>
            <a:r>
              <a:rPr lang="en-US" sz="2400">
                <a:solidFill>
                  <a:srgbClr val="FF0000"/>
                </a:solidFill>
              </a:rPr>
              <a:t> bộ Ban tham mưu của địch </a:t>
            </a:r>
          </a:p>
          <a:p>
            <a:pPr algn="ctr" eaLnBrk="1" hangingPunct="1"/>
            <a:r>
              <a:rPr lang="en-US" sz="2400">
                <a:solidFill>
                  <a:srgbClr val="FF0000"/>
                </a:solidFill>
              </a:rPr>
              <a:t>ra hàng (17giờ 30’chiều</a:t>
            </a:r>
          </a:p>
          <a:p>
            <a:pPr algn="ctr" eaLnBrk="1" hangingPunct="1"/>
            <a:r>
              <a:rPr lang="en-US" sz="2400">
                <a:solidFill>
                  <a:srgbClr val="FF0000"/>
                </a:solidFill>
              </a:rPr>
              <a:t> ngày 7/5/1954)</a:t>
            </a:r>
          </a:p>
        </p:txBody>
      </p:sp>
      <p:sp>
        <p:nvSpPr>
          <p:cNvPr id="13365" name="Line 140"/>
          <p:cNvSpPr>
            <a:spLocks noChangeShapeType="1"/>
          </p:cNvSpPr>
          <p:nvPr/>
        </p:nvSpPr>
        <p:spPr bwMode="auto">
          <a:xfrm>
            <a:off x="4191000" y="0"/>
            <a:ext cx="0" cy="6858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6" name="Text Box 141"/>
          <p:cNvSpPr txBox="1">
            <a:spLocks noChangeArrowheads="1"/>
          </p:cNvSpPr>
          <p:nvPr/>
        </p:nvSpPr>
        <p:spPr bwMode="auto">
          <a:xfrm>
            <a:off x="0" y="0"/>
            <a:ext cx="1524000" cy="576263"/>
          </a:xfrm>
          <a:prstGeom prst="rect">
            <a:avLst/>
          </a:prstGeom>
          <a:solidFill>
            <a:srgbClr val="FFFF00"/>
          </a:solidFill>
          <a:ln w="57150" algn="ctr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Arial" charset="0"/>
              </a:rPr>
              <a:t>ĐỢT 3:</a:t>
            </a:r>
          </a:p>
        </p:txBody>
      </p:sp>
      <p:sp>
        <p:nvSpPr>
          <p:cNvPr id="42126" name="Text Box 142"/>
          <p:cNvSpPr txBox="1">
            <a:spLocks noChangeArrowheads="1"/>
          </p:cNvSpPr>
          <p:nvPr/>
        </p:nvSpPr>
        <p:spPr bwMode="auto">
          <a:xfrm>
            <a:off x="4343400" y="2819400"/>
            <a:ext cx="4800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/>
              <a:t>-&gt; 17 </a:t>
            </a:r>
            <a:r>
              <a:rPr lang="en-US" sz="2400" dirty="0" err="1"/>
              <a:t>giờ</a:t>
            </a:r>
            <a:r>
              <a:rPr lang="en-US" sz="2400" dirty="0"/>
              <a:t> 30 </a:t>
            </a:r>
            <a:r>
              <a:rPr lang="en-US" sz="2400" dirty="0" err="1"/>
              <a:t>phút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7/5/1954, </a:t>
            </a:r>
            <a:r>
              <a:rPr lang="en-US" sz="2400" dirty="0" err="1"/>
              <a:t>tướng</a:t>
            </a:r>
            <a:r>
              <a:rPr lang="en-US" sz="2400" dirty="0"/>
              <a:t> </a:t>
            </a:r>
            <a:r>
              <a:rPr lang="en-US" sz="2400" dirty="0" err="1"/>
              <a:t>Đờ</a:t>
            </a:r>
            <a:r>
              <a:rPr lang="en-US" sz="2400" dirty="0"/>
              <a:t> Ca-</a:t>
            </a:r>
            <a:r>
              <a:rPr lang="en-US" sz="2400" dirty="0" err="1"/>
              <a:t>xtơ</a:t>
            </a:r>
            <a:r>
              <a:rPr lang="en-US" sz="2400" dirty="0"/>
              <a:t>-</a:t>
            </a:r>
            <a:r>
              <a:rPr lang="en-US" sz="2400" dirty="0" err="1"/>
              <a:t>ri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toàn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Ban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mưu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địch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</a:p>
        </p:txBody>
      </p:sp>
      <p:pic>
        <p:nvPicPr>
          <p:cNvPr id="42127" name="Picture 14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1066800"/>
            <a:ext cx="419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repeatCount="7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repeatCount="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20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8" repeatCount="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8" repeatCount="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1" repeatCount="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2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1" repeatCount="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2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4" repeatCount="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2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ntr" presetSubtype="2" repeatCount="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2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ntr" presetSubtype="2" repeatCount="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2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2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2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42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42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2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2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4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29" grpId="0" animBg="1"/>
      <p:bldP spid="42030" grpId="0" animBg="1"/>
      <p:bldP spid="42031" grpId="0" animBg="1"/>
      <p:bldP spid="42032" grpId="0" animBg="1"/>
      <p:bldP spid="42033" grpId="0" animBg="1"/>
      <p:bldP spid="42034" grpId="0" animBg="1"/>
      <p:bldP spid="42060" grpId="0" animBg="1"/>
      <p:bldP spid="42061" grpId="0" animBg="1"/>
      <p:bldP spid="42063" grpId="0" animBg="1"/>
      <p:bldP spid="42064" grpId="0" animBg="1"/>
      <p:bldP spid="42065" grpId="0" animBg="1"/>
      <p:bldP spid="42108" grpId="0" animBg="1"/>
      <p:bldP spid="42109" grpId="0"/>
      <p:bldP spid="42110" grpId="0" animBg="1"/>
      <p:bldP spid="42123" grpId="0" animBg="1"/>
      <p:bldP spid="421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 smtClean="0"/>
              <a:t>BÀI </a:t>
            </a:r>
            <a:r>
              <a:rPr lang="en-US" sz="2200" b="1" dirty="0"/>
              <a:t>27: CUỘC KHÁNG CHIẾN TOÀN QUỐC  CHỐNG THỰC DÂN PHÁP </a:t>
            </a:r>
            <a:r>
              <a:rPr lang="en-US" sz="2200" b="1" dirty="0" smtClean="0"/>
              <a:t>             XÂM  </a:t>
            </a:r>
            <a:r>
              <a:rPr lang="en-US" sz="2200" b="1" dirty="0"/>
              <a:t>LƯỢC KẾT THÚC THẮNG LỢI  (1953-1954)(t2)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0" y="762000"/>
            <a:ext cx="457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400" u="sng"/>
              <a:t>II. Cuộc tiến công chiến lược Đông Xuân 1953 - 1954 và chiến dịch ĐBP 1954.</a:t>
            </a:r>
            <a:r>
              <a:rPr lang="en-US" sz="2400"/>
              <a:t> 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0" y="1905000"/>
            <a:ext cx="441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u="sng"/>
              <a:t>2. Chiến dịch lịch sử Điện Biên Phủ</a:t>
            </a:r>
          </a:p>
        </p:txBody>
      </p:sp>
      <p:sp>
        <p:nvSpPr>
          <p:cNvPr id="14342" name="Line 5"/>
          <p:cNvSpPr>
            <a:spLocks noChangeShapeType="1"/>
          </p:cNvSpPr>
          <p:nvPr/>
        </p:nvSpPr>
        <p:spPr bwMode="auto">
          <a:xfrm>
            <a:off x="4572000" y="990600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5715000" y="1524000"/>
            <a:ext cx="2514600" cy="29718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en-US" sz="2400"/>
              <a:t>Cho biết kết quả của chiến dịch Điện Biên Phủ?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0" y="2743200"/>
            <a:ext cx="4495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/>
              <a:t>d, Kết quả: Ta loại khỏi vòng chiến đấu 16.200 địch, hạ 62 máy bay, thu toàn bộ vũ khí và phương tiện chiến tranh.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572000" y="1219200"/>
            <a:ext cx="4572000" cy="4130675"/>
            <a:chOff x="2880" y="768"/>
            <a:chExt cx="2880" cy="2602"/>
          </a:xfrm>
        </p:grpSpPr>
        <p:pic>
          <p:nvPicPr>
            <p:cNvPr id="14351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0" y="768"/>
              <a:ext cx="2880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2" name="Text Box 9"/>
            <p:cNvSpPr txBox="1">
              <a:spLocks noChangeArrowheads="1"/>
            </p:cNvSpPr>
            <p:nvPr/>
          </p:nvSpPr>
          <p:spPr bwMode="auto">
            <a:xfrm>
              <a:off x="2880" y="2928"/>
              <a:ext cx="288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/>
                <a:t>Nhân dân Mường Phăng đón các chiến sĩ thắng trận.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572000" y="1219200"/>
            <a:ext cx="4572000" cy="4359275"/>
            <a:chOff x="2880" y="768"/>
            <a:chExt cx="2880" cy="2746"/>
          </a:xfrm>
        </p:grpSpPr>
        <p:pic>
          <p:nvPicPr>
            <p:cNvPr id="14349" name="Pict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768"/>
              <a:ext cx="2880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0" name="Text Box 12"/>
            <p:cNvSpPr txBox="1">
              <a:spLocks noChangeArrowheads="1"/>
            </p:cNvSpPr>
            <p:nvPr/>
          </p:nvSpPr>
          <p:spPr bwMode="auto">
            <a:xfrm>
              <a:off x="2880" y="2880"/>
              <a:ext cx="2880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/>
                <a:t>Chủ tịch Hồ Chí Minh gắn huy chương cho những chiến sĩ tham gia chiến dịch Điện Biên Phủ</a:t>
              </a:r>
            </a:p>
          </p:txBody>
        </p:sp>
      </p:grpSp>
      <p:sp>
        <p:nvSpPr>
          <p:cNvPr id="20494" name="AutoShape 14"/>
          <p:cNvSpPr>
            <a:spLocks noChangeArrowheads="1"/>
          </p:cNvSpPr>
          <p:nvPr/>
        </p:nvSpPr>
        <p:spPr bwMode="auto">
          <a:xfrm>
            <a:off x="5029200" y="1828800"/>
            <a:ext cx="2895600" cy="2819400"/>
          </a:xfrm>
          <a:prstGeom prst="cloudCallout">
            <a:avLst>
              <a:gd name="adj1" fmla="val -49627"/>
              <a:gd name="adj2" fmla="val 85303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dirty="0" err="1"/>
              <a:t>Chiến</a:t>
            </a:r>
            <a:r>
              <a:rPr lang="en-US" sz="2400" dirty="0"/>
              <a:t> </a:t>
            </a:r>
            <a:r>
              <a:rPr lang="en-US" sz="2400" dirty="0" err="1"/>
              <a:t>thắng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Biên</a:t>
            </a:r>
            <a:r>
              <a:rPr lang="en-US" sz="2400" dirty="0"/>
              <a:t> </a:t>
            </a:r>
            <a:r>
              <a:rPr lang="en-US" sz="2400" dirty="0" err="1"/>
              <a:t>Phủ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ý </a:t>
            </a:r>
            <a:r>
              <a:rPr lang="en-US" sz="2400" dirty="0" err="1"/>
              <a:t>nghĩa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0" y="4267200"/>
            <a:ext cx="4572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/>
              <a:t>e, Ý nghĩa: Làm phá sản hoàn toàn kế hoạch Na-va, buộc Pháp phải ký hiệp định Giơ-ne-vơ về chấm dứt chiến tranh, lập lại hòa bình ở Đông Dương.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/>
      <p:bldP spid="20494" grpId="0" animBg="1"/>
      <p:bldP spid="20494" grpId="1" animBg="1"/>
      <p:bldP spid="204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 smtClean="0"/>
              <a:t>BÀI </a:t>
            </a:r>
            <a:r>
              <a:rPr lang="en-US" sz="2200" b="1" dirty="0"/>
              <a:t>27: CUỘC KHÁNG CHIẾN TOÀN QUỐC  CHỐNG THỰC DÂN </a:t>
            </a:r>
            <a:r>
              <a:rPr lang="en-US" sz="2200" b="1" dirty="0" smtClean="0"/>
              <a:t>PHÁP           </a:t>
            </a:r>
            <a:r>
              <a:rPr lang="en-US" sz="2200" b="1" dirty="0"/>
              <a:t>XÂM  LƯỢC KẾT THÚC THẮNG LỢI  (1953-1954)(t2)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1524000"/>
            <a:ext cx="449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u="sng" dirty="0"/>
              <a:t>III. </a:t>
            </a:r>
            <a:r>
              <a:rPr lang="en-US" sz="2400" u="sng" dirty="0" err="1"/>
              <a:t>Hiệp</a:t>
            </a:r>
            <a:r>
              <a:rPr lang="en-US" sz="2400" u="sng" dirty="0"/>
              <a:t> </a:t>
            </a:r>
            <a:r>
              <a:rPr lang="en-US" sz="2400" u="sng" dirty="0" err="1"/>
              <a:t>định</a:t>
            </a:r>
            <a:r>
              <a:rPr lang="en-US" sz="2400" u="sng" dirty="0"/>
              <a:t> </a:t>
            </a:r>
            <a:r>
              <a:rPr lang="en-US" sz="2400" u="sng" dirty="0" err="1"/>
              <a:t>Giơ</a:t>
            </a:r>
            <a:r>
              <a:rPr lang="en-US" sz="2400" u="sng" dirty="0"/>
              <a:t>-ne-</a:t>
            </a:r>
            <a:r>
              <a:rPr lang="en-US" sz="2400" u="sng" dirty="0" err="1"/>
              <a:t>vơ</a:t>
            </a:r>
            <a:r>
              <a:rPr lang="en-US" sz="2400" u="sng" dirty="0"/>
              <a:t> </a:t>
            </a:r>
            <a:r>
              <a:rPr lang="en-US" sz="2400" u="sng" dirty="0" err="1"/>
              <a:t>về</a:t>
            </a:r>
            <a:r>
              <a:rPr lang="en-US" sz="2400" u="sng" dirty="0"/>
              <a:t> </a:t>
            </a:r>
            <a:r>
              <a:rPr lang="en-US" sz="2400" u="sng" dirty="0" err="1"/>
              <a:t>chấm</a:t>
            </a:r>
            <a:r>
              <a:rPr lang="en-US" sz="2400" u="sng" dirty="0"/>
              <a:t> </a:t>
            </a:r>
            <a:r>
              <a:rPr lang="en-US" sz="2400" u="sng" dirty="0" err="1"/>
              <a:t>dứt</a:t>
            </a:r>
            <a:r>
              <a:rPr lang="en-US" sz="2400" u="sng" dirty="0"/>
              <a:t> </a:t>
            </a:r>
            <a:r>
              <a:rPr lang="en-US" sz="2400" u="sng" dirty="0" err="1"/>
              <a:t>chiến</a:t>
            </a:r>
            <a:r>
              <a:rPr lang="en-US" sz="2400" u="sng" dirty="0"/>
              <a:t> </a:t>
            </a:r>
            <a:r>
              <a:rPr lang="en-US" sz="2400" u="sng" dirty="0" err="1"/>
              <a:t>tranh</a:t>
            </a:r>
            <a:r>
              <a:rPr lang="en-US" sz="2400" u="sng" dirty="0"/>
              <a:t> </a:t>
            </a:r>
            <a:r>
              <a:rPr lang="en-US" sz="2400" u="sng" dirty="0" err="1"/>
              <a:t>Đông</a:t>
            </a:r>
            <a:r>
              <a:rPr lang="en-US" sz="2400" u="sng" dirty="0"/>
              <a:t> </a:t>
            </a:r>
            <a:r>
              <a:rPr lang="en-US" sz="2400" u="sng" dirty="0" err="1"/>
              <a:t>Dương</a:t>
            </a:r>
            <a:r>
              <a:rPr lang="en-US" sz="2400" dirty="0"/>
              <a:t>.</a:t>
            </a:r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4495800" y="1143000"/>
            <a:ext cx="0" cy="548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0" y="914400"/>
            <a:ext cx="44196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400"/>
              <a:t>I.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400"/>
              <a:t>II.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495800" y="1295400"/>
            <a:ext cx="4648200" cy="4130675"/>
            <a:chOff x="2832" y="816"/>
            <a:chExt cx="2928" cy="2602"/>
          </a:xfrm>
        </p:grpSpPr>
        <p:pic>
          <p:nvPicPr>
            <p:cNvPr id="15375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32" y="816"/>
              <a:ext cx="2928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6" name="Text Box 11"/>
            <p:cNvSpPr txBox="1">
              <a:spLocks noChangeArrowheads="1"/>
            </p:cNvSpPr>
            <p:nvPr/>
          </p:nvSpPr>
          <p:spPr bwMode="auto">
            <a:xfrm>
              <a:off x="2832" y="2976"/>
              <a:ext cx="292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err="1"/>
                <a:t>Quang</a:t>
              </a:r>
              <a:r>
                <a:rPr lang="en-US" sz="2000" dirty="0"/>
                <a:t> </a:t>
              </a:r>
              <a:r>
                <a:rPr lang="en-US" sz="2000" dirty="0" err="1"/>
                <a:t>cảnh</a:t>
              </a:r>
              <a:r>
                <a:rPr lang="en-US" sz="2000" dirty="0"/>
                <a:t> </a:t>
              </a:r>
              <a:r>
                <a:rPr lang="en-US" sz="2000" dirty="0" err="1"/>
                <a:t>của</a:t>
              </a:r>
              <a:r>
                <a:rPr lang="en-US" sz="2000" dirty="0"/>
                <a:t> </a:t>
              </a:r>
              <a:r>
                <a:rPr lang="en-US" sz="2000" dirty="0" err="1"/>
                <a:t>Hội</a:t>
              </a:r>
              <a:r>
                <a:rPr lang="en-US" sz="2000" dirty="0"/>
                <a:t> </a:t>
              </a:r>
              <a:r>
                <a:rPr lang="en-US" sz="2000" dirty="0" err="1"/>
                <a:t>nghị</a:t>
              </a:r>
              <a:r>
                <a:rPr lang="en-US" sz="2000" dirty="0"/>
                <a:t> </a:t>
              </a:r>
              <a:r>
                <a:rPr lang="en-US" sz="2000" dirty="0" err="1"/>
                <a:t>Giơ</a:t>
              </a:r>
              <a:r>
                <a:rPr lang="en-US" sz="2000" dirty="0"/>
                <a:t>-ne-</a:t>
              </a:r>
              <a:r>
                <a:rPr lang="en-US" sz="2000" dirty="0" err="1"/>
                <a:t>vơ</a:t>
              </a:r>
              <a:r>
                <a:rPr lang="en-US" sz="2000" dirty="0"/>
                <a:t> </a:t>
              </a:r>
              <a:r>
                <a:rPr lang="en-US" sz="2000" dirty="0" err="1"/>
                <a:t>về</a:t>
              </a:r>
              <a:r>
                <a:rPr lang="en-US" sz="2000" dirty="0"/>
                <a:t> </a:t>
              </a:r>
              <a:r>
                <a:rPr lang="en-US" sz="2000" dirty="0" err="1"/>
                <a:t>chấm</a:t>
              </a:r>
              <a:r>
                <a:rPr lang="en-US" sz="2000" dirty="0"/>
                <a:t> </a:t>
              </a:r>
              <a:r>
                <a:rPr lang="en-US" sz="2000" dirty="0" err="1"/>
                <a:t>dứt</a:t>
              </a:r>
              <a:r>
                <a:rPr lang="en-US" sz="2000" dirty="0"/>
                <a:t> </a:t>
              </a:r>
              <a:r>
                <a:rPr lang="en-US" sz="2000" dirty="0" err="1"/>
                <a:t>chiến</a:t>
              </a:r>
              <a:r>
                <a:rPr lang="en-US" sz="2000" dirty="0"/>
                <a:t> </a:t>
              </a:r>
              <a:r>
                <a:rPr lang="en-US" sz="2000" dirty="0" err="1"/>
                <a:t>tranh</a:t>
              </a:r>
              <a:r>
                <a:rPr lang="en-US" sz="2000" dirty="0"/>
                <a:t> </a:t>
              </a:r>
              <a:r>
                <a:rPr lang="en-US" sz="2000" dirty="0" err="1"/>
                <a:t>Đông</a:t>
              </a:r>
              <a:r>
                <a:rPr lang="en-US" sz="2000" dirty="0"/>
                <a:t> </a:t>
              </a:r>
              <a:r>
                <a:rPr lang="en-US" sz="2000" dirty="0" err="1"/>
                <a:t>Dương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5296C2E-DF19-4188-853B-84DFFC1F9FCE}" type="datetime1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 smtClean="0"/>
              <a:t>BÀI </a:t>
            </a:r>
            <a:r>
              <a:rPr lang="en-US" sz="2200" b="1" dirty="0"/>
              <a:t>27: CUỘC KHÁNG CHIẾN TOÀN QUỐC  CHỐNG THỰC DÂN PHÁP </a:t>
            </a:r>
            <a:r>
              <a:rPr lang="en-US" sz="2200" b="1" dirty="0" smtClean="0"/>
              <a:t>         XÂM  </a:t>
            </a:r>
            <a:r>
              <a:rPr lang="en-US" sz="2200" b="1" dirty="0"/>
              <a:t>LƯỢC KẾT THÚC THẮNG LỢI  (1953-1954)(t2)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0" y="762000"/>
            <a:ext cx="44196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400"/>
              <a:t>I.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400"/>
              <a:t>II. 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0" y="1295400"/>
            <a:ext cx="601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u="sng"/>
              <a:t>III. Hiệp định Giơ-ne-vơ về chấm dứt chiến tranh Đông Dương</a:t>
            </a:r>
            <a:r>
              <a:rPr lang="en-US" sz="2400"/>
              <a:t>.</a:t>
            </a:r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 flipH="1">
            <a:off x="6096000" y="1066800"/>
            <a:ext cx="0" cy="556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6629400" y="1676400"/>
            <a:ext cx="2514600" cy="27432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/>
              <a:t>Cho biết nội dung của hiệp định Giơ-ne-vơ?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0" y="2057400"/>
            <a:ext cx="6096000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/>
              <a:t>* Nội dung hiệp định: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en-US" sz="2400"/>
              <a:t> Các nước tham dự hội nghị cam kết tôn trọng các quyền dân tộc cơ bản của Việt Nam, Lào và Căm-pu-chia là độc lập, chủ quyền, thống nhất và toàn vẹn lãnh thổ.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en-US" sz="2400"/>
              <a:t> Hai bên tham chiến cùng ngừng bắn, lập lại hòa bình trên toàn Đông Dương.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en-US" sz="2400"/>
              <a:t> Hai bên tập kết quân đội, lấy vĩ tuyến 17 làm ranh giới quân sự tạm thời.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en-US" sz="2400"/>
              <a:t> Việt Nam tiến tới thống nhất bằng cuộc tổng tuyển cử tự do trong cả nước vào tháng 7/1956.</a:t>
            </a: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676400"/>
            <a:ext cx="304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0" y="762000"/>
            <a:ext cx="9144000" cy="5981700"/>
            <a:chOff x="0" y="480"/>
            <a:chExt cx="5760" cy="3768"/>
          </a:xfrm>
        </p:grpSpPr>
        <p:pic>
          <p:nvPicPr>
            <p:cNvPr id="16398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80"/>
              <a:ext cx="3168" cy="3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9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68" y="480"/>
              <a:ext cx="2592" cy="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00" name="Text Box 11"/>
            <p:cNvSpPr txBox="1">
              <a:spLocks noChangeArrowheads="1"/>
            </p:cNvSpPr>
            <p:nvPr/>
          </p:nvSpPr>
          <p:spPr bwMode="auto">
            <a:xfrm>
              <a:off x="3168" y="3888"/>
              <a:ext cx="2592" cy="2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err="1">
                  <a:solidFill>
                    <a:srgbClr val="2004EC"/>
                  </a:solidFill>
                </a:rPr>
                <a:t>Cầu</a:t>
              </a:r>
              <a:r>
                <a:rPr lang="en-US" sz="2000" dirty="0">
                  <a:solidFill>
                    <a:srgbClr val="2004EC"/>
                  </a:solidFill>
                </a:rPr>
                <a:t> </a:t>
              </a:r>
              <a:r>
                <a:rPr lang="en-US" sz="2000" dirty="0" err="1">
                  <a:solidFill>
                    <a:srgbClr val="2004EC"/>
                  </a:solidFill>
                </a:rPr>
                <a:t>Hiền</a:t>
              </a:r>
              <a:r>
                <a:rPr lang="en-US" sz="2000" dirty="0">
                  <a:solidFill>
                    <a:srgbClr val="2004EC"/>
                  </a:solidFill>
                </a:rPr>
                <a:t> </a:t>
              </a:r>
              <a:r>
                <a:rPr lang="en-US" sz="2000" dirty="0" err="1">
                  <a:solidFill>
                    <a:srgbClr val="2004EC"/>
                  </a:solidFill>
                </a:rPr>
                <a:t>Lương</a:t>
              </a:r>
              <a:r>
                <a:rPr lang="en-US" sz="2000" dirty="0">
                  <a:solidFill>
                    <a:srgbClr val="2004EC"/>
                  </a:solidFill>
                </a:rPr>
                <a:t> </a:t>
              </a:r>
              <a:r>
                <a:rPr lang="en-US" sz="2000" dirty="0" err="1">
                  <a:solidFill>
                    <a:srgbClr val="2004EC"/>
                  </a:solidFill>
                </a:rPr>
                <a:t>bắc</a:t>
              </a:r>
              <a:r>
                <a:rPr lang="en-US" sz="2000" dirty="0">
                  <a:solidFill>
                    <a:srgbClr val="2004EC"/>
                  </a:solidFill>
                </a:rPr>
                <a:t> qua </a:t>
              </a:r>
              <a:r>
                <a:rPr lang="en-US" sz="2000" dirty="0" err="1">
                  <a:solidFill>
                    <a:srgbClr val="2004EC"/>
                  </a:solidFill>
                </a:rPr>
                <a:t>sông</a:t>
              </a:r>
              <a:r>
                <a:rPr lang="en-US" sz="2000" dirty="0">
                  <a:solidFill>
                    <a:srgbClr val="2004EC"/>
                  </a:solidFill>
                </a:rPr>
                <a:t> </a:t>
              </a:r>
              <a:r>
                <a:rPr lang="en-US" sz="2000" dirty="0" err="1">
                  <a:solidFill>
                    <a:srgbClr val="2004EC"/>
                  </a:solidFill>
                </a:rPr>
                <a:t>Bến</a:t>
              </a:r>
              <a:r>
                <a:rPr lang="en-US" sz="2000" dirty="0">
                  <a:solidFill>
                    <a:srgbClr val="2004EC"/>
                  </a:solidFill>
                </a:rPr>
                <a:t> </a:t>
              </a:r>
              <a:r>
                <a:rPr lang="en-US" sz="2000" dirty="0" err="1">
                  <a:solidFill>
                    <a:srgbClr val="2004EC"/>
                  </a:solidFill>
                </a:rPr>
                <a:t>Hải</a:t>
              </a:r>
              <a:endParaRPr lang="en-US" sz="2000" dirty="0">
                <a:solidFill>
                  <a:srgbClr val="2004EC"/>
                </a:solidFill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524000" y="2971800"/>
            <a:ext cx="2133600" cy="396875"/>
            <a:chOff x="960" y="1872"/>
            <a:chExt cx="1344" cy="250"/>
          </a:xfrm>
        </p:grpSpPr>
        <p:sp>
          <p:nvSpPr>
            <p:cNvPr id="16396" name="Line 13"/>
            <p:cNvSpPr>
              <a:spLocks noChangeShapeType="1"/>
            </p:cNvSpPr>
            <p:nvPr/>
          </p:nvSpPr>
          <p:spPr bwMode="auto">
            <a:xfrm>
              <a:off x="960" y="2064"/>
              <a:ext cx="28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Text Box 15"/>
            <p:cNvSpPr txBox="1">
              <a:spLocks noChangeArrowheads="1"/>
            </p:cNvSpPr>
            <p:nvPr/>
          </p:nvSpPr>
          <p:spPr bwMode="auto">
            <a:xfrm>
              <a:off x="1248" y="1872"/>
              <a:ext cx="10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</a:rPr>
                <a:t>Vĩ tuyến 17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38" grpId="1" animBg="1"/>
      <p:bldP spid="184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 smtClean="0"/>
              <a:t>BÀI </a:t>
            </a:r>
            <a:r>
              <a:rPr lang="en-US" sz="2200" b="1" dirty="0"/>
              <a:t>27: CUỘC KHÁNG CHIẾN TOÀN QUỐC  CHỐNG THỰC DÂN PHÁP </a:t>
            </a:r>
            <a:r>
              <a:rPr lang="en-US" sz="2200" b="1" dirty="0" smtClean="0"/>
              <a:t>          XÂM  </a:t>
            </a:r>
            <a:r>
              <a:rPr lang="en-US" sz="2200" b="1" dirty="0"/>
              <a:t>LƯỢC KẾT THÚC THẮNG LỢI  (1953-1954)(t2)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0" y="762000"/>
            <a:ext cx="44196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400"/>
              <a:t>I.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400"/>
              <a:t>II. 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0" y="1295400"/>
            <a:ext cx="6019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u="sng"/>
              <a:t>III. Hiệp định Giơ-ne-vơ về chấm dứt chiến tranh Đông Dương</a:t>
            </a:r>
            <a:r>
              <a:rPr lang="en-US" sz="2400"/>
              <a:t>.</a:t>
            </a:r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>
            <a:off x="6019800" y="14478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6019800" y="1371600"/>
            <a:ext cx="3124200" cy="4191000"/>
          </a:xfrm>
          <a:prstGeom prst="cloudCallout">
            <a:avLst>
              <a:gd name="adj1" fmla="val -41785"/>
              <a:gd name="adj2" fmla="val 65050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/>
              <a:t>Hiệp định Giơ-ne-vơ được ký kết có ý nghĩa như thế nào đối với nhân dân Đông Dương cũng như nhân dân Việt Nam?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2133600"/>
            <a:ext cx="5943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* Ý </a:t>
            </a:r>
            <a:r>
              <a:rPr lang="en-US" sz="2400" dirty="0" err="1"/>
              <a:t>nghĩa</a:t>
            </a:r>
            <a:r>
              <a:rPr lang="en-US" sz="2400" dirty="0"/>
              <a:t>: </a:t>
            </a:r>
          </a:p>
          <a:p>
            <a:pPr algn="just">
              <a:spcBef>
                <a:spcPct val="50000"/>
              </a:spcBef>
            </a:pPr>
            <a:r>
              <a:rPr lang="en-US" sz="2400" dirty="0" smtClean="0"/>
              <a:t>- </a:t>
            </a:r>
            <a:r>
              <a:rPr lang="en-US" sz="2400" dirty="0" err="1" smtClean="0"/>
              <a:t>Chấm</a:t>
            </a:r>
            <a:r>
              <a:rPr lang="en-US" sz="2400" dirty="0" smtClean="0"/>
              <a:t> </a:t>
            </a:r>
            <a:r>
              <a:rPr lang="en-US" sz="2400" dirty="0" err="1"/>
              <a:t>dứt</a:t>
            </a:r>
            <a:r>
              <a:rPr lang="en-US" sz="2400" dirty="0"/>
              <a:t> </a:t>
            </a:r>
            <a:r>
              <a:rPr lang="en-US" sz="2400" dirty="0" err="1"/>
              <a:t>cuộc</a:t>
            </a:r>
            <a:r>
              <a:rPr lang="en-US" sz="2400" dirty="0"/>
              <a:t> </a:t>
            </a:r>
            <a:r>
              <a:rPr lang="en-US" sz="2400" dirty="0" err="1"/>
              <a:t>chiến</a:t>
            </a:r>
            <a:r>
              <a:rPr lang="en-US" sz="2400" dirty="0"/>
              <a:t> </a:t>
            </a:r>
            <a:r>
              <a:rPr lang="en-US" sz="2400" dirty="0" err="1"/>
              <a:t>tranh</a:t>
            </a:r>
            <a:r>
              <a:rPr lang="en-US" sz="2400" dirty="0"/>
              <a:t> </a:t>
            </a:r>
            <a:r>
              <a:rPr lang="en-US" sz="2400" dirty="0" err="1"/>
              <a:t>xâm</a:t>
            </a:r>
            <a:r>
              <a:rPr lang="en-US" sz="2400" dirty="0"/>
              <a:t> </a:t>
            </a:r>
            <a:r>
              <a:rPr lang="en-US" sz="2400" dirty="0" err="1"/>
              <a:t>lược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can </a:t>
            </a:r>
            <a:r>
              <a:rPr lang="en-US" sz="2400" dirty="0" err="1"/>
              <a:t>thiệp</a:t>
            </a:r>
            <a:r>
              <a:rPr lang="en-US" sz="2400" dirty="0"/>
              <a:t> </a:t>
            </a:r>
            <a:r>
              <a:rPr lang="en-US" sz="2400" dirty="0" err="1"/>
              <a:t>Mỹ</a:t>
            </a:r>
            <a:r>
              <a:rPr lang="en-US" sz="2400" dirty="0"/>
              <a:t> ở </a:t>
            </a:r>
            <a:r>
              <a:rPr lang="en-US" sz="2400" dirty="0" err="1"/>
              <a:t>Đông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văn</a:t>
            </a:r>
            <a:r>
              <a:rPr lang="en-US" sz="2400" dirty="0" smtClean="0"/>
              <a:t> </a:t>
            </a:r>
            <a:r>
              <a:rPr lang="en-US" sz="2400" dirty="0" err="1"/>
              <a:t>bản</a:t>
            </a:r>
            <a:r>
              <a:rPr lang="en-US" sz="2400" dirty="0"/>
              <a:t> </a:t>
            </a:r>
            <a:r>
              <a:rPr lang="en-US" sz="2400" dirty="0" err="1"/>
              <a:t>mang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/>
              <a:t>lý</a:t>
            </a:r>
            <a:r>
              <a:rPr lang="en-US" sz="2400" dirty="0"/>
              <a:t> </a:t>
            </a:r>
            <a:r>
              <a:rPr lang="en-US" sz="2400" dirty="0" err="1"/>
              <a:t>quốc</a:t>
            </a:r>
            <a:r>
              <a:rPr lang="en-US" sz="2400" dirty="0"/>
              <a:t> </a:t>
            </a:r>
            <a:r>
              <a:rPr lang="en-US" sz="2400" dirty="0" err="1"/>
              <a:t>tế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quyền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tộc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bản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Đông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, </a:t>
            </a:r>
            <a:r>
              <a:rPr lang="en-US" sz="2400" dirty="0" err="1"/>
              <a:t>buộc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rút</a:t>
            </a:r>
            <a:r>
              <a:rPr lang="en-US" sz="2400" dirty="0"/>
              <a:t>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quân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; </a:t>
            </a:r>
            <a:endParaRPr lang="en-US" sz="2400" dirty="0" smtClean="0"/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400" dirty="0" smtClean="0"/>
              <a:t> </a:t>
            </a:r>
            <a:r>
              <a:rPr lang="en-US" sz="2400" dirty="0" err="1" smtClean="0"/>
              <a:t>Miền</a:t>
            </a:r>
            <a:r>
              <a:rPr lang="en-US" sz="2400" dirty="0" smtClean="0"/>
              <a:t> </a:t>
            </a:r>
            <a:r>
              <a:rPr lang="en-US" sz="2400" dirty="0" err="1"/>
              <a:t>Bắc</a:t>
            </a:r>
            <a:r>
              <a:rPr lang="en-US" sz="2400" dirty="0"/>
              <a:t>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toàn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phóng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74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B927DD2-A456-4EAA-98D0-3A59781F56EB}" type="datetime1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 smtClean="0"/>
              <a:t>BÀI </a:t>
            </a:r>
            <a:r>
              <a:rPr lang="en-US" sz="2200" b="1" dirty="0"/>
              <a:t>27: CUỘC KHÁNG CHIẾN TOÀN QUỐC  CHỐNG THỰC DÂN </a:t>
            </a:r>
            <a:r>
              <a:rPr lang="en-US" sz="2200" b="1" dirty="0" smtClean="0"/>
              <a:t>PHÁP           </a:t>
            </a:r>
            <a:r>
              <a:rPr lang="en-US" sz="2200" b="1" dirty="0"/>
              <a:t>XÂM  LƯỢC KẾT THÚC THẮNG LỢI  (1953-1954)(t2)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914400"/>
            <a:ext cx="533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u="sng" dirty="0"/>
              <a:t>IV. </a:t>
            </a:r>
            <a:r>
              <a:rPr lang="en-US" sz="2400" u="sng" dirty="0" err="1" smtClean="0"/>
              <a:t>Nguyên</a:t>
            </a:r>
            <a:r>
              <a:rPr lang="en-US" sz="2400" u="sng" dirty="0" smtClean="0"/>
              <a:t> </a:t>
            </a:r>
            <a:r>
              <a:rPr lang="en-US" sz="2400" u="sng" dirty="0" err="1"/>
              <a:t>nhân</a:t>
            </a:r>
            <a:r>
              <a:rPr lang="en-US" sz="2400" u="sng" dirty="0"/>
              <a:t> </a:t>
            </a:r>
            <a:r>
              <a:rPr lang="en-US" sz="2400" u="sng" dirty="0" err="1"/>
              <a:t>thắng</a:t>
            </a:r>
            <a:r>
              <a:rPr lang="en-US" sz="2400" u="sng" dirty="0"/>
              <a:t> </a:t>
            </a:r>
            <a:r>
              <a:rPr lang="en-US" sz="2400" u="sng" dirty="0" err="1"/>
              <a:t>lợi</a:t>
            </a:r>
            <a:r>
              <a:rPr lang="en-US" sz="2400" u="sng" dirty="0"/>
              <a:t> 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và</a:t>
            </a:r>
            <a:r>
              <a:rPr lang="en-US" sz="2400" u="sng" dirty="0" smtClean="0"/>
              <a:t> Ý </a:t>
            </a:r>
            <a:r>
              <a:rPr lang="en-US" sz="2400" u="sng" dirty="0" err="1" smtClean="0"/>
              <a:t>nghĩa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lịch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sử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của</a:t>
            </a:r>
            <a:r>
              <a:rPr lang="en-US" sz="2400" u="sng" dirty="0" smtClean="0"/>
              <a:t> </a:t>
            </a:r>
            <a:r>
              <a:rPr lang="en-US" sz="2400" u="sng" dirty="0" err="1"/>
              <a:t>cuộc</a:t>
            </a:r>
            <a:r>
              <a:rPr lang="en-US" sz="2400" u="sng" dirty="0"/>
              <a:t> </a:t>
            </a:r>
            <a:r>
              <a:rPr lang="en-US" sz="2400" u="sng" dirty="0" err="1"/>
              <a:t>kháng</a:t>
            </a:r>
            <a:r>
              <a:rPr lang="en-US" sz="2400" u="sng" dirty="0"/>
              <a:t> </a:t>
            </a:r>
            <a:r>
              <a:rPr lang="en-US" sz="2400" u="sng" dirty="0" err="1"/>
              <a:t>chiến</a:t>
            </a:r>
            <a:r>
              <a:rPr lang="en-US" sz="2400" u="sng" dirty="0"/>
              <a:t> </a:t>
            </a:r>
            <a:r>
              <a:rPr lang="en-US" sz="2400" u="sng" dirty="0" err="1"/>
              <a:t>chống</a:t>
            </a:r>
            <a:r>
              <a:rPr lang="en-US" sz="2400" u="sng" dirty="0"/>
              <a:t> </a:t>
            </a:r>
            <a:r>
              <a:rPr lang="en-US" sz="2400" u="sng" dirty="0" err="1"/>
              <a:t>Pháp</a:t>
            </a:r>
            <a:r>
              <a:rPr lang="en-US" sz="2400" u="sng" dirty="0"/>
              <a:t> (1945-1954)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6248400" y="1066800"/>
            <a:ext cx="0" cy="579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21336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 dirty="0">
                <a:solidFill>
                  <a:srgbClr val="FF0000"/>
                </a:solidFill>
              </a:rPr>
              <a:t>1</a:t>
            </a:r>
            <a:r>
              <a:rPr lang="en-US" sz="2400" u="sng" dirty="0" smtClean="0">
                <a:solidFill>
                  <a:srgbClr val="FF0000"/>
                </a:solidFill>
              </a:rPr>
              <a:t>. </a:t>
            </a:r>
            <a:r>
              <a:rPr lang="en-US" sz="2400" u="sng" dirty="0" err="1">
                <a:solidFill>
                  <a:srgbClr val="FF0000"/>
                </a:solidFill>
              </a:rPr>
              <a:t>Nguyên</a:t>
            </a:r>
            <a:r>
              <a:rPr lang="en-US" sz="2400" u="sng" dirty="0">
                <a:solidFill>
                  <a:srgbClr val="FF0000"/>
                </a:solidFill>
              </a:rPr>
              <a:t> </a:t>
            </a:r>
            <a:r>
              <a:rPr lang="en-US" sz="2400" u="sng" dirty="0" err="1">
                <a:solidFill>
                  <a:srgbClr val="FF0000"/>
                </a:solidFill>
              </a:rPr>
              <a:t>nhân</a:t>
            </a:r>
            <a:r>
              <a:rPr lang="en-US" sz="2400" u="sng" dirty="0">
                <a:solidFill>
                  <a:srgbClr val="FF0000"/>
                </a:solidFill>
              </a:rPr>
              <a:t> </a:t>
            </a:r>
            <a:r>
              <a:rPr lang="en-US" sz="2400" u="sng" dirty="0" err="1">
                <a:solidFill>
                  <a:srgbClr val="FF0000"/>
                </a:solidFill>
              </a:rPr>
              <a:t>thắng</a:t>
            </a:r>
            <a:r>
              <a:rPr lang="en-US" sz="2400" u="sng" dirty="0">
                <a:solidFill>
                  <a:srgbClr val="FF0000"/>
                </a:solidFill>
              </a:rPr>
              <a:t> </a:t>
            </a:r>
            <a:r>
              <a:rPr lang="en-US" sz="2400" u="sng" dirty="0" err="1">
                <a:solidFill>
                  <a:srgbClr val="FF0000"/>
                </a:solidFill>
              </a:rPr>
              <a:t>lợi</a:t>
            </a:r>
            <a:r>
              <a:rPr lang="en-US" sz="2400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172200" y="838200"/>
            <a:ext cx="2971800" cy="4953000"/>
          </a:xfrm>
          <a:prstGeom prst="cloudCallout">
            <a:avLst>
              <a:gd name="adj1" fmla="val -50542"/>
              <a:gd name="adj2" fmla="val 64920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dirty="0" err="1"/>
              <a:t>Cuộc</a:t>
            </a:r>
            <a:r>
              <a:rPr lang="en-US" sz="2400" dirty="0"/>
              <a:t> </a:t>
            </a:r>
            <a:r>
              <a:rPr lang="en-US" sz="2400" dirty="0" err="1"/>
              <a:t>kháng</a:t>
            </a:r>
            <a:r>
              <a:rPr lang="en-US" sz="2400" dirty="0"/>
              <a:t> </a:t>
            </a:r>
            <a:r>
              <a:rPr lang="en-US" sz="2400" dirty="0" err="1"/>
              <a:t>chiến</a:t>
            </a:r>
            <a:r>
              <a:rPr lang="en-US" sz="2400" dirty="0"/>
              <a:t> </a:t>
            </a:r>
            <a:r>
              <a:rPr lang="en-US" sz="2400" dirty="0" err="1"/>
              <a:t>chống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ta</a:t>
            </a:r>
            <a:r>
              <a:rPr lang="en-US" sz="2400" dirty="0"/>
              <a:t> </a:t>
            </a:r>
            <a:r>
              <a:rPr lang="en-US" sz="2400" dirty="0" err="1"/>
              <a:t>giành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thắng</a:t>
            </a:r>
            <a:r>
              <a:rPr lang="en-US" sz="2400" dirty="0"/>
              <a:t> </a:t>
            </a:r>
            <a:r>
              <a:rPr lang="en-US" sz="2400" dirty="0" err="1"/>
              <a:t>lợi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do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2514600"/>
            <a:ext cx="6096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/>
              <a:t>-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: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lãnh</a:t>
            </a:r>
            <a:r>
              <a:rPr lang="en-US" sz="2400" dirty="0"/>
              <a:t> </a:t>
            </a:r>
            <a:r>
              <a:rPr lang="en-US" sz="2400" dirty="0" err="1"/>
              <a:t>đạo</a:t>
            </a:r>
            <a:r>
              <a:rPr lang="en-US" sz="2400" dirty="0"/>
              <a:t> </a:t>
            </a:r>
            <a:r>
              <a:rPr lang="en-US" sz="2400" dirty="0" err="1"/>
              <a:t>tài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,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suốt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Đảng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lối</a:t>
            </a:r>
            <a:r>
              <a:rPr lang="en-US" sz="2400" dirty="0"/>
              <a:t> </a:t>
            </a:r>
            <a:r>
              <a:rPr lang="en-US" sz="2400" dirty="0" err="1"/>
              <a:t>kháng</a:t>
            </a:r>
            <a:r>
              <a:rPr lang="en-US" sz="2400" dirty="0"/>
              <a:t> </a:t>
            </a:r>
            <a:r>
              <a:rPr lang="en-US" sz="2400" dirty="0" err="1"/>
              <a:t>chiến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 </a:t>
            </a:r>
            <a:r>
              <a:rPr lang="en-US" sz="2400" dirty="0" err="1"/>
              <a:t>đắn</a:t>
            </a:r>
            <a:r>
              <a:rPr lang="en-US" sz="2400" dirty="0"/>
              <a:t>,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.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quyền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vũ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3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quân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ngừng</a:t>
            </a:r>
            <a:r>
              <a:rPr lang="en-US" sz="2400" dirty="0"/>
              <a:t> </a:t>
            </a:r>
            <a:r>
              <a:rPr lang="en-US" sz="2400" dirty="0" err="1"/>
              <a:t>mở</a:t>
            </a:r>
            <a:r>
              <a:rPr lang="en-US" sz="2400" dirty="0"/>
              <a:t> </a:t>
            </a:r>
            <a:r>
              <a:rPr lang="en-US" sz="2400" dirty="0" err="1"/>
              <a:t>rộng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hậu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vững</a:t>
            </a:r>
            <a:r>
              <a:rPr lang="en-US" sz="2400" dirty="0"/>
              <a:t> </a:t>
            </a:r>
            <a:r>
              <a:rPr lang="en-US" sz="2400" dirty="0" err="1"/>
              <a:t>chắc</a:t>
            </a:r>
            <a:r>
              <a:rPr lang="en-US" sz="2400" dirty="0"/>
              <a:t>…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0" y="4495800"/>
            <a:ext cx="6096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/>
              <a:t>- Khách quan: Tình đoàn kết, liên minh chiến đấu Việt-Miên-Lào; sự giúp đỡ của Trung Quốc, Liên Xô và các nước XHCN, cùng các lực lượng tiến bộ khác.</a:t>
            </a: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6248400" y="1371600"/>
            <a:ext cx="3048000" cy="3962400"/>
          </a:xfrm>
          <a:prstGeom prst="cloudCallout">
            <a:avLst>
              <a:gd name="adj1" fmla="val -42968"/>
              <a:gd name="adj2" fmla="val 7315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,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trọng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?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1" grpId="0" animBg="1"/>
      <p:bldP spid="11" grpId="1" animBg="1"/>
      <p:bldP spid="13" grpId="0"/>
      <p:bldP spid="14" grpId="0" animBg="1"/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 smtClean="0"/>
              <a:t>BÀI </a:t>
            </a:r>
            <a:r>
              <a:rPr lang="en-US" sz="2200" b="1" dirty="0"/>
              <a:t>27: CUỘC KHÁNG CHIẾN TOÀN QUỐC  CHỐNG THỰC DÂN PHÁP </a:t>
            </a:r>
            <a:r>
              <a:rPr lang="en-US" sz="2200" b="1" dirty="0" smtClean="0"/>
              <a:t>          XÂM  </a:t>
            </a:r>
            <a:r>
              <a:rPr lang="en-US" sz="2200" b="1" dirty="0"/>
              <a:t>LƯỢC KẾT THÚC THẮNG LỢI  (1953-1954)(t2)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0" y="914400"/>
            <a:ext cx="609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u="sng"/>
              <a:t>IV. Ý nghĩa lịch sử và nguyên nhân thắng lợi của cuộc kháng chiến chống Pháp (1945-1954)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0" y="1676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 dirty="0"/>
              <a:t>1. </a:t>
            </a:r>
            <a:r>
              <a:rPr lang="en-US" sz="2400" u="sng" dirty="0" err="1" smtClean="0"/>
              <a:t>Nguyên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nhân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thắng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lợi</a:t>
            </a:r>
            <a:r>
              <a:rPr lang="en-US" sz="2400" u="sng" dirty="0" smtClean="0"/>
              <a:t>:</a:t>
            </a:r>
            <a:endParaRPr lang="en-US" sz="2400" u="sng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2057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Ý </a:t>
            </a:r>
            <a:r>
              <a:rPr lang="en-US" sz="2400" dirty="0" err="1">
                <a:solidFill>
                  <a:srgbClr val="FF0000"/>
                </a:solidFill>
              </a:rPr>
              <a:t>nghĩa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lịch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sử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6096000" y="1219200"/>
            <a:ext cx="3048000" cy="4191000"/>
          </a:xfrm>
          <a:prstGeom prst="cloudCallout">
            <a:avLst>
              <a:gd name="adj1" fmla="val -36711"/>
              <a:gd name="adj2" fmla="val 74659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dirty="0" err="1"/>
              <a:t>Cuộc</a:t>
            </a:r>
            <a:r>
              <a:rPr lang="en-US" sz="2400" dirty="0"/>
              <a:t> </a:t>
            </a:r>
            <a:r>
              <a:rPr lang="en-US" sz="2400" dirty="0" err="1"/>
              <a:t>kháng</a:t>
            </a:r>
            <a:r>
              <a:rPr lang="en-US" sz="2400" dirty="0"/>
              <a:t> </a:t>
            </a:r>
            <a:r>
              <a:rPr lang="en-US" sz="2400" dirty="0" err="1"/>
              <a:t>chiến</a:t>
            </a:r>
            <a:r>
              <a:rPr lang="en-US" sz="2400" dirty="0"/>
              <a:t> </a:t>
            </a:r>
            <a:r>
              <a:rPr lang="en-US" sz="2400" dirty="0" err="1"/>
              <a:t>chống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thúc</a:t>
            </a:r>
            <a:r>
              <a:rPr lang="en-US" sz="2400" dirty="0"/>
              <a:t> </a:t>
            </a:r>
            <a:r>
              <a:rPr lang="en-US" sz="2400" dirty="0" err="1"/>
              <a:t>thắng</a:t>
            </a:r>
            <a:r>
              <a:rPr lang="en-US" sz="2400" dirty="0"/>
              <a:t> </a:t>
            </a:r>
            <a:r>
              <a:rPr lang="en-US" sz="2400" dirty="0" err="1"/>
              <a:t>lợi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ý </a:t>
            </a:r>
            <a:r>
              <a:rPr lang="en-US" sz="2400" dirty="0" err="1"/>
              <a:t>nghĩa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tộc</a:t>
            </a:r>
            <a:r>
              <a:rPr lang="en-US" sz="2400" dirty="0"/>
              <a:t> </a:t>
            </a:r>
            <a:r>
              <a:rPr lang="en-US" sz="2400" dirty="0" err="1"/>
              <a:t>ta</a:t>
            </a:r>
            <a:r>
              <a:rPr lang="en-US" sz="2400" dirty="0"/>
              <a:t>?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0" y="2514600"/>
            <a:ext cx="8610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400" dirty="0" err="1" smtClean="0"/>
              <a:t>Chấm</a:t>
            </a:r>
            <a:r>
              <a:rPr lang="en-US" sz="2400" dirty="0" smtClean="0"/>
              <a:t> </a:t>
            </a:r>
            <a:r>
              <a:rPr lang="en-US" sz="2400" dirty="0" err="1"/>
              <a:t>dứt</a:t>
            </a:r>
            <a:r>
              <a:rPr lang="en-US" sz="2400" dirty="0"/>
              <a:t> </a:t>
            </a:r>
            <a:r>
              <a:rPr lang="en-US" sz="2400" dirty="0" err="1"/>
              <a:t>cuộc</a:t>
            </a:r>
            <a:r>
              <a:rPr lang="en-US" sz="2400" dirty="0"/>
              <a:t> </a:t>
            </a:r>
            <a:r>
              <a:rPr lang="en-US" sz="2400" dirty="0" err="1"/>
              <a:t>chiến</a:t>
            </a:r>
            <a:r>
              <a:rPr lang="en-US" sz="2400" dirty="0"/>
              <a:t> </a:t>
            </a:r>
            <a:r>
              <a:rPr lang="en-US" sz="2400" dirty="0" err="1"/>
              <a:t>tranh</a:t>
            </a:r>
            <a:r>
              <a:rPr lang="en-US" sz="2400" dirty="0"/>
              <a:t> </a:t>
            </a:r>
            <a:r>
              <a:rPr lang="en-US" sz="2400" dirty="0" err="1"/>
              <a:t>xâm</a:t>
            </a:r>
            <a:r>
              <a:rPr lang="en-US" sz="2400" dirty="0"/>
              <a:t> </a:t>
            </a:r>
            <a:r>
              <a:rPr lang="en-US" sz="2400" dirty="0" err="1"/>
              <a:t>lược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ách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/>
              <a:t>gần</a:t>
            </a:r>
            <a:r>
              <a:rPr lang="en-US" sz="2400" dirty="0"/>
              <a:t> 1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kỷ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ta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400" dirty="0" err="1" smtClean="0"/>
              <a:t>Miền</a:t>
            </a:r>
            <a:r>
              <a:rPr lang="en-US" sz="2400" dirty="0" smtClean="0"/>
              <a:t> </a:t>
            </a:r>
            <a:r>
              <a:rPr lang="en-US" sz="2400" dirty="0" err="1"/>
              <a:t>Bắc</a:t>
            </a:r>
            <a:r>
              <a:rPr lang="en-US" sz="2400" dirty="0"/>
              <a:t>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toàn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phóng</a:t>
            </a:r>
            <a:r>
              <a:rPr lang="en-US" sz="2400" dirty="0"/>
              <a:t> </a:t>
            </a:r>
            <a:r>
              <a:rPr lang="en-US" sz="2400" dirty="0" err="1"/>
              <a:t>chuyển</a:t>
            </a:r>
            <a:r>
              <a:rPr lang="en-US" sz="2400" dirty="0"/>
              <a:t> sang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mạng</a:t>
            </a:r>
            <a:r>
              <a:rPr lang="en-US" sz="2400" dirty="0"/>
              <a:t> XHCN,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kiện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phóng</a:t>
            </a:r>
            <a:r>
              <a:rPr lang="en-US" sz="2400" dirty="0"/>
              <a:t> </a:t>
            </a:r>
            <a:r>
              <a:rPr lang="en-US" sz="2400" dirty="0" err="1"/>
              <a:t>miền</a:t>
            </a:r>
            <a:r>
              <a:rPr lang="en-US" sz="2400" dirty="0"/>
              <a:t> Nam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.</a:t>
            </a:r>
            <a:endParaRPr lang="en-US" dirty="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6200" y="4495800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/>
              <a:t>- </a:t>
            </a:r>
            <a:r>
              <a:rPr lang="en-US" sz="2400" dirty="0" err="1"/>
              <a:t>Giáng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đòn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</a:t>
            </a:r>
            <a:r>
              <a:rPr lang="en-US" sz="2400" dirty="0" err="1"/>
              <a:t>nề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vọng</a:t>
            </a:r>
            <a:r>
              <a:rPr lang="en-US" sz="2400" dirty="0"/>
              <a:t> </a:t>
            </a:r>
            <a:r>
              <a:rPr lang="en-US" sz="2400" dirty="0" err="1"/>
              <a:t>xâm</a:t>
            </a:r>
            <a:r>
              <a:rPr lang="en-US" sz="2400" dirty="0"/>
              <a:t> </a:t>
            </a:r>
            <a:r>
              <a:rPr lang="en-US" sz="2400" dirty="0" err="1"/>
              <a:t>lược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nô</a:t>
            </a:r>
            <a:r>
              <a:rPr lang="en-US" sz="2400" dirty="0"/>
              <a:t> </a:t>
            </a:r>
            <a:r>
              <a:rPr lang="en-US" sz="2400" dirty="0" err="1"/>
              <a:t>dịch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nghĩa</a:t>
            </a:r>
            <a:r>
              <a:rPr lang="en-US" sz="2400" dirty="0"/>
              <a:t> </a:t>
            </a:r>
            <a:r>
              <a:rPr lang="en-US" sz="2400" dirty="0" err="1"/>
              <a:t>đế</a:t>
            </a:r>
            <a:r>
              <a:rPr lang="en-US" sz="2400" dirty="0"/>
              <a:t> </a:t>
            </a:r>
            <a:r>
              <a:rPr lang="en-US" sz="2400" dirty="0" err="1"/>
              <a:t>quốc</a:t>
            </a:r>
            <a:r>
              <a:rPr lang="en-US" sz="2400" dirty="0"/>
              <a:t>, </a:t>
            </a:r>
            <a:r>
              <a:rPr lang="en-US" sz="2400" dirty="0" err="1"/>
              <a:t>góp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tan </a:t>
            </a:r>
            <a:r>
              <a:rPr lang="en-US" sz="2400" dirty="0" err="1"/>
              <a:t>rã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địa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, </a:t>
            </a:r>
            <a:r>
              <a:rPr lang="en-US" sz="2400" dirty="0" err="1"/>
              <a:t>cổ</a:t>
            </a:r>
            <a:r>
              <a:rPr lang="en-US" sz="2400" dirty="0"/>
              <a:t> </a:t>
            </a:r>
            <a:r>
              <a:rPr lang="en-US" sz="2400" dirty="0" err="1"/>
              <a:t>vũ</a:t>
            </a:r>
            <a:r>
              <a:rPr lang="en-US" sz="2400" dirty="0"/>
              <a:t> </a:t>
            </a:r>
            <a:r>
              <a:rPr lang="en-US" sz="2400" dirty="0" err="1"/>
              <a:t>phong</a:t>
            </a:r>
            <a:r>
              <a:rPr lang="en-US" sz="2400" dirty="0"/>
              <a:t> </a:t>
            </a:r>
            <a:r>
              <a:rPr lang="en-US" sz="2400" dirty="0" err="1"/>
              <a:t>trào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phóng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tộc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giới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2" grpId="1" animBg="1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161B691-18CF-43ED-8931-76469E505C8B}" type="datetime1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066800" y="304800"/>
            <a:ext cx="73914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Dặn dò: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400"/>
              <a:t>  Về nhà học bài theo câu hỏi SGK.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400"/>
              <a:t> Tập tường thuật lại diễn biến chiến dịch Điện Biên Phủ trên lược đồ.</a:t>
            </a:r>
          </a:p>
          <a:p>
            <a:pPr algn="just">
              <a:spcBef>
                <a:spcPct val="50000"/>
              </a:spcBef>
              <a:buFontTx/>
              <a:buChar char="-"/>
            </a:pPr>
            <a:r>
              <a:rPr lang="en-US" sz="2400"/>
              <a:t> Lập bảng thống kê các chiến dịch quân sự tiêu biểu trong kháng chiến chống Pháp 1945-1954 theo mẫu:</a:t>
            </a:r>
          </a:p>
        </p:txBody>
      </p:sp>
      <p:graphicFrame>
        <p:nvGraphicFramePr>
          <p:cNvPr id="14379" name="Group 43"/>
          <p:cNvGraphicFramePr>
            <a:graphicFrameLocks noGrp="1"/>
          </p:cNvGraphicFramePr>
          <p:nvPr/>
        </p:nvGraphicFramePr>
        <p:xfrm>
          <a:off x="304800" y="3200400"/>
          <a:ext cx="8534400" cy="2032001"/>
        </p:xfrm>
        <a:graphic>
          <a:graphicData uri="http://schemas.openxmlformats.org/drawingml/2006/table">
            <a:tbl>
              <a:tblPr/>
              <a:tblGrid>
                <a:gridCol w="685800"/>
                <a:gridCol w="1524000"/>
                <a:gridCol w="2057400"/>
                <a:gridCol w="2560638"/>
                <a:gridCol w="1706562"/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Thời gian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Tên chiến dịch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Kết quả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Ý nghĩa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914400" y="3048000"/>
            <a:ext cx="6934200" cy="18303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Xin chào và hẹn gặp lại</a:t>
            </a:r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1295400" y="1295400"/>
            <a:ext cx="6096000" cy="2362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Tiết học đến đây là kết thúc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6" grpId="1" animBg="1"/>
      <p:bldP spid="133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762000" y="1371600"/>
            <a:ext cx="777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0" y="1219200"/>
            <a:ext cx="9144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36 - BÀI 27: </a:t>
            </a:r>
          </a:p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 KHÁNG CHIẾN TOÀN QUỐC  CHỐNG THỰC DÂN PHÁP XÂM  LƯỢC KẾT THÚC THẮNG LỢI 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(1953-1954)</a:t>
            </a:r>
          </a:p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 smtClean="0"/>
              <a:t>BÀI </a:t>
            </a:r>
            <a:r>
              <a:rPr lang="en-US" sz="2200" b="1" dirty="0"/>
              <a:t>27: CUỘC KHÁNG CHIẾN TOÀN QUỐC  CHỐNG THỰC DÂN PHÁP </a:t>
            </a:r>
            <a:r>
              <a:rPr lang="en-US" sz="2200" b="1" dirty="0" smtClean="0"/>
              <a:t>               XÂM  </a:t>
            </a:r>
            <a:r>
              <a:rPr lang="en-US" sz="2200" b="1" dirty="0"/>
              <a:t>LƯỢC KẾT THÚC THẮNG LỢI  (1953-1954)(t2)</a:t>
            </a:r>
          </a:p>
        </p:txBody>
      </p:sp>
      <p:sp>
        <p:nvSpPr>
          <p:cNvPr id="5124" name="Line 5"/>
          <p:cNvSpPr>
            <a:spLocks noChangeShapeType="1"/>
          </p:cNvSpPr>
          <p:nvPr/>
        </p:nvSpPr>
        <p:spPr bwMode="auto">
          <a:xfrm>
            <a:off x="4572000" y="914400"/>
            <a:ext cx="0" cy="571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0" y="762000"/>
            <a:ext cx="457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400" u="sng" dirty="0"/>
              <a:t>II. Cuộc tiến công chiến lược Đông Xuân 1953 - 1954 và chiến dịch ĐBP 1954.</a:t>
            </a:r>
            <a:r>
              <a:rPr lang="en-US" sz="2400" dirty="0"/>
              <a:t> </a:t>
            </a: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0" y="1905000"/>
            <a:ext cx="441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u="sng"/>
              <a:t>2. Chiến dịch lịch sử Điện Biên Phủ</a:t>
            </a:r>
          </a:p>
        </p:txBody>
      </p:sp>
      <p:sp>
        <p:nvSpPr>
          <p:cNvPr id="2125" name="Text Box 77"/>
          <p:cNvSpPr txBox="1">
            <a:spLocks noChangeArrowheads="1"/>
          </p:cNvSpPr>
          <p:nvPr/>
        </p:nvSpPr>
        <p:spPr bwMode="auto">
          <a:xfrm>
            <a:off x="0" y="2667000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u="sng" dirty="0"/>
              <a:t>a, </a:t>
            </a:r>
            <a:r>
              <a:rPr lang="en-US" sz="2400" u="sng" dirty="0" err="1"/>
              <a:t>Âm</a:t>
            </a:r>
            <a:r>
              <a:rPr lang="en-US" sz="2400" u="sng" dirty="0"/>
              <a:t> </a:t>
            </a:r>
            <a:r>
              <a:rPr lang="en-US" sz="2400" u="sng" dirty="0" err="1"/>
              <a:t>mưu</a:t>
            </a:r>
            <a:r>
              <a:rPr lang="en-US" sz="2400" u="sng" dirty="0"/>
              <a:t> </a:t>
            </a:r>
            <a:r>
              <a:rPr lang="en-US" sz="2400" u="sng" dirty="0" err="1"/>
              <a:t>của</a:t>
            </a:r>
            <a:r>
              <a:rPr lang="en-US" sz="2400" u="sng" dirty="0"/>
              <a:t> </a:t>
            </a:r>
            <a:r>
              <a:rPr lang="en-US" sz="2400" u="sng" dirty="0" err="1"/>
              <a:t>Pháp</a:t>
            </a:r>
            <a:r>
              <a:rPr lang="en-US" sz="2400" dirty="0"/>
              <a:t>: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xây</a:t>
            </a:r>
            <a:r>
              <a:rPr lang="en-US" sz="2400" dirty="0"/>
              <a:t> </a:t>
            </a:r>
            <a:r>
              <a:rPr lang="en-US" sz="2400" dirty="0" err="1"/>
              <a:t>dựng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Biên</a:t>
            </a:r>
            <a:r>
              <a:rPr lang="en-US" sz="2400" dirty="0"/>
              <a:t> </a:t>
            </a:r>
            <a:r>
              <a:rPr lang="en-US" sz="2400" dirty="0" err="1"/>
              <a:t>Phủ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đoàn</a:t>
            </a:r>
            <a:r>
              <a:rPr lang="en-US" sz="2400" dirty="0"/>
              <a:t> </a:t>
            </a:r>
            <a:r>
              <a:rPr lang="en-US" sz="2400" dirty="0" err="1"/>
              <a:t>cứ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mạnh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 </a:t>
            </a:r>
            <a:r>
              <a:rPr lang="en-US" sz="2400" dirty="0" err="1"/>
              <a:t>Đông</a:t>
            </a:r>
            <a:r>
              <a:rPr lang="en-US" sz="2400" dirty="0"/>
              <a:t> </a:t>
            </a:r>
            <a:r>
              <a:rPr lang="en-US" sz="2400" dirty="0" err="1" smtClean="0"/>
              <a:t>Dương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126" name="Text Box 78"/>
          <p:cNvSpPr txBox="1">
            <a:spLocks noChangeArrowheads="1"/>
          </p:cNvSpPr>
          <p:nvPr/>
        </p:nvSpPr>
        <p:spPr bwMode="auto">
          <a:xfrm>
            <a:off x="5181600" y="1038285"/>
            <a:ext cx="3962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FF0066"/>
                </a:solidFill>
              </a:rPr>
              <a:t>16.200 </a:t>
            </a:r>
            <a:r>
              <a:rPr lang="en-US" sz="2400" dirty="0" err="1">
                <a:solidFill>
                  <a:srgbClr val="FF0066"/>
                </a:solidFill>
              </a:rPr>
              <a:t>quân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66"/>
                </a:solidFill>
              </a:rPr>
              <a:t>49 </a:t>
            </a:r>
            <a:r>
              <a:rPr lang="en-US" sz="2400" dirty="0" err="1">
                <a:solidFill>
                  <a:srgbClr val="FF0066"/>
                </a:solidFill>
              </a:rPr>
              <a:t>cứ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điểm</a:t>
            </a:r>
            <a:r>
              <a:rPr lang="en-US" sz="2400" dirty="0"/>
              <a:t> (</a:t>
            </a:r>
            <a:r>
              <a:rPr lang="en-US" sz="2400" dirty="0" err="1"/>
              <a:t>chia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8 </a:t>
            </a:r>
            <a:r>
              <a:rPr lang="en-US" sz="2400" dirty="0" err="1" smtClean="0"/>
              <a:t>trung</a:t>
            </a:r>
            <a:r>
              <a:rPr lang="en-US" sz="2400" dirty="0" smtClean="0"/>
              <a:t> </a:t>
            </a:r>
            <a:r>
              <a:rPr lang="en-US" sz="2400" dirty="0" err="1" smtClean="0"/>
              <a:t>tâm</a:t>
            </a:r>
            <a:r>
              <a:rPr lang="en-US" sz="2400" dirty="0" smtClean="0"/>
              <a:t> </a:t>
            </a:r>
            <a:r>
              <a:rPr lang="en-US" sz="2400" dirty="0" err="1" smtClean="0"/>
              <a:t>đề</a:t>
            </a:r>
            <a:r>
              <a:rPr lang="en-US" sz="2400" dirty="0" smtClean="0"/>
              <a:t> </a:t>
            </a:r>
            <a:r>
              <a:rPr lang="en-US" sz="2400" dirty="0" err="1" smtClean="0"/>
              <a:t>kháng</a:t>
            </a:r>
            <a:r>
              <a:rPr lang="en-US" sz="2400" dirty="0" smtClean="0"/>
              <a:t>), </a:t>
            </a:r>
            <a:r>
              <a:rPr lang="en-US" sz="2400" dirty="0" err="1"/>
              <a:t>chia</a:t>
            </a:r>
            <a:r>
              <a:rPr lang="en-US" sz="2400" dirty="0"/>
              <a:t> 3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khu</a:t>
            </a:r>
            <a:r>
              <a:rPr lang="en-US" sz="2400" dirty="0"/>
              <a:t> </a:t>
            </a:r>
            <a:r>
              <a:rPr lang="en-US" sz="2400" dirty="0" err="1"/>
              <a:t>Bắc</a:t>
            </a:r>
            <a:r>
              <a:rPr lang="en-US" sz="2400" dirty="0"/>
              <a:t> - Nam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khu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Mường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.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cụm</a:t>
            </a:r>
            <a:r>
              <a:rPr lang="en-US" sz="2400" dirty="0"/>
              <a:t> </a:t>
            </a:r>
            <a:r>
              <a:rPr lang="en-US" sz="2400" dirty="0" err="1"/>
              <a:t>cứ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66"/>
                </a:solidFill>
              </a:rPr>
              <a:t>hệ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thống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hỏa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lực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nhiều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tầng</a:t>
            </a:r>
            <a:r>
              <a:rPr lang="en-US" sz="2400" dirty="0">
                <a:solidFill>
                  <a:srgbClr val="FF0066"/>
                </a:solidFill>
              </a:rPr>
              <a:t>, </a:t>
            </a:r>
            <a:r>
              <a:rPr lang="en-US" sz="2400" dirty="0" err="1">
                <a:solidFill>
                  <a:srgbClr val="FF0066"/>
                </a:solidFill>
              </a:rPr>
              <a:t>có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chiến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hào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ngang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dọc</a:t>
            </a:r>
            <a:r>
              <a:rPr lang="en-US" sz="2400" dirty="0">
                <a:solidFill>
                  <a:srgbClr val="FF0066"/>
                </a:solidFill>
              </a:rPr>
              <a:t>, </a:t>
            </a:r>
            <a:r>
              <a:rPr lang="en-US" sz="2400" dirty="0" err="1">
                <a:solidFill>
                  <a:srgbClr val="FF0066"/>
                </a:solidFill>
              </a:rPr>
              <a:t>hàng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rào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dây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thép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gai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dày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từ</a:t>
            </a:r>
            <a:r>
              <a:rPr lang="en-US" sz="2400" dirty="0">
                <a:solidFill>
                  <a:srgbClr val="FF0066"/>
                </a:solidFill>
              </a:rPr>
              <a:t> 20</a:t>
            </a:r>
            <a:r>
              <a:rPr lang="en-US" sz="2400" dirty="0">
                <a:solidFill>
                  <a:srgbClr val="FF0066"/>
                </a:solidFill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FF0066"/>
                </a:solidFill>
              </a:rPr>
              <a:t>50m, </a:t>
            </a:r>
            <a:r>
              <a:rPr lang="en-US" sz="2400" dirty="0" err="1">
                <a:solidFill>
                  <a:srgbClr val="FF0066"/>
                </a:solidFill>
              </a:rPr>
              <a:t>có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bãi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mìn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dày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đặc</a:t>
            </a:r>
            <a:r>
              <a:rPr lang="en-US" sz="2400" dirty="0">
                <a:solidFill>
                  <a:srgbClr val="FF0066"/>
                </a:solidFill>
              </a:rPr>
              <a:t>, </a:t>
            </a:r>
            <a:r>
              <a:rPr lang="en-US" sz="2400" dirty="0" err="1">
                <a:solidFill>
                  <a:srgbClr val="FF0066"/>
                </a:solidFill>
              </a:rPr>
              <a:t>có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lưới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dây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điện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sát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mặt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đất</a:t>
            </a:r>
            <a:r>
              <a:rPr lang="en-US" sz="2400" dirty="0">
                <a:solidFill>
                  <a:srgbClr val="FF0066"/>
                </a:solidFill>
              </a:rPr>
              <a:t>, </a:t>
            </a:r>
            <a:r>
              <a:rPr lang="en-US" sz="2400" dirty="0" err="1">
                <a:solidFill>
                  <a:srgbClr val="FF0066"/>
                </a:solidFill>
              </a:rPr>
              <a:t>có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hầm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ngầm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cố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dirty="0" err="1">
                <a:solidFill>
                  <a:srgbClr val="FF0066"/>
                </a:solidFill>
              </a:rPr>
              <a:t>thủ</a:t>
            </a:r>
            <a:r>
              <a:rPr lang="en-US" sz="2400" dirty="0"/>
              <a:t>. </a:t>
            </a:r>
          </a:p>
        </p:txBody>
      </p:sp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4572000" y="1279525"/>
            <a:ext cx="4572000" cy="4968875"/>
            <a:chOff x="2880" y="672"/>
            <a:chExt cx="2880" cy="3130"/>
          </a:xfrm>
        </p:grpSpPr>
        <p:pic>
          <p:nvPicPr>
            <p:cNvPr id="5139" name="Picture 80" descr="b_trng_quc_phng_php_pleven_v_tng_de_castries_th_st_c_i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0" y="672"/>
              <a:ext cx="2880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0" name="Text Box 81"/>
            <p:cNvSpPr txBox="1">
              <a:spLocks noChangeArrowheads="1"/>
            </p:cNvSpPr>
            <p:nvPr/>
          </p:nvSpPr>
          <p:spPr bwMode="auto">
            <a:xfrm>
              <a:off x="2880" y="3360"/>
              <a:ext cx="288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/>
                <a:t>Bộ trưởng quốc phòng Pháp Pleven và tướng Đờ cát đi thị sát cứ điểm</a:t>
              </a:r>
              <a:r>
                <a:rPr lang="en-US" sz="2000"/>
                <a:t> </a:t>
              </a:r>
            </a:p>
          </p:txBody>
        </p:sp>
      </p:grpSp>
      <p:sp>
        <p:nvSpPr>
          <p:cNvPr id="5134" name="Text Box 86"/>
          <p:cNvSpPr txBox="1">
            <a:spLocks noChangeArrowheads="1"/>
          </p:cNvSpPr>
          <p:nvPr/>
        </p:nvSpPr>
        <p:spPr bwMode="auto">
          <a:xfrm>
            <a:off x="4572000" y="5181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4495800" y="1066800"/>
            <a:ext cx="4572000" cy="5334000"/>
            <a:chOff x="0" y="0"/>
            <a:chExt cx="2799" cy="4320"/>
          </a:xfrm>
        </p:grpSpPr>
        <p:pic>
          <p:nvPicPr>
            <p:cNvPr id="19" name="Picture 12" descr="BandoVN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799" cy="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20" name="Group 13"/>
            <p:cNvGrpSpPr>
              <a:grpSpLocks/>
            </p:cNvGrpSpPr>
            <p:nvPr/>
          </p:nvGrpSpPr>
          <p:grpSpPr bwMode="auto">
            <a:xfrm>
              <a:off x="368" y="96"/>
              <a:ext cx="2224" cy="3760"/>
              <a:chOff x="368" y="96"/>
              <a:chExt cx="2224" cy="3760"/>
            </a:xfrm>
          </p:grpSpPr>
          <p:sp>
            <p:nvSpPr>
              <p:cNvPr id="21" name="AutoShape 14"/>
              <p:cNvSpPr>
                <a:spLocks noChangeArrowheads="1"/>
              </p:cNvSpPr>
              <p:nvPr/>
            </p:nvSpPr>
            <p:spPr bwMode="auto">
              <a:xfrm>
                <a:off x="1074" y="800"/>
                <a:ext cx="96" cy="96"/>
              </a:xfrm>
              <a:custGeom>
                <a:avLst/>
                <a:gdLst>
                  <a:gd name="T0" fmla="*/ 48 w 21600"/>
                  <a:gd name="T1" fmla="*/ 0 h 21600"/>
                  <a:gd name="T2" fmla="*/ 14 w 21600"/>
                  <a:gd name="T3" fmla="*/ 14 h 21600"/>
                  <a:gd name="T4" fmla="*/ 0 w 21600"/>
                  <a:gd name="T5" fmla="*/ 48 h 21600"/>
                  <a:gd name="T6" fmla="*/ 14 w 21600"/>
                  <a:gd name="T7" fmla="*/ 82 h 21600"/>
                  <a:gd name="T8" fmla="*/ 48 w 21600"/>
                  <a:gd name="T9" fmla="*/ 96 h 21600"/>
                  <a:gd name="T10" fmla="*/ 82 w 21600"/>
                  <a:gd name="T11" fmla="*/ 82 h 21600"/>
                  <a:gd name="T12" fmla="*/ 96 w 21600"/>
                  <a:gd name="T13" fmla="*/ 48 h 21600"/>
                  <a:gd name="T14" fmla="*/ 82 w 21600"/>
                  <a:gd name="T15" fmla="*/ 14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F111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.VnTime" pitchFamily="34" charset="0"/>
                </a:endParaRPr>
              </a:p>
            </p:txBody>
          </p:sp>
          <p:sp>
            <p:nvSpPr>
              <p:cNvPr id="22" name="Oval 15"/>
              <p:cNvSpPr>
                <a:spLocks noChangeArrowheads="1"/>
              </p:cNvSpPr>
              <p:nvPr/>
            </p:nvSpPr>
            <p:spPr bwMode="auto">
              <a:xfrm rot="-143156" flipH="1" flipV="1">
                <a:off x="1331" y="3616"/>
                <a:ext cx="47" cy="47"/>
              </a:xfrm>
              <a:prstGeom prst="ellipse">
                <a:avLst/>
              </a:prstGeom>
              <a:solidFill>
                <a:srgbClr val="F1111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n-US" sz="2400">
                  <a:latin typeface=".VnTime" pitchFamily="34" charset="0"/>
                </a:endParaRPr>
              </a:p>
            </p:txBody>
          </p:sp>
          <p:sp>
            <p:nvSpPr>
              <p:cNvPr id="23" name="Oval 16"/>
              <p:cNvSpPr>
                <a:spLocks noChangeArrowheads="1"/>
              </p:cNvSpPr>
              <p:nvPr/>
            </p:nvSpPr>
            <p:spPr bwMode="auto">
              <a:xfrm>
                <a:off x="1992" y="235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.VnTime" pitchFamily="34" charset="0"/>
                </a:endParaRPr>
              </a:p>
            </p:txBody>
          </p:sp>
          <p:sp>
            <p:nvSpPr>
              <p:cNvPr id="24" name="Oval 17"/>
              <p:cNvSpPr>
                <a:spLocks noChangeArrowheads="1"/>
              </p:cNvSpPr>
              <p:nvPr/>
            </p:nvSpPr>
            <p:spPr bwMode="auto">
              <a:xfrm>
                <a:off x="1596" y="1995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.VnTime" pitchFamily="34" charset="0"/>
                </a:endParaRPr>
              </a:p>
            </p:txBody>
          </p:sp>
          <p:sp>
            <p:nvSpPr>
              <p:cNvPr id="25" name="Oval 18"/>
              <p:cNvSpPr>
                <a:spLocks noChangeArrowheads="1"/>
              </p:cNvSpPr>
              <p:nvPr/>
            </p:nvSpPr>
            <p:spPr bwMode="auto">
              <a:xfrm>
                <a:off x="1767" y="210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.VnTime" pitchFamily="34" charset="0"/>
                </a:endParaRPr>
              </a:p>
            </p:txBody>
          </p:sp>
          <p:sp>
            <p:nvSpPr>
              <p:cNvPr id="26" name="Oval 19"/>
              <p:cNvSpPr>
                <a:spLocks noChangeArrowheads="1"/>
              </p:cNvSpPr>
              <p:nvPr/>
            </p:nvSpPr>
            <p:spPr bwMode="auto">
              <a:xfrm>
                <a:off x="2115" y="2727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.VnTime" pitchFamily="34" charset="0"/>
                </a:endParaRPr>
              </a:p>
            </p:txBody>
          </p:sp>
          <p:sp>
            <p:nvSpPr>
              <p:cNvPr id="27" name="Oval 20"/>
              <p:cNvSpPr>
                <a:spLocks noChangeArrowheads="1"/>
              </p:cNvSpPr>
              <p:nvPr/>
            </p:nvSpPr>
            <p:spPr bwMode="auto">
              <a:xfrm>
                <a:off x="1104" y="144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.VnTime" pitchFamily="34" charset="0"/>
                </a:endParaRPr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auto">
              <a:xfrm>
                <a:off x="1952" y="321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.VnTime" pitchFamily="34" charset="0"/>
                </a:endParaRPr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auto">
              <a:xfrm>
                <a:off x="2143" y="30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.VnTime" pitchFamily="34" charset="0"/>
                </a:endParaRPr>
              </a:p>
            </p:txBody>
          </p:sp>
          <p:sp>
            <p:nvSpPr>
              <p:cNvPr id="30" name="Oval 23"/>
              <p:cNvSpPr>
                <a:spLocks noChangeArrowheads="1"/>
              </p:cNvSpPr>
              <p:nvPr/>
            </p:nvSpPr>
            <p:spPr bwMode="auto">
              <a:xfrm>
                <a:off x="1048" y="380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.VnTime" pitchFamily="34" charset="0"/>
                </a:endParaRPr>
              </a:p>
            </p:txBody>
          </p:sp>
          <p:sp>
            <p:nvSpPr>
              <p:cNvPr id="31" name="Oval 24"/>
              <p:cNvSpPr>
                <a:spLocks noChangeArrowheads="1"/>
              </p:cNvSpPr>
              <p:nvPr/>
            </p:nvSpPr>
            <p:spPr bwMode="auto">
              <a:xfrm>
                <a:off x="1064" y="128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.VnTime" pitchFamily="34" charset="0"/>
                </a:endParaRPr>
              </a:p>
            </p:txBody>
          </p:sp>
          <p:sp>
            <p:nvSpPr>
              <p:cNvPr id="32" name="Oval 25"/>
              <p:cNvSpPr>
                <a:spLocks noChangeArrowheads="1"/>
              </p:cNvSpPr>
              <p:nvPr/>
            </p:nvSpPr>
            <p:spPr bwMode="auto">
              <a:xfrm>
                <a:off x="1152" y="110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.VnTime" pitchFamily="34" charset="0"/>
                </a:endParaRPr>
              </a:p>
            </p:txBody>
          </p:sp>
          <p:sp>
            <p:nvSpPr>
              <p:cNvPr id="33" name="Oval 26"/>
              <p:cNvSpPr>
                <a:spLocks noChangeArrowheads="1"/>
              </p:cNvSpPr>
              <p:nvPr/>
            </p:nvSpPr>
            <p:spPr bwMode="auto">
              <a:xfrm>
                <a:off x="584" y="6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.VnTime" pitchFamily="34" charset="0"/>
                </a:endParaRPr>
              </a:p>
            </p:txBody>
          </p:sp>
          <p:sp>
            <p:nvSpPr>
              <p:cNvPr id="34" name="Oval 27"/>
              <p:cNvSpPr>
                <a:spLocks noChangeArrowheads="1"/>
              </p:cNvSpPr>
              <p:nvPr/>
            </p:nvSpPr>
            <p:spPr bwMode="auto">
              <a:xfrm>
                <a:off x="968" y="57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.VnTime" pitchFamily="34" charset="0"/>
                </a:endParaRPr>
              </a:p>
            </p:txBody>
          </p:sp>
          <p:sp>
            <p:nvSpPr>
              <p:cNvPr id="35" name="Oval 28"/>
              <p:cNvSpPr>
                <a:spLocks noChangeArrowheads="1"/>
              </p:cNvSpPr>
              <p:nvPr/>
            </p:nvSpPr>
            <p:spPr bwMode="auto">
              <a:xfrm>
                <a:off x="1112" y="62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.VnTime" pitchFamily="34" charset="0"/>
                </a:endParaRPr>
              </a:p>
            </p:txBody>
          </p:sp>
          <p:sp>
            <p:nvSpPr>
              <p:cNvPr id="36" name="Oval 29"/>
              <p:cNvSpPr>
                <a:spLocks noChangeArrowheads="1"/>
              </p:cNvSpPr>
              <p:nvPr/>
            </p:nvSpPr>
            <p:spPr bwMode="auto">
              <a:xfrm>
                <a:off x="368" y="45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.VnTime" pitchFamily="34" charset="0"/>
                </a:endParaRPr>
              </a:p>
            </p:txBody>
          </p:sp>
          <p:sp>
            <p:nvSpPr>
              <p:cNvPr id="37" name="Oval 30"/>
              <p:cNvSpPr>
                <a:spLocks noChangeArrowheads="1"/>
              </p:cNvSpPr>
              <p:nvPr/>
            </p:nvSpPr>
            <p:spPr bwMode="auto">
              <a:xfrm>
                <a:off x="912" y="2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.VnTime" pitchFamily="34" charset="0"/>
                </a:endParaRPr>
              </a:p>
            </p:txBody>
          </p:sp>
          <p:sp>
            <p:nvSpPr>
              <p:cNvPr id="38" name="Oval 31"/>
              <p:cNvSpPr>
                <a:spLocks noChangeArrowheads="1"/>
              </p:cNvSpPr>
              <p:nvPr/>
            </p:nvSpPr>
            <p:spPr bwMode="auto">
              <a:xfrm>
                <a:off x="1288" y="33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.VnTime" pitchFamily="34" charset="0"/>
                </a:endParaRPr>
              </a:p>
            </p:txBody>
          </p:sp>
          <p:sp>
            <p:nvSpPr>
              <p:cNvPr id="39" name="Oval 32"/>
              <p:cNvSpPr>
                <a:spLocks noChangeArrowheads="1"/>
              </p:cNvSpPr>
              <p:nvPr/>
            </p:nvSpPr>
            <p:spPr bwMode="auto">
              <a:xfrm>
                <a:off x="1144" y="48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.VnTime" pitchFamily="34" charset="0"/>
                </a:endParaRPr>
              </a:p>
            </p:txBody>
          </p:sp>
          <p:sp>
            <p:nvSpPr>
              <p:cNvPr id="40" name="Oval 33"/>
              <p:cNvSpPr>
                <a:spLocks noChangeArrowheads="1"/>
              </p:cNvSpPr>
              <p:nvPr/>
            </p:nvSpPr>
            <p:spPr bwMode="auto">
              <a:xfrm>
                <a:off x="1392" y="53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.VnTime" pitchFamily="34" charset="0"/>
                </a:endParaRPr>
              </a:p>
            </p:txBody>
          </p:sp>
          <p:sp>
            <p:nvSpPr>
              <p:cNvPr id="41" name="Text Box 34"/>
              <p:cNvSpPr txBox="1">
                <a:spLocks noChangeArrowheads="1"/>
              </p:cNvSpPr>
              <p:nvPr/>
            </p:nvSpPr>
            <p:spPr bwMode="auto">
              <a:xfrm>
                <a:off x="1489" y="96"/>
                <a:ext cx="1103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endParaRPr lang="vi-VN" sz="1500" b="1">
                  <a:latin typeface="VNI-Times" pitchFamily="2" charset="0"/>
                </a:endParaRPr>
              </a:p>
            </p:txBody>
          </p:sp>
          <p:sp>
            <p:nvSpPr>
              <p:cNvPr id="42" name="Text Box 35"/>
              <p:cNvSpPr txBox="1">
                <a:spLocks noChangeArrowheads="1"/>
              </p:cNvSpPr>
              <p:nvPr/>
            </p:nvSpPr>
            <p:spPr bwMode="auto">
              <a:xfrm>
                <a:off x="1176" y="3463"/>
                <a:ext cx="576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endParaRPr lang="vi-VN" sz="1500" b="1">
                  <a:latin typeface="VNI-Times" pitchFamily="2" charset="0"/>
                </a:endParaRPr>
              </a:p>
            </p:txBody>
          </p:sp>
        </p:grpSp>
      </p:grpSp>
      <p:sp>
        <p:nvSpPr>
          <p:cNvPr id="43" name="AutoShape 36"/>
          <p:cNvSpPr>
            <a:spLocks noChangeArrowheads="1"/>
          </p:cNvSpPr>
          <p:nvPr/>
        </p:nvSpPr>
        <p:spPr bwMode="auto">
          <a:xfrm>
            <a:off x="5181600" y="1676400"/>
            <a:ext cx="457200" cy="304800"/>
          </a:xfrm>
          <a:prstGeom prst="star32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37"/>
          <p:cNvSpPr txBox="1">
            <a:spLocks noChangeArrowheads="1"/>
          </p:cNvSpPr>
          <p:nvPr/>
        </p:nvSpPr>
        <p:spPr bwMode="auto">
          <a:xfrm>
            <a:off x="5638800" y="1371600"/>
            <a:ext cx="838200" cy="1054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  <a:latin typeface="Arial" charset="0"/>
              </a:rPr>
              <a:t>Điện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  <a:latin typeface="Arial" charset="0"/>
              </a:rPr>
              <a:t> Biên Phủ</a:t>
            </a:r>
          </a:p>
        </p:txBody>
      </p:sp>
      <p:sp>
        <p:nvSpPr>
          <p:cNvPr id="45" name="AutoShape 104"/>
          <p:cNvSpPr>
            <a:spLocks noChangeArrowheads="1"/>
          </p:cNvSpPr>
          <p:nvPr/>
        </p:nvSpPr>
        <p:spPr bwMode="auto">
          <a:xfrm>
            <a:off x="381000" y="1981200"/>
            <a:ext cx="4038600" cy="3276600"/>
          </a:xfrm>
          <a:prstGeom prst="wedgeRoundRectCallout">
            <a:avLst>
              <a:gd name="adj1" fmla="val 69968"/>
              <a:gd name="adj2" fmla="val -541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/>
            <a:r>
              <a:rPr lang="en-US" sz="2400"/>
              <a:t>ĐBP là một thung lũng rộng lớn ở phía tây vùng rừng núi Tây Bắc, có lòng chảo Mường Thanh dài gần 20 km, rộng từ 6-8 km. Thung lũng này nằm gần biên giới Việt -Lào, trên một đầu mối giao thông quan trọng. </a:t>
            </a:r>
          </a:p>
        </p:txBody>
      </p:sp>
      <p:grpSp>
        <p:nvGrpSpPr>
          <p:cNvPr id="46" name="Group 42"/>
          <p:cNvGrpSpPr>
            <a:grpSpLocks/>
          </p:cNvGrpSpPr>
          <p:nvPr/>
        </p:nvGrpSpPr>
        <p:grpSpPr bwMode="auto">
          <a:xfrm>
            <a:off x="76200" y="609600"/>
            <a:ext cx="5029200" cy="6208712"/>
            <a:chOff x="2784" y="48"/>
            <a:chExt cx="2688" cy="4330"/>
          </a:xfrm>
        </p:grpSpPr>
        <p:grpSp>
          <p:nvGrpSpPr>
            <p:cNvPr id="47" name="Group 43"/>
            <p:cNvGrpSpPr>
              <a:grpSpLocks/>
            </p:cNvGrpSpPr>
            <p:nvPr/>
          </p:nvGrpSpPr>
          <p:grpSpPr bwMode="auto">
            <a:xfrm>
              <a:off x="2790" y="48"/>
              <a:ext cx="2682" cy="4272"/>
              <a:chOff x="2784" y="48"/>
              <a:chExt cx="2682" cy="4272"/>
            </a:xfrm>
          </p:grpSpPr>
          <p:grpSp>
            <p:nvGrpSpPr>
              <p:cNvPr id="49" name="Group 44"/>
              <p:cNvGrpSpPr>
                <a:grpSpLocks/>
              </p:cNvGrpSpPr>
              <p:nvPr/>
            </p:nvGrpSpPr>
            <p:grpSpPr bwMode="auto">
              <a:xfrm>
                <a:off x="2784" y="48"/>
                <a:ext cx="2682" cy="4272"/>
                <a:chOff x="2784" y="48"/>
                <a:chExt cx="2682" cy="4272"/>
              </a:xfrm>
            </p:grpSpPr>
            <p:pic>
              <p:nvPicPr>
                <p:cNvPr id="53" name="Picture 45" descr="SodoDBP"/>
                <p:cNvPicPr>
                  <a:picLocks noChangeAspect="1" noChangeArrowheads="1"/>
                </p:cNvPicPr>
                <p:nvPr/>
              </p:nvPicPr>
              <p:blipFill>
                <a:blip r:embed="rId4">
                  <a:lum contrast="54000"/>
                </a:blip>
                <a:srcRect/>
                <a:stretch>
                  <a:fillRect/>
                </a:stretch>
              </p:blipFill>
              <p:spPr bwMode="auto">
                <a:xfrm>
                  <a:off x="2784" y="48"/>
                  <a:ext cx="2682" cy="4272"/>
                </a:xfrm>
                <a:prstGeom prst="rect">
                  <a:avLst/>
                </a:prstGeom>
                <a:solidFill>
                  <a:srgbClr val="FFFFDD"/>
                </a:solidFill>
                <a:ln w="38100" cmpd="dbl">
                  <a:solidFill>
                    <a:srgbClr val="800000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54" name="AutoShape 46"/>
                <p:cNvSpPr>
                  <a:spLocks noChangeArrowheads="1"/>
                </p:cNvSpPr>
                <p:nvPr/>
              </p:nvSpPr>
              <p:spPr bwMode="auto">
                <a:xfrm flipH="1">
                  <a:off x="4506" y="1536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AutoShape 47"/>
                <p:cNvSpPr>
                  <a:spLocks noChangeArrowheads="1"/>
                </p:cNvSpPr>
                <p:nvPr/>
              </p:nvSpPr>
              <p:spPr bwMode="auto">
                <a:xfrm flipH="1">
                  <a:off x="4530" y="1872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AutoShape 48"/>
                <p:cNvSpPr>
                  <a:spLocks noChangeArrowheads="1"/>
                </p:cNvSpPr>
                <p:nvPr/>
              </p:nvSpPr>
              <p:spPr bwMode="auto">
                <a:xfrm flipH="1">
                  <a:off x="4314" y="1314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AutoShape 49"/>
                <p:cNvSpPr>
                  <a:spLocks noChangeArrowheads="1"/>
                </p:cNvSpPr>
                <p:nvPr/>
              </p:nvSpPr>
              <p:spPr bwMode="auto">
                <a:xfrm flipH="1">
                  <a:off x="4530" y="1416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AutoShape 50"/>
                <p:cNvSpPr>
                  <a:spLocks noChangeArrowheads="1"/>
                </p:cNvSpPr>
                <p:nvPr/>
              </p:nvSpPr>
              <p:spPr bwMode="auto">
                <a:xfrm flipH="1">
                  <a:off x="4386" y="1506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AutoShape 51"/>
                <p:cNvSpPr>
                  <a:spLocks noChangeArrowheads="1"/>
                </p:cNvSpPr>
                <p:nvPr/>
              </p:nvSpPr>
              <p:spPr bwMode="auto">
                <a:xfrm flipH="1">
                  <a:off x="3930" y="240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AutoShape 52"/>
                <p:cNvSpPr>
                  <a:spLocks noChangeArrowheads="1"/>
                </p:cNvSpPr>
                <p:nvPr/>
              </p:nvSpPr>
              <p:spPr bwMode="auto">
                <a:xfrm flipH="1">
                  <a:off x="3354" y="840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AutoShape 53"/>
                <p:cNvSpPr>
                  <a:spLocks noChangeArrowheads="1"/>
                </p:cNvSpPr>
                <p:nvPr/>
              </p:nvSpPr>
              <p:spPr bwMode="auto">
                <a:xfrm flipH="1">
                  <a:off x="3432" y="768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utoShape 54"/>
                <p:cNvSpPr>
                  <a:spLocks noChangeArrowheads="1"/>
                </p:cNvSpPr>
                <p:nvPr/>
              </p:nvSpPr>
              <p:spPr bwMode="auto">
                <a:xfrm flipH="1">
                  <a:off x="4188" y="3786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AutoShape 55"/>
                <p:cNvSpPr>
                  <a:spLocks noChangeArrowheads="1"/>
                </p:cNvSpPr>
                <p:nvPr/>
              </p:nvSpPr>
              <p:spPr bwMode="auto">
                <a:xfrm flipH="1">
                  <a:off x="4212" y="3984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utoShape 56"/>
                <p:cNvSpPr>
                  <a:spLocks noChangeArrowheads="1"/>
                </p:cNvSpPr>
                <p:nvPr/>
              </p:nvSpPr>
              <p:spPr bwMode="auto">
                <a:xfrm flipH="1">
                  <a:off x="4074" y="3936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AutoShape 57"/>
                <p:cNvSpPr>
                  <a:spLocks noChangeArrowheads="1"/>
                </p:cNvSpPr>
                <p:nvPr/>
              </p:nvSpPr>
              <p:spPr bwMode="auto">
                <a:xfrm flipH="1">
                  <a:off x="4452" y="1728"/>
                  <a:ext cx="54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utoShape 58"/>
                <p:cNvSpPr>
                  <a:spLocks noChangeArrowheads="1"/>
                </p:cNvSpPr>
                <p:nvPr/>
              </p:nvSpPr>
              <p:spPr bwMode="auto">
                <a:xfrm flipH="1">
                  <a:off x="3642" y="1674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AutoShape 59"/>
                <p:cNvSpPr>
                  <a:spLocks noChangeArrowheads="1"/>
                </p:cNvSpPr>
                <p:nvPr/>
              </p:nvSpPr>
              <p:spPr bwMode="auto">
                <a:xfrm flipH="1">
                  <a:off x="4290" y="1890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utoShape 60"/>
                <p:cNvSpPr>
                  <a:spLocks noChangeArrowheads="1"/>
                </p:cNvSpPr>
                <p:nvPr/>
              </p:nvSpPr>
              <p:spPr bwMode="auto">
                <a:xfrm flipH="1">
                  <a:off x="4116" y="1416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AutoShape 61"/>
                <p:cNvSpPr>
                  <a:spLocks noChangeArrowheads="1"/>
                </p:cNvSpPr>
                <p:nvPr/>
              </p:nvSpPr>
              <p:spPr bwMode="auto">
                <a:xfrm flipH="1">
                  <a:off x="3924" y="1392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AutoShape 62"/>
                <p:cNvSpPr>
                  <a:spLocks noChangeArrowheads="1"/>
                </p:cNvSpPr>
                <p:nvPr/>
              </p:nvSpPr>
              <p:spPr bwMode="auto">
                <a:xfrm flipH="1">
                  <a:off x="3834" y="1578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AutoShape 63"/>
                <p:cNvSpPr>
                  <a:spLocks noChangeArrowheads="1"/>
                </p:cNvSpPr>
                <p:nvPr/>
              </p:nvSpPr>
              <p:spPr bwMode="auto">
                <a:xfrm flipH="1">
                  <a:off x="3882" y="1938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AutoShape 64"/>
                <p:cNvSpPr>
                  <a:spLocks noChangeArrowheads="1"/>
                </p:cNvSpPr>
                <p:nvPr/>
              </p:nvSpPr>
              <p:spPr bwMode="auto">
                <a:xfrm flipH="1">
                  <a:off x="3930" y="1668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AutoShape 65"/>
                <p:cNvSpPr>
                  <a:spLocks noChangeArrowheads="1"/>
                </p:cNvSpPr>
                <p:nvPr/>
              </p:nvSpPr>
              <p:spPr bwMode="auto">
                <a:xfrm flipH="1">
                  <a:off x="3798" y="1692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AutoShape 66"/>
                <p:cNvSpPr>
                  <a:spLocks noChangeArrowheads="1"/>
                </p:cNvSpPr>
                <p:nvPr/>
              </p:nvSpPr>
              <p:spPr bwMode="auto">
                <a:xfrm flipH="1">
                  <a:off x="3906" y="1788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AutoShape 67"/>
                <p:cNvSpPr>
                  <a:spLocks noChangeArrowheads="1"/>
                </p:cNvSpPr>
                <p:nvPr/>
              </p:nvSpPr>
              <p:spPr bwMode="auto">
                <a:xfrm flipH="1">
                  <a:off x="3930" y="1872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AutoShape 68"/>
                <p:cNvSpPr>
                  <a:spLocks noChangeArrowheads="1"/>
                </p:cNvSpPr>
                <p:nvPr/>
              </p:nvSpPr>
              <p:spPr bwMode="auto">
                <a:xfrm flipH="1">
                  <a:off x="3990" y="1920"/>
                  <a:ext cx="47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AutoShape 69"/>
                <p:cNvSpPr>
                  <a:spLocks noChangeArrowheads="1"/>
                </p:cNvSpPr>
                <p:nvPr/>
              </p:nvSpPr>
              <p:spPr bwMode="auto">
                <a:xfrm flipH="1">
                  <a:off x="4266" y="1800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AutoShape 70"/>
                <p:cNvSpPr>
                  <a:spLocks noChangeArrowheads="1"/>
                </p:cNvSpPr>
                <p:nvPr/>
              </p:nvSpPr>
              <p:spPr bwMode="auto">
                <a:xfrm flipH="1">
                  <a:off x="4140" y="1932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AutoShape 71"/>
                <p:cNvSpPr>
                  <a:spLocks noChangeArrowheads="1"/>
                </p:cNvSpPr>
                <p:nvPr/>
              </p:nvSpPr>
              <p:spPr bwMode="auto">
                <a:xfrm flipH="1">
                  <a:off x="4128" y="2016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AutoShape 72"/>
                <p:cNvSpPr>
                  <a:spLocks noChangeArrowheads="1"/>
                </p:cNvSpPr>
                <p:nvPr/>
              </p:nvSpPr>
              <p:spPr bwMode="auto">
                <a:xfrm flipH="1">
                  <a:off x="4254" y="1602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AutoShape 73"/>
                <p:cNvSpPr>
                  <a:spLocks noChangeArrowheads="1"/>
                </p:cNvSpPr>
                <p:nvPr/>
              </p:nvSpPr>
              <p:spPr bwMode="auto">
                <a:xfrm flipH="1">
                  <a:off x="4218" y="1650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AutoShape 74"/>
                <p:cNvSpPr>
                  <a:spLocks noChangeArrowheads="1"/>
                </p:cNvSpPr>
                <p:nvPr/>
              </p:nvSpPr>
              <p:spPr bwMode="auto">
                <a:xfrm flipH="1">
                  <a:off x="4080" y="1632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AutoShape 75"/>
                <p:cNvSpPr>
                  <a:spLocks noChangeArrowheads="1"/>
                </p:cNvSpPr>
                <p:nvPr/>
              </p:nvSpPr>
              <p:spPr bwMode="auto">
                <a:xfrm flipH="1">
                  <a:off x="3642" y="1152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AutoShape 76"/>
                <p:cNvSpPr>
                  <a:spLocks noChangeArrowheads="1"/>
                </p:cNvSpPr>
                <p:nvPr/>
              </p:nvSpPr>
              <p:spPr bwMode="auto">
                <a:xfrm flipH="1">
                  <a:off x="3882" y="1104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AutoShape 77"/>
                <p:cNvSpPr>
                  <a:spLocks noChangeArrowheads="1"/>
                </p:cNvSpPr>
                <p:nvPr/>
              </p:nvSpPr>
              <p:spPr bwMode="auto">
                <a:xfrm flipH="1">
                  <a:off x="4512" y="1620"/>
                  <a:ext cx="54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Oval 78"/>
                <p:cNvSpPr>
                  <a:spLocks noChangeArrowheads="1"/>
                </p:cNvSpPr>
                <p:nvPr/>
              </p:nvSpPr>
              <p:spPr bwMode="auto">
                <a:xfrm>
                  <a:off x="4146" y="1752"/>
                  <a:ext cx="48" cy="48"/>
                </a:xfrm>
                <a:prstGeom prst="ellipse">
                  <a:avLst/>
                </a:prstGeom>
                <a:solidFill>
                  <a:srgbClr val="FFFFDD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AutoShape 79"/>
              <p:cNvSpPr>
                <a:spLocks noChangeArrowheads="1"/>
              </p:cNvSpPr>
              <p:nvPr/>
            </p:nvSpPr>
            <p:spPr bwMode="auto">
              <a:xfrm flipH="1">
                <a:off x="4704" y="828"/>
                <a:ext cx="48" cy="48"/>
              </a:xfrm>
              <a:prstGeom prst="diamond">
                <a:avLst/>
              </a:prstGeom>
              <a:solidFill>
                <a:schemeClr val="tx2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AutoShape 80"/>
              <p:cNvSpPr>
                <a:spLocks noChangeArrowheads="1"/>
              </p:cNvSpPr>
              <p:nvPr/>
            </p:nvSpPr>
            <p:spPr bwMode="auto">
              <a:xfrm flipH="1">
                <a:off x="4632" y="912"/>
                <a:ext cx="48" cy="48"/>
              </a:xfrm>
              <a:prstGeom prst="diamond">
                <a:avLst/>
              </a:prstGeom>
              <a:solidFill>
                <a:schemeClr val="tx2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AutoShape 81"/>
              <p:cNvSpPr>
                <a:spLocks noChangeArrowheads="1"/>
              </p:cNvSpPr>
              <p:nvPr/>
            </p:nvSpPr>
            <p:spPr bwMode="auto">
              <a:xfrm flipH="1">
                <a:off x="4740" y="912"/>
                <a:ext cx="48" cy="48"/>
              </a:xfrm>
              <a:prstGeom prst="diamond">
                <a:avLst/>
              </a:prstGeom>
              <a:solidFill>
                <a:schemeClr val="tx2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" name="Text Box 82"/>
            <p:cNvSpPr txBox="1">
              <a:spLocks noChangeArrowheads="1"/>
            </p:cNvSpPr>
            <p:nvPr/>
          </p:nvSpPr>
          <p:spPr bwMode="auto">
            <a:xfrm>
              <a:off x="2784" y="4126"/>
              <a:ext cx="2688" cy="252"/>
            </a:xfrm>
            <a:prstGeom prst="rect">
              <a:avLst/>
            </a:prstGeom>
            <a:solidFill>
              <a:srgbClr val="FFFF99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0000FF"/>
                  </a:solidFill>
                  <a:latin typeface="Arial" charset="0"/>
                </a:rPr>
                <a:t>Sơ đồ tập đoàn cứ điểm ĐiệnBiênPhủ</a:t>
              </a:r>
            </a:p>
          </p:txBody>
        </p:sp>
      </p:grpSp>
      <p:sp>
        <p:nvSpPr>
          <p:cNvPr id="87" name="Text Box 83"/>
          <p:cNvSpPr txBox="1">
            <a:spLocks noChangeArrowheads="1"/>
          </p:cNvSpPr>
          <p:nvPr/>
        </p:nvSpPr>
        <p:spPr bwMode="auto">
          <a:xfrm>
            <a:off x="1828800" y="1255712"/>
            <a:ext cx="2362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Arial" charset="0"/>
              </a:rPr>
              <a:t>PHÂN KHU BẮC</a:t>
            </a:r>
          </a:p>
        </p:txBody>
      </p:sp>
      <p:sp>
        <p:nvSpPr>
          <p:cNvPr id="88" name="Text Box 84"/>
          <p:cNvSpPr txBox="1">
            <a:spLocks noChangeArrowheads="1"/>
          </p:cNvSpPr>
          <p:nvPr/>
        </p:nvSpPr>
        <p:spPr bwMode="auto">
          <a:xfrm>
            <a:off x="1981200" y="685800"/>
            <a:ext cx="17526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 Box 85"/>
          <p:cNvSpPr txBox="1">
            <a:spLocks noChangeArrowheads="1"/>
          </p:cNvSpPr>
          <p:nvPr/>
        </p:nvSpPr>
        <p:spPr bwMode="auto">
          <a:xfrm>
            <a:off x="2514600" y="1636712"/>
            <a:ext cx="1981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Đồi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Him Lam</a:t>
            </a:r>
          </a:p>
        </p:txBody>
      </p:sp>
      <p:sp>
        <p:nvSpPr>
          <p:cNvPr id="90" name="Text Box 86"/>
          <p:cNvSpPr txBox="1">
            <a:spLocks noChangeArrowheads="1"/>
          </p:cNvSpPr>
          <p:nvPr/>
        </p:nvSpPr>
        <p:spPr bwMode="auto">
          <a:xfrm>
            <a:off x="609600" y="3708400"/>
            <a:ext cx="32766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Arial" charset="0"/>
              </a:rPr>
              <a:t>PHÂN KHU TRUNG TÂM</a:t>
            </a:r>
          </a:p>
        </p:txBody>
      </p:sp>
      <p:sp>
        <p:nvSpPr>
          <p:cNvPr id="91" name="Text Box 87"/>
          <p:cNvSpPr txBox="1">
            <a:spLocks noChangeArrowheads="1"/>
          </p:cNvSpPr>
          <p:nvPr/>
        </p:nvSpPr>
        <p:spPr bwMode="auto">
          <a:xfrm>
            <a:off x="2498725" y="5957888"/>
            <a:ext cx="16160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Hồng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Cúm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2" name="Text Box 88"/>
          <p:cNvSpPr txBox="1">
            <a:spLocks noChangeArrowheads="1"/>
          </p:cNvSpPr>
          <p:nvPr/>
        </p:nvSpPr>
        <p:spPr bwMode="auto">
          <a:xfrm>
            <a:off x="1371600" y="5294312"/>
            <a:ext cx="2590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Arial" charset="0"/>
              </a:rPr>
              <a:t>PHÂN KHU NAM</a:t>
            </a:r>
          </a:p>
        </p:txBody>
      </p:sp>
      <p:sp>
        <p:nvSpPr>
          <p:cNvPr id="93" name="Text Box 89"/>
          <p:cNvSpPr txBox="1">
            <a:spLocks noChangeArrowheads="1"/>
          </p:cNvSpPr>
          <p:nvPr/>
        </p:nvSpPr>
        <p:spPr bwMode="auto">
          <a:xfrm>
            <a:off x="685800" y="1614488"/>
            <a:ext cx="12954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Bản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Kéo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4" name="Text Box 95"/>
          <p:cNvSpPr txBox="1">
            <a:spLocks noChangeArrowheads="1"/>
          </p:cNvSpPr>
          <p:nvPr/>
        </p:nvSpPr>
        <p:spPr bwMode="auto">
          <a:xfrm>
            <a:off x="3352800" y="2992437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A1</a:t>
            </a:r>
          </a:p>
        </p:txBody>
      </p:sp>
      <p:sp>
        <p:nvSpPr>
          <p:cNvPr id="95" name="Text Box 96"/>
          <p:cNvSpPr txBox="1">
            <a:spLocks noChangeArrowheads="1"/>
          </p:cNvSpPr>
          <p:nvPr/>
        </p:nvSpPr>
        <p:spPr bwMode="auto">
          <a:xfrm>
            <a:off x="2895600" y="3068637"/>
            <a:ext cx="609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A3</a:t>
            </a:r>
          </a:p>
        </p:txBody>
      </p:sp>
      <p:sp>
        <p:nvSpPr>
          <p:cNvPr id="96" name="Text Box 97"/>
          <p:cNvSpPr txBox="1">
            <a:spLocks noChangeArrowheads="1"/>
          </p:cNvSpPr>
          <p:nvPr/>
        </p:nvSpPr>
        <p:spPr bwMode="auto">
          <a:xfrm>
            <a:off x="3124200" y="2763837"/>
            <a:ext cx="609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C2</a:t>
            </a:r>
          </a:p>
        </p:txBody>
      </p:sp>
      <p:sp>
        <p:nvSpPr>
          <p:cNvPr id="97" name="Text Box 98"/>
          <p:cNvSpPr txBox="1">
            <a:spLocks noChangeArrowheads="1"/>
          </p:cNvSpPr>
          <p:nvPr/>
        </p:nvSpPr>
        <p:spPr bwMode="auto">
          <a:xfrm>
            <a:off x="3429000" y="2627312"/>
            <a:ext cx="762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C1</a:t>
            </a:r>
          </a:p>
        </p:txBody>
      </p:sp>
      <p:sp>
        <p:nvSpPr>
          <p:cNvPr id="98" name="Text Box 99"/>
          <p:cNvSpPr txBox="1">
            <a:spLocks noChangeArrowheads="1"/>
          </p:cNvSpPr>
          <p:nvPr/>
        </p:nvSpPr>
        <p:spPr bwMode="auto">
          <a:xfrm>
            <a:off x="2971800" y="2108199"/>
            <a:ext cx="609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E1</a:t>
            </a:r>
          </a:p>
        </p:txBody>
      </p:sp>
      <p:sp>
        <p:nvSpPr>
          <p:cNvPr id="99" name="Text Box 100"/>
          <p:cNvSpPr txBox="1">
            <a:spLocks noChangeArrowheads="1"/>
          </p:cNvSpPr>
          <p:nvPr/>
        </p:nvSpPr>
        <p:spPr bwMode="auto">
          <a:xfrm>
            <a:off x="3200400" y="2306637"/>
            <a:ext cx="53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D1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5" grpId="0"/>
      <p:bldP spid="2126" grpId="0"/>
      <p:bldP spid="43" grpId="0" animBg="1"/>
      <p:bldP spid="43" grpId="1" animBg="1"/>
      <p:bldP spid="44" grpId="0"/>
      <p:bldP spid="44" grpId="1"/>
      <p:bldP spid="45" grpId="0" animBg="1"/>
      <p:bldP spid="45" grpId="1" animBg="1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3"/>
          <p:cNvSpPr>
            <a:spLocks noChangeArrowheads="1"/>
          </p:cNvSpPr>
          <p:nvPr/>
        </p:nvSpPr>
        <p:spPr bwMode="auto">
          <a:xfrm>
            <a:off x="5562600" y="1295400"/>
            <a:ext cx="2895600" cy="2743200"/>
          </a:xfrm>
          <a:prstGeom prst="cloudCallout">
            <a:avLst>
              <a:gd name="adj1" fmla="val -43750"/>
              <a:gd name="adj2" fmla="val 96644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dirty="0" err="1"/>
              <a:t>Trước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ta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trương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  <p:sp>
        <p:nvSpPr>
          <p:cNvPr id="3" name="Text Box 84"/>
          <p:cNvSpPr txBox="1">
            <a:spLocks noChangeArrowheads="1"/>
          </p:cNvSpPr>
          <p:nvPr/>
        </p:nvSpPr>
        <p:spPr bwMode="auto">
          <a:xfrm>
            <a:off x="533400" y="1524000"/>
            <a:ext cx="7924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3200" u="sng" dirty="0">
                <a:solidFill>
                  <a:srgbClr val="FF0000"/>
                </a:solidFill>
              </a:rPr>
              <a:t>b, </a:t>
            </a:r>
            <a:r>
              <a:rPr lang="fr-FR" sz="3200" u="sng" dirty="0" err="1">
                <a:solidFill>
                  <a:srgbClr val="FF0000"/>
                </a:solidFill>
              </a:rPr>
              <a:t>Chủ</a:t>
            </a:r>
            <a:r>
              <a:rPr lang="fr-FR" sz="3200" u="sng" dirty="0">
                <a:solidFill>
                  <a:srgbClr val="FF0000"/>
                </a:solidFill>
              </a:rPr>
              <a:t> </a:t>
            </a:r>
            <a:r>
              <a:rPr lang="fr-FR" sz="3200" u="sng" dirty="0" err="1">
                <a:solidFill>
                  <a:srgbClr val="FF0000"/>
                </a:solidFill>
              </a:rPr>
              <a:t>trương</a:t>
            </a:r>
            <a:r>
              <a:rPr lang="fr-FR" sz="3200" u="sng" dirty="0">
                <a:solidFill>
                  <a:srgbClr val="FF0000"/>
                </a:solidFill>
              </a:rPr>
              <a:t> </a:t>
            </a:r>
            <a:r>
              <a:rPr lang="fr-FR" sz="3200" u="sng" dirty="0" err="1">
                <a:solidFill>
                  <a:srgbClr val="FF0000"/>
                </a:solidFill>
              </a:rPr>
              <a:t>của</a:t>
            </a:r>
            <a:r>
              <a:rPr lang="fr-FR" sz="3200" u="sng" dirty="0">
                <a:solidFill>
                  <a:srgbClr val="FF0000"/>
                </a:solidFill>
              </a:rPr>
              <a:t> ta: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endParaRPr lang="fr-FR" sz="3200" dirty="0" smtClean="0">
              <a:solidFill>
                <a:srgbClr val="FF0000"/>
              </a:solidFill>
            </a:endParaRPr>
          </a:p>
          <a:p>
            <a:pPr algn="just"/>
            <a:r>
              <a:rPr lang="fr-FR" sz="3200" dirty="0" smtClean="0"/>
              <a:t>-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err="1" smtClean="0"/>
              <a:t>Đầu</a:t>
            </a:r>
            <a:r>
              <a:rPr lang="fr-FR" sz="3200" dirty="0" smtClean="0"/>
              <a:t> </a:t>
            </a:r>
            <a:r>
              <a:rPr lang="fr-FR" sz="3200" dirty="0"/>
              <a:t>12/1953 </a:t>
            </a:r>
            <a:r>
              <a:rPr lang="fr-FR" sz="3200" dirty="0" err="1"/>
              <a:t>Bộ</a:t>
            </a:r>
            <a:r>
              <a:rPr lang="fr-FR" sz="3200" dirty="0"/>
              <a:t> </a:t>
            </a:r>
            <a:r>
              <a:rPr lang="fr-FR" sz="3200" dirty="0" err="1"/>
              <a:t>Chính</a:t>
            </a:r>
            <a:r>
              <a:rPr lang="fr-FR" sz="3200" dirty="0"/>
              <a:t> </a:t>
            </a:r>
            <a:r>
              <a:rPr lang="fr-FR" sz="3200" dirty="0" err="1"/>
              <a:t>trị</a:t>
            </a:r>
            <a:r>
              <a:rPr lang="fr-FR" sz="3200" dirty="0"/>
              <a:t> </a:t>
            </a:r>
            <a:r>
              <a:rPr lang="fr-FR" sz="3200" dirty="0" err="1"/>
              <a:t>quyết</a:t>
            </a:r>
            <a:r>
              <a:rPr lang="fr-FR" sz="3200" dirty="0"/>
              <a:t> </a:t>
            </a:r>
            <a:r>
              <a:rPr lang="fr-FR" sz="3200" dirty="0" err="1"/>
              <a:t>định</a:t>
            </a:r>
            <a:r>
              <a:rPr lang="fr-FR" sz="3200" dirty="0"/>
              <a:t> </a:t>
            </a:r>
            <a:r>
              <a:rPr lang="fr-FR" sz="3200" dirty="0" err="1"/>
              <a:t>mở</a:t>
            </a:r>
            <a:r>
              <a:rPr lang="fr-FR" sz="3200" dirty="0"/>
              <a:t> </a:t>
            </a:r>
            <a:r>
              <a:rPr lang="fr-FR" sz="3200" dirty="0" err="1"/>
              <a:t>chiến</a:t>
            </a:r>
            <a:r>
              <a:rPr lang="fr-FR" sz="3200" dirty="0"/>
              <a:t> </a:t>
            </a:r>
            <a:r>
              <a:rPr lang="fr-FR" sz="3200" dirty="0" err="1"/>
              <a:t>dịch</a:t>
            </a:r>
            <a:r>
              <a:rPr lang="fr-FR" sz="3200" dirty="0"/>
              <a:t> </a:t>
            </a:r>
            <a:r>
              <a:rPr lang="fr-FR" sz="3200" dirty="0" err="1"/>
              <a:t>Điện</a:t>
            </a:r>
            <a:r>
              <a:rPr lang="fr-FR" sz="3200" dirty="0"/>
              <a:t> </a:t>
            </a:r>
            <a:r>
              <a:rPr lang="fr-FR" sz="3200" dirty="0" err="1"/>
              <a:t>Biên</a:t>
            </a:r>
            <a:r>
              <a:rPr lang="fr-FR" sz="3200" dirty="0"/>
              <a:t> </a:t>
            </a:r>
            <a:r>
              <a:rPr lang="fr-FR" sz="3200" dirty="0" err="1"/>
              <a:t>Phủ</a:t>
            </a:r>
            <a:r>
              <a:rPr lang="fr-FR" sz="3200" dirty="0"/>
              <a:t> </a:t>
            </a:r>
            <a:r>
              <a:rPr lang="fr-FR" sz="3200" dirty="0" err="1"/>
              <a:t>nhằm</a:t>
            </a:r>
            <a:r>
              <a:rPr lang="fr-FR" sz="3200" dirty="0"/>
              <a:t> </a:t>
            </a:r>
            <a:r>
              <a:rPr lang="fr-FR" sz="3200" dirty="0" err="1"/>
              <a:t>tiêu</a:t>
            </a:r>
            <a:r>
              <a:rPr lang="fr-FR" sz="3200" dirty="0"/>
              <a:t> </a:t>
            </a:r>
            <a:r>
              <a:rPr lang="fr-FR" sz="3200" dirty="0" err="1"/>
              <a:t>diệt</a:t>
            </a:r>
            <a:r>
              <a:rPr lang="fr-FR" sz="3200" dirty="0"/>
              <a:t> </a:t>
            </a:r>
            <a:r>
              <a:rPr lang="fr-FR" sz="3200" dirty="0" err="1"/>
              <a:t>lực</a:t>
            </a:r>
            <a:r>
              <a:rPr lang="fr-FR" sz="3200" dirty="0"/>
              <a:t> </a:t>
            </a:r>
            <a:r>
              <a:rPr lang="fr-FR" sz="3200" dirty="0" err="1"/>
              <a:t>lượng</a:t>
            </a:r>
            <a:r>
              <a:rPr lang="fr-FR" sz="3200" dirty="0"/>
              <a:t> </a:t>
            </a:r>
            <a:r>
              <a:rPr lang="fr-FR" sz="3200" dirty="0" err="1"/>
              <a:t>địch</a:t>
            </a:r>
            <a:r>
              <a:rPr lang="fr-FR" sz="3200" dirty="0"/>
              <a:t>. </a:t>
            </a:r>
            <a:r>
              <a:rPr lang="fr-FR" sz="3200" dirty="0" err="1"/>
              <a:t>Giải</a:t>
            </a:r>
            <a:r>
              <a:rPr lang="fr-FR" sz="3200" dirty="0"/>
              <a:t> </a:t>
            </a:r>
            <a:r>
              <a:rPr lang="fr-FR" sz="3200" dirty="0" err="1"/>
              <a:t>phóng</a:t>
            </a:r>
            <a:r>
              <a:rPr lang="fr-FR" sz="3200" dirty="0"/>
              <a:t> </a:t>
            </a:r>
            <a:r>
              <a:rPr lang="fr-FR" sz="3200" dirty="0" err="1"/>
              <a:t>Tây</a:t>
            </a:r>
            <a:r>
              <a:rPr lang="fr-FR" sz="3200" dirty="0"/>
              <a:t> </a:t>
            </a:r>
            <a:r>
              <a:rPr lang="fr-FR" sz="3200" dirty="0" err="1"/>
              <a:t>Bắc</a:t>
            </a:r>
            <a:r>
              <a:rPr lang="fr-FR" sz="3200" dirty="0"/>
              <a:t>, </a:t>
            </a:r>
            <a:r>
              <a:rPr lang="fr-FR" sz="3200" dirty="0" err="1"/>
              <a:t>tạo</a:t>
            </a:r>
            <a:r>
              <a:rPr lang="fr-FR" sz="3200" dirty="0"/>
              <a:t> </a:t>
            </a:r>
            <a:r>
              <a:rPr lang="fr-FR" sz="3200" dirty="0" err="1"/>
              <a:t>điều</a:t>
            </a:r>
            <a:r>
              <a:rPr lang="fr-FR" sz="3200" dirty="0"/>
              <a:t> </a:t>
            </a:r>
            <a:r>
              <a:rPr lang="fr-FR" sz="3200" dirty="0" err="1"/>
              <a:t>kiện</a:t>
            </a:r>
            <a:r>
              <a:rPr lang="fr-FR" sz="3200" dirty="0"/>
              <a:t> </a:t>
            </a:r>
            <a:r>
              <a:rPr lang="fr-FR" sz="3200" dirty="0" err="1"/>
              <a:t>giải</a:t>
            </a:r>
            <a:r>
              <a:rPr lang="fr-FR" sz="3200" dirty="0"/>
              <a:t> </a:t>
            </a:r>
            <a:r>
              <a:rPr lang="fr-FR" sz="3200" dirty="0" err="1"/>
              <a:t>phóng</a:t>
            </a:r>
            <a:r>
              <a:rPr lang="fr-FR" sz="3200" dirty="0"/>
              <a:t> </a:t>
            </a:r>
            <a:r>
              <a:rPr lang="fr-FR" sz="3200" dirty="0" err="1"/>
              <a:t>Bắc</a:t>
            </a:r>
            <a:r>
              <a:rPr lang="fr-FR" sz="3200" dirty="0"/>
              <a:t> </a:t>
            </a:r>
            <a:r>
              <a:rPr lang="fr-FR" sz="3200" dirty="0" err="1"/>
              <a:t>Lào</a:t>
            </a:r>
            <a:r>
              <a:rPr lang="fr-FR" sz="3200" dirty="0"/>
              <a:t>.</a:t>
            </a:r>
            <a:r>
              <a:rPr lang="en-US" sz="3200" dirty="0"/>
              <a:t> </a:t>
            </a:r>
          </a:p>
        </p:txBody>
      </p:sp>
      <p:pic>
        <p:nvPicPr>
          <p:cNvPr id="4" name="ĐBP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2000" y="609600"/>
            <a:ext cx="76962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 animBg="1"/>
      <p:bldP spid="2" grpId="1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92524D-FEE2-4771-8F96-20A919DABB25}" type="datetime1">
              <a:rPr lang="en-US"/>
              <a:pPr>
                <a:defRPr/>
              </a:pPr>
              <a:t>4/7/2020</a:t>
            </a:fld>
            <a:endParaRPr lang="en-US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228600" y="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TA CHUẨN BỊ CHO CHIẾN DỊCH ĐIỆN BIÊN PHỦ</a:t>
            </a:r>
          </a:p>
        </p:txBody>
      </p:sp>
      <p:pic>
        <p:nvPicPr>
          <p:cNvPr id="7172" name="Picture 3" descr="IMG_00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533400"/>
            <a:ext cx="441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09600"/>
            <a:ext cx="9144000" cy="6248400"/>
            <a:chOff x="144" y="384"/>
            <a:chExt cx="5472" cy="3792"/>
          </a:xfrm>
        </p:grpSpPr>
        <p:pic>
          <p:nvPicPr>
            <p:cNvPr id="7180" name="Picture 5" descr="Bo doi ta keo phao vao Dien Bien Phu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2" y="384"/>
              <a:ext cx="244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Picture 6" descr="IMAGE0004"/>
            <p:cNvPicPr>
              <a:picLocks noChangeAspect="1" noChangeArrowheads="1"/>
            </p:cNvPicPr>
            <p:nvPr/>
          </p:nvPicPr>
          <p:blipFill>
            <a:blip r:embed="rId7"/>
            <a:srcRect l="23393" t="12901" r="5627" b="52695"/>
            <a:stretch>
              <a:fillRect/>
            </a:stretch>
          </p:blipFill>
          <p:spPr bwMode="auto">
            <a:xfrm>
              <a:off x="144" y="2160"/>
              <a:ext cx="2592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2" name="Picture 7" descr="IMAGE0004"/>
            <p:cNvPicPr>
              <a:picLocks noChangeAspect="1" noChangeArrowheads="1"/>
            </p:cNvPicPr>
            <p:nvPr/>
          </p:nvPicPr>
          <p:blipFill>
            <a:blip r:embed="rId8"/>
            <a:srcRect l="25076" t="57175" r="986" b="7706"/>
            <a:stretch>
              <a:fillRect/>
            </a:stretch>
          </p:blipFill>
          <p:spPr bwMode="auto">
            <a:xfrm>
              <a:off x="2784" y="2112"/>
              <a:ext cx="2832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0" y="6324600"/>
            <a:ext cx="4495800" cy="5334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rgbClr val="0000FF"/>
                </a:solidFill>
                <a:latin typeface="Arial" charset="0"/>
              </a:rPr>
              <a:t>Xẻ núi, mở đường ra  mặt trận</a:t>
            </a:r>
          </a:p>
        </p:txBody>
      </p:sp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4343400" y="6248400"/>
            <a:ext cx="4800600" cy="6096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rgbClr val="0000FF"/>
                </a:solidFill>
                <a:latin typeface="Arial" charset="0"/>
              </a:rPr>
              <a:t>Xe đạp thồ chuyển gạo, thuốc men vào</a:t>
            </a:r>
          </a:p>
          <a:p>
            <a:pPr algn="ctr" eaLnBrk="1" hangingPunct="1"/>
            <a:r>
              <a:rPr lang="en-US" sz="2000" b="1">
                <a:solidFill>
                  <a:srgbClr val="0000FF"/>
                </a:solidFill>
                <a:latin typeface="Arial" charset="0"/>
              </a:rPr>
              <a:t> trận địa</a:t>
            </a:r>
          </a:p>
        </p:txBody>
      </p:sp>
      <p:sp>
        <p:nvSpPr>
          <p:cNvPr id="7176" name="Rectangle 10"/>
          <p:cNvSpPr>
            <a:spLocks noChangeArrowheads="1"/>
          </p:cNvSpPr>
          <p:nvPr/>
        </p:nvSpPr>
        <p:spPr bwMode="auto">
          <a:xfrm>
            <a:off x="533400" y="2819400"/>
            <a:ext cx="3962400" cy="5334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rgbClr val="0000FF"/>
                </a:solidFill>
                <a:latin typeface="Arial" charset="0"/>
              </a:rPr>
              <a:t>Kéo pháo vào trận địa</a:t>
            </a:r>
          </a:p>
        </p:txBody>
      </p:sp>
      <p:sp>
        <p:nvSpPr>
          <p:cNvPr id="7177" name="Rectangle 11"/>
          <p:cNvSpPr>
            <a:spLocks noChangeArrowheads="1"/>
          </p:cNvSpPr>
          <p:nvPr/>
        </p:nvSpPr>
        <p:spPr bwMode="auto">
          <a:xfrm>
            <a:off x="4572000" y="2819400"/>
            <a:ext cx="4419600" cy="533400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rgbClr val="0000FF"/>
                </a:solidFill>
                <a:latin typeface="Arial" charset="0"/>
              </a:rPr>
              <a:t>Làm cầu vào trận địa</a:t>
            </a:r>
          </a:p>
        </p:txBody>
      </p:sp>
      <p:sp>
        <p:nvSpPr>
          <p:cNvPr id="7178" name="AutoShape 12"/>
          <p:cNvSpPr>
            <a:spLocks noChangeArrowheads="1"/>
          </p:cNvSpPr>
          <p:nvPr/>
        </p:nvSpPr>
        <p:spPr bwMode="auto">
          <a:xfrm>
            <a:off x="0" y="990600"/>
            <a:ext cx="1295400" cy="1828800"/>
          </a:xfrm>
          <a:prstGeom prst="wedgeRectCallout">
            <a:avLst>
              <a:gd name="adj1" fmla="val 110782"/>
              <a:gd name="adj2" fmla="val 14324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 b="1" i="1">
                <a:solidFill>
                  <a:srgbClr val="FF0066"/>
                </a:solidFill>
                <a:latin typeface="Arial" charset="0"/>
              </a:rPr>
              <a:t>Hò dô ta nào, kéo pháo ta vượt qua đèo</a:t>
            </a:r>
            <a:r>
              <a:rPr lang="en-US" i="1">
                <a:solidFill>
                  <a:srgbClr val="FF0066"/>
                </a:solidFill>
                <a:latin typeface="Arial" charset="0"/>
              </a:rPr>
              <a:t>….</a:t>
            </a:r>
          </a:p>
        </p:txBody>
      </p:sp>
      <p:pic>
        <p:nvPicPr>
          <p:cNvPr id="25613" name="Qua mien Tay Bac - Dang cap nhat [NCT 0844177989].mp3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1"/>
          </p:nvPr>
        </p:nvPicPr>
        <p:blipFill>
          <a:blip r:embed="rId9"/>
          <a:srcRect/>
          <a:stretch>
            <a:fillRect/>
          </a:stretch>
        </p:blipFill>
        <p:spPr>
          <a:xfrm>
            <a:off x="0" y="4724400"/>
            <a:ext cx="76200" cy="76200"/>
          </a:xfrm>
        </p:spPr>
      </p:pic>
      <p:pic>
        <p:nvPicPr>
          <p:cNvPr id="15" name="Điện Biên Phủ 1954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0"/>
          <a:stretch>
            <a:fillRect/>
          </a:stretch>
        </p:blipFill>
        <p:spPr>
          <a:xfrm>
            <a:off x="381000" y="609600"/>
            <a:ext cx="84582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13"/>
                </p:tgtEl>
              </p:cMediaNode>
            </p:audio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B0809D8-6705-4973-AB5D-0D74E1F8C82A}" type="datetime1">
              <a:rPr lang="en-US"/>
              <a:pPr>
                <a:defRPr/>
              </a:pPr>
              <a:t>4/7/2020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5" y="112"/>
            <a:chExt cx="5627" cy="409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75" y="112"/>
              <a:ext cx="2802" cy="2161"/>
              <a:chOff x="2880" y="2352"/>
              <a:chExt cx="2880" cy="1968"/>
            </a:xfrm>
          </p:grpSpPr>
          <p:pic>
            <p:nvPicPr>
              <p:cNvPr id="9236" name="Picture 4" descr="Chuanbi4"/>
              <p:cNvPicPr>
                <a:picLocks noChangeAspect="1" noChangeArrowheads="1"/>
              </p:cNvPicPr>
              <p:nvPr/>
            </p:nvPicPr>
            <p:blipFill>
              <a:blip r:embed="rId3">
                <a:lum contrast="18000"/>
              </a:blip>
              <a:srcRect/>
              <a:stretch>
                <a:fillRect/>
              </a:stretch>
            </p:blipFill>
            <p:spPr bwMode="auto">
              <a:xfrm>
                <a:off x="2880" y="2352"/>
                <a:ext cx="2880" cy="1968"/>
              </a:xfrm>
              <a:prstGeom prst="rect">
                <a:avLst/>
              </a:prstGeom>
              <a:noFill/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</p:pic>
          <p:sp>
            <p:nvSpPr>
              <p:cNvPr id="9237" name="Text Box 5"/>
              <p:cNvSpPr txBox="1">
                <a:spLocks noChangeArrowheads="1"/>
              </p:cNvSpPr>
              <p:nvPr/>
            </p:nvSpPr>
            <p:spPr bwMode="auto">
              <a:xfrm>
                <a:off x="2880" y="4109"/>
                <a:ext cx="2880" cy="133"/>
              </a:xfrm>
              <a:prstGeom prst="rect">
                <a:avLst/>
              </a:prstGeom>
              <a:solidFill>
                <a:srgbClr val="FFFF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endParaRPr lang="en-US" sz="1000" b="1">
                  <a:solidFill>
                    <a:schemeClr val="bg2"/>
                  </a:solidFill>
                  <a:latin typeface="Arial" charset="0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89" y="2274"/>
              <a:ext cx="2779" cy="1934"/>
              <a:chOff x="0" y="2340"/>
              <a:chExt cx="2880" cy="1980"/>
            </a:xfrm>
          </p:grpSpPr>
          <p:pic>
            <p:nvPicPr>
              <p:cNvPr id="9234" name="Picture 7" descr="chbi7"/>
              <p:cNvPicPr>
                <a:picLocks noChangeAspect="1" noChangeArrowheads="1"/>
              </p:cNvPicPr>
              <p:nvPr/>
            </p:nvPicPr>
            <p:blipFill>
              <a:blip r:embed="rId4">
                <a:lum contrast="24000"/>
              </a:blip>
              <a:srcRect/>
              <a:stretch>
                <a:fillRect/>
              </a:stretch>
            </p:blipFill>
            <p:spPr bwMode="auto">
              <a:xfrm>
                <a:off x="0" y="2340"/>
                <a:ext cx="2880" cy="1980"/>
              </a:xfrm>
              <a:prstGeom prst="rect">
                <a:avLst/>
              </a:prstGeom>
              <a:noFill/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</p:pic>
          <p:sp>
            <p:nvSpPr>
              <p:cNvPr id="9235" name="Text Box 8"/>
              <p:cNvSpPr txBox="1">
                <a:spLocks noChangeArrowheads="1"/>
              </p:cNvSpPr>
              <p:nvPr/>
            </p:nvSpPr>
            <p:spPr bwMode="auto">
              <a:xfrm>
                <a:off x="0" y="4109"/>
                <a:ext cx="2880" cy="150"/>
              </a:xfrm>
              <a:prstGeom prst="rect">
                <a:avLst/>
              </a:prstGeom>
              <a:solidFill>
                <a:srgbClr val="FFFF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endParaRPr lang="en-US" sz="1000" b="1">
                  <a:solidFill>
                    <a:schemeClr val="bg2"/>
                  </a:solidFill>
                  <a:latin typeface="Arial" charset="0"/>
                </a:endParaRPr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2880" y="2039"/>
              <a:ext cx="2816" cy="2102"/>
              <a:chOff x="2880" y="0"/>
              <a:chExt cx="2880" cy="2320"/>
            </a:xfrm>
          </p:grpSpPr>
          <p:pic>
            <p:nvPicPr>
              <p:cNvPr id="9232" name="Picture 10" descr="chbi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880" y="0"/>
                <a:ext cx="2880" cy="2160"/>
              </a:xfrm>
              <a:prstGeom prst="rect">
                <a:avLst/>
              </a:prstGeom>
              <a:noFill/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</p:pic>
          <p:sp>
            <p:nvSpPr>
              <p:cNvPr id="9233" name="Text Box 11"/>
              <p:cNvSpPr txBox="1">
                <a:spLocks noChangeArrowheads="1"/>
              </p:cNvSpPr>
              <p:nvPr/>
            </p:nvSpPr>
            <p:spPr bwMode="auto">
              <a:xfrm>
                <a:off x="2880" y="2159"/>
                <a:ext cx="2880" cy="161"/>
              </a:xfrm>
              <a:prstGeom prst="rect">
                <a:avLst/>
              </a:prstGeom>
              <a:solidFill>
                <a:srgbClr val="FFFF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endParaRPr lang="en-US" sz="1000" b="1">
                  <a:solidFill>
                    <a:schemeClr val="bg2"/>
                  </a:solidFill>
                  <a:latin typeface="Arial" charset="0"/>
                </a:endParaRPr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2877" y="119"/>
              <a:ext cx="2825" cy="2067"/>
              <a:chOff x="0" y="0"/>
              <a:chExt cx="2880" cy="2325"/>
            </a:xfrm>
          </p:grpSpPr>
          <p:pic>
            <p:nvPicPr>
              <p:cNvPr id="9230" name="Picture 13" descr="DeoLungLo"/>
              <p:cNvPicPr>
                <a:picLocks noChangeAspect="1" noChangeArrowheads="1"/>
              </p:cNvPicPr>
              <p:nvPr/>
            </p:nvPicPr>
            <p:blipFill>
              <a:blip r:embed="rId6"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880" cy="2160"/>
              </a:xfrm>
              <a:prstGeom prst="rect">
                <a:avLst/>
              </a:prstGeom>
              <a:noFill/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</p:pic>
          <p:sp>
            <p:nvSpPr>
              <p:cNvPr id="9231" name="Text Box 14"/>
              <p:cNvSpPr txBox="1">
                <a:spLocks noChangeArrowheads="1"/>
              </p:cNvSpPr>
              <p:nvPr/>
            </p:nvSpPr>
            <p:spPr bwMode="auto">
              <a:xfrm>
                <a:off x="0" y="2161"/>
                <a:ext cx="2880" cy="164"/>
              </a:xfrm>
              <a:prstGeom prst="rect">
                <a:avLst/>
              </a:prstGeom>
              <a:solidFill>
                <a:srgbClr val="FFFF9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endParaRPr lang="en-US" sz="1000" b="1">
                  <a:solidFill>
                    <a:schemeClr val="bg2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0" y="2895600"/>
            <a:ext cx="9144000" cy="3962400"/>
            <a:chOff x="0" y="1824"/>
            <a:chExt cx="5760" cy="2496"/>
          </a:xfrm>
        </p:grpSpPr>
        <p:sp>
          <p:nvSpPr>
            <p:cNvPr id="9222" name="Text Box 15"/>
            <p:cNvSpPr txBox="1">
              <a:spLocks noChangeArrowheads="1"/>
            </p:cNvSpPr>
            <p:nvPr/>
          </p:nvSpPr>
          <p:spPr bwMode="auto">
            <a:xfrm>
              <a:off x="0" y="1920"/>
              <a:ext cx="3120" cy="28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FF3300"/>
                  </a:solidFill>
                </a:rPr>
                <a:t>Mở đường ra mặt trận Điện Biên Phủ</a:t>
              </a:r>
            </a:p>
          </p:txBody>
        </p:sp>
        <p:sp>
          <p:nvSpPr>
            <p:cNvPr id="9223" name="Text Box 16"/>
            <p:cNvSpPr txBox="1">
              <a:spLocks noChangeArrowheads="1"/>
            </p:cNvSpPr>
            <p:nvPr/>
          </p:nvSpPr>
          <p:spPr bwMode="auto">
            <a:xfrm>
              <a:off x="3168" y="1824"/>
              <a:ext cx="2592" cy="51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FF3300"/>
                  </a:solidFill>
                </a:rPr>
                <a:t>Dân công vận chuyển lương thực vào chiến dịch</a:t>
              </a:r>
            </a:p>
          </p:txBody>
        </p:sp>
        <p:sp>
          <p:nvSpPr>
            <p:cNvPr id="9224" name="Text Box 17"/>
            <p:cNvSpPr txBox="1">
              <a:spLocks noChangeArrowheads="1"/>
            </p:cNvSpPr>
            <p:nvPr/>
          </p:nvSpPr>
          <p:spPr bwMode="auto">
            <a:xfrm>
              <a:off x="192" y="3802"/>
              <a:ext cx="2688" cy="51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FF3300"/>
                  </a:solidFill>
                </a:rPr>
                <a:t>Đoàn thuyền vận tài phục vụ chiến dịch</a:t>
              </a:r>
            </a:p>
          </p:txBody>
        </p:sp>
        <p:sp>
          <p:nvSpPr>
            <p:cNvPr id="9225" name="Text Box 18"/>
            <p:cNvSpPr txBox="1">
              <a:spLocks noChangeArrowheads="1"/>
            </p:cNvSpPr>
            <p:nvPr/>
          </p:nvSpPr>
          <p:spPr bwMode="auto">
            <a:xfrm>
              <a:off x="2976" y="3984"/>
              <a:ext cx="2784" cy="28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rgbClr val="FF3300"/>
                  </a:solidFill>
                </a:rPr>
                <a:t>Đoàn ngựa thồ phục vụ chiến dịch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 smtClean="0"/>
              <a:t>BÀI </a:t>
            </a:r>
            <a:r>
              <a:rPr lang="en-US" sz="2200" b="1" dirty="0"/>
              <a:t>27: CUỘC KHÁNG CHIẾN TOÀN QUỐC  CHỐNG THỰC DÂN PHÁP </a:t>
            </a:r>
            <a:r>
              <a:rPr lang="en-US" sz="2200" b="1" dirty="0" smtClean="0"/>
              <a:t>          XÂM  </a:t>
            </a:r>
            <a:r>
              <a:rPr lang="en-US" sz="2200" b="1" dirty="0"/>
              <a:t>LƯỢC KẾT THÚC THẮNG LỢI  (1953-1954)(t2)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0" y="762000"/>
            <a:ext cx="457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400" u="sng"/>
              <a:t>II. Cuộc tiến công chiến lược Đông Xuân 1953 - 1954 và chiến dịch ĐBP 1954.</a:t>
            </a:r>
            <a:r>
              <a:rPr lang="en-US" sz="2400"/>
              <a:t> 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0" y="1905000"/>
            <a:ext cx="441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u="sng"/>
              <a:t>2. Chiến dịch lịch sử Điện Biên Phủ</a:t>
            </a:r>
          </a:p>
        </p:txBody>
      </p:sp>
      <p:sp>
        <p:nvSpPr>
          <p:cNvPr id="10246" name="Line 5"/>
          <p:cNvSpPr>
            <a:spLocks noChangeShapeType="1"/>
          </p:cNvSpPr>
          <p:nvPr/>
        </p:nvSpPr>
        <p:spPr bwMode="auto">
          <a:xfrm>
            <a:off x="4572000" y="990600"/>
            <a:ext cx="0" cy="563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5486400" y="1600200"/>
            <a:ext cx="3505200" cy="2971800"/>
          </a:xfrm>
          <a:prstGeom prst="cloudCallout">
            <a:avLst>
              <a:gd name="adj1" fmla="val -34917"/>
              <a:gd name="adj2" fmla="val 6997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/>
              <a:t>Chiến dịch Điện Biên Phủ diễn ra từ thời gian nào? Chia làm mấy đợt?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0" y="2819400"/>
            <a:ext cx="457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/>
              <a:t>c, Diễn biến: Bắt đầu từ ngày 13/3 và kết thúc vào 7/5/1954 và chia làm 3 đợt.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0" grpId="1" animBg="1"/>
      <p:bldP spid="215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8361385-1F95-4F7C-936D-14615FD01017}" type="datetime1">
              <a:rPr lang="en-US"/>
              <a:pPr>
                <a:defRPr/>
              </a:pPr>
              <a:t>4/7/2020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76200"/>
            <a:ext cx="4572000" cy="6781800"/>
            <a:chOff x="2784" y="48"/>
            <a:chExt cx="2688" cy="427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790" y="48"/>
              <a:ext cx="2682" cy="4272"/>
              <a:chOff x="2784" y="48"/>
              <a:chExt cx="2682" cy="4272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2784" y="48"/>
                <a:ext cx="2682" cy="4272"/>
                <a:chOff x="2784" y="48"/>
                <a:chExt cx="2682" cy="4272"/>
              </a:xfrm>
            </p:grpSpPr>
            <p:pic>
              <p:nvPicPr>
                <p:cNvPr id="11342" name="Picture 5" descr="SodoDBP"/>
                <p:cNvPicPr>
                  <a:picLocks noChangeAspect="1" noChangeArrowheads="1"/>
                </p:cNvPicPr>
                <p:nvPr/>
              </p:nvPicPr>
              <p:blipFill>
                <a:blip r:embed="rId5">
                  <a:lum contrast="54000"/>
                </a:blip>
                <a:srcRect/>
                <a:stretch>
                  <a:fillRect/>
                </a:stretch>
              </p:blipFill>
              <p:spPr bwMode="auto">
                <a:xfrm>
                  <a:off x="2784" y="48"/>
                  <a:ext cx="2682" cy="4272"/>
                </a:xfrm>
                <a:prstGeom prst="rect">
                  <a:avLst/>
                </a:prstGeom>
                <a:solidFill>
                  <a:srgbClr val="FFFFDD"/>
                </a:solidFill>
                <a:ln w="38100" cmpd="dbl">
                  <a:solidFill>
                    <a:srgbClr val="800000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11343" name="AutoShape 6"/>
                <p:cNvSpPr>
                  <a:spLocks noChangeArrowheads="1"/>
                </p:cNvSpPr>
                <p:nvPr/>
              </p:nvSpPr>
              <p:spPr bwMode="auto">
                <a:xfrm flipH="1">
                  <a:off x="4506" y="1536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44" name="AutoShape 7"/>
                <p:cNvSpPr>
                  <a:spLocks noChangeArrowheads="1"/>
                </p:cNvSpPr>
                <p:nvPr/>
              </p:nvSpPr>
              <p:spPr bwMode="auto">
                <a:xfrm flipH="1">
                  <a:off x="4530" y="1872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45" name="AutoShape 8"/>
                <p:cNvSpPr>
                  <a:spLocks noChangeArrowheads="1"/>
                </p:cNvSpPr>
                <p:nvPr/>
              </p:nvSpPr>
              <p:spPr bwMode="auto">
                <a:xfrm flipH="1">
                  <a:off x="4314" y="1314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46" name="AutoShape 9"/>
                <p:cNvSpPr>
                  <a:spLocks noChangeArrowheads="1"/>
                </p:cNvSpPr>
                <p:nvPr/>
              </p:nvSpPr>
              <p:spPr bwMode="auto">
                <a:xfrm flipH="1">
                  <a:off x="4530" y="1416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47" name="AutoShape 10"/>
                <p:cNvSpPr>
                  <a:spLocks noChangeArrowheads="1"/>
                </p:cNvSpPr>
                <p:nvPr/>
              </p:nvSpPr>
              <p:spPr bwMode="auto">
                <a:xfrm flipH="1">
                  <a:off x="4386" y="1506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48" name="AutoShape 11"/>
                <p:cNvSpPr>
                  <a:spLocks noChangeArrowheads="1"/>
                </p:cNvSpPr>
                <p:nvPr/>
              </p:nvSpPr>
              <p:spPr bwMode="auto">
                <a:xfrm flipH="1">
                  <a:off x="3930" y="240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49" name="AutoShape 12"/>
                <p:cNvSpPr>
                  <a:spLocks noChangeArrowheads="1"/>
                </p:cNvSpPr>
                <p:nvPr/>
              </p:nvSpPr>
              <p:spPr bwMode="auto">
                <a:xfrm flipH="1">
                  <a:off x="3354" y="840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50" name="AutoShape 13"/>
                <p:cNvSpPr>
                  <a:spLocks noChangeArrowheads="1"/>
                </p:cNvSpPr>
                <p:nvPr/>
              </p:nvSpPr>
              <p:spPr bwMode="auto">
                <a:xfrm flipH="1">
                  <a:off x="3432" y="768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51" name="AutoShape 14"/>
                <p:cNvSpPr>
                  <a:spLocks noChangeArrowheads="1"/>
                </p:cNvSpPr>
                <p:nvPr/>
              </p:nvSpPr>
              <p:spPr bwMode="auto">
                <a:xfrm flipH="1">
                  <a:off x="4188" y="3786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52" name="AutoShape 15"/>
                <p:cNvSpPr>
                  <a:spLocks noChangeArrowheads="1"/>
                </p:cNvSpPr>
                <p:nvPr/>
              </p:nvSpPr>
              <p:spPr bwMode="auto">
                <a:xfrm flipH="1">
                  <a:off x="4212" y="3984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53" name="AutoShape 16"/>
                <p:cNvSpPr>
                  <a:spLocks noChangeArrowheads="1"/>
                </p:cNvSpPr>
                <p:nvPr/>
              </p:nvSpPr>
              <p:spPr bwMode="auto">
                <a:xfrm flipH="1">
                  <a:off x="4074" y="3936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54" name="AutoShape 17"/>
                <p:cNvSpPr>
                  <a:spLocks noChangeArrowheads="1"/>
                </p:cNvSpPr>
                <p:nvPr/>
              </p:nvSpPr>
              <p:spPr bwMode="auto">
                <a:xfrm flipH="1">
                  <a:off x="4452" y="1728"/>
                  <a:ext cx="54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55" name="AutoShape 18"/>
                <p:cNvSpPr>
                  <a:spLocks noChangeArrowheads="1"/>
                </p:cNvSpPr>
                <p:nvPr/>
              </p:nvSpPr>
              <p:spPr bwMode="auto">
                <a:xfrm flipH="1">
                  <a:off x="3642" y="1674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56" name="AutoShape 19"/>
                <p:cNvSpPr>
                  <a:spLocks noChangeArrowheads="1"/>
                </p:cNvSpPr>
                <p:nvPr/>
              </p:nvSpPr>
              <p:spPr bwMode="auto">
                <a:xfrm flipH="1">
                  <a:off x="4290" y="1890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57" name="AutoShape 20"/>
                <p:cNvSpPr>
                  <a:spLocks noChangeArrowheads="1"/>
                </p:cNvSpPr>
                <p:nvPr/>
              </p:nvSpPr>
              <p:spPr bwMode="auto">
                <a:xfrm flipH="1">
                  <a:off x="4116" y="1416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58" name="AutoShape 21"/>
                <p:cNvSpPr>
                  <a:spLocks noChangeArrowheads="1"/>
                </p:cNvSpPr>
                <p:nvPr/>
              </p:nvSpPr>
              <p:spPr bwMode="auto">
                <a:xfrm flipH="1">
                  <a:off x="3924" y="1392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59" name="AutoShape 22"/>
                <p:cNvSpPr>
                  <a:spLocks noChangeArrowheads="1"/>
                </p:cNvSpPr>
                <p:nvPr/>
              </p:nvSpPr>
              <p:spPr bwMode="auto">
                <a:xfrm flipH="1">
                  <a:off x="3834" y="1578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0" name="AutoShape 23"/>
                <p:cNvSpPr>
                  <a:spLocks noChangeArrowheads="1"/>
                </p:cNvSpPr>
                <p:nvPr/>
              </p:nvSpPr>
              <p:spPr bwMode="auto">
                <a:xfrm flipH="1">
                  <a:off x="3882" y="1938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1" name="AutoShape 24"/>
                <p:cNvSpPr>
                  <a:spLocks noChangeArrowheads="1"/>
                </p:cNvSpPr>
                <p:nvPr/>
              </p:nvSpPr>
              <p:spPr bwMode="auto">
                <a:xfrm flipH="1">
                  <a:off x="3930" y="1668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2" name="AutoShape 25"/>
                <p:cNvSpPr>
                  <a:spLocks noChangeArrowheads="1"/>
                </p:cNvSpPr>
                <p:nvPr/>
              </p:nvSpPr>
              <p:spPr bwMode="auto">
                <a:xfrm flipH="1">
                  <a:off x="3798" y="1692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3" name="AutoShape 26"/>
                <p:cNvSpPr>
                  <a:spLocks noChangeArrowheads="1"/>
                </p:cNvSpPr>
                <p:nvPr/>
              </p:nvSpPr>
              <p:spPr bwMode="auto">
                <a:xfrm flipH="1">
                  <a:off x="3906" y="1788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4" name="AutoShape 27"/>
                <p:cNvSpPr>
                  <a:spLocks noChangeArrowheads="1"/>
                </p:cNvSpPr>
                <p:nvPr/>
              </p:nvSpPr>
              <p:spPr bwMode="auto">
                <a:xfrm flipH="1">
                  <a:off x="3930" y="1872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5" name="AutoShape 28"/>
                <p:cNvSpPr>
                  <a:spLocks noChangeArrowheads="1"/>
                </p:cNvSpPr>
                <p:nvPr/>
              </p:nvSpPr>
              <p:spPr bwMode="auto">
                <a:xfrm flipH="1">
                  <a:off x="3990" y="1920"/>
                  <a:ext cx="47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6" name="AutoShape 29"/>
                <p:cNvSpPr>
                  <a:spLocks noChangeArrowheads="1"/>
                </p:cNvSpPr>
                <p:nvPr/>
              </p:nvSpPr>
              <p:spPr bwMode="auto">
                <a:xfrm flipH="1">
                  <a:off x="4266" y="1800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7" name="AutoShape 30"/>
                <p:cNvSpPr>
                  <a:spLocks noChangeArrowheads="1"/>
                </p:cNvSpPr>
                <p:nvPr/>
              </p:nvSpPr>
              <p:spPr bwMode="auto">
                <a:xfrm flipH="1">
                  <a:off x="4140" y="1932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8" name="AutoShape 31"/>
                <p:cNvSpPr>
                  <a:spLocks noChangeArrowheads="1"/>
                </p:cNvSpPr>
                <p:nvPr/>
              </p:nvSpPr>
              <p:spPr bwMode="auto">
                <a:xfrm flipH="1">
                  <a:off x="4128" y="2016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69" name="AutoShape 32"/>
                <p:cNvSpPr>
                  <a:spLocks noChangeArrowheads="1"/>
                </p:cNvSpPr>
                <p:nvPr/>
              </p:nvSpPr>
              <p:spPr bwMode="auto">
                <a:xfrm flipH="1">
                  <a:off x="4254" y="1602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0" name="AutoShape 33"/>
                <p:cNvSpPr>
                  <a:spLocks noChangeArrowheads="1"/>
                </p:cNvSpPr>
                <p:nvPr/>
              </p:nvSpPr>
              <p:spPr bwMode="auto">
                <a:xfrm flipH="1">
                  <a:off x="4218" y="1650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1" name="AutoShape 34"/>
                <p:cNvSpPr>
                  <a:spLocks noChangeArrowheads="1"/>
                </p:cNvSpPr>
                <p:nvPr/>
              </p:nvSpPr>
              <p:spPr bwMode="auto">
                <a:xfrm flipH="1">
                  <a:off x="4080" y="1632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2" name="AutoShape 35"/>
                <p:cNvSpPr>
                  <a:spLocks noChangeArrowheads="1"/>
                </p:cNvSpPr>
                <p:nvPr/>
              </p:nvSpPr>
              <p:spPr bwMode="auto">
                <a:xfrm flipH="1">
                  <a:off x="3642" y="1152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3" name="AutoShape 36"/>
                <p:cNvSpPr>
                  <a:spLocks noChangeArrowheads="1"/>
                </p:cNvSpPr>
                <p:nvPr/>
              </p:nvSpPr>
              <p:spPr bwMode="auto">
                <a:xfrm flipH="1">
                  <a:off x="3882" y="1104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4" name="AutoShape 37"/>
                <p:cNvSpPr>
                  <a:spLocks noChangeArrowheads="1"/>
                </p:cNvSpPr>
                <p:nvPr/>
              </p:nvSpPr>
              <p:spPr bwMode="auto">
                <a:xfrm flipH="1">
                  <a:off x="4512" y="1620"/>
                  <a:ext cx="54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75" name="Oval 38"/>
                <p:cNvSpPr>
                  <a:spLocks noChangeArrowheads="1"/>
                </p:cNvSpPr>
                <p:nvPr/>
              </p:nvSpPr>
              <p:spPr bwMode="auto">
                <a:xfrm>
                  <a:off x="4146" y="1752"/>
                  <a:ext cx="48" cy="48"/>
                </a:xfrm>
                <a:prstGeom prst="ellipse">
                  <a:avLst/>
                </a:prstGeom>
                <a:solidFill>
                  <a:srgbClr val="FFFFDD"/>
                </a:solidFill>
                <a:ln w="952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339" name="AutoShape 39"/>
              <p:cNvSpPr>
                <a:spLocks noChangeArrowheads="1"/>
              </p:cNvSpPr>
              <p:nvPr/>
            </p:nvSpPr>
            <p:spPr bwMode="auto">
              <a:xfrm flipH="1">
                <a:off x="4704" y="828"/>
                <a:ext cx="48" cy="48"/>
              </a:xfrm>
              <a:prstGeom prst="diamond">
                <a:avLst/>
              </a:prstGeom>
              <a:solidFill>
                <a:schemeClr val="tx2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0" name="AutoShape 40"/>
              <p:cNvSpPr>
                <a:spLocks noChangeArrowheads="1"/>
              </p:cNvSpPr>
              <p:nvPr/>
            </p:nvSpPr>
            <p:spPr bwMode="auto">
              <a:xfrm flipH="1">
                <a:off x="4632" y="912"/>
                <a:ext cx="48" cy="48"/>
              </a:xfrm>
              <a:prstGeom prst="diamond">
                <a:avLst/>
              </a:prstGeom>
              <a:solidFill>
                <a:schemeClr val="tx2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1" name="AutoShape 41"/>
              <p:cNvSpPr>
                <a:spLocks noChangeArrowheads="1"/>
              </p:cNvSpPr>
              <p:nvPr/>
            </p:nvSpPr>
            <p:spPr bwMode="auto">
              <a:xfrm flipH="1">
                <a:off x="4740" y="912"/>
                <a:ext cx="48" cy="48"/>
              </a:xfrm>
              <a:prstGeom prst="diamond">
                <a:avLst/>
              </a:prstGeom>
              <a:solidFill>
                <a:schemeClr val="tx2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37" name="Text Box 42"/>
            <p:cNvSpPr txBox="1">
              <a:spLocks noChangeArrowheads="1"/>
            </p:cNvSpPr>
            <p:nvPr/>
          </p:nvSpPr>
          <p:spPr bwMode="auto">
            <a:xfrm>
              <a:off x="2784" y="4125"/>
              <a:ext cx="2688" cy="192"/>
            </a:xfrm>
            <a:prstGeom prst="rect">
              <a:avLst/>
            </a:prstGeom>
            <a:solidFill>
              <a:srgbClr val="D3E3FD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CC0000"/>
                  </a:solidFill>
                  <a:latin typeface="Arial" charset="0"/>
                </a:rPr>
                <a:t>Sơ đồ chiến dịch Điện Biên Phủ 1954</a:t>
              </a:r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1447800" y="1676400"/>
            <a:ext cx="2192338" cy="2076450"/>
            <a:chOff x="3370" y="987"/>
            <a:chExt cx="1381" cy="1308"/>
          </a:xfrm>
        </p:grpSpPr>
        <p:sp>
          <p:nvSpPr>
            <p:cNvPr id="11334" name="Freeform 44"/>
            <p:cNvSpPr>
              <a:spLocks/>
            </p:cNvSpPr>
            <p:nvPr/>
          </p:nvSpPr>
          <p:spPr bwMode="auto">
            <a:xfrm>
              <a:off x="3370" y="987"/>
              <a:ext cx="1128" cy="1308"/>
            </a:xfrm>
            <a:custGeom>
              <a:avLst/>
              <a:gdLst>
                <a:gd name="T0" fmla="*/ 1128 w 1128"/>
                <a:gd name="T1" fmla="*/ 236 h 1308"/>
                <a:gd name="T2" fmla="*/ 1016 w 1128"/>
                <a:gd name="T3" fmla="*/ 164 h 1308"/>
                <a:gd name="T4" fmla="*/ 728 w 1128"/>
                <a:gd name="T5" fmla="*/ 156 h 1308"/>
                <a:gd name="T6" fmla="*/ 672 w 1128"/>
                <a:gd name="T7" fmla="*/ 140 h 1308"/>
                <a:gd name="T8" fmla="*/ 624 w 1128"/>
                <a:gd name="T9" fmla="*/ 108 h 1308"/>
                <a:gd name="T10" fmla="*/ 392 w 1128"/>
                <a:gd name="T11" fmla="*/ 12 h 1308"/>
                <a:gd name="T12" fmla="*/ 304 w 1128"/>
                <a:gd name="T13" fmla="*/ 28 h 1308"/>
                <a:gd name="T14" fmla="*/ 176 w 1128"/>
                <a:gd name="T15" fmla="*/ 68 h 1308"/>
                <a:gd name="T16" fmla="*/ 128 w 1128"/>
                <a:gd name="T17" fmla="*/ 116 h 1308"/>
                <a:gd name="T18" fmla="*/ 80 w 1128"/>
                <a:gd name="T19" fmla="*/ 156 h 1308"/>
                <a:gd name="T20" fmla="*/ 16 w 1128"/>
                <a:gd name="T21" fmla="*/ 276 h 1308"/>
                <a:gd name="T22" fmla="*/ 0 w 1128"/>
                <a:gd name="T23" fmla="*/ 372 h 1308"/>
                <a:gd name="T24" fmla="*/ 48 w 1128"/>
                <a:gd name="T25" fmla="*/ 644 h 1308"/>
                <a:gd name="T26" fmla="*/ 64 w 1128"/>
                <a:gd name="T27" fmla="*/ 764 h 1308"/>
                <a:gd name="T28" fmla="*/ 96 w 1128"/>
                <a:gd name="T29" fmla="*/ 836 h 1308"/>
                <a:gd name="T30" fmla="*/ 176 w 1128"/>
                <a:gd name="T31" fmla="*/ 1020 h 1308"/>
                <a:gd name="T32" fmla="*/ 240 w 1128"/>
                <a:gd name="T33" fmla="*/ 1108 h 1308"/>
                <a:gd name="T34" fmla="*/ 280 w 1128"/>
                <a:gd name="T35" fmla="*/ 1116 h 1308"/>
                <a:gd name="T36" fmla="*/ 328 w 1128"/>
                <a:gd name="T37" fmla="*/ 1132 h 1308"/>
                <a:gd name="T38" fmla="*/ 432 w 1128"/>
                <a:gd name="T39" fmla="*/ 1220 h 1308"/>
                <a:gd name="T40" fmla="*/ 488 w 1128"/>
                <a:gd name="T41" fmla="*/ 1236 h 1308"/>
                <a:gd name="T42" fmla="*/ 560 w 1128"/>
                <a:gd name="T43" fmla="*/ 1260 h 1308"/>
                <a:gd name="T44" fmla="*/ 584 w 1128"/>
                <a:gd name="T45" fmla="*/ 1268 h 1308"/>
                <a:gd name="T46" fmla="*/ 672 w 1128"/>
                <a:gd name="T47" fmla="*/ 1308 h 1308"/>
                <a:gd name="T48" fmla="*/ 960 w 1128"/>
                <a:gd name="T49" fmla="*/ 1244 h 1308"/>
                <a:gd name="T50" fmla="*/ 1016 w 1128"/>
                <a:gd name="T51" fmla="*/ 1220 h 13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28"/>
                <a:gd name="T79" fmla="*/ 0 h 1308"/>
                <a:gd name="T80" fmla="*/ 1128 w 1128"/>
                <a:gd name="T81" fmla="*/ 1308 h 13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28" h="1308">
                  <a:moveTo>
                    <a:pt x="1128" y="236"/>
                  </a:moveTo>
                  <a:cubicBezTo>
                    <a:pt x="1091" y="221"/>
                    <a:pt x="1051" y="167"/>
                    <a:pt x="1016" y="164"/>
                  </a:cubicBezTo>
                  <a:cubicBezTo>
                    <a:pt x="920" y="157"/>
                    <a:pt x="824" y="159"/>
                    <a:pt x="728" y="156"/>
                  </a:cubicBezTo>
                  <a:cubicBezTo>
                    <a:pt x="720" y="154"/>
                    <a:pt x="681" y="145"/>
                    <a:pt x="672" y="140"/>
                  </a:cubicBezTo>
                  <a:cubicBezTo>
                    <a:pt x="655" y="131"/>
                    <a:pt x="624" y="108"/>
                    <a:pt x="624" y="108"/>
                  </a:cubicBezTo>
                  <a:cubicBezTo>
                    <a:pt x="568" y="25"/>
                    <a:pt x="483" y="25"/>
                    <a:pt x="392" y="12"/>
                  </a:cubicBezTo>
                  <a:cubicBezTo>
                    <a:pt x="355" y="0"/>
                    <a:pt x="339" y="13"/>
                    <a:pt x="304" y="28"/>
                  </a:cubicBezTo>
                  <a:cubicBezTo>
                    <a:pt x="260" y="47"/>
                    <a:pt x="223" y="60"/>
                    <a:pt x="176" y="68"/>
                  </a:cubicBezTo>
                  <a:cubicBezTo>
                    <a:pt x="109" y="102"/>
                    <a:pt x="174" y="61"/>
                    <a:pt x="128" y="116"/>
                  </a:cubicBezTo>
                  <a:cubicBezTo>
                    <a:pt x="115" y="132"/>
                    <a:pt x="95" y="141"/>
                    <a:pt x="80" y="156"/>
                  </a:cubicBezTo>
                  <a:cubicBezTo>
                    <a:pt x="64" y="203"/>
                    <a:pt x="25" y="222"/>
                    <a:pt x="16" y="276"/>
                  </a:cubicBezTo>
                  <a:cubicBezTo>
                    <a:pt x="11" y="308"/>
                    <a:pt x="0" y="372"/>
                    <a:pt x="0" y="372"/>
                  </a:cubicBezTo>
                  <a:cubicBezTo>
                    <a:pt x="9" y="466"/>
                    <a:pt x="25" y="553"/>
                    <a:pt x="48" y="644"/>
                  </a:cubicBezTo>
                  <a:cubicBezTo>
                    <a:pt x="52" y="679"/>
                    <a:pt x="56" y="728"/>
                    <a:pt x="64" y="764"/>
                  </a:cubicBezTo>
                  <a:cubicBezTo>
                    <a:pt x="70" y="791"/>
                    <a:pt x="90" y="809"/>
                    <a:pt x="96" y="836"/>
                  </a:cubicBezTo>
                  <a:cubicBezTo>
                    <a:pt x="113" y="908"/>
                    <a:pt x="114" y="973"/>
                    <a:pt x="176" y="1020"/>
                  </a:cubicBezTo>
                  <a:cubicBezTo>
                    <a:pt x="189" y="1059"/>
                    <a:pt x="197" y="1092"/>
                    <a:pt x="240" y="1108"/>
                  </a:cubicBezTo>
                  <a:cubicBezTo>
                    <a:pt x="253" y="1113"/>
                    <a:pt x="267" y="1112"/>
                    <a:pt x="280" y="1116"/>
                  </a:cubicBezTo>
                  <a:cubicBezTo>
                    <a:pt x="296" y="1120"/>
                    <a:pt x="328" y="1132"/>
                    <a:pt x="328" y="1132"/>
                  </a:cubicBezTo>
                  <a:cubicBezTo>
                    <a:pt x="365" y="1160"/>
                    <a:pt x="389" y="1199"/>
                    <a:pt x="432" y="1220"/>
                  </a:cubicBezTo>
                  <a:cubicBezTo>
                    <a:pt x="445" y="1227"/>
                    <a:pt x="475" y="1232"/>
                    <a:pt x="488" y="1236"/>
                  </a:cubicBezTo>
                  <a:cubicBezTo>
                    <a:pt x="512" y="1243"/>
                    <a:pt x="536" y="1252"/>
                    <a:pt x="560" y="1260"/>
                  </a:cubicBezTo>
                  <a:cubicBezTo>
                    <a:pt x="568" y="1263"/>
                    <a:pt x="584" y="1268"/>
                    <a:pt x="584" y="1268"/>
                  </a:cubicBezTo>
                  <a:cubicBezTo>
                    <a:pt x="609" y="1306"/>
                    <a:pt x="630" y="1297"/>
                    <a:pt x="672" y="1308"/>
                  </a:cubicBezTo>
                  <a:cubicBezTo>
                    <a:pt x="775" y="1300"/>
                    <a:pt x="867" y="1285"/>
                    <a:pt x="960" y="1244"/>
                  </a:cubicBezTo>
                  <a:cubicBezTo>
                    <a:pt x="1022" y="1216"/>
                    <a:pt x="994" y="1242"/>
                    <a:pt x="1016" y="122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Freeform 45"/>
            <p:cNvSpPr>
              <a:spLocks/>
            </p:cNvSpPr>
            <p:nvPr/>
          </p:nvSpPr>
          <p:spPr bwMode="auto">
            <a:xfrm>
              <a:off x="4346" y="1231"/>
              <a:ext cx="405" cy="998"/>
            </a:xfrm>
            <a:custGeom>
              <a:avLst/>
              <a:gdLst>
                <a:gd name="T0" fmla="*/ 136 w 405"/>
                <a:gd name="T1" fmla="*/ 0 h 998"/>
                <a:gd name="T2" fmla="*/ 304 w 405"/>
                <a:gd name="T3" fmla="*/ 24 h 998"/>
                <a:gd name="T4" fmla="*/ 376 w 405"/>
                <a:gd name="T5" fmla="*/ 176 h 998"/>
                <a:gd name="T6" fmla="*/ 312 w 405"/>
                <a:gd name="T7" fmla="*/ 640 h 998"/>
                <a:gd name="T8" fmla="*/ 264 w 405"/>
                <a:gd name="T9" fmla="*/ 720 h 998"/>
                <a:gd name="T10" fmla="*/ 160 w 405"/>
                <a:gd name="T11" fmla="*/ 920 h 998"/>
                <a:gd name="T12" fmla="*/ 112 w 405"/>
                <a:gd name="T13" fmla="*/ 952 h 998"/>
                <a:gd name="T14" fmla="*/ 64 w 405"/>
                <a:gd name="T15" fmla="*/ 992 h 998"/>
                <a:gd name="T16" fmla="*/ 0 w 405"/>
                <a:gd name="T17" fmla="*/ 992 h 9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5"/>
                <a:gd name="T28" fmla="*/ 0 h 998"/>
                <a:gd name="T29" fmla="*/ 405 w 405"/>
                <a:gd name="T30" fmla="*/ 998 h 99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5" h="998">
                  <a:moveTo>
                    <a:pt x="136" y="0"/>
                  </a:moveTo>
                  <a:cubicBezTo>
                    <a:pt x="191" y="14"/>
                    <a:pt x="247" y="18"/>
                    <a:pt x="304" y="24"/>
                  </a:cubicBezTo>
                  <a:cubicBezTo>
                    <a:pt x="339" y="77"/>
                    <a:pt x="361" y="115"/>
                    <a:pt x="376" y="176"/>
                  </a:cubicBezTo>
                  <a:cubicBezTo>
                    <a:pt x="372" y="349"/>
                    <a:pt x="405" y="500"/>
                    <a:pt x="312" y="640"/>
                  </a:cubicBezTo>
                  <a:cubicBezTo>
                    <a:pt x="301" y="684"/>
                    <a:pt x="280" y="683"/>
                    <a:pt x="264" y="720"/>
                  </a:cubicBezTo>
                  <a:cubicBezTo>
                    <a:pt x="233" y="789"/>
                    <a:pt x="202" y="856"/>
                    <a:pt x="160" y="920"/>
                  </a:cubicBezTo>
                  <a:cubicBezTo>
                    <a:pt x="149" y="936"/>
                    <a:pt x="128" y="941"/>
                    <a:pt x="112" y="952"/>
                  </a:cubicBezTo>
                  <a:cubicBezTo>
                    <a:pt x="95" y="964"/>
                    <a:pt x="84" y="987"/>
                    <a:pt x="64" y="992"/>
                  </a:cubicBezTo>
                  <a:cubicBezTo>
                    <a:pt x="43" y="998"/>
                    <a:pt x="21" y="992"/>
                    <a:pt x="0" y="992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34" name="AutoShape 46"/>
          <p:cNvSpPr>
            <a:spLocks noChangeArrowheads="1"/>
          </p:cNvSpPr>
          <p:nvPr/>
        </p:nvSpPr>
        <p:spPr bwMode="auto">
          <a:xfrm>
            <a:off x="1524000" y="304800"/>
            <a:ext cx="304800" cy="762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A7CB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2800" b="1"/>
          </a:p>
        </p:txBody>
      </p:sp>
      <p:sp>
        <p:nvSpPr>
          <p:cNvPr id="11270" name="Text Box 47"/>
          <p:cNvSpPr txBox="1">
            <a:spLocks noChangeArrowheads="1"/>
          </p:cNvSpPr>
          <p:nvPr/>
        </p:nvSpPr>
        <p:spPr bwMode="auto">
          <a:xfrm>
            <a:off x="1981200" y="152400"/>
            <a:ext cx="1828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Đồi Độc Lập</a:t>
            </a:r>
          </a:p>
        </p:txBody>
      </p:sp>
      <p:sp>
        <p:nvSpPr>
          <p:cNvPr id="37936" name="AutoShape 48"/>
          <p:cNvSpPr>
            <a:spLocks noChangeArrowheads="1"/>
          </p:cNvSpPr>
          <p:nvPr/>
        </p:nvSpPr>
        <p:spPr bwMode="auto">
          <a:xfrm rot="-8457870">
            <a:off x="3352800" y="1600200"/>
            <a:ext cx="381000" cy="85725"/>
          </a:xfrm>
          <a:prstGeom prst="rightArrow">
            <a:avLst>
              <a:gd name="adj1" fmla="val 50000"/>
              <a:gd name="adj2" fmla="val 111111"/>
            </a:avLst>
          </a:prstGeom>
          <a:solidFill>
            <a:srgbClr val="A7CB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/>
            <a:endParaRPr lang="en-US" sz="2800" b="1"/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990600" y="0"/>
            <a:ext cx="2209800" cy="1333500"/>
            <a:chOff x="3268" y="72"/>
            <a:chExt cx="1388" cy="840"/>
          </a:xfrm>
        </p:grpSpPr>
        <p:sp>
          <p:nvSpPr>
            <p:cNvPr id="11330" name="AutoShape 50"/>
            <p:cNvSpPr>
              <a:spLocks noChangeArrowheads="1"/>
            </p:cNvSpPr>
            <p:nvPr/>
          </p:nvSpPr>
          <p:spPr bwMode="auto">
            <a:xfrm rot="6459008">
              <a:off x="3929" y="120"/>
              <a:ext cx="144" cy="48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A7CB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1" name="AutoShape 51"/>
            <p:cNvSpPr>
              <a:spLocks noChangeArrowheads="1"/>
            </p:cNvSpPr>
            <p:nvPr/>
          </p:nvSpPr>
          <p:spPr bwMode="auto">
            <a:xfrm rot="3418568">
              <a:off x="3172" y="675"/>
              <a:ext cx="240" cy="47"/>
            </a:xfrm>
            <a:prstGeom prst="rightArrow">
              <a:avLst>
                <a:gd name="adj1" fmla="val 50000"/>
                <a:gd name="adj2" fmla="val 127660"/>
              </a:avLst>
            </a:prstGeom>
            <a:solidFill>
              <a:srgbClr val="A7CB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2" name="AutoShape 52"/>
            <p:cNvSpPr>
              <a:spLocks noChangeArrowheads="1"/>
            </p:cNvSpPr>
            <p:nvPr/>
          </p:nvSpPr>
          <p:spPr bwMode="auto">
            <a:xfrm rot="3300479">
              <a:off x="4488" y="792"/>
              <a:ext cx="192" cy="48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A7CB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3" name="AutoShape 53"/>
            <p:cNvSpPr>
              <a:spLocks noChangeArrowheads="1"/>
            </p:cNvSpPr>
            <p:nvPr/>
          </p:nvSpPr>
          <p:spPr bwMode="auto">
            <a:xfrm rot="4201013">
              <a:off x="4488" y="648"/>
              <a:ext cx="288" cy="48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A7CB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3" name="Text Box 54"/>
          <p:cNvSpPr txBox="1">
            <a:spLocks noChangeArrowheads="1"/>
          </p:cNvSpPr>
          <p:nvPr/>
        </p:nvSpPr>
        <p:spPr bwMode="auto">
          <a:xfrm>
            <a:off x="1219200" y="1050925"/>
            <a:ext cx="2362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PHÂN KHU BẮC</a:t>
            </a:r>
          </a:p>
        </p:txBody>
      </p:sp>
      <p:sp>
        <p:nvSpPr>
          <p:cNvPr id="11274" name="Text Box 55"/>
          <p:cNvSpPr txBox="1">
            <a:spLocks noChangeArrowheads="1"/>
          </p:cNvSpPr>
          <p:nvPr/>
        </p:nvSpPr>
        <p:spPr bwMode="auto">
          <a:xfrm>
            <a:off x="304800" y="3048000"/>
            <a:ext cx="3124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PHÂN KHU TRUNG TÂM</a:t>
            </a:r>
          </a:p>
        </p:txBody>
      </p:sp>
      <p:sp>
        <p:nvSpPr>
          <p:cNvPr id="11275" name="Text Box 56"/>
          <p:cNvSpPr txBox="1">
            <a:spLocks noChangeArrowheads="1"/>
          </p:cNvSpPr>
          <p:nvPr/>
        </p:nvSpPr>
        <p:spPr bwMode="auto">
          <a:xfrm>
            <a:off x="2286000" y="1219200"/>
            <a:ext cx="1905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Đồi Him Lam</a:t>
            </a:r>
          </a:p>
        </p:txBody>
      </p:sp>
      <p:sp>
        <p:nvSpPr>
          <p:cNvPr id="11276" name="Text Box 57"/>
          <p:cNvSpPr txBox="1">
            <a:spLocks noChangeArrowheads="1"/>
          </p:cNvSpPr>
          <p:nvPr/>
        </p:nvSpPr>
        <p:spPr bwMode="auto">
          <a:xfrm>
            <a:off x="381000" y="1233488"/>
            <a:ext cx="13716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Bản Kéo</a:t>
            </a:r>
          </a:p>
        </p:txBody>
      </p:sp>
      <p:sp>
        <p:nvSpPr>
          <p:cNvPr id="37946" name="Line 58"/>
          <p:cNvSpPr>
            <a:spLocks noChangeShapeType="1"/>
          </p:cNvSpPr>
          <p:nvPr/>
        </p:nvSpPr>
        <p:spPr bwMode="auto">
          <a:xfrm>
            <a:off x="1905000" y="990600"/>
            <a:ext cx="533400" cy="609600"/>
          </a:xfrm>
          <a:prstGeom prst="line">
            <a:avLst/>
          </a:prstGeom>
          <a:noFill/>
          <a:ln w="57150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47" name="Line 59"/>
          <p:cNvSpPr>
            <a:spLocks noChangeShapeType="1"/>
          </p:cNvSpPr>
          <p:nvPr/>
        </p:nvSpPr>
        <p:spPr bwMode="auto">
          <a:xfrm>
            <a:off x="1676400" y="685800"/>
            <a:ext cx="152400" cy="1295400"/>
          </a:xfrm>
          <a:prstGeom prst="line">
            <a:avLst/>
          </a:prstGeom>
          <a:noFill/>
          <a:ln w="57150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48" name="Line 60"/>
          <p:cNvSpPr>
            <a:spLocks noChangeShapeType="1"/>
          </p:cNvSpPr>
          <p:nvPr/>
        </p:nvSpPr>
        <p:spPr bwMode="auto">
          <a:xfrm flipV="1">
            <a:off x="1828800" y="457200"/>
            <a:ext cx="104775" cy="88582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Text Box 61"/>
          <p:cNvSpPr txBox="1">
            <a:spLocks noChangeArrowheads="1"/>
          </p:cNvSpPr>
          <p:nvPr/>
        </p:nvSpPr>
        <p:spPr bwMode="auto">
          <a:xfrm>
            <a:off x="0" y="0"/>
            <a:ext cx="1447800" cy="576263"/>
          </a:xfrm>
          <a:prstGeom prst="rect">
            <a:avLst/>
          </a:prstGeom>
          <a:solidFill>
            <a:srgbClr val="00FF00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Arial" charset="0"/>
              </a:rPr>
              <a:t>ĐỢT 1</a:t>
            </a:r>
          </a:p>
        </p:txBody>
      </p:sp>
      <p:sp>
        <p:nvSpPr>
          <p:cNvPr id="11281" name="Text Box 62"/>
          <p:cNvSpPr txBox="1">
            <a:spLocks noChangeArrowheads="1"/>
          </p:cNvSpPr>
          <p:nvPr/>
        </p:nvSpPr>
        <p:spPr bwMode="auto">
          <a:xfrm>
            <a:off x="4800600" y="0"/>
            <a:ext cx="2286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u="sng"/>
              <a:t>c/ Diễn biến:</a:t>
            </a:r>
          </a:p>
        </p:txBody>
      </p:sp>
      <p:sp>
        <p:nvSpPr>
          <p:cNvPr id="37951" name="Text Box 63"/>
          <p:cNvSpPr txBox="1">
            <a:spLocks noChangeArrowheads="1"/>
          </p:cNvSpPr>
          <p:nvPr/>
        </p:nvSpPr>
        <p:spPr bwMode="auto">
          <a:xfrm>
            <a:off x="4572000" y="381000"/>
            <a:ext cx="4572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dirty="0" err="1"/>
              <a:t>Đợt</a:t>
            </a:r>
            <a:r>
              <a:rPr lang="en-US" sz="2400" dirty="0"/>
              <a:t> 1: </a:t>
            </a:r>
            <a:r>
              <a:rPr lang="en-US" sz="2400" dirty="0" err="1"/>
              <a:t>Tư</a:t>
            </a:r>
            <a:r>
              <a:rPr lang="en-US" sz="2400" dirty="0"/>
              <a:t>̀ </a:t>
            </a:r>
            <a:r>
              <a:rPr lang="en-US" sz="2400" dirty="0" smtClean="0"/>
              <a:t>13/3 </a:t>
            </a:r>
            <a:r>
              <a:rPr lang="en-US" sz="2400" dirty="0" err="1"/>
              <a:t>đến</a:t>
            </a:r>
            <a:r>
              <a:rPr lang="en-US" sz="2400" dirty="0"/>
              <a:t> 17/3/1954, </a:t>
            </a:r>
            <a:r>
              <a:rPr lang="en-US" sz="2400" dirty="0" err="1"/>
              <a:t>ta</a:t>
            </a:r>
            <a:r>
              <a:rPr lang="en-US" sz="2400" dirty="0"/>
              <a:t> </a:t>
            </a:r>
            <a:r>
              <a:rPr lang="en-US" sz="2400" dirty="0" err="1"/>
              <a:t>tấn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tiêu</a:t>
            </a:r>
            <a:r>
              <a:rPr lang="en-US" sz="2400" dirty="0"/>
              <a:t> </a:t>
            </a:r>
            <a:r>
              <a:rPr lang="en-US" sz="2400" dirty="0" err="1"/>
              <a:t>diệt</a:t>
            </a:r>
            <a:r>
              <a:rPr lang="en-US" sz="2400" dirty="0"/>
              <a:t> Him Lam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toàn</a:t>
            </a:r>
            <a:r>
              <a:rPr lang="en-US" sz="2400" dirty="0"/>
              <a:t> </a:t>
            </a: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khu</a:t>
            </a:r>
            <a:r>
              <a:rPr lang="en-US" sz="2400" dirty="0"/>
              <a:t> </a:t>
            </a:r>
            <a:r>
              <a:rPr lang="en-US" sz="2400" dirty="0" err="1"/>
              <a:t>Bắc</a:t>
            </a:r>
            <a:r>
              <a:rPr lang="en-US" sz="2400" dirty="0"/>
              <a:t>.</a:t>
            </a:r>
            <a:r>
              <a:rPr lang="en-US" sz="2800" b="1" dirty="0">
                <a:solidFill>
                  <a:srgbClr val="191DBD"/>
                </a:solidFill>
                <a:latin typeface="Arial" charset="0"/>
              </a:rPr>
              <a:t>           </a:t>
            </a:r>
            <a:endParaRPr lang="en-US" sz="2800" b="1" dirty="0">
              <a:latin typeface="Arial" charset="0"/>
            </a:endParaRPr>
          </a:p>
        </p:txBody>
      </p:sp>
      <p:sp>
        <p:nvSpPr>
          <p:cNvPr id="11283" name="Text Box 64"/>
          <p:cNvSpPr txBox="1">
            <a:spLocks noChangeArrowheads="1"/>
          </p:cNvSpPr>
          <p:nvPr/>
        </p:nvSpPr>
        <p:spPr bwMode="auto">
          <a:xfrm>
            <a:off x="1676400" y="5562600"/>
            <a:ext cx="2209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PHÂN KHU NAM</a:t>
            </a:r>
          </a:p>
        </p:txBody>
      </p:sp>
      <p:sp>
        <p:nvSpPr>
          <p:cNvPr id="11284" name="Text Box 65"/>
          <p:cNvSpPr txBox="1">
            <a:spLocks noChangeArrowheads="1"/>
          </p:cNvSpPr>
          <p:nvPr/>
        </p:nvSpPr>
        <p:spPr bwMode="auto">
          <a:xfrm>
            <a:off x="1981200" y="6172200"/>
            <a:ext cx="1524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Hồng Cúm</a:t>
            </a:r>
          </a:p>
        </p:txBody>
      </p:sp>
      <p:pic>
        <p:nvPicPr>
          <p:cNvPr id="37954" name="Picture 66" descr="IMAGE0007"/>
          <p:cNvPicPr>
            <a:picLocks noChangeAspect="1" noChangeArrowheads="1"/>
          </p:cNvPicPr>
          <p:nvPr/>
        </p:nvPicPr>
        <p:blipFill>
          <a:blip r:embed="rId6"/>
          <a:srcRect l="-287" t="2328" b="38826"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55" name="AutoShape 67"/>
          <p:cNvSpPr>
            <a:spLocks noChangeArrowheads="1"/>
          </p:cNvSpPr>
          <p:nvPr/>
        </p:nvSpPr>
        <p:spPr bwMode="auto">
          <a:xfrm rot="5845885">
            <a:off x="3239294" y="799306"/>
            <a:ext cx="457200" cy="77788"/>
          </a:xfrm>
          <a:prstGeom prst="rightArrow">
            <a:avLst>
              <a:gd name="adj1" fmla="val 59250"/>
              <a:gd name="adj2" fmla="val 182829"/>
            </a:avLst>
          </a:prstGeom>
          <a:solidFill>
            <a:srgbClr val="A7CB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1" hangingPunct="1"/>
            <a:endParaRPr lang="en-US" sz="2800" b="1"/>
          </a:p>
        </p:txBody>
      </p:sp>
      <p:sp>
        <p:nvSpPr>
          <p:cNvPr id="37956" name="Text Box 68"/>
          <p:cNvSpPr txBox="1">
            <a:spLocks noChangeArrowheads="1"/>
          </p:cNvSpPr>
          <p:nvPr/>
        </p:nvSpPr>
        <p:spPr bwMode="auto">
          <a:xfrm>
            <a:off x="76200" y="5913438"/>
            <a:ext cx="4419600" cy="9445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>
                <a:solidFill>
                  <a:srgbClr val="FF0000"/>
                </a:solidFill>
                <a:latin typeface="Arial" charset="0"/>
              </a:rPr>
              <a:t>Phan Đình Giót lấy thân mình lấp lỗ châu mai</a:t>
            </a:r>
            <a:r>
              <a:rPr lang="en-US" sz="3200" b="1">
                <a:solidFill>
                  <a:srgbClr val="FF0000"/>
                </a:solidFill>
                <a:latin typeface="Arial" charset="0"/>
              </a:rPr>
              <a:t>.</a:t>
            </a:r>
          </a:p>
        </p:txBody>
      </p: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4648200" y="4506913"/>
            <a:ext cx="4495800" cy="2351087"/>
            <a:chOff x="48" y="2880"/>
            <a:chExt cx="2592" cy="1393"/>
          </a:xfrm>
        </p:grpSpPr>
        <p:grpSp>
          <p:nvGrpSpPr>
            <p:cNvPr id="8" name="Group 70"/>
            <p:cNvGrpSpPr>
              <a:grpSpLocks/>
            </p:cNvGrpSpPr>
            <p:nvPr/>
          </p:nvGrpSpPr>
          <p:grpSpPr bwMode="auto">
            <a:xfrm>
              <a:off x="48" y="2880"/>
              <a:ext cx="2592" cy="1392"/>
              <a:chOff x="48" y="2880"/>
              <a:chExt cx="2592" cy="1392"/>
            </a:xfrm>
          </p:grpSpPr>
          <p:sp>
            <p:nvSpPr>
              <p:cNvPr id="11311" name="Rectangle 71"/>
              <p:cNvSpPr>
                <a:spLocks noChangeArrowheads="1"/>
              </p:cNvSpPr>
              <p:nvPr/>
            </p:nvSpPr>
            <p:spPr bwMode="auto">
              <a:xfrm>
                <a:off x="48" y="2880"/>
                <a:ext cx="2592" cy="1392"/>
              </a:xfrm>
              <a:prstGeom prst="rect">
                <a:avLst/>
              </a:prstGeom>
              <a:solidFill>
                <a:srgbClr val="BBE0E3">
                  <a:alpha val="0"/>
                </a:srgbClr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000" b="1">
                  <a:latin typeface="Arial" charset="0"/>
                </a:endParaRPr>
              </a:p>
            </p:txBody>
          </p:sp>
          <p:grpSp>
            <p:nvGrpSpPr>
              <p:cNvPr id="9" name="Group 72"/>
              <p:cNvGrpSpPr>
                <a:grpSpLocks/>
              </p:cNvGrpSpPr>
              <p:nvPr/>
            </p:nvGrpSpPr>
            <p:grpSpPr bwMode="auto">
              <a:xfrm>
                <a:off x="96" y="3648"/>
                <a:ext cx="240" cy="144"/>
                <a:chOff x="432" y="3024"/>
                <a:chExt cx="288" cy="144"/>
              </a:xfrm>
            </p:grpSpPr>
            <p:sp>
              <p:nvSpPr>
                <p:cNvPr id="11327" name="Rectangle 73"/>
                <p:cNvSpPr>
                  <a:spLocks noChangeArrowheads="1"/>
                </p:cNvSpPr>
                <p:nvPr/>
              </p:nvSpPr>
              <p:spPr bwMode="auto">
                <a:xfrm>
                  <a:off x="432" y="3024"/>
                  <a:ext cx="288" cy="1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28" name="Rectangle 74"/>
                <p:cNvSpPr>
                  <a:spLocks noChangeArrowheads="1"/>
                </p:cNvSpPr>
                <p:nvPr/>
              </p:nvSpPr>
              <p:spPr bwMode="auto">
                <a:xfrm>
                  <a:off x="432" y="3024"/>
                  <a:ext cx="96" cy="1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29" name="Rectangle 75"/>
                <p:cNvSpPr>
                  <a:spLocks noChangeArrowheads="1"/>
                </p:cNvSpPr>
                <p:nvPr/>
              </p:nvSpPr>
              <p:spPr bwMode="auto">
                <a:xfrm>
                  <a:off x="624" y="3024"/>
                  <a:ext cx="96" cy="144"/>
                </a:xfrm>
                <a:prstGeom prst="rect">
                  <a:avLst/>
                </a:prstGeom>
                <a:solidFill>
                  <a:srgbClr val="1D22D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76"/>
              <p:cNvGrpSpPr>
                <a:grpSpLocks/>
              </p:cNvGrpSpPr>
              <p:nvPr/>
            </p:nvGrpSpPr>
            <p:grpSpPr bwMode="auto">
              <a:xfrm>
                <a:off x="96" y="3888"/>
                <a:ext cx="336" cy="96"/>
                <a:chOff x="384" y="3264"/>
                <a:chExt cx="480" cy="144"/>
              </a:xfrm>
            </p:grpSpPr>
            <p:sp>
              <p:nvSpPr>
                <p:cNvPr id="11322" name="Rectangle 77"/>
                <p:cNvSpPr>
                  <a:spLocks noChangeArrowheads="1"/>
                </p:cNvSpPr>
                <p:nvPr/>
              </p:nvSpPr>
              <p:spPr bwMode="auto">
                <a:xfrm>
                  <a:off x="384" y="3264"/>
                  <a:ext cx="480" cy="14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1" name="Group 78"/>
                <p:cNvGrpSpPr>
                  <a:grpSpLocks/>
                </p:cNvGrpSpPr>
                <p:nvPr/>
              </p:nvGrpSpPr>
              <p:grpSpPr bwMode="auto">
                <a:xfrm>
                  <a:off x="504" y="3264"/>
                  <a:ext cx="280" cy="144"/>
                  <a:chOff x="432" y="3264"/>
                  <a:chExt cx="280" cy="144"/>
                </a:xfrm>
              </p:grpSpPr>
              <p:sp>
                <p:nvSpPr>
                  <p:cNvPr id="11324" name="AutoShape 79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313"/>
                    <a:ext cx="280" cy="47"/>
                  </a:xfrm>
                  <a:prstGeom prst="homePlate">
                    <a:avLst>
                      <a:gd name="adj" fmla="val 148936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25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600" y="3264"/>
                    <a:ext cx="0" cy="14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26" name="Line 8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3288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314" name="AutoShape 82"/>
              <p:cNvSpPr>
                <a:spLocks noChangeArrowheads="1"/>
              </p:cNvSpPr>
              <p:nvPr/>
            </p:nvSpPr>
            <p:spPr bwMode="auto">
              <a:xfrm flipH="1">
                <a:off x="1584" y="4176"/>
                <a:ext cx="48" cy="48"/>
              </a:xfrm>
              <a:prstGeom prst="diamond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5" name="Line 83"/>
              <p:cNvSpPr>
                <a:spLocks noChangeShapeType="1"/>
              </p:cNvSpPr>
              <p:nvPr/>
            </p:nvSpPr>
            <p:spPr bwMode="auto">
              <a:xfrm>
                <a:off x="96" y="3408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6" name="Line 84"/>
              <p:cNvSpPr>
                <a:spLocks noChangeShapeType="1"/>
              </p:cNvSpPr>
              <p:nvPr/>
            </p:nvSpPr>
            <p:spPr bwMode="auto">
              <a:xfrm>
                <a:off x="96" y="3552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7" name="AutoShape 85"/>
              <p:cNvSpPr>
                <a:spLocks noChangeArrowheads="1"/>
              </p:cNvSpPr>
              <p:nvPr/>
            </p:nvSpPr>
            <p:spPr bwMode="auto">
              <a:xfrm>
                <a:off x="96" y="3216"/>
                <a:ext cx="336" cy="96"/>
              </a:xfrm>
              <a:prstGeom prst="rightArrow">
                <a:avLst>
                  <a:gd name="adj1" fmla="val 50000"/>
                  <a:gd name="adj2" fmla="val 87500"/>
                </a:avLst>
              </a:prstGeom>
              <a:solidFill>
                <a:srgbClr val="FA190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8" name="AutoShape 86"/>
              <p:cNvSpPr>
                <a:spLocks noChangeArrowheads="1"/>
              </p:cNvSpPr>
              <p:nvPr/>
            </p:nvSpPr>
            <p:spPr bwMode="auto">
              <a:xfrm>
                <a:off x="96" y="3072"/>
                <a:ext cx="336" cy="96"/>
              </a:xfrm>
              <a:prstGeom prst="rightArrow">
                <a:avLst>
                  <a:gd name="adj1" fmla="val 50000"/>
                  <a:gd name="adj2" fmla="val 87500"/>
                </a:avLst>
              </a:prstGeom>
              <a:solidFill>
                <a:srgbClr val="FFFF00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9" name="AutoShape 87"/>
              <p:cNvSpPr>
                <a:spLocks noChangeArrowheads="1"/>
              </p:cNvSpPr>
              <p:nvPr/>
            </p:nvSpPr>
            <p:spPr bwMode="auto">
              <a:xfrm>
                <a:off x="96" y="2928"/>
                <a:ext cx="336" cy="96"/>
              </a:xfrm>
              <a:prstGeom prst="rightArrow">
                <a:avLst>
                  <a:gd name="adj1" fmla="val 50000"/>
                  <a:gd name="adj2" fmla="val 87500"/>
                </a:avLst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20" name="Line 88"/>
              <p:cNvSpPr>
                <a:spLocks noChangeShapeType="1"/>
              </p:cNvSpPr>
              <p:nvPr/>
            </p:nvSpPr>
            <p:spPr bwMode="auto">
              <a:xfrm>
                <a:off x="96" y="4080"/>
                <a:ext cx="3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1" name="Line 89"/>
              <p:cNvSpPr>
                <a:spLocks noChangeShapeType="1"/>
              </p:cNvSpPr>
              <p:nvPr/>
            </p:nvSpPr>
            <p:spPr bwMode="auto">
              <a:xfrm>
                <a:off x="96" y="4224"/>
                <a:ext cx="3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01" name="Text Box 90"/>
            <p:cNvSpPr txBox="1">
              <a:spLocks noChangeArrowheads="1"/>
            </p:cNvSpPr>
            <p:nvPr/>
          </p:nvSpPr>
          <p:spPr bwMode="auto">
            <a:xfrm>
              <a:off x="624" y="2916"/>
              <a:ext cx="91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Ta tấn công đợt 1</a:t>
              </a:r>
            </a:p>
          </p:txBody>
        </p:sp>
        <p:sp>
          <p:nvSpPr>
            <p:cNvPr id="11302" name="Text Box 91"/>
            <p:cNvSpPr txBox="1">
              <a:spLocks noChangeArrowheads="1"/>
            </p:cNvSpPr>
            <p:nvPr/>
          </p:nvSpPr>
          <p:spPr bwMode="auto">
            <a:xfrm>
              <a:off x="624" y="3070"/>
              <a:ext cx="91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Ta tấn công đợt 2</a:t>
              </a:r>
            </a:p>
          </p:txBody>
        </p:sp>
        <p:sp>
          <p:nvSpPr>
            <p:cNvPr id="11303" name="Text Box 92"/>
            <p:cNvSpPr txBox="1">
              <a:spLocks noChangeArrowheads="1"/>
            </p:cNvSpPr>
            <p:nvPr/>
          </p:nvSpPr>
          <p:spPr bwMode="auto">
            <a:xfrm>
              <a:off x="624" y="3217"/>
              <a:ext cx="912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Ta tấn công đợt 3</a:t>
              </a:r>
            </a:p>
          </p:txBody>
        </p:sp>
        <p:sp>
          <p:nvSpPr>
            <p:cNvPr id="11304" name="Text Box 93"/>
            <p:cNvSpPr txBox="1">
              <a:spLocks noChangeArrowheads="1"/>
            </p:cNvSpPr>
            <p:nvPr/>
          </p:nvSpPr>
          <p:spPr bwMode="auto">
            <a:xfrm>
              <a:off x="624" y="3366"/>
              <a:ext cx="96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Vòng vây sau đợt 1</a:t>
              </a:r>
            </a:p>
          </p:txBody>
        </p:sp>
        <p:sp>
          <p:nvSpPr>
            <p:cNvPr id="11305" name="Text Box 94"/>
            <p:cNvSpPr txBox="1">
              <a:spLocks noChangeArrowheads="1"/>
            </p:cNvSpPr>
            <p:nvPr/>
          </p:nvSpPr>
          <p:spPr bwMode="auto">
            <a:xfrm>
              <a:off x="624" y="3520"/>
              <a:ext cx="96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Vòng vây sau đợt 2</a:t>
              </a:r>
            </a:p>
          </p:txBody>
        </p:sp>
        <p:sp>
          <p:nvSpPr>
            <p:cNvPr id="11306" name="Text Box 95"/>
            <p:cNvSpPr txBox="1">
              <a:spLocks noChangeArrowheads="1"/>
            </p:cNvSpPr>
            <p:nvPr/>
          </p:nvSpPr>
          <p:spPr bwMode="auto">
            <a:xfrm>
              <a:off x="624" y="3703"/>
              <a:ext cx="96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Chỉ huy sở của địch</a:t>
              </a:r>
            </a:p>
          </p:txBody>
        </p:sp>
        <p:sp>
          <p:nvSpPr>
            <p:cNvPr id="11307" name="Text Box 96"/>
            <p:cNvSpPr txBox="1">
              <a:spLocks noChangeArrowheads="1"/>
            </p:cNvSpPr>
            <p:nvPr/>
          </p:nvSpPr>
          <p:spPr bwMode="auto">
            <a:xfrm>
              <a:off x="624" y="3888"/>
              <a:ext cx="576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Sân bay địch</a:t>
              </a:r>
            </a:p>
          </p:txBody>
        </p:sp>
        <p:sp>
          <p:nvSpPr>
            <p:cNvPr id="11308" name="Text Box 97"/>
            <p:cNvSpPr txBox="1">
              <a:spLocks noChangeArrowheads="1"/>
            </p:cNvSpPr>
            <p:nvPr/>
          </p:nvSpPr>
          <p:spPr bwMode="auto">
            <a:xfrm>
              <a:off x="624" y="4039"/>
              <a:ext cx="816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Địch phản kích</a:t>
              </a:r>
            </a:p>
          </p:txBody>
        </p:sp>
        <p:sp>
          <p:nvSpPr>
            <p:cNvPr id="11309" name="Text Box 98"/>
            <p:cNvSpPr txBox="1">
              <a:spLocks noChangeArrowheads="1"/>
            </p:cNvSpPr>
            <p:nvPr/>
          </p:nvSpPr>
          <p:spPr bwMode="auto">
            <a:xfrm>
              <a:off x="624" y="4183"/>
              <a:ext cx="960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Địch rút lui</a:t>
              </a:r>
            </a:p>
          </p:txBody>
        </p:sp>
        <p:sp>
          <p:nvSpPr>
            <p:cNvPr id="11310" name="Text Box 99"/>
            <p:cNvSpPr txBox="1">
              <a:spLocks noChangeArrowheads="1"/>
            </p:cNvSpPr>
            <p:nvPr/>
          </p:nvSpPr>
          <p:spPr bwMode="auto">
            <a:xfrm>
              <a:off x="1728" y="4138"/>
              <a:ext cx="912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Cứ điểm của địch</a:t>
              </a:r>
            </a:p>
          </p:txBody>
        </p:sp>
      </p:grpSp>
      <p:grpSp>
        <p:nvGrpSpPr>
          <p:cNvPr id="12" name="Group 100"/>
          <p:cNvGrpSpPr>
            <a:grpSpLocks/>
          </p:cNvGrpSpPr>
          <p:nvPr/>
        </p:nvGrpSpPr>
        <p:grpSpPr bwMode="auto">
          <a:xfrm>
            <a:off x="0" y="228600"/>
            <a:ext cx="4572000" cy="6145213"/>
            <a:chOff x="126" y="144"/>
            <a:chExt cx="5527" cy="4765"/>
          </a:xfrm>
        </p:grpSpPr>
        <p:grpSp>
          <p:nvGrpSpPr>
            <p:cNvPr id="13" name="Group 101"/>
            <p:cNvGrpSpPr>
              <a:grpSpLocks/>
            </p:cNvGrpSpPr>
            <p:nvPr/>
          </p:nvGrpSpPr>
          <p:grpSpPr bwMode="auto">
            <a:xfrm>
              <a:off x="126" y="144"/>
              <a:ext cx="5520" cy="4020"/>
              <a:chOff x="126" y="144"/>
              <a:chExt cx="5520" cy="4020"/>
            </a:xfrm>
          </p:grpSpPr>
          <p:pic>
            <p:nvPicPr>
              <p:cNvPr id="11297" name="Picture 102" descr="Tubinh"/>
              <p:cNvPicPr>
                <a:picLocks noChangeAspect="1" noChangeArrowheads="1"/>
              </p:cNvPicPr>
              <p:nvPr/>
            </p:nvPicPr>
            <p:blipFill>
              <a:blip r:embed="rId7">
                <a:lum bright="6000" contrast="18000"/>
              </a:blip>
              <a:srcRect/>
              <a:stretch>
                <a:fillRect/>
              </a:stretch>
            </p:blipFill>
            <p:spPr bwMode="auto">
              <a:xfrm>
                <a:off x="2091" y="2100"/>
                <a:ext cx="3555" cy="2064"/>
              </a:xfrm>
              <a:prstGeom prst="rect">
                <a:avLst/>
              </a:prstGeom>
              <a:noFill/>
              <a:ln w="38100">
                <a:solidFill>
                  <a:srgbClr val="FFFF99"/>
                </a:solidFill>
                <a:miter lim="800000"/>
                <a:headEnd/>
                <a:tailEnd/>
              </a:ln>
            </p:spPr>
          </p:pic>
          <p:pic>
            <p:nvPicPr>
              <p:cNvPr id="11298" name="Picture 103" descr="Mbayroi"/>
              <p:cNvPicPr>
                <a:picLocks noChangeAspect="1" noChangeArrowheads="1"/>
              </p:cNvPicPr>
              <p:nvPr/>
            </p:nvPicPr>
            <p:blipFill>
              <a:blip r:embed="rId8">
                <a:lum contrast="18000"/>
              </a:blip>
              <a:srcRect/>
              <a:stretch>
                <a:fillRect/>
              </a:stretch>
            </p:blipFill>
            <p:spPr bwMode="auto">
              <a:xfrm>
                <a:off x="2109" y="150"/>
                <a:ext cx="3537" cy="1969"/>
              </a:xfrm>
              <a:prstGeom prst="rect">
                <a:avLst/>
              </a:prstGeom>
              <a:noFill/>
              <a:ln w="38100">
                <a:solidFill>
                  <a:srgbClr val="FFFF99"/>
                </a:solidFill>
                <a:miter lim="800000"/>
                <a:headEnd/>
                <a:tailEnd/>
              </a:ln>
            </p:spPr>
          </p:pic>
          <p:pic>
            <p:nvPicPr>
              <p:cNvPr id="11299" name="Picture 104" descr="Pirot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26" y="144"/>
                <a:ext cx="2058" cy="4016"/>
              </a:xfrm>
              <a:prstGeom prst="rect">
                <a:avLst/>
              </a:prstGeom>
              <a:noFill/>
              <a:ln w="38100">
                <a:solidFill>
                  <a:srgbClr val="FFFF99"/>
                </a:solidFill>
                <a:miter lim="800000"/>
                <a:headEnd/>
                <a:tailEnd/>
              </a:ln>
            </p:spPr>
          </p:pic>
        </p:grpSp>
        <p:sp>
          <p:nvSpPr>
            <p:cNvPr id="11294" name="Text Box 105"/>
            <p:cNvSpPr txBox="1">
              <a:spLocks noChangeArrowheads="1"/>
            </p:cNvSpPr>
            <p:nvPr/>
          </p:nvSpPr>
          <p:spPr bwMode="auto">
            <a:xfrm>
              <a:off x="143" y="3631"/>
              <a:ext cx="2014" cy="1278"/>
            </a:xfrm>
            <a:prstGeom prst="rect">
              <a:avLst/>
            </a:prstGeom>
            <a:solidFill>
              <a:srgbClr val="FFFFD5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800000"/>
                  </a:solidFill>
                  <a:latin typeface="Arial" charset="0"/>
                </a:rPr>
                <a:t> Pi rốt - sĩ quan chỉ  huy  pháo binh địch ở ĐBP tự sát sau khi  Him Lam thất thủ</a:t>
              </a:r>
            </a:p>
          </p:txBody>
        </p:sp>
        <p:sp>
          <p:nvSpPr>
            <p:cNvPr id="11295" name="Text Box 106"/>
            <p:cNvSpPr txBox="1">
              <a:spLocks noChangeArrowheads="1"/>
            </p:cNvSpPr>
            <p:nvPr/>
          </p:nvSpPr>
          <p:spPr bwMode="auto">
            <a:xfrm>
              <a:off x="2225" y="1881"/>
              <a:ext cx="3407" cy="505"/>
            </a:xfrm>
            <a:prstGeom prst="rect">
              <a:avLst/>
            </a:prstGeom>
            <a:solidFill>
              <a:srgbClr val="FFFFD5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800000"/>
                  </a:solidFill>
                  <a:latin typeface="Arial" charset="0"/>
                </a:rPr>
                <a:t>Máy bay địch bị bắn rơi ở ĐBP 14-3-1954</a:t>
              </a:r>
            </a:p>
          </p:txBody>
        </p:sp>
        <p:sp>
          <p:nvSpPr>
            <p:cNvPr id="11296" name="Text Box 107"/>
            <p:cNvSpPr txBox="1">
              <a:spLocks noChangeArrowheads="1"/>
            </p:cNvSpPr>
            <p:nvPr/>
          </p:nvSpPr>
          <p:spPr bwMode="auto">
            <a:xfrm>
              <a:off x="2219" y="3925"/>
              <a:ext cx="3434" cy="498"/>
            </a:xfrm>
            <a:prstGeom prst="rect">
              <a:avLst/>
            </a:prstGeom>
            <a:solidFill>
              <a:srgbClr val="FFFFD5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800000"/>
                  </a:solidFill>
                  <a:latin typeface="Arial" charset="0"/>
                </a:rPr>
                <a:t>Giặc lái Pháp bị bắt ở Điện Biên Phủ</a:t>
              </a:r>
            </a:p>
          </p:txBody>
        </p:sp>
      </p:grpSp>
      <p:sp>
        <p:nvSpPr>
          <p:cNvPr id="37996" name="AutoShape 108"/>
          <p:cNvSpPr>
            <a:spLocks noChangeArrowheads="1"/>
          </p:cNvSpPr>
          <p:nvPr/>
        </p:nvSpPr>
        <p:spPr bwMode="auto">
          <a:xfrm rot="8761580">
            <a:off x="3363913" y="1257300"/>
            <a:ext cx="457200" cy="77788"/>
          </a:xfrm>
          <a:prstGeom prst="rightArrow">
            <a:avLst>
              <a:gd name="adj1" fmla="val 59250"/>
              <a:gd name="adj2" fmla="val 182829"/>
            </a:avLst>
          </a:prstGeom>
          <a:solidFill>
            <a:srgbClr val="A7CB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/>
            <a:endParaRPr lang="en-US" sz="2800" b="1"/>
          </a:p>
        </p:txBody>
      </p:sp>
      <p:sp>
        <p:nvSpPr>
          <p:cNvPr id="37997" name="AutoShape 109"/>
          <p:cNvSpPr>
            <a:spLocks noChangeArrowheads="1"/>
          </p:cNvSpPr>
          <p:nvPr/>
        </p:nvSpPr>
        <p:spPr bwMode="auto">
          <a:xfrm rot="-3014032">
            <a:off x="2858294" y="1637506"/>
            <a:ext cx="457200" cy="77788"/>
          </a:xfrm>
          <a:prstGeom prst="rightArrow">
            <a:avLst>
              <a:gd name="adj1" fmla="val 59250"/>
              <a:gd name="adj2" fmla="val 182829"/>
            </a:avLst>
          </a:prstGeom>
          <a:solidFill>
            <a:srgbClr val="A7CB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 sz="2800" b="1"/>
          </a:p>
        </p:txBody>
      </p:sp>
      <p:sp>
        <p:nvSpPr>
          <p:cNvPr id="11292" name="Line 110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79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9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79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79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3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79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79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500"/>
                                        <p:tgtEl>
                                          <p:spTgt spid="3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7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7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7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7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37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37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34" grpId="0" animBg="1"/>
      <p:bldP spid="37936" grpId="0" animBg="1"/>
      <p:bldP spid="37946" grpId="0" animBg="1"/>
      <p:bldP spid="37947" grpId="0" animBg="1"/>
      <p:bldP spid="37948" grpId="0" animBg="1"/>
      <p:bldP spid="37951" grpId="0"/>
      <p:bldP spid="37955" grpId="0" animBg="1"/>
      <p:bldP spid="37955" grpId="1" animBg="1"/>
      <p:bldP spid="37956" grpId="0" animBg="1"/>
      <p:bldP spid="37956" grpId="1" animBg="1"/>
      <p:bldP spid="37996" grpId="0" animBg="1"/>
      <p:bldP spid="37996" grpId="1" animBg="1"/>
      <p:bldP spid="37997" grpId="0" animBg="1"/>
      <p:bldP spid="3799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B0F9A39-B38B-478C-8857-35C9D2742915}" type="datetime1">
              <a:rPr lang="en-US"/>
              <a:pPr>
                <a:defRPr/>
              </a:pPr>
              <a:t>4/7/2020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6200" y="76200"/>
            <a:ext cx="4267200" cy="6781800"/>
            <a:chOff x="2976" y="48"/>
            <a:chExt cx="2688" cy="427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976" y="48"/>
              <a:ext cx="2688" cy="4272"/>
              <a:chOff x="2784" y="48"/>
              <a:chExt cx="2688" cy="4272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2790" y="48"/>
                <a:ext cx="2682" cy="4272"/>
                <a:chOff x="2784" y="48"/>
                <a:chExt cx="2682" cy="4272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2784" y="48"/>
                  <a:ext cx="2682" cy="4272"/>
                  <a:chOff x="2784" y="48"/>
                  <a:chExt cx="2682" cy="4272"/>
                </a:xfrm>
              </p:grpSpPr>
              <p:pic>
                <p:nvPicPr>
                  <p:cNvPr id="12363" name="Picture 6" descr="SodoDBP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lum contrast="54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784" y="48"/>
                    <a:ext cx="2682" cy="4272"/>
                  </a:xfrm>
                  <a:prstGeom prst="rect">
                    <a:avLst/>
                  </a:prstGeom>
                  <a:solidFill>
                    <a:srgbClr val="FFFFDD"/>
                  </a:solidFill>
                  <a:ln w="38100" cmpd="dbl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</p:pic>
              <p:sp>
                <p:nvSpPr>
                  <p:cNvPr id="12364" name="AutoShape 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506" y="1536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65" name="AutoShape 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530" y="1872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66" name="AutoShape 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314" y="1314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67" name="AutoShape 1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530" y="1416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68" name="AutoShape 1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386" y="1506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69" name="AutoShape 1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930" y="240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70" name="AutoShape 1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354" y="840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71" name="AutoShape 1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32" y="768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72" name="AutoShape 1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88" y="3786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73" name="AutoShape 1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12" y="3984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74" name="AutoShape 1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074" y="3936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75" name="AutoShape 1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452" y="1728"/>
                    <a:ext cx="54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76" name="AutoShape 1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642" y="1674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77" name="AutoShape 2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90" y="1890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78" name="AutoShape 2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16" y="1416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79" name="AutoShape 2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924" y="1392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80" name="AutoShape 2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834" y="1578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81" name="AutoShape 2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882" y="1938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82" name="AutoShape 2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930" y="1668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83" name="AutoShape 2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798" y="1692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84" name="AutoShape 2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906" y="1788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85" name="AutoShape 2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930" y="1872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86" name="AutoShape 2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990" y="1920"/>
                    <a:ext cx="47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87" name="AutoShape 3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66" y="1800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88" name="AutoShape 3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40" y="1932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89" name="AutoShape 3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28" y="2016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90" name="AutoShape 3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54" y="1602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91" name="AutoShape 3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18" y="1650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92" name="AutoShape 3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080" y="1632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93" name="AutoShape 3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642" y="1152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94" name="AutoShape 3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882" y="1104"/>
                    <a:ext cx="48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95" name="AutoShape 3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512" y="1620"/>
                    <a:ext cx="54" cy="48"/>
                  </a:xfrm>
                  <a:prstGeom prst="diamond">
                    <a:avLst/>
                  </a:prstGeom>
                  <a:solidFill>
                    <a:schemeClr val="tx2"/>
                  </a:solidFill>
                  <a:ln w="9525">
                    <a:solidFill>
                      <a:srgbClr val="8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96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4146" y="1752"/>
                    <a:ext cx="48" cy="48"/>
                  </a:xfrm>
                  <a:prstGeom prst="ellipse">
                    <a:avLst/>
                  </a:prstGeom>
                  <a:solidFill>
                    <a:srgbClr val="FFFFDD"/>
                  </a:solidFill>
                  <a:ln w="952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360" name="AutoShape 40"/>
                <p:cNvSpPr>
                  <a:spLocks noChangeArrowheads="1"/>
                </p:cNvSpPr>
                <p:nvPr/>
              </p:nvSpPr>
              <p:spPr bwMode="auto">
                <a:xfrm flipH="1">
                  <a:off x="4704" y="828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61" name="AutoShape 41"/>
                <p:cNvSpPr>
                  <a:spLocks noChangeArrowheads="1"/>
                </p:cNvSpPr>
                <p:nvPr/>
              </p:nvSpPr>
              <p:spPr bwMode="auto">
                <a:xfrm flipH="1">
                  <a:off x="4632" y="912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62" name="AutoShape 42"/>
                <p:cNvSpPr>
                  <a:spLocks noChangeArrowheads="1"/>
                </p:cNvSpPr>
                <p:nvPr/>
              </p:nvSpPr>
              <p:spPr bwMode="auto">
                <a:xfrm flipH="1">
                  <a:off x="4740" y="912"/>
                  <a:ext cx="48" cy="48"/>
                </a:xfrm>
                <a:prstGeom prst="diamond">
                  <a:avLst/>
                </a:prstGeom>
                <a:solidFill>
                  <a:schemeClr val="tx2"/>
                </a:solidFill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358" name="Text Box 43"/>
              <p:cNvSpPr txBox="1">
                <a:spLocks noChangeArrowheads="1"/>
              </p:cNvSpPr>
              <p:nvPr/>
            </p:nvSpPr>
            <p:spPr bwMode="auto">
              <a:xfrm>
                <a:off x="2784" y="4125"/>
                <a:ext cx="2688" cy="173"/>
              </a:xfrm>
              <a:prstGeom prst="rect">
                <a:avLst/>
              </a:prstGeom>
              <a:solidFill>
                <a:srgbClr val="D3E3F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800000"/>
                    </a:solidFill>
                    <a:latin typeface="Arial" charset="0"/>
                  </a:rPr>
                  <a:t>Sơ đồ chiến dịch Điện Biên Phủ 1954</a:t>
                </a:r>
              </a:p>
            </p:txBody>
          </p:sp>
        </p:grpSp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3600" y="960"/>
              <a:ext cx="1381" cy="1308"/>
              <a:chOff x="3370" y="987"/>
              <a:chExt cx="1381" cy="1308"/>
            </a:xfrm>
          </p:grpSpPr>
          <p:sp>
            <p:nvSpPr>
              <p:cNvPr id="12355" name="Freeform 45"/>
              <p:cNvSpPr>
                <a:spLocks/>
              </p:cNvSpPr>
              <p:nvPr/>
            </p:nvSpPr>
            <p:spPr bwMode="auto">
              <a:xfrm>
                <a:off x="3370" y="987"/>
                <a:ext cx="1128" cy="1308"/>
              </a:xfrm>
              <a:custGeom>
                <a:avLst/>
                <a:gdLst>
                  <a:gd name="T0" fmla="*/ 1128 w 1128"/>
                  <a:gd name="T1" fmla="*/ 236 h 1308"/>
                  <a:gd name="T2" fmla="*/ 1016 w 1128"/>
                  <a:gd name="T3" fmla="*/ 164 h 1308"/>
                  <a:gd name="T4" fmla="*/ 728 w 1128"/>
                  <a:gd name="T5" fmla="*/ 156 h 1308"/>
                  <a:gd name="T6" fmla="*/ 672 w 1128"/>
                  <a:gd name="T7" fmla="*/ 140 h 1308"/>
                  <a:gd name="T8" fmla="*/ 624 w 1128"/>
                  <a:gd name="T9" fmla="*/ 108 h 1308"/>
                  <a:gd name="T10" fmla="*/ 392 w 1128"/>
                  <a:gd name="T11" fmla="*/ 12 h 1308"/>
                  <a:gd name="T12" fmla="*/ 304 w 1128"/>
                  <a:gd name="T13" fmla="*/ 28 h 1308"/>
                  <a:gd name="T14" fmla="*/ 176 w 1128"/>
                  <a:gd name="T15" fmla="*/ 68 h 1308"/>
                  <a:gd name="T16" fmla="*/ 128 w 1128"/>
                  <a:gd name="T17" fmla="*/ 116 h 1308"/>
                  <a:gd name="T18" fmla="*/ 80 w 1128"/>
                  <a:gd name="T19" fmla="*/ 156 h 1308"/>
                  <a:gd name="T20" fmla="*/ 16 w 1128"/>
                  <a:gd name="T21" fmla="*/ 276 h 1308"/>
                  <a:gd name="T22" fmla="*/ 0 w 1128"/>
                  <a:gd name="T23" fmla="*/ 372 h 1308"/>
                  <a:gd name="T24" fmla="*/ 48 w 1128"/>
                  <a:gd name="T25" fmla="*/ 644 h 1308"/>
                  <a:gd name="T26" fmla="*/ 64 w 1128"/>
                  <a:gd name="T27" fmla="*/ 764 h 1308"/>
                  <a:gd name="T28" fmla="*/ 96 w 1128"/>
                  <a:gd name="T29" fmla="*/ 836 h 1308"/>
                  <a:gd name="T30" fmla="*/ 176 w 1128"/>
                  <a:gd name="T31" fmla="*/ 1020 h 1308"/>
                  <a:gd name="T32" fmla="*/ 240 w 1128"/>
                  <a:gd name="T33" fmla="*/ 1108 h 1308"/>
                  <a:gd name="T34" fmla="*/ 280 w 1128"/>
                  <a:gd name="T35" fmla="*/ 1116 h 1308"/>
                  <a:gd name="T36" fmla="*/ 328 w 1128"/>
                  <a:gd name="T37" fmla="*/ 1132 h 1308"/>
                  <a:gd name="T38" fmla="*/ 432 w 1128"/>
                  <a:gd name="T39" fmla="*/ 1220 h 1308"/>
                  <a:gd name="T40" fmla="*/ 488 w 1128"/>
                  <a:gd name="T41" fmla="*/ 1236 h 1308"/>
                  <a:gd name="T42" fmla="*/ 560 w 1128"/>
                  <a:gd name="T43" fmla="*/ 1260 h 1308"/>
                  <a:gd name="T44" fmla="*/ 584 w 1128"/>
                  <a:gd name="T45" fmla="*/ 1268 h 1308"/>
                  <a:gd name="T46" fmla="*/ 672 w 1128"/>
                  <a:gd name="T47" fmla="*/ 1308 h 1308"/>
                  <a:gd name="T48" fmla="*/ 960 w 1128"/>
                  <a:gd name="T49" fmla="*/ 1244 h 1308"/>
                  <a:gd name="T50" fmla="*/ 1016 w 1128"/>
                  <a:gd name="T51" fmla="*/ 1220 h 130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28"/>
                  <a:gd name="T79" fmla="*/ 0 h 1308"/>
                  <a:gd name="T80" fmla="*/ 1128 w 1128"/>
                  <a:gd name="T81" fmla="*/ 1308 h 130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28" h="1308">
                    <a:moveTo>
                      <a:pt x="1128" y="236"/>
                    </a:moveTo>
                    <a:cubicBezTo>
                      <a:pt x="1091" y="221"/>
                      <a:pt x="1051" y="167"/>
                      <a:pt x="1016" y="164"/>
                    </a:cubicBezTo>
                    <a:cubicBezTo>
                      <a:pt x="920" y="157"/>
                      <a:pt x="824" y="159"/>
                      <a:pt x="728" y="156"/>
                    </a:cubicBezTo>
                    <a:cubicBezTo>
                      <a:pt x="720" y="154"/>
                      <a:pt x="681" y="145"/>
                      <a:pt x="672" y="140"/>
                    </a:cubicBezTo>
                    <a:cubicBezTo>
                      <a:pt x="655" y="131"/>
                      <a:pt x="624" y="108"/>
                      <a:pt x="624" y="108"/>
                    </a:cubicBezTo>
                    <a:cubicBezTo>
                      <a:pt x="568" y="25"/>
                      <a:pt x="483" y="25"/>
                      <a:pt x="392" y="12"/>
                    </a:cubicBezTo>
                    <a:cubicBezTo>
                      <a:pt x="355" y="0"/>
                      <a:pt x="339" y="13"/>
                      <a:pt x="304" y="28"/>
                    </a:cubicBezTo>
                    <a:cubicBezTo>
                      <a:pt x="260" y="47"/>
                      <a:pt x="223" y="60"/>
                      <a:pt x="176" y="68"/>
                    </a:cubicBezTo>
                    <a:cubicBezTo>
                      <a:pt x="109" y="102"/>
                      <a:pt x="174" y="61"/>
                      <a:pt x="128" y="116"/>
                    </a:cubicBezTo>
                    <a:cubicBezTo>
                      <a:pt x="115" y="132"/>
                      <a:pt x="95" y="141"/>
                      <a:pt x="80" y="156"/>
                    </a:cubicBezTo>
                    <a:cubicBezTo>
                      <a:pt x="64" y="203"/>
                      <a:pt x="25" y="222"/>
                      <a:pt x="16" y="276"/>
                    </a:cubicBezTo>
                    <a:cubicBezTo>
                      <a:pt x="11" y="308"/>
                      <a:pt x="0" y="372"/>
                      <a:pt x="0" y="372"/>
                    </a:cubicBezTo>
                    <a:cubicBezTo>
                      <a:pt x="9" y="466"/>
                      <a:pt x="25" y="553"/>
                      <a:pt x="48" y="644"/>
                    </a:cubicBezTo>
                    <a:cubicBezTo>
                      <a:pt x="52" y="679"/>
                      <a:pt x="56" y="728"/>
                      <a:pt x="64" y="764"/>
                    </a:cubicBezTo>
                    <a:cubicBezTo>
                      <a:pt x="70" y="791"/>
                      <a:pt x="90" y="809"/>
                      <a:pt x="96" y="836"/>
                    </a:cubicBezTo>
                    <a:cubicBezTo>
                      <a:pt x="113" y="908"/>
                      <a:pt x="114" y="973"/>
                      <a:pt x="176" y="1020"/>
                    </a:cubicBezTo>
                    <a:cubicBezTo>
                      <a:pt x="189" y="1059"/>
                      <a:pt x="197" y="1092"/>
                      <a:pt x="240" y="1108"/>
                    </a:cubicBezTo>
                    <a:cubicBezTo>
                      <a:pt x="253" y="1113"/>
                      <a:pt x="267" y="1112"/>
                      <a:pt x="280" y="1116"/>
                    </a:cubicBezTo>
                    <a:cubicBezTo>
                      <a:pt x="296" y="1120"/>
                      <a:pt x="328" y="1132"/>
                      <a:pt x="328" y="1132"/>
                    </a:cubicBezTo>
                    <a:cubicBezTo>
                      <a:pt x="365" y="1160"/>
                      <a:pt x="389" y="1199"/>
                      <a:pt x="432" y="1220"/>
                    </a:cubicBezTo>
                    <a:cubicBezTo>
                      <a:pt x="445" y="1227"/>
                      <a:pt x="475" y="1232"/>
                      <a:pt x="488" y="1236"/>
                    </a:cubicBezTo>
                    <a:cubicBezTo>
                      <a:pt x="512" y="1243"/>
                      <a:pt x="536" y="1252"/>
                      <a:pt x="560" y="1260"/>
                    </a:cubicBezTo>
                    <a:cubicBezTo>
                      <a:pt x="568" y="1263"/>
                      <a:pt x="584" y="1268"/>
                      <a:pt x="584" y="1268"/>
                    </a:cubicBezTo>
                    <a:cubicBezTo>
                      <a:pt x="609" y="1306"/>
                      <a:pt x="630" y="1297"/>
                      <a:pt x="672" y="1308"/>
                    </a:cubicBezTo>
                    <a:cubicBezTo>
                      <a:pt x="775" y="1300"/>
                      <a:pt x="867" y="1285"/>
                      <a:pt x="960" y="1244"/>
                    </a:cubicBezTo>
                    <a:cubicBezTo>
                      <a:pt x="1022" y="1216"/>
                      <a:pt x="994" y="1242"/>
                      <a:pt x="1016" y="1220"/>
                    </a:cubicBezTo>
                  </a:path>
                </a:pathLst>
              </a:custGeom>
              <a:noFill/>
              <a:ln w="28575">
                <a:solidFill>
                  <a:srgbClr val="FC7C7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6" name="Freeform 46"/>
              <p:cNvSpPr>
                <a:spLocks/>
              </p:cNvSpPr>
              <p:nvPr/>
            </p:nvSpPr>
            <p:spPr bwMode="auto">
              <a:xfrm>
                <a:off x="4346" y="1231"/>
                <a:ext cx="405" cy="998"/>
              </a:xfrm>
              <a:custGeom>
                <a:avLst/>
                <a:gdLst>
                  <a:gd name="T0" fmla="*/ 136 w 405"/>
                  <a:gd name="T1" fmla="*/ 0 h 998"/>
                  <a:gd name="T2" fmla="*/ 304 w 405"/>
                  <a:gd name="T3" fmla="*/ 24 h 998"/>
                  <a:gd name="T4" fmla="*/ 376 w 405"/>
                  <a:gd name="T5" fmla="*/ 176 h 998"/>
                  <a:gd name="T6" fmla="*/ 312 w 405"/>
                  <a:gd name="T7" fmla="*/ 640 h 998"/>
                  <a:gd name="T8" fmla="*/ 264 w 405"/>
                  <a:gd name="T9" fmla="*/ 720 h 998"/>
                  <a:gd name="T10" fmla="*/ 160 w 405"/>
                  <a:gd name="T11" fmla="*/ 920 h 998"/>
                  <a:gd name="T12" fmla="*/ 112 w 405"/>
                  <a:gd name="T13" fmla="*/ 952 h 998"/>
                  <a:gd name="T14" fmla="*/ 64 w 405"/>
                  <a:gd name="T15" fmla="*/ 992 h 998"/>
                  <a:gd name="T16" fmla="*/ 0 w 405"/>
                  <a:gd name="T17" fmla="*/ 992 h 9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5"/>
                  <a:gd name="T28" fmla="*/ 0 h 998"/>
                  <a:gd name="T29" fmla="*/ 405 w 405"/>
                  <a:gd name="T30" fmla="*/ 998 h 99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5" h="998">
                    <a:moveTo>
                      <a:pt x="136" y="0"/>
                    </a:moveTo>
                    <a:cubicBezTo>
                      <a:pt x="191" y="14"/>
                      <a:pt x="247" y="18"/>
                      <a:pt x="304" y="24"/>
                    </a:cubicBezTo>
                    <a:cubicBezTo>
                      <a:pt x="339" y="77"/>
                      <a:pt x="361" y="115"/>
                      <a:pt x="376" y="176"/>
                    </a:cubicBezTo>
                    <a:cubicBezTo>
                      <a:pt x="372" y="349"/>
                      <a:pt x="405" y="500"/>
                      <a:pt x="312" y="640"/>
                    </a:cubicBezTo>
                    <a:cubicBezTo>
                      <a:pt x="301" y="684"/>
                      <a:pt x="280" y="683"/>
                      <a:pt x="264" y="720"/>
                    </a:cubicBezTo>
                    <a:cubicBezTo>
                      <a:pt x="233" y="789"/>
                      <a:pt x="202" y="856"/>
                      <a:pt x="160" y="920"/>
                    </a:cubicBezTo>
                    <a:cubicBezTo>
                      <a:pt x="149" y="936"/>
                      <a:pt x="128" y="941"/>
                      <a:pt x="112" y="952"/>
                    </a:cubicBezTo>
                    <a:cubicBezTo>
                      <a:pt x="95" y="964"/>
                      <a:pt x="84" y="987"/>
                      <a:pt x="64" y="992"/>
                    </a:cubicBezTo>
                    <a:cubicBezTo>
                      <a:pt x="43" y="998"/>
                      <a:pt x="21" y="992"/>
                      <a:pt x="0" y="992"/>
                    </a:cubicBezTo>
                  </a:path>
                </a:pathLst>
              </a:custGeom>
              <a:noFill/>
              <a:ln w="28575">
                <a:solidFill>
                  <a:srgbClr val="FC7C72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47"/>
            <p:cNvGrpSpPr>
              <a:grpSpLocks/>
            </p:cNvGrpSpPr>
            <p:nvPr/>
          </p:nvGrpSpPr>
          <p:grpSpPr bwMode="auto">
            <a:xfrm>
              <a:off x="3452" y="88"/>
              <a:ext cx="1388" cy="840"/>
              <a:chOff x="3268" y="72"/>
              <a:chExt cx="1388" cy="840"/>
            </a:xfrm>
          </p:grpSpPr>
          <p:sp>
            <p:nvSpPr>
              <p:cNvPr id="12351" name="AutoShape 48"/>
              <p:cNvSpPr>
                <a:spLocks noChangeArrowheads="1"/>
              </p:cNvSpPr>
              <p:nvPr/>
            </p:nvSpPr>
            <p:spPr bwMode="auto">
              <a:xfrm rot="6459008">
                <a:off x="3929" y="120"/>
                <a:ext cx="144" cy="48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accent1"/>
              </a:solidFill>
              <a:ln w="28575">
                <a:solidFill>
                  <a:srgbClr val="FC7C7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2" name="AutoShape 49"/>
              <p:cNvSpPr>
                <a:spLocks noChangeArrowheads="1"/>
              </p:cNvSpPr>
              <p:nvPr/>
            </p:nvSpPr>
            <p:spPr bwMode="auto">
              <a:xfrm rot="3418568">
                <a:off x="3172" y="675"/>
                <a:ext cx="240" cy="47"/>
              </a:xfrm>
              <a:prstGeom prst="rightArrow">
                <a:avLst>
                  <a:gd name="adj1" fmla="val 50000"/>
                  <a:gd name="adj2" fmla="val 127660"/>
                </a:avLst>
              </a:prstGeom>
              <a:solidFill>
                <a:schemeClr val="accent1"/>
              </a:solidFill>
              <a:ln w="28575">
                <a:solidFill>
                  <a:srgbClr val="FC7C7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3" name="AutoShape 50"/>
              <p:cNvSpPr>
                <a:spLocks noChangeArrowheads="1"/>
              </p:cNvSpPr>
              <p:nvPr/>
            </p:nvSpPr>
            <p:spPr bwMode="auto">
              <a:xfrm rot="3300479">
                <a:off x="4488" y="792"/>
                <a:ext cx="192" cy="48"/>
              </a:xfrm>
              <a:prstGeom prst="rightArrow">
                <a:avLst>
                  <a:gd name="adj1" fmla="val 50000"/>
                  <a:gd name="adj2" fmla="val 100000"/>
                </a:avLst>
              </a:prstGeom>
              <a:solidFill>
                <a:schemeClr val="accent1"/>
              </a:solidFill>
              <a:ln w="28575">
                <a:solidFill>
                  <a:srgbClr val="FC7C7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4" name="AutoShape 51"/>
              <p:cNvSpPr>
                <a:spLocks noChangeArrowheads="1"/>
              </p:cNvSpPr>
              <p:nvPr/>
            </p:nvSpPr>
            <p:spPr bwMode="auto">
              <a:xfrm rot="4201013">
                <a:off x="4488" y="648"/>
                <a:ext cx="288" cy="48"/>
              </a:xfrm>
              <a:prstGeom prst="rightArrow">
                <a:avLst>
                  <a:gd name="adj1" fmla="val 50000"/>
                  <a:gd name="adj2" fmla="val 150000"/>
                </a:avLst>
              </a:prstGeom>
              <a:solidFill>
                <a:schemeClr val="accent1"/>
              </a:solidFill>
              <a:ln w="28575">
                <a:solidFill>
                  <a:srgbClr val="FC7C7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48" name="AutoShape 52"/>
            <p:cNvSpPr>
              <a:spLocks noChangeArrowheads="1"/>
            </p:cNvSpPr>
            <p:nvPr/>
          </p:nvSpPr>
          <p:spPr bwMode="auto">
            <a:xfrm rot="-8457870">
              <a:off x="4168" y="352"/>
              <a:ext cx="240" cy="54"/>
            </a:xfrm>
            <a:prstGeom prst="rightArrow">
              <a:avLst>
                <a:gd name="adj1" fmla="val 50000"/>
                <a:gd name="adj2" fmla="val 111111"/>
              </a:avLst>
            </a:prstGeom>
            <a:solidFill>
              <a:schemeClr val="accent1"/>
            </a:solidFill>
            <a:ln w="28575">
              <a:solidFill>
                <a:srgbClr val="FC7C7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9" name="AutoShape 53"/>
            <p:cNvSpPr>
              <a:spLocks noChangeArrowheads="1"/>
            </p:cNvSpPr>
            <p:nvPr/>
          </p:nvSpPr>
          <p:spPr bwMode="auto">
            <a:xfrm rot="7995858">
              <a:off x="5008" y="832"/>
              <a:ext cx="192" cy="48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chemeClr val="accent1"/>
            </a:solidFill>
            <a:ln w="28575">
              <a:solidFill>
                <a:srgbClr val="FC7C7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0" name="AutoShape 54"/>
            <p:cNvSpPr>
              <a:spLocks noChangeArrowheads="1"/>
            </p:cNvSpPr>
            <p:nvPr/>
          </p:nvSpPr>
          <p:spPr bwMode="auto">
            <a:xfrm>
              <a:off x="3928" y="256"/>
              <a:ext cx="192" cy="48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chemeClr val="accent1"/>
            </a:solidFill>
            <a:ln w="28575">
              <a:solidFill>
                <a:srgbClr val="FC7C7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93" name="AutoShape 57"/>
          <p:cNvSpPr>
            <a:spLocks noChangeArrowheads="1"/>
          </p:cNvSpPr>
          <p:nvPr/>
        </p:nvSpPr>
        <p:spPr bwMode="auto">
          <a:xfrm rot="8961632">
            <a:off x="2438400" y="5829300"/>
            <a:ext cx="381000" cy="114300"/>
          </a:xfrm>
          <a:prstGeom prst="rightArrow">
            <a:avLst>
              <a:gd name="adj1" fmla="val 50000"/>
              <a:gd name="adj2" fmla="val 83333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/>
            <a:endParaRPr lang="en-US" sz="2800" b="1"/>
          </a:p>
        </p:txBody>
      </p:sp>
      <p:sp>
        <p:nvSpPr>
          <p:cNvPr id="39994" name="AutoShape 58"/>
          <p:cNvSpPr>
            <a:spLocks noChangeArrowheads="1"/>
          </p:cNvSpPr>
          <p:nvPr/>
        </p:nvSpPr>
        <p:spPr bwMode="auto">
          <a:xfrm rot="9297884">
            <a:off x="2514600" y="19050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/>
            <a:endParaRPr lang="en-US" sz="2800" b="1"/>
          </a:p>
        </p:txBody>
      </p:sp>
      <p:sp>
        <p:nvSpPr>
          <p:cNvPr id="39998" name="AutoShape 62"/>
          <p:cNvSpPr>
            <a:spLocks noChangeArrowheads="1"/>
          </p:cNvSpPr>
          <p:nvPr/>
        </p:nvSpPr>
        <p:spPr bwMode="auto">
          <a:xfrm rot="-7156469">
            <a:off x="2174875" y="3136900"/>
            <a:ext cx="188913" cy="119063"/>
          </a:xfrm>
          <a:prstGeom prst="rightArrow">
            <a:avLst>
              <a:gd name="adj1" fmla="val 50000"/>
              <a:gd name="adj2" fmla="val 39667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 sz="2800" b="1"/>
          </a:p>
        </p:txBody>
      </p:sp>
      <p:sp>
        <p:nvSpPr>
          <p:cNvPr id="39999" name="AutoShape 63"/>
          <p:cNvSpPr>
            <a:spLocks noChangeArrowheads="1"/>
          </p:cNvSpPr>
          <p:nvPr/>
        </p:nvSpPr>
        <p:spPr bwMode="auto">
          <a:xfrm rot="8203250">
            <a:off x="2819400" y="2085975"/>
            <a:ext cx="227013" cy="111125"/>
          </a:xfrm>
          <a:prstGeom prst="rightArrow">
            <a:avLst>
              <a:gd name="adj1" fmla="val 50000"/>
              <a:gd name="adj2" fmla="val 51072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/>
            <a:endParaRPr lang="en-US" sz="2800" b="1"/>
          </a:p>
        </p:txBody>
      </p:sp>
      <p:sp>
        <p:nvSpPr>
          <p:cNvPr id="40000" name="AutoShape 64"/>
          <p:cNvSpPr>
            <a:spLocks noChangeArrowheads="1"/>
          </p:cNvSpPr>
          <p:nvPr/>
        </p:nvSpPr>
        <p:spPr bwMode="auto">
          <a:xfrm rot="9743029">
            <a:off x="2971800" y="2403475"/>
            <a:ext cx="227013" cy="111125"/>
          </a:xfrm>
          <a:prstGeom prst="rightArrow">
            <a:avLst>
              <a:gd name="adj1" fmla="val 50000"/>
              <a:gd name="adj2" fmla="val 51072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/>
            <a:endParaRPr lang="en-US" sz="2800" b="1"/>
          </a:p>
        </p:txBody>
      </p:sp>
      <p:sp>
        <p:nvSpPr>
          <p:cNvPr id="40001" name="AutoShape 65"/>
          <p:cNvSpPr>
            <a:spLocks noChangeArrowheads="1"/>
          </p:cNvSpPr>
          <p:nvPr/>
        </p:nvSpPr>
        <p:spPr bwMode="auto">
          <a:xfrm rot="-9512708">
            <a:off x="2897188" y="2527300"/>
            <a:ext cx="150812" cy="123825"/>
          </a:xfrm>
          <a:prstGeom prst="rightArrow">
            <a:avLst>
              <a:gd name="adj1" fmla="val 50000"/>
              <a:gd name="adj2" fmla="val 30449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/>
            <a:endParaRPr lang="en-US" sz="2800" b="1"/>
          </a:p>
        </p:txBody>
      </p:sp>
      <p:sp>
        <p:nvSpPr>
          <p:cNvPr id="40002" name="AutoShape 66"/>
          <p:cNvSpPr>
            <a:spLocks noChangeArrowheads="1"/>
          </p:cNvSpPr>
          <p:nvPr/>
        </p:nvSpPr>
        <p:spPr bwMode="auto">
          <a:xfrm rot="-9512708">
            <a:off x="2516188" y="3000375"/>
            <a:ext cx="150812" cy="123825"/>
          </a:xfrm>
          <a:prstGeom prst="rightArrow">
            <a:avLst>
              <a:gd name="adj1" fmla="val 50000"/>
              <a:gd name="adj2" fmla="val 30449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/>
            <a:endParaRPr lang="en-US" sz="2800" b="1"/>
          </a:p>
        </p:txBody>
      </p:sp>
      <p:sp>
        <p:nvSpPr>
          <p:cNvPr id="40003" name="AutoShape 67"/>
          <p:cNvSpPr>
            <a:spLocks noChangeArrowheads="1"/>
          </p:cNvSpPr>
          <p:nvPr/>
        </p:nvSpPr>
        <p:spPr bwMode="auto">
          <a:xfrm rot="8382029">
            <a:off x="2895600" y="2236788"/>
            <a:ext cx="153988" cy="125412"/>
          </a:xfrm>
          <a:prstGeom prst="rightArrow">
            <a:avLst>
              <a:gd name="adj1" fmla="val 50000"/>
              <a:gd name="adj2" fmla="val 30696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/>
            <a:endParaRPr lang="en-US" sz="2800" b="1"/>
          </a:p>
        </p:txBody>
      </p:sp>
      <p:sp>
        <p:nvSpPr>
          <p:cNvPr id="40004" name="AutoShape 68"/>
          <p:cNvSpPr>
            <a:spLocks noChangeArrowheads="1"/>
          </p:cNvSpPr>
          <p:nvPr/>
        </p:nvSpPr>
        <p:spPr bwMode="auto">
          <a:xfrm rot="-10461248">
            <a:off x="2590800" y="2736850"/>
            <a:ext cx="307975" cy="157163"/>
          </a:xfrm>
          <a:prstGeom prst="rightArrow">
            <a:avLst>
              <a:gd name="adj1" fmla="val 50000"/>
              <a:gd name="adj2" fmla="val 48990"/>
            </a:avLst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/>
            <a:endParaRPr lang="en-US" sz="2800" b="1"/>
          </a:p>
        </p:txBody>
      </p:sp>
      <p:sp>
        <p:nvSpPr>
          <p:cNvPr id="40005" name="Freeform 69"/>
          <p:cNvSpPr>
            <a:spLocks/>
          </p:cNvSpPr>
          <p:nvPr/>
        </p:nvSpPr>
        <p:spPr bwMode="auto">
          <a:xfrm>
            <a:off x="1219200" y="2266950"/>
            <a:ext cx="1543050" cy="1117600"/>
          </a:xfrm>
          <a:custGeom>
            <a:avLst/>
            <a:gdLst>
              <a:gd name="T0" fmla="*/ 892 w 972"/>
              <a:gd name="T1" fmla="*/ 536 h 704"/>
              <a:gd name="T2" fmla="*/ 916 w 972"/>
              <a:gd name="T3" fmla="*/ 528 h 704"/>
              <a:gd name="T4" fmla="*/ 924 w 972"/>
              <a:gd name="T5" fmla="*/ 504 h 704"/>
              <a:gd name="T6" fmla="*/ 956 w 972"/>
              <a:gd name="T7" fmla="*/ 456 h 704"/>
              <a:gd name="T8" fmla="*/ 972 w 972"/>
              <a:gd name="T9" fmla="*/ 432 h 704"/>
              <a:gd name="T10" fmla="*/ 852 w 972"/>
              <a:gd name="T11" fmla="*/ 160 h 704"/>
              <a:gd name="T12" fmla="*/ 708 w 972"/>
              <a:gd name="T13" fmla="*/ 160 h 704"/>
              <a:gd name="T14" fmla="*/ 692 w 972"/>
              <a:gd name="T15" fmla="*/ 136 h 704"/>
              <a:gd name="T16" fmla="*/ 644 w 972"/>
              <a:gd name="T17" fmla="*/ 104 h 704"/>
              <a:gd name="T18" fmla="*/ 620 w 972"/>
              <a:gd name="T19" fmla="*/ 88 h 704"/>
              <a:gd name="T20" fmla="*/ 500 w 972"/>
              <a:gd name="T21" fmla="*/ 0 h 704"/>
              <a:gd name="T22" fmla="*/ 428 w 972"/>
              <a:gd name="T23" fmla="*/ 8 h 704"/>
              <a:gd name="T24" fmla="*/ 404 w 972"/>
              <a:gd name="T25" fmla="*/ 32 h 704"/>
              <a:gd name="T26" fmla="*/ 316 w 972"/>
              <a:gd name="T27" fmla="*/ 56 h 704"/>
              <a:gd name="T28" fmla="*/ 260 w 972"/>
              <a:gd name="T29" fmla="*/ 96 h 704"/>
              <a:gd name="T30" fmla="*/ 164 w 972"/>
              <a:gd name="T31" fmla="*/ 104 h 704"/>
              <a:gd name="T32" fmla="*/ 52 w 972"/>
              <a:gd name="T33" fmla="*/ 216 h 704"/>
              <a:gd name="T34" fmla="*/ 100 w 972"/>
              <a:gd name="T35" fmla="*/ 400 h 704"/>
              <a:gd name="T36" fmla="*/ 148 w 972"/>
              <a:gd name="T37" fmla="*/ 472 h 704"/>
              <a:gd name="T38" fmla="*/ 180 w 972"/>
              <a:gd name="T39" fmla="*/ 552 h 704"/>
              <a:gd name="T40" fmla="*/ 332 w 972"/>
              <a:gd name="T41" fmla="*/ 632 h 704"/>
              <a:gd name="T42" fmla="*/ 516 w 972"/>
              <a:gd name="T43" fmla="*/ 704 h 704"/>
              <a:gd name="T44" fmla="*/ 588 w 972"/>
              <a:gd name="T45" fmla="*/ 696 h 704"/>
              <a:gd name="T46" fmla="*/ 636 w 972"/>
              <a:gd name="T47" fmla="*/ 680 h 704"/>
              <a:gd name="T48" fmla="*/ 660 w 972"/>
              <a:gd name="T49" fmla="*/ 672 h 704"/>
              <a:gd name="T50" fmla="*/ 804 w 972"/>
              <a:gd name="T51" fmla="*/ 576 h 704"/>
              <a:gd name="T52" fmla="*/ 892 w 972"/>
              <a:gd name="T53" fmla="*/ 536 h 70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72"/>
              <a:gd name="T82" fmla="*/ 0 h 704"/>
              <a:gd name="T83" fmla="*/ 972 w 972"/>
              <a:gd name="T84" fmla="*/ 704 h 70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72" h="704">
                <a:moveTo>
                  <a:pt x="892" y="536"/>
                </a:moveTo>
                <a:cubicBezTo>
                  <a:pt x="900" y="533"/>
                  <a:pt x="910" y="534"/>
                  <a:pt x="916" y="528"/>
                </a:cubicBezTo>
                <a:cubicBezTo>
                  <a:pt x="922" y="522"/>
                  <a:pt x="920" y="511"/>
                  <a:pt x="924" y="504"/>
                </a:cubicBezTo>
                <a:cubicBezTo>
                  <a:pt x="933" y="487"/>
                  <a:pt x="945" y="472"/>
                  <a:pt x="956" y="456"/>
                </a:cubicBezTo>
                <a:cubicBezTo>
                  <a:pt x="961" y="448"/>
                  <a:pt x="972" y="432"/>
                  <a:pt x="972" y="432"/>
                </a:cubicBezTo>
                <a:cubicBezTo>
                  <a:pt x="967" y="339"/>
                  <a:pt x="968" y="189"/>
                  <a:pt x="852" y="160"/>
                </a:cubicBezTo>
                <a:cubicBezTo>
                  <a:pt x="798" y="169"/>
                  <a:pt x="770" y="178"/>
                  <a:pt x="708" y="160"/>
                </a:cubicBezTo>
                <a:cubicBezTo>
                  <a:pt x="699" y="157"/>
                  <a:pt x="699" y="142"/>
                  <a:pt x="692" y="136"/>
                </a:cubicBezTo>
                <a:cubicBezTo>
                  <a:pt x="678" y="123"/>
                  <a:pt x="660" y="115"/>
                  <a:pt x="644" y="104"/>
                </a:cubicBezTo>
                <a:cubicBezTo>
                  <a:pt x="636" y="99"/>
                  <a:pt x="620" y="88"/>
                  <a:pt x="620" y="88"/>
                </a:cubicBezTo>
                <a:cubicBezTo>
                  <a:pt x="593" y="34"/>
                  <a:pt x="559" y="12"/>
                  <a:pt x="500" y="0"/>
                </a:cubicBezTo>
                <a:cubicBezTo>
                  <a:pt x="476" y="3"/>
                  <a:pt x="451" y="0"/>
                  <a:pt x="428" y="8"/>
                </a:cubicBezTo>
                <a:cubicBezTo>
                  <a:pt x="417" y="12"/>
                  <a:pt x="414" y="27"/>
                  <a:pt x="404" y="32"/>
                </a:cubicBezTo>
                <a:cubicBezTo>
                  <a:pt x="344" y="62"/>
                  <a:pt x="381" y="12"/>
                  <a:pt x="316" y="56"/>
                </a:cubicBezTo>
                <a:cubicBezTo>
                  <a:pt x="297" y="69"/>
                  <a:pt x="282" y="90"/>
                  <a:pt x="260" y="96"/>
                </a:cubicBezTo>
                <a:cubicBezTo>
                  <a:pt x="229" y="104"/>
                  <a:pt x="196" y="101"/>
                  <a:pt x="164" y="104"/>
                </a:cubicBezTo>
                <a:cubicBezTo>
                  <a:pt x="106" y="123"/>
                  <a:pt x="109" y="197"/>
                  <a:pt x="52" y="216"/>
                </a:cubicBezTo>
                <a:cubicBezTo>
                  <a:pt x="0" y="294"/>
                  <a:pt x="79" y="336"/>
                  <a:pt x="100" y="400"/>
                </a:cubicBezTo>
                <a:cubicBezTo>
                  <a:pt x="111" y="432"/>
                  <a:pt x="124" y="448"/>
                  <a:pt x="148" y="472"/>
                </a:cubicBezTo>
                <a:cubicBezTo>
                  <a:pt x="153" y="487"/>
                  <a:pt x="171" y="543"/>
                  <a:pt x="180" y="552"/>
                </a:cubicBezTo>
                <a:cubicBezTo>
                  <a:pt x="220" y="592"/>
                  <a:pt x="278" y="618"/>
                  <a:pt x="332" y="632"/>
                </a:cubicBezTo>
                <a:cubicBezTo>
                  <a:pt x="389" y="670"/>
                  <a:pt x="451" y="682"/>
                  <a:pt x="516" y="704"/>
                </a:cubicBezTo>
                <a:cubicBezTo>
                  <a:pt x="540" y="701"/>
                  <a:pt x="564" y="701"/>
                  <a:pt x="588" y="696"/>
                </a:cubicBezTo>
                <a:cubicBezTo>
                  <a:pt x="605" y="693"/>
                  <a:pt x="620" y="685"/>
                  <a:pt x="636" y="680"/>
                </a:cubicBezTo>
                <a:cubicBezTo>
                  <a:pt x="644" y="677"/>
                  <a:pt x="660" y="672"/>
                  <a:pt x="660" y="672"/>
                </a:cubicBezTo>
                <a:cubicBezTo>
                  <a:pt x="702" y="630"/>
                  <a:pt x="752" y="602"/>
                  <a:pt x="804" y="576"/>
                </a:cubicBezTo>
                <a:cubicBezTo>
                  <a:pt x="822" y="567"/>
                  <a:pt x="940" y="560"/>
                  <a:pt x="892" y="536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Text Box 70"/>
          <p:cNvSpPr txBox="1">
            <a:spLocks noChangeArrowheads="1"/>
          </p:cNvSpPr>
          <p:nvPr/>
        </p:nvSpPr>
        <p:spPr bwMode="auto">
          <a:xfrm>
            <a:off x="4267200" y="0"/>
            <a:ext cx="2286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u="sng">
                <a:latin typeface="Arial" charset="0"/>
              </a:rPr>
              <a:t>c/ Diễn biến:</a:t>
            </a:r>
          </a:p>
        </p:txBody>
      </p:sp>
      <p:sp>
        <p:nvSpPr>
          <p:cNvPr id="12303" name="Text Box 71"/>
          <p:cNvSpPr txBox="1">
            <a:spLocks noChangeArrowheads="1"/>
          </p:cNvSpPr>
          <p:nvPr/>
        </p:nvSpPr>
        <p:spPr bwMode="auto">
          <a:xfrm>
            <a:off x="1295400" y="1066800"/>
            <a:ext cx="2286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PHÂN KHU BẮC</a:t>
            </a:r>
          </a:p>
        </p:txBody>
      </p:sp>
      <p:sp>
        <p:nvSpPr>
          <p:cNvPr id="12304" name="Text Box 72"/>
          <p:cNvSpPr txBox="1">
            <a:spLocks noChangeArrowheads="1"/>
          </p:cNvSpPr>
          <p:nvPr/>
        </p:nvSpPr>
        <p:spPr bwMode="auto">
          <a:xfrm>
            <a:off x="1828800" y="228600"/>
            <a:ext cx="1600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Arial" charset="0"/>
              </a:rPr>
              <a:t>Đồi Độc Lập</a:t>
            </a:r>
          </a:p>
        </p:txBody>
      </p:sp>
      <p:sp>
        <p:nvSpPr>
          <p:cNvPr id="12305" name="Text Box 73"/>
          <p:cNvSpPr txBox="1">
            <a:spLocks noChangeArrowheads="1"/>
          </p:cNvSpPr>
          <p:nvPr/>
        </p:nvSpPr>
        <p:spPr bwMode="auto">
          <a:xfrm>
            <a:off x="228600" y="1219200"/>
            <a:ext cx="1219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Bản Kéo</a:t>
            </a:r>
          </a:p>
        </p:txBody>
      </p:sp>
      <p:sp>
        <p:nvSpPr>
          <p:cNvPr id="12306" name="Text Box 74"/>
          <p:cNvSpPr txBox="1">
            <a:spLocks noChangeArrowheads="1"/>
          </p:cNvSpPr>
          <p:nvPr/>
        </p:nvSpPr>
        <p:spPr bwMode="auto">
          <a:xfrm>
            <a:off x="2133600" y="1295400"/>
            <a:ext cx="1752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Đồi Him Lam</a:t>
            </a:r>
          </a:p>
        </p:txBody>
      </p:sp>
      <p:sp>
        <p:nvSpPr>
          <p:cNvPr id="12307" name="Text Box 75"/>
          <p:cNvSpPr txBox="1">
            <a:spLocks noChangeArrowheads="1"/>
          </p:cNvSpPr>
          <p:nvPr/>
        </p:nvSpPr>
        <p:spPr bwMode="auto">
          <a:xfrm>
            <a:off x="228600" y="3124200"/>
            <a:ext cx="3048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PHÂN KHU TRUNG TÂM</a:t>
            </a:r>
          </a:p>
        </p:txBody>
      </p:sp>
      <p:sp>
        <p:nvSpPr>
          <p:cNvPr id="12308" name="Text Box 76"/>
          <p:cNvSpPr txBox="1">
            <a:spLocks noChangeArrowheads="1"/>
          </p:cNvSpPr>
          <p:nvPr/>
        </p:nvSpPr>
        <p:spPr bwMode="auto">
          <a:xfrm>
            <a:off x="838200" y="5715000"/>
            <a:ext cx="2133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PHÂN KHU NAM</a:t>
            </a:r>
          </a:p>
        </p:txBody>
      </p:sp>
      <p:sp>
        <p:nvSpPr>
          <p:cNvPr id="12309" name="Text Box 77"/>
          <p:cNvSpPr txBox="1">
            <a:spLocks noChangeArrowheads="1"/>
          </p:cNvSpPr>
          <p:nvPr/>
        </p:nvSpPr>
        <p:spPr bwMode="auto">
          <a:xfrm>
            <a:off x="1752600" y="6186488"/>
            <a:ext cx="16002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latin typeface="Arial" charset="0"/>
              </a:rPr>
              <a:t>Hồng Cúm</a:t>
            </a:r>
          </a:p>
        </p:txBody>
      </p:sp>
      <p:sp>
        <p:nvSpPr>
          <p:cNvPr id="12310" name="Text Box 78"/>
          <p:cNvSpPr txBox="1">
            <a:spLocks noChangeArrowheads="1"/>
          </p:cNvSpPr>
          <p:nvPr/>
        </p:nvSpPr>
        <p:spPr bwMode="auto">
          <a:xfrm>
            <a:off x="0" y="76200"/>
            <a:ext cx="1447800" cy="576263"/>
          </a:xfrm>
          <a:prstGeom prst="rect">
            <a:avLst/>
          </a:prstGeom>
          <a:solidFill>
            <a:srgbClr val="00FFFF"/>
          </a:solidFill>
          <a:ln w="57150" algn="ctr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Arial" charset="0"/>
              </a:rPr>
              <a:t>ĐỢT 2:</a:t>
            </a:r>
          </a:p>
        </p:txBody>
      </p:sp>
      <p:grpSp>
        <p:nvGrpSpPr>
          <p:cNvPr id="8" name="Group 80"/>
          <p:cNvGrpSpPr>
            <a:grpSpLocks/>
          </p:cNvGrpSpPr>
          <p:nvPr/>
        </p:nvGrpSpPr>
        <p:grpSpPr bwMode="auto">
          <a:xfrm>
            <a:off x="4267200" y="4637088"/>
            <a:ext cx="4876800" cy="2220912"/>
            <a:chOff x="48" y="2880"/>
            <a:chExt cx="2592" cy="1399"/>
          </a:xfrm>
        </p:grpSpPr>
        <p:grpSp>
          <p:nvGrpSpPr>
            <p:cNvPr id="9" name="Group 81"/>
            <p:cNvGrpSpPr>
              <a:grpSpLocks/>
            </p:cNvGrpSpPr>
            <p:nvPr/>
          </p:nvGrpSpPr>
          <p:grpSpPr bwMode="auto">
            <a:xfrm>
              <a:off x="48" y="2880"/>
              <a:ext cx="2592" cy="1392"/>
              <a:chOff x="48" y="2880"/>
              <a:chExt cx="2592" cy="1392"/>
            </a:xfrm>
          </p:grpSpPr>
          <p:sp>
            <p:nvSpPr>
              <p:cNvPr id="12326" name="Rectangle 82"/>
              <p:cNvSpPr>
                <a:spLocks noChangeArrowheads="1"/>
              </p:cNvSpPr>
              <p:nvPr/>
            </p:nvSpPr>
            <p:spPr bwMode="auto">
              <a:xfrm>
                <a:off x="48" y="2880"/>
                <a:ext cx="2592" cy="1392"/>
              </a:xfrm>
              <a:prstGeom prst="rect">
                <a:avLst/>
              </a:prstGeom>
              <a:solidFill>
                <a:srgbClr val="BBE0E3">
                  <a:alpha val="0"/>
                </a:srgbClr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000" b="1">
                  <a:latin typeface="Arial" charset="0"/>
                </a:endParaRPr>
              </a:p>
            </p:txBody>
          </p:sp>
          <p:grpSp>
            <p:nvGrpSpPr>
              <p:cNvPr id="10" name="Group 83"/>
              <p:cNvGrpSpPr>
                <a:grpSpLocks/>
              </p:cNvGrpSpPr>
              <p:nvPr/>
            </p:nvGrpSpPr>
            <p:grpSpPr bwMode="auto">
              <a:xfrm>
                <a:off x="96" y="3648"/>
                <a:ext cx="240" cy="144"/>
                <a:chOff x="432" y="3024"/>
                <a:chExt cx="288" cy="144"/>
              </a:xfrm>
            </p:grpSpPr>
            <p:sp>
              <p:nvSpPr>
                <p:cNvPr id="12342" name="Rectangle 84"/>
                <p:cNvSpPr>
                  <a:spLocks noChangeArrowheads="1"/>
                </p:cNvSpPr>
                <p:nvPr/>
              </p:nvSpPr>
              <p:spPr bwMode="auto">
                <a:xfrm>
                  <a:off x="432" y="3024"/>
                  <a:ext cx="288" cy="14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3" name="Rectangle 85"/>
                <p:cNvSpPr>
                  <a:spLocks noChangeArrowheads="1"/>
                </p:cNvSpPr>
                <p:nvPr/>
              </p:nvSpPr>
              <p:spPr bwMode="auto">
                <a:xfrm>
                  <a:off x="432" y="3024"/>
                  <a:ext cx="96" cy="144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44" name="Rectangle 86"/>
                <p:cNvSpPr>
                  <a:spLocks noChangeArrowheads="1"/>
                </p:cNvSpPr>
                <p:nvPr/>
              </p:nvSpPr>
              <p:spPr bwMode="auto">
                <a:xfrm>
                  <a:off x="624" y="3024"/>
                  <a:ext cx="96" cy="144"/>
                </a:xfrm>
                <a:prstGeom prst="rect">
                  <a:avLst/>
                </a:prstGeom>
                <a:solidFill>
                  <a:srgbClr val="1D22D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87"/>
              <p:cNvGrpSpPr>
                <a:grpSpLocks/>
              </p:cNvGrpSpPr>
              <p:nvPr/>
            </p:nvGrpSpPr>
            <p:grpSpPr bwMode="auto">
              <a:xfrm>
                <a:off x="96" y="3888"/>
                <a:ext cx="336" cy="96"/>
                <a:chOff x="384" y="3264"/>
                <a:chExt cx="480" cy="144"/>
              </a:xfrm>
            </p:grpSpPr>
            <p:sp>
              <p:nvSpPr>
                <p:cNvPr id="12337" name="Rectangle 88"/>
                <p:cNvSpPr>
                  <a:spLocks noChangeArrowheads="1"/>
                </p:cNvSpPr>
                <p:nvPr/>
              </p:nvSpPr>
              <p:spPr bwMode="auto">
                <a:xfrm>
                  <a:off x="384" y="3264"/>
                  <a:ext cx="480" cy="14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" name="Group 89"/>
                <p:cNvGrpSpPr>
                  <a:grpSpLocks/>
                </p:cNvGrpSpPr>
                <p:nvPr/>
              </p:nvGrpSpPr>
              <p:grpSpPr bwMode="auto">
                <a:xfrm>
                  <a:off x="504" y="3264"/>
                  <a:ext cx="280" cy="144"/>
                  <a:chOff x="432" y="3264"/>
                  <a:chExt cx="280" cy="144"/>
                </a:xfrm>
              </p:grpSpPr>
              <p:sp>
                <p:nvSpPr>
                  <p:cNvPr id="12339" name="AutoShape 90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313"/>
                    <a:ext cx="280" cy="47"/>
                  </a:xfrm>
                  <a:prstGeom prst="homePlate">
                    <a:avLst>
                      <a:gd name="adj" fmla="val 148936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40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600" y="3264"/>
                    <a:ext cx="0" cy="14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41" name="Line 9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0" y="3288"/>
                    <a:ext cx="0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329" name="AutoShape 93"/>
              <p:cNvSpPr>
                <a:spLocks noChangeArrowheads="1"/>
              </p:cNvSpPr>
              <p:nvPr/>
            </p:nvSpPr>
            <p:spPr bwMode="auto">
              <a:xfrm flipH="1">
                <a:off x="1584" y="4176"/>
                <a:ext cx="48" cy="48"/>
              </a:xfrm>
              <a:prstGeom prst="diamond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0" name="Line 94"/>
              <p:cNvSpPr>
                <a:spLocks noChangeShapeType="1"/>
              </p:cNvSpPr>
              <p:nvPr/>
            </p:nvSpPr>
            <p:spPr bwMode="auto">
              <a:xfrm>
                <a:off x="96" y="3408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1" name="Line 95"/>
              <p:cNvSpPr>
                <a:spLocks noChangeShapeType="1"/>
              </p:cNvSpPr>
              <p:nvPr/>
            </p:nvSpPr>
            <p:spPr bwMode="auto">
              <a:xfrm>
                <a:off x="96" y="3552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2" name="AutoShape 96"/>
              <p:cNvSpPr>
                <a:spLocks noChangeArrowheads="1"/>
              </p:cNvSpPr>
              <p:nvPr/>
            </p:nvSpPr>
            <p:spPr bwMode="auto">
              <a:xfrm>
                <a:off x="96" y="3216"/>
                <a:ext cx="336" cy="96"/>
              </a:xfrm>
              <a:prstGeom prst="rightArrow">
                <a:avLst>
                  <a:gd name="adj1" fmla="val 50000"/>
                  <a:gd name="adj2" fmla="val 87500"/>
                </a:avLst>
              </a:prstGeom>
              <a:solidFill>
                <a:srgbClr val="FA190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3" name="AutoShape 97"/>
              <p:cNvSpPr>
                <a:spLocks noChangeArrowheads="1"/>
              </p:cNvSpPr>
              <p:nvPr/>
            </p:nvSpPr>
            <p:spPr bwMode="auto">
              <a:xfrm>
                <a:off x="96" y="3072"/>
                <a:ext cx="336" cy="96"/>
              </a:xfrm>
              <a:prstGeom prst="rightArrow">
                <a:avLst>
                  <a:gd name="adj1" fmla="val 50000"/>
                  <a:gd name="adj2" fmla="val 87500"/>
                </a:avLst>
              </a:prstGeom>
              <a:solidFill>
                <a:srgbClr val="FFFF00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4" name="AutoShape 98"/>
              <p:cNvSpPr>
                <a:spLocks noChangeArrowheads="1"/>
              </p:cNvSpPr>
              <p:nvPr/>
            </p:nvSpPr>
            <p:spPr bwMode="auto">
              <a:xfrm>
                <a:off x="96" y="2928"/>
                <a:ext cx="336" cy="96"/>
              </a:xfrm>
              <a:prstGeom prst="rightArrow">
                <a:avLst>
                  <a:gd name="adj1" fmla="val 50000"/>
                  <a:gd name="adj2" fmla="val 87500"/>
                </a:avLst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5" name="Line 99"/>
              <p:cNvSpPr>
                <a:spLocks noChangeShapeType="1"/>
              </p:cNvSpPr>
              <p:nvPr/>
            </p:nvSpPr>
            <p:spPr bwMode="auto">
              <a:xfrm>
                <a:off x="96" y="4080"/>
                <a:ext cx="3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6" name="Line 100"/>
              <p:cNvSpPr>
                <a:spLocks noChangeShapeType="1"/>
              </p:cNvSpPr>
              <p:nvPr/>
            </p:nvSpPr>
            <p:spPr bwMode="auto">
              <a:xfrm>
                <a:off x="96" y="4224"/>
                <a:ext cx="3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16" name="Text Box 101"/>
            <p:cNvSpPr txBox="1">
              <a:spLocks noChangeArrowheads="1"/>
            </p:cNvSpPr>
            <p:nvPr/>
          </p:nvSpPr>
          <p:spPr bwMode="auto">
            <a:xfrm>
              <a:off x="624" y="2916"/>
              <a:ext cx="91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Ta tấn công đợt 1</a:t>
              </a:r>
            </a:p>
          </p:txBody>
        </p:sp>
        <p:sp>
          <p:nvSpPr>
            <p:cNvPr id="12317" name="Text Box 102"/>
            <p:cNvSpPr txBox="1">
              <a:spLocks noChangeArrowheads="1"/>
            </p:cNvSpPr>
            <p:nvPr/>
          </p:nvSpPr>
          <p:spPr bwMode="auto">
            <a:xfrm>
              <a:off x="624" y="3070"/>
              <a:ext cx="91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Ta tấn công đợt 2</a:t>
              </a:r>
            </a:p>
          </p:txBody>
        </p:sp>
        <p:sp>
          <p:nvSpPr>
            <p:cNvPr id="12318" name="Text Box 103"/>
            <p:cNvSpPr txBox="1">
              <a:spLocks noChangeArrowheads="1"/>
            </p:cNvSpPr>
            <p:nvPr/>
          </p:nvSpPr>
          <p:spPr bwMode="auto">
            <a:xfrm>
              <a:off x="624" y="3217"/>
              <a:ext cx="91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Ta tấn công đợt 3</a:t>
              </a:r>
            </a:p>
          </p:txBody>
        </p:sp>
        <p:sp>
          <p:nvSpPr>
            <p:cNvPr id="12319" name="Text Box 104"/>
            <p:cNvSpPr txBox="1">
              <a:spLocks noChangeArrowheads="1"/>
            </p:cNvSpPr>
            <p:nvPr/>
          </p:nvSpPr>
          <p:spPr bwMode="auto">
            <a:xfrm>
              <a:off x="624" y="3366"/>
              <a:ext cx="96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Vòng vây sau đợt 1</a:t>
              </a:r>
            </a:p>
          </p:txBody>
        </p:sp>
        <p:sp>
          <p:nvSpPr>
            <p:cNvPr id="12320" name="Text Box 105"/>
            <p:cNvSpPr txBox="1">
              <a:spLocks noChangeArrowheads="1"/>
            </p:cNvSpPr>
            <p:nvPr/>
          </p:nvSpPr>
          <p:spPr bwMode="auto">
            <a:xfrm>
              <a:off x="624" y="3520"/>
              <a:ext cx="96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Vòng vây sau đợt 2</a:t>
              </a:r>
            </a:p>
          </p:txBody>
        </p:sp>
        <p:sp>
          <p:nvSpPr>
            <p:cNvPr id="12321" name="Text Box 106"/>
            <p:cNvSpPr txBox="1">
              <a:spLocks noChangeArrowheads="1"/>
            </p:cNvSpPr>
            <p:nvPr/>
          </p:nvSpPr>
          <p:spPr bwMode="auto">
            <a:xfrm>
              <a:off x="624" y="3703"/>
              <a:ext cx="96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Chỉ huy sở của địch</a:t>
              </a:r>
            </a:p>
          </p:txBody>
        </p:sp>
        <p:sp>
          <p:nvSpPr>
            <p:cNvPr id="12322" name="Text Box 107"/>
            <p:cNvSpPr txBox="1">
              <a:spLocks noChangeArrowheads="1"/>
            </p:cNvSpPr>
            <p:nvPr/>
          </p:nvSpPr>
          <p:spPr bwMode="auto">
            <a:xfrm>
              <a:off x="624" y="3888"/>
              <a:ext cx="57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Sân bay địch</a:t>
              </a:r>
            </a:p>
          </p:txBody>
        </p:sp>
        <p:sp>
          <p:nvSpPr>
            <p:cNvPr id="12323" name="Text Box 108"/>
            <p:cNvSpPr txBox="1">
              <a:spLocks noChangeArrowheads="1"/>
            </p:cNvSpPr>
            <p:nvPr/>
          </p:nvSpPr>
          <p:spPr bwMode="auto">
            <a:xfrm>
              <a:off x="624" y="4039"/>
              <a:ext cx="81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Địch phản kích</a:t>
              </a:r>
            </a:p>
          </p:txBody>
        </p:sp>
        <p:sp>
          <p:nvSpPr>
            <p:cNvPr id="12324" name="Text Box 109"/>
            <p:cNvSpPr txBox="1">
              <a:spLocks noChangeArrowheads="1"/>
            </p:cNvSpPr>
            <p:nvPr/>
          </p:nvSpPr>
          <p:spPr bwMode="auto">
            <a:xfrm>
              <a:off x="624" y="4183"/>
              <a:ext cx="96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Địch rút lui</a:t>
              </a:r>
            </a:p>
          </p:txBody>
        </p:sp>
        <p:sp>
          <p:nvSpPr>
            <p:cNvPr id="12325" name="Text Box 110"/>
            <p:cNvSpPr txBox="1">
              <a:spLocks noChangeArrowheads="1"/>
            </p:cNvSpPr>
            <p:nvPr/>
          </p:nvSpPr>
          <p:spPr bwMode="auto">
            <a:xfrm>
              <a:off x="1728" y="4138"/>
              <a:ext cx="91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Cứ điểm của địch</a:t>
              </a:r>
            </a:p>
          </p:txBody>
        </p:sp>
      </p:grpSp>
      <p:sp>
        <p:nvSpPr>
          <p:cNvPr id="12312" name="Text Box 111"/>
          <p:cNvSpPr txBox="1">
            <a:spLocks noChangeArrowheads="1"/>
          </p:cNvSpPr>
          <p:nvPr/>
        </p:nvSpPr>
        <p:spPr bwMode="auto">
          <a:xfrm>
            <a:off x="4267200" y="457200"/>
            <a:ext cx="48006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dirty="0" err="1"/>
              <a:t>Đợt</a:t>
            </a:r>
            <a:r>
              <a:rPr lang="en-US" sz="2400" dirty="0"/>
              <a:t> 1: </a:t>
            </a:r>
            <a:r>
              <a:rPr lang="en-US" sz="2400" dirty="0" err="1"/>
              <a:t>Tư</a:t>
            </a:r>
            <a:r>
              <a:rPr lang="en-US" sz="2400" dirty="0"/>
              <a:t>̀ </a:t>
            </a:r>
            <a:r>
              <a:rPr lang="en-US" sz="2400" dirty="0" smtClean="0"/>
              <a:t>13/3 </a:t>
            </a:r>
            <a:r>
              <a:rPr lang="en-US" sz="2400" dirty="0" err="1"/>
              <a:t>đến</a:t>
            </a:r>
            <a:r>
              <a:rPr lang="en-US" sz="2400" dirty="0"/>
              <a:t> </a:t>
            </a:r>
            <a:r>
              <a:rPr lang="en-US" sz="2400" dirty="0" smtClean="0"/>
              <a:t>17/3/1954</a:t>
            </a:r>
            <a:r>
              <a:rPr lang="en-US" sz="2400" dirty="0"/>
              <a:t>, </a:t>
            </a:r>
            <a:r>
              <a:rPr lang="en-US" sz="2400" dirty="0" err="1"/>
              <a:t>ta</a:t>
            </a:r>
            <a:r>
              <a:rPr lang="en-US" sz="2400" dirty="0"/>
              <a:t> </a:t>
            </a:r>
            <a:r>
              <a:rPr lang="en-US" sz="2400" dirty="0" err="1"/>
              <a:t>tấn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tiêu</a:t>
            </a:r>
            <a:r>
              <a:rPr lang="en-US" sz="2400" dirty="0"/>
              <a:t> </a:t>
            </a:r>
            <a:r>
              <a:rPr lang="en-US" sz="2400" dirty="0" err="1"/>
              <a:t>diệt</a:t>
            </a:r>
            <a:r>
              <a:rPr lang="en-US" sz="2400" dirty="0"/>
              <a:t> Him Lam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toàn</a:t>
            </a:r>
            <a:r>
              <a:rPr lang="en-US" sz="2400" dirty="0"/>
              <a:t> </a:t>
            </a:r>
            <a:r>
              <a:rPr lang="en-US" sz="2400" dirty="0" err="1"/>
              <a:t>bô</a:t>
            </a:r>
            <a:r>
              <a:rPr lang="en-US" sz="2400" dirty="0"/>
              <a:t>̣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khu</a:t>
            </a:r>
            <a:r>
              <a:rPr lang="en-US" sz="2400" dirty="0"/>
              <a:t> </a:t>
            </a:r>
            <a:r>
              <a:rPr lang="en-US" sz="2400" dirty="0" err="1"/>
              <a:t>Bắc</a:t>
            </a:r>
            <a:r>
              <a:rPr lang="en-US" sz="2400" dirty="0"/>
              <a:t>.</a:t>
            </a:r>
            <a:r>
              <a:rPr lang="en-US" sz="2800" b="1" dirty="0">
                <a:latin typeface="Arial" charset="0"/>
              </a:rPr>
              <a:t>          </a:t>
            </a:r>
          </a:p>
        </p:txBody>
      </p:sp>
      <p:sp>
        <p:nvSpPr>
          <p:cNvPr id="40048" name="Text Box 112"/>
          <p:cNvSpPr txBox="1">
            <a:spLocks noChangeArrowheads="1"/>
          </p:cNvSpPr>
          <p:nvPr/>
        </p:nvSpPr>
        <p:spPr bwMode="auto">
          <a:xfrm>
            <a:off x="4267200" y="1905000"/>
            <a:ext cx="487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dirty="0" err="1"/>
              <a:t>Đợt</a:t>
            </a:r>
            <a:r>
              <a:rPr lang="en-US" sz="2400" dirty="0"/>
              <a:t> 2: </a:t>
            </a:r>
            <a:r>
              <a:rPr lang="en-US" sz="2400" dirty="0" err="1"/>
              <a:t>Tư</a:t>
            </a:r>
            <a:r>
              <a:rPr lang="en-US" sz="2400" dirty="0"/>
              <a:t>̀ </a:t>
            </a:r>
            <a:r>
              <a:rPr lang="en-US" sz="2400" dirty="0" smtClean="0"/>
              <a:t>30/3 </a:t>
            </a:r>
            <a:r>
              <a:rPr lang="en-US" sz="2400" dirty="0" err="1"/>
              <a:t>đến</a:t>
            </a:r>
            <a:r>
              <a:rPr lang="en-US" sz="2400" dirty="0"/>
              <a:t> </a:t>
            </a:r>
            <a:r>
              <a:rPr lang="en-US" sz="2400" dirty="0" smtClean="0"/>
              <a:t>26/4 </a:t>
            </a:r>
            <a:r>
              <a:rPr lang="en-US" sz="2400" dirty="0"/>
              <a:t>/1954, </a:t>
            </a:r>
            <a:r>
              <a:rPr lang="en-US" sz="2400" dirty="0" err="1"/>
              <a:t>ta</a:t>
            </a:r>
            <a:r>
              <a:rPr lang="en-US" sz="2400" dirty="0"/>
              <a:t> </a:t>
            </a:r>
            <a:r>
              <a:rPr lang="en-US" sz="2400" dirty="0" err="1"/>
              <a:t>tấn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tiêu</a:t>
            </a:r>
            <a:r>
              <a:rPr lang="en-US" sz="2400" dirty="0"/>
              <a:t> </a:t>
            </a:r>
            <a:r>
              <a:rPr lang="en-US" sz="2400" dirty="0" err="1"/>
              <a:t>diệt</a:t>
            </a:r>
            <a:r>
              <a:rPr lang="en-US" sz="2400" dirty="0"/>
              <a:t> </a:t>
            </a:r>
            <a:r>
              <a:rPr lang="en-US" sz="2400" dirty="0" err="1"/>
              <a:t>các</a:t>
            </a:r>
            <a:r>
              <a:rPr lang="en-US" sz="2400" dirty="0"/>
              <a:t> </a:t>
            </a:r>
            <a:r>
              <a:rPr lang="en-US" sz="2400" dirty="0" err="1"/>
              <a:t>cư</a:t>
            </a:r>
            <a:r>
              <a:rPr lang="en-US" sz="2400" dirty="0"/>
              <a:t>́ </a:t>
            </a:r>
            <a:r>
              <a:rPr lang="en-US" sz="2400" dirty="0" err="1"/>
              <a:t>điểm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đông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khu</a:t>
            </a:r>
            <a:r>
              <a:rPr lang="en-US" sz="2400" dirty="0"/>
              <a:t>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tâm</a:t>
            </a:r>
            <a:r>
              <a:rPr lang="en-US" sz="2400" dirty="0"/>
              <a:t> .</a:t>
            </a:r>
          </a:p>
        </p:txBody>
      </p:sp>
      <p:sp>
        <p:nvSpPr>
          <p:cNvPr id="12314" name="Line 113"/>
          <p:cNvSpPr>
            <a:spLocks noChangeShapeType="1"/>
          </p:cNvSpPr>
          <p:nvPr/>
        </p:nvSpPr>
        <p:spPr bwMode="auto">
          <a:xfrm>
            <a:off x="4232275" y="304800"/>
            <a:ext cx="0" cy="655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7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99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2" repeatCount="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00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2" repeatCount="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99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00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2" repeatCount="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00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2" repeatCount="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00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2" repeatCount="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00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2" repeatCount="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99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2" repeatCount="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99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0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0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00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021409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93" grpId="0" animBg="1"/>
      <p:bldP spid="39994" grpId="0" animBg="1"/>
      <p:bldP spid="39998" grpId="0" animBg="1"/>
      <p:bldP spid="39999" grpId="0" animBg="1"/>
      <p:bldP spid="40000" grpId="0" animBg="1"/>
      <p:bldP spid="40001" grpId="0" animBg="1"/>
      <p:bldP spid="40002" grpId="0" animBg="1"/>
      <p:bldP spid="40003" grpId="0" animBg="1"/>
      <p:bldP spid="40004" grpId="0" animBg="1"/>
      <p:bldP spid="40005" grpId="0" animBg="1"/>
      <p:bldP spid="400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2042</Words>
  <Application>Microsoft Office PowerPoint</Application>
  <PresentationFormat>On-screen Show (4:3)</PresentationFormat>
  <Paragraphs>253</Paragraphs>
  <Slides>18</Slides>
  <Notes>8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Trang</cp:lastModifiedBy>
  <cp:revision>28</cp:revision>
  <dcterms:created xsi:type="dcterms:W3CDTF">2018-03-14T14:10:43Z</dcterms:created>
  <dcterms:modified xsi:type="dcterms:W3CDTF">2020-04-07T07:04:00Z</dcterms:modified>
</cp:coreProperties>
</file>