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97" r:id="rId2"/>
    <p:sldId id="425" r:id="rId3"/>
    <p:sldId id="427" r:id="rId4"/>
    <p:sldId id="430" r:id="rId5"/>
    <p:sldId id="429" r:id="rId6"/>
    <p:sldId id="431" r:id="rId7"/>
    <p:sldId id="439" r:id="rId8"/>
    <p:sldId id="464" r:id="rId9"/>
    <p:sldId id="440" r:id="rId10"/>
    <p:sldId id="446" r:id="rId11"/>
    <p:sldId id="461" r:id="rId12"/>
    <p:sldId id="449" r:id="rId13"/>
    <p:sldId id="457" r:id="rId14"/>
    <p:sldId id="454" r:id="rId15"/>
    <p:sldId id="451" r:id="rId16"/>
    <p:sldId id="455" r:id="rId17"/>
    <p:sldId id="459" r:id="rId18"/>
    <p:sldId id="460" r:id="rId19"/>
    <p:sldId id="462" r:id="rId20"/>
    <p:sldId id="310" r:id="rId21"/>
    <p:sldId id="463" r:id="rId2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00"/>
    <a:srgbClr val="006600"/>
    <a:srgbClr val="000099"/>
    <a:srgbClr val="003300"/>
    <a:srgbClr val="FFFF00"/>
    <a:srgbClr val="CCFF33"/>
    <a:srgbClr val="FF0000"/>
    <a:srgbClr val="008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480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9973DE-EC2B-4345-90B2-E784322035DE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5066E92-F3AF-4BEC-9F85-C1A0D3AB3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72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4816-66D0-4B94-B484-FFBE2D67C066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63A48-1D99-479D-928D-38A0804BE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439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4816-66D0-4B94-B484-FFBE2D67C066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63A48-1D99-479D-928D-38A0804BE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475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4816-66D0-4B94-B484-FFBE2D67C066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63A48-1D99-479D-928D-38A0804BE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528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4816-66D0-4B94-B484-FFBE2D67C066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63A48-1D99-479D-928D-38A0804BE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64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4816-66D0-4B94-B484-FFBE2D67C066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63A48-1D99-479D-928D-38A0804BE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197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4816-66D0-4B94-B484-FFBE2D67C066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63A48-1D99-479D-928D-38A0804BE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550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4816-66D0-4B94-B484-FFBE2D67C066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63A48-1D99-479D-928D-38A0804BE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73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4816-66D0-4B94-B484-FFBE2D67C066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63A48-1D99-479D-928D-38A0804BE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611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4816-66D0-4B94-B484-FFBE2D67C066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63A48-1D99-479D-928D-38A0804BE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672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4816-66D0-4B94-B484-FFBE2D67C066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63A48-1D99-479D-928D-38A0804BE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36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4816-66D0-4B94-B484-FFBE2D67C066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63A48-1D99-479D-928D-38A0804BE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504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54816-66D0-4B94-B484-FFBE2D67C066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63A48-1D99-479D-928D-38A0804BE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386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hyperlink" Target="http://www.google.com.vn/url?sa=i&amp;source=images&amp;cd=&amp;cad=rja&amp;docid=UhNHSzR0hfKl3M&amp;tbnid=iGDx-oLuxM0-uM:&amp;ved=&amp;url=http://vi.wikipedia.org/wiki/Taj_Mahal&amp;ei=whtSUoOJMYL1iQejl4CQAQ&amp;psig=AFQjCNGqaIXRpqKKjR553dv3HTP3HlDL4Q&amp;ust=1381199170864838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643814"/>
            <a:ext cx="4343400" cy="313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Ã¬nh áº£nh cÃ³ liÃ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4217"/>
            <a:ext cx="4343400" cy="349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&#10;DÃ²ng sÃ´ng linh thiÃªng nháº¥t cá»§a ngÆ°á»iÂ áº¤nÂ Äá»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3643814"/>
            <a:ext cx="4343400" cy="3150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Taj_Mahal_in_March_2004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834" y="34216"/>
            <a:ext cx="4343399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7239000" y="3170084"/>
            <a:ext cx="22724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+mj-lt"/>
              </a:rPr>
              <a:t>khu đền Taj Mahal</a:t>
            </a:r>
            <a:endParaRPr lang="en-US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13241" y="6463647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Content Placeholder 5" descr="Ấn Độ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8955314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57850" y="2997483"/>
            <a:ext cx="723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ẤN ĐỘ</a:t>
            </a:r>
          </a:p>
        </p:txBody>
      </p:sp>
    </p:spTree>
    <p:extLst>
      <p:ext uri="{BB962C8B-B14F-4D97-AF65-F5344CB8AC3E}">
        <p14:creationId xmlns:p14="http://schemas.microsoft.com/office/powerpoint/2010/main" val="2795385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3" grpId="0"/>
      <p:bldP spid="3" grpId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Kn Xi-p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4601" y="609600"/>
            <a:ext cx="4086225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" name="Picture 2" descr="Káº¿t quáº£ hÃ¬nh áº£nh cho HÃNH áº¢NH KHá»I NGHÄ¨A XIP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09600"/>
            <a:ext cx="44958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733800" y="6198514"/>
            <a:ext cx="4953000" cy="430887"/>
          </a:xfrm>
          <a:prstGeom prst="rect">
            <a:avLst/>
          </a:prstGeom>
          <a:solidFill>
            <a:srgbClr val="CCFF33"/>
          </a:solidFill>
          <a:ln>
            <a:solidFill>
              <a:srgbClr val="0033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ẢNH KHỞI NGHĨA XI-PAY</a:t>
            </a:r>
            <a:endParaRPr lang="en-US" sz="2200" dirty="0">
              <a:solidFill>
                <a:srgbClr val="FF0000"/>
              </a:solidFill>
            </a:endParaRPr>
          </a:p>
        </p:txBody>
      </p:sp>
      <p:pic>
        <p:nvPicPr>
          <p:cNvPr id="5" name="Picture 5" descr="Pictur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457200"/>
            <a:ext cx="9067800" cy="53374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638300" y="6143655"/>
            <a:ext cx="9067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trói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bắn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nát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87241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 descr="an do cu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895600" y="6198513"/>
            <a:ext cx="7749153" cy="523220"/>
          </a:xfrm>
          <a:prstGeom prst="rect">
            <a:avLst/>
          </a:prstGeom>
          <a:solidFill>
            <a:srgbClr val="FFFF00"/>
          </a:solidFill>
          <a:ln>
            <a:solidFill>
              <a:srgbClr val="0033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LƯỢC ĐỒ KHỞI NGHĨA XI-PAY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4419600"/>
            <a:ext cx="2402237" cy="175432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 CHÚ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New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Đêli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/>
              <a:t>               </a:t>
            </a:r>
          </a:p>
          <a:p>
            <a:r>
              <a:rPr lang="en-US" dirty="0"/>
              <a:t>        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10" name="Picture 2" descr="HÃ¬nh áº£nh cÃ³ liÃªn qu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848" y="1806745"/>
            <a:ext cx="300305" cy="28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Ã¬nh áº£nh cÃ³ liÃªn qu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587" y="2225803"/>
            <a:ext cx="260688" cy="25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Ã¬nh áº£nh cÃ³ liÃªn qu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181600"/>
            <a:ext cx="396182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5-Point Star 3"/>
          <p:cNvSpPr/>
          <p:nvPr/>
        </p:nvSpPr>
        <p:spPr>
          <a:xfrm>
            <a:off x="1640575" y="4724401"/>
            <a:ext cx="381000" cy="305245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HÃ¬nh áº£nh cÃ³ liÃªn qu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028" y="753189"/>
            <a:ext cx="285605" cy="27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Ã¬nh áº£nh cÃ³ liÃªn qu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328" y="2288679"/>
            <a:ext cx="285605" cy="27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Ã¬nh áº£nh cÃ³ liÃªn qu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545" y="1270381"/>
            <a:ext cx="285605" cy="27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Ã¬nh áº£nh cÃ³ liÃªn qu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423" y="1027849"/>
            <a:ext cx="285605" cy="27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Ã¬nh áº£nh cÃ³ liÃªn qu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98" y="1788994"/>
            <a:ext cx="285605" cy="27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Line 17"/>
          <p:cNvSpPr>
            <a:spLocks noChangeShapeType="1"/>
          </p:cNvSpPr>
          <p:nvPr/>
        </p:nvSpPr>
        <p:spPr bwMode="auto">
          <a:xfrm>
            <a:off x="5428684" y="1052301"/>
            <a:ext cx="228600" cy="49274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" name="Picture 2" descr="HÃ¬nh áº£nh cÃ³ liÃªn qu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427" y="1676482"/>
            <a:ext cx="285605" cy="27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7703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2" y="-7377"/>
            <a:ext cx="9143999" cy="760412"/>
          </a:xfrm>
          <a:prstGeom prst="rect">
            <a:avLst/>
          </a:prstGeom>
          <a:gradFill rotWithShape="1">
            <a:gsLst>
              <a:gs pos="0">
                <a:srgbClr val="5E7647"/>
              </a:gs>
              <a:gs pos="50000">
                <a:srgbClr val="CCFF99"/>
              </a:gs>
              <a:gs pos="100000">
                <a:srgbClr val="5E7647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48" tIns="45671" rIns="91348" bIns="45671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CHƯƠNG III : CHÂU Á </a:t>
            </a: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 KỈ XVIII-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 THẾ KỈ </a:t>
            </a: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XX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iết </a:t>
            </a:r>
            <a:r>
              <a:rPr lang="it-IT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  BÀI 9:  </a:t>
            </a: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ẤN ĐỘ </a:t>
            </a: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THẾ KỈ XVIII-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 THẾ KỈ </a:t>
            </a: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XX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530350" y="753035"/>
            <a:ext cx="4763543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50"/>
              </a:spcBef>
              <a:buSzPct val="100000"/>
            </a:pP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1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1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1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1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1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1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1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1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9" name="Line 3"/>
          <p:cNvSpPr>
            <a:spLocks noChangeShapeType="1"/>
          </p:cNvSpPr>
          <p:nvPr/>
        </p:nvSpPr>
        <p:spPr bwMode="auto">
          <a:xfrm>
            <a:off x="6178550" y="747181"/>
            <a:ext cx="69850" cy="6104964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58781" y="1371600"/>
            <a:ext cx="4665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Qúa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64942" y="1696241"/>
            <a:ext cx="4661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TK XVIII, TD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77454" y="2303397"/>
            <a:ext cx="4471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TD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24001" y="3429001"/>
            <a:ext cx="4686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34319" y="40386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Xi-pay (1857-1859):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34319" y="4343401"/>
            <a:ext cx="46595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TD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=&gt;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thuẫn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cớ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SGK/57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29770" y="5486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34319" y="5791201"/>
            <a:ext cx="4659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10-5-1857,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Xi- pay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26791" y="884872"/>
            <a:ext cx="45083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 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chóng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 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Ý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khuất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91701" y="22860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10869" y="265533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1885,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38786" y="2615821"/>
            <a:ext cx="46868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 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“chia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”…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 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bóc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30868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4600" y="4923472"/>
            <a:ext cx="7086600" cy="1477328"/>
          </a:xfrm>
          <a:prstGeom prst="rect">
            <a:avLst/>
          </a:prstGeom>
          <a:solidFill>
            <a:srgbClr val="003300"/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 hùng dân tộc Ấn Độ, lãnh tụ phái 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ấp tiến trong 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vi-VN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. Ông đã chỉ đạo cuộc kháng chiến chống chế độ thực dân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vi-VN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và giành độc lập cho Ấn Độ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với sự ủng hộ nhiệt liệt của hàng triệu người dân.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6-1908,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Tilak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CM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giam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tù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026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04800"/>
            <a:ext cx="5943600" cy="41295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6" name="Rectangle 5"/>
          <p:cNvSpPr/>
          <p:nvPr/>
        </p:nvSpPr>
        <p:spPr>
          <a:xfrm>
            <a:off x="4007302" y="4495800"/>
            <a:ext cx="3993699" cy="400110"/>
          </a:xfrm>
          <a:prstGeom prst="rect">
            <a:avLst/>
          </a:prstGeom>
          <a:solidFill>
            <a:srgbClr val="FFFF00"/>
          </a:solidFill>
          <a:ln>
            <a:solidFill>
              <a:srgbClr val="000099"/>
            </a:solidFill>
          </a:ln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  <a:latin typeface="+mj-lt"/>
              </a:rPr>
              <a:t>Bal Gangadhar Tilak (1856-1920)</a:t>
            </a:r>
            <a:endParaRPr lang="en-US" sz="20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720238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2" y="-7377"/>
            <a:ext cx="9143999" cy="760412"/>
          </a:xfrm>
          <a:prstGeom prst="rect">
            <a:avLst/>
          </a:prstGeom>
          <a:gradFill rotWithShape="1">
            <a:gsLst>
              <a:gs pos="0">
                <a:srgbClr val="5E7647"/>
              </a:gs>
              <a:gs pos="50000">
                <a:srgbClr val="CCFF99"/>
              </a:gs>
              <a:gs pos="100000">
                <a:srgbClr val="5E7647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48" tIns="45671" rIns="91348" bIns="45671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CHƯƠNG III : CHÂU Á </a:t>
            </a: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 KỈ XVIII-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 THẾ KỈ </a:t>
            </a: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XX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iết </a:t>
            </a:r>
            <a:r>
              <a:rPr lang="it-IT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  BÀI 9:  </a:t>
            </a: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ẤN ĐỘ </a:t>
            </a: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THẾ KỈ XVIII-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 THẾ KỈ </a:t>
            </a: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XX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530350" y="753035"/>
            <a:ext cx="4763543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50"/>
              </a:spcBef>
              <a:buSzPct val="100000"/>
            </a:pP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1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1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1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1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1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1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1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1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9" name="Line 3"/>
          <p:cNvSpPr>
            <a:spLocks noChangeShapeType="1"/>
          </p:cNvSpPr>
          <p:nvPr/>
        </p:nvSpPr>
        <p:spPr bwMode="auto">
          <a:xfrm>
            <a:off x="6178550" y="747181"/>
            <a:ext cx="69850" cy="6104964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58781" y="1371600"/>
            <a:ext cx="4665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Qúa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64942" y="1696241"/>
            <a:ext cx="4661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TK XVIII, TD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77454" y="2303397"/>
            <a:ext cx="4471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TD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93376" y="2590800"/>
            <a:ext cx="46868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 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 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“chia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khoét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24001" y="3429001"/>
            <a:ext cx="4686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34319" y="40386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Xi-pay</a:t>
            </a:r>
            <a:r>
              <a:rPr lang="en-US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(1857-1859):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34319" y="4343401"/>
            <a:ext cx="46595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TD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=&gt;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thuẫn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cớ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SGK/57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29770" y="5486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34319" y="5867401"/>
            <a:ext cx="4659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10-5-1857,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Xi- pay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26791" y="884872"/>
            <a:ext cx="45083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chóng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khuất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48400" y="22860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10869" y="265533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1885,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6248400" y="32004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trương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thỏa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” do Ti-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lắc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6, Ti-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lắc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tù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bùng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lữa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6293893" y="4953000"/>
            <a:ext cx="3057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Bom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-bay</a:t>
            </a:r>
            <a:r>
              <a:rPr lang="en-US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1908</a:t>
            </a:r>
            <a:r>
              <a:rPr lang="en-US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56273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2" y="-7377"/>
            <a:ext cx="9143999" cy="760412"/>
          </a:xfrm>
          <a:prstGeom prst="rect">
            <a:avLst/>
          </a:prstGeom>
          <a:gradFill rotWithShape="1">
            <a:gsLst>
              <a:gs pos="0">
                <a:srgbClr val="5E7647"/>
              </a:gs>
              <a:gs pos="50000">
                <a:srgbClr val="CCFF99"/>
              </a:gs>
              <a:gs pos="100000">
                <a:srgbClr val="5E7647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48" tIns="45671" rIns="91348" bIns="45671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CHƯƠNG III : CHÂU Á </a:t>
            </a: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 KỈ XVIII-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 THẾ KỈ </a:t>
            </a: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XX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iết </a:t>
            </a:r>
            <a:r>
              <a:rPr lang="it-IT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  BÀI 9:  </a:t>
            </a: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ẤN ĐỘ </a:t>
            </a: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THẾ KỈ XVIII-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 THẾ KỈ </a:t>
            </a: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XX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530350" y="753035"/>
            <a:ext cx="4763543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50"/>
              </a:spcBef>
              <a:buSzPct val="100000"/>
            </a:pP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1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1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1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1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1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1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1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1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9" name="Line 3"/>
          <p:cNvSpPr>
            <a:spLocks noChangeShapeType="1"/>
          </p:cNvSpPr>
          <p:nvPr/>
        </p:nvSpPr>
        <p:spPr bwMode="auto">
          <a:xfrm>
            <a:off x="6178550" y="747181"/>
            <a:ext cx="69850" cy="6104964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58781" y="1371600"/>
            <a:ext cx="4665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Qúa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64942" y="1696241"/>
            <a:ext cx="4661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TK XVIII, TD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77454" y="2303397"/>
            <a:ext cx="4471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TD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93376" y="2590800"/>
            <a:ext cx="46868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 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 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“chia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khoét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24001" y="3429001"/>
            <a:ext cx="4686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34319" y="40386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Xi-pay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(1857-1859):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34319" y="4343401"/>
            <a:ext cx="46595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TD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=&gt;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thuẫn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cớ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SGK/57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29770" y="5486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34319" y="5867401"/>
            <a:ext cx="4659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10-5-1857,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Xi- pay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26791" y="884872"/>
            <a:ext cx="45083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chóng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- Ý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khuất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91701" y="22860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10869" y="259080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1885,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6210869" y="32004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trương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thỏa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” do Ti-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lắc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6-1905, Ti-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lắc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tù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bùng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lữa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24600" y="48768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Bom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-bay 1908 </a:t>
            </a:r>
          </a:p>
        </p:txBody>
      </p:sp>
      <p:pic>
        <p:nvPicPr>
          <p:cNvPr id="21" name="Picture 13" descr="an do cu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7620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" name="Picture 2" descr="HÃ¬nh áº£nh cÃ³ liÃªn qu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716" y="2945931"/>
            <a:ext cx="565884" cy="54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0623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2" y="-7377"/>
            <a:ext cx="9143999" cy="760412"/>
          </a:xfrm>
          <a:prstGeom prst="rect">
            <a:avLst/>
          </a:prstGeom>
          <a:gradFill rotWithShape="1">
            <a:gsLst>
              <a:gs pos="0">
                <a:srgbClr val="5E7647"/>
              </a:gs>
              <a:gs pos="50000">
                <a:srgbClr val="CCFF99"/>
              </a:gs>
              <a:gs pos="100000">
                <a:srgbClr val="5E7647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48" tIns="45671" rIns="91348" bIns="45671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CHƯƠNG III : CHÂU Á </a:t>
            </a: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 KỈ XVIII-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 THẾ KỈ </a:t>
            </a: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XX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iết </a:t>
            </a:r>
            <a:r>
              <a:rPr lang="it-IT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  BÀI 9:  </a:t>
            </a: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ẤN ĐỘ </a:t>
            </a: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THẾ KỈ XVIII-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 THẾ KỈ </a:t>
            </a: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XX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530350" y="753035"/>
            <a:ext cx="4763543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50"/>
              </a:spcBef>
              <a:buSzPct val="100000"/>
            </a:pP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1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1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1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1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1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1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1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1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9" name="Line 3"/>
          <p:cNvSpPr>
            <a:spLocks noChangeShapeType="1"/>
          </p:cNvSpPr>
          <p:nvPr/>
        </p:nvSpPr>
        <p:spPr bwMode="auto">
          <a:xfrm>
            <a:off x="6096000" y="747181"/>
            <a:ext cx="69850" cy="6104964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58781" y="1371600"/>
            <a:ext cx="4665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Qúa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64942" y="1696241"/>
            <a:ext cx="4661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TK XVIII, TD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77454" y="2303397"/>
            <a:ext cx="4471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TD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24001" y="3429001"/>
            <a:ext cx="4686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34319" y="40386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Xi-pay (1857-1859):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34319" y="4343401"/>
            <a:ext cx="46595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TD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=&gt;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thuẫn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cớ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SGK/57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29770" y="5486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34319" y="5867401"/>
            <a:ext cx="4659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10-5-1857,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Xi- pay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26791" y="884872"/>
            <a:ext cx="44412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 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chóng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 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- Ý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khuất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48400" y="22860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10869" y="259080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1885,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6248401" y="3198674"/>
            <a:ext cx="44196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 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trương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thỏa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 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” do Ti-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lắc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6, Ti-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lắc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tù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bùng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lữa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6248401" y="4876800"/>
            <a:ext cx="3057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Bom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-bay</a:t>
            </a:r>
            <a:r>
              <a:rPr lang="en-US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1908</a:t>
            </a:r>
            <a:r>
              <a:rPr lang="en-US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6249870" y="5181600"/>
            <a:ext cx="426573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7- 1908,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Bom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-bay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man.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24001" y="2590800"/>
            <a:ext cx="46868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 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“chia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”…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 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bóc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32626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áº£n Äá» cho tháº¥y vá» trÃ­ cá»§a áº¤n Äá» - Viá»t 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33400"/>
            <a:ext cx="6934200" cy="411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Káº¿t quáº£ hÃ¬nh áº£nh cho cá» viá»t n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876800"/>
            <a:ext cx="2209800" cy="147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Káº¿t quáº£ hÃ¬nh áº£nh cho cá» áº¥n Äá»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876801"/>
            <a:ext cx="2209800" cy="147738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3048000" y="0"/>
            <a:ext cx="6400800" cy="523220"/>
          </a:xfrm>
          <a:prstGeom prst="rect">
            <a:avLst/>
          </a:prstGeom>
          <a:solidFill>
            <a:srgbClr val="99CCFF">
              <a:alpha val="32941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MỐI QUAN HỆ VIỆT NAM- ẤN ĐỘ</a:t>
            </a:r>
          </a:p>
        </p:txBody>
      </p:sp>
      <p:sp>
        <p:nvSpPr>
          <p:cNvPr id="6" name="Rectangle 5"/>
          <p:cNvSpPr/>
          <p:nvPr/>
        </p:nvSpPr>
        <p:spPr>
          <a:xfrm>
            <a:off x="4114310" y="6400800"/>
            <a:ext cx="8386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ẤN ĐỘ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352252" y="6400800"/>
            <a:ext cx="12212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 NAM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" descr="Káº¿t quáº£ hÃ¬nh áº£nh cho tÃ¬m hiá»u vá» cuá»c khá»i nghÄ©a bom-bay áº¥n Äá»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09601"/>
            <a:ext cx="8302626" cy="51775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18" name="Rectangle 17"/>
          <p:cNvSpPr/>
          <p:nvPr/>
        </p:nvSpPr>
        <p:spPr>
          <a:xfrm>
            <a:off x="2133600" y="6019800"/>
            <a:ext cx="83788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 Hồ và Tổng thống Ấn Độ trong chuyến thăm Ấn Độ của Người năm 1959.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7751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ong an do tiep tuc ho tro viet nam chuyen giao cong nghe quoc ph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09601"/>
            <a:ext cx="4086056" cy="3124200"/>
          </a:xfrm>
          <a:prstGeom prst="rect">
            <a:avLst/>
          </a:prstGeom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6146" name="Picture 2" descr="Tuyen bo chung Viet Nam - An Do sau chuyen tham cua Chu tich nuoc hinh anh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609601"/>
            <a:ext cx="4038600" cy="3124201"/>
          </a:xfrm>
          <a:prstGeom prst="rect">
            <a:avLst/>
          </a:prstGeom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6148" name="Picture 4" descr="Káº¿t quáº£ hÃ¬nh áº£nh cho giao lÆ°u vÄn hÃ³a viá»t nam - áº¥n Äá»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10000"/>
            <a:ext cx="4086056" cy="3048000"/>
          </a:xfrm>
          <a:prstGeom prst="rect">
            <a:avLst/>
          </a:prstGeom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6150" name="Picture 6" descr="Káº¿t quáº£ hÃ¬nh áº£nh cho hÃ¬nh áº£nh giao lÆ°u vÄn hÃ³a giá»¯a viá»t nam vÃ  áº¥n Äá»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2" y="3810000"/>
            <a:ext cx="4038600" cy="3048000"/>
          </a:xfrm>
          <a:prstGeom prst="rect">
            <a:avLst/>
          </a:prstGeom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2971800" y="0"/>
            <a:ext cx="6400800" cy="523220"/>
          </a:xfrm>
          <a:prstGeom prst="rect">
            <a:avLst/>
          </a:prstGeom>
          <a:solidFill>
            <a:srgbClr val="99CCFF">
              <a:alpha val="32941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MỐI QUAN HỆ VIỆT NAM- ẤN ĐỘ</a:t>
            </a:r>
          </a:p>
        </p:txBody>
      </p:sp>
    </p:spTree>
    <p:extLst>
      <p:ext uri="{BB962C8B-B14F-4D97-AF65-F5344CB8AC3E}">
        <p14:creationId xmlns:p14="http://schemas.microsoft.com/office/powerpoint/2010/main" val="42521835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886201" y="0"/>
            <a:ext cx="3827585" cy="609600"/>
          </a:xfrm>
          <a:prstGeom prst="rect">
            <a:avLst/>
          </a:prstGeom>
          <a:gradFill rotWithShape="1">
            <a:gsLst>
              <a:gs pos="0">
                <a:srgbClr val="5E7647"/>
              </a:gs>
              <a:gs pos="50000">
                <a:srgbClr val="CCFF99"/>
              </a:gs>
              <a:gs pos="100000">
                <a:srgbClr val="5E7647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48" tIns="45671" rIns="91348" bIns="45671" anchor="ctr"/>
          <a:lstStyle/>
          <a:p>
            <a:pPr algn="ctr" defTabSz="912813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  <p:sp>
        <p:nvSpPr>
          <p:cNvPr id="3" name="Rectangle 2"/>
          <p:cNvSpPr/>
          <p:nvPr/>
        </p:nvSpPr>
        <p:spPr>
          <a:xfrm>
            <a:off x="1905000" y="4572000"/>
            <a:ext cx="7772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Bài 3: Mục tiêu đấu tranh của Đảng Quốc đại là:</a:t>
            </a:r>
            <a:endParaRPr lang="en-US" sz="24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t-BR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giành quyền tự chủ, phát triển kinh tế dân tộc.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B. xây dựng chế độ quân chủ lập hiến. 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C. xây dựng chính quyền dân chủ nhân dân.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D. xây dựng chế độ quân chủ chuyên chế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9428" y="3230941"/>
            <a:ext cx="86139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pt-BR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Đảng Quốc đại là chính đảng của giai cấp nào ở Ấn Độ?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lphaUcPeriod"/>
            </a:pPr>
            <a:r>
              <a:rPr lang="pt-BR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nông dân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B.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</a:p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D.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825438" y="838200"/>
            <a:ext cx="8686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1: Xi- pay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r>
              <a:rPr lang="pt-BR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A. một đội quân người Anh ở Ấ Độ.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B. tên người lãnh đạo cuộc khởi nghĩa.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C. tên địa phương nổ ra cuộc khởi nghĩa.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D. tên gọi những đội quân người Ấn Độ đánh thuê cho đế quốc Anh.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934078" y="2346852"/>
            <a:ext cx="399045" cy="35817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672515" y="3652019"/>
            <a:ext cx="330882" cy="35817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107518" y="4953000"/>
            <a:ext cx="330882" cy="35817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03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4" grpId="0"/>
      <p:bldP spid="6" grpId="0"/>
      <p:bldP spid="9" grpId="0" animBg="1"/>
      <p:bldP spid="11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Picture 7" descr="an do cu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2209800" y="4191001"/>
            <a:ext cx="14478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>
                <a:solidFill>
                  <a:srgbClr val="FF0000"/>
                </a:solidFill>
              </a:rPr>
              <a:t>(Biển A ráp)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7315200" y="3810000"/>
            <a:ext cx="1066800" cy="6413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>
                <a:solidFill>
                  <a:srgbClr val="FF0000"/>
                </a:solidFill>
              </a:rPr>
              <a:t>Vịnh Ben gan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3581400" y="5486401"/>
            <a:ext cx="16764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>
                <a:solidFill>
                  <a:srgbClr val="FF0000"/>
                </a:solidFill>
              </a:rPr>
              <a:t>Ấn Độ Dương</a:t>
            </a:r>
          </a:p>
        </p:txBody>
      </p:sp>
      <p:sp>
        <p:nvSpPr>
          <p:cNvPr id="10258" name="Freeform 18"/>
          <p:cNvSpPr>
            <a:spLocks/>
          </p:cNvSpPr>
          <p:nvPr/>
        </p:nvSpPr>
        <p:spPr bwMode="auto">
          <a:xfrm>
            <a:off x="3267075" y="141288"/>
            <a:ext cx="5422900" cy="5376862"/>
          </a:xfrm>
          <a:custGeom>
            <a:avLst/>
            <a:gdLst>
              <a:gd name="T0" fmla="*/ 26558225 w 3490"/>
              <a:gd name="T1" fmla="*/ 2147483647 h 3387"/>
              <a:gd name="T2" fmla="*/ 330775146 w 3490"/>
              <a:gd name="T3" fmla="*/ 2147483647 h 3387"/>
              <a:gd name="T4" fmla="*/ 939208988 w 3490"/>
              <a:gd name="T5" fmla="*/ 2043845735 h 3387"/>
              <a:gd name="T6" fmla="*/ 1330344585 w 3490"/>
              <a:gd name="T7" fmla="*/ 1612899850 h 3387"/>
              <a:gd name="T8" fmla="*/ 2003966657 w 3490"/>
              <a:gd name="T9" fmla="*/ 1249997384 h 3387"/>
              <a:gd name="T10" fmla="*/ 2147483647 w 3490"/>
              <a:gd name="T11" fmla="*/ 864412720 h 3387"/>
              <a:gd name="T12" fmla="*/ 2147483647 w 3490"/>
              <a:gd name="T13" fmla="*/ 320059020 h 3387"/>
              <a:gd name="T14" fmla="*/ 2147483647 w 3490"/>
              <a:gd name="T15" fmla="*/ 138607787 h 3387"/>
              <a:gd name="T16" fmla="*/ 2147483647 w 3490"/>
              <a:gd name="T17" fmla="*/ 206652793 h 3387"/>
              <a:gd name="T18" fmla="*/ 2147483647 w 3490"/>
              <a:gd name="T19" fmla="*/ 864412720 h 3387"/>
              <a:gd name="T20" fmla="*/ 2147483647 w 3490"/>
              <a:gd name="T21" fmla="*/ 1680943269 h 3387"/>
              <a:gd name="T22" fmla="*/ 2147483647 w 3490"/>
              <a:gd name="T23" fmla="*/ 2147483647 h 3387"/>
              <a:gd name="T24" fmla="*/ 2147483647 w 3490"/>
              <a:gd name="T25" fmla="*/ 2147483647 h 3387"/>
              <a:gd name="T26" fmla="*/ 2147483647 w 3490"/>
              <a:gd name="T27" fmla="*/ 2147483647 h 3387"/>
              <a:gd name="T28" fmla="*/ 2147483647 w 3490"/>
              <a:gd name="T29" fmla="*/ 2147483647 h 3387"/>
              <a:gd name="T30" fmla="*/ 2147483647 w 3490"/>
              <a:gd name="T31" fmla="*/ 2147483647 h 3387"/>
              <a:gd name="T32" fmla="*/ 2147483647 w 3490"/>
              <a:gd name="T33" fmla="*/ 2147483647 h 3387"/>
              <a:gd name="T34" fmla="*/ 2147483647 w 3490"/>
              <a:gd name="T35" fmla="*/ 2134571352 h 3387"/>
              <a:gd name="T36" fmla="*/ 2147483647 w 3490"/>
              <a:gd name="T37" fmla="*/ 2147483647 h 3387"/>
              <a:gd name="T38" fmla="*/ 2147483647 w 3490"/>
              <a:gd name="T39" fmla="*/ 2147483647 h 3387"/>
              <a:gd name="T40" fmla="*/ 2147483647 w 3490"/>
              <a:gd name="T41" fmla="*/ 2147483647 h 3387"/>
              <a:gd name="T42" fmla="*/ 2147483647 w 3490"/>
              <a:gd name="T43" fmla="*/ 2147483647 h 3387"/>
              <a:gd name="T44" fmla="*/ 2147483647 w 3490"/>
              <a:gd name="T45" fmla="*/ 2147483647 h 3387"/>
              <a:gd name="T46" fmla="*/ 2147483647 w 3490"/>
              <a:gd name="T47" fmla="*/ 2147483647 h 3387"/>
              <a:gd name="T48" fmla="*/ 2147483647 w 3490"/>
              <a:gd name="T49" fmla="*/ 2147483647 h 3387"/>
              <a:gd name="T50" fmla="*/ 2147483647 w 3490"/>
              <a:gd name="T51" fmla="*/ 2147483647 h 3387"/>
              <a:gd name="T52" fmla="*/ 2147483647 w 3490"/>
              <a:gd name="T53" fmla="*/ 2147483647 h 3387"/>
              <a:gd name="T54" fmla="*/ 2147483647 w 3490"/>
              <a:gd name="T55" fmla="*/ 2147483647 h 3387"/>
              <a:gd name="T56" fmla="*/ 2147483647 w 3490"/>
              <a:gd name="T57" fmla="*/ 2147483647 h 3387"/>
              <a:gd name="T58" fmla="*/ 2147483647 w 3490"/>
              <a:gd name="T59" fmla="*/ 2147483647 h 3387"/>
              <a:gd name="T60" fmla="*/ 2147483647 w 3490"/>
              <a:gd name="T61" fmla="*/ 2147483647 h 3387"/>
              <a:gd name="T62" fmla="*/ 2147483647 w 3490"/>
              <a:gd name="T63" fmla="*/ 2147483647 h 3387"/>
              <a:gd name="T64" fmla="*/ 2147483647 w 3490"/>
              <a:gd name="T65" fmla="*/ 2147483647 h 3387"/>
              <a:gd name="T66" fmla="*/ 2147483647 w 3490"/>
              <a:gd name="T67" fmla="*/ 2147483647 h 3387"/>
              <a:gd name="T68" fmla="*/ 2147483647 w 3490"/>
              <a:gd name="T69" fmla="*/ 2147483647 h 3387"/>
              <a:gd name="T70" fmla="*/ 2147483647 w 3490"/>
              <a:gd name="T71" fmla="*/ 2147483647 h 3387"/>
              <a:gd name="T72" fmla="*/ 2147483647 w 3490"/>
              <a:gd name="T73" fmla="*/ 2147483647 h 3387"/>
              <a:gd name="T74" fmla="*/ 2134344671 w 3490"/>
              <a:gd name="T75" fmla="*/ 2147483647 h 3387"/>
              <a:gd name="T76" fmla="*/ 1699749736 w 3490"/>
              <a:gd name="T77" fmla="*/ 2147483647 h 3387"/>
              <a:gd name="T78" fmla="*/ 1743209074 w 3490"/>
              <a:gd name="T79" fmla="*/ 2147483647 h 3387"/>
              <a:gd name="T80" fmla="*/ 1395532815 w 3490"/>
              <a:gd name="T81" fmla="*/ 2147483647 h 3387"/>
              <a:gd name="T82" fmla="*/ 1091315894 w 3490"/>
              <a:gd name="T83" fmla="*/ 2147483647 h 338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3490" h="3387">
                <a:moveTo>
                  <a:pt x="326" y="1342"/>
                </a:moveTo>
                <a:cubicBezTo>
                  <a:pt x="242" y="1339"/>
                  <a:pt x="158" y="1341"/>
                  <a:pt x="74" y="1333"/>
                </a:cubicBezTo>
                <a:cubicBezTo>
                  <a:pt x="42" y="1330"/>
                  <a:pt x="11" y="1261"/>
                  <a:pt x="11" y="1261"/>
                </a:cubicBezTo>
                <a:cubicBezTo>
                  <a:pt x="15" y="1231"/>
                  <a:pt x="7" y="1193"/>
                  <a:pt x="29" y="1171"/>
                </a:cubicBezTo>
                <a:cubicBezTo>
                  <a:pt x="77" y="1123"/>
                  <a:pt x="98" y="1133"/>
                  <a:pt x="164" y="1126"/>
                </a:cubicBezTo>
                <a:cubicBezTo>
                  <a:pt x="177" y="1086"/>
                  <a:pt x="171" y="1077"/>
                  <a:pt x="137" y="1054"/>
                </a:cubicBezTo>
                <a:cubicBezTo>
                  <a:pt x="104" y="1004"/>
                  <a:pt x="120" y="974"/>
                  <a:pt x="65" y="937"/>
                </a:cubicBezTo>
                <a:cubicBezTo>
                  <a:pt x="0" y="840"/>
                  <a:pt x="15" y="964"/>
                  <a:pt x="29" y="766"/>
                </a:cubicBezTo>
                <a:cubicBezTo>
                  <a:pt x="157" y="830"/>
                  <a:pt x="210" y="805"/>
                  <a:pt x="389" y="811"/>
                </a:cubicBezTo>
                <a:cubicBezTo>
                  <a:pt x="440" y="805"/>
                  <a:pt x="489" y="817"/>
                  <a:pt x="506" y="766"/>
                </a:cubicBezTo>
                <a:cubicBezTo>
                  <a:pt x="509" y="730"/>
                  <a:pt x="503" y="692"/>
                  <a:pt x="515" y="658"/>
                </a:cubicBezTo>
                <a:cubicBezTo>
                  <a:pt x="520" y="645"/>
                  <a:pt x="539" y="647"/>
                  <a:pt x="551" y="640"/>
                </a:cubicBezTo>
                <a:cubicBezTo>
                  <a:pt x="631" y="595"/>
                  <a:pt x="511" y="626"/>
                  <a:pt x="722" y="613"/>
                </a:cubicBezTo>
                <a:cubicBezTo>
                  <a:pt x="739" y="596"/>
                  <a:pt x="759" y="585"/>
                  <a:pt x="776" y="568"/>
                </a:cubicBezTo>
                <a:cubicBezTo>
                  <a:pt x="808" y="536"/>
                  <a:pt x="788" y="524"/>
                  <a:pt x="830" y="496"/>
                </a:cubicBezTo>
                <a:cubicBezTo>
                  <a:pt x="880" y="421"/>
                  <a:pt x="976" y="455"/>
                  <a:pt x="1064" y="451"/>
                </a:cubicBezTo>
                <a:cubicBezTo>
                  <a:pt x="1093" y="408"/>
                  <a:pt x="1079" y="434"/>
                  <a:pt x="1100" y="370"/>
                </a:cubicBezTo>
                <a:cubicBezTo>
                  <a:pt x="1103" y="361"/>
                  <a:pt x="1109" y="343"/>
                  <a:pt x="1109" y="343"/>
                </a:cubicBezTo>
                <a:cubicBezTo>
                  <a:pt x="1092" y="332"/>
                  <a:pt x="1071" y="329"/>
                  <a:pt x="1055" y="316"/>
                </a:cubicBezTo>
                <a:cubicBezTo>
                  <a:pt x="1025" y="292"/>
                  <a:pt x="1023" y="240"/>
                  <a:pt x="1001" y="208"/>
                </a:cubicBezTo>
                <a:cubicBezTo>
                  <a:pt x="1004" y="181"/>
                  <a:pt x="1006" y="154"/>
                  <a:pt x="1010" y="127"/>
                </a:cubicBezTo>
                <a:cubicBezTo>
                  <a:pt x="1012" y="118"/>
                  <a:pt x="1011" y="106"/>
                  <a:pt x="1019" y="100"/>
                </a:cubicBezTo>
                <a:cubicBezTo>
                  <a:pt x="1060" y="70"/>
                  <a:pt x="1202" y="74"/>
                  <a:pt x="1217" y="73"/>
                </a:cubicBezTo>
                <a:cubicBezTo>
                  <a:pt x="1208" y="67"/>
                  <a:pt x="1194" y="65"/>
                  <a:pt x="1190" y="55"/>
                </a:cubicBezTo>
                <a:cubicBezTo>
                  <a:pt x="1177" y="23"/>
                  <a:pt x="1236" y="7"/>
                  <a:pt x="1253" y="1"/>
                </a:cubicBezTo>
                <a:cubicBezTo>
                  <a:pt x="1295" y="4"/>
                  <a:pt x="1338" y="0"/>
                  <a:pt x="1379" y="10"/>
                </a:cubicBezTo>
                <a:cubicBezTo>
                  <a:pt x="1407" y="17"/>
                  <a:pt x="1459" y="64"/>
                  <a:pt x="1487" y="82"/>
                </a:cubicBezTo>
                <a:cubicBezTo>
                  <a:pt x="1502" y="92"/>
                  <a:pt x="1523" y="88"/>
                  <a:pt x="1541" y="91"/>
                </a:cubicBezTo>
                <a:cubicBezTo>
                  <a:pt x="1578" y="202"/>
                  <a:pt x="1757" y="160"/>
                  <a:pt x="1829" y="163"/>
                </a:cubicBezTo>
                <a:cubicBezTo>
                  <a:pt x="1866" y="218"/>
                  <a:pt x="1884" y="300"/>
                  <a:pt x="1820" y="343"/>
                </a:cubicBezTo>
                <a:cubicBezTo>
                  <a:pt x="1808" y="361"/>
                  <a:pt x="1796" y="379"/>
                  <a:pt x="1784" y="397"/>
                </a:cubicBezTo>
                <a:cubicBezTo>
                  <a:pt x="1767" y="422"/>
                  <a:pt x="1779" y="457"/>
                  <a:pt x="1775" y="487"/>
                </a:cubicBezTo>
                <a:cubicBezTo>
                  <a:pt x="1767" y="550"/>
                  <a:pt x="1757" y="614"/>
                  <a:pt x="1721" y="667"/>
                </a:cubicBezTo>
                <a:cubicBezTo>
                  <a:pt x="1736" y="712"/>
                  <a:pt x="1757" y="712"/>
                  <a:pt x="1802" y="721"/>
                </a:cubicBezTo>
                <a:cubicBezTo>
                  <a:pt x="1839" y="777"/>
                  <a:pt x="1819" y="842"/>
                  <a:pt x="1847" y="892"/>
                </a:cubicBezTo>
                <a:cubicBezTo>
                  <a:pt x="1859" y="913"/>
                  <a:pt x="1903" y="916"/>
                  <a:pt x="1919" y="919"/>
                </a:cubicBezTo>
                <a:cubicBezTo>
                  <a:pt x="1930" y="952"/>
                  <a:pt x="1935" y="980"/>
                  <a:pt x="1955" y="1009"/>
                </a:cubicBezTo>
                <a:cubicBezTo>
                  <a:pt x="1958" y="1027"/>
                  <a:pt x="1953" y="1048"/>
                  <a:pt x="1964" y="1063"/>
                </a:cubicBezTo>
                <a:cubicBezTo>
                  <a:pt x="1971" y="1073"/>
                  <a:pt x="1988" y="1071"/>
                  <a:pt x="2000" y="1072"/>
                </a:cubicBezTo>
                <a:cubicBezTo>
                  <a:pt x="2063" y="1077"/>
                  <a:pt x="2126" y="1078"/>
                  <a:pt x="2189" y="1081"/>
                </a:cubicBezTo>
                <a:cubicBezTo>
                  <a:pt x="2236" y="1128"/>
                  <a:pt x="2297" y="1137"/>
                  <a:pt x="2360" y="1153"/>
                </a:cubicBezTo>
                <a:cubicBezTo>
                  <a:pt x="2410" y="1165"/>
                  <a:pt x="2445" y="1181"/>
                  <a:pt x="2495" y="1189"/>
                </a:cubicBezTo>
                <a:cubicBezTo>
                  <a:pt x="2536" y="1251"/>
                  <a:pt x="2576" y="1207"/>
                  <a:pt x="2630" y="1189"/>
                </a:cubicBezTo>
                <a:cubicBezTo>
                  <a:pt x="2601" y="1145"/>
                  <a:pt x="2572" y="1058"/>
                  <a:pt x="2639" y="1036"/>
                </a:cubicBezTo>
                <a:cubicBezTo>
                  <a:pt x="2675" y="1039"/>
                  <a:pt x="2722" y="1019"/>
                  <a:pt x="2747" y="1045"/>
                </a:cubicBezTo>
                <a:cubicBezTo>
                  <a:pt x="2774" y="1074"/>
                  <a:pt x="2746" y="1124"/>
                  <a:pt x="2756" y="1162"/>
                </a:cubicBezTo>
                <a:cubicBezTo>
                  <a:pt x="2759" y="1172"/>
                  <a:pt x="2774" y="1174"/>
                  <a:pt x="2783" y="1180"/>
                </a:cubicBezTo>
                <a:cubicBezTo>
                  <a:pt x="2876" y="1168"/>
                  <a:pt x="2835" y="1184"/>
                  <a:pt x="2909" y="1135"/>
                </a:cubicBezTo>
                <a:cubicBezTo>
                  <a:pt x="2939" y="1115"/>
                  <a:pt x="2981" y="1129"/>
                  <a:pt x="3017" y="1126"/>
                </a:cubicBezTo>
                <a:cubicBezTo>
                  <a:pt x="3036" y="1098"/>
                  <a:pt x="3077" y="1073"/>
                  <a:pt x="3035" y="1045"/>
                </a:cubicBezTo>
                <a:cubicBezTo>
                  <a:pt x="3025" y="1038"/>
                  <a:pt x="3011" y="1039"/>
                  <a:pt x="2999" y="1036"/>
                </a:cubicBezTo>
                <a:cubicBezTo>
                  <a:pt x="2929" y="930"/>
                  <a:pt x="3076" y="941"/>
                  <a:pt x="3134" y="937"/>
                </a:cubicBezTo>
                <a:cubicBezTo>
                  <a:pt x="3144" y="878"/>
                  <a:pt x="3144" y="874"/>
                  <a:pt x="3197" y="856"/>
                </a:cubicBezTo>
                <a:cubicBezTo>
                  <a:pt x="3254" y="864"/>
                  <a:pt x="3295" y="865"/>
                  <a:pt x="3350" y="847"/>
                </a:cubicBezTo>
                <a:cubicBezTo>
                  <a:pt x="3389" y="850"/>
                  <a:pt x="3439" y="828"/>
                  <a:pt x="3467" y="856"/>
                </a:cubicBezTo>
                <a:cubicBezTo>
                  <a:pt x="3490" y="879"/>
                  <a:pt x="3462" y="922"/>
                  <a:pt x="3458" y="955"/>
                </a:cubicBezTo>
                <a:cubicBezTo>
                  <a:pt x="3452" y="998"/>
                  <a:pt x="3449" y="1059"/>
                  <a:pt x="3431" y="1099"/>
                </a:cubicBezTo>
                <a:cubicBezTo>
                  <a:pt x="3398" y="1171"/>
                  <a:pt x="3404" y="1134"/>
                  <a:pt x="3368" y="1180"/>
                </a:cubicBezTo>
                <a:cubicBezTo>
                  <a:pt x="3348" y="1206"/>
                  <a:pt x="3324" y="1230"/>
                  <a:pt x="3314" y="1261"/>
                </a:cubicBezTo>
                <a:cubicBezTo>
                  <a:pt x="3308" y="1279"/>
                  <a:pt x="3302" y="1297"/>
                  <a:pt x="3296" y="1315"/>
                </a:cubicBezTo>
                <a:cubicBezTo>
                  <a:pt x="3293" y="1324"/>
                  <a:pt x="3287" y="1342"/>
                  <a:pt x="3287" y="1342"/>
                </a:cubicBezTo>
                <a:cubicBezTo>
                  <a:pt x="3290" y="1351"/>
                  <a:pt x="3296" y="1360"/>
                  <a:pt x="3296" y="1369"/>
                </a:cubicBezTo>
                <a:cubicBezTo>
                  <a:pt x="3296" y="1518"/>
                  <a:pt x="3314" y="1523"/>
                  <a:pt x="3197" y="1540"/>
                </a:cubicBezTo>
                <a:cubicBezTo>
                  <a:pt x="3160" y="1595"/>
                  <a:pt x="3167" y="1641"/>
                  <a:pt x="3161" y="1711"/>
                </a:cubicBezTo>
                <a:cubicBezTo>
                  <a:pt x="3122" y="1708"/>
                  <a:pt x="3080" y="1717"/>
                  <a:pt x="3044" y="1702"/>
                </a:cubicBezTo>
                <a:cubicBezTo>
                  <a:pt x="3004" y="1685"/>
                  <a:pt x="3131" y="1616"/>
                  <a:pt x="3035" y="1648"/>
                </a:cubicBezTo>
                <a:cubicBezTo>
                  <a:pt x="2998" y="1703"/>
                  <a:pt x="2971" y="1682"/>
                  <a:pt x="2900" y="1675"/>
                </a:cubicBezTo>
                <a:cubicBezTo>
                  <a:pt x="2883" y="1624"/>
                  <a:pt x="2887" y="1603"/>
                  <a:pt x="2846" y="1576"/>
                </a:cubicBezTo>
                <a:cubicBezTo>
                  <a:pt x="2845" y="1575"/>
                  <a:pt x="2812" y="1509"/>
                  <a:pt x="2819" y="1576"/>
                </a:cubicBezTo>
                <a:cubicBezTo>
                  <a:pt x="2824" y="1619"/>
                  <a:pt x="2851" y="1645"/>
                  <a:pt x="2864" y="1684"/>
                </a:cubicBezTo>
                <a:cubicBezTo>
                  <a:pt x="2859" y="1708"/>
                  <a:pt x="2866" y="1742"/>
                  <a:pt x="2846" y="1756"/>
                </a:cubicBezTo>
                <a:cubicBezTo>
                  <a:pt x="2804" y="1786"/>
                  <a:pt x="2709" y="1788"/>
                  <a:pt x="2666" y="1792"/>
                </a:cubicBezTo>
                <a:cubicBezTo>
                  <a:pt x="2654" y="1795"/>
                  <a:pt x="2641" y="1796"/>
                  <a:pt x="2630" y="1801"/>
                </a:cubicBezTo>
                <a:cubicBezTo>
                  <a:pt x="2620" y="1805"/>
                  <a:pt x="2613" y="1816"/>
                  <a:pt x="2603" y="1819"/>
                </a:cubicBezTo>
                <a:cubicBezTo>
                  <a:pt x="2580" y="1825"/>
                  <a:pt x="2555" y="1825"/>
                  <a:pt x="2531" y="1828"/>
                </a:cubicBezTo>
                <a:cubicBezTo>
                  <a:pt x="2513" y="1834"/>
                  <a:pt x="2495" y="1840"/>
                  <a:pt x="2477" y="1846"/>
                </a:cubicBezTo>
                <a:cubicBezTo>
                  <a:pt x="2459" y="1852"/>
                  <a:pt x="2531" y="1864"/>
                  <a:pt x="2531" y="1864"/>
                </a:cubicBezTo>
                <a:cubicBezTo>
                  <a:pt x="2526" y="1901"/>
                  <a:pt x="2523" y="1955"/>
                  <a:pt x="2504" y="1990"/>
                </a:cubicBezTo>
                <a:cubicBezTo>
                  <a:pt x="2493" y="2009"/>
                  <a:pt x="2489" y="2041"/>
                  <a:pt x="2468" y="2044"/>
                </a:cubicBezTo>
                <a:cubicBezTo>
                  <a:pt x="2444" y="2047"/>
                  <a:pt x="2420" y="2050"/>
                  <a:pt x="2396" y="2053"/>
                </a:cubicBezTo>
                <a:cubicBezTo>
                  <a:pt x="2304" y="2084"/>
                  <a:pt x="2315" y="2167"/>
                  <a:pt x="2243" y="2215"/>
                </a:cubicBezTo>
                <a:cubicBezTo>
                  <a:pt x="2195" y="2287"/>
                  <a:pt x="2258" y="2200"/>
                  <a:pt x="2198" y="2260"/>
                </a:cubicBezTo>
                <a:cubicBezTo>
                  <a:pt x="2190" y="2268"/>
                  <a:pt x="2189" y="2282"/>
                  <a:pt x="2180" y="2287"/>
                </a:cubicBezTo>
                <a:cubicBezTo>
                  <a:pt x="2159" y="2299"/>
                  <a:pt x="2131" y="2297"/>
                  <a:pt x="2108" y="2305"/>
                </a:cubicBezTo>
                <a:cubicBezTo>
                  <a:pt x="2080" y="2333"/>
                  <a:pt x="2077" y="2355"/>
                  <a:pt x="2045" y="2377"/>
                </a:cubicBezTo>
                <a:cubicBezTo>
                  <a:pt x="2033" y="2463"/>
                  <a:pt x="2043" y="2442"/>
                  <a:pt x="1964" y="2458"/>
                </a:cubicBezTo>
                <a:cubicBezTo>
                  <a:pt x="1946" y="2470"/>
                  <a:pt x="1928" y="2482"/>
                  <a:pt x="1910" y="2494"/>
                </a:cubicBezTo>
                <a:cubicBezTo>
                  <a:pt x="1894" y="2505"/>
                  <a:pt x="1856" y="2512"/>
                  <a:pt x="1856" y="2512"/>
                </a:cubicBezTo>
                <a:cubicBezTo>
                  <a:pt x="1835" y="2554"/>
                  <a:pt x="1817" y="2556"/>
                  <a:pt x="1793" y="2593"/>
                </a:cubicBezTo>
                <a:cubicBezTo>
                  <a:pt x="1829" y="2617"/>
                  <a:pt x="1842" y="2606"/>
                  <a:pt x="1856" y="2647"/>
                </a:cubicBezTo>
                <a:cubicBezTo>
                  <a:pt x="1862" y="2742"/>
                  <a:pt x="1891" y="2925"/>
                  <a:pt x="1865" y="3016"/>
                </a:cubicBezTo>
                <a:cubicBezTo>
                  <a:pt x="1855" y="3049"/>
                  <a:pt x="1808" y="3055"/>
                  <a:pt x="1784" y="3079"/>
                </a:cubicBezTo>
                <a:cubicBezTo>
                  <a:pt x="1759" y="3217"/>
                  <a:pt x="1793" y="3163"/>
                  <a:pt x="1694" y="3196"/>
                </a:cubicBezTo>
                <a:cubicBezTo>
                  <a:pt x="1595" y="3163"/>
                  <a:pt x="1688" y="3300"/>
                  <a:pt x="1649" y="3322"/>
                </a:cubicBezTo>
                <a:cubicBezTo>
                  <a:pt x="1620" y="3339"/>
                  <a:pt x="1583" y="3333"/>
                  <a:pt x="1550" y="3340"/>
                </a:cubicBezTo>
                <a:cubicBezTo>
                  <a:pt x="1544" y="3348"/>
                  <a:pt x="1527" y="3387"/>
                  <a:pt x="1505" y="3376"/>
                </a:cubicBezTo>
                <a:cubicBezTo>
                  <a:pt x="1497" y="3372"/>
                  <a:pt x="1501" y="3357"/>
                  <a:pt x="1496" y="3349"/>
                </a:cubicBezTo>
                <a:cubicBezTo>
                  <a:pt x="1485" y="3330"/>
                  <a:pt x="1460" y="3295"/>
                  <a:pt x="1460" y="3295"/>
                </a:cubicBezTo>
                <a:cubicBezTo>
                  <a:pt x="1451" y="3248"/>
                  <a:pt x="1460" y="3229"/>
                  <a:pt x="1415" y="3214"/>
                </a:cubicBezTo>
                <a:cubicBezTo>
                  <a:pt x="1382" y="3116"/>
                  <a:pt x="1441" y="3056"/>
                  <a:pt x="1343" y="3007"/>
                </a:cubicBezTo>
                <a:cubicBezTo>
                  <a:pt x="1334" y="2980"/>
                  <a:pt x="1321" y="2954"/>
                  <a:pt x="1316" y="2926"/>
                </a:cubicBezTo>
                <a:cubicBezTo>
                  <a:pt x="1313" y="2908"/>
                  <a:pt x="1316" y="2888"/>
                  <a:pt x="1307" y="2872"/>
                </a:cubicBezTo>
                <a:cubicBezTo>
                  <a:pt x="1304" y="2866"/>
                  <a:pt x="1254" y="2833"/>
                  <a:pt x="1244" y="2827"/>
                </a:cubicBezTo>
                <a:cubicBezTo>
                  <a:pt x="1237" y="2695"/>
                  <a:pt x="1264" y="2633"/>
                  <a:pt x="1163" y="2566"/>
                </a:cubicBezTo>
                <a:cubicBezTo>
                  <a:pt x="1150" y="2515"/>
                  <a:pt x="1144" y="2463"/>
                  <a:pt x="1127" y="2413"/>
                </a:cubicBezTo>
                <a:cubicBezTo>
                  <a:pt x="1124" y="2392"/>
                  <a:pt x="1120" y="2371"/>
                  <a:pt x="1118" y="2350"/>
                </a:cubicBezTo>
                <a:cubicBezTo>
                  <a:pt x="1115" y="2314"/>
                  <a:pt x="1106" y="2110"/>
                  <a:pt x="1073" y="2053"/>
                </a:cubicBezTo>
                <a:cubicBezTo>
                  <a:pt x="1068" y="2044"/>
                  <a:pt x="1055" y="2041"/>
                  <a:pt x="1046" y="2035"/>
                </a:cubicBezTo>
                <a:cubicBezTo>
                  <a:pt x="1052" y="2017"/>
                  <a:pt x="1058" y="1999"/>
                  <a:pt x="1064" y="1981"/>
                </a:cubicBezTo>
                <a:cubicBezTo>
                  <a:pt x="1067" y="1972"/>
                  <a:pt x="1073" y="1954"/>
                  <a:pt x="1073" y="1954"/>
                </a:cubicBezTo>
                <a:cubicBezTo>
                  <a:pt x="1070" y="1933"/>
                  <a:pt x="1073" y="1910"/>
                  <a:pt x="1064" y="1891"/>
                </a:cubicBezTo>
                <a:cubicBezTo>
                  <a:pt x="1060" y="1883"/>
                  <a:pt x="1040" y="1891"/>
                  <a:pt x="1037" y="1882"/>
                </a:cubicBezTo>
                <a:cubicBezTo>
                  <a:pt x="1027" y="1851"/>
                  <a:pt x="1031" y="1816"/>
                  <a:pt x="1028" y="1783"/>
                </a:cubicBezTo>
                <a:cubicBezTo>
                  <a:pt x="1003" y="1857"/>
                  <a:pt x="956" y="1863"/>
                  <a:pt x="884" y="1873"/>
                </a:cubicBezTo>
                <a:cubicBezTo>
                  <a:pt x="854" y="1870"/>
                  <a:pt x="823" y="1873"/>
                  <a:pt x="794" y="1864"/>
                </a:cubicBezTo>
                <a:cubicBezTo>
                  <a:pt x="773" y="1858"/>
                  <a:pt x="740" y="1828"/>
                  <a:pt x="740" y="1828"/>
                </a:cubicBezTo>
                <a:cubicBezTo>
                  <a:pt x="728" y="1810"/>
                  <a:pt x="716" y="1792"/>
                  <a:pt x="704" y="1774"/>
                </a:cubicBezTo>
                <a:cubicBezTo>
                  <a:pt x="698" y="1765"/>
                  <a:pt x="686" y="1747"/>
                  <a:pt x="686" y="1747"/>
                </a:cubicBezTo>
                <a:cubicBezTo>
                  <a:pt x="746" y="1727"/>
                  <a:pt x="825" y="1771"/>
                  <a:pt x="848" y="1702"/>
                </a:cubicBezTo>
                <a:cubicBezTo>
                  <a:pt x="833" y="1657"/>
                  <a:pt x="769" y="1621"/>
                  <a:pt x="722" y="1603"/>
                </a:cubicBezTo>
                <a:cubicBezTo>
                  <a:pt x="699" y="1594"/>
                  <a:pt x="681" y="1596"/>
                  <a:pt x="659" y="1585"/>
                </a:cubicBezTo>
                <a:cubicBezTo>
                  <a:pt x="649" y="1580"/>
                  <a:pt x="642" y="1571"/>
                  <a:pt x="632" y="1567"/>
                </a:cubicBezTo>
                <a:cubicBezTo>
                  <a:pt x="615" y="1559"/>
                  <a:pt x="578" y="1549"/>
                  <a:pt x="578" y="1549"/>
                </a:cubicBezTo>
                <a:cubicBezTo>
                  <a:pt x="562" y="1525"/>
                  <a:pt x="554" y="1487"/>
                  <a:pt x="533" y="1468"/>
                </a:cubicBezTo>
                <a:cubicBezTo>
                  <a:pt x="517" y="1454"/>
                  <a:pt x="497" y="1444"/>
                  <a:pt x="479" y="1432"/>
                </a:cubicBezTo>
                <a:cubicBezTo>
                  <a:pt x="470" y="1426"/>
                  <a:pt x="452" y="1414"/>
                  <a:pt x="452" y="1414"/>
                </a:cubicBezTo>
                <a:cubicBezTo>
                  <a:pt x="432" y="1384"/>
                  <a:pt x="363" y="1327"/>
                  <a:pt x="326" y="1315"/>
                </a:cubicBezTo>
                <a:cubicBezTo>
                  <a:pt x="277" y="1327"/>
                  <a:pt x="279" y="1318"/>
                  <a:pt x="326" y="1342"/>
                </a:cubicBezTo>
                <a:close/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9" name="Text Box 19" descr="Newsprint"/>
          <p:cNvSpPr txBox="1">
            <a:spLocks noChangeArrowheads="1"/>
          </p:cNvSpPr>
          <p:nvPr/>
        </p:nvSpPr>
        <p:spPr bwMode="auto">
          <a:xfrm>
            <a:off x="6705600" y="1111250"/>
            <a:ext cx="1219200" cy="64135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>
                <a:solidFill>
                  <a:srgbClr val="FF0000"/>
                </a:solidFill>
              </a:rPr>
              <a:t>Núi Himalaya</a:t>
            </a:r>
          </a:p>
        </p:txBody>
      </p:sp>
    </p:spTree>
    <p:extLst>
      <p:ext uri="{BB962C8B-B14F-4D97-AF65-F5344CB8AC3E}">
        <p14:creationId xmlns:p14="http://schemas.microsoft.com/office/powerpoint/2010/main" val="21957455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0524" y="1313796"/>
            <a:ext cx="8522677" cy="4401205"/>
          </a:xfrm>
          <a:prstGeom prst="rect">
            <a:avLst/>
          </a:prstGeom>
          <a:solidFill>
            <a:srgbClr val="00330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pt-BR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Chính sách chia rẽ tôn giáo của thực dân Anh đã ảnh hưởng như thế nào đến quá trình phát triển của Ấn Độ?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- 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Chuẫn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10: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TK XIX -  ĐẦU TK XX.</a:t>
            </a:r>
          </a:p>
          <a:p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-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XIX?</a:t>
            </a:r>
          </a:p>
          <a:p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-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-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XIX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XX?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581400" y="26894"/>
            <a:ext cx="5257800" cy="760412"/>
          </a:xfrm>
          <a:prstGeom prst="rect">
            <a:avLst/>
          </a:prstGeom>
          <a:gradFill rotWithShape="1">
            <a:gsLst>
              <a:gs pos="0">
                <a:srgbClr val="5E7647"/>
              </a:gs>
              <a:gs pos="50000">
                <a:srgbClr val="CCFF99"/>
              </a:gs>
              <a:gs pos="100000">
                <a:srgbClr val="5E7647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48" tIns="45671" rIns="91348" bIns="45671" anchor="ctr"/>
          <a:lstStyle/>
          <a:p>
            <a:pPr algn="ctr" defTabSz="912813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 DỤNG VÀ MỞ RỘNG</a:t>
            </a:r>
          </a:p>
        </p:txBody>
      </p:sp>
    </p:spTree>
    <p:extLst>
      <p:ext uri="{BB962C8B-B14F-4D97-AF65-F5344CB8AC3E}">
        <p14:creationId xmlns:p14="http://schemas.microsoft.com/office/powerpoint/2010/main" val="41503831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floral_fr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0" y="1295401"/>
            <a:ext cx="647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 ƠN QUÍ THẦY CÔ VÀ CÁC EM ĐÃ LẮNG NGHE 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24400" y="4548495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CHÚC QUÍ THẦY CÔ SỨC KHỎE, VÀ CÁC EM HỌC TẬP TỐT!</a:t>
            </a:r>
          </a:p>
        </p:txBody>
      </p:sp>
    </p:spTree>
    <p:extLst>
      <p:ext uri="{BB962C8B-B14F-4D97-AF65-F5344CB8AC3E}">
        <p14:creationId xmlns:p14="http://schemas.microsoft.com/office/powerpoint/2010/main" val="11252113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2" y="-7377"/>
            <a:ext cx="9143999" cy="760412"/>
          </a:xfrm>
          <a:prstGeom prst="rect">
            <a:avLst/>
          </a:prstGeom>
          <a:gradFill rotWithShape="1">
            <a:gsLst>
              <a:gs pos="0">
                <a:srgbClr val="5E7647"/>
              </a:gs>
              <a:gs pos="50000">
                <a:srgbClr val="CCFF99"/>
              </a:gs>
              <a:gs pos="100000">
                <a:srgbClr val="5E7647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48" tIns="45671" rIns="91348" bIns="45671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CHƯƠNG III : CHÂU Á </a:t>
            </a: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 KỈ XVIII-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 THẾ KỈ </a:t>
            </a: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XX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iết </a:t>
            </a:r>
            <a:r>
              <a:rPr lang="it-IT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  BÀI 9:  </a:t>
            </a: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ẤN ĐỘ </a:t>
            </a: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THẾ KỈ XVIII-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 THẾ KỈ </a:t>
            </a: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XX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530350" y="753035"/>
            <a:ext cx="4763543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50"/>
              </a:spcBef>
              <a:buSzPct val="100000"/>
            </a:pP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1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1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1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1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1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1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1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1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9" name="Line 3"/>
          <p:cNvSpPr>
            <a:spLocks noChangeShapeType="1"/>
          </p:cNvSpPr>
          <p:nvPr/>
        </p:nvSpPr>
        <p:spPr bwMode="auto">
          <a:xfrm>
            <a:off x="6224042" y="767821"/>
            <a:ext cx="69850" cy="6104964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58781" y="1447800"/>
            <a:ext cx="4665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Qúa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6" name="Content Placeholder 5" descr="Ấn Độ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764" y="1981200"/>
            <a:ext cx="4892200" cy="4278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13255" y="4547241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ẤN ĐỘ</a:t>
            </a:r>
          </a:p>
        </p:txBody>
      </p:sp>
      <p:pic>
        <p:nvPicPr>
          <p:cNvPr id="2050" name="Picture 2" descr="Káº¿t quáº£ hÃ¬nh áº£nh cho hÃ¬nh áº£nh ná»¯ hoÃ ng anh VICTORIA nÄm 188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24001"/>
            <a:ext cx="2971800" cy="34893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3" name="Rectangle 2"/>
          <p:cNvSpPr/>
          <p:nvPr/>
        </p:nvSpPr>
        <p:spPr>
          <a:xfrm>
            <a:off x="7086600" y="5068669"/>
            <a:ext cx="2971801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vi-VN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Nữ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Victoria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Vương quốc Liên hiệp Anh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(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chụp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1882)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5886" y="1752601"/>
            <a:ext cx="4661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XVIII, TD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30350" y="2362200"/>
            <a:ext cx="4471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TD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1229754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9" grpId="0" animBg="1"/>
      <p:bldP spid="19" grpId="1" animBg="1"/>
      <p:bldP spid="19" grpId="2" animBg="1"/>
      <p:bldP spid="8" grpId="0"/>
      <p:bldP spid="7" grpId="0"/>
      <p:bldP spid="7" grpId="1"/>
      <p:bldP spid="3" grpId="0" animBg="1"/>
      <p:bldP spid="3" grpId="1" animBg="1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2" y="-7377"/>
            <a:ext cx="9143999" cy="760412"/>
          </a:xfrm>
          <a:prstGeom prst="rect">
            <a:avLst/>
          </a:prstGeom>
          <a:gradFill rotWithShape="1">
            <a:gsLst>
              <a:gs pos="0">
                <a:srgbClr val="5E7647"/>
              </a:gs>
              <a:gs pos="50000">
                <a:srgbClr val="CCFF99"/>
              </a:gs>
              <a:gs pos="100000">
                <a:srgbClr val="5E7647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48" tIns="45671" rIns="91348" bIns="45671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CHƯƠNG III : CHÂU Á </a:t>
            </a: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 KỈ XVIII-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 THẾ KỈ </a:t>
            </a: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XIX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iết </a:t>
            </a:r>
            <a:r>
              <a:rPr lang="it-IT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  BÀI 9:  </a:t>
            </a: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ẤN ĐỘ </a:t>
            </a: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THẾ KỈ XVIII-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 THẾ KỈ </a:t>
            </a: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XIX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530350" y="753036"/>
            <a:ext cx="5556251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50"/>
              </a:spcBef>
              <a:buSzPct val="100000"/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6" name="Group 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0453582"/>
              </p:ext>
            </p:extLst>
          </p:nvPr>
        </p:nvGraphicFramePr>
        <p:xfrm>
          <a:off x="2057400" y="1219201"/>
          <a:ext cx="7848600" cy="3657601"/>
        </p:xfrm>
        <a:graphic>
          <a:graphicData uri="http://schemas.openxmlformats.org/drawingml/2006/table">
            <a:tbl>
              <a:tblPr/>
              <a:tblGrid>
                <a:gridCol w="1377950"/>
                <a:gridCol w="2546350"/>
                <a:gridCol w="1817688"/>
                <a:gridCol w="2106612"/>
              </a:tblGrid>
              <a:tr h="98483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GÍA TRỊ XUẤT KHẨU LƯƠNG THỰC</a:t>
                      </a:r>
                    </a:p>
                  </a:txBody>
                  <a:tcPr marT="45713" marB="45713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SỐ NGƯỜI CHẾT ĐÓI</a:t>
                      </a:r>
                    </a:p>
                  </a:txBody>
                  <a:tcPr marT="45713" marB="4571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929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lượng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chết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6021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1840</a:t>
                      </a:r>
                    </a:p>
                  </a:txBody>
                  <a:tcPr marT="45713" marB="45713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858.000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livrơ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1825-1850</a:t>
                      </a:r>
                    </a:p>
                  </a:txBody>
                  <a:tcPr marT="45713" marB="4571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400.000</a:t>
                      </a:r>
                    </a:p>
                  </a:txBody>
                  <a:tcPr marT="45713" marB="4571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631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1858</a:t>
                      </a:r>
                    </a:p>
                  </a:txBody>
                  <a:tcPr marT="45713" marB="45713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3.800.000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livrơ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1850-1875</a:t>
                      </a:r>
                    </a:p>
                  </a:txBody>
                  <a:tcPr marT="45713" marB="4571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5.000.000</a:t>
                      </a:r>
                    </a:p>
                  </a:txBody>
                  <a:tcPr marT="45713" marB="4571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6461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1901</a:t>
                      </a:r>
                    </a:p>
                  </a:txBody>
                  <a:tcPr marT="45713" marB="45713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9.300.000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livrơ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1875-1900</a:t>
                      </a:r>
                    </a:p>
                  </a:txBody>
                  <a:tcPr marT="45713" marB="4571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15.000.000</a:t>
                      </a:r>
                    </a:p>
                  </a:txBody>
                  <a:tcPr marT="45713" marB="4571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286000" y="5105401"/>
            <a:ext cx="7772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4919008"/>
            <a:ext cx="9144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:-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               -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vơ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vét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bần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loạt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kìm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hãm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08084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Nhá»¯ng náº¡n nhÃ¢n cá»§a náº¡n ÄÃ³i 1876 - 1877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33401"/>
            <a:ext cx="4152900" cy="304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7" name="Picture 6" descr="famine_victim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" t="4630" r="3610" b="4630"/>
          <a:stretch>
            <a:fillRect/>
          </a:stretch>
        </p:blipFill>
        <p:spPr bwMode="auto">
          <a:xfrm>
            <a:off x="1752600" y="533401"/>
            <a:ext cx="4343400" cy="30480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8" name="Picture 4" descr="Picture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733800"/>
            <a:ext cx="4343400" cy="28956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9" name="Picture 2" descr="HÃ¬nh áº£nh cÃ³ liÃªn qu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733800"/>
            <a:ext cx="4000500" cy="289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6" name="Rectangle 5"/>
          <p:cNvSpPr/>
          <p:nvPr/>
        </p:nvSpPr>
        <p:spPr>
          <a:xfrm>
            <a:off x="2895600" y="1"/>
            <a:ext cx="6964214" cy="430887"/>
          </a:xfrm>
          <a:prstGeom prst="rect">
            <a:avLst/>
          </a:prstGeom>
          <a:solidFill>
            <a:srgbClr val="CCFF33"/>
          </a:solidFill>
          <a:ln>
            <a:solidFill>
              <a:srgbClr val="003300"/>
            </a:solidFill>
          </a:ln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 CẢNH  NGHÈO ĐÓI CỦA NGƯỜI DÂN ẤN ĐỘ</a:t>
            </a:r>
            <a:endParaRPr lang="en-US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474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2" y="-7377"/>
            <a:ext cx="9143999" cy="760412"/>
          </a:xfrm>
          <a:prstGeom prst="rect">
            <a:avLst/>
          </a:prstGeom>
          <a:gradFill rotWithShape="1">
            <a:gsLst>
              <a:gs pos="0">
                <a:srgbClr val="5E7647"/>
              </a:gs>
              <a:gs pos="50000">
                <a:srgbClr val="CCFF99"/>
              </a:gs>
              <a:gs pos="100000">
                <a:srgbClr val="5E7647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48" tIns="45671" rIns="91348" bIns="45671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CHƯƠNG III : CHÂU Á </a:t>
            </a: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 KỈ XVIII-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 THẾ KỈ </a:t>
            </a: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XX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iết </a:t>
            </a:r>
            <a:r>
              <a:rPr lang="it-IT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  BÀI 9:  </a:t>
            </a: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ẤN ĐỘ </a:t>
            </a: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THẾ KỈ XVIII-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 THẾ KỈ </a:t>
            </a: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XX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530350" y="753035"/>
            <a:ext cx="4763543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50"/>
              </a:spcBef>
              <a:buSzPct val="100000"/>
            </a:pP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1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1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1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1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1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1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1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1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9" name="Line 3"/>
          <p:cNvSpPr>
            <a:spLocks noChangeShapeType="1"/>
          </p:cNvSpPr>
          <p:nvPr/>
        </p:nvSpPr>
        <p:spPr bwMode="auto">
          <a:xfrm>
            <a:off x="6224042" y="767821"/>
            <a:ext cx="69850" cy="6104964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58781" y="1371600"/>
            <a:ext cx="4665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Qúa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05886" y="1715870"/>
            <a:ext cx="4661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TK XVIII, TD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77454" y="2303397"/>
            <a:ext cx="4471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TD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93376" y="2590800"/>
            <a:ext cx="46868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 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“chia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”…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 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bóc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24001" y="3429001"/>
            <a:ext cx="4686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34319" y="40386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Xi-pay (1857-1859):</a:t>
            </a:r>
          </a:p>
        </p:txBody>
      </p:sp>
    </p:spTree>
    <p:extLst>
      <p:ext uri="{BB962C8B-B14F-4D97-AF65-F5344CB8AC3E}">
        <p14:creationId xmlns:p14="http://schemas.microsoft.com/office/powerpoint/2010/main" val="7484942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Pictur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1" y="452437"/>
            <a:ext cx="4343401" cy="586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6" descr="Sepoy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4" b="5717"/>
          <a:stretch>
            <a:fillRect/>
          </a:stretch>
        </p:blipFill>
        <p:spPr bwMode="auto">
          <a:xfrm>
            <a:off x="1676400" y="452437"/>
            <a:ext cx="4343400" cy="58674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112981" y="6332285"/>
            <a:ext cx="3460563" cy="430887"/>
          </a:xfrm>
          <a:prstGeom prst="rect">
            <a:avLst/>
          </a:prstGeom>
          <a:solidFill>
            <a:srgbClr val="CCFF33"/>
          </a:solidFill>
          <a:ln>
            <a:solidFill>
              <a:srgbClr val="003300"/>
            </a:solidFill>
          </a:ln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 VẼ LÍNH XI-PAY</a:t>
            </a:r>
            <a:endParaRPr lang="en-US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4668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2" y="-7377"/>
            <a:ext cx="9143999" cy="760412"/>
          </a:xfrm>
          <a:prstGeom prst="rect">
            <a:avLst/>
          </a:prstGeom>
          <a:gradFill rotWithShape="1">
            <a:gsLst>
              <a:gs pos="0">
                <a:srgbClr val="5E7647"/>
              </a:gs>
              <a:gs pos="50000">
                <a:srgbClr val="CCFF99"/>
              </a:gs>
              <a:gs pos="100000">
                <a:srgbClr val="5E7647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48" tIns="45671" rIns="91348" bIns="45671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CHƯƠNG III : CHÂU Á </a:t>
            </a: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 KỈ XVIII-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 THẾ KỈ </a:t>
            </a: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XX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iết </a:t>
            </a:r>
            <a:r>
              <a:rPr lang="it-IT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  BÀI 9:  </a:t>
            </a: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ẤN ĐỘ </a:t>
            </a: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THẾ KỈ XVIII-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 THẾ KỈ </a:t>
            </a: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XX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530350" y="753035"/>
            <a:ext cx="4763543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50"/>
              </a:spcBef>
              <a:buSzPct val="100000"/>
            </a:pP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1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1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1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1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1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1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1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1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9" name="Line 3"/>
          <p:cNvSpPr>
            <a:spLocks noChangeShapeType="1"/>
          </p:cNvSpPr>
          <p:nvPr/>
        </p:nvSpPr>
        <p:spPr bwMode="auto">
          <a:xfrm>
            <a:off x="6224042" y="767821"/>
            <a:ext cx="69850" cy="6104964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58781" y="1371600"/>
            <a:ext cx="4665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Qúa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05886" y="1715870"/>
            <a:ext cx="4661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TK XVIII, TD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77454" y="2303397"/>
            <a:ext cx="4471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TD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93376" y="2590800"/>
            <a:ext cx="46868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 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“chia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”…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 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bóc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24001" y="3429001"/>
            <a:ext cx="4686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34319" y="40386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Xi-pay (1857-1859):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34319" y="4343401"/>
            <a:ext cx="46595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TD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=&gt;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thuẫn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cớ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SGK/57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29770" y="5498068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8953010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 descr="an do cu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895600" y="6198513"/>
            <a:ext cx="7749153" cy="523220"/>
          </a:xfrm>
          <a:prstGeom prst="rect">
            <a:avLst/>
          </a:prstGeom>
          <a:solidFill>
            <a:srgbClr val="FFFF00"/>
          </a:solidFill>
          <a:ln>
            <a:solidFill>
              <a:srgbClr val="0033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LƯỢC ĐỒ KHỞI NGHĨA XI-PAY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4419600"/>
            <a:ext cx="2402237" cy="175432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 CHÚ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New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Đêli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/>
              <a:t>               </a:t>
            </a:r>
          </a:p>
          <a:p>
            <a:r>
              <a:rPr lang="en-US" dirty="0"/>
              <a:t>        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10" name="Picture 2" descr="HÃ¬nh áº£nh cÃ³ liÃªn qu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848" y="1806745"/>
            <a:ext cx="300305" cy="28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Ã¬nh áº£nh cÃ³ liÃªn qu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587" y="2225803"/>
            <a:ext cx="260688" cy="25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Ã¬nh áº£nh cÃ³ liÃªn qu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181600"/>
            <a:ext cx="396182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5-Point Star 3"/>
          <p:cNvSpPr/>
          <p:nvPr/>
        </p:nvSpPr>
        <p:spPr>
          <a:xfrm>
            <a:off x="1640575" y="4724401"/>
            <a:ext cx="381000" cy="305245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HÃ¬nh áº£nh cÃ³ liÃªn qu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028" y="753189"/>
            <a:ext cx="285605" cy="27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Ã¬nh áº£nh cÃ³ liÃªn qu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328" y="2288679"/>
            <a:ext cx="285605" cy="27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Ã¬nh áº£nh cÃ³ liÃªn qu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545" y="1270381"/>
            <a:ext cx="285605" cy="27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Ã¬nh áº£nh cÃ³ liÃªn qu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423" y="1027849"/>
            <a:ext cx="285605" cy="27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Ã¬nh áº£nh cÃ³ liÃªn qu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98" y="1788994"/>
            <a:ext cx="285605" cy="27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Line 17"/>
          <p:cNvSpPr>
            <a:spLocks noChangeShapeType="1"/>
          </p:cNvSpPr>
          <p:nvPr/>
        </p:nvSpPr>
        <p:spPr bwMode="auto">
          <a:xfrm>
            <a:off x="5428684" y="1052301"/>
            <a:ext cx="228600" cy="49274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" name="Picture 2" descr="HÃ¬nh áº£nh cÃ³ liÃªn qu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427" y="1676482"/>
            <a:ext cx="285605" cy="27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30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4327</TotalTime>
  <Words>2394</Words>
  <Application>Microsoft Office PowerPoint</Application>
  <PresentationFormat>Custom</PresentationFormat>
  <Paragraphs>200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Trang</cp:lastModifiedBy>
  <cp:revision>371</cp:revision>
  <cp:lastPrinted>2018-10-24T23:13:53Z</cp:lastPrinted>
  <dcterms:created xsi:type="dcterms:W3CDTF">2017-12-31T02:19:57Z</dcterms:created>
  <dcterms:modified xsi:type="dcterms:W3CDTF">2020-04-07T06:17:50Z</dcterms:modified>
</cp:coreProperties>
</file>