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3" r:id="rId3"/>
    <p:sldId id="264" r:id="rId4"/>
    <p:sldId id="262" r:id="rId5"/>
    <p:sldId id="257" r:id="rId6"/>
    <p:sldId id="265" r:id="rId7"/>
    <p:sldId id="258" r:id="rId8"/>
    <p:sldId id="266" r:id="rId9"/>
    <p:sldId id="267" r:id="rId10"/>
    <p:sldId id="268" r:id="rId11"/>
    <p:sldId id="270" r:id="rId12"/>
    <p:sldId id="259"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71" autoAdjust="0"/>
  </p:normalViewPr>
  <p:slideViewPr>
    <p:cSldViewPr>
      <p:cViewPr varScale="1">
        <p:scale>
          <a:sx n="74" d="100"/>
          <a:sy n="74"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7DD55-E761-42DE-ACBE-109070F89F4A}" type="datetimeFigureOut">
              <a:rPr lang="en-US" smtClean="0"/>
              <a:t>10/21/2019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F55A2-3EF0-4A6C-9944-0D30FC0F06F7}" type="slidenum">
              <a:rPr lang="en-US" smtClean="0"/>
              <a:t>‹#›</a:t>
            </a:fld>
            <a:endParaRPr lang="en-US"/>
          </a:p>
        </p:txBody>
      </p:sp>
    </p:spTree>
    <p:extLst>
      <p:ext uri="{BB962C8B-B14F-4D97-AF65-F5344CB8AC3E}">
        <p14:creationId xmlns:p14="http://schemas.microsoft.com/office/powerpoint/2010/main" val="393810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451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7675" eaLnBrk="0" hangingPunct="0">
              <a:defRPr>
                <a:solidFill>
                  <a:schemeClr val="tx1"/>
                </a:solidFill>
                <a:latin typeface="Arial" charset="0"/>
                <a:ea typeface="Lucida Sans Unicode" pitchFamily="34" charset="0"/>
                <a:cs typeface="Lucida Sans Unicode" pitchFamily="34" charset="0"/>
              </a:defRPr>
            </a:lvl1pPr>
            <a:lvl2pPr marL="742950" indent="-285750" defTabSz="447675" eaLnBrk="0" hangingPunct="0">
              <a:defRPr>
                <a:solidFill>
                  <a:schemeClr val="tx1"/>
                </a:solidFill>
                <a:latin typeface="Arial" charset="0"/>
                <a:ea typeface="Lucida Sans Unicode" pitchFamily="34" charset="0"/>
                <a:cs typeface="Lucida Sans Unicode" pitchFamily="34" charset="0"/>
              </a:defRPr>
            </a:lvl2pPr>
            <a:lvl3pPr marL="1143000" indent="-228600" defTabSz="447675" eaLnBrk="0" hangingPunct="0">
              <a:defRPr>
                <a:solidFill>
                  <a:schemeClr val="tx1"/>
                </a:solidFill>
                <a:latin typeface="Arial" charset="0"/>
                <a:ea typeface="Lucida Sans Unicode" pitchFamily="34" charset="0"/>
                <a:cs typeface="Lucida Sans Unicode" pitchFamily="34" charset="0"/>
              </a:defRPr>
            </a:lvl3pPr>
            <a:lvl4pPr marL="1600200" indent="-228600" defTabSz="447675" eaLnBrk="0" hangingPunct="0">
              <a:defRPr>
                <a:solidFill>
                  <a:schemeClr val="tx1"/>
                </a:solidFill>
                <a:latin typeface="Arial" charset="0"/>
                <a:ea typeface="Lucida Sans Unicode" pitchFamily="34" charset="0"/>
                <a:cs typeface="Lucida Sans Unicode" pitchFamily="34" charset="0"/>
              </a:defRPr>
            </a:lvl4pPr>
            <a:lvl5pPr marL="2057400" indent="-228600" defTabSz="447675" eaLnBrk="0" hangingPunct="0">
              <a:defRPr>
                <a:solidFill>
                  <a:schemeClr val="tx1"/>
                </a:solidFill>
                <a:latin typeface="Arial" charset="0"/>
                <a:ea typeface="Lucida Sans Unicode" pitchFamily="34" charset="0"/>
                <a:cs typeface="Lucida Sans Unicode" pitchFamily="34" charset="0"/>
              </a:defRPr>
            </a:lvl5pPr>
            <a:lvl6pPr marL="25146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buClr>
                <a:srgbClr val="000000"/>
              </a:buClr>
              <a:buSzPct val="100000"/>
              <a:buFont typeface="Times New Roman" pitchFamily="18" charset="0"/>
              <a:buNone/>
            </a:pPr>
            <a:endParaRPr lang="vi-VN">
              <a:solidFill>
                <a:srgbClr val="FFFFFF"/>
              </a:solidFill>
              <a:ea typeface="Microsoft YaHei"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b="0">
                <a:latin typeface="Lucida Sans Unicode" pitchFamily="34" charset="0"/>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b="0">
                <a:latin typeface="Lucida Sans Unicode" pitchFamily="34" charset="0"/>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Lucida Sans Unicode" pitchFamily="34" charset="0"/>
              </a:defRPr>
            </a:lvl1pPr>
          </a:lstStyle>
          <a:p>
            <a:fld id="{2DF43B3E-7020-4BC1-8197-3DB2A2831C2E}" type="slidenum">
              <a:rPr lang="en-US"/>
              <a:pPr/>
              <a:t>‹#›</a:t>
            </a:fld>
            <a:endParaRPr lang="en-US"/>
          </a:p>
        </p:txBody>
      </p:sp>
    </p:spTree>
    <p:extLst>
      <p:ext uri="{BB962C8B-B14F-4D97-AF65-F5344CB8AC3E}">
        <p14:creationId xmlns:p14="http://schemas.microsoft.com/office/powerpoint/2010/main" val="131980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364CF16-519F-4029-9D41-A7855EBD191D}" type="datetimeFigureOut">
              <a:rPr lang="en-US"/>
              <a:pPr/>
              <a:t>10/21/2019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A1B0309-F50D-497A-A282-E92E06FC1FDC}" type="slidenum">
              <a:rPr lang="en-US"/>
              <a:pPr/>
              <a:t>‹#›</a:t>
            </a:fld>
            <a:endParaRPr lang="en-US"/>
          </a:p>
        </p:txBody>
      </p:sp>
    </p:spTree>
    <p:extLst>
      <p:ext uri="{BB962C8B-B14F-4D97-AF65-F5344CB8AC3E}">
        <p14:creationId xmlns:p14="http://schemas.microsoft.com/office/powerpoint/2010/main" val="13528067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gi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LỊCH SỬ 8</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589336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0" y="57150"/>
            <a:ext cx="1600200" cy="646113"/>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600" b="1">
                <a:solidFill>
                  <a:srgbClr val="000000"/>
                </a:solidFill>
                <a:effectLst>
                  <a:outerShdw blurRad="38100" dist="38100" dir="2700000" algn="tl">
                    <a:srgbClr val="C0C0C0"/>
                  </a:outerShdw>
                </a:effectLst>
                <a:latin typeface="Lucida Sans Unicode" pitchFamily="34" charset="0"/>
              </a:rPr>
              <a:t> </a:t>
            </a:r>
            <a:r>
              <a:rPr lang="en-US" sz="2400" b="1" u="sng">
                <a:solidFill>
                  <a:srgbClr val="FF0000"/>
                </a:solidFill>
                <a:effectLst>
                  <a:outerShdw blurRad="38100" dist="38100" dir="2700000" algn="tl">
                    <a:srgbClr val="C0C0C0"/>
                  </a:outerShdw>
                </a:effectLst>
                <a:latin typeface="Times New Roman" pitchFamily="18" charset="0"/>
                <a:cs typeface="Times New Roman" pitchFamily="18" charset="0"/>
              </a:rPr>
              <a:t>TIẾT 16:</a:t>
            </a:r>
            <a:endParaRPr lang="en-US" sz="2400">
              <a:solidFill>
                <a:srgbClr val="000000"/>
              </a:solidFill>
              <a:latin typeface="Times New Roman" pitchFamily="18" charset="0"/>
              <a:cs typeface="Times New Roman" pitchFamily="18" charset="0"/>
            </a:endParaRPr>
          </a:p>
        </p:txBody>
      </p:sp>
      <p:sp>
        <p:nvSpPr>
          <p:cNvPr id="47109" name="Text Box 5"/>
          <p:cNvSpPr txBox="1">
            <a:spLocks noChangeArrowheads="1"/>
          </p:cNvSpPr>
          <p:nvPr/>
        </p:nvSpPr>
        <p:spPr bwMode="auto">
          <a:xfrm>
            <a:off x="1528763" y="119063"/>
            <a:ext cx="7467600" cy="522287"/>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TRUNG QUỐC CUỐI TK XIX -  ĐẦU TK XX</a:t>
            </a:r>
            <a:r>
              <a:rPr lang="en-US" sz="2800" b="1">
                <a:solidFill>
                  <a:srgbClr val="FFFF00"/>
                </a:solidFill>
                <a:effectLst>
                  <a:outerShdw blurRad="38100" dist="38100" dir="2700000" algn="tl">
                    <a:srgbClr val="C0C0C0"/>
                  </a:outerShdw>
                </a:effectLst>
                <a:latin typeface="Times New Roman" pitchFamily="18" charset="0"/>
                <a:cs typeface="Times New Roman" pitchFamily="18" charset="0"/>
              </a:rPr>
              <a:t> </a:t>
            </a:r>
          </a:p>
        </p:txBody>
      </p:sp>
      <p:sp>
        <p:nvSpPr>
          <p:cNvPr id="41988" name="Rectangle 1"/>
          <p:cNvSpPr>
            <a:spLocks noChangeArrowheads="1"/>
          </p:cNvSpPr>
          <p:nvPr/>
        </p:nvSpPr>
        <p:spPr bwMode="auto">
          <a:xfrm>
            <a:off x="152400" y="806450"/>
            <a:ext cx="868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dirty="0">
                <a:solidFill>
                  <a:srgbClr val="CC00CC"/>
                </a:solidFill>
                <a:latin typeface="Lucida Sans Unicode" pitchFamily="34" charset="0"/>
              </a:rPr>
              <a:t>I</a:t>
            </a:r>
            <a:r>
              <a:rPr lang="en-US" sz="2600" b="1" u="sng" dirty="0">
                <a:solidFill>
                  <a:srgbClr val="CC00CC"/>
                </a:solidFill>
                <a:latin typeface="Times New Roman" pitchFamily="18" charset="0"/>
                <a:cs typeface="Times New Roman" pitchFamily="18" charset="0"/>
              </a:rPr>
              <a:t>. TRUNG QUỐC BỊ CÁC NƯỚC ĐẾ QUỐC CHIA XẺ:</a:t>
            </a:r>
          </a:p>
        </p:txBody>
      </p:sp>
      <p:sp>
        <p:nvSpPr>
          <p:cNvPr id="41989" name="Text Box 8"/>
          <p:cNvSpPr txBox="1">
            <a:spLocks noChangeArrowheads="1"/>
          </p:cNvSpPr>
          <p:nvPr/>
        </p:nvSpPr>
        <p:spPr bwMode="auto">
          <a:xfrm>
            <a:off x="228600" y="1509713"/>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800">
                <a:latin typeface="Times New Roman" pitchFamily="18" charset="0"/>
                <a:cs typeface="Times New Roman" pitchFamily="18" charset="0"/>
              </a:rPr>
              <a:t>- Trung Quốc:</a:t>
            </a:r>
            <a:r>
              <a:rPr lang="en-US">
                <a:latin typeface="Times New Roman" pitchFamily="18" charset="0"/>
                <a:cs typeface="Times New Roman" pitchFamily="18" charset="0"/>
              </a:rPr>
              <a:t> </a:t>
            </a:r>
            <a:r>
              <a:rPr lang="en-US" sz="2800">
                <a:latin typeface="Times New Roman" pitchFamily="18" charset="0"/>
                <a:cs typeface="Times New Roman" pitchFamily="18" charset="0"/>
              </a:rPr>
              <a:t>Nước lớn, đông dân, giàu tài nguyên, có nền văn hóa phát triển, chế độ phong kiến suy yếu, thối nát -&gt; là miếng mồi béo bở, hấp dẫn chủ nghĩa đế quốc.</a:t>
            </a:r>
          </a:p>
        </p:txBody>
      </p:sp>
      <p:sp>
        <p:nvSpPr>
          <p:cNvPr id="8" name="Text Box 8"/>
          <p:cNvSpPr txBox="1">
            <a:spLocks noChangeArrowheads="1"/>
          </p:cNvSpPr>
          <p:nvPr/>
        </p:nvSpPr>
        <p:spPr bwMode="auto">
          <a:xfrm>
            <a:off x="304800" y="30480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fr-FR" sz="2800">
                <a:latin typeface="Times New Roman" pitchFamily="18" charset="0"/>
                <a:cs typeface="Times New Roman" pitchFamily="18" charset="0"/>
              </a:rPr>
              <a:t>- Năm 1840 - 1842 thực dân Anh gây </a:t>
            </a:r>
            <a:r>
              <a:rPr lang="en-US" sz="2800">
                <a:solidFill>
                  <a:srgbClr val="000000"/>
                </a:solidFill>
                <a:latin typeface="Times New Roman" pitchFamily="18" charset="0"/>
                <a:cs typeface="Times New Roman" pitchFamily="18" charset="0"/>
              </a:rPr>
              <a:t>“Chiến tranh thuốc phiện”,</a:t>
            </a:r>
            <a:r>
              <a:rPr lang="fr-FR" sz="2800">
                <a:latin typeface="Times New Roman" pitchFamily="18" charset="0"/>
                <a:cs typeface="Times New Roman" pitchFamily="18" charset="0"/>
              </a:rPr>
              <a:t> mở đầu quá trình xâm lược TQ.</a:t>
            </a:r>
            <a:r>
              <a:rPr lang="en-US" sz="2800">
                <a:solidFill>
                  <a:srgbClr val="000000"/>
                </a:solidFill>
                <a:latin typeface="Times New Roman" pitchFamily="18" charset="0"/>
                <a:cs typeface="Times New Roman" pitchFamily="18" charset="0"/>
              </a:rPr>
              <a:t> Tiếp đó các nước Châu Âu, Mĩ, Nhật đua nhau xâm chiếm.</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830502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5800" y="1066800"/>
            <a:ext cx="7620000" cy="470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9" tIns="45688" rIns="91379" bIns="45688">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just"/>
            <a:r>
              <a:rPr lang="en-US" sz="3000" b="1" dirty="0" err="1">
                <a:solidFill>
                  <a:srgbClr val="FF0000"/>
                </a:solidFill>
                <a:latin typeface="Times New Roman" pitchFamily="18" charset="0"/>
                <a:cs typeface="Arial" charset="0"/>
              </a:rPr>
              <a:t>Trong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tác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phẩm</a:t>
            </a:r>
            <a:r>
              <a:rPr lang="en-US" sz="3000" b="1"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Các</a:t>
            </a:r>
            <a:r>
              <a:rPr lang="en-US" sz="3000" b="1" i="1" u="sng"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nước</a:t>
            </a:r>
            <a:r>
              <a:rPr lang="en-US" sz="3000" b="1" i="1" u="sng" dirty="0">
                <a:solidFill>
                  <a:srgbClr val="FF0000"/>
                </a:solidFill>
                <a:latin typeface="Times New Roman" pitchFamily="18" charset="0"/>
                <a:cs typeface="Arial" charset="0"/>
              </a:rPr>
              <a:t> ĐQCN </a:t>
            </a:r>
            <a:r>
              <a:rPr lang="en-US" sz="3000" b="1" i="1" u="sng" dirty="0" err="1">
                <a:solidFill>
                  <a:srgbClr val="FF0000"/>
                </a:solidFill>
                <a:latin typeface="Times New Roman" pitchFamily="18" charset="0"/>
                <a:cs typeface="Arial" charset="0"/>
              </a:rPr>
              <a:t>và</a:t>
            </a:r>
            <a:r>
              <a:rPr lang="en-US" sz="3000" b="1" i="1" u="sng"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Trung</a:t>
            </a:r>
            <a:r>
              <a:rPr lang="en-US" sz="3000" b="1" i="1" u="sng"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Quốc</a:t>
            </a:r>
            <a:r>
              <a:rPr lang="en-US" sz="3000" b="1" i="1" u="sng"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Hồ</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Chí</a:t>
            </a:r>
            <a:r>
              <a:rPr lang="en-US" sz="3000" b="1" dirty="0">
                <a:solidFill>
                  <a:srgbClr val="FF0000"/>
                </a:solidFill>
                <a:latin typeface="Times New Roman" pitchFamily="18" charset="0"/>
                <a:cs typeface="Arial" charset="0"/>
              </a:rPr>
              <a:t> Minh </a:t>
            </a:r>
            <a:r>
              <a:rPr lang="en-US" sz="3000" b="1" dirty="0" err="1">
                <a:solidFill>
                  <a:srgbClr val="FF0000"/>
                </a:solidFill>
                <a:latin typeface="Times New Roman" pitchFamily="18" charset="0"/>
                <a:cs typeface="Arial" charset="0"/>
              </a:rPr>
              <a:t>chỉ</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rõ</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Mặc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dù</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Trung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Quốc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rất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suy</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nhược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mặc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dù</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nội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bộ</a:t>
            </a:r>
            <a:r>
              <a:rPr lang="en-US" sz="3000" b="1" dirty="0">
                <a:solidFill>
                  <a:srgbClr val="FF0000"/>
                </a:solidFill>
                <a:latin typeface="Times New Roman" pitchFamily="18" charset="0"/>
                <a:cs typeface="Arial" charset="0"/>
              </a:rPr>
              <a:t> TQ </a:t>
            </a:r>
            <a:r>
              <a:rPr lang="en-US" sz="3000" b="1" dirty="0" err="1">
                <a:solidFill>
                  <a:srgbClr val="FF0000"/>
                </a:solidFill>
                <a:latin typeface="Times New Roman" pitchFamily="18" charset="0"/>
                <a:cs typeface="Arial" charset="0"/>
              </a:rPr>
              <a:t>bị</a:t>
            </a:r>
            <a:r>
              <a:rPr lang="en-US" sz="3000" b="1" dirty="0">
                <a:solidFill>
                  <a:srgbClr val="FF0000"/>
                </a:solidFill>
                <a:latin typeface="Times New Roman" pitchFamily="18" charset="0"/>
                <a:cs typeface="Arial" charset="0"/>
              </a:rPr>
              <a:t> chia </a:t>
            </a:r>
            <a:r>
              <a:rPr lang="en-US" sz="3000" b="1" dirty="0" err="1">
                <a:solidFill>
                  <a:srgbClr val="FF0000"/>
                </a:solidFill>
                <a:latin typeface="Times New Roman" pitchFamily="18" charset="0"/>
                <a:cs typeface="Arial" charset="0"/>
              </a:rPr>
              <a:t>rẽ</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nhưng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dù</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sao</a:t>
            </a:r>
            <a:r>
              <a:rPr lang="en-US" sz="3000" b="1" dirty="0">
                <a:solidFill>
                  <a:srgbClr val="FF0000"/>
                </a:solidFill>
                <a:latin typeface="Times New Roman" pitchFamily="18" charset="0"/>
                <a:cs typeface="Arial" charset="0"/>
              </a:rPr>
              <a:t>, con </a:t>
            </a:r>
            <a:r>
              <a:rPr lang="en-US" sz="3000" b="1" dirty="0" err="1">
                <a:solidFill>
                  <a:srgbClr val="FF0000"/>
                </a:solidFill>
                <a:latin typeface="Times New Roman" pitchFamily="18" charset="0"/>
                <a:cs typeface="Arial" charset="0"/>
              </a:rPr>
              <a:t>số</a:t>
            </a:r>
            <a:r>
              <a:rPr lang="en-US" sz="3000" b="1" dirty="0">
                <a:solidFill>
                  <a:srgbClr val="FF0000"/>
                </a:solidFill>
                <a:latin typeface="Times New Roman" pitchFamily="18" charset="0"/>
                <a:cs typeface="Arial" charset="0"/>
              </a:rPr>
              <a:t> 111.139.000 km2 </a:t>
            </a:r>
            <a:r>
              <a:rPr lang="en-US" sz="3000" b="1" dirty="0" err="1">
                <a:solidFill>
                  <a:srgbClr val="FF0000"/>
                </a:solidFill>
                <a:latin typeface="Times New Roman" pitchFamily="18" charset="0"/>
                <a:cs typeface="Arial" charset="0"/>
              </a:rPr>
              <a:t>vẫn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là</a:t>
            </a:r>
            <a:r>
              <a:rPr lang="en-US" sz="3000" b="1" dirty="0">
                <a:solidFill>
                  <a:srgbClr val="FF0000"/>
                </a:solidFill>
                <a:latin typeface="Times New Roman" pitchFamily="18" charset="0"/>
                <a:cs typeface="Arial" charset="0"/>
              </a:rPr>
              <a:t> 1 </a:t>
            </a:r>
            <a:r>
              <a:rPr lang="en-US" sz="3000" b="1" dirty="0" err="1">
                <a:solidFill>
                  <a:srgbClr val="FF0000"/>
                </a:solidFill>
                <a:latin typeface="Times New Roman" pitchFamily="18" charset="0"/>
                <a:cs typeface="Arial" charset="0"/>
              </a:rPr>
              <a:t>miếng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mồi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quá</a:t>
            </a:r>
            <a:r>
              <a:rPr lang="en-US" sz="3000" b="1" dirty="0">
                <a:solidFill>
                  <a:srgbClr val="FF0000"/>
                </a:solidFill>
                <a:latin typeface="Times New Roman" pitchFamily="18" charset="0"/>
                <a:cs typeface="Arial" charset="0"/>
              </a:rPr>
              <a:t> to </a:t>
            </a:r>
            <a:r>
              <a:rPr lang="en-US" sz="3000" b="1" dirty="0" err="1">
                <a:solidFill>
                  <a:srgbClr val="FF0000"/>
                </a:solidFill>
                <a:latin typeface="Times New Roman" pitchFamily="18" charset="0"/>
                <a:cs typeface="Arial" charset="0"/>
              </a:rPr>
              <a:t>mà</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cái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mõm</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của</a:t>
            </a:r>
            <a:r>
              <a:rPr lang="en-US" sz="3000" b="1" dirty="0">
                <a:solidFill>
                  <a:srgbClr val="FF0000"/>
                </a:solidFill>
                <a:latin typeface="Times New Roman" pitchFamily="18" charset="0"/>
                <a:cs typeface="Arial" charset="0"/>
              </a:rPr>
              <a:t> CN ĐQTD </a:t>
            </a:r>
            <a:r>
              <a:rPr lang="en-US" sz="3000" b="1" dirty="0" err="1">
                <a:solidFill>
                  <a:srgbClr val="FF0000"/>
                </a:solidFill>
                <a:latin typeface="Times New Roman" pitchFamily="18" charset="0"/>
                <a:cs typeface="Arial" charset="0"/>
              </a:rPr>
              <a:t>không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thể</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nuốt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trôi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ngay</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một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lúc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Và</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không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thể</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đẩy</a:t>
            </a:r>
            <a:r>
              <a:rPr lang="en-US" sz="3000" b="1" dirty="0">
                <a:solidFill>
                  <a:srgbClr val="FF0000"/>
                </a:solidFill>
                <a:latin typeface="Times New Roman" pitchFamily="18" charset="0"/>
                <a:cs typeface="Arial" charset="0"/>
              </a:rPr>
              <a:t> 1 </a:t>
            </a:r>
            <a:r>
              <a:rPr lang="en-US" sz="3000" b="1" dirty="0" err="1">
                <a:solidFill>
                  <a:srgbClr val="FF0000"/>
                </a:solidFill>
                <a:latin typeface="Times New Roman" pitchFamily="18" charset="0"/>
                <a:cs typeface="Arial" charset="0"/>
              </a:rPr>
              <a:t>cách</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tàn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bạo</a:t>
            </a:r>
            <a:r>
              <a:rPr lang="en-US" sz="3000" b="1" dirty="0">
                <a:solidFill>
                  <a:srgbClr val="FF0000"/>
                </a:solidFill>
                <a:latin typeface="Times New Roman" pitchFamily="18" charset="0"/>
                <a:cs typeface="Arial" charset="0"/>
              </a:rPr>
              <a:t> 489.500.000 </a:t>
            </a:r>
            <a:r>
              <a:rPr lang="en-US" sz="3000" b="1" dirty="0" err="1">
                <a:solidFill>
                  <a:srgbClr val="FF0000"/>
                </a:solidFill>
                <a:latin typeface="Times New Roman" pitchFamily="18" charset="0"/>
                <a:cs typeface="Arial" charset="0"/>
              </a:rPr>
              <a:t>người</a:t>
            </a:r>
            <a:r>
              <a:rPr lang="en-US" sz="3000" b="1" dirty="0">
                <a:solidFill>
                  <a:srgbClr val="FF0000"/>
                </a:solidFill>
                <a:latin typeface="Times New Roman" pitchFamily="18" charset="0"/>
                <a:cs typeface="Arial" charset="0"/>
              </a:rPr>
              <a:t> TQ </a:t>
            </a:r>
            <a:r>
              <a:rPr lang="en-US" sz="3000" b="1" dirty="0" err="1">
                <a:solidFill>
                  <a:srgbClr val="FF0000"/>
                </a:solidFill>
                <a:latin typeface="Times New Roman" pitchFamily="18" charset="0"/>
                <a:cs typeface="Arial" charset="0"/>
              </a:rPr>
              <a:t>vào</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xiềng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xích</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của</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chế</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độ</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nô</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lệ</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thuộc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địa</a:t>
            </a:r>
            <a:r>
              <a:rPr lang="en-US" sz="3000" b="1" dirty="0">
                <a:solidFill>
                  <a:srgbClr val="FF0000"/>
                </a:solidFill>
                <a:latin typeface="Times New Roman" pitchFamily="18" charset="0"/>
                <a:cs typeface="Arial" charset="0"/>
              </a:rPr>
              <a:t>. Cho </a:t>
            </a:r>
            <a:r>
              <a:rPr lang="en-US" sz="3000" b="1" dirty="0" err="1">
                <a:solidFill>
                  <a:srgbClr val="FF0000"/>
                </a:solidFill>
                <a:latin typeface="Times New Roman" pitchFamily="18" charset="0"/>
                <a:cs typeface="Arial" charset="0"/>
              </a:rPr>
              <a:t>nên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họ</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mới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cắt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vụn</a:t>
            </a:r>
            <a:r>
              <a:rPr lang="en-US" sz="3000" b="1" dirty="0">
                <a:solidFill>
                  <a:srgbClr val="FF0000"/>
                </a:solidFill>
                <a:latin typeface="Times New Roman" pitchFamily="18" charset="0"/>
                <a:cs typeface="Arial" charset="0"/>
              </a:rPr>
              <a:t> TQ </a:t>
            </a:r>
            <a:r>
              <a:rPr lang="en-US" sz="3000" b="1" dirty="0" err="1">
                <a:solidFill>
                  <a:srgbClr val="FF0000"/>
                </a:solidFill>
                <a:latin typeface="Times New Roman" pitchFamily="18" charset="0"/>
                <a:cs typeface="Arial" charset="0"/>
              </a:rPr>
              <a:t>ra.</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Cách</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này</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chậm</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hơn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nhưng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khôn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hơn</a:t>
            </a:r>
            <a:r>
              <a:rPr lang="en-US" sz="3000" b="1" dirty="0">
                <a:solidFill>
                  <a:srgbClr val="FF0000"/>
                </a:solidFill>
                <a:latin typeface="Times New Roman" pitchFamily="18" charset="0"/>
                <a:cs typeface="Arial" charset="0"/>
              </a:rPr>
              <a:t>.</a:t>
            </a:r>
          </a:p>
        </p:txBody>
      </p:sp>
    </p:spTree>
    <p:extLst>
      <p:ext uri="{BB962C8B-B14F-4D97-AF65-F5344CB8AC3E}">
        <p14:creationId xmlns:p14="http://schemas.microsoft.com/office/powerpoint/2010/main" val="10034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 calcmode="lin" valueType="num">
                                      <p:cBhvr>
                                        <p:cTn id="9" dur="500" fill="hold"/>
                                        <p:tgtEl>
                                          <p:spTgt spid="44034"/>
                                        </p:tgtEl>
                                        <p:attrNameLst>
                                          <p:attrName>style.rotation</p:attrName>
                                        </p:attrNameLst>
                                      </p:cBhvr>
                                      <p:tavLst>
                                        <p:tav tm="0">
                                          <p:val>
                                            <p:fltVal val="360"/>
                                          </p:val>
                                        </p:tav>
                                        <p:tav tm="100000">
                                          <p:val>
                                            <p:fltVal val="0"/>
                                          </p:val>
                                        </p:tav>
                                      </p:tavLst>
                                    </p:anim>
                                    <p:animEffect transition="in" filter="fade">
                                      <p:cBhvr>
                                        <p:cTn id="10"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5"/>
          <p:cNvGrpSpPr>
            <a:grpSpLocks/>
          </p:cNvGrpSpPr>
          <p:nvPr/>
        </p:nvGrpSpPr>
        <p:grpSpPr bwMode="auto">
          <a:xfrm>
            <a:off x="1" y="1446842"/>
            <a:ext cx="9020175" cy="5258279"/>
            <a:chOff x="192" y="832"/>
            <a:chExt cx="5682" cy="2743"/>
          </a:xfrm>
        </p:grpSpPr>
        <p:pic>
          <p:nvPicPr>
            <p:cNvPr id="5" name="Picture 6" descr="Cac_nuoc_de_quoc_xau_xe_cai_banh_ngot_Trung_Q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832"/>
              <a:ext cx="2880"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420px-China_imperialism_cartoon- VIỆC CHIA SẺ TQ GIỮA CÁC ĐQ">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 y="1031"/>
              <a:ext cx="2784"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utoShape 9"/>
          <p:cNvSpPr>
            <a:spLocks noChangeArrowheads="1"/>
          </p:cNvSpPr>
          <p:nvPr/>
        </p:nvSpPr>
        <p:spPr bwMode="auto">
          <a:xfrm>
            <a:off x="4191000" y="41856"/>
            <a:ext cx="3810000" cy="1964028"/>
          </a:xfrm>
          <a:prstGeom prst="cloudCallout">
            <a:avLst>
              <a:gd name="adj1" fmla="val -45833"/>
              <a:gd name="adj2" fmla="val 13671"/>
            </a:avLst>
          </a:prstGeom>
          <a:solidFill>
            <a:srgbClr val="FFFF00"/>
          </a:solidFill>
          <a:ln w="9525">
            <a:solidFill>
              <a:schemeClr val="tx1"/>
            </a:solidFill>
            <a:round/>
            <a:headEnd/>
            <a:tailEnd/>
          </a:ln>
          <a:effectLst/>
        </p:spPr>
        <p:txBody>
          <a:bodyPr/>
          <a:lstStyle/>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b</a:t>
            </a:r>
            <a:r>
              <a:rPr lang="en-US" sz="2000" b="1" dirty="0" err="1">
                <a:latin typeface="Times New Roman" pitchFamily="18" charset="0"/>
                <a:cs typeface="Times New Roman" pitchFamily="18" charset="0"/>
              </a:rPr>
              <a:t>ứ</a:t>
            </a:r>
            <a:r>
              <a:rPr lang="en-US" sz="2400" b="1" dirty="0" err="1">
                <a:latin typeface="Times New Roman" pitchFamily="18" charset="0"/>
                <a:cs typeface="Times New Roman" pitchFamily="18" charset="0"/>
              </a:rPr>
              <a:t>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t>
            </a:r>
            <a:r>
              <a:rPr lang="en-US" sz="2000" b="1" dirty="0" err="1">
                <a:latin typeface="Times New Roman" pitchFamily="18" charset="0"/>
                <a:cs typeface="Times New Roman" pitchFamily="18" charset="0"/>
              </a:rPr>
              <a:t>ư</a:t>
            </a:r>
            <a:r>
              <a:rPr lang="en-US" sz="2400" b="1" dirty="0" err="1">
                <a:latin typeface="Times New Roman" pitchFamily="18" charset="0"/>
                <a:cs typeface="Times New Roman" pitchFamily="18" charset="0"/>
              </a:rPr>
              <a:t>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t>
            </a:r>
            <a:r>
              <a:rPr lang="en-US" sz="2000" b="1" dirty="0" err="1">
                <a:latin typeface="Times New Roman" pitchFamily="18" charset="0"/>
                <a:cs typeface="Times New Roman" pitchFamily="18" charset="0"/>
              </a:rPr>
              <a:t>ậ</a:t>
            </a:r>
            <a:r>
              <a:rPr lang="en-US" sz="2400" b="1" dirty="0" err="1">
                <a:latin typeface="Times New Roman" pitchFamily="18" charset="0"/>
                <a:cs typeface="Times New Roman" pitchFamily="18" charset="0"/>
              </a:rPr>
              <a:t>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000" b="1" dirty="0" err="1">
                <a:latin typeface="Times New Roman" pitchFamily="18" charset="0"/>
                <a:cs typeface="Times New Roman" pitchFamily="18" charset="0"/>
              </a:rPr>
              <a:t>ủ</a:t>
            </a:r>
            <a:r>
              <a:rPr lang="en-US" sz="2400" b="1" dirty="0" err="1">
                <a:latin typeface="Times New Roman" pitchFamily="18" charset="0"/>
                <a:cs typeface="Times New Roman" pitchFamily="18" charset="0"/>
              </a:rPr>
              <a:t>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a:t>
            </a:r>
          </a:p>
        </p:txBody>
      </p:sp>
      <p:sp>
        <p:nvSpPr>
          <p:cNvPr id="8" name="Rectangle 13"/>
          <p:cNvSpPr>
            <a:spLocks noChangeArrowheads="1"/>
          </p:cNvSpPr>
          <p:nvPr/>
        </p:nvSpPr>
        <p:spPr bwMode="auto">
          <a:xfrm>
            <a:off x="1332193" y="4952521"/>
            <a:ext cx="3268383" cy="1905479"/>
          </a:xfrm>
          <a:prstGeom prst="rect">
            <a:avLst/>
          </a:prstGeom>
          <a:gradFill rotWithShape="1">
            <a:gsLst>
              <a:gs pos="0">
                <a:schemeClr val="bg1"/>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buFont typeface="Arial" charset="0"/>
              <a:buNone/>
            </a:pPr>
            <a:r>
              <a:rPr lang="en-US" sz="2000" b="1" i="1" dirty="0">
                <a:solidFill>
                  <a:srgbClr val="0000FF"/>
                </a:solidFill>
                <a:latin typeface="Times New Roman" pitchFamily="18" charset="0"/>
              </a:rPr>
              <a:t>	</a:t>
            </a:r>
            <a:r>
              <a:rPr lang="en-US" sz="1600" b="1" i="1" dirty="0">
                <a:solidFill>
                  <a:srgbClr val="0000FF"/>
                </a:solidFill>
                <a:latin typeface="Times New Roman" pitchFamily="18" charset="0"/>
              </a:rPr>
              <a:t>	</a:t>
            </a:r>
            <a:r>
              <a:rPr lang="en-US" sz="1600" b="1" i="1" dirty="0" err="1">
                <a:solidFill>
                  <a:srgbClr val="0000FF"/>
                </a:solidFill>
                <a:latin typeface="Times New Roman" pitchFamily="18" charset="0"/>
                <a:cs typeface="Times New Roman" pitchFamily="18" charset="0"/>
              </a:rPr>
              <a:t>Từ</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trái</a:t>
            </a:r>
            <a:r>
              <a:rPr lang="en-US" sz="1600" b="1" i="1" dirty="0">
                <a:solidFill>
                  <a:srgbClr val="0000FF"/>
                </a:solidFill>
                <a:latin typeface="Times New Roman" pitchFamily="18" charset="0"/>
                <a:cs typeface="Times New Roman" pitchFamily="18" charset="0"/>
              </a:rPr>
              <a:t> qua </a:t>
            </a:r>
            <a:r>
              <a:rPr lang="en-US" sz="1600" b="1" i="1" dirty="0" err="1">
                <a:solidFill>
                  <a:srgbClr val="0000FF"/>
                </a:solidFill>
                <a:latin typeface="Times New Roman" pitchFamily="18" charset="0"/>
                <a:cs typeface="Times New Roman" pitchFamily="18" charset="0"/>
              </a:rPr>
              <a:t>phải</a:t>
            </a:r>
            <a:r>
              <a:rPr lang="en-US" sz="1600" b="1" i="1" dirty="0">
                <a:solidFill>
                  <a:srgbClr val="0000FF"/>
                </a:solidFill>
                <a:latin typeface="Times New Roman" pitchFamily="18" charset="0"/>
                <a:cs typeface="Times New Roman" pitchFamily="18" charset="0"/>
              </a:rPr>
              <a:t>:</a:t>
            </a: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Chân</a:t>
            </a:r>
            <a:r>
              <a:rPr lang="en-US" sz="1600" b="1" dirty="0">
                <a:solidFill>
                  <a:srgbClr val="0000FF"/>
                </a:solidFill>
                <a:latin typeface="Times New Roman" pitchFamily="18" charset="0"/>
                <a:cs typeface="Times New Roman" pitchFamily="18" charset="0"/>
              </a:rPr>
              <a:t> dung </a:t>
            </a:r>
            <a:r>
              <a:rPr lang="en-US" sz="1600" b="1" dirty="0" err="1">
                <a:solidFill>
                  <a:srgbClr val="0000FF"/>
                </a:solidFill>
                <a:latin typeface="Times New Roman" pitchFamily="18" charset="0"/>
                <a:cs typeface="Times New Roman" pitchFamily="18" charset="0"/>
              </a:rPr>
              <a:t>của</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Hoàng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đế</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Đức</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Tổng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thống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Pháp</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Nga</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Hoàng</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Nhật</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Hoàng</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Tổng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thống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Mỹ</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Thủ</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tướng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Anh</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đương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thời</a:t>
            </a:r>
            <a:endParaRPr lang="en-US" sz="1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173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bwMode="auto">
          <a:ln>
            <a:miter lim="800000"/>
            <a:headEnd/>
            <a:tailEnd/>
          </a:ln>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en-US">
                <a:solidFill>
                  <a:srgbClr val="898989"/>
                </a:solidFill>
                <a:latin typeface="Calibri" pitchFamily="34" charset="0"/>
                <a:cs typeface="Times New Roman" pitchFamily="18" charset="0"/>
              </a:rPr>
              <a:t>LÊ HỮU PHONG  TRƯỜNG PTDT NỘI TRÚ MANG YANG</a:t>
            </a:r>
          </a:p>
        </p:txBody>
      </p:sp>
      <p:pic>
        <p:nvPicPr>
          <p:cNvPr id="43011" name="Picture 2" descr="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3"/>
          <p:cNvSpPr txBox="1">
            <a:spLocks noChangeArrowheads="1"/>
          </p:cNvSpPr>
          <p:nvPr/>
        </p:nvSpPr>
        <p:spPr bwMode="auto">
          <a:xfrm>
            <a:off x="4648200" y="457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400" b="1">
                <a:solidFill>
                  <a:srgbClr val="000000"/>
                </a:solidFill>
                <a:latin typeface="Calibri" pitchFamily="34" charset="0"/>
                <a:cs typeface="Times New Roman" pitchFamily="18" charset="0"/>
              </a:rPr>
              <a:t>NGA</a:t>
            </a:r>
          </a:p>
        </p:txBody>
      </p:sp>
      <p:sp>
        <p:nvSpPr>
          <p:cNvPr id="43013" name="Text Box 4"/>
          <p:cNvSpPr txBox="1">
            <a:spLocks noChangeArrowheads="1"/>
          </p:cNvSpPr>
          <p:nvPr/>
        </p:nvSpPr>
        <p:spPr bwMode="auto">
          <a:xfrm>
            <a:off x="3886200" y="13716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000" b="1">
                <a:solidFill>
                  <a:srgbClr val="000000"/>
                </a:solidFill>
                <a:latin typeface="Times New Roman" pitchFamily="18" charset="0"/>
                <a:cs typeface="Times New Roman" pitchFamily="18" charset="0"/>
              </a:rPr>
              <a:t>MÔNG CỔ</a:t>
            </a:r>
          </a:p>
        </p:txBody>
      </p:sp>
      <p:sp>
        <p:nvSpPr>
          <p:cNvPr id="43014" name="Text Box 5"/>
          <p:cNvSpPr txBox="1">
            <a:spLocks noChangeArrowheads="1"/>
          </p:cNvSpPr>
          <p:nvPr/>
        </p:nvSpPr>
        <p:spPr bwMode="auto">
          <a:xfrm>
            <a:off x="5334000" y="25908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FF0000"/>
                </a:solidFill>
                <a:latin typeface="Calibri" pitchFamily="34" charset="0"/>
                <a:cs typeface="Times New Roman" pitchFamily="18" charset="0"/>
              </a:rPr>
              <a:t>BẮC KINH</a:t>
            </a:r>
          </a:p>
        </p:txBody>
      </p:sp>
      <p:sp>
        <p:nvSpPr>
          <p:cNvPr id="43015" name="Text Box 6"/>
          <p:cNvSpPr txBox="1">
            <a:spLocks noChangeArrowheads="1"/>
          </p:cNvSpPr>
          <p:nvPr/>
        </p:nvSpPr>
        <p:spPr bwMode="auto">
          <a:xfrm>
            <a:off x="6858000" y="1524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MÃN CHÂU</a:t>
            </a:r>
          </a:p>
        </p:txBody>
      </p:sp>
      <p:sp>
        <p:nvSpPr>
          <p:cNvPr id="43016" name="Oval 7"/>
          <p:cNvSpPr>
            <a:spLocks noChangeArrowheads="1"/>
          </p:cNvSpPr>
          <p:nvPr/>
        </p:nvSpPr>
        <p:spPr bwMode="auto">
          <a:xfrm flipH="1">
            <a:off x="7848600" y="1524000"/>
            <a:ext cx="76200" cy="76200"/>
          </a:xfrm>
          <a:prstGeom prst="ellipse">
            <a:avLst/>
          </a:prstGeom>
          <a:solidFill>
            <a:schemeClr val="tx1"/>
          </a:solidFill>
          <a:ln w="9525">
            <a:solidFill>
              <a:schemeClr val="tx1"/>
            </a:solidFill>
            <a:round/>
            <a:headEnd/>
            <a:tailEnd/>
          </a:ln>
        </p:spPr>
        <p:txBody>
          <a:bodyPr wrap="none" anchor="ctr"/>
          <a:lstStyle/>
          <a:p>
            <a:endParaRPr lang="vi-VN">
              <a:solidFill>
                <a:srgbClr val="000000"/>
              </a:solidFill>
              <a:latin typeface="Calibri" pitchFamily="34" charset="0"/>
              <a:cs typeface="Times New Roman" pitchFamily="18" charset="0"/>
            </a:endParaRPr>
          </a:p>
        </p:txBody>
      </p:sp>
      <p:sp>
        <p:nvSpPr>
          <p:cNvPr id="43017" name="Text Box 8"/>
          <p:cNvSpPr txBox="1">
            <a:spLocks noChangeArrowheads="1"/>
          </p:cNvSpPr>
          <p:nvPr/>
        </p:nvSpPr>
        <p:spPr bwMode="auto">
          <a:xfrm>
            <a:off x="7772400" y="1371600"/>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Cáp Nhĩ Tân</a:t>
            </a:r>
          </a:p>
        </p:txBody>
      </p:sp>
      <p:sp>
        <p:nvSpPr>
          <p:cNvPr id="43018" name="Text Box 9"/>
          <p:cNvSpPr txBox="1">
            <a:spLocks noChangeArrowheads="1"/>
          </p:cNvSpPr>
          <p:nvPr/>
        </p:nvSpPr>
        <p:spPr bwMode="auto">
          <a:xfrm>
            <a:off x="6400800" y="32766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a:solidFill>
                  <a:srgbClr val="000000"/>
                </a:solidFill>
                <a:latin typeface="Calibri" pitchFamily="34" charset="0"/>
                <a:cs typeface="Times New Roman" pitchFamily="18" charset="0"/>
              </a:rPr>
              <a:t>SƠN ĐÔNG</a:t>
            </a:r>
          </a:p>
        </p:txBody>
      </p:sp>
      <p:sp>
        <p:nvSpPr>
          <p:cNvPr id="43019" name="Text Box 10"/>
          <p:cNvSpPr txBox="1">
            <a:spLocks noChangeArrowheads="1"/>
          </p:cNvSpPr>
          <p:nvPr/>
        </p:nvSpPr>
        <p:spPr bwMode="auto">
          <a:xfrm>
            <a:off x="6553200" y="31242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Tế Nam</a:t>
            </a:r>
          </a:p>
        </p:txBody>
      </p:sp>
      <p:sp>
        <p:nvSpPr>
          <p:cNvPr id="43020" name="Text Box 11"/>
          <p:cNvSpPr txBox="1">
            <a:spLocks noChangeArrowheads="1"/>
          </p:cNvSpPr>
          <p:nvPr/>
        </p:nvSpPr>
        <p:spPr bwMode="auto">
          <a:xfrm>
            <a:off x="6629400" y="52578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b="1">
                <a:solidFill>
                  <a:srgbClr val="000000"/>
                </a:solidFill>
                <a:latin typeface="Calibri" pitchFamily="34" charset="0"/>
                <a:cs typeface="Times New Roman" pitchFamily="18" charset="0"/>
              </a:rPr>
              <a:t>PH</a:t>
            </a:r>
            <a:r>
              <a:rPr lang="en-US" sz="900" b="1">
                <a:solidFill>
                  <a:srgbClr val="000000"/>
                </a:solidFill>
                <a:latin typeface="Times New Roman" pitchFamily="18" charset="0"/>
                <a:cs typeface="Times New Roman" pitchFamily="18" charset="0"/>
              </a:rPr>
              <a:t>ÚC KIẾN</a:t>
            </a:r>
          </a:p>
        </p:txBody>
      </p:sp>
      <p:sp>
        <p:nvSpPr>
          <p:cNvPr id="43021" name="Text Box 12"/>
          <p:cNvSpPr txBox="1">
            <a:spLocks noChangeArrowheads="1"/>
          </p:cNvSpPr>
          <p:nvPr/>
        </p:nvSpPr>
        <p:spPr bwMode="auto">
          <a:xfrm>
            <a:off x="6705600" y="51054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a:solidFill>
                  <a:srgbClr val="000000"/>
                </a:solidFill>
                <a:latin typeface="Times New Roman" pitchFamily="18" charset="0"/>
                <a:cs typeface="Times New Roman" pitchFamily="18" charset="0"/>
              </a:rPr>
              <a:t>Phúc Châu</a:t>
            </a:r>
          </a:p>
        </p:txBody>
      </p:sp>
      <p:sp>
        <p:nvSpPr>
          <p:cNvPr id="43022" name="Text Box 13"/>
          <p:cNvSpPr txBox="1">
            <a:spLocks noChangeArrowheads="1"/>
          </p:cNvSpPr>
          <p:nvPr/>
        </p:nvSpPr>
        <p:spPr bwMode="auto">
          <a:xfrm>
            <a:off x="3810000" y="5562600"/>
            <a:ext cx="990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a:solidFill>
                  <a:srgbClr val="000000"/>
                </a:solidFill>
                <a:latin typeface="Calibri" pitchFamily="34" charset="0"/>
                <a:cs typeface="Times New Roman" pitchFamily="18" charset="0"/>
              </a:rPr>
              <a:t>VÂN NAM</a:t>
            </a:r>
          </a:p>
        </p:txBody>
      </p:sp>
      <p:sp>
        <p:nvSpPr>
          <p:cNvPr id="43023" name="Text Box 14"/>
          <p:cNvSpPr txBox="1">
            <a:spLocks noChangeArrowheads="1"/>
          </p:cNvSpPr>
          <p:nvPr/>
        </p:nvSpPr>
        <p:spPr bwMode="auto">
          <a:xfrm>
            <a:off x="4572000" y="5334000"/>
            <a:ext cx="1066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a:solidFill>
                  <a:srgbClr val="000000"/>
                </a:solidFill>
                <a:latin typeface="Calibri" pitchFamily="34" charset="0"/>
                <a:cs typeface="Times New Roman" pitchFamily="18" charset="0"/>
              </a:rPr>
              <a:t>QUẢNG TÂY</a:t>
            </a:r>
          </a:p>
        </p:txBody>
      </p:sp>
      <p:sp>
        <p:nvSpPr>
          <p:cNvPr id="43024" name="Text Box 15"/>
          <p:cNvSpPr txBox="1">
            <a:spLocks noChangeArrowheads="1"/>
          </p:cNvSpPr>
          <p:nvPr/>
        </p:nvSpPr>
        <p:spPr bwMode="auto">
          <a:xfrm>
            <a:off x="3733800" y="5334000"/>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a:solidFill>
                  <a:srgbClr val="000000"/>
                </a:solidFill>
                <a:latin typeface="Calibri" pitchFamily="34" charset="0"/>
                <a:cs typeface="Times New Roman" pitchFamily="18" charset="0"/>
              </a:rPr>
              <a:t>Côn Minh</a:t>
            </a:r>
          </a:p>
        </p:txBody>
      </p:sp>
      <p:sp>
        <p:nvSpPr>
          <p:cNvPr id="43025" name="Text Box 16"/>
          <p:cNvSpPr txBox="1">
            <a:spLocks noChangeArrowheads="1"/>
          </p:cNvSpPr>
          <p:nvPr/>
        </p:nvSpPr>
        <p:spPr bwMode="auto">
          <a:xfrm>
            <a:off x="4114800" y="4038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THIỂM    TÂY</a:t>
            </a:r>
          </a:p>
        </p:txBody>
      </p:sp>
      <p:sp>
        <p:nvSpPr>
          <p:cNvPr id="43026" name="Text Box 17"/>
          <p:cNvSpPr txBox="1">
            <a:spLocks noChangeArrowheads="1"/>
          </p:cNvSpPr>
          <p:nvPr/>
        </p:nvSpPr>
        <p:spPr bwMode="auto">
          <a:xfrm>
            <a:off x="4648200" y="3657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Tây An</a:t>
            </a:r>
          </a:p>
        </p:txBody>
      </p:sp>
      <p:sp>
        <p:nvSpPr>
          <p:cNvPr id="43027" name="Oval 18"/>
          <p:cNvSpPr>
            <a:spLocks noChangeArrowheads="1"/>
          </p:cNvSpPr>
          <p:nvPr/>
        </p:nvSpPr>
        <p:spPr bwMode="auto">
          <a:xfrm flipV="1">
            <a:off x="5562600" y="3810000"/>
            <a:ext cx="76200" cy="76200"/>
          </a:xfrm>
          <a:prstGeom prst="ellipse">
            <a:avLst/>
          </a:prstGeom>
          <a:solidFill>
            <a:schemeClr val="tx1"/>
          </a:solidFill>
          <a:ln w="9525">
            <a:solidFill>
              <a:schemeClr val="tx1"/>
            </a:solidFill>
            <a:round/>
            <a:headEnd/>
            <a:tailEnd/>
          </a:ln>
        </p:spPr>
        <p:txBody>
          <a:bodyPr wrap="none" anchor="ctr"/>
          <a:lstStyle/>
          <a:p>
            <a:endParaRPr lang="vi-VN">
              <a:solidFill>
                <a:srgbClr val="000000"/>
              </a:solidFill>
              <a:latin typeface="Calibri" pitchFamily="34" charset="0"/>
              <a:cs typeface="Times New Roman" pitchFamily="18" charset="0"/>
            </a:endParaRPr>
          </a:p>
        </p:txBody>
      </p:sp>
      <p:sp>
        <p:nvSpPr>
          <p:cNvPr id="43028" name="Text Box 19"/>
          <p:cNvSpPr txBox="1">
            <a:spLocks noChangeArrowheads="1"/>
          </p:cNvSpPr>
          <p:nvPr/>
        </p:nvSpPr>
        <p:spPr bwMode="auto">
          <a:xfrm>
            <a:off x="5410200" y="55626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a:solidFill>
                  <a:srgbClr val="000000"/>
                </a:solidFill>
                <a:latin typeface="Calibri" pitchFamily="34" charset="0"/>
                <a:cs typeface="Times New Roman" pitchFamily="18" charset="0"/>
              </a:rPr>
              <a:t>QUẢNG CHÂU</a:t>
            </a:r>
          </a:p>
        </p:txBody>
      </p:sp>
      <p:sp>
        <p:nvSpPr>
          <p:cNvPr id="43029" name="Text Box 20"/>
          <p:cNvSpPr txBox="1">
            <a:spLocks noChangeArrowheads="1"/>
          </p:cNvSpPr>
          <p:nvPr/>
        </p:nvSpPr>
        <p:spPr bwMode="auto">
          <a:xfrm>
            <a:off x="5486400" y="5410200"/>
            <a:ext cx="990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b="1">
                <a:solidFill>
                  <a:srgbClr val="000000"/>
                </a:solidFill>
                <a:latin typeface="Calibri" pitchFamily="34" charset="0"/>
                <a:cs typeface="Times New Roman" pitchFamily="18" charset="0"/>
              </a:rPr>
              <a:t>Kiêm Điền</a:t>
            </a:r>
          </a:p>
        </p:txBody>
      </p:sp>
      <p:sp>
        <p:nvSpPr>
          <p:cNvPr id="43030" name="Text Box 21"/>
          <p:cNvSpPr txBox="1">
            <a:spLocks noChangeArrowheads="1"/>
          </p:cNvSpPr>
          <p:nvPr/>
        </p:nvSpPr>
        <p:spPr bwMode="auto">
          <a:xfrm>
            <a:off x="5867400" y="57150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b="1">
                <a:solidFill>
                  <a:srgbClr val="000000"/>
                </a:solidFill>
                <a:latin typeface="Calibri" pitchFamily="34" charset="0"/>
                <a:cs typeface="Times New Roman" pitchFamily="18" charset="0"/>
              </a:rPr>
              <a:t> </a:t>
            </a:r>
            <a:r>
              <a:rPr lang="en-US" sz="800" b="1">
                <a:solidFill>
                  <a:srgbClr val="000000"/>
                </a:solidFill>
                <a:latin typeface="Calibri" pitchFamily="34" charset="0"/>
                <a:cs typeface="Times New Roman" pitchFamily="18" charset="0"/>
              </a:rPr>
              <a:t>Châu Giang</a:t>
            </a:r>
          </a:p>
        </p:txBody>
      </p:sp>
      <p:sp>
        <p:nvSpPr>
          <p:cNvPr id="43031" name="Text Box 22"/>
          <p:cNvSpPr txBox="1">
            <a:spLocks noChangeArrowheads="1"/>
          </p:cNvSpPr>
          <p:nvPr/>
        </p:nvSpPr>
        <p:spPr bwMode="auto">
          <a:xfrm>
            <a:off x="5029200" y="5867400"/>
            <a:ext cx="1066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a:solidFill>
                  <a:srgbClr val="000000"/>
                </a:solidFill>
                <a:latin typeface="Calibri" pitchFamily="34" charset="0"/>
                <a:cs typeface="Times New Roman" pitchFamily="18" charset="0"/>
              </a:rPr>
              <a:t>QUẢNG ĐÔNG</a:t>
            </a:r>
          </a:p>
        </p:txBody>
      </p:sp>
      <p:sp>
        <p:nvSpPr>
          <p:cNvPr id="43032" name="AutoShape 23"/>
          <p:cNvSpPr>
            <a:spLocks noChangeArrowheads="1"/>
          </p:cNvSpPr>
          <p:nvPr/>
        </p:nvSpPr>
        <p:spPr bwMode="auto">
          <a:xfrm>
            <a:off x="6400800" y="2667000"/>
            <a:ext cx="152400" cy="152400"/>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solidFill>
                <a:srgbClr val="000000"/>
              </a:solidFill>
              <a:latin typeface="Calibri" pitchFamily="34" charset="0"/>
              <a:cs typeface="Times New Roman" pitchFamily="18" charset="0"/>
            </a:endParaRPr>
          </a:p>
        </p:txBody>
      </p:sp>
      <p:sp>
        <p:nvSpPr>
          <p:cNvPr id="43033" name="Text Box 24"/>
          <p:cNvSpPr txBox="1">
            <a:spLocks noChangeArrowheads="1"/>
          </p:cNvSpPr>
          <p:nvPr/>
        </p:nvSpPr>
        <p:spPr bwMode="auto">
          <a:xfrm>
            <a:off x="5486400" y="32766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a:solidFill>
                  <a:srgbClr val="000000"/>
                </a:solidFill>
                <a:latin typeface="Calibri" pitchFamily="34" charset="0"/>
                <a:cs typeface="Times New Roman" pitchFamily="18" charset="0"/>
              </a:rPr>
              <a:t>SƠN TÂY</a:t>
            </a:r>
          </a:p>
        </p:txBody>
      </p:sp>
      <p:sp>
        <p:nvSpPr>
          <p:cNvPr id="43034" name="Text Box 25"/>
          <p:cNvSpPr txBox="1">
            <a:spLocks noChangeArrowheads="1"/>
          </p:cNvSpPr>
          <p:nvPr/>
        </p:nvSpPr>
        <p:spPr bwMode="auto">
          <a:xfrm>
            <a:off x="5486400" y="30480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Trực Lệ</a:t>
            </a:r>
          </a:p>
        </p:txBody>
      </p:sp>
      <p:sp>
        <p:nvSpPr>
          <p:cNvPr id="43035" name="Text Box 26"/>
          <p:cNvSpPr txBox="1">
            <a:spLocks noChangeArrowheads="1"/>
          </p:cNvSpPr>
          <p:nvPr/>
        </p:nvSpPr>
        <p:spPr bwMode="auto">
          <a:xfrm>
            <a:off x="5943600" y="29718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Thiên Tân</a:t>
            </a:r>
          </a:p>
        </p:txBody>
      </p:sp>
      <p:sp>
        <p:nvSpPr>
          <p:cNvPr id="43036" name="Rectangle 37"/>
          <p:cNvSpPr>
            <a:spLocks noChangeArrowheads="1"/>
          </p:cNvSpPr>
          <p:nvPr/>
        </p:nvSpPr>
        <p:spPr bwMode="auto">
          <a:xfrm>
            <a:off x="3311525" y="76200"/>
            <a:ext cx="5832475" cy="409575"/>
          </a:xfrm>
          <a:prstGeom prst="rect">
            <a:avLst/>
          </a:prstGeom>
          <a:solidFill>
            <a:schemeClr val="bg1"/>
          </a:solidFill>
          <a:ln w="9525">
            <a:solidFill>
              <a:schemeClr val="tx1"/>
            </a:solidFill>
            <a:miter lim="800000"/>
            <a:headEnd/>
            <a:tailEnd/>
          </a:ln>
        </p:spPr>
        <p:txBody>
          <a:bodyPr wrap="none" anchor="ctr"/>
          <a:lstStyle/>
          <a:p>
            <a:pPr algn="ctr"/>
            <a:r>
              <a:rPr lang="en-US" sz="2000" b="1">
                <a:solidFill>
                  <a:srgbClr val="000000"/>
                </a:solidFill>
                <a:latin typeface="Times New Roman" pitchFamily="18" charset="0"/>
                <a:cs typeface="Times New Roman" pitchFamily="18" charset="0"/>
              </a:rPr>
              <a:t>Bản đồ các nước đế quốc xâu xé Trung Quốc</a:t>
            </a:r>
          </a:p>
        </p:txBody>
      </p:sp>
      <p:sp>
        <p:nvSpPr>
          <p:cNvPr id="43037" name="Text Box 38"/>
          <p:cNvSpPr txBox="1">
            <a:spLocks noChangeArrowheads="1"/>
          </p:cNvSpPr>
          <p:nvPr/>
        </p:nvSpPr>
        <p:spPr bwMode="auto">
          <a:xfrm rot="-720688">
            <a:off x="5881688" y="4117975"/>
            <a:ext cx="1981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200" b="1">
                <a:solidFill>
                  <a:srgbClr val="0066FF"/>
                </a:solidFill>
                <a:latin typeface="VNI-Aptima" pitchFamily="2" charset="0"/>
                <a:cs typeface="Times New Roman" pitchFamily="18" charset="0"/>
              </a:rPr>
              <a:t>S. </a:t>
            </a:r>
            <a:r>
              <a:rPr lang="en-US" sz="1400" b="1">
                <a:latin typeface="Times New Roman" pitchFamily="18" charset="0"/>
                <a:cs typeface="Times New Roman" pitchFamily="18" charset="0"/>
              </a:rPr>
              <a:t>Dương Tử</a:t>
            </a:r>
          </a:p>
        </p:txBody>
      </p:sp>
      <p:sp>
        <p:nvSpPr>
          <p:cNvPr id="43038" name="Text Box 39"/>
          <p:cNvSpPr txBox="1">
            <a:spLocks noChangeArrowheads="1"/>
          </p:cNvSpPr>
          <p:nvPr/>
        </p:nvSpPr>
        <p:spPr bwMode="auto">
          <a:xfrm rot="-217693">
            <a:off x="5797550" y="3619500"/>
            <a:ext cx="1273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latin typeface="Times New Roman" pitchFamily="18" charset="0"/>
                <a:cs typeface="Times New Roman" pitchFamily="18" charset="0"/>
              </a:rPr>
              <a:t>Hoàng Hà</a:t>
            </a:r>
          </a:p>
        </p:txBody>
      </p:sp>
      <p:sp>
        <p:nvSpPr>
          <p:cNvPr id="43039" name="Oval 37"/>
          <p:cNvSpPr>
            <a:spLocks noChangeArrowheads="1"/>
          </p:cNvSpPr>
          <p:nvPr/>
        </p:nvSpPr>
        <p:spPr bwMode="auto">
          <a:xfrm>
            <a:off x="6019800" y="44958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54" name="Oval 38"/>
          <p:cNvSpPr>
            <a:spLocks noChangeArrowheads="1"/>
          </p:cNvSpPr>
          <p:nvPr/>
        </p:nvSpPr>
        <p:spPr bwMode="auto">
          <a:xfrm>
            <a:off x="5943600" y="4419600"/>
            <a:ext cx="304800" cy="3048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43041" name="Oval 45"/>
          <p:cNvSpPr>
            <a:spLocks noChangeArrowheads="1"/>
          </p:cNvSpPr>
          <p:nvPr/>
        </p:nvSpPr>
        <p:spPr bwMode="auto">
          <a:xfrm>
            <a:off x="6477000" y="32004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grpSp>
        <p:nvGrpSpPr>
          <p:cNvPr id="2" name="Group 46"/>
          <p:cNvGrpSpPr>
            <a:grpSpLocks/>
          </p:cNvGrpSpPr>
          <p:nvPr/>
        </p:nvGrpSpPr>
        <p:grpSpPr bwMode="auto">
          <a:xfrm>
            <a:off x="3962400" y="5105400"/>
            <a:ext cx="1905000" cy="1143000"/>
            <a:chOff x="2112" y="3216"/>
            <a:chExt cx="1200" cy="720"/>
          </a:xfrm>
        </p:grpSpPr>
        <p:sp>
          <p:nvSpPr>
            <p:cNvPr id="43061" name="Oval 47"/>
            <p:cNvSpPr>
              <a:spLocks noChangeArrowheads="1"/>
            </p:cNvSpPr>
            <p:nvPr/>
          </p:nvSpPr>
          <p:spPr bwMode="auto">
            <a:xfrm>
              <a:off x="3072" y="3696"/>
              <a:ext cx="240" cy="24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43062" name="Oval 48"/>
            <p:cNvSpPr>
              <a:spLocks noChangeArrowheads="1"/>
            </p:cNvSpPr>
            <p:nvPr/>
          </p:nvSpPr>
          <p:spPr bwMode="auto">
            <a:xfrm>
              <a:off x="2448" y="3216"/>
              <a:ext cx="240" cy="24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43063" name="Oval 49"/>
            <p:cNvSpPr>
              <a:spLocks noChangeArrowheads="1"/>
            </p:cNvSpPr>
            <p:nvPr/>
          </p:nvSpPr>
          <p:spPr bwMode="auto">
            <a:xfrm>
              <a:off x="2112" y="3504"/>
              <a:ext cx="240" cy="24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grpSp>
      <p:sp>
        <p:nvSpPr>
          <p:cNvPr id="43043" name="Oval 50"/>
          <p:cNvSpPr>
            <a:spLocks noChangeArrowheads="1"/>
          </p:cNvSpPr>
          <p:nvPr/>
        </p:nvSpPr>
        <p:spPr bwMode="auto">
          <a:xfrm>
            <a:off x="5638800" y="60198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43044" name="Oval 51"/>
          <p:cNvSpPr>
            <a:spLocks noChangeArrowheads="1"/>
          </p:cNvSpPr>
          <p:nvPr/>
        </p:nvSpPr>
        <p:spPr bwMode="auto">
          <a:xfrm>
            <a:off x="4572000" y="51816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43045" name="Oval 52"/>
          <p:cNvSpPr>
            <a:spLocks noChangeArrowheads="1"/>
          </p:cNvSpPr>
          <p:nvPr/>
        </p:nvSpPr>
        <p:spPr bwMode="auto">
          <a:xfrm>
            <a:off x="4114800" y="57150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43046" name="Oval 54"/>
          <p:cNvSpPr>
            <a:spLocks noChangeArrowheads="1"/>
          </p:cNvSpPr>
          <p:nvPr/>
        </p:nvSpPr>
        <p:spPr bwMode="auto">
          <a:xfrm>
            <a:off x="7162800" y="10668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71" name="Oval 55"/>
          <p:cNvSpPr>
            <a:spLocks noChangeArrowheads="1"/>
          </p:cNvSpPr>
          <p:nvPr/>
        </p:nvSpPr>
        <p:spPr bwMode="auto">
          <a:xfrm>
            <a:off x="7086600" y="990600"/>
            <a:ext cx="304800" cy="304800"/>
          </a:xfrm>
          <a:prstGeom prst="ellipse">
            <a:avLst/>
          </a:pr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9272" name="Oval 56"/>
          <p:cNvSpPr>
            <a:spLocks noChangeArrowheads="1"/>
          </p:cNvSpPr>
          <p:nvPr/>
        </p:nvSpPr>
        <p:spPr bwMode="auto">
          <a:xfrm>
            <a:off x="6400800" y="3124200"/>
            <a:ext cx="304800" cy="3048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9275" name="AutoShape 59"/>
          <p:cNvSpPr>
            <a:spLocks noChangeArrowheads="1"/>
          </p:cNvSpPr>
          <p:nvPr/>
        </p:nvSpPr>
        <p:spPr bwMode="auto">
          <a:xfrm>
            <a:off x="0" y="2590800"/>
            <a:ext cx="3276600" cy="1905000"/>
          </a:xfrm>
          <a:prstGeom prst="cloudCallout">
            <a:avLst>
              <a:gd name="adj1" fmla="val -29991"/>
              <a:gd name="adj2" fmla="val 75333"/>
            </a:avLst>
          </a:prstGeom>
          <a:solidFill>
            <a:srgbClr val="00FFFF"/>
          </a:solidFill>
          <a:ln w="9525">
            <a:solidFill>
              <a:schemeClr val="tx1"/>
            </a:solidFill>
            <a:round/>
            <a:headEnd/>
            <a:tailEnd/>
          </a:ln>
        </p:spPr>
        <p:txBody>
          <a:bodyPr/>
          <a:lstStyle/>
          <a:p>
            <a:pPr algn="ctr"/>
            <a:endParaRPr lang="vi-VN" sz="3600">
              <a:solidFill>
                <a:srgbClr val="FF3300"/>
              </a:solidFill>
              <a:latin typeface="Times New Roman" pitchFamily="18" charset="0"/>
              <a:cs typeface="Times New Roman" pitchFamily="18" charset="0"/>
            </a:endParaRPr>
          </a:p>
        </p:txBody>
      </p:sp>
      <p:sp>
        <p:nvSpPr>
          <p:cNvPr id="9276" name="Rectangle 60"/>
          <p:cNvSpPr>
            <a:spLocks noChangeArrowheads="1"/>
          </p:cNvSpPr>
          <p:nvPr/>
        </p:nvSpPr>
        <p:spPr bwMode="auto">
          <a:xfrm>
            <a:off x="609600" y="274320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CC0000"/>
                </a:solidFill>
                <a:latin typeface="Times New Roman" pitchFamily="18" charset="0"/>
                <a:cs typeface="Times New Roman" pitchFamily="18" charset="0"/>
              </a:rPr>
              <a:t>Vì sao không phải một nước mà nhiều nước xâm lược TQ?</a:t>
            </a:r>
          </a:p>
        </p:txBody>
      </p:sp>
      <p:sp>
        <p:nvSpPr>
          <p:cNvPr id="9278" name="AutoShape 62"/>
          <p:cNvSpPr>
            <a:spLocks noChangeArrowheads="1"/>
          </p:cNvSpPr>
          <p:nvPr/>
        </p:nvSpPr>
        <p:spPr bwMode="auto">
          <a:xfrm>
            <a:off x="228600" y="3429000"/>
            <a:ext cx="2971800" cy="1752600"/>
          </a:xfrm>
          <a:prstGeom prst="horizontalScroll">
            <a:avLst>
              <a:gd name="adj" fmla="val 12500"/>
            </a:avLst>
          </a:prstGeom>
          <a:solidFill>
            <a:srgbClr val="FF9900"/>
          </a:solidFill>
          <a:ln w="9525">
            <a:solidFill>
              <a:srgbClr val="FF99CC"/>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0" name="Rectangle 64"/>
          <p:cNvSpPr>
            <a:spLocks noChangeArrowheads="1"/>
          </p:cNvSpPr>
          <p:nvPr/>
        </p:nvSpPr>
        <p:spPr bwMode="auto">
          <a:xfrm>
            <a:off x="381000" y="3765550"/>
            <a:ext cx="2971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CC00CC"/>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Vì</a:t>
            </a:r>
            <a:r>
              <a:rPr lang="en-US" sz="2400" b="1" dirty="0">
                <a:solidFill>
                  <a:srgbClr val="4D4D4D"/>
                </a:solidFill>
                <a:latin typeface="Times New Roman" pitchFamily="18" charset="0"/>
                <a:cs typeface="Times New Roman" pitchFamily="18" charset="0"/>
              </a:rPr>
              <a:t> ... </a:t>
            </a:r>
            <a:r>
              <a:rPr lang="en-US" sz="2400" b="1" dirty="0" err="1">
                <a:solidFill>
                  <a:srgbClr val="4D4D4D"/>
                </a:solidFill>
                <a:latin typeface="Times New Roman" pitchFamily="18" charset="0"/>
                <a:cs typeface="Times New Roman" pitchFamily="18" charset="0"/>
              </a:rPr>
              <a:t>không</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nước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nào</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đủ</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sức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xâm</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lược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nên</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phải</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hợp</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sức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lại</a:t>
            </a:r>
            <a:r>
              <a:rPr lang="en-US" sz="2400" b="1" dirty="0">
                <a:solidFill>
                  <a:srgbClr val="4D4D4D"/>
                </a:solidFill>
                <a:latin typeface="Times New Roman" pitchFamily="18" charset="0"/>
                <a:cs typeface="Times New Roman" pitchFamily="18" charset="0"/>
              </a:rPr>
              <a:t>.</a:t>
            </a:r>
          </a:p>
        </p:txBody>
      </p:sp>
      <p:sp>
        <p:nvSpPr>
          <p:cNvPr id="9282" name="Oval 66"/>
          <p:cNvSpPr>
            <a:spLocks noChangeArrowheads="1"/>
          </p:cNvSpPr>
          <p:nvPr/>
        </p:nvSpPr>
        <p:spPr bwMode="auto">
          <a:xfrm>
            <a:off x="228600" y="1600200"/>
            <a:ext cx="838200" cy="304800"/>
          </a:xfrm>
          <a:prstGeom prst="ellipse">
            <a:avLst/>
          </a:prstGeom>
          <a:solidFill>
            <a:srgbClr val="FF6600"/>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3" name="Oval 67"/>
          <p:cNvSpPr>
            <a:spLocks noChangeArrowheads="1"/>
          </p:cNvSpPr>
          <p:nvPr/>
        </p:nvSpPr>
        <p:spPr bwMode="auto">
          <a:xfrm>
            <a:off x="228600" y="2209800"/>
            <a:ext cx="838200" cy="304800"/>
          </a:xfrm>
          <a:prstGeom prst="ellipse">
            <a:avLst/>
          </a:prstGeom>
          <a:solidFill>
            <a:srgbClr val="993300"/>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4" name="Oval 68"/>
          <p:cNvSpPr>
            <a:spLocks noChangeArrowheads="1"/>
          </p:cNvSpPr>
          <p:nvPr/>
        </p:nvSpPr>
        <p:spPr bwMode="auto">
          <a:xfrm>
            <a:off x="228600" y="1066800"/>
            <a:ext cx="838200" cy="304800"/>
          </a:xfrm>
          <a:prstGeom prst="ellipse">
            <a:avLst/>
          </a:prstGeom>
          <a:solidFill>
            <a:srgbClr val="00FF00"/>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5" name="Oval 69"/>
          <p:cNvSpPr>
            <a:spLocks noChangeArrowheads="1"/>
          </p:cNvSpPr>
          <p:nvPr/>
        </p:nvSpPr>
        <p:spPr bwMode="auto">
          <a:xfrm>
            <a:off x="228600" y="533400"/>
            <a:ext cx="838200" cy="304800"/>
          </a:xfrm>
          <a:prstGeom prst="ellipse">
            <a:avLst/>
          </a:prstGeom>
          <a:solidFill>
            <a:srgbClr val="9966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6" name="Text Box 70"/>
          <p:cNvSpPr txBox="1">
            <a:spLocks noChangeArrowheads="1"/>
          </p:cNvSpPr>
          <p:nvPr/>
        </p:nvSpPr>
        <p:spPr bwMode="auto">
          <a:xfrm>
            <a:off x="1141413" y="41116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ANH</a:t>
            </a:r>
          </a:p>
        </p:txBody>
      </p:sp>
      <p:sp>
        <p:nvSpPr>
          <p:cNvPr id="9287" name="Text Box 71"/>
          <p:cNvSpPr txBox="1">
            <a:spLocks noChangeArrowheads="1"/>
          </p:cNvSpPr>
          <p:nvPr/>
        </p:nvSpPr>
        <p:spPr bwMode="auto">
          <a:xfrm>
            <a:off x="1143000" y="1524000"/>
            <a:ext cx="163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NGA- NHẬT</a:t>
            </a:r>
          </a:p>
        </p:txBody>
      </p:sp>
      <p:sp>
        <p:nvSpPr>
          <p:cNvPr id="9288" name="Text Box 72"/>
          <p:cNvSpPr txBox="1">
            <a:spLocks noChangeArrowheads="1"/>
          </p:cNvSpPr>
          <p:nvPr/>
        </p:nvSpPr>
        <p:spPr bwMode="auto">
          <a:xfrm>
            <a:off x="1181100" y="1019175"/>
            <a:ext cx="877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PHÁP</a:t>
            </a:r>
          </a:p>
        </p:txBody>
      </p:sp>
      <p:sp>
        <p:nvSpPr>
          <p:cNvPr id="9289" name="Text Box 73"/>
          <p:cNvSpPr txBox="1">
            <a:spLocks noChangeArrowheads="1"/>
          </p:cNvSpPr>
          <p:nvPr/>
        </p:nvSpPr>
        <p:spPr bwMode="auto">
          <a:xfrm>
            <a:off x="1266825" y="2109788"/>
            <a:ext cx="754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ĐỨC</a:t>
            </a:r>
          </a:p>
        </p:txBody>
      </p:sp>
    </p:spTree>
    <p:extLst>
      <p:ext uri="{BB962C8B-B14F-4D97-AF65-F5344CB8AC3E}">
        <p14:creationId xmlns:p14="http://schemas.microsoft.com/office/powerpoint/2010/main" val="224056239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54"/>
                                        </p:tgtEl>
                                        <p:attrNameLst>
                                          <p:attrName>style.visibility</p:attrName>
                                        </p:attrNameLst>
                                      </p:cBhvr>
                                      <p:to>
                                        <p:strVal val="visible"/>
                                      </p:to>
                                    </p:set>
                                    <p:anim calcmode="lin" valueType="num">
                                      <p:cBhvr additive="base">
                                        <p:cTn id="7" dur="2000" fill="hold"/>
                                        <p:tgtEl>
                                          <p:spTgt spid="9254"/>
                                        </p:tgtEl>
                                        <p:attrNameLst>
                                          <p:attrName>ppt_x</p:attrName>
                                        </p:attrNameLst>
                                      </p:cBhvr>
                                      <p:tavLst>
                                        <p:tav tm="0">
                                          <p:val>
                                            <p:strVal val="#ppt_x"/>
                                          </p:val>
                                        </p:tav>
                                        <p:tav tm="100000">
                                          <p:val>
                                            <p:strVal val="#ppt_x"/>
                                          </p:val>
                                        </p:tav>
                                      </p:tavLst>
                                    </p:anim>
                                    <p:anim calcmode="lin" valueType="num">
                                      <p:cBhvr additive="base">
                                        <p:cTn id="8" dur="2000" fill="hold"/>
                                        <p:tgtEl>
                                          <p:spTgt spid="9254"/>
                                        </p:tgtEl>
                                        <p:attrNameLst>
                                          <p:attrName>ppt_y</p:attrName>
                                        </p:attrNameLst>
                                      </p:cBhvr>
                                      <p:tavLst>
                                        <p:tav tm="0">
                                          <p:val>
                                            <p:strVal val="1+#ppt_h/2"/>
                                          </p:val>
                                        </p:tav>
                                        <p:tav tm="100000">
                                          <p:val>
                                            <p:strVal val="#ppt_y"/>
                                          </p:val>
                                        </p:tav>
                                      </p:tavLst>
                                    </p:anim>
                                  </p:childTnLst>
                                </p:cTn>
                              </p:par>
                              <p:par>
                                <p:cTn id="9" presetID="21" presetClass="entr" presetSubtype="4" fill="hold" grpId="0" nodeType="withEffect">
                                  <p:stCondLst>
                                    <p:cond delay="0"/>
                                  </p:stCondLst>
                                  <p:childTnLst>
                                    <p:set>
                                      <p:cBhvr>
                                        <p:cTn id="10" dur="1" fill="hold">
                                          <p:stCondLst>
                                            <p:cond delay="0"/>
                                          </p:stCondLst>
                                        </p:cTn>
                                        <p:tgtEl>
                                          <p:spTgt spid="9285"/>
                                        </p:tgtEl>
                                        <p:attrNameLst>
                                          <p:attrName>style.visibility</p:attrName>
                                        </p:attrNameLst>
                                      </p:cBhvr>
                                      <p:to>
                                        <p:strVal val="visible"/>
                                      </p:to>
                                    </p:set>
                                    <p:animEffect transition="in" filter="wheel(4)">
                                      <p:cBhvr>
                                        <p:cTn id="11" dur="2000"/>
                                        <p:tgtEl>
                                          <p:spTgt spid="9285"/>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9286"/>
                                        </p:tgtEl>
                                        <p:attrNameLst>
                                          <p:attrName>style.visibility</p:attrName>
                                        </p:attrNameLst>
                                      </p:cBhvr>
                                      <p:to>
                                        <p:strVal val="visible"/>
                                      </p:to>
                                    </p:set>
                                    <p:animEffect transition="in" filter="wheel(4)">
                                      <p:cBhvr>
                                        <p:cTn id="14" dur="2000"/>
                                        <p:tgtEl>
                                          <p:spTgt spid="92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ppt_x"/>
                                          </p:val>
                                        </p:tav>
                                        <p:tav tm="100000">
                                          <p:val>
                                            <p:strVal val="#ppt_x"/>
                                          </p:val>
                                        </p:tav>
                                      </p:tavLst>
                                    </p:anim>
                                    <p:anim calcmode="lin" valueType="num">
                                      <p:cBhvr additive="base">
                                        <p:cTn id="20" dur="2000" fill="hold"/>
                                        <p:tgtEl>
                                          <p:spTgt spid="2"/>
                                        </p:tgtEl>
                                        <p:attrNameLst>
                                          <p:attrName>ppt_y</p:attrName>
                                        </p:attrNameLst>
                                      </p:cBhvr>
                                      <p:tavLst>
                                        <p:tav tm="0">
                                          <p:val>
                                            <p:strVal val="1+#ppt_h/2"/>
                                          </p:val>
                                        </p:tav>
                                        <p:tav tm="100000">
                                          <p:val>
                                            <p:strVal val="#ppt_y"/>
                                          </p:val>
                                        </p:tav>
                                      </p:tavLst>
                                    </p:anim>
                                  </p:childTnLst>
                                </p:cTn>
                              </p:par>
                              <p:par>
                                <p:cTn id="21" presetID="21" presetClass="entr" presetSubtype="4" fill="hold" grpId="0" nodeType="withEffect">
                                  <p:stCondLst>
                                    <p:cond delay="0"/>
                                  </p:stCondLst>
                                  <p:childTnLst>
                                    <p:set>
                                      <p:cBhvr>
                                        <p:cTn id="22" dur="1" fill="hold">
                                          <p:stCondLst>
                                            <p:cond delay="0"/>
                                          </p:stCondLst>
                                        </p:cTn>
                                        <p:tgtEl>
                                          <p:spTgt spid="9284"/>
                                        </p:tgtEl>
                                        <p:attrNameLst>
                                          <p:attrName>style.visibility</p:attrName>
                                        </p:attrNameLst>
                                      </p:cBhvr>
                                      <p:to>
                                        <p:strVal val="visible"/>
                                      </p:to>
                                    </p:set>
                                    <p:animEffect transition="in" filter="wheel(4)">
                                      <p:cBhvr>
                                        <p:cTn id="23" dur="2000"/>
                                        <p:tgtEl>
                                          <p:spTgt spid="9284"/>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9288"/>
                                        </p:tgtEl>
                                        <p:attrNameLst>
                                          <p:attrName>style.visibility</p:attrName>
                                        </p:attrNameLst>
                                      </p:cBhvr>
                                      <p:to>
                                        <p:strVal val="visible"/>
                                      </p:to>
                                    </p:set>
                                    <p:animEffect transition="in" filter="wheel(4)">
                                      <p:cBhvr>
                                        <p:cTn id="26" dur="2000"/>
                                        <p:tgtEl>
                                          <p:spTgt spid="928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271"/>
                                        </p:tgtEl>
                                        <p:attrNameLst>
                                          <p:attrName>style.visibility</p:attrName>
                                        </p:attrNameLst>
                                      </p:cBhvr>
                                      <p:to>
                                        <p:strVal val="visible"/>
                                      </p:to>
                                    </p:set>
                                    <p:anim calcmode="lin" valueType="num">
                                      <p:cBhvr additive="base">
                                        <p:cTn id="31" dur="2000" fill="hold"/>
                                        <p:tgtEl>
                                          <p:spTgt spid="9271"/>
                                        </p:tgtEl>
                                        <p:attrNameLst>
                                          <p:attrName>ppt_x</p:attrName>
                                        </p:attrNameLst>
                                      </p:cBhvr>
                                      <p:tavLst>
                                        <p:tav tm="0">
                                          <p:val>
                                            <p:strVal val="#ppt_x"/>
                                          </p:val>
                                        </p:tav>
                                        <p:tav tm="100000">
                                          <p:val>
                                            <p:strVal val="#ppt_x"/>
                                          </p:val>
                                        </p:tav>
                                      </p:tavLst>
                                    </p:anim>
                                    <p:anim calcmode="lin" valueType="num">
                                      <p:cBhvr additive="base">
                                        <p:cTn id="32" dur="2000" fill="hold"/>
                                        <p:tgtEl>
                                          <p:spTgt spid="9271"/>
                                        </p:tgtEl>
                                        <p:attrNameLst>
                                          <p:attrName>ppt_y</p:attrName>
                                        </p:attrNameLst>
                                      </p:cBhvr>
                                      <p:tavLst>
                                        <p:tav tm="0">
                                          <p:val>
                                            <p:strVal val="1+#ppt_h/2"/>
                                          </p:val>
                                        </p:tav>
                                        <p:tav tm="100000">
                                          <p:val>
                                            <p:strVal val="#ppt_y"/>
                                          </p:val>
                                        </p:tav>
                                      </p:tavLst>
                                    </p:anim>
                                  </p:childTnLst>
                                </p:cTn>
                              </p:par>
                              <p:par>
                                <p:cTn id="33" presetID="21" presetClass="entr" presetSubtype="4" fill="hold" grpId="0" nodeType="withEffect">
                                  <p:stCondLst>
                                    <p:cond delay="0"/>
                                  </p:stCondLst>
                                  <p:childTnLst>
                                    <p:set>
                                      <p:cBhvr>
                                        <p:cTn id="34" dur="1" fill="hold">
                                          <p:stCondLst>
                                            <p:cond delay="0"/>
                                          </p:stCondLst>
                                        </p:cTn>
                                        <p:tgtEl>
                                          <p:spTgt spid="9282"/>
                                        </p:tgtEl>
                                        <p:attrNameLst>
                                          <p:attrName>style.visibility</p:attrName>
                                        </p:attrNameLst>
                                      </p:cBhvr>
                                      <p:to>
                                        <p:strVal val="visible"/>
                                      </p:to>
                                    </p:set>
                                    <p:animEffect transition="in" filter="wheel(4)">
                                      <p:cBhvr>
                                        <p:cTn id="35" dur="2000"/>
                                        <p:tgtEl>
                                          <p:spTgt spid="9282"/>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9287"/>
                                        </p:tgtEl>
                                        <p:attrNameLst>
                                          <p:attrName>style.visibility</p:attrName>
                                        </p:attrNameLst>
                                      </p:cBhvr>
                                      <p:to>
                                        <p:strVal val="visible"/>
                                      </p:to>
                                    </p:set>
                                    <p:animEffect transition="in" filter="wheel(4)">
                                      <p:cBhvr>
                                        <p:cTn id="38" dur="2000"/>
                                        <p:tgtEl>
                                          <p:spTgt spid="928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9272"/>
                                        </p:tgtEl>
                                        <p:attrNameLst>
                                          <p:attrName>style.visibility</p:attrName>
                                        </p:attrNameLst>
                                      </p:cBhvr>
                                      <p:to>
                                        <p:strVal val="visible"/>
                                      </p:to>
                                    </p:set>
                                    <p:anim calcmode="lin" valueType="num">
                                      <p:cBhvr additive="base">
                                        <p:cTn id="43" dur="2000" fill="hold"/>
                                        <p:tgtEl>
                                          <p:spTgt spid="9272"/>
                                        </p:tgtEl>
                                        <p:attrNameLst>
                                          <p:attrName>ppt_x</p:attrName>
                                        </p:attrNameLst>
                                      </p:cBhvr>
                                      <p:tavLst>
                                        <p:tav tm="0">
                                          <p:val>
                                            <p:strVal val="#ppt_x"/>
                                          </p:val>
                                        </p:tav>
                                        <p:tav tm="100000">
                                          <p:val>
                                            <p:strVal val="#ppt_x"/>
                                          </p:val>
                                        </p:tav>
                                      </p:tavLst>
                                    </p:anim>
                                    <p:anim calcmode="lin" valueType="num">
                                      <p:cBhvr additive="base">
                                        <p:cTn id="44" dur="2000" fill="hold"/>
                                        <p:tgtEl>
                                          <p:spTgt spid="9272"/>
                                        </p:tgtEl>
                                        <p:attrNameLst>
                                          <p:attrName>ppt_y</p:attrName>
                                        </p:attrNameLst>
                                      </p:cBhvr>
                                      <p:tavLst>
                                        <p:tav tm="0">
                                          <p:val>
                                            <p:strVal val="1+#ppt_h/2"/>
                                          </p:val>
                                        </p:tav>
                                        <p:tav tm="100000">
                                          <p:val>
                                            <p:strVal val="#ppt_y"/>
                                          </p:val>
                                        </p:tav>
                                      </p:tavLst>
                                    </p:anim>
                                  </p:childTnLst>
                                </p:cTn>
                              </p:par>
                              <p:par>
                                <p:cTn id="45" presetID="21" presetClass="entr" presetSubtype="4" fill="hold" grpId="0" nodeType="withEffect">
                                  <p:stCondLst>
                                    <p:cond delay="0"/>
                                  </p:stCondLst>
                                  <p:childTnLst>
                                    <p:set>
                                      <p:cBhvr>
                                        <p:cTn id="46" dur="1" fill="hold">
                                          <p:stCondLst>
                                            <p:cond delay="0"/>
                                          </p:stCondLst>
                                        </p:cTn>
                                        <p:tgtEl>
                                          <p:spTgt spid="9283"/>
                                        </p:tgtEl>
                                        <p:attrNameLst>
                                          <p:attrName>style.visibility</p:attrName>
                                        </p:attrNameLst>
                                      </p:cBhvr>
                                      <p:to>
                                        <p:strVal val="visible"/>
                                      </p:to>
                                    </p:set>
                                    <p:animEffect transition="in" filter="wheel(4)">
                                      <p:cBhvr>
                                        <p:cTn id="47" dur="2000"/>
                                        <p:tgtEl>
                                          <p:spTgt spid="9283"/>
                                        </p:tgtEl>
                                      </p:cBhvr>
                                    </p:animEffect>
                                  </p:childTnLst>
                                </p:cTn>
                              </p:par>
                              <p:par>
                                <p:cTn id="48" presetID="21" presetClass="entr" presetSubtype="4" fill="hold" grpId="0" nodeType="withEffect">
                                  <p:stCondLst>
                                    <p:cond delay="0"/>
                                  </p:stCondLst>
                                  <p:childTnLst>
                                    <p:set>
                                      <p:cBhvr>
                                        <p:cTn id="49" dur="1" fill="hold">
                                          <p:stCondLst>
                                            <p:cond delay="0"/>
                                          </p:stCondLst>
                                        </p:cTn>
                                        <p:tgtEl>
                                          <p:spTgt spid="9289"/>
                                        </p:tgtEl>
                                        <p:attrNameLst>
                                          <p:attrName>style.visibility</p:attrName>
                                        </p:attrNameLst>
                                      </p:cBhvr>
                                      <p:to>
                                        <p:strVal val="visible"/>
                                      </p:to>
                                    </p:set>
                                    <p:animEffect transition="in" filter="wheel(4)">
                                      <p:cBhvr>
                                        <p:cTn id="50" dur="2000"/>
                                        <p:tgtEl>
                                          <p:spTgt spid="928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275"/>
                                        </p:tgtEl>
                                        <p:attrNameLst>
                                          <p:attrName>style.visibility</p:attrName>
                                        </p:attrNameLst>
                                      </p:cBhvr>
                                      <p:to>
                                        <p:strVal val="visible"/>
                                      </p:to>
                                    </p:set>
                                    <p:animEffect transition="in" filter="blinds(horizontal)">
                                      <p:cBhvr>
                                        <p:cTn id="55" dur="500"/>
                                        <p:tgtEl>
                                          <p:spTgt spid="9275"/>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9276"/>
                                        </p:tgtEl>
                                        <p:attrNameLst>
                                          <p:attrName>style.visibility</p:attrName>
                                        </p:attrNameLst>
                                      </p:cBhvr>
                                      <p:to>
                                        <p:strVal val="visible"/>
                                      </p:to>
                                    </p:set>
                                    <p:animEffect transition="in" filter="diamond(in)">
                                      <p:cBhvr>
                                        <p:cTn id="58" dur="2000"/>
                                        <p:tgtEl>
                                          <p:spTgt spid="927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grpId="1" nodeType="clickEffect">
                                  <p:stCondLst>
                                    <p:cond delay="0"/>
                                  </p:stCondLst>
                                  <p:childTnLst>
                                    <p:animEffect transition="out" filter="blinds(horizontal)">
                                      <p:cBhvr>
                                        <p:cTn id="62" dur="500"/>
                                        <p:tgtEl>
                                          <p:spTgt spid="9275"/>
                                        </p:tgtEl>
                                      </p:cBhvr>
                                    </p:animEffect>
                                    <p:set>
                                      <p:cBhvr>
                                        <p:cTn id="63" dur="1" fill="hold">
                                          <p:stCondLst>
                                            <p:cond delay="499"/>
                                          </p:stCondLst>
                                        </p:cTn>
                                        <p:tgtEl>
                                          <p:spTgt spid="9275"/>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9276"/>
                                        </p:tgtEl>
                                      </p:cBhvr>
                                    </p:animEffect>
                                    <p:set>
                                      <p:cBhvr>
                                        <p:cTn id="66" dur="1" fill="hold">
                                          <p:stCondLst>
                                            <p:cond delay="499"/>
                                          </p:stCondLst>
                                        </p:cTn>
                                        <p:tgtEl>
                                          <p:spTgt spid="9276"/>
                                        </p:tgtEl>
                                        <p:attrNameLst>
                                          <p:attrName>style.visibility</p:attrName>
                                        </p:attrNameLst>
                                      </p:cBhvr>
                                      <p:to>
                                        <p:strVal val="hidden"/>
                                      </p:to>
                                    </p:set>
                                  </p:childTnLst>
                                </p:cTn>
                              </p:par>
                              <p:par>
                                <p:cTn id="67" presetID="22" presetClass="entr" presetSubtype="4" fill="hold" grpId="0" nodeType="withEffect">
                                  <p:stCondLst>
                                    <p:cond delay="0"/>
                                  </p:stCondLst>
                                  <p:childTnLst>
                                    <p:set>
                                      <p:cBhvr>
                                        <p:cTn id="68" dur="1" fill="hold">
                                          <p:stCondLst>
                                            <p:cond delay="0"/>
                                          </p:stCondLst>
                                        </p:cTn>
                                        <p:tgtEl>
                                          <p:spTgt spid="9278"/>
                                        </p:tgtEl>
                                        <p:attrNameLst>
                                          <p:attrName>style.visibility</p:attrName>
                                        </p:attrNameLst>
                                      </p:cBhvr>
                                      <p:to>
                                        <p:strVal val="visible"/>
                                      </p:to>
                                    </p:set>
                                    <p:animEffect transition="in" filter="wipe(down)">
                                      <p:cBhvr>
                                        <p:cTn id="69" dur="500"/>
                                        <p:tgtEl>
                                          <p:spTgt spid="9278"/>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9280"/>
                                        </p:tgtEl>
                                        <p:attrNameLst>
                                          <p:attrName>style.visibility</p:attrName>
                                        </p:attrNameLst>
                                      </p:cBhvr>
                                      <p:to>
                                        <p:strVal val="visible"/>
                                      </p:to>
                                    </p:set>
                                    <p:anim calcmode="lin" valueType="num">
                                      <p:cBhvr>
                                        <p:cTn id="72" dur="1000" fill="hold"/>
                                        <p:tgtEl>
                                          <p:spTgt spid="9280"/>
                                        </p:tgtEl>
                                        <p:attrNameLst>
                                          <p:attrName>ppt_w</p:attrName>
                                        </p:attrNameLst>
                                      </p:cBhvr>
                                      <p:tavLst>
                                        <p:tav tm="0">
                                          <p:val>
                                            <p:strVal val="#ppt_w*0.70"/>
                                          </p:val>
                                        </p:tav>
                                        <p:tav tm="100000">
                                          <p:val>
                                            <p:strVal val="#ppt_w"/>
                                          </p:val>
                                        </p:tav>
                                      </p:tavLst>
                                    </p:anim>
                                    <p:anim calcmode="lin" valueType="num">
                                      <p:cBhvr>
                                        <p:cTn id="73" dur="1000" fill="hold"/>
                                        <p:tgtEl>
                                          <p:spTgt spid="9280"/>
                                        </p:tgtEl>
                                        <p:attrNameLst>
                                          <p:attrName>ppt_h</p:attrName>
                                        </p:attrNameLst>
                                      </p:cBhvr>
                                      <p:tavLst>
                                        <p:tav tm="0">
                                          <p:val>
                                            <p:strVal val="#ppt_h"/>
                                          </p:val>
                                        </p:tav>
                                        <p:tav tm="100000">
                                          <p:val>
                                            <p:strVal val="#ppt_h"/>
                                          </p:val>
                                        </p:tav>
                                      </p:tavLst>
                                    </p:anim>
                                    <p:animEffect transition="in" filter="fade">
                                      <p:cBhvr>
                                        <p:cTn id="74" dur="1000"/>
                                        <p:tgtEl>
                                          <p:spTgt spid="9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4" grpId="0" animBg="1"/>
      <p:bldP spid="9271" grpId="0" animBg="1"/>
      <p:bldP spid="9272" grpId="0" animBg="1"/>
      <p:bldP spid="9275" grpId="0" animBg="1"/>
      <p:bldP spid="9275" grpId="1" animBg="1"/>
      <p:bldP spid="9276" grpId="0"/>
      <p:bldP spid="9276" grpId="1"/>
      <p:bldP spid="9278" grpId="0" animBg="1"/>
      <p:bldP spid="9280" grpId="0"/>
      <p:bldP spid="9282" grpId="0" animBg="1"/>
      <p:bldP spid="9283" grpId="0" animBg="1"/>
      <p:bldP spid="9284" grpId="0" animBg="1"/>
      <p:bldP spid="9285" grpId="0" animBg="1"/>
      <p:bldP spid="9286" grpId="0"/>
      <p:bldP spid="9287" grpId="0"/>
      <p:bldP spid="9288" grpId="0"/>
      <p:bldP spid="92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0" y="57150"/>
            <a:ext cx="1600200" cy="646113"/>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600" b="1">
                <a:solidFill>
                  <a:srgbClr val="000000"/>
                </a:solidFill>
                <a:effectLst>
                  <a:outerShdw blurRad="38100" dist="38100" dir="2700000" algn="tl">
                    <a:srgbClr val="C0C0C0"/>
                  </a:outerShdw>
                </a:effectLst>
                <a:latin typeface="Lucida Sans Unicode" pitchFamily="34" charset="0"/>
              </a:rPr>
              <a:t> </a:t>
            </a:r>
            <a:r>
              <a:rPr lang="en-US" sz="2400" b="1" u="sng">
                <a:solidFill>
                  <a:srgbClr val="FF0000"/>
                </a:solidFill>
                <a:effectLst>
                  <a:outerShdw blurRad="38100" dist="38100" dir="2700000" algn="tl">
                    <a:srgbClr val="C0C0C0"/>
                  </a:outerShdw>
                </a:effectLst>
                <a:latin typeface="Times New Roman" pitchFamily="18" charset="0"/>
                <a:cs typeface="Times New Roman" pitchFamily="18" charset="0"/>
              </a:rPr>
              <a:t>TIẾT 16:</a:t>
            </a:r>
            <a:endParaRPr lang="en-US" sz="2400">
              <a:solidFill>
                <a:srgbClr val="000000"/>
              </a:solidFill>
              <a:latin typeface="Times New Roman" pitchFamily="18" charset="0"/>
              <a:cs typeface="Times New Roman" pitchFamily="18" charset="0"/>
            </a:endParaRPr>
          </a:p>
        </p:txBody>
      </p:sp>
      <p:sp>
        <p:nvSpPr>
          <p:cNvPr id="47109" name="Text Box 5"/>
          <p:cNvSpPr txBox="1">
            <a:spLocks noChangeArrowheads="1"/>
          </p:cNvSpPr>
          <p:nvPr/>
        </p:nvSpPr>
        <p:spPr bwMode="auto">
          <a:xfrm>
            <a:off x="1528763" y="119063"/>
            <a:ext cx="7467600" cy="522287"/>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TRUNG QUỐC CUỐI TK XIX -  ĐẦU TK XX</a:t>
            </a:r>
            <a:r>
              <a:rPr lang="en-US" sz="2800" b="1">
                <a:solidFill>
                  <a:srgbClr val="FFFF00"/>
                </a:solidFill>
                <a:effectLst>
                  <a:outerShdw blurRad="38100" dist="38100" dir="2700000" algn="tl">
                    <a:srgbClr val="C0C0C0"/>
                  </a:outerShdw>
                </a:effectLst>
                <a:latin typeface="Times New Roman" pitchFamily="18" charset="0"/>
                <a:cs typeface="Times New Roman" pitchFamily="18" charset="0"/>
              </a:rPr>
              <a:t> </a:t>
            </a:r>
          </a:p>
        </p:txBody>
      </p:sp>
      <p:sp>
        <p:nvSpPr>
          <p:cNvPr id="2" name="Rectangle 1"/>
          <p:cNvSpPr>
            <a:spLocks noChangeArrowheads="1"/>
          </p:cNvSpPr>
          <p:nvPr/>
        </p:nvSpPr>
        <p:spPr bwMode="auto">
          <a:xfrm>
            <a:off x="152400" y="806450"/>
            <a:ext cx="868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a:solidFill>
                  <a:srgbClr val="CC00CC"/>
                </a:solidFill>
                <a:latin typeface="Lucida Sans Unicode" pitchFamily="34" charset="0"/>
              </a:rPr>
              <a:t>I</a:t>
            </a:r>
            <a:r>
              <a:rPr lang="en-US" sz="2600" b="1" u="sng">
                <a:solidFill>
                  <a:srgbClr val="CC00CC"/>
                </a:solidFill>
                <a:latin typeface="Times New Roman" pitchFamily="18" charset="0"/>
                <a:cs typeface="Times New Roman" pitchFamily="18" charset="0"/>
              </a:rPr>
              <a:t>. TRUNG QUỐC BỊ CÁC NƯỚC ĐẾ QUỐC CHIA XẺ:</a:t>
            </a:r>
          </a:p>
        </p:txBody>
      </p:sp>
      <p:sp>
        <p:nvSpPr>
          <p:cNvPr id="3" name="Text Box 8"/>
          <p:cNvSpPr txBox="1">
            <a:spLocks noChangeArrowheads="1"/>
          </p:cNvSpPr>
          <p:nvPr/>
        </p:nvSpPr>
        <p:spPr bwMode="auto">
          <a:xfrm>
            <a:off x="228600" y="15240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800">
                <a:latin typeface="Times New Roman" pitchFamily="18" charset="0"/>
                <a:cs typeface="Times New Roman" pitchFamily="18" charset="0"/>
              </a:rPr>
              <a:t>- Trung Quốc: Nước lớn, đông dân, giàu tài nguyên, có nền văn hóa phát triển, chế độ phong kiến suy yếu, thối nát -&gt; là miếng mồi béo bở, hấp dẫn chủ nghĩa đế quốc.</a:t>
            </a:r>
          </a:p>
        </p:txBody>
      </p:sp>
      <p:sp>
        <p:nvSpPr>
          <p:cNvPr id="47110" name="Text Box 8"/>
          <p:cNvSpPr txBox="1">
            <a:spLocks noChangeArrowheads="1"/>
          </p:cNvSpPr>
          <p:nvPr/>
        </p:nvSpPr>
        <p:spPr bwMode="auto">
          <a:xfrm>
            <a:off x="304800" y="30480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fr-FR" sz="2800">
                <a:latin typeface="Times New Roman" pitchFamily="18" charset="0"/>
                <a:cs typeface="Times New Roman" pitchFamily="18" charset="0"/>
              </a:rPr>
              <a:t>- Năm 1840 - 1842 thực dân Anh gây </a:t>
            </a:r>
            <a:r>
              <a:rPr lang="en-US" sz="2800">
                <a:solidFill>
                  <a:srgbClr val="000000"/>
                </a:solidFill>
                <a:latin typeface="Times New Roman" pitchFamily="18" charset="0"/>
                <a:cs typeface="Times New Roman" pitchFamily="18" charset="0"/>
              </a:rPr>
              <a:t>“Chiến tranh thuốc phiện”,</a:t>
            </a:r>
            <a:r>
              <a:rPr lang="fr-FR" sz="2800">
                <a:latin typeface="Times New Roman" pitchFamily="18" charset="0"/>
                <a:cs typeface="Times New Roman" pitchFamily="18" charset="0"/>
              </a:rPr>
              <a:t> mở đầu quá trình xâm lược TQ.</a:t>
            </a:r>
            <a:r>
              <a:rPr lang="en-US" sz="2800">
                <a:solidFill>
                  <a:srgbClr val="000000"/>
                </a:solidFill>
                <a:latin typeface="Times New Roman" pitchFamily="18" charset="0"/>
                <a:cs typeface="Times New Roman" pitchFamily="18" charset="0"/>
              </a:rPr>
              <a:t> Tiếp đó các nước Châu Âu, Mĩ, Nhật đua nhau xâm chiếm.</a:t>
            </a:r>
            <a:endParaRPr lang="en-US" sz="2800">
              <a:latin typeface="Times New Roman" pitchFamily="18" charset="0"/>
              <a:cs typeface="Times New Roman" pitchFamily="18" charset="0"/>
            </a:endParaRPr>
          </a:p>
        </p:txBody>
      </p:sp>
      <p:sp>
        <p:nvSpPr>
          <p:cNvPr id="9" name="Text Box 9"/>
          <p:cNvSpPr txBox="1">
            <a:spLocks noChangeArrowheads="1"/>
          </p:cNvSpPr>
          <p:nvPr/>
        </p:nvSpPr>
        <p:spPr bwMode="auto">
          <a:xfrm>
            <a:off x="304800" y="4800600"/>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800">
                <a:latin typeface="Times New Roman" pitchFamily="18" charset="0"/>
                <a:cs typeface="Times New Roman" pitchFamily="18" charset="0"/>
              </a:rPr>
              <a:t>- Hậu quả: Triều Mãn Thanh bất lực ký hiệp ước nhường cho ĐQ nhiều quyền lợi, TQ trở thành nước “nửa thuộc địa, nửa phong kiến”</a:t>
            </a:r>
          </a:p>
        </p:txBody>
      </p:sp>
    </p:spTree>
    <p:extLst>
      <p:ext uri="{BB962C8B-B14F-4D97-AF65-F5344CB8AC3E}">
        <p14:creationId xmlns:p14="http://schemas.microsoft.com/office/powerpoint/2010/main" val="4660997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57150"/>
            <a:ext cx="1600200" cy="646113"/>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600" b="1">
                <a:solidFill>
                  <a:srgbClr val="000000"/>
                </a:solidFill>
                <a:effectLst>
                  <a:outerShdw blurRad="38100" dist="38100" dir="2700000" algn="tl">
                    <a:srgbClr val="C0C0C0"/>
                  </a:outerShdw>
                </a:effectLst>
                <a:latin typeface="Lucida Sans Unicode" pitchFamily="34" charset="0"/>
              </a:rPr>
              <a:t> </a:t>
            </a:r>
            <a:r>
              <a:rPr lang="en-US" sz="2400" b="1" u="sng">
                <a:solidFill>
                  <a:srgbClr val="FF0000"/>
                </a:solidFill>
                <a:effectLst>
                  <a:outerShdw blurRad="38100" dist="38100" dir="2700000" algn="tl">
                    <a:srgbClr val="C0C0C0"/>
                  </a:outerShdw>
                </a:effectLst>
                <a:latin typeface="Times New Roman" pitchFamily="18" charset="0"/>
                <a:cs typeface="Times New Roman" pitchFamily="18" charset="0"/>
              </a:rPr>
              <a:t>TIẾT 16:</a:t>
            </a:r>
            <a:endParaRPr lang="en-US" sz="2400">
              <a:solidFill>
                <a:srgbClr val="000000"/>
              </a:solidFill>
              <a:latin typeface="Times New Roman" pitchFamily="18" charset="0"/>
              <a:cs typeface="Times New Roman" pitchFamily="18" charset="0"/>
            </a:endParaRPr>
          </a:p>
        </p:txBody>
      </p:sp>
      <p:sp>
        <p:nvSpPr>
          <p:cNvPr id="5" name="Text Box 5"/>
          <p:cNvSpPr txBox="1">
            <a:spLocks noChangeArrowheads="1"/>
          </p:cNvSpPr>
          <p:nvPr/>
        </p:nvSpPr>
        <p:spPr bwMode="auto">
          <a:xfrm>
            <a:off x="1528763" y="119063"/>
            <a:ext cx="7467600" cy="522287"/>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TRUNG QUỐC CUỐI TK XIX -  ĐẦU TK XX</a:t>
            </a:r>
            <a:r>
              <a:rPr lang="en-US" sz="2800" b="1">
                <a:solidFill>
                  <a:srgbClr val="FFFF00"/>
                </a:solidFill>
                <a:effectLst>
                  <a:outerShdw blurRad="38100" dist="38100" dir="2700000" algn="tl">
                    <a:srgbClr val="C0C0C0"/>
                  </a:outerShdw>
                </a:effectLst>
                <a:latin typeface="Times New Roman" pitchFamily="18" charset="0"/>
                <a:cs typeface="Times New Roman" pitchFamily="18" charset="0"/>
              </a:rPr>
              <a:t> </a:t>
            </a:r>
          </a:p>
        </p:txBody>
      </p:sp>
      <p:sp>
        <p:nvSpPr>
          <p:cNvPr id="48132" name="Rectangle 1"/>
          <p:cNvSpPr>
            <a:spLocks noChangeArrowheads="1"/>
          </p:cNvSpPr>
          <p:nvPr/>
        </p:nvSpPr>
        <p:spPr bwMode="auto">
          <a:xfrm>
            <a:off x="152400" y="806450"/>
            <a:ext cx="868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a:solidFill>
                  <a:srgbClr val="CC00CC"/>
                </a:solidFill>
                <a:latin typeface="Times New Roman" pitchFamily="18" charset="0"/>
                <a:cs typeface="Times New Roman" pitchFamily="18" charset="0"/>
              </a:rPr>
              <a:t>I. TRUNG QUỐC BỊ CÁC NƯỚC ĐẾ QUỐC CHIA XẺ:</a:t>
            </a:r>
          </a:p>
        </p:txBody>
      </p:sp>
      <p:sp>
        <p:nvSpPr>
          <p:cNvPr id="7" name="Rectangle 1"/>
          <p:cNvSpPr>
            <a:spLocks noChangeArrowheads="1"/>
          </p:cNvSpPr>
          <p:nvPr/>
        </p:nvSpPr>
        <p:spPr bwMode="auto">
          <a:xfrm>
            <a:off x="152400" y="1444625"/>
            <a:ext cx="838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a:solidFill>
                  <a:srgbClr val="CC00CC"/>
                </a:solidFill>
                <a:latin typeface="Times New Roman" pitchFamily="18" charset="0"/>
                <a:cs typeface="Times New Roman" pitchFamily="18" charset="0"/>
              </a:rPr>
              <a:t>II. PHONG TRÀO ĐẤU TRANH CỦA NHÂN DÂN TRUNG QUỐC CUỐI THẾ KỶ XIX - ĐẦU THẾ KỶ XX</a:t>
            </a:r>
          </a:p>
        </p:txBody>
      </p:sp>
    </p:spTree>
    <p:extLst>
      <p:ext uri="{BB962C8B-B14F-4D97-AF65-F5344CB8AC3E}">
        <p14:creationId xmlns:p14="http://schemas.microsoft.com/office/powerpoint/2010/main" val="14467266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10" name="Group 34"/>
          <p:cNvGraphicFramePr>
            <a:graphicFrameLocks noGrp="1"/>
          </p:cNvGraphicFramePr>
          <p:nvPr>
            <p:ph/>
          </p:nvPr>
        </p:nvGraphicFramePr>
        <p:xfrm>
          <a:off x="457200" y="274638"/>
          <a:ext cx="8382000" cy="5897565"/>
        </p:xfrm>
        <a:graphic>
          <a:graphicData uri="http://schemas.openxmlformats.org/drawingml/2006/table">
            <a:tbl>
              <a:tblPr/>
              <a:tblGrid>
                <a:gridCol w="2498725"/>
                <a:gridCol w="5883275"/>
              </a:tblGrid>
              <a:tr h="611188">
                <a:tc>
                  <a:txBody>
                    <a:bodyPr/>
                    <a:lstStyle/>
                    <a:p>
                      <a:pPr marL="0" marR="0" lvl="0" indent="0" algn="ctr" defTabSz="914400" rtl="0" eaLnBrk="0" fontAlgn="base" latinLnBrk="0" hangingPunct="0">
                        <a:lnSpc>
                          <a:spcPct val="100000"/>
                        </a:lnSpc>
                        <a:spcBef>
                          <a:spcPct val="20000"/>
                        </a:spcBef>
                        <a:spcAft>
                          <a:spcPct val="0"/>
                        </a:spcAft>
                        <a:buClrTx/>
                        <a:buSzTx/>
                        <a:buFont typeface="Times New Roman" pitchFamily="18" charset="0"/>
                        <a:buNone/>
                        <a:tabLst/>
                      </a:pPr>
                      <a:r>
                        <a:rPr kumimoji="0" lang="en-US" sz="2800" b="1" i="0" u="none" strike="noStrike" cap="none" normalizeH="0" baseline="0" dirty="0" smtClean="0">
                          <a:ln>
                            <a:noFill/>
                          </a:ln>
                          <a:solidFill>
                            <a:schemeClr val="tx1"/>
                          </a:solidFill>
                          <a:effectLst/>
                          <a:latin typeface="Calibri" pitchFamily="34" charset="0"/>
                          <a:ea typeface="Lucida Sans Unicode" pitchFamily="34" charset="0"/>
                          <a:cs typeface="Lucida Sans Unicode" pitchFamily="34" charset="0"/>
                        </a:rPr>
                        <a:t>THỜI GIAN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Times New Roman" pitchFamily="18" charset="0"/>
                        <a:buNone/>
                        <a:tabLst/>
                      </a:pPr>
                      <a:r>
                        <a:rPr kumimoji="0" lang="en-US" sz="2800" b="1" i="0" u="none" strike="noStrike" cap="none" normalizeH="0" baseline="0" smtClean="0">
                          <a:ln>
                            <a:noFill/>
                          </a:ln>
                          <a:solidFill>
                            <a:schemeClr val="tx1"/>
                          </a:solidFill>
                          <a:effectLst/>
                          <a:latin typeface="Calibri" pitchFamily="34" charset="0"/>
                          <a:ea typeface="Lucida Sans Unicode" pitchFamily="34" charset="0"/>
                          <a:cs typeface="Lucida Sans Unicode" pitchFamily="34" charset="0"/>
                        </a:rPr>
                        <a:t>CÁC PHONG TRÀO ĐẤU TRANH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ctr" defTabSz="914400" rtl="0" eaLnBrk="0" fontAlgn="base" latinLnBrk="0" hangingPunct="0">
                        <a:lnSpc>
                          <a:spcPct val="100000"/>
                        </a:lnSpc>
                        <a:spcBef>
                          <a:spcPct val="20000"/>
                        </a:spcBef>
                        <a:spcAft>
                          <a:spcPct val="0"/>
                        </a:spcAft>
                        <a:buClrTx/>
                        <a:buSzTx/>
                        <a:buFont typeface="Times New Roman" pitchFamily="18" charset="0"/>
                        <a:buNone/>
                        <a:tabLst/>
                      </a:pPr>
                      <a:r>
                        <a:rPr kumimoji="0" lang="en-US" sz="2800" b="1" i="0" u="none" strike="noStrike" cap="none" normalizeH="0" baseline="0" smtClean="0">
                          <a:ln>
                            <a:noFill/>
                          </a:ln>
                          <a:solidFill>
                            <a:schemeClr val="tx1"/>
                          </a:solidFill>
                          <a:effectLst/>
                          <a:latin typeface="Calibri" pitchFamily="34" charset="0"/>
                          <a:ea typeface="Lucida Sans Unicode" pitchFamily="34" charset="0"/>
                          <a:cs typeface="Lucida Sans Unicode" pitchFamily="34" charset="0"/>
                        </a:rPr>
                        <a:t>1840 – 1842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New Roman" pitchFamily="18" charset="0"/>
                        <a:buNone/>
                        <a:tabLst/>
                      </a:pPr>
                      <a:endParaRPr kumimoji="0" lang="vi-VN" sz="2800" b="0" i="0" u="none" strike="noStrike" cap="none" normalizeH="0" baseline="0" dirty="0" smtClean="0">
                        <a:ln>
                          <a:noFill/>
                        </a:ln>
                        <a:solidFill>
                          <a:schemeClr val="tx1"/>
                        </a:solidFill>
                        <a:effectLst/>
                        <a:latin typeface="Calibri" pitchFamily="34" charset="0"/>
                        <a:ea typeface="Lucida Sans Unicode" pitchFamily="34" charset="0"/>
                        <a:cs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a:txBody>
                    <a:bodyPr/>
                    <a:lstStyle/>
                    <a:p>
                      <a:pPr marL="0" marR="0" lvl="0" indent="0" algn="ctr" defTabSz="914400" rtl="0" eaLnBrk="0" fontAlgn="base" latinLnBrk="0" hangingPunct="0">
                        <a:lnSpc>
                          <a:spcPct val="100000"/>
                        </a:lnSpc>
                        <a:spcBef>
                          <a:spcPct val="20000"/>
                        </a:spcBef>
                        <a:spcAft>
                          <a:spcPct val="0"/>
                        </a:spcAft>
                        <a:buClrTx/>
                        <a:buSzTx/>
                        <a:buFont typeface="Times New Roman" pitchFamily="18" charset="0"/>
                        <a:buNone/>
                        <a:tabLst/>
                      </a:pPr>
                      <a:r>
                        <a:rPr kumimoji="0" lang="en-US" sz="2800" b="1" i="0" u="none" strike="noStrike" cap="none" normalizeH="0" baseline="0" smtClean="0">
                          <a:ln>
                            <a:noFill/>
                          </a:ln>
                          <a:solidFill>
                            <a:schemeClr val="tx1"/>
                          </a:solidFill>
                          <a:effectLst/>
                          <a:latin typeface="Calibri" pitchFamily="34" charset="0"/>
                          <a:ea typeface="Lucida Sans Unicode" pitchFamily="34" charset="0"/>
                          <a:cs typeface="Lucida Sans Unicode" pitchFamily="34" charset="0"/>
                        </a:rPr>
                        <a:t>1851 – 1864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New Roman" pitchFamily="18" charset="0"/>
                        <a:buNone/>
                        <a:tabLst/>
                      </a:pPr>
                      <a:endParaRPr kumimoji="0" lang="vi-VN" sz="2800" b="0" i="0" u="none" strike="noStrike" cap="none" normalizeH="0" baseline="0" smtClean="0">
                        <a:ln>
                          <a:noFill/>
                        </a:ln>
                        <a:solidFill>
                          <a:schemeClr val="tx1"/>
                        </a:solidFill>
                        <a:effectLst/>
                        <a:latin typeface="Calibri" pitchFamily="34" charset="0"/>
                        <a:ea typeface="Lucida Sans Unicode" pitchFamily="34" charset="0"/>
                        <a:cs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275">
                <a:tc>
                  <a:txBody>
                    <a:bodyPr/>
                    <a:lstStyle/>
                    <a:p>
                      <a:pPr marL="0" marR="0" lvl="0" indent="0" algn="ctr" defTabSz="914400" rtl="0" eaLnBrk="0" fontAlgn="base" latinLnBrk="0" hangingPunct="0">
                        <a:lnSpc>
                          <a:spcPct val="100000"/>
                        </a:lnSpc>
                        <a:spcBef>
                          <a:spcPct val="20000"/>
                        </a:spcBef>
                        <a:spcAft>
                          <a:spcPct val="0"/>
                        </a:spcAft>
                        <a:buClrTx/>
                        <a:buSzTx/>
                        <a:buFont typeface="Times New Roman" pitchFamily="18" charset="0"/>
                        <a:buNone/>
                        <a:tabLst/>
                      </a:pPr>
                      <a:r>
                        <a:rPr kumimoji="0" lang="en-US" sz="2800" b="1" i="0" u="none" strike="noStrike" cap="none" normalizeH="0" baseline="0" dirty="0" smtClean="0">
                          <a:ln>
                            <a:noFill/>
                          </a:ln>
                          <a:solidFill>
                            <a:schemeClr val="tx1"/>
                          </a:solidFill>
                          <a:effectLst/>
                          <a:latin typeface="Calibri" pitchFamily="34" charset="0"/>
                          <a:ea typeface="Lucida Sans Unicode" pitchFamily="34" charset="0"/>
                          <a:cs typeface="Lucida Sans Unicode" pitchFamily="34" charset="0"/>
                        </a:rPr>
                        <a:t>1898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New Roman" pitchFamily="18" charset="0"/>
                        <a:buNone/>
                        <a:tabLst/>
                      </a:pPr>
                      <a:endParaRPr kumimoji="0" lang="vi-VN" sz="2800" b="0" i="0" u="none" strike="noStrike" cap="none" normalizeH="0" baseline="0" dirty="0" smtClean="0">
                        <a:ln>
                          <a:noFill/>
                        </a:ln>
                        <a:solidFill>
                          <a:schemeClr val="tx1"/>
                        </a:solidFill>
                        <a:effectLst/>
                        <a:latin typeface="Calibri" pitchFamily="34" charset="0"/>
                        <a:ea typeface="Lucida Sans Unicode" pitchFamily="34" charset="0"/>
                        <a:cs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ctr" defTabSz="914400" rtl="0" eaLnBrk="0" fontAlgn="base" latinLnBrk="0" hangingPunct="0">
                        <a:lnSpc>
                          <a:spcPct val="100000"/>
                        </a:lnSpc>
                        <a:spcBef>
                          <a:spcPct val="20000"/>
                        </a:spcBef>
                        <a:spcAft>
                          <a:spcPct val="0"/>
                        </a:spcAft>
                        <a:buClrTx/>
                        <a:buSzTx/>
                        <a:buFont typeface="Times New Roman" pitchFamily="18" charset="0"/>
                        <a:buNone/>
                        <a:tabLst/>
                      </a:pPr>
                      <a:r>
                        <a:rPr kumimoji="0" lang="en-US" sz="2800" b="1" i="0" u="none" strike="noStrike" cap="none" normalizeH="0" baseline="0" smtClean="0">
                          <a:ln>
                            <a:noFill/>
                          </a:ln>
                          <a:solidFill>
                            <a:schemeClr val="tx1"/>
                          </a:solidFill>
                          <a:effectLst/>
                          <a:latin typeface="Calibri" pitchFamily="34" charset="0"/>
                          <a:ea typeface="Lucida Sans Unicode" pitchFamily="34" charset="0"/>
                          <a:cs typeface="Lucida Sans Unicode" pitchFamily="34" charset="0"/>
                        </a:rPr>
                        <a:t>1898 – 1901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New Roman" pitchFamily="18" charset="0"/>
                        <a:buNone/>
                        <a:tabLst/>
                      </a:pPr>
                      <a:endParaRPr kumimoji="0" lang="vi-VN" sz="2800" b="0" i="0" u="none" strike="noStrike" cap="none" normalizeH="0" baseline="0" dirty="0" smtClean="0">
                        <a:ln>
                          <a:noFill/>
                        </a:ln>
                        <a:solidFill>
                          <a:schemeClr val="tx1"/>
                        </a:solidFill>
                        <a:effectLst/>
                        <a:latin typeface="Calibri" pitchFamily="34" charset="0"/>
                        <a:ea typeface="Lucida Sans Unicode" pitchFamily="34" charset="0"/>
                        <a:cs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a:txBody>
                    <a:bodyPr/>
                    <a:lstStyle/>
                    <a:p>
                      <a:pPr marL="0" marR="0" lvl="0" indent="0" algn="ctr" defTabSz="914400" rtl="0" eaLnBrk="0" fontAlgn="base" latinLnBrk="0" hangingPunct="0">
                        <a:lnSpc>
                          <a:spcPct val="100000"/>
                        </a:lnSpc>
                        <a:spcBef>
                          <a:spcPct val="20000"/>
                        </a:spcBef>
                        <a:spcAft>
                          <a:spcPct val="0"/>
                        </a:spcAft>
                        <a:buClrTx/>
                        <a:buSzTx/>
                        <a:buFont typeface="Times New Roman" pitchFamily="18" charset="0"/>
                        <a:buNone/>
                        <a:tabLst/>
                      </a:pPr>
                      <a:r>
                        <a:rPr kumimoji="0" lang="en-US" sz="2800" b="1" i="0" u="none" strike="noStrike" cap="none" normalizeH="0" baseline="0" dirty="0" smtClean="0">
                          <a:ln>
                            <a:noFill/>
                          </a:ln>
                          <a:solidFill>
                            <a:schemeClr val="tx1"/>
                          </a:solidFill>
                          <a:effectLst/>
                          <a:latin typeface="Calibri" pitchFamily="34" charset="0"/>
                          <a:ea typeface="Lucida Sans Unicode" pitchFamily="34" charset="0"/>
                          <a:cs typeface="Lucida Sans Unicode" pitchFamily="34" charset="0"/>
                        </a:rPr>
                        <a:t>1911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New Roman" pitchFamily="18" charset="0"/>
                        <a:buNone/>
                        <a:tabLst/>
                      </a:pPr>
                      <a:endParaRPr kumimoji="0" lang="vi-VN" sz="2800" b="0" i="0" u="none" strike="noStrike" cap="none" normalizeH="0" baseline="0" smtClean="0">
                        <a:ln>
                          <a:noFill/>
                        </a:ln>
                        <a:solidFill>
                          <a:schemeClr val="tx1"/>
                        </a:solidFill>
                        <a:effectLst/>
                        <a:latin typeface="Calibri" pitchFamily="34" charset="0"/>
                        <a:ea typeface="Lucida Sans Unicode" pitchFamily="34" charset="0"/>
                        <a:cs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11" name="AutoShape 35">
            <a:hlinkClick r:id="" action="ppaction://noaction" highlightClick="1"/>
          </p:cNvPr>
          <p:cNvSpPr>
            <a:spLocks noChangeArrowheads="1"/>
          </p:cNvSpPr>
          <p:nvPr/>
        </p:nvSpPr>
        <p:spPr bwMode="auto">
          <a:xfrm>
            <a:off x="4800600" y="1143000"/>
            <a:ext cx="1143000" cy="609600"/>
          </a:xfrm>
          <a:prstGeom prst="actionButtonHelp">
            <a:avLst/>
          </a:prstGeom>
          <a:solidFill>
            <a:srgbClr val="FF0000">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Lucida Sans Unicode" pitchFamily="34" charset="0"/>
            </a:endParaRPr>
          </a:p>
        </p:txBody>
      </p:sp>
      <p:sp>
        <p:nvSpPr>
          <p:cNvPr id="75812" name="AutoShape 36">
            <a:hlinkClick r:id="" action="ppaction://noaction" highlightClick="1"/>
          </p:cNvPr>
          <p:cNvSpPr>
            <a:spLocks noChangeArrowheads="1"/>
          </p:cNvSpPr>
          <p:nvPr/>
        </p:nvSpPr>
        <p:spPr bwMode="auto">
          <a:xfrm>
            <a:off x="4876800" y="4267200"/>
            <a:ext cx="1143000" cy="585788"/>
          </a:xfrm>
          <a:prstGeom prst="actionButtonHelp">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Lucida Sans Unicode" pitchFamily="34" charset="0"/>
            </a:endParaRPr>
          </a:p>
        </p:txBody>
      </p:sp>
      <p:sp>
        <p:nvSpPr>
          <p:cNvPr id="75813" name="AutoShape 37">
            <a:hlinkClick r:id="" action="ppaction://noaction" highlightClick="1"/>
          </p:cNvPr>
          <p:cNvSpPr>
            <a:spLocks noChangeArrowheads="1"/>
          </p:cNvSpPr>
          <p:nvPr/>
        </p:nvSpPr>
        <p:spPr bwMode="auto">
          <a:xfrm>
            <a:off x="4800600" y="2133600"/>
            <a:ext cx="1143000" cy="533400"/>
          </a:xfrm>
          <a:prstGeom prst="actionButtonHelp">
            <a:avLst/>
          </a:prstGeom>
          <a:solidFill>
            <a:srgbClr val="FF0000">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Lucida Sans Unicode" pitchFamily="34" charset="0"/>
            </a:endParaRPr>
          </a:p>
        </p:txBody>
      </p:sp>
      <p:sp>
        <p:nvSpPr>
          <p:cNvPr id="75814" name="AutoShape 38">
            <a:hlinkClick r:id="" action="ppaction://noaction" highlightClick="1"/>
          </p:cNvPr>
          <p:cNvSpPr>
            <a:spLocks noChangeArrowheads="1"/>
          </p:cNvSpPr>
          <p:nvPr/>
        </p:nvSpPr>
        <p:spPr bwMode="auto">
          <a:xfrm>
            <a:off x="4800600" y="3124200"/>
            <a:ext cx="1143000" cy="609600"/>
          </a:xfrm>
          <a:prstGeom prst="actionButtonHelp">
            <a:avLst/>
          </a:prstGeom>
          <a:solidFill>
            <a:srgbClr val="FF0000">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Lucida Sans Unicode" pitchFamily="34" charset="0"/>
            </a:endParaRPr>
          </a:p>
        </p:txBody>
      </p:sp>
      <p:sp>
        <p:nvSpPr>
          <p:cNvPr id="75815" name="AutoShape 39">
            <a:hlinkClick r:id="" action="ppaction://noaction" highlightClick="1"/>
          </p:cNvPr>
          <p:cNvSpPr>
            <a:spLocks noChangeArrowheads="1"/>
          </p:cNvSpPr>
          <p:nvPr/>
        </p:nvSpPr>
        <p:spPr bwMode="auto">
          <a:xfrm>
            <a:off x="4800600" y="5334000"/>
            <a:ext cx="1219200" cy="661988"/>
          </a:xfrm>
          <a:prstGeom prst="actionButtonHelp">
            <a:avLst/>
          </a:prstGeom>
          <a:solidFill>
            <a:srgbClr val="FF0000">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Lucida Sans Unicode" pitchFamily="34" charset="0"/>
            </a:endParaRPr>
          </a:p>
        </p:txBody>
      </p:sp>
    </p:spTree>
    <p:extLst>
      <p:ext uri="{BB962C8B-B14F-4D97-AF65-F5344CB8AC3E}">
        <p14:creationId xmlns:p14="http://schemas.microsoft.com/office/powerpoint/2010/main" val="219548421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75810"/>
                                        </p:tgtEl>
                                        <p:attrNameLst>
                                          <p:attrName>style.visibility</p:attrName>
                                        </p:attrNameLst>
                                      </p:cBhvr>
                                      <p:to>
                                        <p:strVal val="visible"/>
                                      </p:to>
                                    </p:set>
                                    <p:anim calcmode="lin" valueType="num">
                                      <p:cBhvr>
                                        <p:cTn id="7" dur="1000" fill="hold"/>
                                        <p:tgtEl>
                                          <p:spTgt spid="75810"/>
                                        </p:tgtEl>
                                        <p:attrNameLst>
                                          <p:attrName>ppt_w</p:attrName>
                                        </p:attrNameLst>
                                      </p:cBhvr>
                                      <p:tavLst>
                                        <p:tav tm="0" fmla="#ppt_w*sin(2.5*pi*$)">
                                          <p:val>
                                            <p:fltVal val="0"/>
                                          </p:val>
                                        </p:tav>
                                        <p:tav tm="100000">
                                          <p:val>
                                            <p:fltVal val="1"/>
                                          </p:val>
                                        </p:tav>
                                      </p:tavLst>
                                    </p:anim>
                                    <p:anim calcmode="lin" valueType="num">
                                      <p:cBhvr>
                                        <p:cTn id="8" dur="1000" fill="hold"/>
                                        <p:tgtEl>
                                          <p:spTgt spid="7581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5811"/>
                                        </p:tgtEl>
                                        <p:attrNameLst>
                                          <p:attrName>style.visibility</p:attrName>
                                        </p:attrNameLst>
                                      </p:cBhvr>
                                      <p:to>
                                        <p:strVal val="visible"/>
                                      </p:to>
                                    </p:set>
                                    <p:anim calcmode="lin" valueType="num">
                                      <p:cBhvr additive="base">
                                        <p:cTn id="12" dur="500" fill="hold"/>
                                        <p:tgtEl>
                                          <p:spTgt spid="75811"/>
                                        </p:tgtEl>
                                        <p:attrNameLst>
                                          <p:attrName>ppt_x</p:attrName>
                                        </p:attrNameLst>
                                      </p:cBhvr>
                                      <p:tavLst>
                                        <p:tav tm="0">
                                          <p:val>
                                            <p:strVal val="1+#ppt_w/2"/>
                                          </p:val>
                                        </p:tav>
                                        <p:tav tm="100000">
                                          <p:val>
                                            <p:strVal val="#ppt_x"/>
                                          </p:val>
                                        </p:tav>
                                      </p:tavLst>
                                    </p:anim>
                                    <p:anim calcmode="lin" valueType="num">
                                      <p:cBhvr additive="base">
                                        <p:cTn id="13" dur="500" fill="hold"/>
                                        <p:tgtEl>
                                          <p:spTgt spid="75811"/>
                                        </p:tgtEl>
                                        <p:attrNameLst>
                                          <p:attrName>ppt_y</p:attrName>
                                        </p:attrNameLst>
                                      </p:cBhvr>
                                      <p:tavLst>
                                        <p:tav tm="0">
                                          <p:val>
                                            <p:strVal val="#ppt_y"/>
                                          </p:val>
                                        </p:tav>
                                        <p:tav tm="100000">
                                          <p:val>
                                            <p:strVal val="#ppt_y"/>
                                          </p:val>
                                        </p:tav>
                                      </p:tavLst>
                                    </p:anim>
                                  </p:childTnLst>
                                </p:cTn>
                              </p:par>
                              <p:par>
                                <p:cTn id="14" presetID="16" presetClass="entr" presetSubtype="26" fill="hold" grpId="0" nodeType="withEffect">
                                  <p:stCondLst>
                                    <p:cond delay="0"/>
                                  </p:stCondLst>
                                  <p:childTnLst>
                                    <p:set>
                                      <p:cBhvr>
                                        <p:cTn id="15" dur="1" fill="hold">
                                          <p:stCondLst>
                                            <p:cond delay="0"/>
                                          </p:stCondLst>
                                        </p:cTn>
                                        <p:tgtEl>
                                          <p:spTgt spid="75813"/>
                                        </p:tgtEl>
                                        <p:attrNameLst>
                                          <p:attrName>style.visibility</p:attrName>
                                        </p:attrNameLst>
                                      </p:cBhvr>
                                      <p:to>
                                        <p:strVal val="visible"/>
                                      </p:to>
                                    </p:set>
                                    <p:animEffect transition="in" filter="barn(inHorizontal)">
                                      <p:cBhvr>
                                        <p:cTn id="16" dur="500"/>
                                        <p:tgtEl>
                                          <p:spTgt spid="75813"/>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5814"/>
                                        </p:tgtEl>
                                        <p:attrNameLst>
                                          <p:attrName>style.visibility</p:attrName>
                                        </p:attrNameLst>
                                      </p:cBhvr>
                                      <p:to>
                                        <p:strVal val="visible"/>
                                      </p:to>
                                    </p:set>
                                    <p:anim calcmode="lin" valueType="num">
                                      <p:cBhvr>
                                        <p:cTn id="19" dur="500" fill="hold"/>
                                        <p:tgtEl>
                                          <p:spTgt spid="75814"/>
                                        </p:tgtEl>
                                        <p:attrNameLst>
                                          <p:attrName>ppt_w</p:attrName>
                                        </p:attrNameLst>
                                      </p:cBhvr>
                                      <p:tavLst>
                                        <p:tav tm="0">
                                          <p:val>
                                            <p:strVal val="#ppt_w*0.70"/>
                                          </p:val>
                                        </p:tav>
                                        <p:tav tm="100000">
                                          <p:val>
                                            <p:strVal val="#ppt_w"/>
                                          </p:val>
                                        </p:tav>
                                      </p:tavLst>
                                    </p:anim>
                                    <p:anim calcmode="lin" valueType="num">
                                      <p:cBhvr>
                                        <p:cTn id="20" dur="500" fill="hold"/>
                                        <p:tgtEl>
                                          <p:spTgt spid="75814"/>
                                        </p:tgtEl>
                                        <p:attrNameLst>
                                          <p:attrName>ppt_h</p:attrName>
                                        </p:attrNameLst>
                                      </p:cBhvr>
                                      <p:tavLst>
                                        <p:tav tm="0">
                                          <p:val>
                                            <p:strVal val="#ppt_h"/>
                                          </p:val>
                                        </p:tav>
                                        <p:tav tm="100000">
                                          <p:val>
                                            <p:strVal val="#ppt_h"/>
                                          </p:val>
                                        </p:tav>
                                      </p:tavLst>
                                    </p:anim>
                                    <p:animEffect transition="in" filter="fade">
                                      <p:cBhvr>
                                        <p:cTn id="21" dur="500"/>
                                        <p:tgtEl>
                                          <p:spTgt spid="75814"/>
                                        </p:tgtEl>
                                      </p:cBhvr>
                                    </p:animEffect>
                                  </p:childTnLst>
                                </p:cTn>
                              </p:par>
                              <p:par>
                                <p:cTn id="22" presetID="19" presetClass="entr" presetSubtype="10" fill="hold" grpId="0" nodeType="withEffect">
                                  <p:stCondLst>
                                    <p:cond delay="0"/>
                                  </p:stCondLst>
                                  <p:childTnLst>
                                    <p:set>
                                      <p:cBhvr>
                                        <p:cTn id="23" dur="1" fill="hold">
                                          <p:stCondLst>
                                            <p:cond delay="0"/>
                                          </p:stCondLst>
                                        </p:cTn>
                                        <p:tgtEl>
                                          <p:spTgt spid="75812"/>
                                        </p:tgtEl>
                                        <p:attrNameLst>
                                          <p:attrName>style.visibility</p:attrName>
                                        </p:attrNameLst>
                                      </p:cBhvr>
                                      <p:to>
                                        <p:strVal val="visible"/>
                                      </p:to>
                                    </p:set>
                                    <p:anim calcmode="lin" valueType="num">
                                      <p:cBhvr>
                                        <p:cTn id="24" dur="500" fill="hold"/>
                                        <p:tgtEl>
                                          <p:spTgt spid="75812"/>
                                        </p:tgtEl>
                                        <p:attrNameLst>
                                          <p:attrName>ppt_w</p:attrName>
                                        </p:attrNameLst>
                                      </p:cBhvr>
                                      <p:tavLst>
                                        <p:tav tm="0" fmla="#ppt_w*sin(2.5*pi*$)">
                                          <p:val>
                                            <p:fltVal val="0"/>
                                          </p:val>
                                        </p:tav>
                                        <p:tav tm="100000">
                                          <p:val>
                                            <p:fltVal val="1"/>
                                          </p:val>
                                        </p:tav>
                                      </p:tavLst>
                                    </p:anim>
                                    <p:anim calcmode="lin" valueType="num">
                                      <p:cBhvr>
                                        <p:cTn id="25" dur="500" fill="hold"/>
                                        <p:tgtEl>
                                          <p:spTgt spid="75812"/>
                                        </p:tgtEl>
                                        <p:attrNameLst>
                                          <p:attrName>ppt_h</p:attrName>
                                        </p:attrNameLst>
                                      </p:cBhvr>
                                      <p:tavLst>
                                        <p:tav tm="0">
                                          <p:val>
                                            <p:strVal val="#ppt_h"/>
                                          </p:val>
                                        </p:tav>
                                        <p:tav tm="100000">
                                          <p:val>
                                            <p:strVal val="#ppt_h"/>
                                          </p:val>
                                        </p:tav>
                                      </p:tavLst>
                                    </p:anim>
                                  </p:childTnLst>
                                </p:cTn>
                              </p:par>
                              <p:par>
                                <p:cTn id="26" presetID="54" presetClass="entr" presetSubtype="0" accel="100000" fill="hold" grpId="0" nodeType="withEffect">
                                  <p:stCondLst>
                                    <p:cond delay="0"/>
                                  </p:stCondLst>
                                  <p:childTnLst>
                                    <p:set>
                                      <p:cBhvr>
                                        <p:cTn id="27" dur="1" fill="hold">
                                          <p:stCondLst>
                                            <p:cond delay="0"/>
                                          </p:stCondLst>
                                        </p:cTn>
                                        <p:tgtEl>
                                          <p:spTgt spid="75815"/>
                                        </p:tgtEl>
                                        <p:attrNameLst>
                                          <p:attrName>style.visibility</p:attrName>
                                        </p:attrNameLst>
                                      </p:cBhvr>
                                      <p:to>
                                        <p:strVal val="visible"/>
                                      </p:to>
                                    </p:set>
                                    <p:anim calcmode="lin" valueType="num">
                                      <p:cBhvr>
                                        <p:cTn id="28" dur="500" fill="hold"/>
                                        <p:tgtEl>
                                          <p:spTgt spid="75815"/>
                                        </p:tgtEl>
                                        <p:attrNameLst>
                                          <p:attrName>ppt_w</p:attrName>
                                        </p:attrNameLst>
                                      </p:cBhvr>
                                      <p:tavLst>
                                        <p:tav tm="0">
                                          <p:val>
                                            <p:strVal val="#ppt_w*0.05"/>
                                          </p:val>
                                        </p:tav>
                                        <p:tav tm="100000">
                                          <p:val>
                                            <p:strVal val="#ppt_w"/>
                                          </p:val>
                                        </p:tav>
                                      </p:tavLst>
                                    </p:anim>
                                    <p:anim calcmode="lin" valueType="num">
                                      <p:cBhvr>
                                        <p:cTn id="29" dur="500" fill="hold"/>
                                        <p:tgtEl>
                                          <p:spTgt spid="75815"/>
                                        </p:tgtEl>
                                        <p:attrNameLst>
                                          <p:attrName>ppt_h</p:attrName>
                                        </p:attrNameLst>
                                      </p:cBhvr>
                                      <p:tavLst>
                                        <p:tav tm="0">
                                          <p:val>
                                            <p:strVal val="#ppt_h"/>
                                          </p:val>
                                        </p:tav>
                                        <p:tav tm="100000">
                                          <p:val>
                                            <p:strVal val="#ppt_h"/>
                                          </p:val>
                                        </p:tav>
                                      </p:tavLst>
                                    </p:anim>
                                    <p:anim calcmode="lin" valueType="num">
                                      <p:cBhvr>
                                        <p:cTn id="30" dur="500" fill="hold"/>
                                        <p:tgtEl>
                                          <p:spTgt spid="75815"/>
                                        </p:tgtEl>
                                        <p:attrNameLst>
                                          <p:attrName>ppt_x</p:attrName>
                                        </p:attrNameLst>
                                      </p:cBhvr>
                                      <p:tavLst>
                                        <p:tav tm="0">
                                          <p:val>
                                            <p:strVal val="#ppt_x-.2"/>
                                          </p:val>
                                        </p:tav>
                                        <p:tav tm="100000">
                                          <p:val>
                                            <p:strVal val="#ppt_x"/>
                                          </p:val>
                                        </p:tav>
                                      </p:tavLst>
                                    </p:anim>
                                    <p:anim calcmode="lin" valueType="num">
                                      <p:cBhvr>
                                        <p:cTn id="31" dur="500" fill="hold"/>
                                        <p:tgtEl>
                                          <p:spTgt spid="75815"/>
                                        </p:tgtEl>
                                        <p:attrNameLst>
                                          <p:attrName>ppt_y</p:attrName>
                                        </p:attrNameLst>
                                      </p:cBhvr>
                                      <p:tavLst>
                                        <p:tav tm="0">
                                          <p:val>
                                            <p:strVal val="#ppt_y"/>
                                          </p:val>
                                        </p:tav>
                                        <p:tav tm="100000">
                                          <p:val>
                                            <p:strVal val="#ppt_y"/>
                                          </p:val>
                                        </p:tav>
                                      </p:tavLst>
                                    </p:anim>
                                    <p:animEffect transition="in" filter="fade">
                                      <p:cBhvr>
                                        <p:cTn id="32" dur="500"/>
                                        <p:tgtEl>
                                          <p:spTgt spid="75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1" grpId="0" animBg="1"/>
      <p:bldP spid="75812" grpId="0" animBg="1"/>
      <p:bldP spid="75813" grpId="0" animBg="1"/>
      <p:bldP spid="75814" grpId="0" animBg="1"/>
      <p:bldP spid="758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57150"/>
            <a:ext cx="1600200" cy="646113"/>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600" b="1">
                <a:solidFill>
                  <a:srgbClr val="000000"/>
                </a:solidFill>
                <a:effectLst>
                  <a:outerShdw blurRad="38100" dist="38100" dir="2700000" algn="tl">
                    <a:srgbClr val="C0C0C0"/>
                  </a:outerShdw>
                </a:effectLst>
                <a:latin typeface="Lucida Sans Unicode" pitchFamily="34" charset="0"/>
              </a:rPr>
              <a:t> </a:t>
            </a:r>
            <a:r>
              <a:rPr lang="en-US" sz="2400" b="1" u="sng">
                <a:solidFill>
                  <a:srgbClr val="FF0000"/>
                </a:solidFill>
                <a:effectLst>
                  <a:outerShdw blurRad="38100" dist="38100" dir="2700000" algn="tl">
                    <a:srgbClr val="C0C0C0"/>
                  </a:outerShdw>
                </a:effectLst>
                <a:latin typeface="Times New Roman" pitchFamily="18" charset="0"/>
                <a:cs typeface="Times New Roman" pitchFamily="18" charset="0"/>
              </a:rPr>
              <a:t>TIẾT 16:</a:t>
            </a:r>
            <a:endParaRPr lang="en-US" sz="2400">
              <a:solidFill>
                <a:srgbClr val="000000"/>
              </a:solidFill>
              <a:latin typeface="Times New Roman" pitchFamily="18" charset="0"/>
              <a:cs typeface="Times New Roman" pitchFamily="18" charset="0"/>
            </a:endParaRPr>
          </a:p>
        </p:txBody>
      </p:sp>
      <p:sp>
        <p:nvSpPr>
          <p:cNvPr id="4" name="Text Box 5"/>
          <p:cNvSpPr txBox="1">
            <a:spLocks noChangeArrowheads="1"/>
          </p:cNvSpPr>
          <p:nvPr/>
        </p:nvSpPr>
        <p:spPr bwMode="auto">
          <a:xfrm>
            <a:off x="1528763" y="119063"/>
            <a:ext cx="7467600" cy="522287"/>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TRUNG QUỐC CUỐI TK XIX -  ĐẦU TK XX</a:t>
            </a:r>
            <a:r>
              <a:rPr lang="en-US" sz="2800" b="1">
                <a:solidFill>
                  <a:srgbClr val="FFFF00"/>
                </a:solidFill>
                <a:effectLst>
                  <a:outerShdw blurRad="38100" dist="38100" dir="2700000" algn="tl">
                    <a:srgbClr val="C0C0C0"/>
                  </a:outerShdw>
                </a:effectLst>
                <a:latin typeface="Times New Roman" pitchFamily="18" charset="0"/>
                <a:cs typeface="Times New Roman" pitchFamily="18" charset="0"/>
              </a:rPr>
              <a:t> </a:t>
            </a:r>
          </a:p>
        </p:txBody>
      </p:sp>
      <p:sp>
        <p:nvSpPr>
          <p:cNvPr id="50180" name="Rectangle 1"/>
          <p:cNvSpPr>
            <a:spLocks noChangeArrowheads="1"/>
          </p:cNvSpPr>
          <p:nvPr/>
        </p:nvSpPr>
        <p:spPr bwMode="auto">
          <a:xfrm>
            <a:off x="152400" y="806450"/>
            <a:ext cx="868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a:solidFill>
                  <a:srgbClr val="CC00CC"/>
                </a:solidFill>
                <a:latin typeface="Times New Roman" pitchFamily="18" charset="0"/>
                <a:cs typeface="Times New Roman" pitchFamily="18" charset="0"/>
              </a:rPr>
              <a:t>I. TRUNG QUỐC BỊ CÁC NƯỚC ĐẾ QUỐC CHIA XẺ:</a:t>
            </a:r>
          </a:p>
        </p:txBody>
      </p:sp>
      <p:sp>
        <p:nvSpPr>
          <p:cNvPr id="50181" name="Rectangle 1"/>
          <p:cNvSpPr>
            <a:spLocks noChangeArrowheads="1"/>
          </p:cNvSpPr>
          <p:nvPr/>
        </p:nvSpPr>
        <p:spPr bwMode="auto">
          <a:xfrm>
            <a:off x="152400" y="1444625"/>
            <a:ext cx="838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a:solidFill>
                  <a:srgbClr val="CC00CC"/>
                </a:solidFill>
                <a:latin typeface="Times New Roman" pitchFamily="18" charset="0"/>
                <a:cs typeface="Times New Roman" pitchFamily="18" charset="0"/>
              </a:rPr>
              <a:t>II. PHONG TRÀO ĐẤU TRANH CỦA NHÂN DÂN TRUNG QUỐC CUỐI THẾ KỶ XIX - ĐẦU THẾ KỶ XX</a:t>
            </a:r>
          </a:p>
        </p:txBody>
      </p:sp>
      <p:sp>
        <p:nvSpPr>
          <p:cNvPr id="7" name="Rectangle 1"/>
          <p:cNvSpPr>
            <a:spLocks noChangeArrowheads="1"/>
          </p:cNvSpPr>
          <p:nvPr/>
        </p:nvSpPr>
        <p:spPr bwMode="auto">
          <a:xfrm>
            <a:off x="203200" y="2336800"/>
            <a:ext cx="53006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2600" b="1" u="sng">
                <a:solidFill>
                  <a:srgbClr val="CC00CC"/>
                </a:solidFill>
                <a:latin typeface="Times New Roman" pitchFamily="18" charset="0"/>
                <a:cs typeface="Times New Roman" pitchFamily="18" charset="0"/>
              </a:rPr>
              <a:t>III. CÁCH MẠNG TÂN HỢI (1911)</a:t>
            </a:r>
          </a:p>
        </p:txBody>
      </p:sp>
      <p:sp>
        <p:nvSpPr>
          <p:cNvPr id="8" name="Rectangle 1"/>
          <p:cNvSpPr>
            <a:spLocks noChangeArrowheads="1"/>
          </p:cNvSpPr>
          <p:nvPr/>
        </p:nvSpPr>
        <p:spPr bwMode="auto">
          <a:xfrm>
            <a:off x="220663" y="2998788"/>
            <a:ext cx="8313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u="sng">
                <a:solidFill>
                  <a:srgbClr val="660033"/>
                </a:solidFill>
                <a:latin typeface="Times New Roman" pitchFamily="18" charset="0"/>
                <a:cs typeface="Times New Roman" pitchFamily="18" charset="0"/>
              </a:rPr>
              <a:t>1. Tôn Trung Sơn và Trung quốc đồng minh hội</a:t>
            </a:r>
          </a:p>
        </p:txBody>
      </p:sp>
      <p:sp>
        <p:nvSpPr>
          <p:cNvPr id="9" name="Text Box 40"/>
          <p:cNvSpPr txBox="1">
            <a:spLocks noChangeArrowheads="1"/>
          </p:cNvSpPr>
          <p:nvPr/>
        </p:nvSpPr>
        <p:spPr bwMode="auto">
          <a:xfrm>
            <a:off x="211138" y="36576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- 8.1905, Tôn Trung Sơn thành lập TQ đồng minh hội. Đề ra học thuyết Tam dân. </a:t>
            </a:r>
          </a:p>
        </p:txBody>
      </p:sp>
      <p:sp>
        <p:nvSpPr>
          <p:cNvPr id="10" name="AutoShape 42"/>
          <p:cNvSpPr>
            <a:spLocks noChangeArrowheads="1"/>
          </p:cNvSpPr>
          <p:nvPr/>
        </p:nvSpPr>
        <p:spPr bwMode="auto">
          <a:xfrm>
            <a:off x="1516063" y="4906963"/>
            <a:ext cx="4495800" cy="1752600"/>
          </a:xfrm>
          <a:prstGeom prst="wedgeRoundRectCallout">
            <a:avLst>
              <a:gd name="adj1" fmla="val 56417"/>
              <a:gd name="adj2" fmla="val -94106"/>
              <a:gd name="adj3" fmla="val 16667"/>
            </a:avLst>
          </a:prstGeom>
          <a:solidFill>
            <a:srgbClr val="FFCC00"/>
          </a:solidFill>
          <a:ln w="9525">
            <a:solidFill>
              <a:schemeClr val="tx1"/>
            </a:solidFill>
            <a:miter lim="800000"/>
            <a:headEnd/>
            <a:tailEnd/>
          </a:ln>
        </p:spPr>
        <p:txBody>
          <a:bodyPr/>
          <a:lstStyle/>
          <a:p>
            <a:pPr algn="ctr"/>
            <a:endParaRPr lang="vi-VN"/>
          </a:p>
        </p:txBody>
      </p:sp>
      <p:sp>
        <p:nvSpPr>
          <p:cNvPr id="11" name="Rectangle 44"/>
          <p:cNvSpPr>
            <a:spLocks noChangeArrowheads="1"/>
          </p:cNvSpPr>
          <p:nvPr/>
        </p:nvSpPr>
        <p:spPr bwMode="auto">
          <a:xfrm>
            <a:off x="1692275" y="4916488"/>
            <a:ext cx="4191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600" b="1">
                <a:solidFill>
                  <a:srgbClr val="990000"/>
                </a:solidFill>
              </a:rPr>
              <a:t>Tôn Trung Sơn là ai? Ông có vai trò gì đối với sự ra đời của TQ đồng minh hội?</a:t>
            </a:r>
          </a:p>
        </p:txBody>
      </p:sp>
    </p:spTree>
    <p:extLst>
      <p:ext uri="{BB962C8B-B14F-4D97-AF65-F5344CB8AC3E}">
        <p14:creationId xmlns:p14="http://schemas.microsoft.com/office/powerpoint/2010/main" val="22236338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par>
                                <p:cTn id="30" presetID="1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plus(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Ton_Trung_Son_1866-1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58738"/>
            <a:ext cx="4279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590800" y="5897563"/>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400" b="1">
                <a:solidFill>
                  <a:srgbClr val="FF0000"/>
                </a:solidFill>
                <a:latin typeface="Times New Roman" pitchFamily="18" charset="0"/>
                <a:cs typeface="Times New Roman" pitchFamily="18" charset="0"/>
              </a:rPr>
              <a:t>Tôn Trung Sơn (1866-1925)</a:t>
            </a:r>
          </a:p>
        </p:txBody>
      </p:sp>
    </p:spTree>
    <p:extLst>
      <p:ext uri="{BB962C8B-B14F-4D97-AF65-F5344CB8AC3E}">
        <p14:creationId xmlns:p14="http://schemas.microsoft.com/office/powerpoint/2010/main" val="36913895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702" name="Group 22"/>
          <p:cNvGraphicFramePr>
            <a:graphicFrameLocks noGrp="1"/>
          </p:cNvGraphicFramePr>
          <p:nvPr>
            <p:ph type="title" sz="quarter"/>
          </p:nvPr>
        </p:nvGraphicFramePr>
        <p:xfrm>
          <a:off x="228600" y="914400"/>
          <a:ext cx="2819400" cy="609600"/>
        </p:xfrm>
        <a:graphic>
          <a:graphicData uri="http://schemas.openxmlformats.org/drawingml/2006/table">
            <a:tbl>
              <a:tblPr/>
              <a:tblGrid>
                <a:gridCol w="2819400"/>
              </a:tblGrid>
              <a:tr h="6096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VnArial" pitchFamily="34" charset="0"/>
                          <a:ea typeface="Lucida Sans Unicode" pitchFamily="34" charset="0"/>
                          <a:cs typeface="Lucida Sans Unicode" pitchFamily="34" charset="0"/>
                        </a:rPr>
                        <a:t>T«n Trung S¬n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78" name="Group 98"/>
          <p:cNvGraphicFramePr>
            <a:graphicFrameLocks noGrp="1"/>
          </p:cNvGraphicFramePr>
          <p:nvPr>
            <p:ph sz="quarter" idx="2"/>
          </p:nvPr>
        </p:nvGraphicFramePr>
        <p:xfrm>
          <a:off x="4419600" y="152400"/>
          <a:ext cx="1447800" cy="518048"/>
        </p:xfrm>
        <a:graphic>
          <a:graphicData uri="http://schemas.openxmlformats.org/drawingml/2006/table">
            <a:tbl>
              <a:tblPr/>
              <a:tblGrid>
                <a:gridCol w="1447800"/>
              </a:tblGrid>
              <a:tr h="517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VnArial" pitchFamily="34" charset="0"/>
                          <a:ea typeface="Lucida Sans Unicode" pitchFamily="34" charset="0"/>
                          <a:cs typeface="Lucida Sans Unicode" pitchFamily="34" charset="0"/>
                        </a:rPr>
                        <a:t>D©n téc</a:t>
                      </a:r>
                    </a:p>
                  </a:txBody>
                  <a:tcPr marT="45664" marB="45664"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99" name="Group 119"/>
          <p:cNvGraphicFramePr>
            <a:graphicFrameLocks noGrp="1"/>
          </p:cNvGraphicFramePr>
          <p:nvPr>
            <p:ph sz="quarter" idx="3"/>
            <p:extLst>
              <p:ext uri="{D42A27DB-BD31-4B8C-83A1-F6EECF244321}">
                <p14:modId xmlns:p14="http://schemas.microsoft.com/office/powerpoint/2010/main" val="3018559858"/>
              </p:ext>
            </p:extLst>
          </p:nvPr>
        </p:nvGraphicFramePr>
        <p:xfrm>
          <a:off x="4419600" y="1905000"/>
          <a:ext cx="3810000" cy="990600"/>
        </p:xfrm>
        <a:graphic>
          <a:graphicData uri="http://schemas.openxmlformats.org/drawingml/2006/table">
            <a:tbl>
              <a:tblPr/>
              <a:tblGrid>
                <a:gridCol w="3810000"/>
              </a:tblGrid>
              <a:tr h="9906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none" strike="noStrike" cap="none" normalizeH="0" baseline="0" dirty="0" err="1" smtClean="0">
                          <a:ln>
                            <a:noFill/>
                          </a:ln>
                          <a:solidFill>
                            <a:srgbClr val="FF0000"/>
                          </a:solidFill>
                          <a:effectLst/>
                          <a:latin typeface=".VnArial" pitchFamily="34" charset="0"/>
                        </a:rPr>
                        <a:t>D©n</a:t>
                      </a:r>
                      <a:r>
                        <a:rPr kumimoji="0" lang="en-US" sz="3200" b="0" i="0" u="none" strike="noStrike" cap="none" normalizeH="0" baseline="0" dirty="0" smtClean="0">
                          <a:ln>
                            <a:noFill/>
                          </a:ln>
                          <a:solidFill>
                            <a:srgbClr val="FF0000"/>
                          </a:solidFill>
                          <a:effectLst/>
                          <a:latin typeface=".VnArial" pitchFamily="34" charset="0"/>
                        </a:rPr>
                        <a:t> </a:t>
                      </a:r>
                      <a:r>
                        <a:rPr kumimoji="0" lang="en-US" sz="3200" b="0" i="0" u="none" strike="noStrike" cap="none" normalizeH="0" baseline="0" dirty="0" err="1" smtClean="0">
                          <a:ln>
                            <a:noFill/>
                          </a:ln>
                          <a:solidFill>
                            <a:srgbClr val="FF0000"/>
                          </a:solidFill>
                          <a:effectLst/>
                          <a:latin typeface=".VnArial" pitchFamily="34" charset="0"/>
                        </a:rPr>
                        <a:t>sinh</a:t>
                      </a:r>
                      <a:endParaRPr kumimoji="0" lang="en-US" sz="3200" b="0" i="0" u="none" strike="noStrike" cap="none" normalizeH="0" baseline="0" dirty="0" smtClean="0">
                        <a:ln>
                          <a:noFill/>
                        </a:ln>
                        <a:solidFill>
                          <a:srgbClr val="FF0000"/>
                        </a:solidFill>
                        <a:effectLst/>
                        <a:latin typeface=".VnArial" pitchFamily="34" charset="0"/>
                      </a:endParaRPr>
                    </a:p>
                  </a:txBody>
                  <a:tcPr marT="83260" marB="83260"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90" name="Group 110"/>
          <p:cNvGraphicFramePr>
            <a:graphicFrameLocks noGrp="1"/>
          </p:cNvGraphicFramePr>
          <p:nvPr>
            <p:ph sz="quarter" idx="4"/>
          </p:nvPr>
        </p:nvGraphicFramePr>
        <p:xfrm>
          <a:off x="4495800" y="930275"/>
          <a:ext cx="2286000" cy="518048"/>
        </p:xfrm>
        <a:graphic>
          <a:graphicData uri="http://schemas.openxmlformats.org/drawingml/2006/table">
            <a:tbl>
              <a:tblPr/>
              <a:tblGrid>
                <a:gridCol w="2286000"/>
              </a:tblGrid>
              <a:tr h="517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VnArial" pitchFamily="34" charset="0"/>
                          <a:ea typeface="Lucida Sans Unicode" pitchFamily="34" charset="0"/>
                          <a:cs typeface="Lucida Sans Unicode" pitchFamily="34" charset="0"/>
                        </a:rPr>
                        <a:t>D©n quyền</a:t>
                      </a:r>
                    </a:p>
                  </a:txBody>
                  <a:tcPr marT="45664" marB="45664"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59" name="Group 79"/>
          <p:cNvGraphicFramePr>
            <a:graphicFrameLocks noGrp="1"/>
          </p:cNvGraphicFramePr>
          <p:nvPr/>
        </p:nvGraphicFramePr>
        <p:xfrm>
          <a:off x="228600" y="3200400"/>
          <a:ext cx="2667000" cy="533400"/>
        </p:xfrm>
        <a:graphic>
          <a:graphicData uri="http://schemas.openxmlformats.org/drawingml/2006/table">
            <a:tbl>
              <a:tblPr/>
              <a:tblGrid>
                <a:gridCol w="2667000"/>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VnArial" pitchFamily="34" charset="0"/>
                        </a:rPr>
                        <a:t>Hå ChÝ Minh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63" name="Group 83"/>
          <p:cNvGraphicFramePr>
            <a:graphicFrameLocks noGrp="1"/>
          </p:cNvGraphicFramePr>
          <p:nvPr>
            <p:extLst>
              <p:ext uri="{D42A27DB-BD31-4B8C-83A1-F6EECF244321}">
                <p14:modId xmlns:p14="http://schemas.microsoft.com/office/powerpoint/2010/main" val="929622865"/>
              </p:ext>
            </p:extLst>
          </p:nvPr>
        </p:nvGraphicFramePr>
        <p:xfrm>
          <a:off x="3810000" y="3200400"/>
          <a:ext cx="5029200" cy="944880"/>
        </p:xfrm>
        <a:graphic>
          <a:graphicData uri="http://schemas.openxmlformats.org/drawingml/2006/table">
            <a:tbl>
              <a:tblPr/>
              <a:tblGrid>
                <a:gridCol w="5029200"/>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1" u="none" strike="noStrike" cap="none" normalizeH="0" baseline="0" dirty="0" err="1" smtClean="0">
                          <a:ln>
                            <a:noFill/>
                          </a:ln>
                          <a:solidFill>
                            <a:srgbClr val="FF0000"/>
                          </a:solidFill>
                          <a:effectLst/>
                          <a:latin typeface=".VnArial" pitchFamily="34" charset="0"/>
                          <a:ea typeface="Lucida Sans Unicode" pitchFamily="34" charset="0"/>
                          <a:cs typeface="Lucida Sans Unicode" pitchFamily="34" charset="0"/>
                        </a:rPr>
                        <a:t>Đéc</a:t>
                      </a:r>
                      <a:r>
                        <a:rPr kumimoji="0" lang="en-US" sz="2800" b="1" i="1" u="none" strike="noStrike" cap="none" normalizeH="0" baseline="0" dirty="0" smtClean="0">
                          <a:ln>
                            <a:noFill/>
                          </a:ln>
                          <a:solidFill>
                            <a:srgbClr val="FF0000"/>
                          </a:solidFill>
                          <a:effectLst/>
                          <a:latin typeface=".VnArial" pitchFamily="34" charset="0"/>
                          <a:ea typeface="Lucida Sans Unicode" pitchFamily="34" charset="0"/>
                          <a:cs typeface="Lucida Sans Unicode" pitchFamily="34" charset="0"/>
                        </a:rPr>
                        <a:t> </a:t>
                      </a:r>
                      <a:r>
                        <a:rPr kumimoji="0" lang="en-US" sz="2800" b="1" i="1" u="none" strike="noStrike" cap="none" normalizeH="0" baseline="0" dirty="0" err="1" smtClean="0">
                          <a:ln>
                            <a:noFill/>
                          </a:ln>
                          <a:solidFill>
                            <a:srgbClr val="FF0000"/>
                          </a:solidFill>
                          <a:effectLst/>
                          <a:latin typeface=".VnArial" pitchFamily="34" charset="0"/>
                          <a:ea typeface="Lucida Sans Unicode" pitchFamily="34" charset="0"/>
                          <a:cs typeface="Lucida Sans Unicode" pitchFamily="34" charset="0"/>
                        </a:rPr>
                        <a:t>lËp</a:t>
                      </a:r>
                      <a:r>
                        <a:rPr kumimoji="0" lang="en-US" sz="2800" b="1" i="1" u="none" strike="noStrike" cap="none" normalizeH="0" baseline="0" dirty="0" smtClean="0">
                          <a:ln>
                            <a:noFill/>
                          </a:ln>
                          <a:solidFill>
                            <a:srgbClr val="FF0000"/>
                          </a:solidFill>
                          <a:effectLst/>
                          <a:latin typeface=".VnArial" pitchFamily="34" charset="0"/>
                          <a:ea typeface="Lucida Sans Unicode" pitchFamily="34" charset="0"/>
                          <a:cs typeface="Lucida Sans Unicode" pitchFamily="34" charset="0"/>
                        </a:rPr>
                        <a:t> – </a:t>
                      </a:r>
                      <a:r>
                        <a:rPr kumimoji="0" lang="en-US" sz="2800" b="1" i="1" u="none" strike="noStrike" cap="none" normalizeH="0" baseline="0" dirty="0" err="1" smtClean="0">
                          <a:ln>
                            <a:noFill/>
                          </a:ln>
                          <a:solidFill>
                            <a:srgbClr val="FF0000"/>
                          </a:solidFill>
                          <a:effectLst/>
                          <a:latin typeface=".VnArial" pitchFamily="34" charset="0"/>
                          <a:ea typeface="Lucida Sans Unicode" pitchFamily="34" charset="0"/>
                          <a:cs typeface="Lucida Sans Unicode" pitchFamily="34" charset="0"/>
                        </a:rPr>
                        <a:t>Tù</a:t>
                      </a:r>
                      <a:r>
                        <a:rPr kumimoji="0" lang="en-US" sz="2800" b="1" i="1" u="none" strike="noStrike" cap="none" normalizeH="0" baseline="0" dirty="0" smtClean="0">
                          <a:ln>
                            <a:noFill/>
                          </a:ln>
                          <a:solidFill>
                            <a:srgbClr val="FF0000"/>
                          </a:solidFill>
                          <a:effectLst/>
                          <a:latin typeface=".VnArial" pitchFamily="34" charset="0"/>
                          <a:ea typeface="Lucida Sans Unicode" pitchFamily="34" charset="0"/>
                          <a:cs typeface="Lucida Sans Unicode" pitchFamily="34" charset="0"/>
                        </a:rPr>
                        <a:t> do – H¹nh </a:t>
                      </a:r>
                      <a:r>
                        <a:rPr kumimoji="0" lang="en-US" sz="2800" b="1" i="1" u="none" strike="noStrike" cap="none" normalizeH="0" baseline="0" dirty="0" err="1" smtClean="0">
                          <a:ln>
                            <a:noFill/>
                          </a:ln>
                          <a:solidFill>
                            <a:srgbClr val="FF0000"/>
                          </a:solidFill>
                          <a:effectLst/>
                          <a:latin typeface=".VnArial" pitchFamily="34" charset="0"/>
                          <a:ea typeface="Lucida Sans Unicode" pitchFamily="34" charset="0"/>
                          <a:cs typeface="Lucida Sans Unicode" pitchFamily="34" charset="0"/>
                        </a:rPr>
                        <a:t>phóc</a:t>
                      </a:r>
                      <a:endParaRPr kumimoji="0" lang="en-US" sz="2800" b="1" i="1" u="none" strike="noStrike" cap="none" normalizeH="0" baseline="0" dirty="0" smtClean="0">
                        <a:ln>
                          <a:noFill/>
                        </a:ln>
                        <a:solidFill>
                          <a:srgbClr val="FF0000"/>
                        </a:solidFill>
                        <a:effectLst/>
                        <a:latin typeface=".VnArial" pitchFamily="34" charset="0"/>
                        <a:ea typeface="Lucida Sans Unicode" pitchFamily="34" charset="0"/>
                        <a:cs typeface="Lucida Sans Unicode"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59" name="Line 35"/>
          <p:cNvSpPr>
            <a:spLocks noChangeShapeType="1"/>
          </p:cNvSpPr>
          <p:nvPr/>
        </p:nvSpPr>
        <p:spPr bwMode="auto">
          <a:xfrm>
            <a:off x="3048000" y="1219200"/>
            <a:ext cx="1371600" cy="990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0" name="Line 35"/>
          <p:cNvSpPr>
            <a:spLocks noChangeShapeType="1"/>
          </p:cNvSpPr>
          <p:nvPr/>
        </p:nvSpPr>
        <p:spPr bwMode="auto">
          <a:xfrm flipV="1">
            <a:off x="3048000" y="457200"/>
            <a:ext cx="1371600" cy="762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1" name="Line 35"/>
          <p:cNvSpPr>
            <a:spLocks noChangeShapeType="1"/>
          </p:cNvSpPr>
          <p:nvPr/>
        </p:nvSpPr>
        <p:spPr bwMode="auto">
          <a:xfrm>
            <a:off x="3048000" y="1219200"/>
            <a:ext cx="1447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2" name="Line 35"/>
          <p:cNvSpPr>
            <a:spLocks noChangeShapeType="1"/>
          </p:cNvSpPr>
          <p:nvPr/>
        </p:nvSpPr>
        <p:spPr bwMode="auto">
          <a:xfrm>
            <a:off x="2895600" y="3505200"/>
            <a:ext cx="9144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1779" name="Group 99"/>
          <p:cNvGraphicFramePr>
            <a:graphicFrameLocks noGrp="1"/>
          </p:cNvGraphicFramePr>
          <p:nvPr>
            <p:ph sz="quarter" idx="1"/>
          </p:nvPr>
        </p:nvGraphicFramePr>
        <p:xfrm>
          <a:off x="5867400" y="152400"/>
          <a:ext cx="1981200" cy="533400"/>
        </p:xfrm>
        <a:graphic>
          <a:graphicData uri="http://schemas.openxmlformats.org/drawingml/2006/table">
            <a:tbl>
              <a:tblPr/>
              <a:tblGrid>
                <a:gridCol w="1981200"/>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VnArial" pitchFamily="34" charset="0"/>
                          <a:ea typeface="Lucida Sans Unicode" pitchFamily="34" charset="0"/>
                          <a:cs typeface="Lucida Sans Unicode" pitchFamily="34" charset="0"/>
                        </a:rPr>
                        <a:t>®éc lËp</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91" name="Group 111"/>
          <p:cNvGraphicFramePr>
            <a:graphicFrameLocks noGrp="1"/>
          </p:cNvGraphicFramePr>
          <p:nvPr/>
        </p:nvGraphicFramePr>
        <p:xfrm>
          <a:off x="6400800" y="930275"/>
          <a:ext cx="1524000" cy="517956"/>
        </p:xfrm>
        <a:graphic>
          <a:graphicData uri="http://schemas.openxmlformats.org/drawingml/2006/table">
            <a:tbl>
              <a:tblPr/>
              <a:tblGrid>
                <a:gridCol w="1524000"/>
              </a:tblGrid>
              <a:tr h="517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err="1" smtClean="0">
                          <a:ln>
                            <a:noFill/>
                          </a:ln>
                          <a:solidFill>
                            <a:srgbClr val="FF0000"/>
                          </a:solidFill>
                          <a:effectLst/>
                          <a:latin typeface=".VnArial" pitchFamily="34" charset="0"/>
                        </a:rPr>
                        <a:t>tù</a:t>
                      </a:r>
                      <a:r>
                        <a:rPr kumimoji="0" lang="en-US" sz="2800" b="0" i="0" u="none" strike="noStrike" cap="none" normalizeH="0" baseline="0" dirty="0" smtClean="0">
                          <a:ln>
                            <a:noFill/>
                          </a:ln>
                          <a:solidFill>
                            <a:srgbClr val="FF0000"/>
                          </a:solidFill>
                          <a:effectLst/>
                          <a:latin typeface=".VnArial" pitchFamily="34" charset="0"/>
                        </a:rPr>
                        <a:t> do</a:t>
                      </a:r>
                    </a:p>
                  </a:txBody>
                  <a:tcPr marT="45618" marB="45618"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800" name="Group 120"/>
          <p:cNvGraphicFramePr>
            <a:graphicFrameLocks noGrp="1"/>
          </p:cNvGraphicFramePr>
          <p:nvPr/>
        </p:nvGraphicFramePr>
        <p:xfrm>
          <a:off x="6019800" y="1905000"/>
          <a:ext cx="1905000" cy="533400"/>
        </p:xfrm>
        <a:graphic>
          <a:graphicData uri="http://schemas.openxmlformats.org/drawingml/2006/table">
            <a:tbl>
              <a:tblPr/>
              <a:tblGrid>
                <a:gridCol w="1905000"/>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FF0000"/>
                          </a:solidFill>
                          <a:effectLst/>
                          <a:latin typeface=".VnArial" pitchFamily="34" charset="0"/>
                          <a:ea typeface="Lucida Sans Unicode" pitchFamily="34" charset="0"/>
                          <a:cs typeface="Lucida Sans Unicode" pitchFamily="34" charset="0"/>
                        </a:rPr>
                        <a:t>h¹nh phóc</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3241718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19100" y="2479675"/>
            <a:ext cx="8382000"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171700" indent="-342900" eaLnBrk="0" hangingPunct="0">
              <a:defRPr>
                <a:solidFill>
                  <a:schemeClr val="tx1"/>
                </a:solidFill>
                <a:latin typeface="Times New Roman" pitchFamily="18" charset="0"/>
                <a:cs typeface="Arial" charset="0"/>
              </a:defRPr>
            </a:lvl5pPr>
            <a:lvl6pPr marL="2628900" indent="-342900" eaLnBrk="0" fontAlgn="base" hangingPunct="0">
              <a:spcBef>
                <a:spcPct val="0"/>
              </a:spcBef>
              <a:spcAft>
                <a:spcPct val="0"/>
              </a:spcAft>
              <a:defRPr>
                <a:solidFill>
                  <a:schemeClr val="tx1"/>
                </a:solidFill>
                <a:latin typeface="Times New Roman" pitchFamily="18" charset="0"/>
                <a:cs typeface="Arial" charset="0"/>
              </a:defRPr>
            </a:lvl6pPr>
            <a:lvl7pPr marL="3086100" indent="-342900" eaLnBrk="0" fontAlgn="base" hangingPunct="0">
              <a:spcBef>
                <a:spcPct val="0"/>
              </a:spcBef>
              <a:spcAft>
                <a:spcPct val="0"/>
              </a:spcAft>
              <a:defRPr>
                <a:solidFill>
                  <a:schemeClr val="tx1"/>
                </a:solidFill>
                <a:latin typeface="Times New Roman" pitchFamily="18" charset="0"/>
                <a:cs typeface="Arial" charset="0"/>
              </a:defRPr>
            </a:lvl7pPr>
            <a:lvl8pPr marL="3543300" indent="-342900" eaLnBrk="0" fontAlgn="base" hangingPunct="0">
              <a:spcBef>
                <a:spcPct val="0"/>
              </a:spcBef>
              <a:spcAft>
                <a:spcPct val="0"/>
              </a:spcAft>
              <a:defRPr>
                <a:solidFill>
                  <a:schemeClr val="tx1"/>
                </a:solidFill>
                <a:latin typeface="Times New Roman" pitchFamily="18" charset="0"/>
                <a:cs typeface="Arial" charset="0"/>
              </a:defRPr>
            </a:lvl8pPr>
            <a:lvl9pPr marL="4000500" indent="-342900" eaLnBrk="0" fontAlgn="base" hangingPunct="0">
              <a:spcBef>
                <a:spcPct val="0"/>
              </a:spcBef>
              <a:spcAft>
                <a:spcPct val="0"/>
              </a:spcAft>
              <a:defRPr>
                <a:solidFill>
                  <a:schemeClr val="tx1"/>
                </a:solidFill>
                <a:latin typeface="Times New Roman" pitchFamily="18" charset="0"/>
                <a:cs typeface="Arial" charset="0"/>
              </a:defRPr>
            </a:lvl9pPr>
          </a:lstStyle>
          <a:p>
            <a:pPr lvl="4" eaLnBrk="1" hangingPunct="1">
              <a:spcBef>
                <a:spcPct val="50000"/>
              </a:spcBef>
            </a:pPr>
            <a:endParaRPr lang="en-US" sz="2400" b="1" dirty="0">
              <a:latin typeface="Arial" charset="0"/>
            </a:endParaRPr>
          </a:p>
          <a:p>
            <a:pPr eaLnBrk="1" hangingPunct="1">
              <a:spcBef>
                <a:spcPct val="50000"/>
              </a:spcBef>
              <a:buFontTx/>
              <a:buAutoNum type="alphaUcPeriod"/>
            </a:pPr>
            <a:r>
              <a:rPr lang="en-US" sz="2600" b="1" dirty="0" err="1"/>
              <a:t>Kinh</a:t>
            </a:r>
            <a:r>
              <a:rPr lang="en-US" sz="2600" b="1" dirty="0"/>
              <a:t> </a:t>
            </a:r>
            <a:r>
              <a:rPr lang="en-US" sz="2600" b="1" dirty="0" err="1"/>
              <a:t>tế</a:t>
            </a:r>
            <a:r>
              <a:rPr lang="en-US" sz="2600" b="1" dirty="0"/>
              <a:t> </a:t>
            </a:r>
            <a:r>
              <a:rPr lang="en-US" sz="2600" b="1" dirty="0" err="1"/>
              <a:t>bị</a:t>
            </a:r>
            <a:r>
              <a:rPr lang="en-US" sz="2600" b="1" dirty="0"/>
              <a:t> </a:t>
            </a:r>
            <a:r>
              <a:rPr lang="en-US" sz="2600" b="1" dirty="0" err="1"/>
              <a:t>kìm</a:t>
            </a:r>
            <a:r>
              <a:rPr lang="en-US" sz="2600" b="1" dirty="0"/>
              <a:t> </a:t>
            </a:r>
            <a:r>
              <a:rPr lang="en-US" sz="2600" b="1" dirty="0" err="1"/>
              <a:t>hãm</a:t>
            </a:r>
            <a:r>
              <a:rPr lang="en-US" sz="2600" b="1" dirty="0"/>
              <a:t>. </a:t>
            </a:r>
          </a:p>
          <a:p>
            <a:pPr eaLnBrk="1" hangingPunct="1">
              <a:spcBef>
                <a:spcPct val="50000"/>
              </a:spcBef>
            </a:pPr>
            <a:r>
              <a:rPr lang="en-US" sz="2600" b="1" dirty="0"/>
              <a:t>B. </a:t>
            </a:r>
            <a:r>
              <a:rPr lang="en-US" sz="2600" b="1" dirty="0" err="1"/>
              <a:t>Xã</a:t>
            </a:r>
            <a:r>
              <a:rPr lang="en-US" sz="2600" b="1" dirty="0"/>
              <a:t> </a:t>
            </a:r>
            <a:r>
              <a:rPr lang="en-US" sz="2600" b="1" dirty="0" err="1"/>
              <a:t>hội</a:t>
            </a:r>
            <a:r>
              <a:rPr lang="en-US" sz="2600" b="1" dirty="0"/>
              <a:t> </a:t>
            </a:r>
            <a:r>
              <a:rPr lang="en-US" sz="2600" b="1" dirty="0" err="1"/>
              <a:t>lạc</a:t>
            </a:r>
            <a:r>
              <a:rPr lang="en-US" sz="2600" b="1" dirty="0"/>
              <a:t> </a:t>
            </a:r>
            <a:r>
              <a:rPr lang="en-US" sz="2600" b="1" dirty="0" err="1"/>
              <a:t>hậu</a:t>
            </a:r>
            <a:r>
              <a:rPr lang="en-US" sz="2600" b="1" dirty="0"/>
              <a:t> , </a:t>
            </a:r>
            <a:r>
              <a:rPr lang="en-US" sz="2600" b="1" dirty="0" err="1"/>
              <a:t>dân</a:t>
            </a:r>
            <a:r>
              <a:rPr lang="en-US" sz="2600" b="1" dirty="0"/>
              <a:t> </a:t>
            </a:r>
            <a:r>
              <a:rPr lang="en-US" sz="2600" b="1" dirty="0" err="1"/>
              <a:t>trí</a:t>
            </a:r>
            <a:r>
              <a:rPr lang="en-US" sz="2600" b="1" dirty="0"/>
              <a:t> </a:t>
            </a:r>
            <a:r>
              <a:rPr lang="en-US" sz="2600" b="1" dirty="0" err="1"/>
              <a:t>thấp</a:t>
            </a:r>
            <a:r>
              <a:rPr lang="en-US" sz="2600" b="1" dirty="0"/>
              <a:t> ,</a:t>
            </a:r>
            <a:r>
              <a:rPr lang="en-US" sz="2600" b="1" dirty="0" err="1"/>
              <a:t>nền</a:t>
            </a:r>
            <a:r>
              <a:rPr lang="en-US" sz="2600" b="1" dirty="0"/>
              <a:t> </a:t>
            </a:r>
            <a:r>
              <a:rPr lang="en-US" sz="2600" b="1" dirty="0" err="1"/>
              <a:t>văn</a:t>
            </a:r>
            <a:r>
              <a:rPr lang="en-US" sz="2600" b="1" dirty="0"/>
              <a:t> minh </a:t>
            </a:r>
            <a:r>
              <a:rPr lang="en-US" sz="2600" b="1" dirty="0" err="1"/>
              <a:t>lâu</a:t>
            </a:r>
            <a:r>
              <a:rPr lang="en-US" sz="2600" b="1" dirty="0"/>
              <a:t> </a:t>
            </a:r>
            <a:r>
              <a:rPr lang="en-US" sz="2600" b="1" dirty="0" err="1"/>
              <a:t>đời</a:t>
            </a:r>
            <a:r>
              <a:rPr lang="en-US" sz="2600" b="1" dirty="0"/>
              <a:t> </a:t>
            </a:r>
            <a:r>
              <a:rPr lang="en-US" sz="2600" b="1" dirty="0" err="1"/>
              <a:t>bị</a:t>
            </a:r>
            <a:r>
              <a:rPr lang="en-US" sz="2600" b="1" dirty="0"/>
              <a:t> </a:t>
            </a:r>
            <a:r>
              <a:rPr lang="en-US" sz="2600" b="1" dirty="0" err="1"/>
              <a:t>phá</a:t>
            </a:r>
            <a:r>
              <a:rPr lang="en-US" sz="2600" b="1" dirty="0"/>
              <a:t> </a:t>
            </a:r>
            <a:r>
              <a:rPr lang="en-US" sz="2600" b="1" dirty="0" err="1"/>
              <a:t>hoại</a:t>
            </a:r>
            <a:r>
              <a:rPr lang="en-US" sz="2600" b="1" dirty="0"/>
              <a:t>.</a:t>
            </a:r>
          </a:p>
          <a:p>
            <a:pPr eaLnBrk="1" hangingPunct="1">
              <a:spcBef>
                <a:spcPct val="50000"/>
              </a:spcBef>
            </a:pPr>
            <a:r>
              <a:rPr lang="en-US" sz="2600" b="1" dirty="0"/>
              <a:t>C. </a:t>
            </a:r>
            <a:r>
              <a:rPr lang="en-US" sz="2600" b="1" dirty="0" err="1"/>
              <a:t>Cạn</a:t>
            </a:r>
            <a:r>
              <a:rPr lang="en-US" sz="2600" b="1" dirty="0"/>
              <a:t> </a:t>
            </a:r>
            <a:r>
              <a:rPr lang="en-US" sz="2600" b="1" dirty="0" err="1"/>
              <a:t>kiệt</a:t>
            </a:r>
            <a:r>
              <a:rPr lang="en-US" sz="2600" b="1" dirty="0"/>
              <a:t> </a:t>
            </a:r>
            <a:r>
              <a:rPr lang="en-US" sz="2600" b="1" dirty="0" err="1"/>
              <a:t>tài</a:t>
            </a:r>
            <a:r>
              <a:rPr lang="en-US" sz="2600" b="1" dirty="0"/>
              <a:t> </a:t>
            </a:r>
            <a:r>
              <a:rPr lang="en-US" sz="2600" b="1" dirty="0" err="1"/>
              <a:t>nguyên</a:t>
            </a:r>
            <a:r>
              <a:rPr lang="en-US" sz="2600" b="1" dirty="0"/>
              <a:t> </a:t>
            </a:r>
            <a:r>
              <a:rPr lang="en-US" sz="2600" b="1" dirty="0" err="1"/>
              <a:t>thiên</a:t>
            </a:r>
            <a:r>
              <a:rPr lang="en-US" sz="2600" b="1" dirty="0"/>
              <a:t> </a:t>
            </a:r>
            <a:r>
              <a:rPr lang="en-US" sz="2600" b="1" dirty="0" err="1"/>
              <a:t>nhiên</a:t>
            </a:r>
            <a:r>
              <a:rPr lang="en-US" sz="2600" b="1" dirty="0"/>
              <a:t>  </a:t>
            </a:r>
            <a:r>
              <a:rPr lang="en-US" sz="2600" b="1" dirty="0" err="1"/>
              <a:t>và</a:t>
            </a:r>
            <a:r>
              <a:rPr lang="en-US" sz="2600" b="1" dirty="0"/>
              <a:t>  </a:t>
            </a:r>
            <a:r>
              <a:rPr lang="en-US" sz="2600" b="1" dirty="0" err="1"/>
              <a:t>môi</a:t>
            </a:r>
            <a:r>
              <a:rPr lang="en-US" sz="2600" b="1" dirty="0"/>
              <a:t> </a:t>
            </a:r>
            <a:r>
              <a:rPr lang="en-US" sz="2600" b="1" dirty="0" err="1"/>
              <a:t>trường</a:t>
            </a:r>
            <a:r>
              <a:rPr lang="en-US" sz="2600" b="1" dirty="0"/>
              <a:t> .</a:t>
            </a:r>
          </a:p>
          <a:p>
            <a:pPr eaLnBrk="1" hangingPunct="1">
              <a:spcBef>
                <a:spcPct val="50000"/>
              </a:spcBef>
            </a:pPr>
            <a:r>
              <a:rPr lang="en-US" sz="2600" b="1" dirty="0"/>
              <a:t>D. </a:t>
            </a:r>
            <a:r>
              <a:rPr lang="en-US" sz="2600" b="1" dirty="0" err="1"/>
              <a:t>Cả</a:t>
            </a:r>
            <a:r>
              <a:rPr lang="en-US" sz="2600" b="1" dirty="0"/>
              <a:t> 3 </a:t>
            </a:r>
            <a:r>
              <a:rPr lang="en-US" sz="2600" b="1" dirty="0" err="1"/>
              <a:t>phương</a:t>
            </a:r>
            <a:r>
              <a:rPr lang="en-US" sz="2600" b="1" dirty="0"/>
              <a:t> </a:t>
            </a:r>
            <a:r>
              <a:rPr lang="en-US" sz="2600" b="1" dirty="0" err="1"/>
              <a:t>án</a:t>
            </a:r>
            <a:r>
              <a:rPr lang="en-US" sz="2600" b="1" dirty="0"/>
              <a:t> </a:t>
            </a:r>
            <a:r>
              <a:rPr lang="en-US" sz="2600" b="1" dirty="0" err="1"/>
              <a:t>trên</a:t>
            </a:r>
            <a:r>
              <a:rPr lang="en-US" sz="2600" b="1" dirty="0"/>
              <a:t>. </a:t>
            </a:r>
          </a:p>
        </p:txBody>
      </p:sp>
      <p:sp>
        <p:nvSpPr>
          <p:cNvPr id="49155" name="Oval 3"/>
          <p:cNvSpPr>
            <a:spLocks noChangeArrowheads="1"/>
          </p:cNvSpPr>
          <p:nvPr/>
        </p:nvSpPr>
        <p:spPr bwMode="auto">
          <a:xfrm>
            <a:off x="228600" y="5181599"/>
            <a:ext cx="685800" cy="609600"/>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5792787"/>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997825" y="5715000"/>
            <a:ext cx="1146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4612">
            <a:off x="-1588" y="1588"/>
            <a:ext cx="11461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50332">
            <a:off x="7999412" y="1588"/>
            <a:ext cx="1146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 Box 9"/>
          <p:cNvSpPr txBox="1">
            <a:spLocks noChangeArrowheads="1"/>
          </p:cNvSpPr>
          <p:nvPr/>
        </p:nvSpPr>
        <p:spPr bwMode="auto">
          <a:xfrm>
            <a:off x="419100" y="1600200"/>
            <a:ext cx="838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eaLnBrk="0" hangingPunct="0">
              <a:defRPr>
                <a:solidFill>
                  <a:schemeClr val="tx1"/>
                </a:solidFill>
                <a:latin typeface="Times New Roman" pitchFamily="18" charset="0"/>
                <a:cs typeface="Arial" charset="0"/>
              </a:defRPr>
            </a:lvl5pPr>
            <a:lvl6pPr eaLnBrk="0" fontAlgn="base" hangingPunct="0">
              <a:spcBef>
                <a:spcPct val="0"/>
              </a:spcBef>
              <a:spcAft>
                <a:spcPct val="0"/>
              </a:spcAft>
              <a:defRPr>
                <a:solidFill>
                  <a:schemeClr val="tx1"/>
                </a:solidFill>
                <a:latin typeface="Times New Roman" pitchFamily="18" charset="0"/>
                <a:cs typeface="Arial" charset="0"/>
              </a:defRPr>
            </a:lvl6pPr>
            <a:lvl7pPr eaLnBrk="0" fontAlgn="base" hangingPunct="0">
              <a:spcBef>
                <a:spcPct val="0"/>
              </a:spcBef>
              <a:spcAft>
                <a:spcPct val="0"/>
              </a:spcAft>
              <a:defRPr>
                <a:solidFill>
                  <a:schemeClr val="tx1"/>
                </a:solidFill>
                <a:latin typeface="Times New Roman" pitchFamily="18" charset="0"/>
                <a:cs typeface="Arial" charset="0"/>
              </a:defRPr>
            </a:lvl7pPr>
            <a:lvl8pPr eaLnBrk="0" fontAlgn="base" hangingPunct="0">
              <a:spcBef>
                <a:spcPct val="0"/>
              </a:spcBef>
              <a:spcAft>
                <a:spcPct val="0"/>
              </a:spcAft>
              <a:defRPr>
                <a:solidFill>
                  <a:schemeClr val="tx1"/>
                </a:solidFill>
                <a:latin typeface="Times New Roman" pitchFamily="18" charset="0"/>
                <a:cs typeface="Arial" charset="0"/>
              </a:defRPr>
            </a:lvl8pPr>
            <a:lvl9pPr eaLnBrk="0" fontAlgn="base" hangingPunct="0">
              <a:spcBef>
                <a:spcPct val="0"/>
              </a:spcBef>
              <a:spcAft>
                <a:spcPct val="0"/>
              </a:spcAft>
              <a:defRPr>
                <a:solidFill>
                  <a:schemeClr val="tx1"/>
                </a:solidFill>
                <a:latin typeface="Times New Roman" pitchFamily="18" charset="0"/>
                <a:cs typeface="Arial" charset="0"/>
              </a:defRPr>
            </a:lvl9pPr>
          </a:lstStyle>
          <a:p>
            <a:pPr lvl="4" eaLnBrk="1" hangingPunct="1"/>
            <a:r>
              <a:rPr lang="en-US" sz="2800" b="1" i="1" dirty="0"/>
              <a:t>1.Khoanh </a:t>
            </a:r>
            <a:r>
              <a:rPr lang="en-US" sz="2800" b="1" i="1" dirty="0" err="1"/>
              <a:t>tròn</a:t>
            </a:r>
            <a:r>
              <a:rPr lang="en-US" sz="2800" b="1" i="1" dirty="0"/>
              <a:t> </a:t>
            </a:r>
            <a:r>
              <a:rPr lang="en-US" sz="2800" b="1" i="1" dirty="0" err="1"/>
              <a:t>đáp</a:t>
            </a:r>
            <a:r>
              <a:rPr lang="en-US" sz="2800" b="1" i="1" dirty="0"/>
              <a:t> </a:t>
            </a:r>
            <a:r>
              <a:rPr lang="en-US" sz="2800" b="1" i="1" dirty="0" err="1"/>
              <a:t>án</a:t>
            </a:r>
            <a:r>
              <a:rPr lang="en-US" sz="2800" b="1" i="1" dirty="0"/>
              <a:t> </a:t>
            </a:r>
            <a:r>
              <a:rPr lang="en-US" sz="2800" b="1" i="1" dirty="0" err="1"/>
              <a:t>đúng</a:t>
            </a:r>
            <a:r>
              <a:rPr lang="en-US" sz="2800" b="1" i="1" dirty="0"/>
              <a:t> :</a:t>
            </a:r>
          </a:p>
          <a:p>
            <a:pPr eaLnBrk="1" hangingPunct="1"/>
            <a:r>
              <a:rPr lang="en-US" sz="2800" b="1" i="1" dirty="0" err="1"/>
              <a:t>Chính</a:t>
            </a:r>
            <a:r>
              <a:rPr lang="en-US" sz="2800" b="1" i="1" dirty="0"/>
              <a:t> </a:t>
            </a:r>
            <a:r>
              <a:rPr lang="en-US" sz="2800" b="1" i="1" dirty="0" err="1"/>
              <a:t>sách</a:t>
            </a:r>
            <a:r>
              <a:rPr lang="en-US" sz="2800" b="1" i="1" dirty="0"/>
              <a:t> </a:t>
            </a:r>
            <a:r>
              <a:rPr lang="en-US" sz="2800" b="1" i="1" dirty="0" err="1"/>
              <a:t>cai</a:t>
            </a:r>
            <a:r>
              <a:rPr lang="en-US" sz="2800" b="1" i="1" dirty="0"/>
              <a:t> </a:t>
            </a:r>
            <a:r>
              <a:rPr lang="en-US" sz="2800" b="1" i="1" dirty="0" err="1"/>
              <a:t>trị</a:t>
            </a:r>
            <a:r>
              <a:rPr lang="en-US" sz="2800" b="1" i="1" dirty="0"/>
              <a:t> </a:t>
            </a:r>
            <a:r>
              <a:rPr lang="en-US" sz="2800" b="1" i="1" dirty="0" err="1"/>
              <a:t>về</a:t>
            </a:r>
            <a:r>
              <a:rPr lang="en-US" sz="2800" b="1" i="1" dirty="0"/>
              <a:t> </a:t>
            </a:r>
            <a:r>
              <a:rPr lang="en-US" sz="2800" b="1" i="1" dirty="0" err="1"/>
              <a:t>kinh</a:t>
            </a:r>
            <a:r>
              <a:rPr lang="en-US" sz="2800" b="1" i="1" dirty="0"/>
              <a:t> </a:t>
            </a:r>
            <a:r>
              <a:rPr lang="en-US" sz="2800" b="1" i="1" dirty="0" err="1"/>
              <a:t>tế</a:t>
            </a:r>
            <a:r>
              <a:rPr lang="en-US" sz="2800" b="1" i="1" dirty="0"/>
              <a:t>, </a:t>
            </a:r>
            <a:r>
              <a:rPr lang="en-US" sz="2800" b="1" i="1" dirty="0" err="1"/>
              <a:t>chính</a:t>
            </a:r>
            <a:r>
              <a:rPr lang="en-US" sz="2800" b="1" i="1" dirty="0"/>
              <a:t> </a:t>
            </a:r>
            <a:r>
              <a:rPr lang="en-US" sz="2800" b="1" i="1" dirty="0" err="1"/>
              <a:t>trị</a:t>
            </a:r>
            <a:r>
              <a:rPr lang="en-US" sz="2800" b="1" i="1" dirty="0"/>
              <a:t>, </a:t>
            </a:r>
            <a:r>
              <a:rPr lang="en-US" sz="2800" b="1" i="1" dirty="0" err="1"/>
              <a:t>văn</a:t>
            </a:r>
            <a:r>
              <a:rPr lang="en-US" sz="2800" b="1" i="1" dirty="0"/>
              <a:t> </a:t>
            </a:r>
            <a:r>
              <a:rPr lang="en-US" sz="2800" b="1" i="1" dirty="0" err="1"/>
              <a:t>hoá</a:t>
            </a:r>
            <a:r>
              <a:rPr lang="en-US" sz="2800" b="1" i="1" dirty="0"/>
              <a:t> </a:t>
            </a:r>
            <a:r>
              <a:rPr lang="en-US" sz="2800" b="1" i="1" dirty="0" err="1"/>
              <a:t>giáo</a:t>
            </a:r>
            <a:r>
              <a:rPr lang="en-US" sz="2800" b="1" i="1" dirty="0"/>
              <a:t> </a:t>
            </a:r>
            <a:r>
              <a:rPr lang="en-US" sz="2800" b="1" i="1" dirty="0" err="1"/>
              <a:t>dục</a:t>
            </a:r>
            <a:r>
              <a:rPr lang="en-US" sz="2800" b="1" i="1" dirty="0"/>
              <a:t> </a:t>
            </a:r>
            <a:r>
              <a:rPr lang="en-US" sz="2800" b="1" i="1" dirty="0" err="1"/>
              <a:t>của</a:t>
            </a:r>
            <a:r>
              <a:rPr lang="en-US" sz="2800" b="1" i="1" dirty="0"/>
              <a:t> </a:t>
            </a:r>
            <a:r>
              <a:rPr lang="en-US" sz="2800" b="1" i="1" dirty="0" err="1"/>
              <a:t>thực</a:t>
            </a:r>
            <a:r>
              <a:rPr lang="en-US" sz="2800" b="1" i="1" dirty="0"/>
              <a:t> </a:t>
            </a:r>
            <a:r>
              <a:rPr lang="en-US" sz="2800" b="1" i="1" dirty="0" err="1"/>
              <a:t>dân</a:t>
            </a:r>
            <a:r>
              <a:rPr lang="en-US" sz="2800" b="1" i="1" dirty="0"/>
              <a:t> </a:t>
            </a:r>
            <a:r>
              <a:rPr lang="en-US" sz="2800" b="1" i="1" dirty="0" err="1"/>
              <a:t>Anh</a:t>
            </a:r>
            <a:r>
              <a:rPr lang="en-US" sz="2800" b="1" i="1" dirty="0"/>
              <a:t> </a:t>
            </a:r>
            <a:r>
              <a:rPr lang="en-US" sz="2800" b="1" i="1" dirty="0" err="1"/>
              <a:t>đã</a:t>
            </a:r>
            <a:r>
              <a:rPr lang="en-US" sz="2800" b="1" i="1" dirty="0"/>
              <a:t> </a:t>
            </a:r>
            <a:r>
              <a:rPr lang="en-US" sz="2800" b="1" i="1" dirty="0" err="1"/>
              <a:t>gây</a:t>
            </a:r>
            <a:r>
              <a:rPr lang="en-US" sz="2800" b="1" i="1" dirty="0"/>
              <a:t> </a:t>
            </a:r>
            <a:r>
              <a:rPr lang="en-US" sz="2800" b="1" i="1" dirty="0" err="1"/>
              <a:t>ra</a:t>
            </a:r>
            <a:r>
              <a:rPr lang="en-US" sz="2800" b="1" i="1" dirty="0"/>
              <a:t> </a:t>
            </a:r>
            <a:r>
              <a:rPr lang="en-US" sz="2800" b="1" i="1" dirty="0" err="1"/>
              <a:t>những</a:t>
            </a:r>
            <a:r>
              <a:rPr lang="en-US" sz="2800" b="1" i="1" dirty="0"/>
              <a:t> </a:t>
            </a:r>
            <a:r>
              <a:rPr lang="en-US" sz="2800" b="1" i="1" dirty="0" err="1"/>
              <a:t>hậu</a:t>
            </a:r>
            <a:r>
              <a:rPr lang="en-US" sz="2800" b="1" i="1" dirty="0"/>
              <a:t> </a:t>
            </a:r>
            <a:r>
              <a:rPr lang="en-US" sz="2800" b="1" i="1" dirty="0" err="1"/>
              <a:t>quả</a:t>
            </a:r>
            <a:r>
              <a:rPr lang="en-US" sz="2800" b="1" i="1" dirty="0"/>
              <a:t> </a:t>
            </a:r>
            <a:r>
              <a:rPr lang="en-US" sz="2800" b="1" i="1" dirty="0" err="1"/>
              <a:t>gì</a:t>
            </a:r>
            <a:r>
              <a:rPr lang="en-US" sz="2800" b="1" i="1" dirty="0"/>
              <a:t> ?</a:t>
            </a:r>
          </a:p>
        </p:txBody>
      </p:sp>
      <p:sp>
        <p:nvSpPr>
          <p:cNvPr id="4105" name="Text Box 10"/>
          <p:cNvSpPr txBox="1">
            <a:spLocks noChangeArrowheads="1"/>
          </p:cNvSpPr>
          <p:nvPr/>
        </p:nvSpPr>
        <p:spPr bwMode="auto">
          <a:xfrm>
            <a:off x="1828800" y="685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sz="2400" u="sng" dirty="0">
                <a:latin typeface="Garamond" pitchFamily="18" charset="0"/>
              </a:rPr>
              <a:t> </a:t>
            </a:r>
            <a:r>
              <a:rPr lang="en-US" sz="2400" b="1" u="sng" dirty="0"/>
              <a:t>KIỂM TRA BÀI </a:t>
            </a:r>
            <a:r>
              <a:rPr lang="en-US" sz="2400" b="1" u="sng" dirty="0">
                <a:solidFill>
                  <a:schemeClr val="bg1"/>
                </a:solidFill>
              </a:rPr>
              <a:t>CŨ</a:t>
            </a:r>
          </a:p>
        </p:txBody>
      </p:sp>
    </p:spTree>
    <p:extLst>
      <p:ext uri="{BB962C8B-B14F-4D97-AF65-F5344CB8AC3E}">
        <p14:creationId xmlns:p14="http://schemas.microsoft.com/office/powerpoint/2010/main" val="391858823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9161">
                                            <p:txEl>
                                              <p:pRg st="1" end="1"/>
                                            </p:txEl>
                                          </p:spTgt>
                                        </p:tgtEl>
                                        <p:attrNameLst>
                                          <p:attrName>style.visibility</p:attrName>
                                        </p:attrNameLst>
                                      </p:cBhvr>
                                      <p:to>
                                        <p:strVal val="visible"/>
                                      </p:to>
                                    </p:set>
                                    <p:animEffect transition="in" filter="checkerboard(across)">
                                      <p:cBhvr>
                                        <p:cTn id="7" dur="500"/>
                                        <p:tgtEl>
                                          <p:spTgt spid="49161">
                                            <p:txEl>
                                              <p:pRg st="1" end="1"/>
                                            </p:txEl>
                                          </p:spTgt>
                                        </p:tgtEl>
                                      </p:cBhvr>
                                    </p:animEffect>
                                  </p:childTnLst>
                                </p:cTn>
                              </p:par>
                              <p:par>
                                <p:cTn id="8" presetID="51" presetClass="entr" presetSubtype="0" fill="hold" grpId="0"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fade">
                                      <p:cBhvr>
                                        <p:cTn id="10" dur="770" decel="100000"/>
                                        <p:tgtEl>
                                          <p:spTgt spid="49154"/>
                                        </p:tgtEl>
                                      </p:cBhvr>
                                    </p:animEffect>
                                    <p:animScale>
                                      <p:cBhvr>
                                        <p:cTn id="11" dur="770" decel="100000"/>
                                        <p:tgtEl>
                                          <p:spTgt spid="49154"/>
                                        </p:tgtEl>
                                      </p:cBhvr>
                                      <p:from x="10000" y="10000"/>
                                      <p:to x="200000" y="450000"/>
                                    </p:animScale>
                                    <p:animScale>
                                      <p:cBhvr>
                                        <p:cTn id="12" dur="1230" accel="100000" fill="hold">
                                          <p:stCondLst>
                                            <p:cond delay="770"/>
                                          </p:stCondLst>
                                        </p:cTn>
                                        <p:tgtEl>
                                          <p:spTgt spid="49154"/>
                                        </p:tgtEl>
                                      </p:cBhvr>
                                      <p:from x="200000" y="450000"/>
                                      <p:to x="100000" y="100000"/>
                                    </p:animScale>
                                    <p:set>
                                      <p:cBhvr>
                                        <p:cTn id="13" dur="770" fill="hold"/>
                                        <p:tgtEl>
                                          <p:spTgt spid="49154"/>
                                        </p:tgtEl>
                                        <p:attrNameLst>
                                          <p:attrName>ppt_x</p:attrName>
                                        </p:attrNameLst>
                                      </p:cBhvr>
                                      <p:to>
                                        <p:strVal val="(0.5)"/>
                                      </p:to>
                                    </p:set>
                                    <p:anim from="(0.5)" to="(#ppt_x)" calcmode="lin" valueType="num">
                                      <p:cBhvr>
                                        <p:cTn id="14" dur="1230" accel="100000" fill="hold">
                                          <p:stCondLst>
                                            <p:cond delay="770"/>
                                          </p:stCondLst>
                                        </p:cTn>
                                        <p:tgtEl>
                                          <p:spTgt spid="49154"/>
                                        </p:tgtEl>
                                        <p:attrNameLst>
                                          <p:attrName>ppt_x</p:attrName>
                                        </p:attrNameLst>
                                      </p:cBhvr>
                                    </p:anim>
                                    <p:set>
                                      <p:cBhvr>
                                        <p:cTn id="15" dur="770" fill="hold"/>
                                        <p:tgtEl>
                                          <p:spTgt spid="49154"/>
                                        </p:tgtEl>
                                        <p:attrNameLst>
                                          <p:attrName>ppt_y</p:attrName>
                                        </p:attrNameLst>
                                      </p:cBhvr>
                                      <p:to>
                                        <p:strVal val="(#ppt_y+0.4)"/>
                                      </p:to>
                                    </p:set>
                                    <p:anim from="(#ppt_y+0.4)" to="(#ppt_y)" calcmode="lin" valueType="num">
                                      <p:cBhvr>
                                        <p:cTn id="16" dur="1230" accel="100000" fill="hold">
                                          <p:stCondLst>
                                            <p:cond delay="770"/>
                                          </p:stCondLst>
                                        </p:cTn>
                                        <p:tgtEl>
                                          <p:spTgt spid="49154"/>
                                        </p:tgtEl>
                                        <p:attrNameLst>
                                          <p:attrName>ppt_y</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9155"/>
                                        </p:tgtEl>
                                        <p:attrNameLst>
                                          <p:attrName>style.visibility</p:attrName>
                                        </p:attrNameLst>
                                      </p:cBhvr>
                                      <p:to>
                                        <p:strVal val="visible"/>
                                      </p:to>
                                    </p:set>
                                    <p:anim to="" calcmode="lin" valueType="num">
                                      <p:cBhvr>
                                        <p:cTn id="21" dur="1" fill="hold"/>
                                        <p:tgtEl>
                                          <p:spTgt spid="49155"/>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3048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u="sng">
                <a:solidFill>
                  <a:srgbClr val="990000"/>
                </a:solidFill>
                <a:latin typeface="Times New Roman" pitchFamily="18" charset="0"/>
                <a:cs typeface="Times New Roman" pitchFamily="18" charset="0"/>
              </a:rPr>
              <a:t>2. Cách mạng Tân Hợi (1911)</a:t>
            </a:r>
          </a:p>
        </p:txBody>
      </p:sp>
      <p:sp>
        <p:nvSpPr>
          <p:cNvPr id="8" name="Rectangle 1"/>
          <p:cNvSpPr>
            <a:spLocks noChangeArrowheads="1"/>
          </p:cNvSpPr>
          <p:nvPr/>
        </p:nvSpPr>
        <p:spPr bwMode="auto">
          <a:xfrm>
            <a:off x="457200" y="8382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latin typeface="Times New Roman" pitchFamily="18" charset="0"/>
                <a:cs typeface="Times New Roman" pitchFamily="18" charset="0"/>
              </a:rPr>
              <a:t>* Diễn biến:</a:t>
            </a:r>
          </a:p>
        </p:txBody>
      </p:sp>
    </p:spTree>
    <p:extLst>
      <p:ext uri="{BB962C8B-B14F-4D97-AF65-F5344CB8AC3E}">
        <p14:creationId xmlns:p14="http://schemas.microsoft.com/office/powerpoint/2010/main" val="23432409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bwMode="auto">
          <a:ln>
            <a:miter lim="800000"/>
            <a:headEnd/>
            <a:tailEnd/>
          </a:ln>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en-US">
                <a:solidFill>
                  <a:srgbClr val="898989"/>
                </a:solidFill>
                <a:latin typeface="Times New Roman" pitchFamily="18" charset="0"/>
                <a:cs typeface="Times New Roman" pitchFamily="18" charset="0"/>
              </a:rPr>
              <a:t>LÊ HỮU PHONG  TRƯỜNG PTDT NỘI TRÚ MANG YANG</a:t>
            </a:r>
          </a:p>
        </p:txBody>
      </p:sp>
      <p:pic>
        <p:nvPicPr>
          <p:cNvPr id="20483"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2913"/>
            <a:ext cx="7467600"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3962400" y="2667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Nam Kinh</a:t>
            </a:r>
          </a:p>
        </p:txBody>
      </p:sp>
      <p:sp>
        <p:nvSpPr>
          <p:cNvPr id="54277" name="Text Box 4"/>
          <p:cNvSpPr txBox="1">
            <a:spLocks noChangeArrowheads="1"/>
          </p:cNvSpPr>
          <p:nvPr/>
        </p:nvSpPr>
        <p:spPr bwMode="auto">
          <a:xfrm>
            <a:off x="4876800" y="3124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Thượng Hải</a:t>
            </a:r>
          </a:p>
        </p:txBody>
      </p:sp>
      <p:sp>
        <p:nvSpPr>
          <p:cNvPr id="54278" name="Text Box 5"/>
          <p:cNvSpPr txBox="1">
            <a:spLocks noChangeArrowheads="1"/>
          </p:cNvSpPr>
          <p:nvPr/>
        </p:nvSpPr>
        <p:spPr bwMode="auto">
          <a:xfrm>
            <a:off x="4267200" y="1752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Thanh Đảo</a:t>
            </a:r>
          </a:p>
        </p:txBody>
      </p:sp>
      <p:sp>
        <p:nvSpPr>
          <p:cNvPr id="54279" name="Text Box 6"/>
          <p:cNvSpPr txBox="1">
            <a:spLocks noChangeArrowheads="1"/>
          </p:cNvSpPr>
          <p:nvPr/>
        </p:nvSpPr>
        <p:spPr bwMode="auto">
          <a:xfrm>
            <a:off x="3276600" y="3352800"/>
            <a:ext cx="1230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Vũ Xương</a:t>
            </a:r>
          </a:p>
        </p:txBody>
      </p:sp>
      <p:sp>
        <p:nvSpPr>
          <p:cNvPr id="89095" name="Freeform 7"/>
          <p:cNvSpPr>
            <a:spLocks/>
          </p:cNvSpPr>
          <p:nvPr/>
        </p:nvSpPr>
        <p:spPr bwMode="auto">
          <a:xfrm>
            <a:off x="3124200" y="2743200"/>
            <a:ext cx="514350" cy="685800"/>
          </a:xfrm>
          <a:custGeom>
            <a:avLst/>
            <a:gdLst>
              <a:gd name="T0" fmla="*/ 2147483647 w 324"/>
              <a:gd name="T1" fmla="*/ 2147483647 h 432"/>
              <a:gd name="T2" fmla="*/ 0 w 324"/>
              <a:gd name="T3" fmla="*/ 0 h 432"/>
              <a:gd name="T4" fmla="*/ 2147483647 w 324"/>
              <a:gd name="T5" fmla="*/ 2147483647 h 432"/>
              <a:gd name="T6" fmla="*/ 2147483647 w 324"/>
              <a:gd name="T7" fmla="*/ 2147483647 h 432"/>
              <a:gd name="T8" fmla="*/ 2147483647 w 324"/>
              <a:gd name="T9" fmla="*/ 2147483647 h 432"/>
              <a:gd name="T10" fmla="*/ 2147483647 w 324"/>
              <a:gd name="T11" fmla="*/ 2147483647 h 432"/>
              <a:gd name="T12" fmla="*/ 2147483647 w 324"/>
              <a:gd name="T13" fmla="*/ 2147483647 h 432"/>
              <a:gd name="T14" fmla="*/ 2147483647 w 324"/>
              <a:gd name="T15" fmla="*/ 2147483647 h 432"/>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32"/>
              <a:gd name="T26" fmla="*/ 324 w 32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32">
                <a:moveTo>
                  <a:pt x="12" y="432"/>
                </a:moveTo>
                <a:lnTo>
                  <a:pt x="0" y="0"/>
                </a:lnTo>
                <a:lnTo>
                  <a:pt x="108" y="60"/>
                </a:lnTo>
                <a:lnTo>
                  <a:pt x="204" y="60"/>
                </a:lnTo>
                <a:lnTo>
                  <a:pt x="324" y="132"/>
                </a:lnTo>
                <a:lnTo>
                  <a:pt x="180" y="108"/>
                </a:lnTo>
                <a:lnTo>
                  <a:pt x="108" y="180"/>
                </a:lnTo>
                <a:lnTo>
                  <a:pt x="24" y="168"/>
                </a:lnTo>
              </a:path>
            </a:pathLst>
          </a:custGeom>
          <a:solidFill>
            <a:srgbClr val="FF0000"/>
          </a:solidFill>
          <a:ln w="38100">
            <a:solidFill>
              <a:srgbClr val="FF0000"/>
            </a:solidFill>
            <a:round/>
            <a:headEnd/>
            <a:tailEnd/>
          </a:ln>
        </p:spPr>
        <p:txBody>
          <a:bodyPr/>
          <a:lstStyle/>
          <a:p>
            <a:endParaRPr lang="vi-VN"/>
          </a:p>
        </p:txBody>
      </p:sp>
      <p:sp>
        <p:nvSpPr>
          <p:cNvPr id="54281" name="Text Box 8"/>
          <p:cNvSpPr txBox="1">
            <a:spLocks noChangeArrowheads="1"/>
          </p:cNvSpPr>
          <p:nvPr/>
        </p:nvSpPr>
        <p:spPr bwMode="auto">
          <a:xfrm>
            <a:off x="228600" y="0"/>
            <a:ext cx="6248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spcBef>
                <a:spcPct val="50000"/>
              </a:spcBef>
            </a:pPr>
            <a:r>
              <a:rPr lang="en-US" sz="2000" b="1">
                <a:solidFill>
                  <a:srgbClr val="FF0000"/>
                </a:solidFill>
                <a:latin typeface="Times New Roman" pitchFamily="18" charset="0"/>
                <a:cs typeface="Times New Roman" pitchFamily="18" charset="0"/>
              </a:rPr>
              <a:t>Hình 45. Lược đồ cách mạng Tân Hợi</a:t>
            </a:r>
          </a:p>
        </p:txBody>
      </p:sp>
      <p:sp>
        <p:nvSpPr>
          <p:cNvPr id="54282" name="Text Box 10"/>
          <p:cNvSpPr txBox="1">
            <a:spLocks noChangeArrowheads="1"/>
          </p:cNvSpPr>
          <p:nvPr/>
        </p:nvSpPr>
        <p:spPr bwMode="auto">
          <a:xfrm>
            <a:off x="0" y="4479925"/>
            <a:ext cx="287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endParaRPr lang="vi-VN">
              <a:latin typeface="Times New Roman" pitchFamily="18" charset="0"/>
              <a:cs typeface="Times New Roman" pitchFamily="18" charset="0"/>
            </a:endParaRPr>
          </a:p>
        </p:txBody>
      </p:sp>
      <p:sp>
        <p:nvSpPr>
          <p:cNvPr id="54283" name="AutoShape 12"/>
          <p:cNvSpPr>
            <a:spLocks noChangeArrowheads="1"/>
          </p:cNvSpPr>
          <p:nvPr/>
        </p:nvSpPr>
        <p:spPr bwMode="auto">
          <a:xfrm>
            <a:off x="5143500" y="5638800"/>
            <a:ext cx="3086100" cy="1085850"/>
          </a:xfrm>
          <a:prstGeom prst="flowChartAlternateProcess">
            <a:avLst/>
          </a:prstGeom>
          <a:solidFill>
            <a:schemeClr val="bg1"/>
          </a:solidFill>
          <a:ln w="9525">
            <a:solidFill>
              <a:schemeClr val="tx1"/>
            </a:solidFill>
            <a:miter lim="800000"/>
            <a:headEnd/>
            <a:tailEnd/>
          </a:ln>
        </p:spPr>
        <p:txBody>
          <a:bodyPr wrap="none" anchor="ctr"/>
          <a:lstStyle/>
          <a:p>
            <a:pPr algn="ctr"/>
            <a:endParaRPr lang="vi-VN"/>
          </a:p>
        </p:txBody>
      </p:sp>
      <p:sp>
        <p:nvSpPr>
          <p:cNvPr id="54284" name="Rectangle 13"/>
          <p:cNvSpPr>
            <a:spLocks noChangeArrowheads="1"/>
          </p:cNvSpPr>
          <p:nvPr/>
        </p:nvSpPr>
        <p:spPr bwMode="auto">
          <a:xfrm>
            <a:off x="5353050" y="6324600"/>
            <a:ext cx="514350" cy="3048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54285" name="Text Box 14"/>
          <p:cNvSpPr txBox="1">
            <a:spLocks noChangeArrowheads="1"/>
          </p:cNvSpPr>
          <p:nvPr/>
        </p:nvSpPr>
        <p:spPr bwMode="auto">
          <a:xfrm>
            <a:off x="5867400" y="6340475"/>
            <a:ext cx="247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Phạm vi cách mạng lan rộng</a:t>
            </a:r>
          </a:p>
        </p:txBody>
      </p:sp>
      <p:sp>
        <p:nvSpPr>
          <p:cNvPr id="54286" name="Text Box 16"/>
          <p:cNvSpPr txBox="1">
            <a:spLocks noChangeArrowheads="1"/>
          </p:cNvSpPr>
          <p:nvPr/>
        </p:nvSpPr>
        <p:spPr bwMode="auto">
          <a:xfrm>
            <a:off x="5902325" y="5867400"/>
            <a:ext cx="2479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Nơi chính quyền nhà Thanh còn tồn tại</a:t>
            </a:r>
          </a:p>
        </p:txBody>
      </p:sp>
      <p:sp>
        <p:nvSpPr>
          <p:cNvPr id="54287" name="Rectangle 19"/>
          <p:cNvSpPr>
            <a:spLocks noChangeArrowheads="1"/>
          </p:cNvSpPr>
          <p:nvPr/>
        </p:nvSpPr>
        <p:spPr bwMode="auto">
          <a:xfrm>
            <a:off x="5353050" y="5943600"/>
            <a:ext cx="514350" cy="304800"/>
          </a:xfrm>
          <a:prstGeom prst="rect">
            <a:avLst/>
          </a:prstGeom>
          <a:solidFill>
            <a:srgbClr val="C0C0C0"/>
          </a:solidFill>
          <a:ln w="9525">
            <a:solidFill>
              <a:schemeClr val="tx1"/>
            </a:solidFill>
            <a:miter lim="800000"/>
            <a:headEnd/>
            <a:tailEnd/>
          </a:ln>
        </p:spPr>
        <p:txBody>
          <a:bodyPr wrap="none" anchor="ctr"/>
          <a:lstStyle/>
          <a:p>
            <a:endParaRPr lang="vi-VN"/>
          </a:p>
        </p:txBody>
      </p:sp>
      <p:sp>
        <p:nvSpPr>
          <p:cNvPr id="54288" name="Text Box 24"/>
          <p:cNvSpPr txBox="1">
            <a:spLocks noChangeArrowheads="1"/>
          </p:cNvSpPr>
          <p:nvPr/>
        </p:nvSpPr>
        <p:spPr bwMode="auto">
          <a:xfrm>
            <a:off x="1600200" y="56388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a:solidFill>
                  <a:srgbClr val="000000"/>
                </a:solidFill>
                <a:latin typeface="Times New Roman" pitchFamily="18" charset="0"/>
                <a:cs typeface="Times New Roman" pitchFamily="18" charset="0"/>
              </a:rPr>
              <a:t>Quảng Đông</a:t>
            </a:r>
          </a:p>
        </p:txBody>
      </p:sp>
      <p:sp>
        <p:nvSpPr>
          <p:cNvPr id="54289" name="Text Box 25"/>
          <p:cNvSpPr txBox="1">
            <a:spLocks noChangeArrowheads="1"/>
          </p:cNvSpPr>
          <p:nvPr/>
        </p:nvSpPr>
        <p:spPr bwMode="auto">
          <a:xfrm>
            <a:off x="381000" y="4800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a:solidFill>
                  <a:srgbClr val="000000"/>
                </a:solidFill>
                <a:latin typeface="Times New Roman" pitchFamily="18" charset="0"/>
                <a:cs typeface="Times New Roman" pitchFamily="18" charset="0"/>
              </a:rPr>
              <a:t>Quảng Tây</a:t>
            </a:r>
          </a:p>
        </p:txBody>
      </p:sp>
      <p:sp>
        <p:nvSpPr>
          <p:cNvPr id="20506" name="Oval 26"/>
          <p:cNvSpPr>
            <a:spLocks noChangeArrowheads="1"/>
          </p:cNvSpPr>
          <p:nvPr/>
        </p:nvSpPr>
        <p:spPr bwMode="auto">
          <a:xfrm>
            <a:off x="2667000" y="2971800"/>
            <a:ext cx="914400" cy="9144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07" name="Oval 27"/>
          <p:cNvSpPr>
            <a:spLocks noChangeArrowheads="1"/>
          </p:cNvSpPr>
          <p:nvPr/>
        </p:nvSpPr>
        <p:spPr bwMode="auto">
          <a:xfrm>
            <a:off x="2362200" y="2743200"/>
            <a:ext cx="1600200" cy="1447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08" name="Oval 28"/>
          <p:cNvSpPr>
            <a:spLocks noChangeArrowheads="1"/>
          </p:cNvSpPr>
          <p:nvPr/>
        </p:nvSpPr>
        <p:spPr bwMode="auto">
          <a:xfrm>
            <a:off x="2057400" y="2514600"/>
            <a:ext cx="2133600" cy="19812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09" name="Oval 29"/>
          <p:cNvSpPr>
            <a:spLocks noChangeArrowheads="1"/>
          </p:cNvSpPr>
          <p:nvPr/>
        </p:nvSpPr>
        <p:spPr bwMode="auto">
          <a:xfrm>
            <a:off x="1752600" y="2209800"/>
            <a:ext cx="2743200" cy="2590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10" name="Oval 30"/>
          <p:cNvSpPr>
            <a:spLocks noChangeArrowheads="1"/>
          </p:cNvSpPr>
          <p:nvPr/>
        </p:nvSpPr>
        <p:spPr bwMode="auto">
          <a:xfrm>
            <a:off x="1295400" y="1905000"/>
            <a:ext cx="3657600" cy="3352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14" name="Text Box 34"/>
          <p:cNvSpPr txBox="1">
            <a:spLocks noChangeArrowheads="1"/>
          </p:cNvSpPr>
          <p:nvPr/>
        </p:nvSpPr>
        <p:spPr bwMode="auto">
          <a:xfrm>
            <a:off x="2444750" y="3581400"/>
            <a:ext cx="146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latin typeface="Times New Roman" pitchFamily="18" charset="0"/>
                <a:cs typeface="Times New Roman" pitchFamily="18" charset="0"/>
              </a:rPr>
              <a:t>10 /10 /1911</a:t>
            </a:r>
          </a:p>
        </p:txBody>
      </p:sp>
      <p:sp>
        <p:nvSpPr>
          <p:cNvPr id="20515" name="Oval 35"/>
          <p:cNvSpPr>
            <a:spLocks noChangeArrowheads="1"/>
          </p:cNvSpPr>
          <p:nvPr/>
        </p:nvSpPr>
        <p:spPr bwMode="auto">
          <a:xfrm>
            <a:off x="2971800" y="3276600"/>
            <a:ext cx="304800" cy="304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sz="2400" b="1">
              <a:solidFill>
                <a:srgbClr val="FF66FF"/>
              </a:solidFill>
            </a:endParaRPr>
          </a:p>
        </p:txBody>
      </p:sp>
      <p:sp>
        <p:nvSpPr>
          <p:cNvPr id="54297" name="AutoShape 12"/>
          <p:cNvSpPr>
            <a:spLocks noChangeArrowheads="1"/>
          </p:cNvSpPr>
          <p:nvPr/>
        </p:nvSpPr>
        <p:spPr bwMode="auto">
          <a:xfrm>
            <a:off x="6400800" y="2667000"/>
            <a:ext cx="2743200" cy="990600"/>
          </a:xfrm>
          <a:prstGeom prst="flowChartAlternateProcess">
            <a:avLst/>
          </a:prstGeom>
          <a:solidFill>
            <a:schemeClr val="bg1"/>
          </a:solidFill>
          <a:ln w="9525">
            <a:solidFill>
              <a:schemeClr val="tx1"/>
            </a:solidFill>
            <a:miter lim="800000"/>
            <a:headEnd/>
            <a:tailEnd/>
          </a:ln>
        </p:spPr>
        <p:txBody>
          <a:bodyPr wrap="none" anchor="ctr"/>
          <a:lstStyle/>
          <a:p>
            <a:pPr algn="ctr"/>
            <a:endParaRPr lang="vi-VN"/>
          </a:p>
        </p:txBody>
      </p:sp>
      <p:sp>
        <p:nvSpPr>
          <p:cNvPr id="2" name="Freeform 7"/>
          <p:cNvSpPr>
            <a:spLocks/>
          </p:cNvSpPr>
          <p:nvPr/>
        </p:nvSpPr>
        <p:spPr bwMode="auto">
          <a:xfrm>
            <a:off x="6705600" y="2743200"/>
            <a:ext cx="514350" cy="685800"/>
          </a:xfrm>
          <a:custGeom>
            <a:avLst/>
            <a:gdLst>
              <a:gd name="T0" fmla="*/ 2147483647 w 324"/>
              <a:gd name="T1" fmla="*/ 2147483647 h 432"/>
              <a:gd name="T2" fmla="*/ 0 w 324"/>
              <a:gd name="T3" fmla="*/ 0 h 432"/>
              <a:gd name="T4" fmla="*/ 2147483647 w 324"/>
              <a:gd name="T5" fmla="*/ 2147483647 h 432"/>
              <a:gd name="T6" fmla="*/ 2147483647 w 324"/>
              <a:gd name="T7" fmla="*/ 2147483647 h 432"/>
              <a:gd name="T8" fmla="*/ 2147483647 w 324"/>
              <a:gd name="T9" fmla="*/ 2147483647 h 432"/>
              <a:gd name="T10" fmla="*/ 2147483647 w 324"/>
              <a:gd name="T11" fmla="*/ 2147483647 h 432"/>
              <a:gd name="T12" fmla="*/ 2147483647 w 324"/>
              <a:gd name="T13" fmla="*/ 2147483647 h 432"/>
              <a:gd name="T14" fmla="*/ 2147483647 w 324"/>
              <a:gd name="T15" fmla="*/ 2147483647 h 432"/>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32"/>
              <a:gd name="T26" fmla="*/ 324 w 32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32">
                <a:moveTo>
                  <a:pt x="12" y="432"/>
                </a:moveTo>
                <a:lnTo>
                  <a:pt x="0" y="0"/>
                </a:lnTo>
                <a:lnTo>
                  <a:pt x="108" y="60"/>
                </a:lnTo>
                <a:lnTo>
                  <a:pt x="204" y="60"/>
                </a:lnTo>
                <a:lnTo>
                  <a:pt x="324" y="132"/>
                </a:lnTo>
                <a:lnTo>
                  <a:pt x="180" y="108"/>
                </a:lnTo>
                <a:lnTo>
                  <a:pt x="108" y="180"/>
                </a:lnTo>
                <a:lnTo>
                  <a:pt x="24" y="168"/>
                </a:lnTo>
              </a:path>
            </a:pathLst>
          </a:custGeom>
          <a:solidFill>
            <a:srgbClr val="FF0000"/>
          </a:solidFill>
          <a:ln w="38100">
            <a:solidFill>
              <a:srgbClr val="FF0000"/>
            </a:solidFill>
            <a:round/>
            <a:headEnd/>
            <a:tailEnd/>
          </a:ln>
        </p:spPr>
        <p:txBody>
          <a:bodyPr/>
          <a:lstStyle/>
          <a:p>
            <a:endParaRPr lang="vi-VN"/>
          </a:p>
        </p:txBody>
      </p:sp>
      <p:sp>
        <p:nvSpPr>
          <p:cNvPr id="20520" name="Text Box 16"/>
          <p:cNvSpPr txBox="1">
            <a:spLocks noChangeArrowheads="1"/>
          </p:cNvSpPr>
          <p:nvPr/>
        </p:nvSpPr>
        <p:spPr bwMode="auto">
          <a:xfrm>
            <a:off x="7121525" y="2819400"/>
            <a:ext cx="2022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Nơi c</a:t>
            </a:r>
            <a:r>
              <a:rPr lang="en-US" sz="1600" b="1">
                <a:latin typeface="Times New Roman" pitchFamily="18" charset="0"/>
                <a:cs typeface="Times New Roman" pitchFamily="18" charset="0"/>
              </a:rPr>
              <a:t>ách mạng bùng nổ và lan rộng</a:t>
            </a:r>
          </a:p>
        </p:txBody>
      </p:sp>
      <p:sp>
        <p:nvSpPr>
          <p:cNvPr id="20521" name="Oval 41"/>
          <p:cNvSpPr>
            <a:spLocks noChangeArrowheads="1"/>
          </p:cNvSpPr>
          <p:nvPr/>
        </p:nvSpPr>
        <p:spPr bwMode="auto">
          <a:xfrm>
            <a:off x="6553200" y="3200400"/>
            <a:ext cx="304800" cy="304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sz="2400" b="1">
              <a:solidFill>
                <a:srgbClr val="FF66FF"/>
              </a:solidFill>
            </a:endParaRPr>
          </a:p>
        </p:txBody>
      </p:sp>
      <p:sp>
        <p:nvSpPr>
          <p:cNvPr id="20522" name="Oval 42"/>
          <p:cNvSpPr>
            <a:spLocks noChangeArrowheads="1"/>
          </p:cNvSpPr>
          <p:nvPr/>
        </p:nvSpPr>
        <p:spPr bwMode="auto">
          <a:xfrm>
            <a:off x="6400800" y="3124200"/>
            <a:ext cx="609600" cy="5334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Tree>
    <p:extLst>
      <p:ext uri="{BB962C8B-B14F-4D97-AF65-F5344CB8AC3E}">
        <p14:creationId xmlns:p14="http://schemas.microsoft.com/office/powerpoint/2010/main" val="167834376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edge">
                                      <p:cBhvr>
                                        <p:cTn id="7" dur="20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repeatCount="10000" fill="hold" grpId="0" nodeType="clickEffect">
                                  <p:stCondLst>
                                    <p:cond delay="0"/>
                                  </p:stCondLst>
                                  <p:childTnLst>
                                    <p:set>
                                      <p:cBhvr>
                                        <p:cTn id="11" dur="1" fill="hold">
                                          <p:stCondLst>
                                            <p:cond delay="0"/>
                                          </p:stCondLst>
                                        </p:cTn>
                                        <p:tgtEl>
                                          <p:spTgt spid="89095"/>
                                        </p:tgtEl>
                                        <p:attrNameLst>
                                          <p:attrName>style.visibility</p:attrName>
                                        </p:attrNameLst>
                                      </p:cBhvr>
                                      <p:to>
                                        <p:strVal val="visible"/>
                                      </p:to>
                                    </p:set>
                                    <p:anim calcmode="lin" valueType="num">
                                      <p:cBhvr>
                                        <p:cTn id="12" dur="1000" fill="hold"/>
                                        <p:tgtEl>
                                          <p:spTgt spid="89095"/>
                                        </p:tgtEl>
                                        <p:attrNameLst>
                                          <p:attrName>ppt_w</p:attrName>
                                        </p:attrNameLst>
                                      </p:cBhvr>
                                      <p:tavLst>
                                        <p:tav tm="0">
                                          <p:val>
                                            <p:fltVal val="0"/>
                                          </p:val>
                                        </p:tav>
                                        <p:tav tm="100000">
                                          <p:val>
                                            <p:strVal val="#ppt_w"/>
                                          </p:val>
                                        </p:tav>
                                      </p:tavLst>
                                    </p:anim>
                                    <p:anim calcmode="lin" valueType="num">
                                      <p:cBhvr>
                                        <p:cTn id="13" dur="1000" fill="hold"/>
                                        <p:tgtEl>
                                          <p:spTgt spid="890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drumroll.wav"/>
                                        </p:tgtEl>
                                      </p:cMediaNode>
                                    </p:audio>
                                  </p:subTnLst>
                                </p:cTn>
                              </p:par>
                              <p:par>
                                <p:cTn id="14" presetID="5" presetClass="entr" presetSubtype="10" fill="hold" grpId="0" nodeType="withEffect">
                                  <p:stCondLst>
                                    <p:cond delay="0"/>
                                  </p:stCondLst>
                                  <p:childTnLst>
                                    <p:set>
                                      <p:cBhvr>
                                        <p:cTn id="15" dur="1" fill="hold">
                                          <p:stCondLst>
                                            <p:cond delay="0"/>
                                          </p:stCondLst>
                                        </p:cTn>
                                        <p:tgtEl>
                                          <p:spTgt spid="20514"/>
                                        </p:tgtEl>
                                        <p:attrNameLst>
                                          <p:attrName>style.visibility</p:attrName>
                                        </p:attrNameLst>
                                      </p:cBhvr>
                                      <p:to>
                                        <p:strVal val="visible"/>
                                      </p:to>
                                    </p:set>
                                    <p:animEffect transition="in" filter="checkerboard(across)">
                                      <p:cBhvr>
                                        <p:cTn id="16" dur="500"/>
                                        <p:tgtEl>
                                          <p:spTgt spid="205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515"/>
                                        </p:tgtEl>
                                        <p:attrNameLst>
                                          <p:attrName>style.visibility</p:attrName>
                                        </p:attrNameLst>
                                      </p:cBhvr>
                                      <p:to>
                                        <p:strVal val="visible"/>
                                      </p:to>
                                    </p:set>
                                    <p:animEffect transition="in" filter="checkerboard(across)">
                                      <p:cBhvr>
                                        <p:cTn id="19" dur="500"/>
                                        <p:tgtEl>
                                          <p:spTgt spid="20515"/>
                                        </p:tgtEl>
                                      </p:cBhvr>
                                    </p:animEffect>
                                  </p:childTnLst>
                                </p:cTn>
                              </p:par>
                              <p:par>
                                <p:cTn id="20" presetID="17" presetClass="entr" presetSubtype="10" repeatCount="1000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drumroll.wav"/>
                                        </p:tgtEl>
                                      </p:cMediaNode>
                                    </p:audio>
                                  </p:subTnLst>
                                </p:cTn>
                              </p:par>
                              <p:par>
                                <p:cTn id="24" presetID="5" presetClass="entr" presetSubtype="10" fill="hold" grpId="0" nodeType="withEffect">
                                  <p:stCondLst>
                                    <p:cond delay="0"/>
                                  </p:stCondLst>
                                  <p:childTnLst>
                                    <p:set>
                                      <p:cBhvr>
                                        <p:cTn id="25" dur="1" fill="hold">
                                          <p:stCondLst>
                                            <p:cond delay="0"/>
                                          </p:stCondLst>
                                        </p:cTn>
                                        <p:tgtEl>
                                          <p:spTgt spid="20521"/>
                                        </p:tgtEl>
                                        <p:attrNameLst>
                                          <p:attrName>style.visibility</p:attrName>
                                        </p:attrNameLst>
                                      </p:cBhvr>
                                      <p:to>
                                        <p:strVal val="visible"/>
                                      </p:to>
                                    </p:set>
                                    <p:animEffect transition="in" filter="checkerboard(across)">
                                      <p:cBhvr>
                                        <p:cTn id="26" dur="500"/>
                                        <p:tgtEl>
                                          <p:spTgt spid="20521"/>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20520"/>
                                        </p:tgtEl>
                                        <p:attrNameLst>
                                          <p:attrName>style.visibility</p:attrName>
                                        </p:attrNameLst>
                                      </p:cBhvr>
                                      <p:to>
                                        <p:strVal val="visible"/>
                                      </p:to>
                                    </p:set>
                                    <p:animEffect transition="in" filter="plus(in)">
                                      <p:cBhvr>
                                        <p:cTn id="29" dur="2000"/>
                                        <p:tgtEl>
                                          <p:spTgt spid="205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repeatCount="3000" fill="hold" grpId="0" nodeType="clickEffect">
                                  <p:stCondLst>
                                    <p:cond delay="0"/>
                                  </p:stCondLst>
                                  <p:childTnLst>
                                    <p:set>
                                      <p:cBhvr>
                                        <p:cTn id="33" dur="1" fill="hold">
                                          <p:stCondLst>
                                            <p:cond delay="0"/>
                                          </p:stCondLst>
                                        </p:cTn>
                                        <p:tgtEl>
                                          <p:spTgt spid="20506"/>
                                        </p:tgtEl>
                                        <p:attrNameLst>
                                          <p:attrName>style.visibility</p:attrName>
                                        </p:attrNameLst>
                                      </p:cBhvr>
                                      <p:to>
                                        <p:strVal val="visible"/>
                                      </p:to>
                                    </p:set>
                                    <p:animEffect transition="in" filter="wheel(4)">
                                      <p:cBhvr>
                                        <p:cTn id="34" dur="1000"/>
                                        <p:tgtEl>
                                          <p:spTgt spid="20506"/>
                                        </p:tgtEl>
                                      </p:cBhvr>
                                    </p:animEffect>
                                  </p:childTnLst>
                                </p:cTn>
                              </p:par>
                              <p:par>
                                <p:cTn id="35" presetID="21" presetClass="entr" presetSubtype="4" repeatCount="3000" fill="hold" grpId="0" nodeType="withEffect">
                                  <p:stCondLst>
                                    <p:cond delay="0"/>
                                  </p:stCondLst>
                                  <p:childTnLst>
                                    <p:set>
                                      <p:cBhvr>
                                        <p:cTn id="36" dur="1" fill="hold">
                                          <p:stCondLst>
                                            <p:cond delay="0"/>
                                          </p:stCondLst>
                                        </p:cTn>
                                        <p:tgtEl>
                                          <p:spTgt spid="20522"/>
                                        </p:tgtEl>
                                        <p:attrNameLst>
                                          <p:attrName>style.visibility</p:attrName>
                                        </p:attrNameLst>
                                      </p:cBhvr>
                                      <p:to>
                                        <p:strVal val="visible"/>
                                      </p:to>
                                    </p:set>
                                    <p:animEffect transition="in" filter="wheel(4)">
                                      <p:cBhvr>
                                        <p:cTn id="37" dur="1000"/>
                                        <p:tgtEl>
                                          <p:spTgt spid="20522"/>
                                        </p:tgtEl>
                                      </p:cBhvr>
                                    </p:animEffect>
                                  </p:childTnLst>
                                </p:cTn>
                              </p:par>
                            </p:childTnLst>
                          </p:cTn>
                        </p:par>
                        <p:par>
                          <p:cTn id="38" fill="hold" nodeType="afterGroup">
                            <p:stCondLst>
                              <p:cond delay="3000"/>
                            </p:stCondLst>
                            <p:childTnLst>
                              <p:par>
                                <p:cTn id="39" presetID="21" presetClass="entr" presetSubtype="4" repeatCount="3000" fill="hold" grpId="0" nodeType="afterEffect">
                                  <p:stCondLst>
                                    <p:cond delay="0"/>
                                  </p:stCondLst>
                                  <p:childTnLst>
                                    <p:set>
                                      <p:cBhvr>
                                        <p:cTn id="40" dur="1" fill="hold">
                                          <p:stCondLst>
                                            <p:cond delay="0"/>
                                          </p:stCondLst>
                                        </p:cTn>
                                        <p:tgtEl>
                                          <p:spTgt spid="20507"/>
                                        </p:tgtEl>
                                        <p:attrNameLst>
                                          <p:attrName>style.visibility</p:attrName>
                                        </p:attrNameLst>
                                      </p:cBhvr>
                                      <p:to>
                                        <p:strVal val="visible"/>
                                      </p:to>
                                    </p:set>
                                    <p:animEffect transition="in" filter="wheel(4)">
                                      <p:cBhvr>
                                        <p:cTn id="41" dur="500"/>
                                        <p:tgtEl>
                                          <p:spTgt spid="20507"/>
                                        </p:tgtEl>
                                      </p:cBhvr>
                                    </p:animEffect>
                                  </p:childTnLst>
                                </p:cTn>
                              </p:par>
                            </p:childTnLst>
                          </p:cTn>
                        </p:par>
                        <p:par>
                          <p:cTn id="42" fill="hold" nodeType="afterGroup">
                            <p:stCondLst>
                              <p:cond delay="4500"/>
                            </p:stCondLst>
                            <p:childTnLst>
                              <p:par>
                                <p:cTn id="43" presetID="21" presetClass="entr" presetSubtype="4" repeatCount="3000" fill="hold" grpId="0" nodeType="afterEffect">
                                  <p:stCondLst>
                                    <p:cond delay="0"/>
                                  </p:stCondLst>
                                  <p:childTnLst>
                                    <p:set>
                                      <p:cBhvr>
                                        <p:cTn id="44" dur="1" fill="hold">
                                          <p:stCondLst>
                                            <p:cond delay="0"/>
                                          </p:stCondLst>
                                        </p:cTn>
                                        <p:tgtEl>
                                          <p:spTgt spid="20508"/>
                                        </p:tgtEl>
                                        <p:attrNameLst>
                                          <p:attrName>style.visibility</p:attrName>
                                        </p:attrNameLst>
                                      </p:cBhvr>
                                      <p:to>
                                        <p:strVal val="visible"/>
                                      </p:to>
                                    </p:set>
                                    <p:animEffect transition="in" filter="wheel(4)">
                                      <p:cBhvr>
                                        <p:cTn id="45" dur="500"/>
                                        <p:tgtEl>
                                          <p:spTgt spid="20508"/>
                                        </p:tgtEl>
                                      </p:cBhvr>
                                    </p:animEffect>
                                  </p:childTnLst>
                                </p:cTn>
                              </p:par>
                            </p:childTnLst>
                          </p:cTn>
                        </p:par>
                        <p:par>
                          <p:cTn id="46" fill="hold" nodeType="afterGroup">
                            <p:stCondLst>
                              <p:cond delay="6000"/>
                            </p:stCondLst>
                            <p:childTnLst>
                              <p:par>
                                <p:cTn id="47" presetID="21" presetClass="entr" presetSubtype="4" repeatCount="5000" fill="hold" grpId="0" nodeType="afterEffect">
                                  <p:stCondLst>
                                    <p:cond delay="0"/>
                                  </p:stCondLst>
                                  <p:childTnLst>
                                    <p:set>
                                      <p:cBhvr>
                                        <p:cTn id="48" dur="1" fill="hold">
                                          <p:stCondLst>
                                            <p:cond delay="0"/>
                                          </p:stCondLst>
                                        </p:cTn>
                                        <p:tgtEl>
                                          <p:spTgt spid="20509"/>
                                        </p:tgtEl>
                                        <p:attrNameLst>
                                          <p:attrName>style.visibility</p:attrName>
                                        </p:attrNameLst>
                                      </p:cBhvr>
                                      <p:to>
                                        <p:strVal val="visible"/>
                                      </p:to>
                                    </p:set>
                                    <p:animEffect transition="in" filter="wheel(4)">
                                      <p:cBhvr>
                                        <p:cTn id="49" dur="500"/>
                                        <p:tgtEl>
                                          <p:spTgt spid="20509"/>
                                        </p:tgtEl>
                                      </p:cBhvr>
                                    </p:animEffect>
                                  </p:childTnLst>
                                </p:cTn>
                              </p:par>
                            </p:childTnLst>
                          </p:cTn>
                        </p:par>
                        <p:par>
                          <p:cTn id="50" fill="hold" nodeType="afterGroup">
                            <p:stCondLst>
                              <p:cond delay="8500"/>
                            </p:stCondLst>
                            <p:childTnLst>
                              <p:par>
                                <p:cTn id="51" presetID="21" presetClass="entr" presetSubtype="4" repeatCount="4000" fill="hold" grpId="0" nodeType="afterEffect">
                                  <p:stCondLst>
                                    <p:cond delay="0"/>
                                  </p:stCondLst>
                                  <p:childTnLst>
                                    <p:set>
                                      <p:cBhvr>
                                        <p:cTn id="52" dur="1" fill="hold">
                                          <p:stCondLst>
                                            <p:cond delay="0"/>
                                          </p:stCondLst>
                                        </p:cTn>
                                        <p:tgtEl>
                                          <p:spTgt spid="20510"/>
                                        </p:tgtEl>
                                        <p:attrNameLst>
                                          <p:attrName>style.visibility</p:attrName>
                                        </p:attrNameLst>
                                      </p:cBhvr>
                                      <p:to>
                                        <p:strVal val="visible"/>
                                      </p:to>
                                    </p:set>
                                    <p:animEffect transition="in" filter="wheel(4)">
                                      <p:cBhvr>
                                        <p:cTn id="53" dur="5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animBg="1"/>
      <p:bldP spid="20506" grpId="0" animBg="1"/>
      <p:bldP spid="20507" grpId="0" animBg="1"/>
      <p:bldP spid="20508" grpId="0" animBg="1"/>
      <p:bldP spid="20509" grpId="0" animBg="1"/>
      <p:bldP spid="20510" grpId="0" animBg="1"/>
      <p:bldP spid="20514" grpId="0"/>
      <p:bldP spid="20515" grpId="0" animBg="1"/>
      <p:bldP spid="2" grpId="0" animBg="1"/>
      <p:bldP spid="20520" grpId="0"/>
      <p:bldP spid="20521" grpId="0" animBg="1"/>
      <p:bldP spid="205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3048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u="sng">
                <a:solidFill>
                  <a:srgbClr val="990000"/>
                </a:solidFill>
                <a:latin typeface="Times New Roman" pitchFamily="18" charset="0"/>
                <a:cs typeface="Times New Roman" pitchFamily="18" charset="0"/>
              </a:rPr>
              <a:t>2. Cách mạng Tân Hợi (1911)</a:t>
            </a:r>
          </a:p>
        </p:txBody>
      </p:sp>
      <p:sp>
        <p:nvSpPr>
          <p:cNvPr id="8" name="Rectangle 1"/>
          <p:cNvSpPr>
            <a:spLocks noChangeArrowheads="1"/>
          </p:cNvSpPr>
          <p:nvPr/>
        </p:nvSpPr>
        <p:spPr bwMode="auto">
          <a:xfrm>
            <a:off x="457200" y="8382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latin typeface="Times New Roman" pitchFamily="18" charset="0"/>
                <a:cs typeface="Times New Roman" pitchFamily="18" charset="0"/>
              </a:rPr>
              <a:t>* Diễn biến:</a:t>
            </a:r>
          </a:p>
        </p:txBody>
      </p:sp>
      <p:sp>
        <p:nvSpPr>
          <p:cNvPr id="4" name="Text Box 10"/>
          <p:cNvSpPr txBox="1">
            <a:spLocks noChangeArrowheads="1"/>
          </p:cNvSpPr>
          <p:nvPr/>
        </p:nvSpPr>
        <p:spPr bwMode="auto">
          <a:xfrm>
            <a:off x="304800" y="1357313"/>
            <a:ext cx="8610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- 10/10/1911: Khởi nghĩa vũ trang diễn ra ở Vũ Xương dẫn đến thắng lợi lan khắp cả nước, chính phủ Mãn Thanh sụp đổ.</a:t>
            </a:r>
          </a:p>
        </p:txBody>
      </p:sp>
      <p:sp>
        <p:nvSpPr>
          <p:cNvPr id="5" name="Text Box 11"/>
          <p:cNvSpPr txBox="1">
            <a:spLocks noChangeArrowheads="1"/>
          </p:cNvSpPr>
          <p:nvPr/>
        </p:nvSpPr>
        <p:spPr bwMode="auto">
          <a:xfrm>
            <a:off x="304800" y="262255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- 29/12/1911: Chính phủ lâm thời thành lập, cách mạng Tân Hợi thắng lợi.</a:t>
            </a:r>
          </a:p>
        </p:txBody>
      </p:sp>
      <p:sp>
        <p:nvSpPr>
          <p:cNvPr id="6" name="Text Box 12"/>
          <p:cNvSpPr txBox="1">
            <a:spLocks noChangeArrowheads="1"/>
          </p:cNvSpPr>
          <p:nvPr/>
        </p:nvSpPr>
        <p:spPr bwMode="auto">
          <a:xfrm>
            <a:off x="381000" y="346075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- 2/1912: Viên Thế Khải làm Tổng thống, cách mạng Tân Hợi kết thúc.</a:t>
            </a:r>
          </a:p>
        </p:txBody>
      </p:sp>
      <p:sp>
        <p:nvSpPr>
          <p:cNvPr id="9" name="AutoShape 13"/>
          <p:cNvSpPr>
            <a:spLocks noChangeArrowheads="1"/>
          </p:cNvSpPr>
          <p:nvPr/>
        </p:nvSpPr>
        <p:spPr bwMode="auto">
          <a:xfrm>
            <a:off x="533400" y="4406900"/>
            <a:ext cx="8394700" cy="1143000"/>
          </a:xfrm>
          <a:prstGeom prst="horizontalScroll">
            <a:avLst>
              <a:gd name="adj" fmla="val 12500"/>
            </a:avLst>
          </a:prstGeom>
          <a:solidFill>
            <a:srgbClr val="00FF00"/>
          </a:solidFill>
          <a:ln w="9525">
            <a:solidFill>
              <a:schemeClr val="tx1"/>
            </a:solidFill>
            <a:round/>
            <a:headEnd/>
            <a:tailEnd/>
          </a:ln>
        </p:spPr>
        <p:txBody>
          <a:bodyPr wrap="none" anchor="ctr"/>
          <a:lstStyle/>
          <a:p>
            <a:endParaRPr lang="vi-VN"/>
          </a:p>
        </p:txBody>
      </p:sp>
      <p:sp>
        <p:nvSpPr>
          <p:cNvPr id="10" name="Rectangle 14"/>
          <p:cNvSpPr>
            <a:spLocks noChangeArrowheads="1"/>
          </p:cNvSpPr>
          <p:nvPr/>
        </p:nvSpPr>
        <p:spPr bwMode="auto">
          <a:xfrm>
            <a:off x="762000" y="4708525"/>
            <a:ext cx="8166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CC00CC"/>
                </a:solidFill>
              </a:rPr>
              <a:t> </a:t>
            </a:r>
            <a:r>
              <a:rPr lang="en-US" sz="2800" b="1">
                <a:solidFill>
                  <a:srgbClr val="CC0000"/>
                </a:solidFill>
              </a:rPr>
              <a:t>Vì sao Viên Thế Khải được làm Tổng thống?</a:t>
            </a:r>
          </a:p>
        </p:txBody>
      </p:sp>
    </p:spTree>
    <p:extLst>
      <p:ext uri="{BB962C8B-B14F-4D97-AF65-F5344CB8AC3E}">
        <p14:creationId xmlns:p14="http://schemas.microsoft.com/office/powerpoint/2010/main" val="36759742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plus(in)">
                                      <p:cBhvr>
                                        <p:cTn id="41" dur="2000"/>
                                        <p:tgtEl>
                                          <p:spTgt spid="9"/>
                                        </p:tgtEl>
                                      </p:cBhvr>
                                    </p:animEffect>
                                  </p:childTnLst>
                                </p:cTn>
                              </p:par>
                              <p:par>
                                <p:cTn id="42" presetID="1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plus(in)">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5" grpId="0"/>
      <p:bldP spid="6"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YuanShika_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2225"/>
            <a:ext cx="480377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6"/>
          <p:cNvSpPr>
            <a:spLocks noGrp="1" noChangeArrowheads="1"/>
          </p:cNvSpPr>
          <p:nvPr>
            <p:ph type="body" idx="1"/>
          </p:nvPr>
        </p:nvSpPr>
        <p:spPr>
          <a:xfrm>
            <a:off x="2362200" y="5805488"/>
            <a:ext cx="5486400" cy="533400"/>
          </a:xfrm>
          <a:noFill/>
        </p:spPr>
        <p:txBody>
          <a:bodyPr/>
          <a:lstStyle/>
          <a:p>
            <a:pPr eaLnBrk="1" hangingPunct="1">
              <a:lnSpc>
                <a:spcPct val="90000"/>
              </a:lnSpc>
              <a:buFontTx/>
              <a:buNone/>
            </a:pPr>
            <a:r>
              <a:rPr lang="en-US" smtClean="0"/>
              <a:t>      </a:t>
            </a:r>
          </a:p>
        </p:txBody>
      </p:sp>
      <p:sp>
        <p:nvSpPr>
          <p:cNvPr id="21508" name="Rectangle 7"/>
          <p:cNvSpPr>
            <a:spLocks noChangeArrowheads="1"/>
          </p:cNvSpPr>
          <p:nvPr/>
        </p:nvSpPr>
        <p:spPr bwMode="auto">
          <a:xfrm>
            <a:off x="4997450" y="5738813"/>
            <a:ext cx="3536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3200"/>
              <a:t>      </a:t>
            </a:r>
            <a:r>
              <a:rPr lang="en-US" sz="3200" b="1"/>
              <a:t>Viên Thế Khải</a:t>
            </a:r>
          </a:p>
        </p:txBody>
      </p:sp>
      <p:sp>
        <p:nvSpPr>
          <p:cNvPr id="6" name="Rectangle 5"/>
          <p:cNvSpPr/>
          <p:nvPr/>
        </p:nvSpPr>
        <p:spPr>
          <a:xfrm>
            <a:off x="5105400" y="457200"/>
            <a:ext cx="3810000" cy="3970338"/>
          </a:xfrm>
          <a:prstGeom prst="rect">
            <a:avLst/>
          </a:prstGeom>
          <a:solidFill>
            <a:schemeClr val="accent6">
              <a:lumMod val="40000"/>
              <a:lumOff val="60000"/>
            </a:schemeClr>
          </a:solidFill>
        </p:spPr>
        <p:txBody>
          <a:bodyPr>
            <a:spAutoFit/>
          </a:bodyPr>
          <a:lstStyle/>
          <a:p>
            <a:r>
              <a:rPr lang="en-US" sz="2800" b="1">
                <a:latin typeface="Times New Roman" pitchFamily="18" charset="0"/>
                <a:cs typeface="Times New Roman" pitchFamily="18" charset="0"/>
              </a:rPr>
              <a:t>Tôn Trung Sơn mắc sai lầm là thương lượng với Viên Thế Khải, (do triều Mãn Thanh phản ứng có sự hậu thuẫn của đế quốc) nhường cho ông ta làm Tổng thống vào tháng 2/1912, Cách mạng kết thúc.</a:t>
            </a:r>
          </a:p>
        </p:txBody>
      </p:sp>
    </p:spTree>
    <p:extLst>
      <p:ext uri="{BB962C8B-B14F-4D97-AF65-F5344CB8AC3E}">
        <p14:creationId xmlns:p14="http://schemas.microsoft.com/office/powerpoint/2010/main" val="33479243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plus(in)">
                                      <p:cBhvr>
                                        <p:cTn id="7" dur="2000"/>
                                        <p:tgtEl>
                                          <p:spTgt spid="2150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plus(in)">
                                      <p:cBhvr>
                                        <p:cTn id="10" dur="2000"/>
                                        <p:tgtEl>
                                          <p:spTgt spid="21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7346" name="Content Placeholder 1"/>
          <p:cNvSpPr>
            <a:spLocks noGrp="1"/>
          </p:cNvSpPr>
          <p:nvPr>
            <p:ph idx="1"/>
          </p:nvPr>
        </p:nvSpPr>
        <p:spPr/>
        <p:txBody>
          <a:bodyPr/>
          <a:lstStyle/>
          <a:p>
            <a:endParaRPr lang="vi-VN" smtClean="0"/>
          </a:p>
        </p:txBody>
      </p:sp>
      <p:sp>
        <p:nvSpPr>
          <p:cNvPr id="4" name="Rectangle 1"/>
          <p:cNvSpPr>
            <a:spLocks noChangeArrowheads="1"/>
          </p:cNvSpPr>
          <p:nvPr/>
        </p:nvSpPr>
        <p:spPr bwMode="auto">
          <a:xfrm>
            <a:off x="304800" y="249238"/>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u="sng">
                <a:solidFill>
                  <a:srgbClr val="990000"/>
                </a:solidFill>
              </a:rPr>
              <a:t>2. Cách mạng Tân Hợi (1911)</a:t>
            </a:r>
          </a:p>
        </p:txBody>
      </p:sp>
      <p:sp>
        <p:nvSpPr>
          <p:cNvPr id="5" name="Rectangle 1"/>
          <p:cNvSpPr>
            <a:spLocks noChangeArrowheads="1"/>
          </p:cNvSpPr>
          <p:nvPr/>
        </p:nvSpPr>
        <p:spPr bwMode="auto">
          <a:xfrm>
            <a:off x="457200" y="706438"/>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Diễn biến:</a:t>
            </a:r>
          </a:p>
        </p:txBody>
      </p:sp>
      <p:sp>
        <p:nvSpPr>
          <p:cNvPr id="6" name="Rectangle 1"/>
          <p:cNvSpPr>
            <a:spLocks noChangeArrowheads="1"/>
          </p:cNvSpPr>
          <p:nvPr/>
        </p:nvSpPr>
        <p:spPr bwMode="auto">
          <a:xfrm>
            <a:off x="457200" y="1087438"/>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Ý nghĩa:</a:t>
            </a:r>
          </a:p>
        </p:txBody>
      </p:sp>
      <p:sp>
        <p:nvSpPr>
          <p:cNvPr id="7" name="AutoShape 17"/>
          <p:cNvSpPr>
            <a:spLocks noChangeArrowheads="1"/>
          </p:cNvSpPr>
          <p:nvPr/>
        </p:nvSpPr>
        <p:spPr bwMode="auto">
          <a:xfrm>
            <a:off x="4038600" y="768350"/>
            <a:ext cx="4800600" cy="1371600"/>
          </a:xfrm>
          <a:prstGeom prst="wedgeRoundRectCallout">
            <a:avLst>
              <a:gd name="adj1" fmla="val -47458"/>
              <a:gd name="adj2" fmla="val 106250"/>
              <a:gd name="adj3" fmla="val 16667"/>
            </a:avLst>
          </a:prstGeom>
          <a:solidFill>
            <a:srgbClr val="FFCC00"/>
          </a:solidFill>
          <a:ln w="9525">
            <a:solidFill>
              <a:schemeClr val="tx1"/>
            </a:solidFill>
            <a:miter lim="800000"/>
            <a:headEnd/>
            <a:tailEnd/>
          </a:ln>
        </p:spPr>
        <p:txBody>
          <a:bodyPr/>
          <a:lstStyle/>
          <a:p>
            <a:pPr algn="ctr"/>
            <a:endParaRPr lang="vi-VN"/>
          </a:p>
        </p:txBody>
      </p:sp>
      <p:sp>
        <p:nvSpPr>
          <p:cNvPr id="8" name="Rectangle 1"/>
          <p:cNvSpPr>
            <a:spLocks noChangeArrowheads="1"/>
          </p:cNvSpPr>
          <p:nvPr/>
        </p:nvSpPr>
        <p:spPr bwMode="auto">
          <a:xfrm>
            <a:off x="4343400" y="855663"/>
            <a:ext cx="42894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solidFill>
                  <a:srgbClr val="FF0000"/>
                </a:solidFill>
              </a:rPr>
              <a:t> </a:t>
            </a:r>
            <a:r>
              <a:rPr lang="en-US" sz="3200" b="1">
                <a:solidFill>
                  <a:srgbClr val="FF0000"/>
                </a:solidFill>
                <a:latin typeface="Times New Roman" pitchFamily="18" charset="0"/>
                <a:cs typeface="Times New Roman" pitchFamily="18" charset="0"/>
              </a:rPr>
              <a:t>Theo em cách mạng Tân Hợi có ý nghĩa gì?</a:t>
            </a:r>
          </a:p>
        </p:txBody>
      </p:sp>
      <p:sp>
        <p:nvSpPr>
          <p:cNvPr id="9" name="Text Box 19"/>
          <p:cNvSpPr txBox="1">
            <a:spLocks noChangeArrowheads="1"/>
          </p:cNvSpPr>
          <p:nvPr/>
        </p:nvSpPr>
        <p:spPr bwMode="auto">
          <a:xfrm>
            <a:off x="381000" y="153035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Là cuộc cách mạng tư sản nổ ra đầu tiên ở Trung Quốc thiết lập chế độ CHTS.</a:t>
            </a:r>
          </a:p>
        </p:txBody>
      </p:sp>
      <p:sp>
        <p:nvSpPr>
          <p:cNvPr id="10" name="Text Box 20"/>
          <p:cNvSpPr txBox="1">
            <a:spLocks noChangeArrowheads="1"/>
          </p:cNvSpPr>
          <p:nvPr/>
        </p:nvSpPr>
        <p:spPr bwMode="auto">
          <a:xfrm>
            <a:off x="381000" y="24130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Mở đường cho CNTB phát triển.</a:t>
            </a:r>
          </a:p>
        </p:txBody>
      </p:sp>
      <p:sp>
        <p:nvSpPr>
          <p:cNvPr id="11" name="Text Box 21"/>
          <p:cNvSpPr txBox="1">
            <a:spLocks noChangeArrowheads="1"/>
          </p:cNvSpPr>
          <p:nvPr/>
        </p:nvSpPr>
        <p:spPr bwMode="auto">
          <a:xfrm>
            <a:off x="381000" y="291623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Ảnh hưởng đến phong trào giải phóng dân tộc ở Châu Á.</a:t>
            </a:r>
          </a:p>
        </p:txBody>
      </p:sp>
      <p:sp>
        <p:nvSpPr>
          <p:cNvPr id="12" name="AutoShape 22"/>
          <p:cNvSpPr>
            <a:spLocks noChangeArrowheads="1"/>
          </p:cNvSpPr>
          <p:nvPr/>
        </p:nvSpPr>
        <p:spPr bwMode="auto">
          <a:xfrm>
            <a:off x="2541588" y="4648200"/>
            <a:ext cx="6096000" cy="1143000"/>
          </a:xfrm>
          <a:prstGeom prst="horizontalScroll">
            <a:avLst>
              <a:gd name="adj" fmla="val 12500"/>
            </a:avLst>
          </a:prstGeom>
          <a:solidFill>
            <a:srgbClr val="00FF00"/>
          </a:solidFill>
          <a:ln w="9525">
            <a:solidFill>
              <a:schemeClr val="tx1"/>
            </a:solidFill>
            <a:round/>
            <a:headEnd/>
            <a:tailEnd/>
          </a:ln>
        </p:spPr>
        <p:txBody>
          <a:bodyPr wrap="none" anchor="ctr"/>
          <a:lstStyle/>
          <a:p>
            <a:r>
              <a:rPr lang="en-US" sz="3200">
                <a:latin typeface="Times New Roman" pitchFamily="18" charset="0"/>
                <a:cs typeface="Times New Roman" pitchFamily="18" charset="0"/>
              </a:rPr>
              <a:t>Cách mạng Tân Hợi có hạn chế gì?</a:t>
            </a:r>
          </a:p>
        </p:txBody>
      </p:sp>
      <p:sp>
        <p:nvSpPr>
          <p:cNvPr id="13" name="Rectangle 1"/>
          <p:cNvSpPr>
            <a:spLocks noChangeArrowheads="1"/>
          </p:cNvSpPr>
          <p:nvPr/>
        </p:nvSpPr>
        <p:spPr bwMode="auto">
          <a:xfrm>
            <a:off x="381000" y="3449638"/>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Hạn chế:</a:t>
            </a:r>
          </a:p>
        </p:txBody>
      </p:sp>
      <p:sp>
        <p:nvSpPr>
          <p:cNvPr id="14" name="Text Box 25"/>
          <p:cNvSpPr txBox="1">
            <a:spLocks noChangeArrowheads="1"/>
          </p:cNvSpPr>
          <p:nvPr/>
        </p:nvSpPr>
        <p:spPr bwMode="auto">
          <a:xfrm>
            <a:off x="304800" y="3906838"/>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a:latin typeface="Times New Roman" pitchFamily="18" charset="0"/>
                <a:cs typeface="Times New Roman" pitchFamily="18" charset="0"/>
              </a:rPr>
              <a:t>- Không chống đế quốc, chống phong kiến nhưng không triệt để, không dựa vào nhân dân.</a:t>
            </a:r>
          </a:p>
        </p:txBody>
      </p:sp>
    </p:spTree>
    <p:extLst>
      <p:ext uri="{BB962C8B-B14F-4D97-AF65-F5344CB8AC3E}">
        <p14:creationId xmlns:p14="http://schemas.microsoft.com/office/powerpoint/2010/main" val="23838258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plus(in)">
                                      <p:cBhvr>
                                        <p:cTn id="27" dur="2000"/>
                                        <p:tgtEl>
                                          <p:spTgt spid="7"/>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plus(in)">
                                      <p:cBhvr>
                                        <p:cTn id="30" dur="20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plus(in)">
                                      <p:cBhvr>
                                        <p:cTn id="59" dur="2000"/>
                                        <p:tgtEl>
                                          <p:spTgt spid="12"/>
                                        </p:tgtEl>
                                      </p:cBhvr>
                                    </p:animEffect>
                                  </p:childTnLst>
                                </p:cTn>
                              </p:par>
                              <p:par>
                                <p:cTn id="60" presetID="31" presetClass="entr" presetSubtype="0" fill="hold" grpId="0" nodeType="withEffect">
                                  <p:stCondLst>
                                    <p:cond delay="0"/>
                                  </p:stCondLst>
                                  <p:iterate type="lt">
                                    <p:tmPct val="5000"/>
                                  </p:iterate>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xit" presetSubtype="4" fill="hold" grpId="1" nodeType="clickEffect">
                                  <p:stCondLst>
                                    <p:cond delay="0"/>
                                  </p:stCondLst>
                                  <p:childTnLst>
                                    <p:anim calcmode="lin" valueType="num">
                                      <p:cBhvr additive="base">
                                        <p:cTn id="69" dur="500"/>
                                        <p:tgtEl>
                                          <p:spTgt spid="12"/>
                                        </p:tgtEl>
                                        <p:attrNameLst>
                                          <p:attrName>ppt_x</p:attrName>
                                        </p:attrNameLst>
                                      </p:cBhvr>
                                      <p:tavLst>
                                        <p:tav tm="0">
                                          <p:val>
                                            <p:strVal val="ppt_x"/>
                                          </p:val>
                                        </p:tav>
                                        <p:tav tm="100000">
                                          <p:val>
                                            <p:strVal val="ppt_x"/>
                                          </p:val>
                                        </p:tav>
                                      </p:tavLst>
                                    </p:anim>
                                    <p:anim calcmode="lin" valueType="num">
                                      <p:cBhvr additive="base">
                                        <p:cTn id="70" dur="500"/>
                                        <p:tgtEl>
                                          <p:spTgt spid="12"/>
                                        </p:tgtEl>
                                        <p:attrNameLst>
                                          <p:attrName>ppt_y</p:attrName>
                                        </p:attrNameLst>
                                      </p:cBhvr>
                                      <p:tavLst>
                                        <p:tav tm="0">
                                          <p:val>
                                            <p:strVal val="ppt_y"/>
                                          </p:val>
                                        </p:tav>
                                        <p:tav tm="100000">
                                          <p:val>
                                            <p:strVal val="1+ppt_h/2"/>
                                          </p:val>
                                        </p:tav>
                                      </p:tavLst>
                                    </p:anim>
                                    <p:set>
                                      <p:cBhvr>
                                        <p:cTn id="71" dur="1" fill="hold">
                                          <p:stCondLst>
                                            <p:cond delay="499"/>
                                          </p:stCondLst>
                                        </p:cTn>
                                        <p:tgtEl>
                                          <p:spTgt spid="12"/>
                                        </p:tgtEl>
                                        <p:attrNameLst>
                                          <p:attrName>style.visibility</p:attrName>
                                        </p:attrNameLst>
                                      </p:cBhvr>
                                      <p:to>
                                        <p:strVal val="hidden"/>
                                      </p:to>
                                    </p:set>
                                  </p:childTnLst>
                                </p:cTn>
                              </p:par>
                              <p:par>
                                <p:cTn id="72" presetID="2" presetClass="entr" presetSubtype="4"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P spid="8" grpId="0"/>
      <p:bldP spid="8" grpId="1"/>
      <p:bldP spid="9" grpId="0"/>
      <p:bldP spid="10" grpId="0"/>
      <p:bldP spid="11" grpId="0"/>
      <p:bldP spid="12" grpId="0" animBg="1"/>
      <p:bldP spid="12" grpId="1"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5"/>
          <p:cNvSpPr>
            <a:spLocks noChangeArrowheads="1"/>
          </p:cNvSpPr>
          <p:nvPr/>
        </p:nvSpPr>
        <p:spPr bwMode="auto">
          <a:xfrm>
            <a:off x="228600" y="304800"/>
            <a:ext cx="8686800" cy="990600"/>
          </a:xfrm>
          <a:prstGeom prst="ribbon">
            <a:avLst>
              <a:gd name="adj1" fmla="val 12500"/>
              <a:gd name="adj2" fmla="val 50000"/>
            </a:avLst>
          </a:prstGeom>
          <a:solidFill>
            <a:srgbClr val="CCFFCC"/>
          </a:solidFill>
          <a:ln w="9525">
            <a:solidFill>
              <a:schemeClr val="tx1"/>
            </a:solidFill>
            <a:round/>
            <a:headEnd/>
            <a:tailEnd/>
          </a:ln>
        </p:spPr>
        <p:txBody>
          <a:bodyPr wrap="none" anchor="ctr"/>
          <a:lstStyle/>
          <a:p>
            <a:endParaRPr lang="vi-VN"/>
          </a:p>
        </p:txBody>
      </p:sp>
      <p:sp>
        <p:nvSpPr>
          <p:cNvPr id="58371" name="Rectangle 4"/>
          <p:cNvSpPr>
            <a:spLocks noChangeArrowheads="1"/>
          </p:cNvSpPr>
          <p:nvPr/>
        </p:nvSpPr>
        <p:spPr bwMode="auto">
          <a:xfrm>
            <a:off x="2003425" y="609600"/>
            <a:ext cx="477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lgn="just" eaLnBrk="0" hangingPunct="0"/>
            <a:r>
              <a:rPr lang="en-US" sz="2800" b="1">
                <a:solidFill>
                  <a:srgbClr val="FF0000"/>
                </a:solidFill>
              </a:rPr>
              <a:t>B</a:t>
            </a:r>
            <a:r>
              <a:rPr lang="vi-VN" sz="2800" b="1">
                <a:solidFill>
                  <a:srgbClr val="FF0000"/>
                </a:solidFill>
              </a:rPr>
              <a:t>ÀI</a:t>
            </a:r>
            <a:r>
              <a:rPr lang="en-US" sz="2800" b="1">
                <a:solidFill>
                  <a:srgbClr val="FF0000"/>
                </a:solidFill>
              </a:rPr>
              <a:t> T</a:t>
            </a:r>
            <a:r>
              <a:rPr lang="vi-VN" sz="2800" b="1">
                <a:solidFill>
                  <a:srgbClr val="FF0000"/>
                </a:solidFill>
              </a:rPr>
              <a:t>ẬP</a:t>
            </a:r>
            <a:r>
              <a:rPr lang="en-US" sz="2800" b="1">
                <a:solidFill>
                  <a:srgbClr val="FF0000"/>
                </a:solidFill>
              </a:rPr>
              <a:t> TR</a:t>
            </a:r>
            <a:r>
              <a:rPr lang="vi-VN" sz="2800" b="1">
                <a:solidFill>
                  <a:srgbClr val="FF0000"/>
                </a:solidFill>
              </a:rPr>
              <a:t>ẮC</a:t>
            </a:r>
            <a:r>
              <a:rPr lang="en-US" sz="2800" b="1">
                <a:solidFill>
                  <a:srgbClr val="FF0000"/>
                </a:solidFill>
              </a:rPr>
              <a:t> NGHI</a:t>
            </a:r>
            <a:r>
              <a:rPr lang="vi-VN" sz="2800" b="1">
                <a:solidFill>
                  <a:srgbClr val="FF0000"/>
                </a:solidFill>
              </a:rPr>
              <a:t>ỆM</a:t>
            </a:r>
          </a:p>
        </p:txBody>
      </p:sp>
      <p:sp>
        <p:nvSpPr>
          <p:cNvPr id="23559" name="Rectangle 7"/>
          <p:cNvSpPr>
            <a:spLocks/>
          </p:cNvSpPr>
          <p:nvPr/>
        </p:nvSpPr>
        <p:spPr bwMode="auto">
          <a:xfrm>
            <a:off x="228600" y="1981200"/>
            <a:ext cx="8686800"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Times New Roman" pitchFamily="18" charset="0"/>
              <a:buNone/>
            </a:pPr>
            <a:r>
              <a:rPr lang="en-US" sz="3200" b="1" i="1">
                <a:latin typeface="VNI-Times" pitchFamily="2" charset="0"/>
              </a:rPr>
              <a:t>      </a:t>
            </a:r>
            <a:r>
              <a:rPr lang="en-US" sz="3200" b="1" i="1" u="sng">
                <a:solidFill>
                  <a:srgbClr val="000000"/>
                </a:solidFill>
              </a:rPr>
              <a:t>C</a:t>
            </a:r>
            <a:r>
              <a:rPr lang="en-US" sz="3200" b="1" i="1" u="sng"/>
              <a:t>âu 1:</a:t>
            </a:r>
            <a:r>
              <a:rPr lang="en-US" sz="3200" b="1" i="1">
                <a:solidFill>
                  <a:srgbClr val="FF00FF"/>
                </a:solidFill>
              </a:rPr>
              <a:t> Lý do nào khiến cho Trung Quốc trở thành đối tượng xâm lược của CNĐQ ở thế kỷ XIX?</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A. </a:t>
            </a:r>
            <a:r>
              <a:rPr lang="en-US" sz="3200" b="1">
                <a:solidFill>
                  <a:schemeClr val="hlink"/>
                </a:solidFill>
              </a:rPr>
              <a:t>Trung Quốc là nước rộng, đông dân nhất thế giới.</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B</a:t>
            </a:r>
            <a:r>
              <a:rPr lang="en-US" sz="3200" b="1">
                <a:solidFill>
                  <a:schemeClr val="hlink"/>
                </a:solidFill>
                <a:latin typeface="Calibri" pitchFamily="34" charset="0"/>
              </a:rPr>
              <a:t>. </a:t>
            </a:r>
            <a:r>
              <a:rPr lang="en-US" sz="3200" b="1">
                <a:solidFill>
                  <a:schemeClr val="hlink"/>
                </a:solidFill>
              </a:rPr>
              <a:t>Trung Quốc là nước giàu tài nguyên.</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C. </a:t>
            </a:r>
            <a:r>
              <a:rPr lang="en-US" sz="3200" b="1">
                <a:solidFill>
                  <a:schemeClr val="hlink"/>
                </a:solidFill>
              </a:rPr>
              <a:t>Chế độ phong kiến suy yếu.</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D. </a:t>
            </a:r>
            <a:r>
              <a:rPr lang="en-US" sz="3200" b="1">
                <a:solidFill>
                  <a:schemeClr val="hlink"/>
                </a:solidFill>
              </a:rPr>
              <a:t>Tất cả các ý trên đều đúng.</a:t>
            </a:r>
          </a:p>
        </p:txBody>
      </p:sp>
      <p:sp>
        <p:nvSpPr>
          <p:cNvPr id="23560" name="Oval 8"/>
          <p:cNvSpPr>
            <a:spLocks noChangeArrowheads="1"/>
          </p:cNvSpPr>
          <p:nvPr/>
        </p:nvSpPr>
        <p:spPr bwMode="auto">
          <a:xfrm>
            <a:off x="609600" y="5791200"/>
            <a:ext cx="457200" cy="609600"/>
          </a:xfrm>
          <a:prstGeom prst="ellipse">
            <a:avLst/>
          </a:prstGeom>
          <a:solidFill>
            <a:srgbClr val="FFCC99"/>
          </a:solidFill>
          <a:ln w="9525">
            <a:solidFill>
              <a:schemeClr val="tx1"/>
            </a:solidFill>
            <a:round/>
            <a:headEnd/>
            <a:tailEnd/>
          </a:ln>
        </p:spPr>
        <p:txBody>
          <a:bodyPr wrap="none" anchor="ctr"/>
          <a:lstStyle/>
          <a:p>
            <a:pPr algn="ctr"/>
            <a:r>
              <a:rPr lang="en-US" sz="2800" b="1">
                <a:solidFill>
                  <a:srgbClr val="FF0000"/>
                </a:solidFill>
              </a:rPr>
              <a:t>D</a:t>
            </a:r>
          </a:p>
        </p:txBody>
      </p:sp>
      <p:sp>
        <p:nvSpPr>
          <p:cNvPr id="23561" name="Rectangle 1"/>
          <p:cNvSpPr>
            <a:spLocks noChangeArrowheads="1"/>
          </p:cNvSpPr>
          <p:nvPr/>
        </p:nvSpPr>
        <p:spPr bwMode="auto">
          <a:xfrm>
            <a:off x="533400" y="1371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a:t>
            </a:r>
            <a:r>
              <a:rPr lang="en-US" sz="3200" b="1"/>
              <a:t>Chọn đáp án đúng</a:t>
            </a:r>
          </a:p>
        </p:txBody>
      </p:sp>
    </p:spTree>
    <p:extLst>
      <p:ext uri="{BB962C8B-B14F-4D97-AF65-F5344CB8AC3E}">
        <p14:creationId xmlns:p14="http://schemas.microsoft.com/office/powerpoint/2010/main" val="884963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3561"/>
                                        </p:tgtEl>
                                        <p:attrNameLst>
                                          <p:attrName>style.visibility</p:attrName>
                                        </p:attrNameLst>
                                      </p:cBhvr>
                                      <p:to>
                                        <p:strVal val="visible"/>
                                      </p:to>
                                    </p:set>
                                    <p:anim calcmode="lin" valueType="num">
                                      <p:cBhvr>
                                        <p:cTn id="7" dur="1000" fill="hold"/>
                                        <p:tgtEl>
                                          <p:spTgt spid="23561"/>
                                        </p:tgtEl>
                                        <p:attrNameLst>
                                          <p:attrName>ppt_w</p:attrName>
                                        </p:attrNameLst>
                                      </p:cBhvr>
                                      <p:tavLst>
                                        <p:tav tm="0">
                                          <p:val>
                                            <p:fltVal val="0"/>
                                          </p:val>
                                        </p:tav>
                                        <p:tav tm="100000">
                                          <p:val>
                                            <p:strVal val="#ppt_w"/>
                                          </p:val>
                                        </p:tav>
                                      </p:tavLst>
                                    </p:anim>
                                    <p:anim calcmode="lin" valueType="num">
                                      <p:cBhvr>
                                        <p:cTn id="8" dur="1000" fill="hold"/>
                                        <p:tgtEl>
                                          <p:spTgt spid="23561"/>
                                        </p:tgtEl>
                                        <p:attrNameLst>
                                          <p:attrName>ppt_h</p:attrName>
                                        </p:attrNameLst>
                                      </p:cBhvr>
                                      <p:tavLst>
                                        <p:tav tm="0">
                                          <p:val>
                                            <p:fltVal val="0"/>
                                          </p:val>
                                        </p:tav>
                                        <p:tav tm="100000">
                                          <p:val>
                                            <p:strVal val="#ppt_h"/>
                                          </p:val>
                                        </p:tav>
                                      </p:tavLst>
                                    </p:anim>
                                    <p:anim calcmode="lin" valueType="num">
                                      <p:cBhvr>
                                        <p:cTn id="9" dur="1000" fill="hold"/>
                                        <p:tgtEl>
                                          <p:spTgt spid="23561"/>
                                        </p:tgtEl>
                                        <p:attrNameLst>
                                          <p:attrName>style.rotation</p:attrName>
                                        </p:attrNameLst>
                                      </p:cBhvr>
                                      <p:tavLst>
                                        <p:tav tm="0">
                                          <p:val>
                                            <p:fltVal val="90"/>
                                          </p:val>
                                        </p:tav>
                                        <p:tav tm="100000">
                                          <p:val>
                                            <p:fltVal val="0"/>
                                          </p:val>
                                        </p:tav>
                                      </p:tavLst>
                                    </p:anim>
                                    <p:animEffect transition="in" filter="fade">
                                      <p:cBhvr>
                                        <p:cTn id="10" dur="1000"/>
                                        <p:tgtEl>
                                          <p:spTgt spid="235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23559">
                                            <p:txEl>
                                              <p:pRg st="0" end="0"/>
                                            </p:txEl>
                                          </p:spTgt>
                                        </p:tgtEl>
                                        <p:attrNameLst>
                                          <p:attrName>style.visibility</p:attrName>
                                        </p:attrNameLst>
                                      </p:cBhvr>
                                      <p:to>
                                        <p:strVal val="visible"/>
                                      </p:to>
                                    </p:set>
                                    <p:animEffect transition="in" filter="fade">
                                      <p:cBhvr>
                                        <p:cTn id="15" dur="1000"/>
                                        <p:tgtEl>
                                          <p:spTgt spid="23559">
                                            <p:txEl>
                                              <p:pRg st="0" end="0"/>
                                            </p:txEl>
                                          </p:spTgt>
                                        </p:tgtEl>
                                      </p:cBhvr>
                                    </p:animEffect>
                                    <p:anim calcmode="lin" valueType="num">
                                      <p:cBhvr>
                                        <p:cTn id="16" dur="10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35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3559">
                                            <p:txEl>
                                              <p:pRg st="1" end="1"/>
                                            </p:txEl>
                                          </p:spTgt>
                                        </p:tgtEl>
                                        <p:attrNameLst>
                                          <p:attrName>style.visibility</p:attrName>
                                        </p:attrNameLst>
                                      </p:cBhvr>
                                      <p:to>
                                        <p:strVal val="visible"/>
                                      </p:to>
                                    </p:set>
                                    <p:animEffect transition="in" filter="fade">
                                      <p:cBhvr>
                                        <p:cTn id="22" dur="1000"/>
                                        <p:tgtEl>
                                          <p:spTgt spid="23559">
                                            <p:txEl>
                                              <p:pRg st="1" end="1"/>
                                            </p:txEl>
                                          </p:spTgt>
                                        </p:tgtEl>
                                      </p:cBhvr>
                                    </p:animEffect>
                                    <p:anim calcmode="lin" valueType="num">
                                      <p:cBhvr>
                                        <p:cTn id="23" dur="1000" fill="hold"/>
                                        <p:tgtEl>
                                          <p:spTgt spid="2355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35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23559">
                                            <p:txEl>
                                              <p:pRg st="2" end="2"/>
                                            </p:txEl>
                                          </p:spTgt>
                                        </p:tgtEl>
                                        <p:attrNameLst>
                                          <p:attrName>style.visibility</p:attrName>
                                        </p:attrNameLst>
                                      </p:cBhvr>
                                      <p:to>
                                        <p:strVal val="visible"/>
                                      </p:to>
                                    </p:set>
                                    <p:animEffect transition="in" filter="fade">
                                      <p:cBhvr>
                                        <p:cTn id="29" dur="1000"/>
                                        <p:tgtEl>
                                          <p:spTgt spid="23559">
                                            <p:txEl>
                                              <p:pRg st="2" end="2"/>
                                            </p:txEl>
                                          </p:spTgt>
                                        </p:tgtEl>
                                      </p:cBhvr>
                                    </p:animEffect>
                                    <p:anim calcmode="lin" valueType="num">
                                      <p:cBhvr>
                                        <p:cTn id="30" dur="1000" fill="hold"/>
                                        <p:tgtEl>
                                          <p:spTgt spid="235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5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23559">
                                            <p:txEl>
                                              <p:pRg st="3" end="3"/>
                                            </p:txEl>
                                          </p:spTgt>
                                        </p:tgtEl>
                                        <p:attrNameLst>
                                          <p:attrName>style.visibility</p:attrName>
                                        </p:attrNameLst>
                                      </p:cBhvr>
                                      <p:to>
                                        <p:strVal val="visible"/>
                                      </p:to>
                                    </p:set>
                                    <p:animEffect transition="in" filter="fade">
                                      <p:cBhvr>
                                        <p:cTn id="36" dur="1000"/>
                                        <p:tgtEl>
                                          <p:spTgt spid="23559">
                                            <p:txEl>
                                              <p:pRg st="3" end="3"/>
                                            </p:txEl>
                                          </p:spTgt>
                                        </p:tgtEl>
                                      </p:cBhvr>
                                    </p:animEffect>
                                    <p:anim calcmode="lin" valueType="num">
                                      <p:cBhvr>
                                        <p:cTn id="37" dur="1000" fill="hold"/>
                                        <p:tgtEl>
                                          <p:spTgt spid="2355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35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23559">
                                            <p:txEl>
                                              <p:pRg st="4" end="4"/>
                                            </p:txEl>
                                          </p:spTgt>
                                        </p:tgtEl>
                                        <p:attrNameLst>
                                          <p:attrName>style.visibility</p:attrName>
                                        </p:attrNameLst>
                                      </p:cBhvr>
                                      <p:to>
                                        <p:strVal val="visible"/>
                                      </p:to>
                                    </p:set>
                                    <p:animEffect transition="in" filter="fade">
                                      <p:cBhvr>
                                        <p:cTn id="43" dur="1000"/>
                                        <p:tgtEl>
                                          <p:spTgt spid="23559">
                                            <p:txEl>
                                              <p:pRg st="4" end="4"/>
                                            </p:txEl>
                                          </p:spTgt>
                                        </p:tgtEl>
                                      </p:cBhvr>
                                    </p:animEffect>
                                    <p:anim calcmode="lin" valueType="num">
                                      <p:cBhvr>
                                        <p:cTn id="44" dur="1000" fill="hold"/>
                                        <p:tgtEl>
                                          <p:spTgt spid="23559">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235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3560"/>
                                        </p:tgtEl>
                                        <p:attrNameLst>
                                          <p:attrName>style.visibility</p:attrName>
                                        </p:attrNameLst>
                                      </p:cBhvr>
                                      <p:to>
                                        <p:strVal val="visible"/>
                                      </p:to>
                                    </p:set>
                                    <p:animEffect transition="in" filter="fade">
                                      <p:cBhvr>
                                        <p:cTn id="50" dur="1000"/>
                                        <p:tgtEl>
                                          <p:spTgt spid="23560"/>
                                        </p:tgtEl>
                                      </p:cBhvr>
                                    </p:animEffect>
                                    <p:anim calcmode="lin" valueType="num">
                                      <p:cBhvr>
                                        <p:cTn id="51" dur="1000" fill="hold"/>
                                        <p:tgtEl>
                                          <p:spTgt spid="23560"/>
                                        </p:tgtEl>
                                        <p:attrNameLst>
                                          <p:attrName>ppt_x</p:attrName>
                                        </p:attrNameLst>
                                      </p:cBhvr>
                                      <p:tavLst>
                                        <p:tav tm="0">
                                          <p:val>
                                            <p:strVal val="#ppt_x"/>
                                          </p:val>
                                        </p:tav>
                                        <p:tav tm="100000">
                                          <p:val>
                                            <p:strVal val="#ppt_x"/>
                                          </p:val>
                                        </p:tav>
                                      </p:tavLst>
                                    </p:anim>
                                    <p:anim calcmode="lin" valueType="num">
                                      <p:cBhvr>
                                        <p:cTn id="52" dur="1000" fill="hold"/>
                                        <p:tgtEl>
                                          <p:spTgt spid="23560"/>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xit" presetSubtype="32" fill="hold" grpId="0" nodeType="clickEffect">
                                  <p:stCondLst>
                                    <p:cond delay="0"/>
                                  </p:stCondLst>
                                  <p:childTnLst>
                                    <p:anim calcmode="lin" valueType="num">
                                      <p:cBhvr>
                                        <p:cTn id="56" dur="500"/>
                                        <p:tgtEl>
                                          <p:spTgt spid="23559">
                                            <p:txEl>
                                              <p:pRg st="0" end="0"/>
                                            </p:txEl>
                                          </p:spTgt>
                                        </p:tgtEl>
                                        <p:attrNameLst>
                                          <p:attrName>ppt_w</p:attrName>
                                        </p:attrNameLst>
                                      </p:cBhvr>
                                      <p:tavLst>
                                        <p:tav tm="0">
                                          <p:val>
                                            <p:strVal val="ppt_w"/>
                                          </p:val>
                                        </p:tav>
                                        <p:tav tm="100000">
                                          <p:val>
                                            <p:fltVal val="0"/>
                                          </p:val>
                                        </p:tav>
                                      </p:tavLst>
                                    </p:anim>
                                    <p:anim calcmode="lin" valueType="num">
                                      <p:cBhvr>
                                        <p:cTn id="57" dur="500"/>
                                        <p:tgtEl>
                                          <p:spTgt spid="23559">
                                            <p:txEl>
                                              <p:pRg st="0" end="0"/>
                                            </p:txEl>
                                          </p:spTgt>
                                        </p:tgtEl>
                                        <p:attrNameLst>
                                          <p:attrName>ppt_h</p:attrName>
                                        </p:attrNameLst>
                                      </p:cBhvr>
                                      <p:tavLst>
                                        <p:tav tm="0">
                                          <p:val>
                                            <p:strVal val="ppt_h"/>
                                          </p:val>
                                        </p:tav>
                                        <p:tav tm="100000">
                                          <p:val>
                                            <p:fltVal val="0"/>
                                          </p:val>
                                        </p:tav>
                                      </p:tavLst>
                                    </p:anim>
                                    <p:set>
                                      <p:cBhvr>
                                        <p:cTn id="58" dur="1" fill="hold">
                                          <p:stCondLst>
                                            <p:cond delay="499"/>
                                          </p:stCondLst>
                                        </p:cTn>
                                        <p:tgtEl>
                                          <p:spTgt spid="23559">
                                            <p:txEl>
                                              <p:pRg st="0" end="0"/>
                                            </p:txEl>
                                          </p:spTgt>
                                        </p:tgtEl>
                                        <p:attrNameLst>
                                          <p:attrName>style.visibility</p:attrName>
                                        </p:attrNameLst>
                                      </p:cBhvr>
                                      <p:to>
                                        <p:strVal val="hidden"/>
                                      </p:to>
                                    </p:set>
                                  </p:childTnLst>
                                </p:cTn>
                              </p:par>
                              <p:par>
                                <p:cTn id="59" presetID="23" presetClass="exit" presetSubtype="32" fill="hold" grpId="0" nodeType="withEffect">
                                  <p:stCondLst>
                                    <p:cond delay="0"/>
                                  </p:stCondLst>
                                  <p:childTnLst>
                                    <p:anim calcmode="lin" valueType="num">
                                      <p:cBhvr>
                                        <p:cTn id="60" dur="500"/>
                                        <p:tgtEl>
                                          <p:spTgt spid="23559">
                                            <p:txEl>
                                              <p:pRg st="1" end="1"/>
                                            </p:txEl>
                                          </p:spTgt>
                                        </p:tgtEl>
                                        <p:attrNameLst>
                                          <p:attrName>ppt_w</p:attrName>
                                        </p:attrNameLst>
                                      </p:cBhvr>
                                      <p:tavLst>
                                        <p:tav tm="0">
                                          <p:val>
                                            <p:strVal val="ppt_w"/>
                                          </p:val>
                                        </p:tav>
                                        <p:tav tm="100000">
                                          <p:val>
                                            <p:fltVal val="0"/>
                                          </p:val>
                                        </p:tav>
                                      </p:tavLst>
                                    </p:anim>
                                    <p:anim calcmode="lin" valueType="num">
                                      <p:cBhvr>
                                        <p:cTn id="61" dur="500"/>
                                        <p:tgtEl>
                                          <p:spTgt spid="23559">
                                            <p:txEl>
                                              <p:pRg st="1" end="1"/>
                                            </p:txEl>
                                          </p:spTgt>
                                        </p:tgtEl>
                                        <p:attrNameLst>
                                          <p:attrName>ppt_h</p:attrName>
                                        </p:attrNameLst>
                                      </p:cBhvr>
                                      <p:tavLst>
                                        <p:tav tm="0">
                                          <p:val>
                                            <p:strVal val="ppt_h"/>
                                          </p:val>
                                        </p:tav>
                                        <p:tav tm="100000">
                                          <p:val>
                                            <p:fltVal val="0"/>
                                          </p:val>
                                        </p:tav>
                                      </p:tavLst>
                                    </p:anim>
                                    <p:set>
                                      <p:cBhvr>
                                        <p:cTn id="62" dur="1" fill="hold">
                                          <p:stCondLst>
                                            <p:cond delay="499"/>
                                          </p:stCondLst>
                                        </p:cTn>
                                        <p:tgtEl>
                                          <p:spTgt spid="23559">
                                            <p:txEl>
                                              <p:pRg st="1" end="1"/>
                                            </p:txEl>
                                          </p:spTgt>
                                        </p:tgtEl>
                                        <p:attrNameLst>
                                          <p:attrName>style.visibility</p:attrName>
                                        </p:attrNameLst>
                                      </p:cBhvr>
                                      <p:to>
                                        <p:strVal val="hidden"/>
                                      </p:to>
                                    </p:set>
                                  </p:childTnLst>
                                </p:cTn>
                              </p:par>
                              <p:par>
                                <p:cTn id="63" presetID="23" presetClass="exit" presetSubtype="32" fill="hold" grpId="0" nodeType="withEffect">
                                  <p:stCondLst>
                                    <p:cond delay="0"/>
                                  </p:stCondLst>
                                  <p:childTnLst>
                                    <p:anim calcmode="lin" valueType="num">
                                      <p:cBhvr>
                                        <p:cTn id="64" dur="500"/>
                                        <p:tgtEl>
                                          <p:spTgt spid="23559">
                                            <p:txEl>
                                              <p:pRg st="2" end="2"/>
                                            </p:txEl>
                                          </p:spTgt>
                                        </p:tgtEl>
                                        <p:attrNameLst>
                                          <p:attrName>ppt_w</p:attrName>
                                        </p:attrNameLst>
                                      </p:cBhvr>
                                      <p:tavLst>
                                        <p:tav tm="0">
                                          <p:val>
                                            <p:strVal val="ppt_w"/>
                                          </p:val>
                                        </p:tav>
                                        <p:tav tm="100000">
                                          <p:val>
                                            <p:fltVal val="0"/>
                                          </p:val>
                                        </p:tav>
                                      </p:tavLst>
                                    </p:anim>
                                    <p:anim calcmode="lin" valueType="num">
                                      <p:cBhvr>
                                        <p:cTn id="65" dur="500"/>
                                        <p:tgtEl>
                                          <p:spTgt spid="23559">
                                            <p:txEl>
                                              <p:pRg st="2" end="2"/>
                                            </p:txEl>
                                          </p:spTgt>
                                        </p:tgtEl>
                                        <p:attrNameLst>
                                          <p:attrName>ppt_h</p:attrName>
                                        </p:attrNameLst>
                                      </p:cBhvr>
                                      <p:tavLst>
                                        <p:tav tm="0">
                                          <p:val>
                                            <p:strVal val="ppt_h"/>
                                          </p:val>
                                        </p:tav>
                                        <p:tav tm="100000">
                                          <p:val>
                                            <p:fltVal val="0"/>
                                          </p:val>
                                        </p:tav>
                                      </p:tavLst>
                                    </p:anim>
                                    <p:set>
                                      <p:cBhvr>
                                        <p:cTn id="66" dur="1" fill="hold">
                                          <p:stCondLst>
                                            <p:cond delay="499"/>
                                          </p:stCondLst>
                                        </p:cTn>
                                        <p:tgtEl>
                                          <p:spTgt spid="23559">
                                            <p:txEl>
                                              <p:pRg st="2" end="2"/>
                                            </p:txEl>
                                          </p:spTgt>
                                        </p:tgtEl>
                                        <p:attrNameLst>
                                          <p:attrName>style.visibility</p:attrName>
                                        </p:attrNameLst>
                                      </p:cBhvr>
                                      <p:to>
                                        <p:strVal val="hidden"/>
                                      </p:to>
                                    </p:set>
                                  </p:childTnLst>
                                </p:cTn>
                              </p:par>
                              <p:par>
                                <p:cTn id="67" presetID="23" presetClass="exit" presetSubtype="32" fill="hold" grpId="0" nodeType="withEffect">
                                  <p:stCondLst>
                                    <p:cond delay="0"/>
                                  </p:stCondLst>
                                  <p:childTnLst>
                                    <p:anim calcmode="lin" valueType="num">
                                      <p:cBhvr>
                                        <p:cTn id="68" dur="500"/>
                                        <p:tgtEl>
                                          <p:spTgt spid="23559">
                                            <p:txEl>
                                              <p:pRg st="3" end="3"/>
                                            </p:txEl>
                                          </p:spTgt>
                                        </p:tgtEl>
                                        <p:attrNameLst>
                                          <p:attrName>ppt_w</p:attrName>
                                        </p:attrNameLst>
                                      </p:cBhvr>
                                      <p:tavLst>
                                        <p:tav tm="0">
                                          <p:val>
                                            <p:strVal val="ppt_w"/>
                                          </p:val>
                                        </p:tav>
                                        <p:tav tm="100000">
                                          <p:val>
                                            <p:fltVal val="0"/>
                                          </p:val>
                                        </p:tav>
                                      </p:tavLst>
                                    </p:anim>
                                    <p:anim calcmode="lin" valueType="num">
                                      <p:cBhvr>
                                        <p:cTn id="69" dur="500"/>
                                        <p:tgtEl>
                                          <p:spTgt spid="23559">
                                            <p:txEl>
                                              <p:pRg st="3" end="3"/>
                                            </p:txEl>
                                          </p:spTgt>
                                        </p:tgtEl>
                                        <p:attrNameLst>
                                          <p:attrName>ppt_h</p:attrName>
                                        </p:attrNameLst>
                                      </p:cBhvr>
                                      <p:tavLst>
                                        <p:tav tm="0">
                                          <p:val>
                                            <p:strVal val="ppt_h"/>
                                          </p:val>
                                        </p:tav>
                                        <p:tav tm="100000">
                                          <p:val>
                                            <p:fltVal val="0"/>
                                          </p:val>
                                        </p:tav>
                                      </p:tavLst>
                                    </p:anim>
                                    <p:set>
                                      <p:cBhvr>
                                        <p:cTn id="70" dur="1" fill="hold">
                                          <p:stCondLst>
                                            <p:cond delay="499"/>
                                          </p:stCondLst>
                                        </p:cTn>
                                        <p:tgtEl>
                                          <p:spTgt spid="23559">
                                            <p:txEl>
                                              <p:pRg st="3" end="3"/>
                                            </p:txEl>
                                          </p:spTgt>
                                        </p:tgtEl>
                                        <p:attrNameLst>
                                          <p:attrName>style.visibility</p:attrName>
                                        </p:attrNameLst>
                                      </p:cBhvr>
                                      <p:to>
                                        <p:strVal val="hidden"/>
                                      </p:to>
                                    </p:set>
                                  </p:childTnLst>
                                </p:cTn>
                              </p:par>
                              <p:par>
                                <p:cTn id="71" presetID="23" presetClass="exit" presetSubtype="32" fill="hold" grpId="0" nodeType="withEffect">
                                  <p:stCondLst>
                                    <p:cond delay="0"/>
                                  </p:stCondLst>
                                  <p:childTnLst>
                                    <p:anim calcmode="lin" valueType="num">
                                      <p:cBhvr>
                                        <p:cTn id="72" dur="500"/>
                                        <p:tgtEl>
                                          <p:spTgt spid="23559">
                                            <p:txEl>
                                              <p:pRg st="4" end="4"/>
                                            </p:txEl>
                                          </p:spTgt>
                                        </p:tgtEl>
                                        <p:attrNameLst>
                                          <p:attrName>ppt_w</p:attrName>
                                        </p:attrNameLst>
                                      </p:cBhvr>
                                      <p:tavLst>
                                        <p:tav tm="0">
                                          <p:val>
                                            <p:strVal val="ppt_w"/>
                                          </p:val>
                                        </p:tav>
                                        <p:tav tm="100000">
                                          <p:val>
                                            <p:fltVal val="0"/>
                                          </p:val>
                                        </p:tav>
                                      </p:tavLst>
                                    </p:anim>
                                    <p:anim calcmode="lin" valueType="num">
                                      <p:cBhvr>
                                        <p:cTn id="73" dur="500"/>
                                        <p:tgtEl>
                                          <p:spTgt spid="23559">
                                            <p:txEl>
                                              <p:pRg st="4" end="4"/>
                                            </p:txEl>
                                          </p:spTgt>
                                        </p:tgtEl>
                                        <p:attrNameLst>
                                          <p:attrName>ppt_h</p:attrName>
                                        </p:attrNameLst>
                                      </p:cBhvr>
                                      <p:tavLst>
                                        <p:tav tm="0">
                                          <p:val>
                                            <p:strVal val="ppt_h"/>
                                          </p:val>
                                        </p:tav>
                                        <p:tav tm="100000">
                                          <p:val>
                                            <p:fltVal val="0"/>
                                          </p:val>
                                        </p:tav>
                                      </p:tavLst>
                                    </p:anim>
                                    <p:set>
                                      <p:cBhvr>
                                        <p:cTn id="74" dur="1" fill="hold">
                                          <p:stCondLst>
                                            <p:cond delay="499"/>
                                          </p:stCondLst>
                                        </p:cTn>
                                        <p:tgtEl>
                                          <p:spTgt spid="23559">
                                            <p:txEl>
                                              <p:pRg st="4" end="4"/>
                                            </p:txEl>
                                          </p:spTgt>
                                        </p:tgtEl>
                                        <p:attrNameLst>
                                          <p:attrName>style.visibility</p:attrName>
                                        </p:attrNameLst>
                                      </p:cBhvr>
                                      <p:to>
                                        <p:strVal val="hidden"/>
                                      </p:to>
                                    </p:set>
                                  </p:childTnLst>
                                </p:cTn>
                              </p:par>
                              <p:par>
                                <p:cTn id="75" presetID="23" presetClass="exit" presetSubtype="32" fill="hold" grpId="0" nodeType="withEffect">
                                  <p:stCondLst>
                                    <p:cond delay="0"/>
                                  </p:stCondLst>
                                  <p:childTnLst>
                                    <p:anim calcmode="lin" valueType="num">
                                      <p:cBhvr>
                                        <p:cTn id="76" dur="500"/>
                                        <p:tgtEl>
                                          <p:spTgt spid="23559">
                                            <p:bg/>
                                          </p:spTgt>
                                        </p:tgtEl>
                                        <p:attrNameLst>
                                          <p:attrName>ppt_w</p:attrName>
                                        </p:attrNameLst>
                                      </p:cBhvr>
                                      <p:tavLst>
                                        <p:tav tm="0">
                                          <p:val>
                                            <p:strVal val="ppt_w"/>
                                          </p:val>
                                        </p:tav>
                                        <p:tav tm="100000">
                                          <p:val>
                                            <p:fltVal val="0"/>
                                          </p:val>
                                        </p:tav>
                                      </p:tavLst>
                                    </p:anim>
                                    <p:anim calcmode="lin" valueType="num">
                                      <p:cBhvr>
                                        <p:cTn id="77" dur="500"/>
                                        <p:tgtEl>
                                          <p:spTgt spid="23559">
                                            <p:bg/>
                                          </p:spTgt>
                                        </p:tgtEl>
                                        <p:attrNameLst>
                                          <p:attrName>ppt_h</p:attrName>
                                        </p:attrNameLst>
                                      </p:cBhvr>
                                      <p:tavLst>
                                        <p:tav tm="0">
                                          <p:val>
                                            <p:strVal val="ppt_h"/>
                                          </p:val>
                                        </p:tav>
                                        <p:tav tm="100000">
                                          <p:val>
                                            <p:fltVal val="0"/>
                                          </p:val>
                                        </p:tav>
                                      </p:tavLst>
                                    </p:anim>
                                    <p:set>
                                      <p:cBhvr>
                                        <p:cTn id="78" dur="1" fill="hold">
                                          <p:stCondLst>
                                            <p:cond delay="499"/>
                                          </p:stCondLst>
                                        </p:cTn>
                                        <p:tgtEl>
                                          <p:spTgt spid="23559">
                                            <p:bg/>
                                          </p:spTgt>
                                        </p:tgtEl>
                                        <p:attrNameLst>
                                          <p:attrName>style.visibility</p:attrName>
                                        </p:attrNameLst>
                                      </p:cBhvr>
                                      <p:to>
                                        <p:strVal val="hidden"/>
                                      </p:to>
                                    </p:set>
                                  </p:childTnLst>
                                </p:cTn>
                              </p:par>
                              <p:par>
                                <p:cTn id="79" presetID="23" presetClass="exit" presetSubtype="32" fill="hold" grpId="1" nodeType="withEffect">
                                  <p:stCondLst>
                                    <p:cond delay="0"/>
                                  </p:stCondLst>
                                  <p:childTnLst>
                                    <p:anim calcmode="lin" valueType="num">
                                      <p:cBhvr>
                                        <p:cTn id="80" dur="500"/>
                                        <p:tgtEl>
                                          <p:spTgt spid="23560"/>
                                        </p:tgtEl>
                                        <p:attrNameLst>
                                          <p:attrName>ppt_w</p:attrName>
                                        </p:attrNameLst>
                                      </p:cBhvr>
                                      <p:tavLst>
                                        <p:tav tm="0">
                                          <p:val>
                                            <p:strVal val="ppt_w"/>
                                          </p:val>
                                        </p:tav>
                                        <p:tav tm="100000">
                                          <p:val>
                                            <p:fltVal val="0"/>
                                          </p:val>
                                        </p:tav>
                                      </p:tavLst>
                                    </p:anim>
                                    <p:anim calcmode="lin" valueType="num">
                                      <p:cBhvr>
                                        <p:cTn id="81" dur="500"/>
                                        <p:tgtEl>
                                          <p:spTgt spid="23560"/>
                                        </p:tgtEl>
                                        <p:attrNameLst>
                                          <p:attrName>ppt_h</p:attrName>
                                        </p:attrNameLst>
                                      </p:cBhvr>
                                      <p:tavLst>
                                        <p:tav tm="0">
                                          <p:val>
                                            <p:strVal val="ppt_h"/>
                                          </p:val>
                                        </p:tav>
                                        <p:tav tm="100000">
                                          <p:val>
                                            <p:fltVal val="0"/>
                                          </p:val>
                                        </p:tav>
                                      </p:tavLst>
                                    </p:anim>
                                    <p:set>
                                      <p:cBhvr>
                                        <p:cTn id="82" dur="1" fill="hold">
                                          <p:stCondLst>
                                            <p:cond delay="499"/>
                                          </p:stCondLst>
                                        </p:cTn>
                                        <p:tgtEl>
                                          <p:spTgt spid="235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uild="allAtOnce" animBg="1"/>
      <p:bldP spid="23560" grpId="0" animBg="1"/>
      <p:bldP spid="23560" grpId="1" animBg="1"/>
      <p:bldP spid="235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wrap="square" lIns="91440" tIns="45720" rIns="91440" bIns="45720" numCol="1" anchorCtr="0" compatLnSpc="1">
            <a:prstTxWarp prst="textNoShape">
              <a:avLst/>
            </a:prstTxWarp>
          </a:bodyPr>
          <a:lstStyle/>
          <a:p>
            <a:endParaRPr lang="en-US" smtClean="0">
              <a:effectLst>
                <a:outerShdw blurRad="38100" dist="38100" dir="2700000" algn="tl">
                  <a:srgbClr val="C0C0C0"/>
                </a:outerShdw>
              </a:effectLst>
            </a:endParaRPr>
          </a:p>
        </p:txBody>
      </p:sp>
      <p:sp>
        <p:nvSpPr>
          <p:cNvPr id="59395" name="Content Placeholder 2"/>
          <p:cNvSpPr>
            <a:spLocks noGrp="1"/>
          </p:cNvSpPr>
          <p:nvPr>
            <p:ph sz="quarter" idx="1"/>
          </p:nvPr>
        </p:nvSpPr>
        <p:spPr/>
        <p:txBody>
          <a:bodyPr/>
          <a:lstStyle/>
          <a:p>
            <a:endParaRPr lang="vi-VN" smtClean="0"/>
          </a:p>
        </p:txBody>
      </p:sp>
      <p:sp>
        <p:nvSpPr>
          <p:cNvPr id="59396" name="Content Placeholder 3"/>
          <p:cNvSpPr>
            <a:spLocks noGrp="1"/>
          </p:cNvSpPr>
          <p:nvPr>
            <p:ph sz="quarter" idx="2"/>
          </p:nvPr>
        </p:nvSpPr>
        <p:spPr/>
        <p:txBody>
          <a:bodyPr/>
          <a:lstStyle/>
          <a:p>
            <a:endParaRPr lang="vi-VN" smtClean="0"/>
          </a:p>
        </p:txBody>
      </p:sp>
      <p:sp>
        <p:nvSpPr>
          <p:cNvPr id="59397" name="Content Placeholder 4"/>
          <p:cNvSpPr>
            <a:spLocks noGrp="1"/>
          </p:cNvSpPr>
          <p:nvPr>
            <p:ph sz="quarter" idx="3"/>
          </p:nvPr>
        </p:nvSpPr>
        <p:spPr/>
        <p:txBody>
          <a:bodyPr/>
          <a:lstStyle/>
          <a:p>
            <a:endParaRPr lang="vi-VN" smtClean="0"/>
          </a:p>
        </p:txBody>
      </p:sp>
      <p:sp>
        <p:nvSpPr>
          <p:cNvPr id="59398" name="Content Placeholder 5"/>
          <p:cNvSpPr>
            <a:spLocks noGrp="1"/>
          </p:cNvSpPr>
          <p:nvPr>
            <p:ph sz="quarter" idx="4"/>
          </p:nvPr>
        </p:nvSpPr>
        <p:spPr/>
        <p:txBody>
          <a:bodyPr/>
          <a:lstStyle/>
          <a:p>
            <a:endParaRPr lang="vi-VN" smtClean="0"/>
          </a:p>
        </p:txBody>
      </p:sp>
      <p:sp>
        <p:nvSpPr>
          <p:cNvPr id="7" name="Rectangle 10"/>
          <p:cNvSpPr>
            <a:spLocks/>
          </p:cNvSpPr>
          <p:nvPr/>
        </p:nvSpPr>
        <p:spPr bwMode="auto">
          <a:xfrm>
            <a:off x="381000" y="2133600"/>
            <a:ext cx="8534400" cy="381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Times New Roman" pitchFamily="18" charset="0"/>
              <a:buNone/>
            </a:pPr>
            <a:r>
              <a:rPr lang="en-US" sz="3200" b="1" i="1">
                <a:latin typeface="VNI-Times" pitchFamily="2" charset="0"/>
              </a:rPr>
              <a:t>      </a:t>
            </a:r>
            <a:r>
              <a:rPr lang="en-US" sz="3200" b="1" i="1" u="sng">
                <a:solidFill>
                  <a:srgbClr val="000000"/>
                </a:solidFill>
              </a:rPr>
              <a:t>C</a:t>
            </a:r>
            <a:r>
              <a:rPr lang="en-US" sz="3200" b="1" i="1" u="sng"/>
              <a:t>âu 2:</a:t>
            </a:r>
            <a:r>
              <a:rPr lang="en-US" sz="3200" b="1" i="1">
                <a:solidFill>
                  <a:srgbClr val="FF00FF"/>
                </a:solidFill>
              </a:rPr>
              <a:t> Trung Quốc Đồng minh hội là tổ chức chính trị của?</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A. </a:t>
            </a:r>
            <a:r>
              <a:rPr lang="en-US" sz="3200" b="1">
                <a:solidFill>
                  <a:schemeClr val="hlink"/>
                </a:solidFill>
              </a:rPr>
              <a:t>Giai cấp nông dân Trung Quốc.</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B</a:t>
            </a:r>
            <a:r>
              <a:rPr lang="en-US" sz="3200" b="1">
                <a:solidFill>
                  <a:schemeClr val="hlink"/>
                </a:solidFill>
                <a:latin typeface="Calibri" pitchFamily="34" charset="0"/>
              </a:rPr>
              <a:t>. </a:t>
            </a:r>
            <a:r>
              <a:rPr lang="en-US" sz="3200" b="1">
                <a:solidFill>
                  <a:schemeClr val="hlink"/>
                </a:solidFill>
              </a:rPr>
              <a:t>Giai cấp tư sản Trung Quốc.</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C. </a:t>
            </a:r>
            <a:r>
              <a:rPr lang="en-US" sz="3200" b="1">
                <a:solidFill>
                  <a:schemeClr val="hlink"/>
                </a:solidFill>
              </a:rPr>
              <a:t>Cả hai ý trên đều đúng.</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D. </a:t>
            </a:r>
            <a:r>
              <a:rPr lang="en-US" sz="3200" b="1">
                <a:solidFill>
                  <a:schemeClr val="hlink"/>
                </a:solidFill>
              </a:rPr>
              <a:t>Cả hai ý trên đều sai.</a:t>
            </a:r>
          </a:p>
        </p:txBody>
      </p:sp>
      <p:sp>
        <p:nvSpPr>
          <p:cNvPr id="8" name="Oval 11"/>
          <p:cNvSpPr>
            <a:spLocks noChangeArrowheads="1"/>
          </p:cNvSpPr>
          <p:nvPr/>
        </p:nvSpPr>
        <p:spPr bwMode="auto">
          <a:xfrm>
            <a:off x="685800" y="3733800"/>
            <a:ext cx="533400" cy="762000"/>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FF0000"/>
                </a:solidFill>
              </a:rPr>
              <a:t>B</a:t>
            </a:r>
          </a:p>
        </p:txBody>
      </p:sp>
      <p:sp>
        <p:nvSpPr>
          <p:cNvPr id="59401" name="AutoShape 5"/>
          <p:cNvSpPr>
            <a:spLocks noChangeArrowheads="1"/>
          </p:cNvSpPr>
          <p:nvPr/>
        </p:nvSpPr>
        <p:spPr bwMode="auto">
          <a:xfrm>
            <a:off x="228600" y="304800"/>
            <a:ext cx="8686800" cy="990600"/>
          </a:xfrm>
          <a:prstGeom prst="ribbon">
            <a:avLst>
              <a:gd name="adj1" fmla="val 12500"/>
              <a:gd name="adj2" fmla="val 50000"/>
            </a:avLst>
          </a:prstGeom>
          <a:solidFill>
            <a:srgbClr val="CCFFCC"/>
          </a:solidFill>
          <a:ln w="9525">
            <a:solidFill>
              <a:schemeClr val="tx1"/>
            </a:solidFill>
            <a:round/>
            <a:headEnd/>
            <a:tailEnd/>
          </a:ln>
        </p:spPr>
        <p:txBody>
          <a:bodyPr wrap="none" anchor="ctr"/>
          <a:lstStyle/>
          <a:p>
            <a:endParaRPr lang="vi-VN"/>
          </a:p>
        </p:txBody>
      </p:sp>
      <p:sp>
        <p:nvSpPr>
          <p:cNvPr id="59402" name="Rectangle 4"/>
          <p:cNvSpPr>
            <a:spLocks noChangeArrowheads="1"/>
          </p:cNvSpPr>
          <p:nvPr/>
        </p:nvSpPr>
        <p:spPr bwMode="auto">
          <a:xfrm>
            <a:off x="2003425" y="609600"/>
            <a:ext cx="477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lgn="just" eaLnBrk="0" hangingPunct="0"/>
            <a:r>
              <a:rPr lang="en-US" sz="2800" b="1">
                <a:solidFill>
                  <a:srgbClr val="FF0000"/>
                </a:solidFill>
              </a:rPr>
              <a:t>B</a:t>
            </a:r>
            <a:r>
              <a:rPr lang="vi-VN" sz="2800" b="1">
                <a:solidFill>
                  <a:srgbClr val="FF0000"/>
                </a:solidFill>
              </a:rPr>
              <a:t>ÀI</a:t>
            </a:r>
            <a:r>
              <a:rPr lang="en-US" sz="2800" b="1">
                <a:solidFill>
                  <a:srgbClr val="FF0000"/>
                </a:solidFill>
              </a:rPr>
              <a:t> T</a:t>
            </a:r>
            <a:r>
              <a:rPr lang="vi-VN" sz="2800" b="1">
                <a:solidFill>
                  <a:srgbClr val="FF0000"/>
                </a:solidFill>
              </a:rPr>
              <a:t>ẬP</a:t>
            </a:r>
            <a:r>
              <a:rPr lang="en-US" sz="2800" b="1">
                <a:solidFill>
                  <a:srgbClr val="FF0000"/>
                </a:solidFill>
              </a:rPr>
              <a:t> TR</a:t>
            </a:r>
            <a:r>
              <a:rPr lang="vi-VN" sz="2800" b="1">
                <a:solidFill>
                  <a:srgbClr val="FF0000"/>
                </a:solidFill>
              </a:rPr>
              <a:t>ẮC</a:t>
            </a:r>
            <a:r>
              <a:rPr lang="en-US" sz="2800" b="1">
                <a:solidFill>
                  <a:srgbClr val="FF0000"/>
                </a:solidFill>
              </a:rPr>
              <a:t> NGHI</a:t>
            </a:r>
            <a:r>
              <a:rPr lang="vi-VN" sz="2800" b="1">
                <a:solidFill>
                  <a:srgbClr val="FF0000"/>
                </a:solidFill>
              </a:rPr>
              <a:t>ỆM</a:t>
            </a:r>
          </a:p>
        </p:txBody>
      </p:sp>
      <p:sp>
        <p:nvSpPr>
          <p:cNvPr id="11" name="Rectangle 1"/>
          <p:cNvSpPr>
            <a:spLocks noChangeArrowheads="1"/>
          </p:cNvSpPr>
          <p:nvPr/>
        </p:nvSpPr>
        <p:spPr bwMode="auto">
          <a:xfrm>
            <a:off x="533400" y="1371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a:t>
            </a:r>
            <a:r>
              <a:rPr lang="en-US" sz="3200" b="1"/>
              <a:t>Chọn đáp án đúng</a:t>
            </a:r>
          </a:p>
        </p:txBody>
      </p:sp>
    </p:spTree>
    <p:extLst>
      <p:ext uri="{BB962C8B-B14F-4D97-AF65-F5344CB8AC3E}">
        <p14:creationId xmlns:p14="http://schemas.microsoft.com/office/powerpoint/2010/main" val="451403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 calcmode="lin" valueType="num">
                                      <p:cBhvr>
                                        <p:cTn id="12" dur="1000" fill="hold"/>
                                        <p:tgtEl>
                                          <p:spTgt spid="11"/>
                                        </p:tgtEl>
                                        <p:attrNameLst>
                                          <p:attrName>style.rotation</p:attrName>
                                        </p:attrNameLst>
                                      </p:cBhvr>
                                      <p:tavLst>
                                        <p:tav tm="0">
                                          <p:val>
                                            <p:fltVal val="90"/>
                                          </p:val>
                                        </p:tav>
                                        <p:tav tm="100000">
                                          <p:val>
                                            <p:fltVal val="0"/>
                                          </p:val>
                                        </p:tav>
                                      </p:tavLst>
                                    </p:anim>
                                    <p:animEffect transition="in" filter="fade">
                                      <p:cBhvr>
                                        <p:cTn id="13" dur="1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wrap="square" lIns="91440" tIns="45720" rIns="91440" bIns="45720" numCol="1" anchorCtr="0" compatLnSpc="1">
            <a:prstTxWarp prst="textNoShape">
              <a:avLst/>
            </a:prstTxWarp>
          </a:bodyPr>
          <a:lstStyle/>
          <a:p>
            <a:endParaRPr lang="en-US" smtClean="0">
              <a:effectLst>
                <a:outerShdw blurRad="38100" dist="38100" dir="2700000" algn="tl">
                  <a:srgbClr val="C0C0C0"/>
                </a:outerShdw>
              </a:effectLst>
            </a:endParaRPr>
          </a:p>
        </p:txBody>
      </p:sp>
      <p:sp>
        <p:nvSpPr>
          <p:cNvPr id="59395" name="Content Placeholder 2"/>
          <p:cNvSpPr>
            <a:spLocks noGrp="1"/>
          </p:cNvSpPr>
          <p:nvPr>
            <p:ph sz="quarter" idx="1"/>
          </p:nvPr>
        </p:nvSpPr>
        <p:spPr/>
        <p:txBody>
          <a:bodyPr/>
          <a:lstStyle/>
          <a:p>
            <a:endParaRPr lang="vi-VN" smtClean="0"/>
          </a:p>
        </p:txBody>
      </p:sp>
      <p:sp>
        <p:nvSpPr>
          <p:cNvPr id="59396" name="Content Placeholder 3"/>
          <p:cNvSpPr>
            <a:spLocks noGrp="1"/>
          </p:cNvSpPr>
          <p:nvPr>
            <p:ph sz="quarter" idx="2"/>
          </p:nvPr>
        </p:nvSpPr>
        <p:spPr/>
        <p:txBody>
          <a:bodyPr/>
          <a:lstStyle/>
          <a:p>
            <a:endParaRPr lang="vi-VN" smtClean="0"/>
          </a:p>
        </p:txBody>
      </p:sp>
      <p:sp>
        <p:nvSpPr>
          <p:cNvPr id="59397" name="Content Placeholder 4"/>
          <p:cNvSpPr>
            <a:spLocks noGrp="1"/>
          </p:cNvSpPr>
          <p:nvPr>
            <p:ph sz="quarter" idx="3"/>
          </p:nvPr>
        </p:nvSpPr>
        <p:spPr/>
        <p:txBody>
          <a:bodyPr/>
          <a:lstStyle/>
          <a:p>
            <a:endParaRPr lang="vi-VN" smtClean="0"/>
          </a:p>
        </p:txBody>
      </p:sp>
      <p:sp>
        <p:nvSpPr>
          <p:cNvPr id="59398" name="Content Placeholder 5"/>
          <p:cNvSpPr>
            <a:spLocks noGrp="1"/>
          </p:cNvSpPr>
          <p:nvPr>
            <p:ph sz="quarter" idx="4"/>
          </p:nvPr>
        </p:nvSpPr>
        <p:spPr/>
        <p:txBody>
          <a:bodyPr/>
          <a:lstStyle/>
          <a:p>
            <a:endParaRPr lang="vi-VN" smtClean="0"/>
          </a:p>
        </p:txBody>
      </p:sp>
      <p:sp>
        <p:nvSpPr>
          <p:cNvPr id="7" name="Rectangle 10"/>
          <p:cNvSpPr>
            <a:spLocks/>
          </p:cNvSpPr>
          <p:nvPr/>
        </p:nvSpPr>
        <p:spPr bwMode="auto">
          <a:xfrm>
            <a:off x="381000" y="2133600"/>
            <a:ext cx="8534400" cy="381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Times New Roman" pitchFamily="18" charset="0"/>
              <a:buNone/>
            </a:pPr>
            <a:r>
              <a:rPr lang="en-US" sz="3200" b="1" i="1">
                <a:latin typeface="VNI-Times" pitchFamily="2" charset="0"/>
              </a:rPr>
              <a:t>      </a:t>
            </a:r>
            <a:r>
              <a:rPr lang="en-US" sz="3200" b="1" i="1" u="sng">
                <a:solidFill>
                  <a:srgbClr val="000000"/>
                </a:solidFill>
              </a:rPr>
              <a:t>C</a:t>
            </a:r>
            <a:r>
              <a:rPr lang="en-US" sz="3200" b="1" i="1" u="sng"/>
              <a:t>âu 2:</a:t>
            </a:r>
            <a:r>
              <a:rPr lang="en-US" sz="3200" b="1" i="1">
                <a:solidFill>
                  <a:srgbClr val="FF00FF"/>
                </a:solidFill>
              </a:rPr>
              <a:t> Trung Quốc Đồng minh hội là tổ chức chính trị của?</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A. </a:t>
            </a:r>
            <a:r>
              <a:rPr lang="en-US" sz="3200" b="1">
                <a:solidFill>
                  <a:schemeClr val="hlink"/>
                </a:solidFill>
              </a:rPr>
              <a:t>Giai cấp nông dân Trung Quốc.</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B</a:t>
            </a:r>
            <a:r>
              <a:rPr lang="en-US" sz="3200" b="1">
                <a:solidFill>
                  <a:schemeClr val="hlink"/>
                </a:solidFill>
                <a:latin typeface="Calibri" pitchFamily="34" charset="0"/>
              </a:rPr>
              <a:t>. </a:t>
            </a:r>
            <a:r>
              <a:rPr lang="en-US" sz="3200" b="1">
                <a:solidFill>
                  <a:schemeClr val="hlink"/>
                </a:solidFill>
              </a:rPr>
              <a:t>Giai cấp tư sản Trung Quốc.</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C. </a:t>
            </a:r>
            <a:r>
              <a:rPr lang="en-US" sz="3200" b="1">
                <a:solidFill>
                  <a:schemeClr val="hlink"/>
                </a:solidFill>
              </a:rPr>
              <a:t>Cả hai ý trên đều đúng.</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D. </a:t>
            </a:r>
            <a:r>
              <a:rPr lang="en-US" sz="3200" b="1">
                <a:solidFill>
                  <a:schemeClr val="hlink"/>
                </a:solidFill>
              </a:rPr>
              <a:t>Cả hai ý trên đều sai.</a:t>
            </a:r>
          </a:p>
        </p:txBody>
      </p:sp>
      <p:sp>
        <p:nvSpPr>
          <p:cNvPr id="8" name="Oval 11"/>
          <p:cNvSpPr>
            <a:spLocks noChangeArrowheads="1"/>
          </p:cNvSpPr>
          <p:nvPr/>
        </p:nvSpPr>
        <p:spPr bwMode="auto">
          <a:xfrm>
            <a:off x="685800" y="3733800"/>
            <a:ext cx="533400" cy="762000"/>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FF0000"/>
                </a:solidFill>
              </a:rPr>
              <a:t>B</a:t>
            </a:r>
          </a:p>
        </p:txBody>
      </p:sp>
      <p:sp>
        <p:nvSpPr>
          <p:cNvPr id="59401" name="AutoShape 5"/>
          <p:cNvSpPr>
            <a:spLocks noChangeArrowheads="1"/>
          </p:cNvSpPr>
          <p:nvPr/>
        </p:nvSpPr>
        <p:spPr bwMode="auto">
          <a:xfrm>
            <a:off x="228600" y="304800"/>
            <a:ext cx="8686800" cy="990600"/>
          </a:xfrm>
          <a:prstGeom prst="ribbon">
            <a:avLst>
              <a:gd name="adj1" fmla="val 12500"/>
              <a:gd name="adj2" fmla="val 50000"/>
            </a:avLst>
          </a:prstGeom>
          <a:solidFill>
            <a:srgbClr val="CCFFCC"/>
          </a:solidFill>
          <a:ln w="9525">
            <a:solidFill>
              <a:schemeClr val="tx1"/>
            </a:solidFill>
            <a:round/>
            <a:headEnd/>
            <a:tailEnd/>
          </a:ln>
        </p:spPr>
        <p:txBody>
          <a:bodyPr wrap="none" anchor="ctr"/>
          <a:lstStyle/>
          <a:p>
            <a:endParaRPr lang="vi-VN"/>
          </a:p>
        </p:txBody>
      </p:sp>
      <p:sp>
        <p:nvSpPr>
          <p:cNvPr id="59402" name="Rectangle 4"/>
          <p:cNvSpPr>
            <a:spLocks noChangeArrowheads="1"/>
          </p:cNvSpPr>
          <p:nvPr/>
        </p:nvSpPr>
        <p:spPr bwMode="auto">
          <a:xfrm>
            <a:off x="2003425" y="609600"/>
            <a:ext cx="477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lgn="just" eaLnBrk="0" hangingPunct="0"/>
            <a:r>
              <a:rPr lang="en-US" sz="2800" b="1">
                <a:solidFill>
                  <a:srgbClr val="FF0000"/>
                </a:solidFill>
              </a:rPr>
              <a:t>B</a:t>
            </a:r>
            <a:r>
              <a:rPr lang="vi-VN" sz="2800" b="1">
                <a:solidFill>
                  <a:srgbClr val="FF0000"/>
                </a:solidFill>
              </a:rPr>
              <a:t>ÀI</a:t>
            </a:r>
            <a:r>
              <a:rPr lang="en-US" sz="2800" b="1">
                <a:solidFill>
                  <a:srgbClr val="FF0000"/>
                </a:solidFill>
              </a:rPr>
              <a:t> T</a:t>
            </a:r>
            <a:r>
              <a:rPr lang="vi-VN" sz="2800" b="1">
                <a:solidFill>
                  <a:srgbClr val="FF0000"/>
                </a:solidFill>
              </a:rPr>
              <a:t>ẬP</a:t>
            </a:r>
            <a:r>
              <a:rPr lang="en-US" sz="2800" b="1">
                <a:solidFill>
                  <a:srgbClr val="FF0000"/>
                </a:solidFill>
              </a:rPr>
              <a:t> TR</a:t>
            </a:r>
            <a:r>
              <a:rPr lang="vi-VN" sz="2800" b="1">
                <a:solidFill>
                  <a:srgbClr val="FF0000"/>
                </a:solidFill>
              </a:rPr>
              <a:t>ẮC</a:t>
            </a:r>
            <a:r>
              <a:rPr lang="en-US" sz="2800" b="1">
                <a:solidFill>
                  <a:srgbClr val="FF0000"/>
                </a:solidFill>
              </a:rPr>
              <a:t> NGHI</a:t>
            </a:r>
            <a:r>
              <a:rPr lang="vi-VN" sz="2800" b="1">
                <a:solidFill>
                  <a:srgbClr val="FF0000"/>
                </a:solidFill>
              </a:rPr>
              <a:t>ỆM</a:t>
            </a:r>
          </a:p>
        </p:txBody>
      </p:sp>
      <p:sp>
        <p:nvSpPr>
          <p:cNvPr id="11" name="Rectangle 1"/>
          <p:cNvSpPr>
            <a:spLocks noChangeArrowheads="1"/>
          </p:cNvSpPr>
          <p:nvPr/>
        </p:nvSpPr>
        <p:spPr bwMode="auto">
          <a:xfrm>
            <a:off x="533400" y="1371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a:t>
            </a:r>
            <a:r>
              <a:rPr lang="en-US" sz="3200" b="1"/>
              <a:t>Chọn đáp án đúng</a:t>
            </a:r>
          </a:p>
        </p:txBody>
      </p:sp>
    </p:spTree>
    <p:extLst>
      <p:ext uri="{BB962C8B-B14F-4D97-AF65-F5344CB8AC3E}">
        <p14:creationId xmlns:p14="http://schemas.microsoft.com/office/powerpoint/2010/main" val="451403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 calcmode="lin" valueType="num">
                                      <p:cBhvr>
                                        <p:cTn id="12" dur="1000" fill="hold"/>
                                        <p:tgtEl>
                                          <p:spTgt spid="11"/>
                                        </p:tgtEl>
                                        <p:attrNameLst>
                                          <p:attrName>style.rotation</p:attrName>
                                        </p:attrNameLst>
                                      </p:cBhvr>
                                      <p:tavLst>
                                        <p:tav tm="0">
                                          <p:val>
                                            <p:fltVal val="90"/>
                                          </p:val>
                                        </p:tav>
                                        <p:tav tm="100000">
                                          <p:val>
                                            <p:fltVal val="0"/>
                                          </p:val>
                                        </p:tav>
                                      </p:tavLst>
                                    </p:anim>
                                    <p:animEffect transition="in" filter="fade">
                                      <p:cBhvr>
                                        <p:cTn id="13" dur="1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517" name="Rectangle 5"/>
          <p:cNvSpPr>
            <a:spLocks noChangeArrowheads="1"/>
          </p:cNvSpPr>
          <p:nvPr/>
        </p:nvSpPr>
        <p:spPr bwMode="auto">
          <a:xfrm>
            <a:off x="585788" y="609600"/>
            <a:ext cx="711041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800" b="1" u="sng" dirty="0" err="1">
                <a:solidFill>
                  <a:srgbClr val="CC0000"/>
                </a:solidFill>
              </a:rPr>
              <a:t>H</a:t>
            </a:r>
            <a:r>
              <a:rPr lang="en-US" sz="4400" b="1" u="sng" dirty="0" err="1">
                <a:solidFill>
                  <a:srgbClr val="CC0000"/>
                </a:solidFill>
                <a:latin typeface="Calibri" pitchFamily="34" charset="0"/>
              </a:rPr>
              <a:t>ướng</a:t>
            </a:r>
            <a:r>
              <a:rPr lang="en-US" sz="4400" b="1" u="sng" dirty="0">
                <a:solidFill>
                  <a:srgbClr val="CC0000"/>
                </a:solidFill>
                <a:latin typeface="Calibri" pitchFamily="34" charset="0"/>
              </a:rPr>
              <a:t> </a:t>
            </a:r>
            <a:r>
              <a:rPr lang="en-US" sz="4400" b="1" u="sng" dirty="0" err="1">
                <a:solidFill>
                  <a:srgbClr val="CC0000"/>
                </a:solidFill>
                <a:latin typeface="Calibri" pitchFamily="34" charset="0"/>
              </a:rPr>
              <a:t>dẫn</a:t>
            </a:r>
            <a:r>
              <a:rPr lang="en-US" sz="4400" b="1" u="sng" dirty="0">
                <a:solidFill>
                  <a:srgbClr val="CC0000"/>
                </a:solidFill>
                <a:latin typeface="Calibri" pitchFamily="34" charset="0"/>
              </a:rPr>
              <a:t> </a:t>
            </a:r>
            <a:r>
              <a:rPr lang="en-US" sz="4400" b="1" u="sng" dirty="0" err="1">
                <a:solidFill>
                  <a:srgbClr val="CC0000"/>
                </a:solidFill>
                <a:latin typeface="Calibri" pitchFamily="34" charset="0"/>
              </a:rPr>
              <a:t>về</a:t>
            </a:r>
            <a:r>
              <a:rPr lang="en-US" sz="4400" b="1" u="sng" dirty="0">
                <a:solidFill>
                  <a:srgbClr val="CC0000"/>
                </a:solidFill>
                <a:latin typeface="Calibri" pitchFamily="34" charset="0"/>
              </a:rPr>
              <a:t> </a:t>
            </a:r>
            <a:r>
              <a:rPr lang="en-US" sz="4400" b="1" u="sng" dirty="0" err="1">
                <a:solidFill>
                  <a:srgbClr val="CC0000"/>
                </a:solidFill>
                <a:latin typeface="Calibri" pitchFamily="34" charset="0"/>
              </a:rPr>
              <a:t>nhà</a:t>
            </a:r>
            <a:endParaRPr lang="en-US" sz="4400" b="1" u="sng" dirty="0">
              <a:solidFill>
                <a:srgbClr val="CC0000"/>
              </a:solidFill>
              <a:latin typeface="Calibri" pitchFamily="34" charset="0"/>
            </a:endParaRPr>
          </a:p>
        </p:txBody>
      </p:sp>
      <p:sp>
        <p:nvSpPr>
          <p:cNvPr id="64519" name="Text Box 7"/>
          <p:cNvSpPr txBox="1">
            <a:spLocks noChangeArrowheads="1"/>
          </p:cNvSpPr>
          <p:nvPr/>
        </p:nvSpPr>
        <p:spPr bwMode="auto">
          <a:xfrm>
            <a:off x="1066800" y="1757087"/>
            <a:ext cx="4930775" cy="584200"/>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200" b="1" dirty="0">
                <a:solidFill>
                  <a:srgbClr val="CC3300"/>
                </a:solidFill>
                <a:effectLst>
                  <a:outerShdw blurRad="38100" dist="38100" dir="2700000" algn="tl">
                    <a:srgbClr val="C0C0C0"/>
                  </a:outerShdw>
                </a:effectLst>
              </a:rPr>
              <a:t>*</a:t>
            </a:r>
            <a:r>
              <a:rPr lang="en-US" sz="3200" b="1" dirty="0">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Trả</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lời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câu</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hỏi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cuối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bài</a:t>
            </a:r>
            <a:r>
              <a:rPr lang="en-US" sz="2800" dirty="0">
                <a:solidFill>
                  <a:schemeClr val="hlink"/>
                </a:solidFill>
              </a:rPr>
              <a:t> </a:t>
            </a:r>
          </a:p>
        </p:txBody>
      </p:sp>
      <p:sp>
        <p:nvSpPr>
          <p:cNvPr id="64520" name="Text Box 8"/>
          <p:cNvSpPr txBox="1">
            <a:spLocks noChangeArrowheads="1"/>
          </p:cNvSpPr>
          <p:nvPr/>
        </p:nvSpPr>
        <p:spPr bwMode="auto">
          <a:xfrm>
            <a:off x="1219200" y="3886200"/>
            <a:ext cx="6629400" cy="1754326"/>
          </a:xfrm>
          <a:prstGeom prst="rect">
            <a:avLst/>
          </a:prstGeom>
          <a:noFill/>
          <a:ln>
            <a:noFill/>
          </a:ln>
          <a:effectLst/>
          <a:extLst/>
        </p:spPr>
        <p:txBody>
          <a:bodyPr wrap="squar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en-US" sz="3200" b="1" dirty="0">
                <a:solidFill>
                  <a:srgbClr val="CC3300"/>
                </a:solidFill>
                <a:effectLst>
                  <a:outerShdw blurRad="38100" dist="38100" dir="2700000" algn="tl">
                    <a:srgbClr val="C0C0C0"/>
                  </a:outerShdw>
                </a:effectLst>
              </a:rPr>
              <a:t>*</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Chuẩn</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bị</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trước</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bài</a:t>
            </a:r>
            <a:r>
              <a:rPr lang="en-US" sz="3200" b="1" dirty="0">
                <a:solidFill>
                  <a:schemeClr val="hlink"/>
                </a:solidFill>
                <a:effectLst>
                  <a:outerShdw blurRad="38100" dist="38100" dir="2700000" algn="tl">
                    <a:srgbClr val="C0C0C0"/>
                  </a:outerShdw>
                </a:effectLst>
              </a:rPr>
              <a:t> 11: </a:t>
            </a:r>
            <a:r>
              <a:rPr lang="en-US" sz="3200" b="1" dirty="0" err="1">
                <a:solidFill>
                  <a:schemeClr val="hlink"/>
                </a:solidFill>
                <a:effectLst>
                  <a:outerShdw blurRad="38100" dist="38100" dir="2700000" algn="tl">
                    <a:srgbClr val="C0C0C0"/>
                  </a:outerShdw>
                </a:effectLst>
              </a:rPr>
              <a:t>Đông</a:t>
            </a:r>
            <a:r>
              <a:rPr lang="en-US" sz="3200" b="1" dirty="0">
                <a:solidFill>
                  <a:schemeClr val="hlink"/>
                </a:solidFill>
                <a:effectLst>
                  <a:outerShdw blurRad="38100" dist="38100" dir="2700000" algn="tl">
                    <a:srgbClr val="C0C0C0"/>
                  </a:outerShdw>
                </a:effectLst>
              </a:rPr>
              <a:t> Nam Á </a:t>
            </a:r>
            <a:r>
              <a:rPr lang="en-US" sz="3200" b="1" dirty="0" err="1">
                <a:solidFill>
                  <a:schemeClr val="hlink"/>
                </a:solidFill>
                <a:effectLst>
                  <a:outerShdw blurRad="38100" dist="38100" dir="2700000" algn="tl">
                    <a:srgbClr val="C0C0C0"/>
                  </a:outerShdw>
                </a:effectLst>
              </a:rPr>
              <a:t>cuối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thế</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kỷ</a:t>
            </a:r>
            <a:r>
              <a:rPr lang="en-US" sz="3200" b="1" dirty="0">
                <a:solidFill>
                  <a:schemeClr val="hlink"/>
                </a:solidFill>
                <a:effectLst>
                  <a:outerShdw blurRad="38100" dist="38100" dir="2700000" algn="tl">
                    <a:srgbClr val="C0C0C0"/>
                  </a:outerShdw>
                </a:effectLst>
              </a:rPr>
              <a:t> XIX- </a:t>
            </a:r>
            <a:r>
              <a:rPr lang="en-US" sz="3200" b="1" dirty="0" err="1">
                <a:solidFill>
                  <a:schemeClr val="hlink"/>
                </a:solidFill>
                <a:effectLst>
                  <a:outerShdw blurRad="38100" dist="38100" dir="2700000" algn="tl">
                    <a:srgbClr val="C0C0C0"/>
                  </a:outerShdw>
                </a:effectLst>
              </a:rPr>
              <a:t>đầu</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thế</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kỷ</a:t>
            </a:r>
            <a:r>
              <a:rPr lang="en-US" sz="3200" b="1" dirty="0">
                <a:solidFill>
                  <a:schemeClr val="hlink"/>
                </a:solidFill>
                <a:effectLst>
                  <a:outerShdw blurRad="38100" dist="38100" dir="2700000" algn="tl">
                    <a:srgbClr val="C0C0C0"/>
                  </a:outerShdw>
                </a:effectLst>
              </a:rPr>
              <a:t> XX</a:t>
            </a:r>
            <a:r>
              <a:rPr lang="en-US" sz="4400" b="1" dirty="0">
                <a:solidFill>
                  <a:srgbClr val="FFFF00"/>
                </a:solidFill>
                <a:effectLst>
                  <a:outerShdw blurRad="38100" dist="38100" dir="2700000" algn="tl">
                    <a:srgbClr val="C0C0C0"/>
                  </a:outerShdw>
                </a:effectLst>
              </a:rPr>
              <a:t> </a:t>
            </a:r>
          </a:p>
        </p:txBody>
      </p:sp>
      <p:sp>
        <p:nvSpPr>
          <p:cNvPr id="64521" name="Rectangle 1"/>
          <p:cNvSpPr>
            <a:spLocks noChangeArrowheads="1"/>
          </p:cNvSpPr>
          <p:nvPr/>
        </p:nvSpPr>
        <p:spPr bwMode="auto">
          <a:xfrm>
            <a:off x="1219200" y="2326378"/>
            <a:ext cx="6629400" cy="1570037"/>
          </a:xfrm>
          <a:prstGeom prst="rect">
            <a:avLst/>
          </a:prstGeom>
          <a:noFill/>
          <a:ln>
            <a:noFill/>
          </a:ln>
          <a:extLst/>
        </p:spPr>
        <p:txBody>
          <a:bodyPr wrap="square" anchor="ctr">
            <a:spAutoFit/>
          </a:bodyPr>
          <a:lstStyle/>
          <a:p>
            <a:pPr algn="just"/>
            <a:r>
              <a:rPr lang="en-US" sz="3200" b="1" dirty="0">
                <a:solidFill>
                  <a:srgbClr val="CC3300"/>
                </a:solidFill>
                <a:effectLst>
                  <a:outerShdw blurRad="38100" dist="38100" dir="2700000" algn="tl">
                    <a:srgbClr val="C0C0C0"/>
                  </a:outerShdw>
                </a:effectLst>
              </a:rPr>
              <a:t>*</a:t>
            </a:r>
            <a:r>
              <a:rPr lang="en-US" dirty="0"/>
              <a:t> </a:t>
            </a:r>
            <a:r>
              <a:rPr lang="en-US" sz="2800" b="1" dirty="0" err="1">
                <a:solidFill>
                  <a:schemeClr val="hlink"/>
                </a:solidFill>
              </a:rPr>
              <a:t>L</a:t>
            </a:r>
            <a:r>
              <a:rPr lang="en-US" sz="3200" b="1" dirty="0" err="1">
                <a:solidFill>
                  <a:schemeClr val="hlink"/>
                </a:solidFill>
              </a:rPr>
              <a:t>ập</a:t>
            </a:r>
            <a:r>
              <a:rPr lang="en-US" sz="3200" b="1" dirty="0">
                <a:solidFill>
                  <a:schemeClr val="hlink"/>
                </a:solidFill>
              </a:rPr>
              <a:t> </a:t>
            </a:r>
            <a:r>
              <a:rPr lang="en-US" sz="3200" b="1" dirty="0" err="1">
                <a:solidFill>
                  <a:schemeClr val="hlink"/>
                </a:solidFill>
              </a:rPr>
              <a:t>niên</a:t>
            </a:r>
            <a:r>
              <a:rPr lang="en-US" sz="3200" b="1" dirty="0">
                <a:solidFill>
                  <a:schemeClr val="hlink"/>
                </a:solidFill>
              </a:rPr>
              <a:t> </a:t>
            </a:r>
            <a:r>
              <a:rPr lang="en-US" sz="3200" b="1" dirty="0" err="1">
                <a:solidFill>
                  <a:schemeClr val="hlink"/>
                </a:solidFill>
              </a:rPr>
              <a:t>biểu</a:t>
            </a:r>
            <a:r>
              <a:rPr lang="en-US" sz="3200" b="1" dirty="0">
                <a:solidFill>
                  <a:schemeClr val="hlink"/>
                </a:solidFill>
              </a:rPr>
              <a:t> </a:t>
            </a:r>
            <a:r>
              <a:rPr lang="en-US" sz="3200" b="1" dirty="0" err="1">
                <a:solidFill>
                  <a:schemeClr val="hlink"/>
                </a:solidFill>
              </a:rPr>
              <a:t>phong</a:t>
            </a:r>
            <a:r>
              <a:rPr lang="en-US" sz="3200" b="1" dirty="0">
                <a:solidFill>
                  <a:schemeClr val="hlink"/>
                </a:solidFill>
              </a:rPr>
              <a:t> </a:t>
            </a:r>
            <a:r>
              <a:rPr lang="en-US" sz="3200" b="1" dirty="0" err="1">
                <a:solidFill>
                  <a:schemeClr val="hlink"/>
                </a:solidFill>
              </a:rPr>
              <a:t>trào</a:t>
            </a:r>
            <a:r>
              <a:rPr lang="en-US" sz="3200" b="1" dirty="0">
                <a:solidFill>
                  <a:schemeClr val="hlink"/>
                </a:solidFill>
              </a:rPr>
              <a:t> </a:t>
            </a:r>
            <a:r>
              <a:rPr lang="en-US" sz="3200" b="1" dirty="0" err="1">
                <a:solidFill>
                  <a:schemeClr val="hlink"/>
                </a:solidFill>
              </a:rPr>
              <a:t>đấu</a:t>
            </a:r>
            <a:r>
              <a:rPr lang="en-US" sz="3200" b="1" dirty="0">
                <a:solidFill>
                  <a:schemeClr val="hlink"/>
                </a:solidFill>
              </a:rPr>
              <a:t> </a:t>
            </a:r>
            <a:r>
              <a:rPr lang="en-US" sz="3200" b="1" dirty="0" err="1">
                <a:solidFill>
                  <a:schemeClr val="hlink"/>
                </a:solidFill>
              </a:rPr>
              <a:t>tranh</a:t>
            </a:r>
            <a:r>
              <a:rPr lang="en-US" sz="3200" b="1" dirty="0">
                <a:solidFill>
                  <a:schemeClr val="hlink"/>
                </a:solidFill>
              </a:rPr>
              <a:t> </a:t>
            </a:r>
            <a:r>
              <a:rPr lang="en-US" sz="3200" b="1" dirty="0" err="1">
                <a:solidFill>
                  <a:schemeClr val="hlink"/>
                </a:solidFill>
              </a:rPr>
              <a:t>của</a:t>
            </a:r>
            <a:r>
              <a:rPr lang="en-US" sz="3200" b="1" dirty="0">
                <a:solidFill>
                  <a:schemeClr val="hlink"/>
                </a:solidFill>
              </a:rPr>
              <a:t> </a:t>
            </a:r>
            <a:r>
              <a:rPr lang="en-US" sz="3200" b="1" dirty="0" err="1">
                <a:solidFill>
                  <a:schemeClr val="hlink"/>
                </a:solidFill>
              </a:rPr>
              <a:t>nhân</a:t>
            </a:r>
            <a:r>
              <a:rPr lang="en-US" sz="3200" b="1" dirty="0">
                <a:solidFill>
                  <a:schemeClr val="hlink"/>
                </a:solidFill>
              </a:rPr>
              <a:t> </a:t>
            </a:r>
            <a:r>
              <a:rPr lang="en-US" sz="3200" b="1" dirty="0" err="1">
                <a:solidFill>
                  <a:schemeClr val="hlink"/>
                </a:solidFill>
              </a:rPr>
              <a:t>dân</a:t>
            </a:r>
            <a:r>
              <a:rPr lang="en-US" sz="3200" b="1" dirty="0">
                <a:solidFill>
                  <a:schemeClr val="hlink"/>
                </a:solidFill>
              </a:rPr>
              <a:t> </a:t>
            </a:r>
            <a:r>
              <a:rPr lang="en-US" sz="3200" b="1" dirty="0" err="1">
                <a:solidFill>
                  <a:schemeClr val="hlink"/>
                </a:solidFill>
              </a:rPr>
              <a:t>Trung</a:t>
            </a:r>
            <a:r>
              <a:rPr lang="en-US" sz="3200" b="1" dirty="0">
                <a:solidFill>
                  <a:schemeClr val="hlink"/>
                </a:solidFill>
              </a:rPr>
              <a:t> </a:t>
            </a:r>
            <a:r>
              <a:rPr lang="en-US" sz="3200" b="1" dirty="0" err="1">
                <a:solidFill>
                  <a:schemeClr val="hlink"/>
                </a:solidFill>
              </a:rPr>
              <a:t>Quốc</a:t>
            </a:r>
            <a:r>
              <a:rPr lang="en-US" sz="3200" b="1" dirty="0">
                <a:solidFill>
                  <a:schemeClr val="hlink"/>
                </a:solidFill>
              </a:rPr>
              <a:t> </a:t>
            </a:r>
            <a:r>
              <a:rPr lang="en-US" sz="3200" b="1" dirty="0" err="1">
                <a:solidFill>
                  <a:schemeClr val="hlink"/>
                </a:solidFill>
              </a:rPr>
              <a:t>cuối</a:t>
            </a:r>
            <a:r>
              <a:rPr lang="en-US" sz="3200" b="1" dirty="0">
                <a:solidFill>
                  <a:schemeClr val="hlink"/>
                </a:solidFill>
              </a:rPr>
              <a:t> </a:t>
            </a:r>
            <a:r>
              <a:rPr lang="en-US" sz="3200" b="1" dirty="0" err="1">
                <a:solidFill>
                  <a:schemeClr val="hlink"/>
                </a:solidFill>
              </a:rPr>
              <a:t>thế</a:t>
            </a:r>
            <a:r>
              <a:rPr lang="en-US" sz="3200" b="1" dirty="0">
                <a:solidFill>
                  <a:schemeClr val="hlink"/>
                </a:solidFill>
              </a:rPr>
              <a:t> </a:t>
            </a:r>
            <a:r>
              <a:rPr lang="en-US" sz="3200" b="1" dirty="0" err="1">
                <a:solidFill>
                  <a:schemeClr val="hlink"/>
                </a:solidFill>
              </a:rPr>
              <a:t>kỷ</a:t>
            </a:r>
            <a:r>
              <a:rPr lang="en-US" sz="3200" b="1" dirty="0">
                <a:solidFill>
                  <a:schemeClr val="hlink"/>
                </a:solidFill>
              </a:rPr>
              <a:t> XIX- </a:t>
            </a:r>
            <a:r>
              <a:rPr lang="en-US" sz="3200" b="1" dirty="0" err="1">
                <a:solidFill>
                  <a:schemeClr val="hlink"/>
                </a:solidFill>
              </a:rPr>
              <a:t>đầu</a:t>
            </a:r>
            <a:r>
              <a:rPr lang="en-US" sz="3200" b="1" dirty="0">
                <a:solidFill>
                  <a:schemeClr val="hlink"/>
                </a:solidFill>
              </a:rPr>
              <a:t> </a:t>
            </a:r>
            <a:r>
              <a:rPr lang="en-US" sz="3200" b="1" dirty="0" err="1">
                <a:solidFill>
                  <a:schemeClr val="hlink"/>
                </a:solidFill>
              </a:rPr>
              <a:t>thế</a:t>
            </a:r>
            <a:r>
              <a:rPr lang="en-US" sz="3200" b="1" dirty="0">
                <a:solidFill>
                  <a:schemeClr val="hlink"/>
                </a:solidFill>
              </a:rPr>
              <a:t> </a:t>
            </a:r>
            <a:r>
              <a:rPr lang="en-US" sz="3200" b="1" dirty="0" err="1">
                <a:solidFill>
                  <a:schemeClr val="hlink"/>
                </a:solidFill>
              </a:rPr>
              <a:t>kỷ</a:t>
            </a:r>
            <a:r>
              <a:rPr lang="en-US" sz="3200" b="1" dirty="0">
                <a:solidFill>
                  <a:schemeClr val="hlink"/>
                </a:solidFill>
              </a:rPr>
              <a:t> XX</a:t>
            </a:r>
          </a:p>
        </p:txBody>
      </p:sp>
    </p:spTree>
    <p:extLst>
      <p:ext uri="{BB962C8B-B14F-4D97-AF65-F5344CB8AC3E}">
        <p14:creationId xmlns:p14="http://schemas.microsoft.com/office/powerpoint/2010/main" val="149009433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wheel(4)">
                                      <p:cBhvr>
                                        <p:cTn id="7" dur="2000"/>
                                        <p:tgtEl>
                                          <p:spTgt spid="64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1" nodeType="clickEffect">
                                  <p:stCondLst>
                                    <p:cond delay="0"/>
                                  </p:stCondLst>
                                  <p:iterate type="lt">
                                    <p:tmPct val="0"/>
                                  </p:iterate>
                                  <p:childTnLst>
                                    <p:set>
                                      <p:cBhvr>
                                        <p:cTn id="11" dur="1" fill="hold">
                                          <p:stCondLst>
                                            <p:cond delay="0"/>
                                          </p:stCondLst>
                                        </p:cTn>
                                        <p:tgtEl>
                                          <p:spTgt spid="64519"/>
                                        </p:tgtEl>
                                        <p:attrNameLst>
                                          <p:attrName>style.visibility</p:attrName>
                                        </p:attrNameLst>
                                      </p:cBhvr>
                                      <p:to>
                                        <p:strVal val="visible"/>
                                      </p:to>
                                    </p:set>
                                    <p:animEffect transition="in" filter="wedge">
                                      <p:cBhvr>
                                        <p:cTn id="12" dur="2000"/>
                                        <p:tgtEl>
                                          <p:spTgt spid="64519"/>
                                        </p:tgtEl>
                                      </p:cBhvr>
                                    </p:animEffect>
                                  </p:childTnLst>
                                </p:cTn>
                              </p:par>
                              <p:par>
                                <p:cTn id="13" presetID="35" presetClass="path" presetSubtype="0" accel="50000" decel="50000" fill="hold" grpId="0" nodeType="withEffect">
                                  <p:stCondLst>
                                    <p:cond delay="0"/>
                                  </p:stCondLst>
                                  <p:iterate type="lt">
                                    <p:tmPct val="0"/>
                                  </p:iterate>
                                  <p:childTnLst>
                                    <p:animMotion origin="layout" path="M 0.89531 -0.01111 L 2.5E-6 2.22222E-6 " pathEditMode="relative" rAng="0" ptsTypes="AA">
                                      <p:cBhvr>
                                        <p:cTn id="14" dur="5000" fill="hold"/>
                                        <p:tgtEl>
                                          <p:spTgt spid="64519"/>
                                        </p:tgtEl>
                                        <p:attrNameLst>
                                          <p:attrName>ppt_x</p:attrName>
                                          <p:attrName>ppt_y</p:attrName>
                                        </p:attrNameLst>
                                      </p:cBhvr>
                                      <p:rCtr x="-44774" y="55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grpId="0" nodeType="clickEffect">
                                  <p:stCondLst>
                                    <p:cond delay="0"/>
                                  </p:stCondLst>
                                  <p:iterate type="lt">
                                    <p:tmPct val="0"/>
                                  </p:iterate>
                                  <p:childTnLst>
                                    <p:set>
                                      <p:cBhvr>
                                        <p:cTn id="18" dur="1" fill="hold">
                                          <p:stCondLst>
                                            <p:cond delay="0"/>
                                          </p:stCondLst>
                                        </p:cTn>
                                        <p:tgtEl>
                                          <p:spTgt spid="64521"/>
                                        </p:tgtEl>
                                        <p:attrNameLst>
                                          <p:attrName>style.visibility</p:attrName>
                                        </p:attrNameLst>
                                      </p:cBhvr>
                                      <p:to>
                                        <p:strVal val="visible"/>
                                      </p:to>
                                    </p:set>
                                    <p:animEffect transition="in" filter="wheel(4)">
                                      <p:cBhvr>
                                        <p:cTn id="19" dur="2000"/>
                                        <p:tgtEl>
                                          <p:spTgt spid="645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1" nodeType="clickEffect">
                                  <p:stCondLst>
                                    <p:cond delay="0"/>
                                  </p:stCondLst>
                                  <p:iterate type="lt">
                                    <p:tmPct val="0"/>
                                  </p:iterate>
                                  <p:childTnLst>
                                    <p:set>
                                      <p:cBhvr>
                                        <p:cTn id="23" dur="1" fill="hold">
                                          <p:stCondLst>
                                            <p:cond delay="0"/>
                                          </p:stCondLst>
                                        </p:cTn>
                                        <p:tgtEl>
                                          <p:spTgt spid="64520"/>
                                        </p:tgtEl>
                                        <p:attrNameLst>
                                          <p:attrName>style.visibility</p:attrName>
                                        </p:attrNameLst>
                                      </p:cBhvr>
                                      <p:to>
                                        <p:strVal val="visible"/>
                                      </p:to>
                                    </p:set>
                                    <p:animEffect transition="in" filter="wheel(4)">
                                      <p:cBhvr>
                                        <p:cTn id="24" dur="2000"/>
                                        <p:tgtEl>
                                          <p:spTgt spid="64520"/>
                                        </p:tgtEl>
                                      </p:cBhvr>
                                    </p:animEffect>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64520"/>
                                        </p:tgtEl>
                                        <p:attrNameLst>
                                          <p:attrName>style.visibility</p:attrName>
                                        </p:attrNameLst>
                                      </p:cBhvr>
                                      <p:to>
                                        <p:strVal val="visible"/>
                                      </p:to>
                                    </p:set>
                                    <p:animEffect transition="in" filter="fade">
                                      <p:cBhvr>
                                        <p:cTn id="27" dur="1000"/>
                                        <p:tgtEl>
                                          <p:spTgt spid="64520"/>
                                        </p:tgtEl>
                                      </p:cBhvr>
                                    </p:animEffect>
                                    <p:anim calcmode="lin" valueType="num">
                                      <p:cBhvr>
                                        <p:cTn id="28" dur="1000" fill="hold"/>
                                        <p:tgtEl>
                                          <p:spTgt spid="64520"/>
                                        </p:tgtEl>
                                        <p:attrNameLst>
                                          <p:attrName>ppt_x</p:attrName>
                                        </p:attrNameLst>
                                      </p:cBhvr>
                                      <p:tavLst>
                                        <p:tav tm="0">
                                          <p:val>
                                            <p:strVal val="#ppt_x"/>
                                          </p:val>
                                        </p:tav>
                                        <p:tav tm="100000">
                                          <p:val>
                                            <p:strVal val="#ppt_x"/>
                                          </p:val>
                                        </p:tav>
                                      </p:tavLst>
                                    </p:anim>
                                    <p:anim calcmode="lin" valueType="num">
                                      <p:cBhvr>
                                        <p:cTn id="29" dur="1000" fill="hold"/>
                                        <p:tgtEl>
                                          <p:spTgt spid="645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9" grpId="0"/>
      <p:bldP spid="64519" grpId="1"/>
      <p:bldP spid="64520" grpId="0"/>
      <p:bldP spid="64520" grpId="1"/>
      <p:bldP spid="645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35"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5" name="Rectangle 5"/>
          <p:cNvSpPr>
            <a:spLocks noChangeArrowheads="1"/>
          </p:cNvSpPr>
          <p:nvPr/>
        </p:nvSpPr>
        <p:spPr bwMode="auto">
          <a:xfrm>
            <a:off x="762000" y="2667000"/>
            <a:ext cx="2895600"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endParaRPr lang="en-US" sz="2400">
              <a:solidFill>
                <a:srgbClr val="FF3300"/>
              </a:solidFill>
              <a:latin typeface="Arial" charset="0"/>
            </a:endParaRPr>
          </a:p>
        </p:txBody>
      </p:sp>
      <p:sp>
        <p:nvSpPr>
          <p:cNvPr id="5126" name="Rectangle 6"/>
          <p:cNvSpPr>
            <a:spLocks noChangeArrowheads="1"/>
          </p:cNvSpPr>
          <p:nvPr/>
        </p:nvSpPr>
        <p:spPr bwMode="auto">
          <a:xfrm>
            <a:off x="4800600" y="2743200"/>
            <a:ext cx="38862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charset="0"/>
            </a:endParaRPr>
          </a:p>
        </p:txBody>
      </p:sp>
      <p:sp>
        <p:nvSpPr>
          <p:cNvPr id="50184" name="Text Box 8"/>
          <p:cNvSpPr txBox="1">
            <a:spLocks noChangeArrowheads="1"/>
          </p:cNvSpPr>
          <p:nvPr/>
        </p:nvSpPr>
        <p:spPr bwMode="auto">
          <a:xfrm>
            <a:off x="152400" y="1143000"/>
            <a:ext cx="8991600" cy="823913"/>
          </a:xfrm>
          <a:prstGeom prst="rect">
            <a:avLst/>
          </a:prstGeom>
          <a:solidFill>
            <a:schemeClr val="bg1"/>
          </a:solidFill>
          <a:ln>
            <a:noFill/>
          </a:ln>
          <a:effec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sz="2000" b="1" i="1" dirty="0"/>
              <a:t>2. </a:t>
            </a:r>
            <a:r>
              <a:rPr lang="en-US" sz="2000" b="1" i="1" dirty="0" err="1"/>
              <a:t>Nối</a:t>
            </a:r>
            <a:r>
              <a:rPr lang="en-US" sz="2000" b="1" i="1" dirty="0"/>
              <a:t> </a:t>
            </a:r>
            <a:r>
              <a:rPr lang="en-US" sz="2000" b="1" i="1" dirty="0" err="1"/>
              <a:t>mốc</a:t>
            </a:r>
            <a:r>
              <a:rPr lang="en-US" sz="2000" b="1" i="1" dirty="0"/>
              <a:t> </a:t>
            </a:r>
            <a:r>
              <a:rPr lang="en-US" sz="2000" b="1" i="1" dirty="0" err="1"/>
              <a:t>thời</a:t>
            </a:r>
            <a:r>
              <a:rPr lang="en-US" sz="2000" b="1" i="1" dirty="0"/>
              <a:t> </a:t>
            </a:r>
            <a:r>
              <a:rPr lang="en-US" sz="2000" b="1" i="1" dirty="0" err="1"/>
              <a:t>gian</a:t>
            </a:r>
            <a:r>
              <a:rPr lang="en-US" sz="2000" b="1" i="1" dirty="0"/>
              <a:t> ở </a:t>
            </a:r>
            <a:r>
              <a:rPr lang="en-US" sz="2000" b="1" i="1" dirty="0" err="1"/>
              <a:t>cột</a:t>
            </a:r>
            <a:r>
              <a:rPr lang="en-US" sz="2000" b="1" i="1" dirty="0"/>
              <a:t> A </a:t>
            </a:r>
            <a:r>
              <a:rPr lang="en-US" sz="2000" b="1" i="1" dirty="0" err="1"/>
              <a:t>với</a:t>
            </a:r>
            <a:r>
              <a:rPr lang="en-US" sz="2000" b="1" i="1" dirty="0"/>
              <a:t> </a:t>
            </a:r>
            <a:r>
              <a:rPr lang="en-US" sz="2000" b="1" i="1" dirty="0" err="1"/>
              <a:t>sự</a:t>
            </a:r>
            <a:r>
              <a:rPr lang="en-US" sz="2000" b="1" i="1" dirty="0"/>
              <a:t> </a:t>
            </a:r>
            <a:r>
              <a:rPr lang="en-US" sz="2000" b="1" i="1" dirty="0" err="1"/>
              <a:t>kiện</a:t>
            </a:r>
            <a:r>
              <a:rPr lang="en-US" sz="2000" b="1" i="1" dirty="0"/>
              <a:t> ở </a:t>
            </a:r>
            <a:r>
              <a:rPr lang="en-US" sz="2000" b="1" i="1" dirty="0" err="1"/>
              <a:t>cột</a:t>
            </a:r>
            <a:r>
              <a:rPr lang="en-US" sz="2000" b="1" i="1" dirty="0"/>
              <a:t> B </a:t>
            </a:r>
            <a:r>
              <a:rPr lang="en-US" sz="2000" b="1" i="1" dirty="0" err="1"/>
              <a:t>để</a:t>
            </a:r>
            <a:r>
              <a:rPr lang="en-US" sz="2000" b="1" i="1" dirty="0"/>
              <a:t> </a:t>
            </a:r>
            <a:r>
              <a:rPr lang="en-US" sz="2000" b="1" i="1" dirty="0" err="1"/>
              <a:t>hoàn</a:t>
            </a:r>
            <a:r>
              <a:rPr lang="en-US" sz="2000" b="1" i="1" dirty="0"/>
              <a:t> </a:t>
            </a:r>
            <a:r>
              <a:rPr lang="en-US" sz="2000" b="1" i="1" dirty="0" err="1"/>
              <a:t>thiện</a:t>
            </a:r>
            <a:r>
              <a:rPr lang="en-US" sz="2000" b="1" i="1" dirty="0"/>
              <a:t> </a:t>
            </a:r>
            <a:r>
              <a:rPr lang="en-US" sz="2000" b="1" i="1" dirty="0" err="1"/>
              <a:t>các</a:t>
            </a:r>
            <a:r>
              <a:rPr lang="en-US" sz="2000" b="1" i="1" dirty="0"/>
              <a:t>  </a:t>
            </a:r>
            <a:r>
              <a:rPr lang="en-US" sz="2000" b="1" i="1" dirty="0" err="1"/>
              <a:t>phong</a:t>
            </a:r>
            <a:r>
              <a:rPr lang="en-US" sz="2000" b="1" i="1" dirty="0"/>
              <a:t> </a:t>
            </a:r>
            <a:r>
              <a:rPr lang="en-US" sz="2000" b="1" i="1" dirty="0" err="1"/>
              <a:t>trào</a:t>
            </a:r>
            <a:r>
              <a:rPr lang="en-US" sz="2000" b="1" i="1" dirty="0"/>
              <a:t> </a:t>
            </a:r>
            <a:r>
              <a:rPr lang="en-US" sz="2000" b="1" i="1" dirty="0" err="1"/>
              <a:t>đấu</a:t>
            </a:r>
            <a:r>
              <a:rPr lang="en-US" sz="2000" b="1" i="1" dirty="0"/>
              <a:t> </a:t>
            </a:r>
            <a:r>
              <a:rPr lang="en-US" sz="2000" b="1" i="1" dirty="0" err="1"/>
              <a:t>tranh</a:t>
            </a:r>
            <a:r>
              <a:rPr lang="en-US" sz="2000" b="1" i="1" dirty="0"/>
              <a:t> </a:t>
            </a:r>
            <a:r>
              <a:rPr lang="en-US" sz="2000" b="1" i="1" dirty="0" err="1"/>
              <a:t>của</a:t>
            </a:r>
            <a:r>
              <a:rPr lang="en-US" sz="2000" b="1" i="1" dirty="0"/>
              <a:t> </a:t>
            </a:r>
            <a:r>
              <a:rPr lang="en-US" sz="2000" b="1" i="1" dirty="0" err="1"/>
              <a:t>nhân</a:t>
            </a:r>
            <a:r>
              <a:rPr lang="en-US" sz="2000" b="1" i="1" dirty="0"/>
              <a:t> </a:t>
            </a:r>
            <a:r>
              <a:rPr lang="en-US" sz="2000" b="1" i="1" dirty="0" err="1"/>
              <a:t>dân</a:t>
            </a:r>
            <a:r>
              <a:rPr lang="en-US" sz="2000" b="1" i="1" dirty="0"/>
              <a:t> </a:t>
            </a:r>
            <a:r>
              <a:rPr lang="en-US" sz="2000" b="1" i="1" dirty="0" err="1"/>
              <a:t>Ấn</a:t>
            </a:r>
            <a:r>
              <a:rPr lang="en-US" sz="2000" b="1" i="1" dirty="0"/>
              <a:t> </a:t>
            </a:r>
            <a:r>
              <a:rPr lang="en-US" sz="2000" b="1" i="1" dirty="0" err="1"/>
              <a:t>Độ</a:t>
            </a:r>
            <a:r>
              <a:rPr lang="en-US" sz="2000" b="1" i="1" dirty="0"/>
              <a:t> </a:t>
            </a:r>
            <a:r>
              <a:rPr lang="en-US" sz="2000" b="1" i="1" dirty="0" err="1"/>
              <a:t>chống</a:t>
            </a:r>
            <a:r>
              <a:rPr lang="en-US" sz="2000" b="1" i="1" dirty="0"/>
              <a:t> </a:t>
            </a:r>
            <a:r>
              <a:rPr lang="en-US" sz="2000" b="1" i="1" dirty="0" err="1"/>
              <a:t>thực</a:t>
            </a:r>
            <a:r>
              <a:rPr lang="en-US" sz="2000" b="1" i="1" dirty="0"/>
              <a:t> </a:t>
            </a:r>
            <a:r>
              <a:rPr lang="en-US" sz="2000" b="1" i="1" dirty="0" err="1"/>
              <a:t>dân</a:t>
            </a:r>
            <a:r>
              <a:rPr lang="en-US" sz="2000" b="1" i="1" dirty="0"/>
              <a:t> </a:t>
            </a:r>
            <a:r>
              <a:rPr lang="en-US" sz="2000" b="1" i="1" dirty="0" err="1"/>
              <a:t>Anh</a:t>
            </a:r>
            <a:r>
              <a:rPr lang="en-US" sz="2000" b="1" i="1" dirty="0"/>
              <a:t> ở </a:t>
            </a:r>
            <a:r>
              <a:rPr lang="en-US" sz="2000" b="1" i="1" dirty="0" err="1"/>
              <a:t>thế</a:t>
            </a:r>
            <a:r>
              <a:rPr lang="en-US" sz="2000" b="1" i="1" dirty="0"/>
              <a:t> </a:t>
            </a:r>
            <a:r>
              <a:rPr lang="en-US" sz="2000" b="1" i="1" dirty="0" err="1"/>
              <a:t>kỷ</a:t>
            </a:r>
            <a:r>
              <a:rPr lang="en-US" sz="2000" b="1" i="1" dirty="0"/>
              <a:t> XVIII </a:t>
            </a:r>
            <a:r>
              <a:rPr lang="en-US" sz="2000" b="1" i="1" dirty="0" err="1"/>
              <a:t>đầu</a:t>
            </a:r>
            <a:r>
              <a:rPr lang="en-US" sz="2000" b="1" i="1" dirty="0"/>
              <a:t> XIX ?</a:t>
            </a:r>
            <a:r>
              <a:rPr lang="en-US" sz="2800" b="1" i="1" dirty="0"/>
              <a:t> </a:t>
            </a:r>
          </a:p>
        </p:txBody>
      </p:sp>
      <p:sp>
        <p:nvSpPr>
          <p:cNvPr id="50185" name="Rectangle 9"/>
          <p:cNvSpPr>
            <a:spLocks noChangeArrowheads="1"/>
          </p:cNvSpPr>
          <p:nvPr/>
        </p:nvSpPr>
        <p:spPr bwMode="auto">
          <a:xfrm>
            <a:off x="762000" y="2209800"/>
            <a:ext cx="2743200" cy="381000"/>
          </a:xfrm>
          <a:prstGeom prst="rect">
            <a:avLst/>
          </a:prstGeom>
          <a:solidFill>
            <a:schemeClr val="bg1">
              <a:lumMod val="50000"/>
            </a:schemeClr>
          </a:solidFill>
          <a:ln w="9525">
            <a:solidFill>
              <a:srgbClr val="FF9900"/>
            </a:solidFill>
            <a:miter lim="800000"/>
            <a:headEnd/>
            <a:tailEnd/>
          </a:ln>
          <a:effectLst/>
        </p:spPr>
        <p:txBody>
          <a:bodyPr wrap="none" anchor="ctr"/>
          <a:lstStyle/>
          <a:p>
            <a:pPr algn="ctr"/>
            <a:r>
              <a:rPr lang="en-US" sz="2000" b="1" dirty="0" err="1">
                <a:solidFill>
                  <a:schemeClr val="bg1"/>
                </a:solidFill>
              </a:rPr>
              <a:t>Cột</a:t>
            </a:r>
            <a:r>
              <a:rPr lang="en-US" sz="2000" b="1" dirty="0">
                <a:solidFill>
                  <a:schemeClr val="bg1"/>
                </a:solidFill>
              </a:rPr>
              <a:t> A ( </a:t>
            </a:r>
            <a:r>
              <a:rPr lang="en-US" sz="2000" b="1" dirty="0" err="1">
                <a:solidFill>
                  <a:schemeClr val="bg1"/>
                </a:solidFill>
              </a:rPr>
              <a:t>Thời</a:t>
            </a:r>
            <a:r>
              <a:rPr lang="en-US" sz="2000" b="1" dirty="0">
                <a:solidFill>
                  <a:schemeClr val="bg1"/>
                </a:solidFill>
              </a:rPr>
              <a:t> </a:t>
            </a:r>
            <a:r>
              <a:rPr lang="en-US" sz="2000" b="1" dirty="0" err="1">
                <a:solidFill>
                  <a:schemeClr val="bg1"/>
                </a:solidFill>
              </a:rPr>
              <a:t>gian</a:t>
            </a:r>
            <a:r>
              <a:rPr lang="en-US" sz="2000" b="1" dirty="0">
                <a:solidFill>
                  <a:schemeClr val="bg1"/>
                </a:solidFill>
              </a:rPr>
              <a:t>)</a:t>
            </a:r>
          </a:p>
        </p:txBody>
      </p:sp>
      <p:sp>
        <p:nvSpPr>
          <p:cNvPr id="50186" name="Rectangle 10"/>
          <p:cNvSpPr>
            <a:spLocks noChangeArrowheads="1"/>
          </p:cNvSpPr>
          <p:nvPr/>
        </p:nvSpPr>
        <p:spPr bwMode="auto">
          <a:xfrm>
            <a:off x="4876800" y="2209800"/>
            <a:ext cx="3733800" cy="381000"/>
          </a:xfrm>
          <a:prstGeom prst="rect">
            <a:avLst/>
          </a:prstGeom>
          <a:solidFill>
            <a:schemeClr val="bg1">
              <a:lumMod val="50000"/>
            </a:schemeClr>
          </a:solidFill>
          <a:ln w="9525">
            <a:solidFill>
              <a:srgbClr val="FF9900"/>
            </a:solidFill>
            <a:miter lim="800000"/>
            <a:headEnd/>
            <a:tailEnd/>
          </a:ln>
          <a:effectLst/>
        </p:spPr>
        <p:txBody>
          <a:bodyPr wrap="none" anchor="ctr"/>
          <a:lstStyle/>
          <a:p>
            <a:pPr algn="ctr"/>
            <a:r>
              <a:rPr lang="en-US" sz="2000" b="1" dirty="0" err="1">
                <a:solidFill>
                  <a:schemeClr val="bg1"/>
                </a:solidFill>
              </a:rPr>
              <a:t>Cột</a:t>
            </a:r>
            <a:r>
              <a:rPr lang="en-US" sz="2000" b="1" dirty="0">
                <a:solidFill>
                  <a:schemeClr val="bg1"/>
                </a:solidFill>
              </a:rPr>
              <a:t> B ( </a:t>
            </a:r>
            <a:r>
              <a:rPr lang="en-US" sz="2000" b="1" dirty="0" err="1">
                <a:solidFill>
                  <a:schemeClr val="bg1"/>
                </a:solidFill>
              </a:rPr>
              <a:t>sự</a:t>
            </a:r>
            <a:r>
              <a:rPr lang="en-US" sz="2000" b="1" dirty="0">
                <a:solidFill>
                  <a:schemeClr val="bg1"/>
                </a:solidFill>
              </a:rPr>
              <a:t> </a:t>
            </a:r>
            <a:r>
              <a:rPr lang="en-US" sz="2000" b="1" dirty="0" err="1">
                <a:solidFill>
                  <a:schemeClr val="bg1"/>
                </a:solidFill>
              </a:rPr>
              <a:t>kiện</a:t>
            </a:r>
            <a:r>
              <a:rPr lang="en-US" sz="2000" b="1" dirty="0">
                <a:solidFill>
                  <a:schemeClr val="bg1"/>
                </a:solidFill>
              </a:rPr>
              <a:t> )</a:t>
            </a:r>
            <a:r>
              <a:rPr lang="en-US" sz="2800" b="1" dirty="0">
                <a:solidFill>
                  <a:srgbClr val="FF3300"/>
                </a:solidFill>
              </a:rPr>
              <a:t> </a:t>
            </a:r>
          </a:p>
        </p:txBody>
      </p:sp>
      <p:sp>
        <p:nvSpPr>
          <p:cNvPr id="50187" name="Text Box 11"/>
          <p:cNvSpPr txBox="1">
            <a:spLocks noChangeArrowheads="1"/>
          </p:cNvSpPr>
          <p:nvPr/>
        </p:nvSpPr>
        <p:spPr bwMode="auto">
          <a:xfrm>
            <a:off x="914400" y="2895600"/>
            <a:ext cx="2514600" cy="24431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buFontTx/>
              <a:buAutoNum type="alphaUcPeriod"/>
            </a:pPr>
            <a:r>
              <a:rPr lang="en-US" sz="2800" b="1" dirty="0"/>
              <a:t>1857- 1859</a:t>
            </a:r>
          </a:p>
          <a:p>
            <a:pPr eaLnBrk="1" hangingPunct="1">
              <a:spcBef>
                <a:spcPct val="50000"/>
              </a:spcBef>
            </a:pPr>
            <a:r>
              <a:rPr lang="en-US" sz="2800" b="1" dirty="0"/>
              <a:t>B. 1885</a:t>
            </a:r>
          </a:p>
          <a:p>
            <a:pPr eaLnBrk="1" hangingPunct="1">
              <a:spcBef>
                <a:spcPct val="50000"/>
              </a:spcBef>
            </a:pPr>
            <a:r>
              <a:rPr lang="en-US" sz="2800" b="1" dirty="0"/>
              <a:t>C. 7- 1908</a:t>
            </a:r>
          </a:p>
          <a:p>
            <a:pPr eaLnBrk="1" hangingPunct="1">
              <a:spcBef>
                <a:spcPct val="50000"/>
              </a:spcBef>
            </a:pPr>
            <a:r>
              <a:rPr lang="en-US" sz="2800" b="1" dirty="0"/>
              <a:t>D. 1840- 1842</a:t>
            </a:r>
          </a:p>
        </p:txBody>
      </p:sp>
      <p:sp>
        <p:nvSpPr>
          <p:cNvPr id="50188" name="Text Box 12"/>
          <p:cNvSpPr txBox="1">
            <a:spLocks noChangeArrowheads="1"/>
          </p:cNvSpPr>
          <p:nvPr/>
        </p:nvSpPr>
        <p:spPr bwMode="auto">
          <a:xfrm>
            <a:off x="4953000" y="2895600"/>
            <a:ext cx="3657600" cy="21669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buFontTx/>
              <a:buAutoNum type="arabicPeriod"/>
            </a:pPr>
            <a:r>
              <a:rPr lang="en-US" sz="2400" b="1" dirty="0" err="1"/>
              <a:t>Khởi</a:t>
            </a:r>
            <a:r>
              <a:rPr lang="en-US" sz="2400" b="1" dirty="0"/>
              <a:t> </a:t>
            </a:r>
            <a:r>
              <a:rPr lang="en-US" sz="2400" b="1" dirty="0" err="1"/>
              <a:t>nghĩa</a:t>
            </a:r>
            <a:r>
              <a:rPr lang="en-US" sz="2400" b="1" dirty="0"/>
              <a:t> ở </a:t>
            </a:r>
            <a:r>
              <a:rPr lang="en-US" sz="2400" b="1" dirty="0" err="1"/>
              <a:t>Bom</a:t>
            </a:r>
            <a:r>
              <a:rPr lang="en-US" sz="2400" b="1" dirty="0"/>
              <a:t> bay</a:t>
            </a:r>
            <a:endParaRPr lang="en-US" sz="2800" b="1" dirty="0"/>
          </a:p>
          <a:p>
            <a:pPr eaLnBrk="1" hangingPunct="1">
              <a:spcBef>
                <a:spcPct val="50000"/>
              </a:spcBef>
            </a:pPr>
            <a:r>
              <a:rPr lang="en-US" sz="2800" b="1" dirty="0"/>
              <a:t>2. </a:t>
            </a:r>
            <a:r>
              <a:rPr lang="en-US" sz="2800" b="1" dirty="0" err="1"/>
              <a:t>Khởi</a:t>
            </a:r>
            <a:r>
              <a:rPr lang="en-US" sz="2800" b="1" dirty="0"/>
              <a:t> </a:t>
            </a:r>
            <a:r>
              <a:rPr lang="en-US" sz="2800" b="1" dirty="0" err="1"/>
              <a:t>nghĩa</a:t>
            </a:r>
            <a:r>
              <a:rPr lang="en-US" sz="2800" b="1" dirty="0"/>
              <a:t> Xi –pay </a:t>
            </a:r>
          </a:p>
          <a:p>
            <a:pPr eaLnBrk="1" hangingPunct="1">
              <a:spcBef>
                <a:spcPct val="50000"/>
              </a:spcBef>
            </a:pPr>
            <a:r>
              <a:rPr lang="en-US" sz="2800" b="1" dirty="0"/>
              <a:t>3. </a:t>
            </a:r>
            <a:r>
              <a:rPr lang="en-US" sz="2800" b="1" dirty="0" err="1"/>
              <a:t>Đảng</a:t>
            </a:r>
            <a:r>
              <a:rPr lang="en-US" sz="2800" b="1" dirty="0"/>
              <a:t> </a:t>
            </a:r>
            <a:r>
              <a:rPr lang="en-US" sz="2800" b="1" dirty="0" err="1"/>
              <a:t>Quốc</a:t>
            </a:r>
            <a:r>
              <a:rPr lang="en-US" sz="2800" b="1" dirty="0"/>
              <a:t> </a:t>
            </a:r>
            <a:r>
              <a:rPr lang="en-US" sz="2800" b="1" dirty="0" err="1"/>
              <a:t>đại</a:t>
            </a:r>
            <a:r>
              <a:rPr lang="en-US" sz="2800" b="1" dirty="0"/>
              <a:t> </a:t>
            </a:r>
            <a:r>
              <a:rPr lang="en-US" sz="2800" b="1" dirty="0" err="1"/>
              <a:t>ra</a:t>
            </a:r>
            <a:r>
              <a:rPr lang="en-US" sz="2800" b="1" dirty="0"/>
              <a:t> </a:t>
            </a:r>
            <a:r>
              <a:rPr lang="en-US" sz="2800" b="1" dirty="0" err="1"/>
              <a:t>đời</a:t>
            </a:r>
            <a:r>
              <a:rPr lang="en-US" sz="2800" b="1" dirty="0"/>
              <a:t>  </a:t>
            </a:r>
          </a:p>
        </p:txBody>
      </p:sp>
      <p:sp>
        <p:nvSpPr>
          <p:cNvPr id="50189" name="Text Box 13"/>
          <p:cNvSpPr txBox="1">
            <a:spLocks noChangeArrowheads="1"/>
          </p:cNvSpPr>
          <p:nvPr/>
        </p:nvSpPr>
        <p:spPr bwMode="auto">
          <a:xfrm>
            <a:off x="5943600" y="5791200"/>
            <a:ext cx="1295400" cy="523220"/>
          </a:xfrm>
          <a:prstGeom prst="rect">
            <a:avLst/>
          </a:prstGeom>
          <a:solidFill>
            <a:schemeClr val="bg1"/>
          </a:solidFill>
          <a:ln w="57150">
            <a:solidFill>
              <a:srgbClr val="0000FF"/>
            </a:solidFill>
            <a:miter lim="800000"/>
            <a:headEnd/>
            <a:tailEnd/>
          </a:ln>
          <a:effec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C - 1</a:t>
            </a:r>
          </a:p>
        </p:txBody>
      </p:sp>
      <p:sp>
        <p:nvSpPr>
          <p:cNvPr id="50190" name="Text Box 14"/>
          <p:cNvSpPr txBox="1">
            <a:spLocks noChangeArrowheads="1"/>
          </p:cNvSpPr>
          <p:nvPr/>
        </p:nvSpPr>
        <p:spPr bwMode="auto">
          <a:xfrm>
            <a:off x="1447800" y="5867400"/>
            <a:ext cx="1295400" cy="523220"/>
          </a:xfrm>
          <a:prstGeom prst="rect">
            <a:avLst/>
          </a:prstGeom>
          <a:solidFill>
            <a:schemeClr val="bg1"/>
          </a:solidFill>
          <a:ln w="57150">
            <a:solidFill>
              <a:srgbClr val="0000FF"/>
            </a:solidFill>
            <a:miter lim="800000"/>
            <a:headEnd/>
            <a:tailEnd/>
          </a:ln>
          <a:effec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A - 2</a:t>
            </a:r>
          </a:p>
        </p:txBody>
      </p:sp>
      <p:sp>
        <p:nvSpPr>
          <p:cNvPr id="50191" name="Text Box 15"/>
          <p:cNvSpPr txBox="1">
            <a:spLocks noChangeArrowheads="1"/>
          </p:cNvSpPr>
          <p:nvPr/>
        </p:nvSpPr>
        <p:spPr bwMode="auto">
          <a:xfrm>
            <a:off x="3810000" y="5867400"/>
            <a:ext cx="1066800" cy="523220"/>
          </a:xfrm>
          <a:prstGeom prst="rect">
            <a:avLst/>
          </a:prstGeom>
          <a:solidFill>
            <a:schemeClr val="bg1"/>
          </a:solidFill>
          <a:ln w="57150">
            <a:solidFill>
              <a:srgbClr val="0000FF"/>
            </a:solidFill>
            <a:miter lim="800000"/>
            <a:headEnd/>
            <a:tailEnd/>
          </a:ln>
          <a:effec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2800" b="1" dirty="0"/>
              <a:t>B - 3</a:t>
            </a:r>
          </a:p>
        </p:txBody>
      </p:sp>
      <p:sp>
        <p:nvSpPr>
          <p:cNvPr id="50192" name="Line 16"/>
          <p:cNvSpPr>
            <a:spLocks noChangeShapeType="1"/>
          </p:cNvSpPr>
          <p:nvPr/>
        </p:nvSpPr>
        <p:spPr bwMode="auto">
          <a:xfrm>
            <a:off x="3657600" y="3200400"/>
            <a:ext cx="1143000" cy="533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3" name="Line 17"/>
          <p:cNvSpPr>
            <a:spLocks noChangeShapeType="1"/>
          </p:cNvSpPr>
          <p:nvPr/>
        </p:nvSpPr>
        <p:spPr bwMode="auto">
          <a:xfrm>
            <a:off x="3657600" y="3962400"/>
            <a:ext cx="1295400" cy="533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4" name="Line 18"/>
          <p:cNvSpPr>
            <a:spLocks noChangeShapeType="1"/>
          </p:cNvSpPr>
          <p:nvPr/>
        </p:nvSpPr>
        <p:spPr bwMode="auto">
          <a:xfrm flipV="1">
            <a:off x="3581400" y="3200400"/>
            <a:ext cx="1219200" cy="12192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Text Box 19"/>
          <p:cNvSpPr txBox="1">
            <a:spLocks noChangeArrowheads="1"/>
          </p:cNvSpPr>
          <p:nvPr/>
        </p:nvSpPr>
        <p:spPr bwMode="auto">
          <a:xfrm>
            <a:off x="0" y="152400"/>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sz="2400" b="1" u="sng" dirty="0">
                <a:latin typeface="Garamond" pitchFamily="18" charset="0"/>
              </a:rPr>
              <a:t>KIỂM TRA BÀI CŨ</a:t>
            </a:r>
          </a:p>
          <a:p>
            <a:pPr eaLnBrk="1" hangingPunct="1">
              <a:spcBef>
                <a:spcPct val="50000"/>
              </a:spcBef>
            </a:pPr>
            <a:endParaRPr lang="en-US" sz="2400" dirty="0">
              <a:latin typeface="Garamond" pitchFamily="18" charset="0"/>
            </a:endParaRPr>
          </a:p>
        </p:txBody>
      </p:sp>
      <p:pic>
        <p:nvPicPr>
          <p:cNvPr id="19" name="Picture 18" descr="AG0013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251991">
            <a:off x="65250" y="92039"/>
            <a:ext cx="409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G0013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300739">
            <a:off x="61314" y="6381282"/>
            <a:ext cx="438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G0013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228399" flipH="1">
            <a:off x="8625302" y="6385367"/>
            <a:ext cx="4572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G0013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2809817" flipH="1">
            <a:off x="8669203" y="77979"/>
            <a:ext cx="381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8788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blinds(horizontal)">
                                      <p:cBhvr>
                                        <p:cTn id="7" dur="500"/>
                                        <p:tgtEl>
                                          <p:spTgt spid="50184"/>
                                        </p:tgtEl>
                                      </p:cBhvr>
                                    </p:animEffect>
                                  </p:childTnLst>
                                </p:cTn>
                              </p:par>
                            </p:childTnLst>
                          </p:cTn>
                        </p:par>
                        <p:par>
                          <p:cTn id="8" fill="hold" nodeType="with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0185"/>
                                        </p:tgtEl>
                                        <p:attrNameLst>
                                          <p:attrName>style.visibility</p:attrName>
                                        </p:attrNameLst>
                                      </p:cBhvr>
                                      <p:to>
                                        <p:strVal val="visible"/>
                                      </p:to>
                                    </p:set>
                                    <p:animEffect transition="in" filter="box(in)">
                                      <p:cBhvr>
                                        <p:cTn id="11" dur="500"/>
                                        <p:tgtEl>
                                          <p:spTgt spid="50185"/>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additive="base">
                                        <p:cTn id="14" dur="500" fill="hold"/>
                                        <p:tgtEl>
                                          <p:spTgt spid="5126"/>
                                        </p:tgtEl>
                                        <p:attrNameLst>
                                          <p:attrName>ppt_x</p:attrName>
                                        </p:attrNameLst>
                                      </p:cBhvr>
                                      <p:tavLst>
                                        <p:tav tm="0">
                                          <p:val>
                                            <p:strVal val="#ppt_x"/>
                                          </p:val>
                                        </p:tav>
                                        <p:tav tm="100000">
                                          <p:val>
                                            <p:strVal val="#ppt_x"/>
                                          </p:val>
                                        </p:tav>
                                      </p:tavLst>
                                    </p:anim>
                                    <p:anim calcmode="lin" valueType="num">
                                      <p:cBhvr additive="base">
                                        <p:cTn id="15" dur="500" fill="hold"/>
                                        <p:tgtEl>
                                          <p:spTgt spid="51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ppt_x"/>
                                          </p:val>
                                        </p:tav>
                                        <p:tav tm="100000">
                                          <p:val>
                                            <p:strVal val="#ppt_x"/>
                                          </p:val>
                                        </p:tav>
                                      </p:tavLst>
                                    </p:anim>
                                    <p:anim calcmode="lin" valueType="num">
                                      <p:cBhvr additive="base">
                                        <p:cTn id="19" dur="500" fill="hold"/>
                                        <p:tgtEl>
                                          <p:spTgt spid="5125"/>
                                        </p:tgtEl>
                                        <p:attrNameLst>
                                          <p:attrName>ppt_y</p:attrName>
                                        </p:attrNameLst>
                                      </p:cBhvr>
                                      <p:tavLst>
                                        <p:tav tm="0">
                                          <p:val>
                                            <p:strVal val="1+#ppt_h/2"/>
                                          </p:val>
                                        </p:tav>
                                        <p:tav tm="100000">
                                          <p:val>
                                            <p:strVal val="#ppt_y"/>
                                          </p:val>
                                        </p:tav>
                                      </p:tavLst>
                                    </p:anim>
                                  </p:childTnLst>
                                </p:cTn>
                              </p:par>
                              <p:par>
                                <p:cTn id="20" presetID="4" presetClass="entr" presetSubtype="16" fill="hold" grpId="0" nodeType="with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box(in)">
                                      <p:cBhvr>
                                        <p:cTn id="22" dur="500"/>
                                        <p:tgtEl>
                                          <p:spTgt spid="5018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0187"/>
                                        </p:tgtEl>
                                        <p:attrNameLst>
                                          <p:attrName>style.visibility</p:attrName>
                                        </p:attrNameLst>
                                      </p:cBhvr>
                                      <p:to>
                                        <p:strVal val="visible"/>
                                      </p:to>
                                    </p:set>
                                    <p:animEffect transition="in" filter="box(in)">
                                      <p:cBhvr>
                                        <p:cTn id="25" dur="500"/>
                                        <p:tgtEl>
                                          <p:spTgt spid="5018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0188"/>
                                        </p:tgtEl>
                                        <p:attrNameLst>
                                          <p:attrName>style.visibility</p:attrName>
                                        </p:attrNameLst>
                                      </p:cBhvr>
                                      <p:to>
                                        <p:strVal val="visible"/>
                                      </p:to>
                                    </p:set>
                                    <p:animEffect transition="in" filter="box(in)">
                                      <p:cBhvr>
                                        <p:cTn id="28" dur="500"/>
                                        <p:tgtEl>
                                          <p:spTgt spid="501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0192"/>
                                        </p:tgtEl>
                                        <p:attrNameLst>
                                          <p:attrName>style.visibility</p:attrName>
                                        </p:attrNameLst>
                                      </p:cBhvr>
                                      <p:to>
                                        <p:strVal val="visible"/>
                                      </p:to>
                                    </p:set>
                                    <p:anim calcmode="lin" valueType="num">
                                      <p:cBhvr additive="base">
                                        <p:cTn id="33" dur="500" fill="hold"/>
                                        <p:tgtEl>
                                          <p:spTgt spid="50192"/>
                                        </p:tgtEl>
                                        <p:attrNameLst>
                                          <p:attrName>ppt_x</p:attrName>
                                        </p:attrNameLst>
                                      </p:cBhvr>
                                      <p:tavLst>
                                        <p:tav tm="0">
                                          <p:val>
                                            <p:strVal val="#ppt_x"/>
                                          </p:val>
                                        </p:tav>
                                        <p:tav tm="100000">
                                          <p:val>
                                            <p:strVal val="#ppt_x"/>
                                          </p:val>
                                        </p:tav>
                                      </p:tavLst>
                                    </p:anim>
                                    <p:anim calcmode="lin" valueType="num">
                                      <p:cBhvr additive="base">
                                        <p:cTn id="34" dur="500" fill="hold"/>
                                        <p:tgtEl>
                                          <p:spTgt spid="501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190"/>
                                        </p:tgtEl>
                                        <p:attrNameLst>
                                          <p:attrName>style.visibility</p:attrName>
                                        </p:attrNameLst>
                                      </p:cBhvr>
                                      <p:to>
                                        <p:strVal val="visible"/>
                                      </p:to>
                                    </p:set>
                                    <p:anim calcmode="lin" valueType="num">
                                      <p:cBhvr additive="base">
                                        <p:cTn id="37" dur="500" fill="hold"/>
                                        <p:tgtEl>
                                          <p:spTgt spid="50190"/>
                                        </p:tgtEl>
                                        <p:attrNameLst>
                                          <p:attrName>ppt_x</p:attrName>
                                        </p:attrNameLst>
                                      </p:cBhvr>
                                      <p:tavLst>
                                        <p:tav tm="0">
                                          <p:val>
                                            <p:strVal val="#ppt_x"/>
                                          </p:val>
                                        </p:tav>
                                        <p:tav tm="100000">
                                          <p:val>
                                            <p:strVal val="#ppt_x"/>
                                          </p:val>
                                        </p:tav>
                                      </p:tavLst>
                                    </p:anim>
                                    <p:anim calcmode="lin" valueType="num">
                                      <p:cBhvr additive="base">
                                        <p:cTn id="38"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191"/>
                                        </p:tgtEl>
                                        <p:attrNameLst>
                                          <p:attrName>style.visibility</p:attrName>
                                        </p:attrNameLst>
                                      </p:cBhvr>
                                      <p:to>
                                        <p:strVal val="visible"/>
                                      </p:to>
                                    </p:set>
                                    <p:anim calcmode="lin" valueType="num">
                                      <p:cBhvr additive="base">
                                        <p:cTn id="43" dur="500" fill="hold"/>
                                        <p:tgtEl>
                                          <p:spTgt spid="50191"/>
                                        </p:tgtEl>
                                        <p:attrNameLst>
                                          <p:attrName>ppt_x</p:attrName>
                                        </p:attrNameLst>
                                      </p:cBhvr>
                                      <p:tavLst>
                                        <p:tav tm="0">
                                          <p:val>
                                            <p:strVal val="#ppt_x"/>
                                          </p:val>
                                        </p:tav>
                                        <p:tav tm="100000">
                                          <p:val>
                                            <p:strVal val="#ppt_x"/>
                                          </p:val>
                                        </p:tav>
                                      </p:tavLst>
                                    </p:anim>
                                    <p:anim calcmode="lin" valueType="num">
                                      <p:cBhvr additive="base">
                                        <p:cTn id="44" dur="500" fill="hold"/>
                                        <p:tgtEl>
                                          <p:spTgt spid="5019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0193"/>
                                        </p:tgtEl>
                                        <p:attrNameLst>
                                          <p:attrName>style.visibility</p:attrName>
                                        </p:attrNameLst>
                                      </p:cBhvr>
                                      <p:to>
                                        <p:strVal val="visible"/>
                                      </p:to>
                                    </p:set>
                                    <p:anim calcmode="lin" valueType="num">
                                      <p:cBhvr additive="base">
                                        <p:cTn id="47" dur="500" fill="hold"/>
                                        <p:tgtEl>
                                          <p:spTgt spid="50193"/>
                                        </p:tgtEl>
                                        <p:attrNameLst>
                                          <p:attrName>ppt_x</p:attrName>
                                        </p:attrNameLst>
                                      </p:cBhvr>
                                      <p:tavLst>
                                        <p:tav tm="0">
                                          <p:val>
                                            <p:strVal val="#ppt_x"/>
                                          </p:val>
                                        </p:tav>
                                        <p:tav tm="100000">
                                          <p:val>
                                            <p:strVal val="#ppt_x"/>
                                          </p:val>
                                        </p:tav>
                                      </p:tavLst>
                                    </p:anim>
                                    <p:anim calcmode="lin" valueType="num">
                                      <p:cBhvr additive="base">
                                        <p:cTn id="48" dur="500" fill="hold"/>
                                        <p:tgtEl>
                                          <p:spTgt spid="5019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0194"/>
                                        </p:tgtEl>
                                        <p:attrNameLst>
                                          <p:attrName>style.visibility</p:attrName>
                                        </p:attrNameLst>
                                      </p:cBhvr>
                                      <p:to>
                                        <p:strVal val="visible"/>
                                      </p:to>
                                    </p:set>
                                    <p:anim calcmode="lin" valueType="num">
                                      <p:cBhvr additive="base">
                                        <p:cTn id="53" dur="500" fill="hold"/>
                                        <p:tgtEl>
                                          <p:spTgt spid="50194"/>
                                        </p:tgtEl>
                                        <p:attrNameLst>
                                          <p:attrName>ppt_x</p:attrName>
                                        </p:attrNameLst>
                                      </p:cBhvr>
                                      <p:tavLst>
                                        <p:tav tm="0">
                                          <p:val>
                                            <p:strVal val="#ppt_x"/>
                                          </p:val>
                                        </p:tav>
                                        <p:tav tm="100000">
                                          <p:val>
                                            <p:strVal val="#ppt_x"/>
                                          </p:val>
                                        </p:tav>
                                      </p:tavLst>
                                    </p:anim>
                                    <p:anim calcmode="lin" valueType="num">
                                      <p:cBhvr additive="base">
                                        <p:cTn id="54" dur="500" fill="hold"/>
                                        <p:tgtEl>
                                          <p:spTgt spid="5019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0189"/>
                                        </p:tgtEl>
                                        <p:attrNameLst>
                                          <p:attrName>style.visibility</p:attrName>
                                        </p:attrNameLst>
                                      </p:cBhvr>
                                      <p:to>
                                        <p:strVal val="visible"/>
                                      </p:to>
                                    </p:set>
                                    <p:anim calcmode="lin" valueType="num">
                                      <p:cBhvr additive="base">
                                        <p:cTn id="57" dur="500" fill="hold"/>
                                        <p:tgtEl>
                                          <p:spTgt spid="50189"/>
                                        </p:tgtEl>
                                        <p:attrNameLst>
                                          <p:attrName>ppt_x</p:attrName>
                                        </p:attrNameLst>
                                      </p:cBhvr>
                                      <p:tavLst>
                                        <p:tav tm="0">
                                          <p:val>
                                            <p:strVal val="#ppt_x"/>
                                          </p:val>
                                        </p:tav>
                                        <p:tav tm="100000">
                                          <p:val>
                                            <p:strVal val="#ppt_x"/>
                                          </p:val>
                                        </p:tav>
                                      </p:tavLst>
                                    </p:anim>
                                    <p:anim calcmode="lin" valueType="num">
                                      <p:cBhvr additive="base">
                                        <p:cTn id="58" dur="500" fill="hold"/>
                                        <p:tgtEl>
                                          <p:spTgt spid="50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0184" grpId="0" animBg="1"/>
      <p:bldP spid="50185" grpId="0" animBg="1"/>
      <p:bldP spid="50186" grpId="0" animBg="1"/>
      <p:bldP spid="50187" grpId="0"/>
      <p:bldP spid="50188" grpId="0"/>
      <p:bldP spid="50189" grpId="0" animBg="1"/>
      <p:bldP spid="50190" grpId="0" animBg="1"/>
      <p:bldP spid="50191" grpId="0" animBg="1"/>
      <p:bldP spid="50192" grpId="0" animBg="1"/>
      <p:bldP spid="50193" grpId="0" animBg="1"/>
      <p:bldP spid="501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50825" y="0"/>
            <a:ext cx="8497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4" tIns="46796" rIns="89994" bIns="46796">
            <a:spAutoFit/>
          </a:bodyPr>
          <a:lstStyle>
            <a:lvl1pPr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1pPr>
            <a:lvl2pPr marL="742950" indent="-28575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2pPr>
            <a:lvl3pPr marL="1143000" indent="-22860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3pPr>
            <a:lvl4pPr marL="1600200" indent="-22860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4pPr>
            <a:lvl5pPr marL="2057400" indent="-22860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9pPr>
          </a:lstStyle>
          <a:p>
            <a:pPr eaLnBrk="1" hangingPunct="1">
              <a:buSzPct val="100000"/>
            </a:pPr>
            <a:r>
              <a:rPr lang="en-US" sz="2800" dirty="0">
                <a:solidFill>
                  <a:srgbClr val="FF3300"/>
                </a:solidFill>
                <a:ea typeface="Microsoft YaHei" pitchFamily="34" charset="-122"/>
              </a:rPr>
              <a:t>      </a:t>
            </a:r>
            <a:r>
              <a:rPr lang="en-US" sz="2800" dirty="0" err="1">
                <a:solidFill>
                  <a:srgbClr val="FF3300"/>
                </a:solidFill>
                <a:ea typeface="Microsoft YaHei" pitchFamily="34" charset="-122"/>
              </a:rPr>
              <a:t>Mời</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các</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em</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tham</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quan</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một</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đất</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nước</a:t>
            </a:r>
            <a:r>
              <a:rPr lang="en-US" sz="2800" dirty="0">
                <a:solidFill>
                  <a:srgbClr val="FF3300"/>
                </a:solidFill>
                <a:ea typeface="Microsoft YaHei" pitchFamily="34" charset="-122"/>
              </a:rPr>
              <a:t> ở </a:t>
            </a:r>
            <a:r>
              <a:rPr lang="en-US" sz="2800" dirty="0" err="1">
                <a:solidFill>
                  <a:srgbClr val="FF3300"/>
                </a:solidFill>
                <a:ea typeface="Microsoft YaHei" pitchFamily="34" charset="-122"/>
              </a:rPr>
              <a:t>châu</a:t>
            </a:r>
            <a:r>
              <a:rPr lang="en-US" sz="2800" dirty="0">
                <a:solidFill>
                  <a:srgbClr val="000000"/>
                </a:solidFill>
                <a:ea typeface="Microsoft YaHei" pitchFamily="34" charset="-122"/>
              </a:rPr>
              <a:t> </a:t>
            </a:r>
            <a:r>
              <a:rPr lang="en-US" sz="2800" dirty="0">
                <a:solidFill>
                  <a:srgbClr val="FF3300"/>
                </a:solidFill>
                <a:ea typeface="Microsoft YaHei" pitchFamily="34" charset="-122"/>
              </a:rPr>
              <a:t>Á</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052513"/>
            <a:ext cx="8281988"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92125"/>
            <a:ext cx="7561263"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530225"/>
            <a:ext cx="6264275"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92150"/>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300" y="519113"/>
            <a:ext cx="84074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38" y="722313"/>
            <a:ext cx="9110662"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7889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1)">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5"/>
          <p:cNvSpPr txBox="1">
            <a:spLocks noGrp="1" noChangeArrowheads="1"/>
          </p:cNvSpPr>
          <p:nvPr>
            <p:ph type="ctrTitle"/>
          </p:nvPr>
        </p:nvSpPr>
        <p:spPr bwMode="auto">
          <a:xfrm>
            <a:off x="3596356" y="1538714"/>
            <a:ext cx="1798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ctr">
              <a:defRPr/>
            </a:pPr>
            <a:r>
              <a:rPr lang="en-US" sz="4000" b="1" dirty="0" smtClean="0">
                <a:effectLst>
                  <a:outerShdw blurRad="38100" dist="38100" dir="2700000" algn="tl">
                    <a:srgbClr val="000000"/>
                  </a:outerShdw>
                </a:effectLst>
                <a:latin typeface="Garamond" pitchFamily="18" charset="0"/>
              </a:rPr>
              <a:t>BÀI </a:t>
            </a:r>
            <a:r>
              <a:rPr lang="en-US" sz="4000" b="1" dirty="0">
                <a:effectLst>
                  <a:outerShdw blurRad="38100" dist="38100" dir="2700000" algn="tl">
                    <a:srgbClr val="000000"/>
                  </a:outerShdw>
                </a:effectLst>
                <a:latin typeface="Garamond" pitchFamily="18" charset="0"/>
              </a:rPr>
              <a:t>10</a:t>
            </a:r>
            <a:r>
              <a:rPr lang="en-US" sz="4800" dirty="0">
                <a:latin typeface="Garamond" pitchFamily="18" charset="0"/>
              </a:rPr>
              <a:t> </a:t>
            </a:r>
          </a:p>
        </p:txBody>
      </p:sp>
      <p:sp>
        <p:nvSpPr>
          <p:cNvPr id="7" name="Text Box 10"/>
          <p:cNvSpPr txBox="1">
            <a:spLocks noGrp="1" noChangeArrowheads="1"/>
          </p:cNvSpPr>
          <p:nvPr>
            <p:ph type="subTitle" idx="1"/>
          </p:nvPr>
        </p:nvSpPr>
        <p:spPr bwMode="auto">
          <a:xfrm>
            <a:off x="1371600" y="2438400"/>
            <a:ext cx="6553200" cy="2308324"/>
          </a:xfrm>
          <a:prstGeom prst="rect">
            <a:avLst/>
          </a:prstGeom>
          <a:noFill/>
          <a:ln>
            <a:noFill/>
          </a:ln>
          <a:effectLst/>
          <a:extLst/>
        </p:spPr>
        <p:txBody>
          <a:bodyPr wrap="squar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TRUNG QUỐC CUỐI THẾ KỈ XIX -  ĐẦU THẾ KỈ XX </a:t>
            </a:r>
          </a:p>
        </p:txBody>
      </p:sp>
    </p:spTree>
    <p:extLst>
      <p:ext uri="{BB962C8B-B14F-4D97-AF65-F5344CB8AC3E}">
        <p14:creationId xmlns:p14="http://schemas.microsoft.com/office/powerpoint/2010/main" val="421174420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8586" y="181020"/>
            <a:ext cx="1600200" cy="646113"/>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600" b="1" dirty="0">
                <a:solidFill>
                  <a:srgbClr val="000000"/>
                </a:solidFill>
                <a:effectLst>
                  <a:outerShdw blurRad="38100" dist="38100" dir="2700000" algn="tl">
                    <a:srgbClr val="C0C0C0"/>
                  </a:outerShdw>
                </a:effectLst>
                <a:latin typeface="Lucida Sans Unicode" pitchFamily="34" charset="0"/>
              </a:rPr>
              <a:t> </a:t>
            </a:r>
            <a:r>
              <a:rPr lang="en-US" sz="2400" b="1" u="sng" dirty="0">
                <a:solidFill>
                  <a:srgbClr val="FF0000"/>
                </a:solidFill>
                <a:effectLst>
                  <a:outerShdw blurRad="38100" dist="38100" dir="2700000" algn="tl">
                    <a:srgbClr val="C0C0C0"/>
                  </a:outerShdw>
                </a:effectLst>
                <a:latin typeface="Times New Roman" pitchFamily="18" charset="0"/>
                <a:cs typeface="Times New Roman" pitchFamily="18" charset="0"/>
              </a:rPr>
              <a:t>TIẾT 16:</a:t>
            </a:r>
            <a:endParaRPr lang="en-US" sz="2400" dirty="0">
              <a:solidFill>
                <a:srgbClr val="000000"/>
              </a:solidFill>
              <a:latin typeface="Times New Roman" pitchFamily="18" charset="0"/>
              <a:cs typeface="Times New Roman" pitchFamily="18" charset="0"/>
            </a:endParaRPr>
          </a:p>
        </p:txBody>
      </p:sp>
      <p:sp>
        <p:nvSpPr>
          <p:cNvPr id="47109" name="Text Box 5"/>
          <p:cNvSpPr txBox="1">
            <a:spLocks noChangeArrowheads="1"/>
          </p:cNvSpPr>
          <p:nvPr/>
        </p:nvSpPr>
        <p:spPr bwMode="auto">
          <a:xfrm>
            <a:off x="1549155" y="242932"/>
            <a:ext cx="7467600" cy="522287"/>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TRUNG QUỐC CUỐI TK XIX -  ĐẦU TK XX</a:t>
            </a: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 </a:t>
            </a:r>
          </a:p>
        </p:txBody>
      </p:sp>
      <p:sp>
        <p:nvSpPr>
          <p:cNvPr id="47110" name="Rectangle 1"/>
          <p:cNvSpPr>
            <a:spLocks noChangeArrowheads="1"/>
          </p:cNvSpPr>
          <p:nvPr/>
        </p:nvSpPr>
        <p:spPr bwMode="auto">
          <a:xfrm>
            <a:off x="152400" y="806450"/>
            <a:ext cx="868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a:solidFill>
                  <a:srgbClr val="CC00CC"/>
                </a:solidFill>
                <a:latin typeface="Lucida Sans Unicode" pitchFamily="34" charset="0"/>
              </a:rPr>
              <a:t>I</a:t>
            </a:r>
            <a:r>
              <a:rPr lang="en-US" sz="2600" b="1" u="sng">
                <a:solidFill>
                  <a:srgbClr val="CC00CC"/>
                </a:solidFill>
                <a:latin typeface="Times New Roman" pitchFamily="18" charset="0"/>
                <a:cs typeface="Times New Roman" pitchFamily="18" charset="0"/>
              </a:rPr>
              <a:t>. TRUNG QUỐC BỊ CÁC NƯỚC ĐẾ QUỐC CHIA XẺ:</a:t>
            </a:r>
          </a:p>
        </p:txBody>
      </p:sp>
      <p:sp>
        <p:nvSpPr>
          <p:cNvPr id="8" name="Cloud Callout 7"/>
          <p:cNvSpPr/>
          <p:nvPr/>
        </p:nvSpPr>
        <p:spPr>
          <a:xfrm>
            <a:off x="1066800" y="1514457"/>
            <a:ext cx="6858000" cy="2953177"/>
          </a:xfrm>
          <a:prstGeom prst="cloudCallout">
            <a:avLst>
              <a:gd name="adj1" fmla="val -24135"/>
              <a:gd name="adj2" fmla="val 78898"/>
            </a:avLst>
          </a:prstGeom>
          <a:gradFill flip="none" rotWithShape="1">
            <a:gsLst>
              <a:gs pos="0">
                <a:srgbClr val="0F6FC6">
                  <a:lumMod val="60000"/>
                  <a:lumOff val="40000"/>
                  <a:tint val="66000"/>
                  <a:satMod val="160000"/>
                </a:srgbClr>
              </a:gs>
              <a:gs pos="50000">
                <a:srgbClr val="0F6FC6">
                  <a:lumMod val="60000"/>
                  <a:lumOff val="40000"/>
                  <a:tint val="44500"/>
                  <a:satMod val="160000"/>
                </a:srgbClr>
              </a:gs>
              <a:gs pos="100000">
                <a:srgbClr val="0F6FC6">
                  <a:lumMod val="60000"/>
                  <a:lumOff val="40000"/>
                  <a:tint val="23500"/>
                  <a:satMod val="160000"/>
                </a:srgbClr>
              </a:gs>
            </a:gsLst>
            <a:lin ang="16200000" scaled="1"/>
            <a:tileRect/>
          </a:gradFill>
          <a:ln w="28575" cap="flat" cmpd="sng" algn="ctr">
            <a:solidFill>
              <a:srgbClr val="CC00CC"/>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897" tIns="45443" rIns="90897" bIns="45443" anchor="ct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600" dirty="0" err="1">
                <a:solidFill>
                  <a:srgbClr val="FF0000"/>
                </a:solidFill>
                <a:cs typeface="Arial" charset="0"/>
              </a:rPr>
              <a:t>Quan</a:t>
            </a:r>
            <a:r>
              <a:rPr lang="en-US" sz="3600" dirty="0">
                <a:solidFill>
                  <a:srgbClr val="FF0000"/>
                </a:solidFill>
                <a:cs typeface="Arial" charset="0"/>
              </a:rPr>
              <a:t> </a:t>
            </a:r>
            <a:r>
              <a:rPr lang="en-US" sz="3600" dirty="0" err="1">
                <a:solidFill>
                  <a:srgbClr val="FF0000"/>
                </a:solidFill>
                <a:cs typeface="Arial" charset="0"/>
              </a:rPr>
              <a:t>sát</a:t>
            </a:r>
            <a:r>
              <a:rPr lang="en-US" sz="3600" dirty="0">
                <a:solidFill>
                  <a:srgbClr val="FF0000"/>
                </a:solidFill>
                <a:cs typeface="Arial" charset="0"/>
              </a:rPr>
              <a:t> </a:t>
            </a:r>
            <a:r>
              <a:rPr lang="en-US" sz="3600" dirty="0" err="1">
                <a:solidFill>
                  <a:srgbClr val="FF0000"/>
                </a:solidFill>
                <a:cs typeface="Arial" charset="0"/>
              </a:rPr>
              <a:t>lược</a:t>
            </a:r>
            <a:r>
              <a:rPr lang="en-US" sz="3600" dirty="0">
                <a:solidFill>
                  <a:srgbClr val="FF0000"/>
                </a:solidFill>
                <a:cs typeface="Arial" charset="0"/>
              </a:rPr>
              <a:t> </a:t>
            </a:r>
            <a:r>
              <a:rPr lang="en-US" sz="3600" dirty="0" err="1">
                <a:solidFill>
                  <a:srgbClr val="FF0000"/>
                </a:solidFill>
                <a:cs typeface="Arial" charset="0"/>
              </a:rPr>
              <a:t>đồ</a:t>
            </a:r>
            <a:r>
              <a:rPr lang="en-US" sz="3600" dirty="0">
                <a:solidFill>
                  <a:srgbClr val="FF0000"/>
                </a:solidFill>
                <a:cs typeface="Arial" charset="0"/>
              </a:rPr>
              <a:t> </a:t>
            </a:r>
            <a:r>
              <a:rPr lang="en-US" sz="3600" dirty="0" err="1">
                <a:solidFill>
                  <a:srgbClr val="FF0000"/>
                </a:solidFill>
                <a:cs typeface="Arial" charset="0"/>
              </a:rPr>
              <a:t>và</a:t>
            </a:r>
            <a:r>
              <a:rPr lang="en-US" sz="3600" dirty="0">
                <a:solidFill>
                  <a:srgbClr val="FF0000"/>
                </a:solidFill>
                <a:cs typeface="Arial" charset="0"/>
              </a:rPr>
              <a:t> </a:t>
            </a:r>
            <a:r>
              <a:rPr lang="en-US" sz="3600" dirty="0" err="1">
                <a:solidFill>
                  <a:srgbClr val="FF0000"/>
                </a:solidFill>
                <a:cs typeface="Arial" charset="0"/>
              </a:rPr>
              <a:t>cho</a:t>
            </a:r>
            <a:r>
              <a:rPr lang="en-US" sz="3600" dirty="0">
                <a:solidFill>
                  <a:srgbClr val="FF0000"/>
                </a:solidFill>
                <a:cs typeface="Arial" charset="0"/>
              </a:rPr>
              <a:t> </a:t>
            </a:r>
            <a:r>
              <a:rPr lang="en-US" sz="3600" dirty="0" err="1">
                <a:solidFill>
                  <a:srgbClr val="FF0000"/>
                </a:solidFill>
                <a:cs typeface="Arial" charset="0"/>
              </a:rPr>
              <a:t>biết</a:t>
            </a:r>
            <a:r>
              <a:rPr lang="en-US" sz="3600" dirty="0">
                <a:solidFill>
                  <a:srgbClr val="FF0000"/>
                </a:solidFill>
                <a:cs typeface="Arial" charset="0"/>
              </a:rPr>
              <a:t> </a:t>
            </a:r>
            <a:r>
              <a:rPr lang="en-US" sz="3600" dirty="0" err="1">
                <a:solidFill>
                  <a:srgbClr val="FF0000"/>
                </a:solidFill>
                <a:cs typeface="Arial" charset="0"/>
              </a:rPr>
              <a:t>vài</a:t>
            </a:r>
            <a:r>
              <a:rPr lang="en-US" sz="3600" dirty="0">
                <a:solidFill>
                  <a:srgbClr val="FF0000"/>
                </a:solidFill>
                <a:cs typeface="Arial" charset="0"/>
              </a:rPr>
              <a:t> </a:t>
            </a:r>
            <a:r>
              <a:rPr lang="en-US" sz="3600" dirty="0" err="1">
                <a:solidFill>
                  <a:srgbClr val="FF0000"/>
                </a:solidFill>
                <a:cs typeface="Arial" charset="0"/>
              </a:rPr>
              <a:t>nét</a:t>
            </a:r>
            <a:r>
              <a:rPr lang="en-US" sz="3600" dirty="0">
                <a:solidFill>
                  <a:srgbClr val="FF0000"/>
                </a:solidFill>
                <a:cs typeface="Arial" charset="0"/>
              </a:rPr>
              <a:t> </a:t>
            </a:r>
            <a:r>
              <a:rPr lang="en-US" sz="3600" dirty="0" err="1">
                <a:solidFill>
                  <a:srgbClr val="FF0000"/>
                </a:solidFill>
                <a:cs typeface="Arial" charset="0"/>
              </a:rPr>
              <a:t>về</a:t>
            </a:r>
            <a:r>
              <a:rPr lang="en-US" sz="3600" dirty="0">
                <a:solidFill>
                  <a:srgbClr val="FF0000"/>
                </a:solidFill>
                <a:cs typeface="Arial" charset="0"/>
              </a:rPr>
              <a:t> </a:t>
            </a:r>
            <a:r>
              <a:rPr lang="en-US" sz="3600" dirty="0" err="1">
                <a:solidFill>
                  <a:srgbClr val="FF0000"/>
                </a:solidFill>
                <a:latin typeface=".VnArial" pitchFamily="34" charset="0"/>
                <a:cs typeface="Arial" charset="0"/>
              </a:rPr>
              <a:t>diÖn</a:t>
            </a:r>
            <a:r>
              <a:rPr lang="en-US" sz="3600" dirty="0">
                <a:solidFill>
                  <a:srgbClr val="FF0000"/>
                </a:solidFill>
                <a:latin typeface=".VnArial" pitchFamily="34" charset="0"/>
                <a:cs typeface="Arial" charset="0"/>
              </a:rPr>
              <a:t> </a:t>
            </a:r>
            <a:r>
              <a:rPr lang="en-US" sz="3600" dirty="0" err="1">
                <a:solidFill>
                  <a:srgbClr val="FF0000"/>
                </a:solidFill>
                <a:latin typeface=".VnArial" pitchFamily="34" charset="0"/>
                <a:cs typeface="Arial" charset="0"/>
              </a:rPr>
              <a:t>tÝch</a:t>
            </a:r>
            <a:r>
              <a:rPr lang="en-US" sz="3600" dirty="0">
                <a:solidFill>
                  <a:srgbClr val="FF0000"/>
                </a:solidFill>
                <a:latin typeface=".VnArial" pitchFamily="34" charset="0"/>
                <a:cs typeface="Arial" charset="0"/>
              </a:rPr>
              <a:t> vµ </a:t>
            </a:r>
            <a:r>
              <a:rPr lang="en-US" sz="3600" dirty="0" err="1">
                <a:solidFill>
                  <a:srgbClr val="FF0000"/>
                </a:solidFill>
                <a:latin typeface=".VnArial" pitchFamily="34" charset="0"/>
                <a:cs typeface="Arial" charset="0"/>
              </a:rPr>
              <a:t>d©n</a:t>
            </a:r>
            <a:r>
              <a:rPr lang="en-US" sz="3600" dirty="0">
                <a:solidFill>
                  <a:srgbClr val="FF0000"/>
                </a:solidFill>
                <a:latin typeface=".VnArial" pitchFamily="34" charset="0"/>
                <a:cs typeface="Arial" charset="0"/>
              </a:rPr>
              <a:t> </a:t>
            </a:r>
            <a:r>
              <a:rPr lang="en-US" sz="3600" dirty="0" err="1">
                <a:solidFill>
                  <a:srgbClr val="FF0000"/>
                </a:solidFill>
                <a:latin typeface=".VnArial" pitchFamily="34" charset="0"/>
                <a:cs typeface="Arial" charset="0"/>
              </a:rPr>
              <a:t>sè</a:t>
            </a:r>
            <a:r>
              <a:rPr lang="en-US" sz="3600" dirty="0">
                <a:solidFill>
                  <a:srgbClr val="FF0000"/>
                </a:solidFill>
                <a:cs typeface="Arial" charset="0"/>
              </a:rPr>
              <a:t> </a:t>
            </a:r>
            <a:r>
              <a:rPr lang="en-US" sz="3600" dirty="0" err="1">
                <a:solidFill>
                  <a:srgbClr val="FF0000"/>
                </a:solidFill>
                <a:cs typeface="Arial" charset="0"/>
              </a:rPr>
              <a:t>Trung</a:t>
            </a:r>
            <a:r>
              <a:rPr lang="en-US" sz="3600" dirty="0">
                <a:solidFill>
                  <a:srgbClr val="FF0000"/>
                </a:solidFill>
                <a:cs typeface="Arial" charset="0"/>
              </a:rPr>
              <a:t> </a:t>
            </a:r>
            <a:r>
              <a:rPr lang="en-US" sz="3600" dirty="0" err="1">
                <a:solidFill>
                  <a:srgbClr val="FF0000"/>
                </a:solidFill>
                <a:cs typeface="Arial" charset="0"/>
              </a:rPr>
              <a:t>Quốc</a:t>
            </a:r>
            <a:r>
              <a:rPr lang="en-US" sz="3600" dirty="0">
                <a:solidFill>
                  <a:srgbClr val="FF0000"/>
                </a:solidFill>
                <a:cs typeface="Arial" charset="0"/>
              </a:rPr>
              <a:t>?</a:t>
            </a:r>
          </a:p>
        </p:txBody>
      </p:sp>
    </p:spTree>
    <p:extLst>
      <p:ext uri="{BB962C8B-B14F-4D97-AF65-F5344CB8AC3E}">
        <p14:creationId xmlns:p14="http://schemas.microsoft.com/office/powerpoint/2010/main" val="119638534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1000" fill="hold"/>
                                        <p:tgtEl>
                                          <p:spTgt spid="47108"/>
                                        </p:tgtEl>
                                        <p:attrNameLst>
                                          <p:attrName>ppt_x</p:attrName>
                                        </p:attrNameLst>
                                      </p:cBhvr>
                                      <p:tavLst>
                                        <p:tav tm="0">
                                          <p:val>
                                            <p:strVal val="#ppt_x-.2"/>
                                          </p:val>
                                        </p:tav>
                                        <p:tav tm="100000">
                                          <p:val>
                                            <p:strVal val="#ppt_x"/>
                                          </p:val>
                                        </p:tav>
                                      </p:tavLst>
                                    </p:anim>
                                    <p:anim calcmode="lin" valueType="num">
                                      <p:cBhvr>
                                        <p:cTn id="8" dur="1000" fill="hold"/>
                                        <p:tgtEl>
                                          <p:spTgt spid="471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8"/>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1000"/>
                                        <p:tgtEl>
                                          <p:spTgt spid="47109"/>
                                        </p:tgtEl>
                                      </p:cBhvr>
                                    </p:animEffect>
                                    <p:anim calcmode="lin" valueType="num">
                                      <p:cBhvr>
                                        <p:cTn id="13" dur="1000" fill="hold"/>
                                        <p:tgtEl>
                                          <p:spTgt spid="47109"/>
                                        </p:tgtEl>
                                        <p:attrNameLst>
                                          <p:attrName>ppt_x</p:attrName>
                                        </p:attrNameLst>
                                      </p:cBhvr>
                                      <p:tavLst>
                                        <p:tav tm="0">
                                          <p:val>
                                            <p:strVal val="#ppt_x"/>
                                          </p:val>
                                        </p:tav>
                                        <p:tav tm="100000">
                                          <p:val>
                                            <p:strVal val="#ppt_x"/>
                                          </p:val>
                                        </p:tav>
                                      </p:tavLst>
                                    </p:anim>
                                    <p:anim calcmode="lin" valueType="num">
                                      <p:cBhvr>
                                        <p:cTn id="14"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7110"/>
                                        </p:tgtEl>
                                        <p:attrNameLst>
                                          <p:attrName>style.visibility</p:attrName>
                                        </p:attrNameLst>
                                      </p:cBhvr>
                                      <p:to>
                                        <p:strVal val="visible"/>
                                      </p:to>
                                    </p:set>
                                    <p:anim calcmode="lin" valueType="num">
                                      <p:cBhvr>
                                        <p:cTn id="19" dur="1000" fill="hold"/>
                                        <p:tgtEl>
                                          <p:spTgt spid="47110"/>
                                        </p:tgtEl>
                                        <p:attrNameLst>
                                          <p:attrName>ppt_w</p:attrName>
                                        </p:attrNameLst>
                                      </p:cBhvr>
                                      <p:tavLst>
                                        <p:tav tm="0">
                                          <p:val>
                                            <p:fltVal val="0"/>
                                          </p:val>
                                        </p:tav>
                                        <p:tav tm="100000">
                                          <p:val>
                                            <p:strVal val="#ppt_w"/>
                                          </p:val>
                                        </p:tav>
                                      </p:tavLst>
                                    </p:anim>
                                    <p:anim calcmode="lin" valueType="num">
                                      <p:cBhvr>
                                        <p:cTn id="20" dur="1000" fill="hold"/>
                                        <p:tgtEl>
                                          <p:spTgt spid="47110"/>
                                        </p:tgtEl>
                                        <p:attrNameLst>
                                          <p:attrName>ppt_h</p:attrName>
                                        </p:attrNameLst>
                                      </p:cBhvr>
                                      <p:tavLst>
                                        <p:tav tm="0">
                                          <p:val>
                                            <p:fltVal val="0"/>
                                          </p:val>
                                        </p:tav>
                                        <p:tav tm="100000">
                                          <p:val>
                                            <p:strVal val="#ppt_h"/>
                                          </p:val>
                                        </p:tav>
                                      </p:tavLst>
                                    </p:anim>
                                    <p:anim calcmode="lin" valueType="num">
                                      <p:cBhvr>
                                        <p:cTn id="21" dur="1000" fill="hold"/>
                                        <p:tgtEl>
                                          <p:spTgt spid="47110"/>
                                        </p:tgtEl>
                                        <p:attrNameLst>
                                          <p:attrName>style.rotation</p:attrName>
                                        </p:attrNameLst>
                                      </p:cBhvr>
                                      <p:tavLst>
                                        <p:tav tm="0">
                                          <p:val>
                                            <p:fltVal val="90"/>
                                          </p:val>
                                        </p:tav>
                                        <p:tav tm="100000">
                                          <p:val>
                                            <p:fltVal val="0"/>
                                          </p:val>
                                        </p:tav>
                                      </p:tavLst>
                                    </p:anim>
                                    <p:animEffect transition="in" filter="fade">
                                      <p:cBhvr>
                                        <p:cTn id="22" dur="1000"/>
                                        <p:tgtEl>
                                          <p:spTgt spid="471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P spid="471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CHINA-W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708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525" y="5921375"/>
            <a:ext cx="9134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200" b="1" i="1" dirty="0" err="1">
                <a:latin typeface="Times New Roman" pitchFamily="18" charset="0"/>
                <a:cs typeface="Times New Roman" pitchFamily="18" charset="0"/>
              </a:rPr>
              <a:t>Trung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Quốc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là</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nước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lớn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Diện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tích</a:t>
            </a:r>
            <a:r>
              <a:rPr lang="en-US" sz="2200" b="1" i="1" dirty="0">
                <a:latin typeface="Times New Roman" pitchFamily="18" charset="0"/>
                <a:cs typeface="Times New Roman" pitchFamily="18" charset="0"/>
              </a:rPr>
              <a:t>: 9, 6 </a:t>
            </a:r>
            <a:r>
              <a:rPr lang="en-US" sz="2200" b="1" i="1" dirty="0" err="1">
                <a:latin typeface="Times New Roman" pitchFamily="18" charset="0"/>
                <a:cs typeface="Times New Roman" pitchFamily="18" charset="0"/>
              </a:rPr>
              <a:t>triệu</a:t>
            </a:r>
            <a:r>
              <a:rPr lang="en-US" sz="2200" b="1" i="1" dirty="0">
                <a:latin typeface="Times New Roman" pitchFamily="18" charset="0"/>
                <a:cs typeface="Times New Roman" pitchFamily="18" charset="0"/>
              </a:rPr>
              <a:t> km</a:t>
            </a:r>
            <a:r>
              <a:rPr lang="en-US" sz="2200" b="1" i="1" baseline="30000" dirty="0">
                <a:latin typeface="Times New Roman" pitchFamily="18" charset="0"/>
                <a:cs typeface="Times New Roman" pitchFamily="18" charset="0"/>
              </a:rPr>
              <a:t>2</a:t>
            </a:r>
            <a:r>
              <a:rPr lang="en-US" sz="2200" b="1" i="1" dirty="0">
                <a:latin typeface="Times New Roman" pitchFamily="18" charset="0"/>
                <a:cs typeface="Times New Roman" pitchFamily="18" charset="0"/>
              </a:rPr>
              <a:t> (¼ </a:t>
            </a:r>
            <a:r>
              <a:rPr lang="en-US" sz="2200" b="1" i="1" dirty="0" err="1">
                <a:latin typeface="Times New Roman" pitchFamily="18" charset="0"/>
                <a:cs typeface="Times New Roman" pitchFamily="18" charset="0"/>
              </a:rPr>
              <a:t>diện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Châu</a:t>
            </a:r>
            <a:r>
              <a:rPr lang="en-US" sz="2200" b="1" i="1" dirty="0">
                <a:latin typeface="Times New Roman" pitchFamily="18" charset="0"/>
                <a:cs typeface="Times New Roman" pitchFamily="18" charset="0"/>
              </a:rPr>
              <a:t> Á), </a:t>
            </a:r>
            <a:r>
              <a:rPr lang="en-US" sz="2200" b="1" i="1" dirty="0" err="1">
                <a:latin typeface="Times New Roman" pitchFamily="18" charset="0"/>
                <a:cs typeface="Times New Roman" pitchFamily="18" charset="0"/>
              </a:rPr>
              <a:t>đông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dân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dân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số</a:t>
            </a:r>
            <a:r>
              <a:rPr lang="en-US" sz="2200" b="1" i="1" dirty="0">
                <a:latin typeface="Times New Roman" pitchFamily="18" charset="0"/>
                <a:cs typeface="Times New Roman" pitchFamily="18" charset="0"/>
              </a:rPr>
              <a:t> 1,4 </a:t>
            </a:r>
            <a:r>
              <a:rPr lang="en-US" sz="2200" b="1" i="1" dirty="0" err="1">
                <a:latin typeface="Times New Roman" pitchFamily="18" charset="0"/>
                <a:cs typeface="Times New Roman" pitchFamily="18" charset="0"/>
              </a:rPr>
              <a:t>tỉ</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người</a:t>
            </a:r>
            <a:r>
              <a:rPr lang="en-US" sz="2200" b="1" i="1" dirty="0">
                <a:latin typeface="Times New Roman" pitchFamily="18" charset="0"/>
                <a:cs typeface="Times New Roman" pitchFamily="18" charset="0"/>
              </a:rPr>
              <a:t> (2019 )</a:t>
            </a:r>
          </a:p>
        </p:txBody>
      </p:sp>
      <p:sp>
        <p:nvSpPr>
          <p:cNvPr id="6" name="Oval 7"/>
          <p:cNvSpPr>
            <a:spLocks noChangeArrowheads="1"/>
          </p:cNvSpPr>
          <p:nvPr/>
        </p:nvSpPr>
        <p:spPr bwMode="auto">
          <a:xfrm>
            <a:off x="1676400" y="2362200"/>
            <a:ext cx="2057400" cy="609600"/>
          </a:xfrm>
          <a:prstGeom prst="ellipse">
            <a:avLst/>
          </a:prstGeom>
          <a:solidFill>
            <a:schemeClr val="accent1">
              <a:alpha val="0"/>
            </a:schemeClr>
          </a:solidFill>
          <a:ln w="57150">
            <a:solidFill>
              <a:srgbClr val="00FFFF"/>
            </a:solidFill>
            <a:round/>
            <a:headEnd/>
            <a:tailEnd/>
          </a:ln>
        </p:spPr>
        <p:txBody>
          <a:bodyPr wrap="none" anchor="ctr"/>
          <a:lstStyle/>
          <a:p>
            <a:endParaRPr lang="vi-VN">
              <a:latin typeface="Calibri" pitchFamily="34" charset="0"/>
            </a:endParaRPr>
          </a:p>
        </p:txBody>
      </p:sp>
    </p:spTree>
    <p:extLst>
      <p:ext uri="{BB962C8B-B14F-4D97-AF65-F5344CB8AC3E}">
        <p14:creationId xmlns:p14="http://schemas.microsoft.com/office/powerpoint/2010/main" val="1490928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par>
                                <p:cTn id="13" presetID="7" presetClass="emph" presetSubtype="2" repeatCount="indefinite" fill="hold" nodeType="withEffect">
                                  <p:stCondLst>
                                    <p:cond delay="0"/>
                                  </p:stCondLst>
                                  <p:childTnLst>
                                    <p:animClr clrSpc="rgb" dir="cw">
                                      <p:cBhvr>
                                        <p:cTn id="14" dur="500" fill="hold"/>
                                        <p:tgtEl>
                                          <p:spTgt spid="6"/>
                                        </p:tgtEl>
                                        <p:attrNameLst>
                                          <p:attrName>stroke.color</p:attrName>
                                        </p:attrNameLst>
                                      </p:cBhvr>
                                      <p:to>
                                        <a:srgbClr val="FF00FF"/>
                                      </p:to>
                                    </p:animClr>
                                    <p:set>
                                      <p:cBhvr>
                                        <p:cTn id="15" dur="500" fill="hold"/>
                                        <p:tgtEl>
                                          <p:spTgt spid="6"/>
                                        </p:tgtEl>
                                        <p:attrNameLst>
                                          <p:attrName>stroke.on</p:attrName>
                                        </p:attrNameLst>
                                      </p:cBhvr>
                                      <p:to>
                                        <p:strVal val="true"/>
                                      </p:to>
                                    </p:set>
                                  </p:childTnLst>
                                </p:cTn>
                              </p:par>
                              <p:par>
                                <p:cTn id="16" presetID="14" presetClass="emph" presetSubtype="0" repeatCount="indefinite" fill="hold" grpId="1" nodeType="withEffect">
                                  <p:stCondLst>
                                    <p:cond delay="0"/>
                                  </p:stCondLst>
                                  <p:childTnLst>
                                    <p:animClr clrSpc="rgb" dir="cw">
                                      <p:cBhvr override="childStyle">
                                        <p:cTn id="17" dur="475" fill="hold">
                                          <p:stCondLst>
                                            <p:cond delay="25"/>
                                          </p:stCondLst>
                                        </p:cTn>
                                        <p:tgtEl>
                                          <p:spTgt spid="6"/>
                                        </p:tgtEl>
                                        <p:attrNameLst>
                                          <p:attrName>style.color</p:attrName>
                                        </p:attrNameLst>
                                      </p:cBhvr>
                                      <p:to>
                                        <a:schemeClr val="accent2"/>
                                      </p:to>
                                    </p:animClr>
                                    <p:animClr clrSpc="rgb" dir="cw">
                                      <p:cBhvr>
                                        <p:cTn id="18" dur="475" fill="hold">
                                          <p:stCondLst>
                                            <p:cond delay="25"/>
                                          </p:stCondLst>
                                        </p:cTn>
                                        <p:tgtEl>
                                          <p:spTgt spid="6"/>
                                        </p:tgtEl>
                                        <p:attrNameLst>
                                          <p:attrName>fillColor</p:attrName>
                                        </p:attrNameLst>
                                      </p:cBhvr>
                                      <p:to>
                                        <a:schemeClr val="accent2"/>
                                      </p:to>
                                    </p:animClr>
                                    <p:set>
                                      <p:cBhvr>
                                        <p:cTn id="19" dur="475" fill="hold">
                                          <p:stCondLst>
                                            <p:cond delay="25"/>
                                          </p:stCondLst>
                                        </p:cTn>
                                        <p:tgtEl>
                                          <p:spTgt spid="6"/>
                                        </p:tgtEl>
                                        <p:attrNameLst>
                                          <p:attrName>fill.type</p:attrName>
                                        </p:attrNameLst>
                                      </p:cBhvr>
                                      <p:to>
                                        <p:strVal val="solid"/>
                                      </p:to>
                                    </p:set>
                                    <p:set>
                                      <p:cBhvr>
                                        <p:cTn id="20" dur="475" fill="hold">
                                          <p:stCondLst>
                                            <p:cond delay="25"/>
                                          </p:stCondLst>
                                        </p:cTn>
                                        <p:tgtEl>
                                          <p:spTgt spid="6"/>
                                        </p:tgtEl>
                                        <p:attrNameLst>
                                          <p:attrName>fill.on</p:attrName>
                                        </p:attrNameLst>
                                      </p:cBhvr>
                                      <p:to>
                                        <p:strVal val="true"/>
                                      </p:to>
                                    </p:set>
                                    <p:animScale>
                                      <p:cBhvr>
                                        <p:cTn id="21" dur="50" fill="hold">
                                          <p:stCondLst>
                                            <p:cond delay="0"/>
                                          </p:stCondLst>
                                        </p:cTn>
                                        <p:tgtEl>
                                          <p:spTgt spid="6"/>
                                        </p:tgtEl>
                                      </p:cBhvr>
                                      <p:from x="100000" y="100000"/>
                                      <p:to x="100000" y="5000"/>
                                    </p:animScale>
                                    <p:animScale>
                                      <p:cBhvr>
                                        <p:cTn id="22" dur="50" fill="hold">
                                          <p:stCondLst>
                                            <p:cond delay="50"/>
                                          </p:stCondLst>
                                        </p:cTn>
                                        <p:tgtEl>
                                          <p:spTgt spid="6"/>
                                        </p:tgtEl>
                                      </p:cBhvr>
                                      <p:from x="100000" y="5000"/>
                                      <p:to x="120000" y="150000"/>
                                    </p:animScale>
                                    <p:animScale>
                                      <p:cBhvr>
                                        <p:cTn id="23" dur="150" fill="hold">
                                          <p:stCondLst>
                                            <p:cond delay="350"/>
                                          </p:stCondLst>
                                        </p:cTn>
                                        <p:tgtEl>
                                          <p:spTgt spid="6"/>
                                        </p:tgtEl>
                                      </p:cBhvr>
                                      <p:to x="120000" y="150000"/>
                                    </p:animScale>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edg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0" y="57150"/>
            <a:ext cx="1600200" cy="646113"/>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600" b="1">
                <a:effectLst>
                  <a:outerShdw blurRad="38100" dist="38100" dir="2700000" algn="tl">
                    <a:srgbClr val="C0C0C0"/>
                  </a:outerShdw>
                </a:effectLst>
                <a:latin typeface="Lucida Sans Unicode" pitchFamily="34" charset="0"/>
              </a:rPr>
              <a:t> </a:t>
            </a:r>
            <a:r>
              <a:rPr lang="en-US" sz="2400" b="1" u="sng">
                <a:solidFill>
                  <a:srgbClr val="FF0000"/>
                </a:solidFill>
                <a:effectLst>
                  <a:outerShdw blurRad="38100" dist="38100" dir="2700000" algn="tl">
                    <a:srgbClr val="C0C0C0"/>
                  </a:outerShdw>
                </a:effectLst>
                <a:latin typeface="Times New Roman" pitchFamily="18" charset="0"/>
                <a:cs typeface="Times New Roman" pitchFamily="18" charset="0"/>
              </a:rPr>
              <a:t>TIẾT 16:</a:t>
            </a:r>
            <a:endParaRPr lang="en-US" sz="2400">
              <a:latin typeface="Times New Roman" pitchFamily="18" charset="0"/>
              <a:cs typeface="Times New Roman" pitchFamily="18" charset="0"/>
            </a:endParaRPr>
          </a:p>
        </p:txBody>
      </p:sp>
      <p:sp>
        <p:nvSpPr>
          <p:cNvPr id="47109" name="Text Box 5"/>
          <p:cNvSpPr txBox="1">
            <a:spLocks noChangeArrowheads="1"/>
          </p:cNvSpPr>
          <p:nvPr/>
        </p:nvSpPr>
        <p:spPr bwMode="auto">
          <a:xfrm>
            <a:off x="1528763" y="119063"/>
            <a:ext cx="7467600" cy="522287"/>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TRUNG QUỐC CUỐI TK XIX -  ĐẦU TK XX</a:t>
            </a:r>
            <a:r>
              <a:rPr lang="en-US" sz="2800" b="1">
                <a:solidFill>
                  <a:srgbClr val="FFFF00"/>
                </a:solidFill>
                <a:effectLst>
                  <a:outerShdw blurRad="38100" dist="38100" dir="2700000" algn="tl">
                    <a:srgbClr val="C0C0C0"/>
                  </a:outerShdw>
                </a:effectLst>
                <a:latin typeface="Times New Roman" pitchFamily="18" charset="0"/>
                <a:cs typeface="Times New Roman" pitchFamily="18" charset="0"/>
              </a:rPr>
              <a:t> </a:t>
            </a:r>
          </a:p>
        </p:txBody>
      </p:sp>
      <p:sp>
        <p:nvSpPr>
          <p:cNvPr id="47110" name="Rectangle 1"/>
          <p:cNvSpPr>
            <a:spLocks noChangeArrowheads="1"/>
          </p:cNvSpPr>
          <p:nvPr/>
        </p:nvSpPr>
        <p:spPr bwMode="auto">
          <a:xfrm>
            <a:off x="152400" y="806450"/>
            <a:ext cx="868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dirty="0">
                <a:solidFill>
                  <a:srgbClr val="CC00CC"/>
                </a:solidFill>
                <a:latin typeface="Lucida Sans Unicode" pitchFamily="34" charset="0"/>
              </a:rPr>
              <a:t>I</a:t>
            </a:r>
            <a:r>
              <a:rPr lang="en-US" sz="2600" b="1" u="sng" dirty="0">
                <a:solidFill>
                  <a:srgbClr val="CC00CC"/>
                </a:solidFill>
                <a:latin typeface="Times New Roman" pitchFamily="18" charset="0"/>
                <a:cs typeface="Times New Roman" pitchFamily="18" charset="0"/>
              </a:rPr>
              <a:t>. TRUNG QUỐC BỊ CÁC NƯỚC ĐẾ QUỐC CHIA XẺ:</a:t>
            </a:r>
          </a:p>
        </p:txBody>
      </p:sp>
      <p:sp>
        <p:nvSpPr>
          <p:cNvPr id="47111" name="AutoShape 7"/>
          <p:cNvSpPr>
            <a:spLocks noChangeArrowheads="1"/>
          </p:cNvSpPr>
          <p:nvPr/>
        </p:nvSpPr>
        <p:spPr bwMode="auto">
          <a:xfrm>
            <a:off x="4191000" y="1981200"/>
            <a:ext cx="4876800" cy="2362200"/>
          </a:xfrm>
          <a:prstGeom prst="cloudCallout">
            <a:avLst>
              <a:gd name="adj1" fmla="val -35579"/>
              <a:gd name="adj2" fmla="val 87972"/>
            </a:avLst>
          </a:prstGeom>
          <a:solidFill>
            <a:srgbClr val="66CCFF"/>
          </a:solidFill>
          <a:ln w="9525">
            <a:solidFill>
              <a:schemeClr val="tx1"/>
            </a:solidFill>
            <a:round/>
            <a:headEnd/>
            <a:tailEnd/>
          </a:ln>
        </p:spPr>
        <p:txBody>
          <a:bodyPr/>
          <a:lstStyle/>
          <a:p>
            <a:pPr algn="ctr"/>
            <a:r>
              <a:rPr lang="en-US" sz="3200" dirty="0" err="1">
                <a:latin typeface="Lucida Sans Unicode" pitchFamily="34" charset="0"/>
              </a:rPr>
              <a:t>Vì</a:t>
            </a:r>
            <a:r>
              <a:rPr lang="en-US" sz="3200" dirty="0">
                <a:latin typeface="Lucida Sans Unicode" pitchFamily="34" charset="0"/>
              </a:rPr>
              <a:t> </a:t>
            </a:r>
            <a:r>
              <a:rPr lang="en-US" sz="3200" dirty="0" err="1">
                <a:latin typeface="Lucida Sans Unicode" pitchFamily="34" charset="0"/>
              </a:rPr>
              <a:t>sao</a:t>
            </a:r>
            <a:r>
              <a:rPr lang="en-US" sz="3200" dirty="0">
                <a:latin typeface="Lucida Sans Unicode" pitchFamily="34" charset="0"/>
              </a:rPr>
              <a:t> </a:t>
            </a:r>
            <a:r>
              <a:rPr lang="en-US" sz="3200" dirty="0" err="1">
                <a:latin typeface="Lucida Sans Unicode" pitchFamily="34" charset="0"/>
              </a:rPr>
              <a:t>các</a:t>
            </a:r>
            <a:r>
              <a:rPr lang="en-US" sz="3200" dirty="0">
                <a:latin typeface="Lucida Sans Unicode" pitchFamily="34" charset="0"/>
              </a:rPr>
              <a:t> </a:t>
            </a:r>
            <a:r>
              <a:rPr lang="en-US" sz="3200" dirty="0" err="1">
                <a:latin typeface="Lucida Sans Unicode" pitchFamily="34" charset="0"/>
              </a:rPr>
              <a:t>nước</a:t>
            </a:r>
            <a:r>
              <a:rPr lang="en-US" sz="3200" dirty="0">
                <a:latin typeface="Lucida Sans Unicode" pitchFamily="34" charset="0"/>
              </a:rPr>
              <a:t> </a:t>
            </a:r>
            <a:r>
              <a:rPr lang="en-US" sz="3200" dirty="0" err="1">
                <a:latin typeface="Lucida Sans Unicode" pitchFamily="34" charset="0"/>
              </a:rPr>
              <a:t>đế</a:t>
            </a:r>
            <a:r>
              <a:rPr lang="en-US" sz="3200" dirty="0">
                <a:latin typeface="Lucida Sans Unicode" pitchFamily="34" charset="0"/>
              </a:rPr>
              <a:t> </a:t>
            </a:r>
            <a:r>
              <a:rPr lang="en-US" sz="3200" dirty="0" err="1">
                <a:latin typeface="Lucida Sans Unicode" pitchFamily="34" charset="0"/>
              </a:rPr>
              <a:t>quốc</a:t>
            </a:r>
            <a:r>
              <a:rPr lang="en-US" sz="3200" dirty="0">
                <a:latin typeface="Lucida Sans Unicode" pitchFamily="34" charset="0"/>
              </a:rPr>
              <a:t> </a:t>
            </a:r>
            <a:r>
              <a:rPr lang="en-US" sz="3200" dirty="0" err="1">
                <a:latin typeface="Lucida Sans Unicode" pitchFamily="34" charset="0"/>
              </a:rPr>
              <a:t>xâm</a:t>
            </a:r>
            <a:r>
              <a:rPr lang="en-US" sz="3200" dirty="0">
                <a:latin typeface="Lucida Sans Unicode" pitchFamily="34" charset="0"/>
              </a:rPr>
              <a:t> </a:t>
            </a:r>
            <a:r>
              <a:rPr lang="en-US" sz="3200" dirty="0" err="1">
                <a:latin typeface="Lucida Sans Unicode" pitchFamily="34" charset="0"/>
              </a:rPr>
              <a:t>chiếm</a:t>
            </a:r>
            <a:r>
              <a:rPr lang="en-US" sz="3200" dirty="0">
                <a:latin typeface="Lucida Sans Unicode" pitchFamily="34" charset="0"/>
              </a:rPr>
              <a:t> TQ?</a:t>
            </a:r>
          </a:p>
        </p:txBody>
      </p:sp>
      <p:sp>
        <p:nvSpPr>
          <p:cNvPr id="47112" name="Text Box 8"/>
          <p:cNvSpPr txBox="1">
            <a:spLocks noChangeArrowheads="1"/>
          </p:cNvSpPr>
          <p:nvPr/>
        </p:nvSpPr>
        <p:spPr bwMode="auto">
          <a:xfrm>
            <a:off x="228600" y="15240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en-US" sz="2800" dirty="0">
                <a:latin typeface="Times New Roman" pitchFamily="18" charset="0"/>
                <a:cs typeface="Times New Roman" pitchFamily="18" charset="0"/>
              </a:rPr>
              <a:t>-</a:t>
            </a:r>
            <a:r>
              <a:rPr lang="fr-FR" sz="2800" dirty="0">
                <a:latin typeface="Times New Roman" pitchFamily="18" charset="0"/>
                <a:cs typeface="Times New Roman" pitchFamily="18" charset="0"/>
              </a:rPr>
              <a:t> Trung </a:t>
            </a:r>
            <a:r>
              <a:rPr lang="fr-FR" sz="2800" dirty="0" err="1">
                <a:latin typeface="Times New Roman" pitchFamily="18" charset="0"/>
                <a:cs typeface="Times New Roman" pitchFamily="18" charset="0"/>
              </a:rPr>
              <a:t>Quốc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giàu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tài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nguyên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đông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nền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văn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hoá</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phát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triển</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eaLnBrk="1" hangingPunct="1"/>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Cuối</a:t>
            </a:r>
            <a:r>
              <a:rPr lang="fr-FR" sz="2800" dirty="0">
                <a:latin typeface="Times New Roman" pitchFamily="18" charset="0"/>
                <a:cs typeface="Times New Roman" pitchFamily="18" charset="0"/>
              </a:rPr>
              <a:t> TK XIX </a:t>
            </a:r>
            <a:r>
              <a:rPr lang="fr-FR" sz="2800" dirty="0" err="1">
                <a:latin typeface="Times New Roman" pitchFamily="18" charset="0"/>
                <a:cs typeface="Times New Roman" pitchFamily="18" charset="0"/>
              </a:rPr>
              <a:t>chính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quyền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kiến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suy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yếu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thối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nát</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AutoShape 10"/>
          <p:cNvSpPr>
            <a:spLocks noChangeArrowheads="1"/>
          </p:cNvSpPr>
          <p:nvPr/>
        </p:nvSpPr>
        <p:spPr bwMode="auto">
          <a:xfrm>
            <a:off x="2084388" y="2743200"/>
            <a:ext cx="5486400" cy="2514600"/>
          </a:xfrm>
          <a:prstGeom prst="cloudCallout">
            <a:avLst>
              <a:gd name="adj1" fmla="val -20602"/>
              <a:gd name="adj2" fmla="val 79606"/>
            </a:avLst>
          </a:prstGeom>
          <a:solidFill>
            <a:srgbClr val="FFFF00"/>
          </a:solidFill>
          <a:ln w="9525">
            <a:solidFill>
              <a:schemeClr val="tx1"/>
            </a:solidFill>
            <a:round/>
            <a:headEnd/>
            <a:tailEnd/>
          </a:ln>
        </p:spPr>
        <p:txBody>
          <a:bodyPr/>
          <a:lstStyle/>
          <a:p>
            <a:pPr algn="ctr"/>
            <a:r>
              <a:rPr lang="en-US" sz="3200" dirty="0" err="1">
                <a:solidFill>
                  <a:srgbClr val="FF0000"/>
                </a:solidFill>
                <a:latin typeface="Lucida Sans Unicode" pitchFamily="34" charset="0"/>
              </a:rPr>
              <a:t>Sự</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kiện</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nào</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mở</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đầu</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cho</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sự</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xâm</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lược</a:t>
            </a:r>
            <a:r>
              <a:rPr lang="en-US" sz="3200" dirty="0">
                <a:solidFill>
                  <a:srgbClr val="FF0000"/>
                </a:solidFill>
                <a:latin typeface="Lucida Sans Unicode" pitchFamily="34" charset="0"/>
              </a:rPr>
              <a:t> TQ </a:t>
            </a:r>
            <a:r>
              <a:rPr lang="en-US" sz="3200" dirty="0" err="1">
                <a:solidFill>
                  <a:srgbClr val="FF0000"/>
                </a:solidFill>
                <a:latin typeface="Lucida Sans Unicode" pitchFamily="34" charset="0"/>
              </a:rPr>
              <a:t>của</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các</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nước</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đế</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quốc</a:t>
            </a:r>
            <a:r>
              <a:rPr lang="en-US" sz="3200" dirty="0">
                <a:solidFill>
                  <a:srgbClr val="FF0000"/>
                </a:solidFill>
                <a:latin typeface="Lucida Sans Unicode" pitchFamily="34" charset="0"/>
              </a:rPr>
              <a:t>?</a:t>
            </a:r>
          </a:p>
        </p:txBody>
      </p:sp>
    </p:spTree>
    <p:extLst>
      <p:ext uri="{BB962C8B-B14F-4D97-AF65-F5344CB8AC3E}">
        <p14:creationId xmlns:p14="http://schemas.microsoft.com/office/powerpoint/2010/main" val="878026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1000" fill="hold"/>
                                        <p:tgtEl>
                                          <p:spTgt spid="47108"/>
                                        </p:tgtEl>
                                        <p:attrNameLst>
                                          <p:attrName>ppt_x</p:attrName>
                                        </p:attrNameLst>
                                      </p:cBhvr>
                                      <p:tavLst>
                                        <p:tav tm="0">
                                          <p:val>
                                            <p:strVal val="#ppt_x-.2"/>
                                          </p:val>
                                        </p:tav>
                                        <p:tav tm="100000">
                                          <p:val>
                                            <p:strVal val="#ppt_x"/>
                                          </p:val>
                                        </p:tav>
                                      </p:tavLst>
                                    </p:anim>
                                    <p:anim calcmode="lin" valueType="num">
                                      <p:cBhvr>
                                        <p:cTn id="8" dur="1000" fill="hold"/>
                                        <p:tgtEl>
                                          <p:spTgt spid="471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8"/>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1000"/>
                                        <p:tgtEl>
                                          <p:spTgt spid="47109"/>
                                        </p:tgtEl>
                                      </p:cBhvr>
                                    </p:animEffect>
                                    <p:anim calcmode="lin" valueType="num">
                                      <p:cBhvr>
                                        <p:cTn id="13" dur="1000" fill="hold"/>
                                        <p:tgtEl>
                                          <p:spTgt spid="47109"/>
                                        </p:tgtEl>
                                        <p:attrNameLst>
                                          <p:attrName>ppt_x</p:attrName>
                                        </p:attrNameLst>
                                      </p:cBhvr>
                                      <p:tavLst>
                                        <p:tav tm="0">
                                          <p:val>
                                            <p:strVal val="#ppt_x"/>
                                          </p:val>
                                        </p:tav>
                                        <p:tav tm="100000">
                                          <p:val>
                                            <p:strVal val="#ppt_x"/>
                                          </p:val>
                                        </p:tav>
                                      </p:tavLst>
                                    </p:anim>
                                    <p:anim calcmode="lin" valueType="num">
                                      <p:cBhvr>
                                        <p:cTn id="14" dur="1000" fill="hold"/>
                                        <p:tgtEl>
                                          <p:spTgt spid="47109"/>
                                        </p:tgtEl>
                                        <p:attrNameLst>
                                          <p:attrName>ppt_y</p:attrName>
                                        </p:attrNameLst>
                                      </p:cBhvr>
                                      <p:tavLst>
                                        <p:tav tm="0">
                                          <p:val>
                                            <p:strVal val="#ppt_y-.1"/>
                                          </p:val>
                                        </p:tav>
                                        <p:tav tm="100000">
                                          <p:val>
                                            <p:strVal val="#ppt_y"/>
                                          </p:val>
                                        </p:tav>
                                      </p:tavLst>
                                    </p:anim>
                                  </p:childTnLst>
                                </p:cTn>
                              </p:par>
                            </p:childTnLst>
                          </p:cTn>
                        </p:par>
                        <p:par>
                          <p:cTn id="15" fill="hold" nodeType="withGroup">
                            <p:stCondLst>
                              <p:cond delay="1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7110"/>
                                        </p:tgtEl>
                                        <p:attrNameLst>
                                          <p:attrName>style.visibility</p:attrName>
                                        </p:attrNameLst>
                                      </p:cBhvr>
                                      <p:to>
                                        <p:strVal val="visible"/>
                                      </p:to>
                                    </p:set>
                                    <p:anim calcmode="lin" valueType="num">
                                      <p:cBhvr>
                                        <p:cTn id="18" dur="1000" fill="hold"/>
                                        <p:tgtEl>
                                          <p:spTgt spid="47110"/>
                                        </p:tgtEl>
                                        <p:attrNameLst>
                                          <p:attrName>ppt_w</p:attrName>
                                        </p:attrNameLst>
                                      </p:cBhvr>
                                      <p:tavLst>
                                        <p:tav tm="0">
                                          <p:val>
                                            <p:fltVal val="0"/>
                                          </p:val>
                                        </p:tav>
                                        <p:tav tm="100000">
                                          <p:val>
                                            <p:strVal val="#ppt_w"/>
                                          </p:val>
                                        </p:tav>
                                      </p:tavLst>
                                    </p:anim>
                                    <p:anim calcmode="lin" valueType="num">
                                      <p:cBhvr>
                                        <p:cTn id="19" dur="1000" fill="hold"/>
                                        <p:tgtEl>
                                          <p:spTgt spid="47110"/>
                                        </p:tgtEl>
                                        <p:attrNameLst>
                                          <p:attrName>ppt_h</p:attrName>
                                        </p:attrNameLst>
                                      </p:cBhvr>
                                      <p:tavLst>
                                        <p:tav tm="0">
                                          <p:val>
                                            <p:fltVal val="0"/>
                                          </p:val>
                                        </p:tav>
                                        <p:tav tm="100000">
                                          <p:val>
                                            <p:strVal val="#ppt_h"/>
                                          </p:val>
                                        </p:tav>
                                      </p:tavLst>
                                    </p:anim>
                                    <p:anim calcmode="lin" valueType="num">
                                      <p:cBhvr>
                                        <p:cTn id="20" dur="1000" fill="hold"/>
                                        <p:tgtEl>
                                          <p:spTgt spid="47110"/>
                                        </p:tgtEl>
                                        <p:attrNameLst>
                                          <p:attrName>style.rotation</p:attrName>
                                        </p:attrNameLst>
                                      </p:cBhvr>
                                      <p:tavLst>
                                        <p:tav tm="0">
                                          <p:val>
                                            <p:fltVal val="90"/>
                                          </p:val>
                                        </p:tav>
                                        <p:tav tm="100000">
                                          <p:val>
                                            <p:fltVal val="0"/>
                                          </p:val>
                                        </p:tav>
                                      </p:tavLst>
                                    </p:anim>
                                    <p:animEffect transition="in" filter="fade">
                                      <p:cBhvr>
                                        <p:cTn id="21" dur="1000"/>
                                        <p:tgtEl>
                                          <p:spTgt spid="471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7111"/>
                                        </p:tgtEl>
                                        <p:attrNameLst>
                                          <p:attrName>style.visibility</p:attrName>
                                        </p:attrNameLst>
                                      </p:cBhvr>
                                      <p:to>
                                        <p:strVal val="visible"/>
                                      </p:to>
                                    </p:set>
                                    <p:animEffect transition="in" filter="checkerboard(across)">
                                      <p:cBhvr>
                                        <p:cTn id="26" dur="500"/>
                                        <p:tgtEl>
                                          <p:spTgt spid="47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1" nodeType="clickEffect">
                                  <p:stCondLst>
                                    <p:cond delay="0"/>
                                  </p:stCondLst>
                                  <p:childTnLst>
                                    <p:animEffect transition="out" filter="blinds(horizontal)">
                                      <p:cBhvr>
                                        <p:cTn id="30" dur="500"/>
                                        <p:tgtEl>
                                          <p:spTgt spid="47111"/>
                                        </p:tgtEl>
                                      </p:cBhvr>
                                    </p:animEffect>
                                    <p:set>
                                      <p:cBhvr>
                                        <p:cTn id="31" dur="1" fill="hold">
                                          <p:stCondLst>
                                            <p:cond delay="499"/>
                                          </p:stCondLst>
                                        </p:cTn>
                                        <p:tgtEl>
                                          <p:spTgt spid="47111"/>
                                        </p:tgtEl>
                                        <p:attrNameLst>
                                          <p:attrName>style.visibility</p:attrName>
                                        </p:attrNameLst>
                                      </p:cBhvr>
                                      <p:to>
                                        <p:strVal val="hidden"/>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47112"/>
                                        </p:tgtEl>
                                        <p:attrNameLst>
                                          <p:attrName>style.visibility</p:attrName>
                                        </p:attrNameLst>
                                      </p:cBhvr>
                                      <p:to>
                                        <p:strVal val="visible"/>
                                      </p:to>
                                    </p:set>
                                    <p:anim calcmode="discrete" valueType="clr">
                                      <p:cBhvr override="childStyle">
                                        <p:cTn id="34" dur="80"/>
                                        <p:tgtEl>
                                          <p:spTgt spid="47112"/>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7112"/>
                                        </p:tgtEl>
                                        <p:attrNameLst>
                                          <p:attrName>fillcolor</p:attrName>
                                        </p:attrNameLst>
                                      </p:cBhvr>
                                      <p:tavLst>
                                        <p:tav tm="0">
                                          <p:val>
                                            <p:clrVal>
                                              <a:schemeClr val="accent2"/>
                                            </p:clrVal>
                                          </p:val>
                                        </p:tav>
                                        <p:tav tm="50000">
                                          <p:val>
                                            <p:clrVal>
                                              <a:schemeClr val="hlink"/>
                                            </p:clrVal>
                                          </p:val>
                                        </p:tav>
                                      </p:tavLst>
                                    </p:anim>
                                    <p:set>
                                      <p:cBhvr>
                                        <p:cTn id="36" dur="80"/>
                                        <p:tgtEl>
                                          <p:spTgt spid="47112"/>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P spid="47110" grpId="0"/>
      <p:bldP spid="47111" grpId="0" animBg="1"/>
      <p:bldP spid="47111" grpId="1" animBg="1"/>
      <p:bldP spid="4711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38200" y="212725"/>
            <a:ext cx="7772400" cy="6385148"/>
            <a:chOff x="2064" y="0"/>
            <a:chExt cx="3552" cy="2651"/>
          </a:xfrm>
        </p:grpSpPr>
        <p:pic>
          <p:nvPicPr>
            <p:cNvPr id="40963" name="Picture 5" descr="Chien tranh thuoc phien 18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0"/>
              <a:ext cx="355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2343" y="2424"/>
              <a:ext cx="306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spcBef>
                  <a:spcPct val="50000"/>
                </a:spcBef>
              </a:pPr>
              <a:r>
                <a:rPr lang="en-US" sz="2400" b="1" dirty="0" err="1">
                  <a:solidFill>
                    <a:srgbClr val="FF0066"/>
                  </a:solidFill>
                  <a:latin typeface="Times New Roman" pitchFamily="18" charset="0"/>
                  <a:cs typeface="Times New Roman" pitchFamily="18" charset="0"/>
                </a:rPr>
                <a:t>Chiến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tranh</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thuốc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phiện</a:t>
              </a:r>
              <a:r>
                <a:rPr lang="en-US" sz="2400" b="1" dirty="0">
                  <a:solidFill>
                    <a:srgbClr val="FF0066"/>
                  </a:solidFill>
                  <a:latin typeface="Times New Roman" pitchFamily="18" charset="0"/>
                  <a:cs typeface="Times New Roman" pitchFamily="18" charset="0"/>
                </a:rPr>
                <a:t> 1840 - 1842</a:t>
              </a:r>
            </a:p>
          </p:txBody>
        </p:sp>
      </p:grpSp>
    </p:spTree>
    <p:extLst>
      <p:ext uri="{BB962C8B-B14F-4D97-AF65-F5344CB8AC3E}">
        <p14:creationId xmlns:p14="http://schemas.microsoft.com/office/powerpoint/2010/main" val="2407200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1498</Words>
  <Application>Microsoft Office PowerPoint</Application>
  <PresentationFormat>On-screen Show (4:3)</PresentationFormat>
  <Paragraphs>180</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LỊCH SỬ 8</vt:lpstr>
      <vt:lpstr>PowerPoint Presentation</vt:lpstr>
      <vt:lpstr>PowerPoint Presentation</vt:lpstr>
      <vt:lpstr>PowerPoint Presentation</vt:lpstr>
      <vt:lpstr>BÀI 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8</dc:title>
  <dc:creator>Mai Linh</dc:creator>
  <cp:lastModifiedBy>TT</cp:lastModifiedBy>
  <cp:revision>13</cp:revision>
  <dcterms:created xsi:type="dcterms:W3CDTF">2006-08-16T00:00:00Z</dcterms:created>
  <dcterms:modified xsi:type="dcterms:W3CDTF">2019-10-21T13:23:13Z</dcterms:modified>
</cp:coreProperties>
</file>