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79" r:id="rId3"/>
    <p:sldId id="261" r:id="rId4"/>
    <p:sldId id="284" r:id="rId5"/>
    <p:sldId id="281" r:id="rId6"/>
    <p:sldId id="280" r:id="rId7"/>
    <p:sldId id="262" r:id="rId8"/>
    <p:sldId id="285" r:id="rId9"/>
    <p:sldId id="263" r:id="rId10"/>
    <p:sldId id="264" r:id="rId11"/>
    <p:sldId id="265" r:id="rId12"/>
    <p:sldId id="286" r:id="rId13"/>
    <p:sldId id="283" r:id="rId14"/>
    <p:sldId id="266" r:id="rId15"/>
    <p:sldId id="269" r:id="rId16"/>
    <p:sldId id="278" r:id="rId17"/>
    <p:sldId id="287" r:id="rId18"/>
    <p:sldId id="282" r:id="rId19"/>
    <p:sldId id="271" r:id="rId20"/>
    <p:sldId id="273" r:id="rId21"/>
    <p:sldId id="268" r:id="rId22"/>
    <p:sldId id="272" r:id="rId23"/>
    <p:sldId id="274" r:id="rId24"/>
    <p:sldId id="276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ADB90-476F-487B-A166-6C39D04F1EE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8DCBE-DF44-4F84-94D2-CF1D2CF61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83279BB-BC88-41A2-B2F6-E1FF2AA0ACA8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97AC270C-DF02-47A5-AA7C-09C51656DB54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A70A1666-C900-4901-B2A9-91DADD517ACB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F758EF41-1652-46DD-A266-DB2AB5079D47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B6615ACC-F43F-45DE-9513-395FA4C3ACEB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08F4C99D-CBE9-4EC0-B12B-268FB65B548E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C93C84E4-1C92-473E-A173-C3362D19784E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14EAB55E-4360-499C-AE31-50371E8B242A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DCBE-DF44-4F84-94D2-CF1D2CF61D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DC642EAC-E1B6-4441-8BBD-40733123929E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AEA28EB2-082C-4EDA-B416-090CCA484497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0884C987-6107-4493-8C7E-294ABB9BBC9D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0884C987-6107-4493-8C7E-294ABB9BBC9D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A5474184-83EE-4166-A04B-38EB6292F914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0F36-66EB-4BBF-9CC7-026EF74D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2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40C7-6603-4864-B6DF-FC8E0716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1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0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28B2-7D86-40CA-886F-AC034542229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A912-B28D-4930-9D2E-653E82FF8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725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5123">
            <a:off x="52388" y="5013325"/>
            <a:ext cx="13192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nim1690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6288088"/>
            <a:ext cx="4713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5977">
            <a:off x="7641432" y="5223668"/>
            <a:ext cx="14287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6" descr="tdongva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1676400" y="0"/>
            <a:ext cx="5791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625475" y="719138"/>
            <a:ext cx="8228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18900000" algn="ctr" rotWithShape="0">
              <a:schemeClr val="accent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grpSp>
        <p:nvGrpSpPr>
          <p:cNvPr id="2056" name="Group 2"/>
          <p:cNvGrpSpPr>
            <a:grpSpLocks/>
          </p:cNvGrpSpPr>
          <p:nvPr/>
        </p:nvGrpSpPr>
        <p:grpSpPr bwMode="auto">
          <a:xfrm>
            <a:off x="8310563" y="0"/>
            <a:ext cx="833437" cy="838200"/>
            <a:chOff x="3312" y="1632"/>
            <a:chExt cx="525" cy="480"/>
          </a:xfrm>
        </p:grpSpPr>
        <p:sp>
          <p:nvSpPr>
            <p:cNvPr id="2065" name="Freeform 3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" name="Freeform 4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" name="Freeform 5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" name="Freeform 6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57" name="Group 2"/>
          <p:cNvGrpSpPr>
            <a:grpSpLocks/>
          </p:cNvGrpSpPr>
          <p:nvPr/>
        </p:nvGrpSpPr>
        <p:grpSpPr bwMode="auto">
          <a:xfrm>
            <a:off x="0" y="0"/>
            <a:ext cx="833438" cy="762000"/>
            <a:chOff x="3312" y="1632"/>
            <a:chExt cx="525" cy="480"/>
          </a:xfrm>
        </p:grpSpPr>
        <p:sp>
          <p:nvSpPr>
            <p:cNvPr id="2061" name="Freeform 3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2" name="Freeform 4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3" name="Freeform 5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4" name="Freeform 6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60" name="Text Box 23"/>
          <p:cNvSpPr txBox="1">
            <a:spLocks noChangeArrowheads="1"/>
          </p:cNvSpPr>
          <p:nvPr/>
        </p:nvSpPr>
        <p:spPr bwMode="auto">
          <a:xfrm>
            <a:off x="1524000" y="685800"/>
            <a:ext cx="617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</a:rPr>
              <a:t>Lịch sử 6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819400" y="2362200"/>
            <a:ext cx="3657600" cy="706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TIẾT 7- BÀI 7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914400" y="3789040"/>
            <a:ext cx="6781800" cy="1536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spc="-18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ÔN TẬP</a:t>
            </a:r>
            <a:endParaRPr lang="en-US" sz="3600" b="1" kern="10" spc="-18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9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/>
      <p:bldP spid="2060" grpId="0"/>
      <p:bldP spid="36868" grpId="0" animBg="1"/>
      <p:bldP spid="368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Điểm khác nhau giữa người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 cổ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và người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khôn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46091"/>
              </p:ext>
            </p:extLst>
          </p:nvPr>
        </p:nvGraphicFramePr>
        <p:xfrm>
          <a:off x="685800" y="1600200"/>
          <a:ext cx="8001000" cy="4846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2857"/>
                <a:gridCol w="3673929"/>
                <a:gridCol w="2694214"/>
              </a:tblGrid>
              <a:tr h="4873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tối cổ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tinh khôn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987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tạo cơ thể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47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cụ lao 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sống vật chất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chức xã hội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2528888"/>
            <a:ext cx="3657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Còn nhiều lông, dáng đi hơi còng, cằm nhô về phía trước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2663" y="2119313"/>
            <a:ext cx="2667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Dáng đi thẳng, nét mặt cân đối, cấu tạo cơ thể giống như người ngày nay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4738" y="3984625"/>
            <a:ext cx="3276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Đá ghè  đẻo thô sơ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4400" y="38354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Đá được ghè đẽo, mài sắc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76400" y="155104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THẢO LUẬN NHÓM</a:t>
            </a:r>
          </a:p>
        </p:txBody>
      </p:sp>
    </p:spTree>
    <p:extLst>
      <p:ext uri="{BB962C8B-B14F-4D97-AF65-F5344CB8AC3E}">
        <p14:creationId xmlns:p14="http://schemas.microsoft.com/office/powerpoint/2010/main" val="10726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274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>
                <a:latin typeface="+mj-lt"/>
              </a:rPr>
              <a:t>TỔ CHỨC XÃ HỘI Người tối cổ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57200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C00000"/>
                </a:solidFill>
                <a:latin typeface="+mj-lt"/>
              </a:rPr>
              <a:t>TỔ CHỨC XÃ HỘI  Người tinh khôn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43000"/>
            <a:ext cx="4356100" cy="48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22825" cy="48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4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Điểm khác nhau giữa người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 cổ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và người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khôn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178338"/>
              </p:ext>
            </p:extLst>
          </p:nvPr>
        </p:nvGraphicFramePr>
        <p:xfrm>
          <a:off x="685800" y="1600200"/>
          <a:ext cx="8001000" cy="4846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2857"/>
                <a:gridCol w="3673929"/>
                <a:gridCol w="2694214"/>
              </a:tblGrid>
              <a:tr h="4873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tối cổ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tinh khôn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987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tạo cơ thể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47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cụ lao 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sống vật chất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chức xã hội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2528888"/>
            <a:ext cx="3657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Còn nhiều lông, dáng đi hơi còng, cằm nhô về phía trước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2663" y="2119313"/>
            <a:ext cx="2667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Dáng đi thẳng, nét mặt cân đối, cấu tạo cơ thể giống như người ngày nay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4738" y="3984625"/>
            <a:ext cx="3276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Đá ghè  đẻo thô sơ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4400" y="38354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Đá được ghè đẽo, mài sắc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0775" y="4953000"/>
            <a:ext cx="2971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Hái lượm,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săn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bắn...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3625" y="5768975"/>
            <a:ext cx="3276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Sống theo bầy đàn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6463" y="4749800"/>
            <a:ext cx="2743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Hái lượm, săn bắn, trồng trọt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chăn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nuôi...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888" y="5791200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Thị tộc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76400" y="155104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THẢO LUẬN NHÓM</a:t>
            </a:r>
          </a:p>
        </p:txBody>
      </p:sp>
    </p:spTree>
    <p:extLst>
      <p:ext uri="{BB962C8B-B14F-4D97-AF65-F5344CB8AC3E}">
        <p14:creationId xmlns:p14="http://schemas.microsoft.com/office/powerpoint/2010/main" val="2125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7 -  BÀI 7: ÔN TẬP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1"/>
            <a:ext cx="871296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8024" y="908721"/>
            <a:ext cx="0" cy="568863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451" y="980728"/>
            <a:ext cx="470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Những dấu vết của người Tối cổ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C00000"/>
                </a:solidFill>
                <a:latin typeface="+mj-lt"/>
              </a:rPr>
              <a:t>2.  Sự khác nhau giữa người Tối cổ và người Tinh khôn</a:t>
            </a:r>
            <a:endParaRPr lang="en-US" sz="24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348880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rgbClr val="C00000"/>
                </a:solidFill>
                <a:latin typeface="+mj-lt"/>
              </a:rPr>
              <a:t>3. Các quốc gia cổ đại</a:t>
            </a:r>
          </a:p>
        </p:txBody>
      </p:sp>
      <p:pic>
        <p:nvPicPr>
          <p:cNvPr id="19" name="Picture 57" descr="Khung hinh hoa PPT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0" y="5253038"/>
            <a:ext cx="19812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8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>
            <a:off x="7543800" y="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7" descr="Khung hinh hoa PPT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 rot="5400000">
            <a:off x="63388" y="150116"/>
            <a:ext cx="1439721" cy="126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8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 rot="5400000">
            <a:off x="7154848" y="4878599"/>
            <a:ext cx="1988840" cy="19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60648"/>
            <a:ext cx="5486400" cy="6096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THẢO LUẬN NHÓM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620000" cy="51747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Nhóm 1: Trình bày thời gian, địa điểm xuất hiện các quốc gia cổ đại phương Đông và phương Tây ?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Nhóm 2: Kể tên và cho biết nền kinh tế chính của các  quốc gia cổ đại phương Đông và phương Tây?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Nhóm 3 : Kể tên những tầng lớp, giai cấp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của các  quốc gia cổ đại phương Đông và phương Tây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Nhóm 4: kể tên các loại hình nhà nước của các  quốc gia cổ đại phương Đông và phương Tây?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7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 rot="5400000">
            <a:off x="94059" y="210691"/>
            <a:ext cx="198120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8" descr="Khung hinh hoa PPT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 rot="5400000">
            <a:off x="7154848" y="4878599"/>
            <a:ext cx="1988840" cy="19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7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0" y="5253038"/>
            <a:ext cx="19812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 descr="Khung hinh hoa PPT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>
            <a:off x="7543800" y="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01386"/>
              </p:ext>
            </p:extLst>
          </p:nvPr>
        </p:nvGraphicFramePr>
        <p:xfrm>
          <a:off x="304800" y="1066800"/>
          <a:ext cx="8610601" cy="5336497"/>
        </p:xfrm>
        <a:graphic>
          <a:graphicData uri="http://schemas.openxmlformats.org/drawingml/2006/table">
            <a:tbl>
              <a:tblPr/>
              <a:tblGrid>
                <a:gridCol w="2417011"/>
                <a:gridCol w="3424267"/>
                <a:gridCol w="2769323"/>
              </a:tblGrid>
              <a:tr h="70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993775"/>
            <a:ext cx="2209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Nội dung so sánh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95488"/>
            <a:ext cx="2133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Thời gian và nơi xuất hiện các quốc gia cổ đại đầu tiên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056063"/>
            <a:ext cx="2057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Kinh tế chính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749800"/>
            <a:ext cx="2438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Các tầng lớp xã hội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678488"/>
            <a:ext cx="20574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Thể chế nhà nước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968375"/>
            <a:ext cx="3048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Các quốc gia cổ đại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phương Đ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38" y="990600"/>
            <a:ext cx="3048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Các quốc gia cổ đại phương Tây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34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Điểm khác nhau giữa quốc gia cổ đại phương Đông và phương Tây.</a:t>
            </a:r>
            <a:endParaRPr lang="en-US" sz="2400" dirty="0">
              <a:latin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51278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THẢO LUẬN NHÓM</a:t>
            </a:r>
          </a:p>
        </p:txBody>
      </p:sp>
    </p:spTree>
    <p:extLst>
      <p:ext uri="{BB962C8B-B14F-4D97-AF65-F5344CB8AC3E}">
        <p14:creationId xmlns:p14="http://schemas.microsoft.com/office/powerpoint/2010/main" val="13008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1010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5867400"/>
          </a:xfrm>
          <a:prstGeom prst="rect">
            <a:avLst/>
          </a:prstGeom>
          <a:solidFill>
            <a:srgbClr val="CC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11560" y="184847"/>
            <a:ext cx="784887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</a:rPr>
              <a:t>3. Các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quốc gia cổ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</a:rPr>
              <a:t>đại</a:t>
            </a:r>
            <a:endParaRPr lang="en-US" sz="24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3948113" y="4160838"/>
            <a:ext cx="1965325" cy="2109787"/>
          </a:xfrm>
          <a:custGeom>
            <a:avLst/>
            <a:gdLst>
              <a:gd name="T0" fmla="*/ 0 w 1238"/>
              <a:gd name="T1" fmla="*/ 469 h 1329"/>
              <a:gd name="T2" fmla="*/ 228 w 1238"/>
              <a:gd name="T3" fmla="*/ 506 h 1329"/>
              <a:gd name="T4" fmla="*/ 238 w 1238"/>
              <a:gd name="T5" fmla="*/ 597 h 1329"/>
              <a:gd name="T6" fmla="*/ 347 w 1238"/>
              <a:gd name="T7" fmla="*/ 606 h 1329"/>
              <a:gd name="T8" fmla="*/ 329 w 1238"/>
              <a:gd name="T9" fmla="*/ 661 h 1329"/>
              <a:gd name="T10" fmla="*/ 439 w 1238"/>
              <a:gd name="T11" fmla="*/ 707 h 1329"/>
              <a:gd name="T12" fmla="*/ 484 w 1238"/>
              <a:gd name="T13" fmla="*/ 808 h 1329"/>
              <a:gd name="T14" fmla="*/ 494 w 1238"/>
              <a:gd name="T15" fmla="*/ 881 h 1329"/>
              <a:gd name="T16" fmla="*/ 484 w 1238"/>
              <a:gd name="T17" fmla="*/ 908 h 1329"/>
              <a:gd name="T18" fmla="*/ 512 w 1238"/>
              <a:gd name="T19" fmla="*/ 963 h 1329"/>
              <a:gd name="T20" fmla="*/ 585 w 1238"/>
              <a:gd name="T21" fmla="*/ 1091 h 1329"/>
              <a:gd name="T22" fmla="*/ 649 w 1238"/>
              <a:gd name="T23" fmla="*/ 1182 h 1329"/>
              <a:gd name="T24" fmla="*/ 676 w 1238"/>
              <a:gd name="T25" fmla="*/ 1292 h 1329"/>
              <a:gd name="T26" fmla="*/ 667 w 1238"/>
              <a:gd name="T27" fmla="*/ 1320 h 1329"/>
              <a:gd name="T28" fmla="*/ 695 w 1238"/>
              <a:gd name="T29" fmla="*/ 1329 h 1329"/>
              <a:gd name="T30" fmla="*/ 795 w 1238"/>
              <a:gd name="T31" fmla="*/ 1320 h 1329"/>
              <a:gd name="T32" fmla="*/ 823 w 1238"/>
              <a:gd name="T33" fmla="*/ 1237 h 1329"/>
              <a:gd name="T34" fmla="*/ 850 w 1238"/>
              <a:gd name="T35" fmla="*/ 1109 h 1329"/>
              <a:gd name="T36" fmla="*/ 859 w 1238"/>
              <a:gd name="T37" fmla="*/ 908 h 1329"/>
              <a:gd name="T38" fmla="*/ 868 w 1238"/>
              <a:gd name="T39" fmla="*/ 881 h 1329"/>
              <a:gd name="T40" fmla="*/ 878 w 1238"/>
              <a:gd name="T41" fmla="*/ 835 h 1329"/>
              <a:gd name="T42" fmla="*/ 932 w 1238"/>
              <a:gd name="T43" fmla="*/ 817 h 1329"/>
              <a:gd name="T44" fmla="*/ 960 w 1238"/>
              <a:gd name="T45" fmla="*/ 808 h 1329"/>
              <a:gd name="T46" fmla="*/ 978 w 1238"/>
              <a:gd name="T47" fmla="*/ 716 h 1329"/>
              <a:gd name="T48" fmla="*/ 1051 w 1238"/>
              <a:gd name="T49" fmla="*/ 698 h 1329"/>
              <a:gd name="T50" fmla="*/ 1115 w 1238"/>
              <a:gd name="T51" fmla="*/ 606 h 1329"/>
              <a:gd name="T52" fmla="*/ 1170 w 1238"/>
              <a:gd name="T53" fmla="*/ 542 h 1329"/>
              <a:gd name="T54" fmla="*/ 1225 w 1238"/>
              <a:gd name="T55" fmla="*/ 524 h 1329"/>
              <a:gd name="T56" fmla="*/ 1198 w 1238"/>
              <a:gd name="T57" fmla="*/ 451 h 1329"/>
              <a:gd name="T58" fmla="*/ 1152 w 1238"/>
              <a:gd name="T59" fmla="*/ 405 h 1329"/>
              <a:gd name="T60" fmla="*/ 1134 w 1238"/>
              <a:gd name="T61" fmla="*/ 378 h 1329"/>
              <a:gd name="T62" fmla="*/ 1042 w 1238"/>
              <a:gd name="T63" fmla="*/ 369 h 1329"/>
              <a:gd name="T64" fmla="*/ 923 w 1238"/>
              <a:gd name="T65" fmla="*/ 323 h 1329"/>
              <a:gd name="T66" fmla="*/ 850 w 1238"/>
              <a:gd name="T67" fmla="*/ 268 h 1329"/>
              <a:gd name="T68" fmla="*/ 804 w 1238"/>
              <a:gd name="T69" fmla="*/ 232 h 1329"/>
              <a:gd name="T70" fmla="*/ 750 w 1238"/>
              <a:gd name="T71" fmla="*/ 204 h 1329"/>
              <a:gd name="T72" fmla="*/ 731 w 1238"/>
              <a:gd name="T73" fmla="*/ 186 h 1329"/>
              <a:gd name="T74" fmla="*/ 667 w 1238"/>
              <a:gd name="T75" fmla="*/ 168 h 1329"/>
              <a:gd name="T76" fmla="*/ 585 w 1238"/>
              <a:gd name="T77" fmla="*/ 131 h 1329"/>
              <a:gd name="T78" fmla="*/ 558 w 1238"/>
              <a:gd name="T79" fmla="*/ 113 h 1329"/>
              <a:gd name="T80" fmla="*/ 530 w 1238"/>
              <a:gd name="T81" fmla="*/ 104 h 1329"/>
              <a:gd name="T82" fmla="*/ 512 w 1238"/>
              <a:gd name="T83" fmla="*/ 85 h 1329"/>
              <a:gd name="T84" fmla="*/ 439 w 1238"/>
              <a:gd name="T85" fmla="*/ 67 h 1329"/>
              <a:gd name="T86" fmla="*/ 384 w 1238"/>
              <a:gd name="T87" fmla="*/ 49 h 1329"/>
              <a:gd name="T88" fmla="*/ 356 w 1238"/>
              <a:gd name="T89" fmla="*/ 40 h 1329"/>
              <a:gd name="T90" fmla="*/ 265 w 1238"/>
              <a:gd name="T91" fmla="*/ 3 h 1329"/>
              <a:gd name="T92" fmla="*/ 210 w 1238"/>
              <a:gd name="T93" fmla="*/ 12 h 1329"/>
              <a:gd name="T94" fmla="*/ 164 w 1238"/>
              <a:gd name="T95" fmla="*/ 149 h 1329"/>
              <a:gd name="T96" fmla="*/ 82 w 1238"/>
              <a:gd name="T97" fmla="*/ 186 h 1329"/>
              <a:gd name="T98" fmla="*/ 36 w 1238"/>
              <a:gd name="T99" fmla="*/ 259 h 1329"/>
              <a:gd name="T100" fmla="*/ 0 w 1238"/>
              <a:gd name="T101" fmla="*/ 469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38" h="1329">
                <a:moveTo>
                  <a:pt x="0" y="469"/>
                </a:moveTo>
                <a:cubicBezTo>
                  <a:pt x="74" y="494"/>
                  <a:pt x="151" y="496"/>
                  <a:pt x="228" y="506"/>
                </a:cubicBezTo>
                <a:cubicBezTo>
                  <a:pt x="231" y="536"/>
                  <a:pt x="215" y="577"/>
                  <a:pt x="238" y="597"/>
                </a:cubicBezTo>
                <a:cubicBezTo>
                  <a:pt x="266" y="620"/>
                  <a:pt x="317" y="585"/>
                  <a:pt x="347" y="606"/>
                </a:cubicBezTo>
                <a:cubicBezTo>
                  <a:pt x="363" y="617"/>
                  <a:pt x="329" y="661"/>
                  <a:pt x="329" y="661"/>
                </a:cubicBezTo>
                <a:cubicBezTo>
                  <a:pt x="346" y="714"/>
                  <a:pt x="382" y="700"/>
                  <a:pt x="439" y="707"/>
                </a:cubicBezTo>
                <a:cubicBezTo>
                  <a:pt x="453" y="748"/>
                  <a:pt x="456" y="778"/>
                  <a:pt x="484" y="808"/>
                </a:cubicBezTo>
                <a:cubicBezTo>
                  <a:pt x="487" y="832"/>
                  <a:pt x="494" y="856"/>
                  <a:pt x="494" y="881"/>
                </a:cubicBezTo>
                <a:cubicBezTo>
                  <a:pt x="494" y="891"/>
                  <a:pt x="484" y="898"/>
                  <a:pt x="484" y="908"/>
                </a:cubicBezTo>
                <a:cubicBezTo>
                  <a:pt x="484" y="926"/>
                  <a:pt x="503" y="950"/>
                  <a:pt x="512" y="963"/>
                </a:cubicBezTo>
                <a:cubicBezTo>
                  <a:pt x="520" y="1028"/>
                  <a:pt x="520" y="1069"/>
                  <a:pt x="585" y="1091"/>
                </a:cubicBezTo>
                <a:cubicBezTo>
                  <a:pt x="604" y="1149"/>
                  <a:pt x="601" y="1150"/>
                  <a:pt x="649" y="1182"/>
                </a:cubicBezTo>
                <a:cubicBezTo>
                  <a:pt x="673" y="1255"/>
                  <a:pt x="664" y="1218"/>
                  <a:pt x="676" y="1292"/>
                </a:cubicBezTo>
                <a:cubicBezTo>
                  <a:pt x="673" y="1301"/>
                  <a:pt x="663" y="1311"/>
                  <a:pt x="667" y="1320"/>
                </a:cubicBezTo>
                <a:cubicBezTo>
                  <a:pt x="671" y="1329"/>
                  <a:pt x="685" y="1329"/>
                  <a:pt x="695" y="1329"/>
                </a:cubicBezTo>
                <a:cubicBezTo>
                  <a:pt x="728" y="1329"/>
                  <a:pt x="762" y="1323"/>
                  <a:pt x="795" y="1320"/>
                </a:cubicBezTo>
                <a:cubicBezTo>
                  <a:pt x="804" y="1292"/>
                  <a:pt x="814" y="1265"/>
                  <a:pt x="823" y="1237"/>
                </a:cubicBezTo>
                <a:cubicBezTo>
                  <a:pt x="809" y="1194"/>
                  <a:pt x="826" y="1147"/>
                  <a:pt x="850" y="1109"/>
                </a:cubicBezTo>
                <a:cubicBezTo>
                  <a:pt x="853" y="1042"/>
                  <a:pt x="854" y="975"/>
                  <a:pt x="859" y="908"/>
                </a:cubicBezTo>
                <a:cubicBezTo>
                  <a:pt x="860" y="899"/>
                  <a:pt x="866" y="890"/>
                  <a:pt x="868" y="881"/>
                </a:cubicBezTo>
                <a:cubicBezTo>
                  <a:pt x="872" y="866"/>
                  <a:pt x="867" y="846"/>
                  <a:pt x="878" y="835"/>
                </a:cubicBezTo>
                <a:cubicBezTo>
                  <a:pt x="891" y="822"/>
                  <a:pt x="914" y="823"/>
                  <a:pt x="932" y="817"/>
                </a:cubicBezTo>
                <a:cubicBezTo>
                  <a:pt x="941" y="814"/>
                  <a:pt x="960" y="808"/>
                  <a:pt x="960" y="808"/>
                </a:cubicBezTo>
                <a:cubicBezTo>
                  <a:pt x="970" y="778"/>
                  <a:pt x="964" y="744"/>
                  <a:pt x="978" y="716"/>
                </a:cubicBezTo>
                <a:cubicBezTo>
                  <a:pt x="981" y="711"/>
                  <a:pt x="1038" y="701"/>
                  <a:pt x="1051" y="698"/>
                </a:cubicBezTo>
                <a:cubicBezTo>
                  <a:pt x="1062" y="663"/>
                  <a:pt x="1089" y="633"/>
                  <a:pt x="1115" y="606"/>
                </a:cubicBezTo>
                <a:cubicBezTo>
                  <a:pt x="1125" y="565"/>
                  <a:pt x="1130" y="556"/>
                  <a:pt x="1170" y="542"/>
                </a:cubicBezTo>
                <a:cubicBezTo>
                  <a:pt x="1188" y="536"/>
                  <a:pt x="1225" y="524"/>
                  <a:pt x="1225" y="524"/>
                </a:cubicBezTo>
                <a:cubicBezTo>
                  <a:pt x="1238" y="484"/>
                  <a:pt x="1233" y="474"/>
                  <a:pt x="1198" y="451"/>
                </a:cubicBezTo>
                <a:cubicBezTo>
                  <a:pt x="1144" y="374"/>
                  <a:pt x="1217" y="471"/>
                  <a:pt x="1152" y="405"/>
                </a:cubicBezTo>
                <a:cubicBezTo>
                  <a:pt x="1144" y="397"/>
                  <a:pt x="1144" y="381"/>
                  <a:pt x="1134" y="378"/>
                </a:cubicBezTo>
                <a:cubicBezTo>
                  <a:pt x="1105" y="368"/>
                  <a:pt x="1073" y="372"/>
                  <a:pt x="1042" y="369"/>
                </a:cubicBezTo>
                <a:cubicBezTo>
                  <a:pt x="1001" y="355"/>
                  <a:pt x="965" y="333"/>
                  <a:pt x="923" y="323"/>
                </a:cubicBezTo>
                <a:cubicBezTo>
                  <a:pt x="871" y="270"/>
                  <a:pt x="898" y="284"/>
                  <a:pt x="850" y="268"/>
                </a:cubicBezTo>
                <a:cubicBezTo>
                  <a:pt x="834" y="257"/>
                  <a:pt x="821" y="242"/>
                  <a:pt x="804" y="232"/>
                </a:cubicBezTo>
                <a:cubicBezTo>
                  <a:pt x="737" y="191"/>
                  <a:pt x="819" y="258"/>
                  <a:pt x="750" y="204"/>
                </a:cubicBezTo>
                <a:cubicBezTo>
                  <a:pt x="743" y="199"/>
                  <a:pt x="739" y="190"/>
                  <a:pt x="731" y="186"/>
                </a:cubicBezTo>
                <a:cubicBezTo>
                  <a:pt x="711" y="176"/>
                  <a:pt x="688" y="175"/>
                  <a:pt x="667" y="168"/>
                </a:cubicBezTo>
                <a:cubicBezTo>
                  <a:pt x="642" y="142"/>
                  <a:pt x="620" y="140"/>
                  <a:pt x="585" y="131"/>
                </a:cubicBezTo>
                <a:cubicBezTo>
                  <a:pt x="576" y="125"/>
                  <a:pt x="568" y="118"/>
                  <a:pt x="558" y="113"/>
                </a:cubicBezTo>
                <a:cubicBezTo>
                  <a:pt x="549" y="109"/>
                  <a:pt x="538" y="109"/>
                  <a:pt x="530" y="104"/>
                </a:cubicBezTo>
                <a:cubicBezTo>
                  <a:pt x="523" y="99"/>
                  <a:pt x="520" y="88"/>
                  <a:pt x="512" y="85"/>
                </a:cubicBezTo>
                <a:cubicBezTo>
                  <a:pt x="489" y="76"/>
                  <a:pt x="463" y="75"/>
                  <a:pt x="439" y="67"/>
                </a:cubicBezTo>
                <a:cubicBezTo>
                  <a:pt x="421" y="61"/>
                  <a:pt x="402" y="55"/>
                  <a:pt x="384" y="49"/>
                </a:cubicBezTo>
                <a:cubicBezTo>
                  <a:pt x="375" y="46"/>
                  <a:pt x="356" y="40"/>
                  <a:pt x="356" y="40"/>
                </a:cubicBezTo>
                <a:cubicBezTo>
                  <a:pt x="326" y="19"/>
                  <a:pt x="299" y="14"/>
                  <a:pt x="265" y="3"/>
                </a:cubicBezTo>
                <a:cubicBezTo>
                  <a:pt x="247" y="6"/>
                  <a:pt x="224" y="0"/>
                  <a:pt x="210" y="12"/>
                </a:cubicBezTo>
                <a:cubicBezTo>
                  <a:pt x="191" y="29"/>
                  <a:pt x="183" y="118"/>
                  <a:pt x="164" y="149"/>
                </a:cubicBezTo>
                <a:cubicBezTo>
                  <a:pt x="147" y="177"/>
                  <a:pt x="111" y="179"/>
                  <a:pt x="82" y="186"/>
                </a:cubicBezTo>
                <a:cubicBezTo>
                  <a:pt x="49" y="208"/>
                  <a:pt x="49" y="223"/>
                  <a:pt x="36" y="259"/>
                </a:cubicBezTo>
                <a:cubicBezTo>
                  <a:pt x="58" y="360"/>
                  <a:pt x="50" y="290"/>
                  <a:pt x="0" y="469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572000" y="4724400"/>
            <a:ext cx="762000" cy="60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66800"/>
          <a:ext cx="8610601" cy="5410201"/>
        </p:xfrm>
        <a:graphic>
          <a:graphicData uri="http://schemas.openxmlformats.org/drawingml/2006/table">
            <a:tbl>
              <a:tblPr/>
              <a:tblGrid>
                <a:gridCol w="2417011"/>
                <a:gridCol w="3424267"/>
                <a:gridCol w="2769323"/>
              </a:tblGrid>
              <a:tr h="70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000" b="0" dirty="0" smtClean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993775"/>
            <a:ext cx="2209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Nội dung so sánh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95488"/>
            <a:ext cx="2133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Thời gian và nơi xuất hiện các quốc gia cổ đại đầu tiên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056063"/>
            <a:ext cx="2057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Kinh tế chính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749800"/>
            <a:ext cx="2438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Các tầng lớp xã hội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678488"/>
            <a:ext cx="20574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Thể chế nhà nước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968375"/>
            <a:ext cx="3048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Các quốc gia cổ đại phương đông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0938" y="990600"/>
            <a:ext cx="3048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Các quốc gia cổ đại phương Tây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1744663"/>
            <a:ext cx="3429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Cuối tiên niên kỷ IV đầu thiên niên kỷ III ở lưu vực các con sông lớn xuất hiện quốc gia cổ đại đầu tiên: Ai Cập, Trung Quốc, Lưỡng Hà, Ấn Độ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862138"/>
            <a:ext cx="27432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Đầu thiên niên kỷ I ở ven biển Địa Trung Hải xuất hiện các quốc gia cổ đại Hi lạp, Rô 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0" y="4117975"/>
            <a:ext cx="2743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Nông nghiệp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3000" y="3922713"/>
            <a:ext cx="2590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Thủ công nghiệp, Thương nghiệp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62263" y="4760913"/>
            <a:ext cx="2971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Vua, Quý tộc, Nông dân, nô lệ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3488" y="491331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Nô lệ và chủ nô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27338" y="5689600"/>
            <a:ext cx="2971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Quân chủ chuyên chế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0938" y="5729288"/>
            <a:ext cx="2971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Chiếm hữu nô lệ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Điểm khác nhau giữa quốc gia cổ đại phương Đông và phương Tây.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964432" y="76200"/>
            <a:ext cx="51278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THẢO LUẬN NHÓM</a:t>
            </a:r>
          </a:p>
        </p:txBody>
      </p:sp>
    </p:spTree>
    <p:extLst>
      <p:ext uri="{BB962C8B-B14F-4D97-AF65-F5344CB8AC3E}">
        <p14:creationId xmlns:p14="http://schemas.microsoft.com/office/powerpoint/2010/main" val="4655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2648"/>
            <a:ext cx="7620000" cy="2366392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Nhóm 1,3: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Trình bày được những thành tựu tiêu biểu của văn hóa cổ đại phương Đông.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Nhóm 2,4: Trình bày được những thành tựu tiêu biểu của văn hóa cổ đại phương Tây.</a:t>
            </a:r>
          </a:p>
          <a:p>
            <a:pPr marL="0" indent="0">
              <a:buNone/>
            </a:pPr>
            <a:endParaRPr lang="vi-VN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64432" y="375320"/>
            <a:ext cx="51278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THẢO LUẬN NHÓM</a:t>
            </a:r>
          </a:p>
        </p:txBody>
      </p:sp>
      <p:pic>
        <p:nvPicPr>
          <p:cNvPr id="6" name="Picture 57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0" y="5253038"/>
            <a:ext cx="19812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 descr="Khung hinh hoa PPT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>
            <a:off x="7543800" y="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7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 rot="5400000">
            <a:off x="94059" y="210691"/>
            <a:ext cx="198120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8" descr="Khung hinh hoa PPT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 rot="5400000">
            <a:off x="7154848" y="4878599"/>
            <a:ext cx="1988840" cy="19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thành tựu văn hóa thời cổ đại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1115"/>
              </p:ext>
            </p:extLst>
          </p:nvPr>
        </p:nvGraphicFramePr>
        <p:xfrm>
          <a:off x="683568" y="1035622"/>
          <a:ext cx="8001000" cy="51296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6704856"/>
              </a:tblGrid>
              <a:tr h="2225214">
                <a:tc>
                  <a:txBody>
                    <a:bodyPr/>
                    <a:lstStyle/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2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Đông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Thiên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văn và lịch: Sáng tạo và sử dụng lịch âm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Chữ viết: chữ tượng hình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Toán học: người Ai cập nghĩ ra phép đếm đến 10 tính được số pi bằng 3,16. người Ấn độ phát minh ra chữ số 0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Kiến trúc: kim tự tháp ở Ai cập, thành Babilon ở Lưỡng Hà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1274">
                <a:tc>
                  <a:txBody>
                    <a:bodyPr/>
                    <a:lstStyle/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2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Tây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Thiên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văn và lịch: Sáng tạo và sử dụng lịch dương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Chữ viết: Sáng tạo ra hệ chữ cái a,b,c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Các ngành khoa học cơ bản: Số học, hình học, thiên văn, vật lý triết học … đều có những nhà khoa học lớn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Kiến trúc; có đền Pactenon, đấu trường Colide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Điêu khắc: Tượng lực sỹ ném đĩa, tượng thần vệ nữ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57" descr="Khung hinh hoa PPT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0" y="5253038"/>
            <a:ext cx="19812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>
            <a:off x="7543800" y="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7" descr="Khung hinh hoa PPT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 rot="5400000">
            <a:off x="94059" y="210691"/>
            <a:ext cx="198120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 rot="5400000">
            <a:off x="7154848" y="4878599"/>
            <a:ext cx="1988840" cy="19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79929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7 -  BÀI 7: ÔN TẬP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1"/>
            <a:ext cx="871296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8024" y="908721"/>
            <a:ext cx="0" cy="568863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451" y="980728"/>
            <a:ext cx="470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Những dấu vết của người Tối cổ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6" descr="Ban 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8069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5-Point Star 16"/>
          <p:cNvSpPr/>
          <p:nvPr/>
        </p:nvSpPr>
        <p:spPr>
          <a:xfrm>
            <a:off x="5004048" y="3789040"/>
            <a:ext cx="216024" cy="2520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912260" y="4401108"/>
            <a:ext cx="216024" cy="2520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6732240" y="3032956"/>
            <a:ext cx="216024" cy="2520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1302060" cy="3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1290228" cy="3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92" y="4221088"/>
            <a:ext cx="10742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96544" y="836712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Times New Roman" pitchFamily="18" charset="0"/>
                <a:cs typeface="Times New Roman" pitchFamily="18" charset="0"/>
              </a:rPr>
              <a:t>- Người Tối Cổ xuất hiện cách đây khoảng: 3 </a:t>
            </a:r>
            <a:r>
              <a:rPr lang="it-IT" sz="2000"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it-IT" sz="2000" smtClean="0">
                <a:latin typeface="Times New Roman" pitchFamily="18" charset="0"/>
                <a:cs typeface="Times New Roman" pitchFamily="18" charset="0"/>
              </a:rPr>
              <a:t>triệu năm</a:t>
            </a:r>
            <a:endParaRPr lang="it-IT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84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3429000"/>
            <a:ext cx="4594225" cy="3441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3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r>
              <a:rPr lang="en-US" sz="2800" b="1" smtClean="0"/>
              <a:t>BẢNG TỔNG KẾT CÁC QUỐC GIA CỔ ĐẠI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4712793"/>
              </p:ext>
            </p:extLst>
          </p:nvPr>
        </p:nvGraphicFramePr>
        <p:xfrm>
          <a:off x="76200" y="847725"/>
          <a:ext cx="8991600" cy="57056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09800"/>
                <a:gridCol w="3505200"/>
                <a:gridCol w="3276600"/>
              </a:tblGrid>
              <a:tr h="500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Nội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dung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Phương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Đông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Phương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Tây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</a:tr>
              <a:tr h="8341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Thời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gian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xuất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hiện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Địa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xuất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hiện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quốc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gia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thời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cổ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đại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</a:tr>
              <a:tr h="8341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Nền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tế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chính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</a:tr>
              <a:tr h="834199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</a:rPr>
                        <a:t> tầng lớp trong xã hội</a:t>
                      </a:r>
                      <a:endParaRPr 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marT="45709" marB="4570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</a:tr>
              <a:tr h="10566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Nhà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nước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9" marB="45709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6421" name="TextBox 3"/>
          <p:cNvSpPr txBox="1">
            <a:spLocks noChangeArrowheads="1"/>
          </p:cNvSpPr>
          <p:nvPr/>
        </p:nvSpPr>
        <p:spPr bwMode="auto">
          <a:xfrm>
            <a:off x="2286000" y="1381125"/>
            <a:ext cx="3795713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Cuối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thiên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niên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kỉ</a:t>
            </a:r>
            <a:r>
              <a:rPr lang="en-US" sz="2400" b="1" dirty="0" smtClean="0">
                <a:latin typeface="+mn-lt"/>
              </a:rPr>
              <a:t> IV </a:t>
            </a:r>
            <a:r>
              <a:rPr lang="en-US" sz="2400" b="1" dirty="0" err="1" smtClean="0">
                <a:latin typeface="+mn-lt"/>
              </a:rPr>
              <a:t>đầu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thiên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niên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kỉ</a:t>
            </a:r>
            <a:r>
              <a:rPr lang="en-US" sz="2400" b="1" dirty="0" smtClean="0">
                <a:latin typeface="+mn-lt"/>
              </a:rPr>
              <a:t> III TCN</a:t>
            </a:r>
          </a:p>
        </p:txBody>
      </p:sp>
      <p:sp>
        <p:nvSpPr>
          <p:cNvPr id="16422" name="TextBox 5"/>
          <p:cNvSpPr txBox="1">
            <a:spLocks noChangeArrowheads="1"/>
          </p:cNvSpPr>
          <p:nvPr/>
        </p:nvSpPr>
        <p:spPr bwMode="auto">
          <a:xfrm>
            <a:off x="5943600" y="1381125"/>
            <a:ext cx="3149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Đầu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thiên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niên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kỉ</a:t>
            </a:r>
            <a:r>
              <a:rPr lang="en-US" sz="2400" b="1" dirty="0" smtClean="0">
                <a:latin typeface="+mn-lt"/>
              </a:rPr>
              <a:t> I  TCN</a:t>
            </a:r>
          </a:p>
        </p:txBody>
      </p:sp>
      <p:sp>
        <p:nvSpPr>
          <p:cNvPr id="16423" name="TextBox 6"/>
          <p:cNvSpPr txBox="1">
            <a:spLocks noChangeArrowheads="1"/>
          </p:cNvSpPr>
          <p:nvPr/>
        </p:nvSpPr>
        <p:spPr bwMode="auto">
          <a:xfrm>
            <a:off x="2514600" y="2989263"/>
            <a:ext cx="3048000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Trung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Quốc</a:t>
            </a:r>
            <a:r>
              <a:rPr lang="en-US" sz="2400" b="1" dirty="0" smtClean="0">
                <a:latin typeface="+mn-lt"/>
              </a:rPr>
              <a:t>, </a:t>
            </a:r>
            <a:r>
              <a:rPr lang="en-US" sz="2400" b="1" dirty="0" err="1" smtClean="0">
                <a:latin typeface="+mn-lt"/>
              </a:rPr>
              <a:t>Ấn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Độ</a:t>
            </a:r>
            <a:r>
              <a:rPr lang="en-US" sz="2400" b="1" dirty="0" smtClean="0">
                <a:latin typeface="+mn-lt"/>
              </a:rPr>
              <a:t>,  Ai </a:t>
            </a:r>
            <a:r>
              <a:rPr lang="en-US" sz="2400" b="1" dirty="0" err="1" smtClean="0">
                <a:latin typeface="+mn-lt"/>
              </a:rPr>
              <a:t>Cập</a:t>
            </a:r>
            <a:r>
              <a:rPr lang="en-US" sz="2400" b="1" dirty="0" smtClean="0">
                <a:latin typeface="+mn-lt"/>
              </a:rPr>
              <a:t>, </a:t>
            </a:r>
            <a:r>
              <a:rPr lang="en-US" sz="2400" b="1" dirty="0" err="1" smtClean="0">
                <a:latin typeface="+mn-lt"/>
              </a:rPr>
              <a:t>Lưỡng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Hà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6424" name="TextBox 7"/>
          <p:cNvSpPr txBox="1">
            <a:spLocks noChangeArrowheads="1"/>
          </p:cNvSpPr>
          <p:nvPr/>
        </p:nvSpPr>
        <p:spPr bwMode="auto">
          <a:xfrm>
            <a:off x="2362200" y="2214563"/>
            <a:ext cx="35052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Ven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các</a:t>
            </a:r>
            <a:r>
              <a:rPr lang="en-US" sz="2400" b="1" dirty="0" smtClean="0">
                <a:latin typeface="+mn-lt"/>
              </a:rPr>
              <a:t> con </a:t>
            </a:r>
            <a:r>
              <a:rPr lang="en-US" sz="2400" b="1" dirty="0" err="1" smtClean="0">
                <a:latin typeface="+mn-lt"/>
              </a:rPr>
              <a:t>sông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lớn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6425" name="TextBox 8"/>
          <p:cNvSpPr txBox="1">
            <a:spLocks noChangeArrowheads="1"/>
          </p:cNvSpPr>
          <p:nvPr/>
        </p:nvSpPr>
        <p:spPr bwMode="auto">
          <a:xfrm>
            <a:off x="2438400" y="4686969"/>
            <a:ext cx="3276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Quý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tộc</a:t>
            </a:r>
            <a:r>
              <a:rPr lang="en-US" sz="2400" b="1" dirty="0" smtClean="0">
                <a:latin typeface="+mn-lt"/>
              </a:rPr>
              <a:t>, </a:t>
            </a:r>
            <a:r>
              <a:rPr lang="en-US" sz="2400" b="1" dirty="0" err="1" smtClean="0">
                <a:latin typeface="+mn-lt"/>
              </a:rPr>
              <a:t>nông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dân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công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xã</a:t>
            </a:r>
            <a:r>
              <a:rPr lang="en-US" sz="2400" b="1" dirty="0" smtClean="0">
                <a:latin typeface="+mn-lt"/>
              </a:rPr>
              <a:t>, </a:t>
            </a:r>
            <a:r>
              <a:rPr lang="en-US" sz="2400" b="1" dirty="0" err="1" smtClean="0">
                <a:latin typeface="+mn-lt"/>
              </a:rPr>
              <a:t>nô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lệ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6426" name="TextBox 9"/>
          <p:cNvSpPr txBox="1">
            <a:spLocks noChangeArrowheads="1"/>
          </p:cNvSpPr>
          <p:nvPr/>
        </p:nvSpPr>
        <p:spPr bwMode="auto">
          <a:xfrm>
            <a:off x="2514600" y="4043363"/>
            <a:ext cx="29718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Nông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nghiệp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6427" name="TextBox 10"/>
          <p:cNvSpPr txBox="1">
            <a:spLocks noChangeArrowheads="1"/>
          </p:cNvSpPr>
          <p:nvPr/>
        </p:nvSpPr>
        <p:spPr bwMode="auto">
          <a:xfrm>
            <a:off x="5943600" y="3827463"/>
            <a:ext cx="2971800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Thủ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công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nghiệp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và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thương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nghiệp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6428" name="TextBox 11"/>
          <p:cNvSpPr txBox="1">
            <a:spLocks noChangeArrowheads="1"/>
          </p:cNvSpPr>
          <p:nvPr/>
        </p:nvSpPr>
        <p:spPr bwMode="auto">
          <a:xfrm>
            <a:off x="6081713" y="3071813"/>
            <a:ext cx="29718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Rô</a:t>
            </a:r>
            <a:r>
              <a:rPr lang="en-US" sz="2400" b="1" dirty="0" smtClean="0">
                <a:latin typeface="+mn-lt"/>
              </a:rPr>
              <a:t>-ma, </a:t>
            </a:r>
            <a:r>
              <a:rPr lang="en-US" sz="2400" b="1" dirty="0" err="1" smtClean="0">
                <a:latin typeface="+mn-lt"/>
              </a:rPr>
              <a:t>Hy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Lạp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6429" name="TextBox 12"/>
          <p:cNvSpPr txBox="1">
            <a:spLocks noChangeArrowheads="1"/>
          </p:cNvSpPr>
          <p:nvPr/>
        </p:nvSpPr>
        <p:spPr bwMode="auto">
          <a:xfrm>
            <a:off x="6019800" y="2212975"/>
            <a:ext cx="28194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Trên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bán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đảo</a:t>
            </a:r>
            <a:r>
              <a:rPr lang="en-US" sz="2400" b="1" dirty="0" smtClean="0">
                <a:latin typeface="+mn-lt"/>
              </a:rPr>
              <a:t> Ban </a:t>
            </a:r>
            <a:r>
              <a:rPr lang="en-US" sz="2400" b="1" dirty="0" err="1" smtClean="0">
                <a:latin typeface="+mn-lt"/>
              </a:rPr>
              <a:t>Căng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và</a:t>
            </a:r>
            <a:r>
              <a:rPr lang="en-US" sz="2400" b="1" dirty="0" smtClean="0">
                <a:latin typeface="+mn-lt"/>
              </a:rPr>
              <a:t> I-ta-li-a</a:t>
            </a:r>
          </a:p>
        </p:txBody>
      </p:sp>
      <p:sp>
        <p:nvSpPr>
          <p:cNvPr id="16430" name="TextBox 13"/>
          <p:cNvSpPr txBox="1">
            <a:spLocks noChangeArrowheads="1"/>
          </p:cNvSpPr>
          <p:nvPr/>
        </p:nvSpPr>
        <p:spPr bwMode="auto">
          <a:xfrm>
            <a:off x="6151563" y="4839246"/>
            <a:ext cx="29718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+mn-lt"/>
              </a:rPr>
              <a:t>Chủ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nô</a:t>
            </a:r>
            <a:r>
              <a:rPr lang="en-US" sz="2400" b="1" dirty="0" smtClean="0">
                <a:latin typeface="+mn-lt"/>
              </a:rPr>
              <a:t>, </a:t>
            </a:r>
            <a:r>
              <a:rPr lang="en-US" sz="2400" b="1" dirty="0" err="1" smtClean="0">
                <a:latin typeface="+mn-lt"/>
              </a:rPr>
              <a:t>nô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lệ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6431" name="TextBox 14"/>
          <p:cNvSpPr txBox="1">
            <a:spLocks noChangeArrowheads="1"/>
          </p:cNvSpPr>
          <p:nvPr/>
        </p:nvSpPr>
        <p:spPr bwMode="auto">
          <a:xfrm>
            <a:off x="6096000" y="5848945"/>
            <a:ext cx="2971800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latin typeface="+mn-lt"/>
              </a:rPr>
              <a:t>Chiếm hữu nô lệ 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16432" name="TextBox 15"/>
          <p:cNvSpPr txBox="1">
            <a:spLocks noChangeArrowheads="1"/>
          </p:cNvSpPr>
          <p:nvPr/>
        </p:nvSpPr>
        <p:spPr bwMode="auto">
          <a:xfrm>
            <a:off x="2195736" y="5848945"/>
            <a:ext cx="3429000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latin typeface="+mn-lt"/>
              </a:rPr>
              <a:t> Quân chủ chuyên </a:t>
            </a:r>
            <a:r>
              <a:rPr lang="en-US" sz="2400" b="1" dirty="0" err="1" smtClean="0">
                <a:latin typeface="+mn-lt"/>
              </a:rPr>
              <a:t>chế</a:t>
            </a:r>
            <a:endParaRPr lang="en-US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8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1" grpId="0"/>
      <p:bldP spid="16422" grpId="0"/>
      <p:bldP spid="16423" grpId="0"/>
      <p:bldP spid="16424" grpId="0"/>
      <p:bldP spid="16425" grpId="0"/>
      <p:bldP spid="16426" grpId="0"/>
      <p:bldP spid="16427" grpId="0"/>
      <p:bldP spid="16428" grpId="0"/>
      <p:bldP spid="16429" grpId="0"/>
      <p:bldP spid="16430" grpId="0"/>
      <p:bldP spid="16431" grpId="0"/>
      <p:bldP spid="164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sz="2600" b="1" smtClean="0"/>
              <a:t>BẢNG TỔNG KẾT CÁC QUỐC GIA CỔ ĐẠI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2130439"/>
              </p:ext>
            </p:extLst>
          </p:nvPr>
        </p:nvGraphicFramePr>
        <p:xfrm>
          <a:off x="76200" y="533400"/>
          <a:ext cx="9067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657600"/>
                <a:gridCol w="35052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Nội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dung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Phương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Đông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Phương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Tây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</a:tr>
              <a:tr h="38101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Thời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gian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Địa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</a:tr>
              <a:tr h="67059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quốc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gia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Kinh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tế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chính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tầng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lớp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trong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xã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hội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hà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nước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</a:tr>
              <a:tr h="274322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</a:rPr>
                        <a:t>Văn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</a:rPr>
                        <a:t>hóa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6421" name="TextBox 3"/>
          <p:cNvSpPr txBox="1">
            <a:spLocks noChangeArrowheads="1"/>
          </p:cNvSpPr>
          <p:nvPr/>
        </p:nvSpPr>
        <p:spPr bwMode="auto">
          <a:xfrm>
            <a:off x="1981200" y="914400"/>
            <a:ext cx="3795713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TNK IV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TNK III TCN</a:t>
            </a:r>
          </a:p>
        </p:txBody>
      </p:sp>
      <p:sp>
        <p:nvSpPr>
          <p:cNvPr id="16422" name="TextBox 5"/>
          <p:cNvSpPr txBox="1">
            <a:spLocks noChangeArrowheads="1"/>
          </p:cNvSpPr>
          <p:nvPr/>
        </p:nvSpPr>
        <p:spPr bwMode="auto">
          <a:xfrm>
            <a:off x="5943600" y="914400"/>
            <a:ext cx="3149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TNK I  TCN</a:t>
            </a:r>
          </a:p>
        </p:txBody>
      </p:sp>
      <p:sp>
        <p:nvSpPr>
          <p:cNvPr id="16423" name="TextBox 6"/>
          <p:cNvSpPr txBox="1">
            <a:spLocks noChangeArrowheads="1"/>
          </p:cNvSpPr>
          <p:nvPr/>
        </p:nvSpPr>
        <p:spPr bwMode="auto">
          <a:xfrm>
            <a:off x="2049463" y="1730375"/>
            <a:ext cx="372745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Trung Quốc, Ấn Độ, Ai Cập, Lưỡng Hà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4" name="TextBox 7"/>
          <p:cNvSpPr txBox="1">
            <a:spLocks noChangeArrowheads="1"/>
          </p:cNvSpPr>
          <p:nvPr/>
        </p:nvSpPr>
        <p:spPr bwMode="auto">
          <a:xfrm>
            <a:off x="2286000" y="1295400"/>
            <a:ext cx="35052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5" name="TextBox 8"/>
          <p:cNvSpPr txBox="1">
            <a:spLocks noChangeArrowheads="1"/>
          </p:cNvSpPr>
          <p:nvPr/>
        </p:nvSpPr>
        <p:spPr bwMode="auto">
          <a:xfrm>
            <a:off x="2057400" y="2918540"/>
            <a:ext cx="327660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6" name="TextBox 9"/>
          <p:cNvSpPr txBox="1">
            <a:spLocks noChangeArrowheads="1"/>
          </p:cNvSpPr>
          <p:nvPr/>
        </p:nvSpPr>
        <p:spPr bwMode="auto">
          <a:xfrm>
            <a:off x="2133600" y="2461340"/>
            <a:ext cx="2971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7" name="TextBox 10"/>
          <p:cNvSpPr txBox="1">
            <a:spLocks noChangeArrowheads="1"/>
          </p:cNvSpPr>
          <p:nvPr/>
        </p:nvSpPr>
        <p:spPr bwMode="auto">
          <a:xfrm>
            <a:off x="5867400" y="2514600"/>
            <a:ext cx="3733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TN</a:t>
            </a:r>
          </a:p>
        </p:txBody>
      </p:sp>
      <p:sp>
        <p:nvSpPr>
          <p:cNvPr id="16428" name="TextBox 11"/>
          <p:cNvSpPr txBox="1">
            <a:spLocks noChangeArrowheads="1"/>
          </p:cNvSpPr>
          <p:nvPr/>
        </p:nvSpPr>
        <p:spPr bwMode="auto">
          <a:xfrm>
            <a:off x="6110288" y="1882775"/>
            <a:ext cx="2971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Rôma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9" name="TextBox 12"/>
          <p:cNvSpPr txBox="1">
            <a:spLocks noChangeArrowheads="1"/>
          </p:cNvSpPr>
          <p:nvPr/>
        </p:nvSpPr>
        <p:spPr bwMode="auto">
          <a:xfrm>
            <a:off x="6019800" y="1295400"/>
            <a:ext cx="28194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430" name="TextBox 13"/>
          <p:cNvSpPr txBox="1">
            <a:spLocks noChangeArrowheads="1"/>
          </p:cNvSpPr>
          <p:nvPr/>
        </p:nvSpPr>
        <p:spPr bwMode="auto">
          <a:xfrm>
            <a:off x="6180138" y="3048000"/>
            <a:ext cx="2971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1" name="TextBox 14"/>
          <p:cNvSpPr txBox="1">
            <a:spLocks noChangeArrowheads="1"/>
          </p:cNvSpPr>
          <p:nvPr/>
        </p:nvSpPr>
        <p:spPr bwMode="auto">
          <a:xfrm>
            <a:off x="6032500" y="3733800"/>
            <a:ext cx="2971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Chiếm hữu nô lệ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2" name="TextBox 15"/>
          <p:cNvSpPr txBox="1">
            <a:spLocks noChangeArrowheads="1"/>
          </p:cNvSpPr>
          <p:nvPr/>
        </p:nvSpPr>
        <p:spPr bwMode="auto">
          <a:xfrm>
            <a:off x="2133600" y="3749030"/>
            <a:ext cx="3429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Quân chủ Chuyên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4344888"/>
            <a:ext cx="3581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4305290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575" y="4953000"/>
            <a:ext cx="3806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5791200"/>
            <a:ext cx="1474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324600"/>
            <a:ext cx="1527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4953000"/>
            <a:ext cx="3352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a, b, c...,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9775" y="5710238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8025" y="6319838"/>
            <a:ext cx="2824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1052736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8840"/>
            <a:ext cx="7315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80928"/>
            <a:ext cx="7315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168" y="721898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Nhận xét: </a:t>
            </a:r>
            <a:endParaRPr lang="en-US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645024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 tựu văn hóa của thời cổ đại còn được sử dụng đến ngày nay như</a:t>
            </a:r>
            <a:r>
              <a:rPr lang="vi-VN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>
                <a:latin typeface="Times New Roman" pitchFamily="18" charset="0"/>
                <a:cs typeface="Times New Roman" pitchFamily="18" charset="0"/>
              </a:rPr>
              <a:t>- Lịch: âm lịch và dương lịch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>
                <a:latin typeface="Times New Roman" pitchFamily="18" charset="0"/>
                <a:cs typeface="Times New Roman" pitchFamily="18" charset="0"/>
              </a:rPr>
              <a:t>- Chữ viết: hệ chữ cái a, b, c, chữ số La Mã I, II, III,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200" b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>
                <a:latin typeface="Times New Roman" pitchFamily="18" charset="0"/>
                <a:cs typeface="Times New Roman" pitchFamily="18" charset="0"/>
              </a:rPr>
              <a:t>- Một số thành tựu khoa học cơ bản như phép đếm đến 10, số pi, các định luật Py-ta-go, định luật Ta-lét,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200" b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>
                <a:latin typeface="Times New Roman" pitchFamily="18" charset="0"/>
                <a:cs typeface="Times New Roman" pitchFamily="18" charset="0"/>
              </a:rPr>
              <a:t>- Những công trình kiến trúc, điêu khắc: kim tự tháp, đền Pác-tê-nông,... là những kiệt tác có giá trị thu hút đông đảo khách du lịch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60648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0655" y="2432270"/>
            <a:ext cx="984250" cy="20288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LỊCH SỬ thế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giới cổ đại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87829" y="1015619"/>
            <a:ext cx="1066800" cy="1296988"/>
          </a:xfrm>
          <a:prstGeom prst="rect">
            <a:avLst/>
          </a:prstGeom>
          <a:solidFill>
            <a:srgbClr val="FFFFCC">
              <a:alpha val="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XH</a:t>
            </a:r>
          </a:p>
          <a:p>
            <a:pPr algn="ctr">
              <a:defRPr/>
            </a:pPr>
            <a:r>
              <a:rPr lang="en-US" sz="1900" b="1" dirty="0">
                <a:latin typeface="+mj-lt"/>
              </a:rPr>
              <a:t>nguyên</a:t>
            </a:r>
            <a:r>
              <a:rPr lang="en-US" sz="2000" b="1" dirty="0">
                <a:latin typeface="+mj-lt"/>
              </a:rPr>
              <a:t> thủy</a:t>
            </a:r>
          </a:p>
          <a:p>
            <a:pPr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22850" y="573088"/>
            <a:ext cx="2216150" cy="26828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Công cụ lao động</a:t>
            </a:r>
            <a:endParaRPr lang="en-US" sz="20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52788" y="612775"/>
            <a:ext cx="1073150" cy="3111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Times New Roman" pitchFamily="18" charset="0"/>
              </a:rPr>
              <a:t>Người tối cổ</a:t>
            </a:r>
            <a:endParaRPr lang="en-US" sz="20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22850" y="231775"/>
            <a:ext cx="2368550" cy="2905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Cấu tạo cơ thể</a:t>
            </a:r>
            <a:endParaRPr lang="en-US" sz="200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22850" y="895350"/>
            <a:ext cx="244475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Đời sống vật chất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22850" y="1206500"/>
            <a:ext cx="2216150" cy="3651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Tổ chức xã hội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94050" y="2151063"/>
            <a:ext cx="1295400" cy="41433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Người tinh khôn</a:t>
            </a:r>
            <a:endParaRPr lang="en-US" sz="2000" dirty="0"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67288" y="1733550"/>
            <a:ext cx="2271712" cy="2508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Cấu tạo cơ thể</a:t>
            </a:r>
          </a:p>
          <a:p>
            <a:pPr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903788" y="4586288"/>
            <a:ext cx="2335212" cy="33813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Văn hóa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903788" y="4244975"/>
            <a:ext cx="2182812" cy="1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Thể chế nhà nước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903788" y="3949700"/>
            <a:ext cx="2030412" cy="1984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Kinh tế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903788" y="3624263"/>
            <a:ext cx="2182812" cy="203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Điều kiện tự nhiên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903788" y="3298825"/>
            <a:ext cx="3021012" cy="3587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Nơi xuất hiện và thời gian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194050" y="3868738"/>
            <a:ext cx="1219200" cy="3095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Phương Đông</a:t>
            </a:r>
            <a:endParaRPr lang="en-US" sz="2000" dirty="0">
              <a:latin typeface="+mj-lt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905000" y="4572000"/>
            <a:ext cx="849313" cy="1219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Quốc gia</a:t>
            </a:r>
          </a:p>
          <a:p>
            <a:pPr algn="ctr">
              <a:defRPr/>
            </a:pPr>
            <a:r>
              <a:rPr lang="en-US" sz="2000" b="1" dirty="0">
                <a:latin typeface="+mj-lt"/>
              </a:rPr>
              <a:t>cổ đại</a:t>
            </a:r>
            <a:endParaRPr lang="en-US" sz="2000" dirty="0">
              <a:latin typeface="+mj-lt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967288" y="2043113"/>
            <a:ext cx="2424112" cy="3222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Công cụ lao động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967288" y="2636838"/>
            <a:ext cx="2195512" cy="3095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Đời sống vật chất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967288" y="2384425"/>
            <a:ext cx="2424112" cy="1635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Tổ chức xã hội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251200" y="5741988"/>
            <a:ext cx="1066800" cy="3095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Phương Tây</a:t>
            </a:r>
            <a:endParaRPr lang="en-US" sz="2000" dirty="0">
              <a:latin typeface="+mj-lt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9975" y="5111750"/>
            <a:ext cx="3197225" cy="222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Nơi xuất hiện và thời gian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879975" y="5403850"/>
            <a:ext cx="2282825" cy="2381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Điều kiện tự nhiên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879975" y="5713413"/>
            <a:ext cx="2206625" cy="2333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Kinh tế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879975" y="6038850"/>
            <a:ext cx="2359025" cy="2270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Thể chế nhà nước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879975" y="6365875"/>
            <a:ext cx="2054225" cy="1444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Văn hóa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24163" y="858838"/>
            <a:ext cx="460375" cy="1568450"/>
            <a:chOff x="4311" y="1644"/>
            <a:chExt cx="723" cy="2471"/>
          </a:xfrm>
        </p:grpSpPr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311" y="1657"/>
              <a:ext cx="0" cy="24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4311" y="1644"/>
              <a:ext cx="72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313" y="4115"/>
              <a:ext cx="72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752725" y="4186238"/>
            <a:ext cx="458788" cy="1833562"/>
            <a:chOff x="4334" y="6886"/>
            <a:chExt cx="723" cy="3234"/>
          </a:xfrm>
        </p:grpSpPr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4334" y="6889"/>
              <a:ext cx="0" cy="32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334" y="6886"/>
              <a:ext cx="7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337" y="10120"/>
              <a:ext cx="7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</p:grp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4362450" y="455613"/>
            <a:ext cx="609600" cy="931862"/>
            <a:chOff x="6591" y="1011"/>
            <a:chExt cx="960" cy="1467"/>
          </a:xfrm>
        </p:grpSpPr>
        <p:sp>
          <p:nvSpPr>
            <p:cNvPr id="11318" name="Line 38"/>
            <p:cNvSpPr>
              <a:spLocks noChangeShapeType="1"/>
            </p:cNvSpPr>
            <p:nvPr/>
          </p:nvSpPr>
          <p:spPr bwMode="auto">
            <a:xfrm>
              <a:off x="6591" y="2048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9"/>
            <p:cNvSpPr>
              <a:spLocks noChangeShapeType="1"/>
            </p:cNvSpPr>
            <p:nvPr/>
          </p:nvSpPr>
          <p:spPr bwMode="auto">
            <a:xfrm>
              <a:off x="6591" y="1559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40"/>
            <p:cNvSpPr>
              <a:spLocks noChangeShapeType="1"/>
            </p:cNvSpPr>
            <p:nvPr/>
          </p:nvSpPr>
          <p:spPr bwMode="auto">
            <a:xfrm>
              <a:off x="6591" y="1011"/>
              <a:ext cx="0" cy="14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41"/>
            <p:cNvSpPr>
              <a:spLocks noChangeShapeType="1"/>
            </p:cNvSpPr>
            <p:nvPr/>
          </p:nvSpPr>
          <p:spPr bwMode="auto">
            <a:xfrm>
              <a:off x="6591" y="1018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42"/>
            <p:cNvSpPr>
              <a:spLocks noChangeShapeType="1"/>
            </p:cNvSpPr>
            <p:nvPr/>
          </p:nvSpPr>
          <p:spPr bwMode="auto">
            <a:xfrm>
              <a:off x="6591" y="2478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43"/>
          <p:cNvGrpSpPr>
            <a:grpSpLocks/>
          </p:cNvGrpSpPr>
          <p:nvPr/>
        </p:nvGrpSpPr>
        <p:grpSpPr bwMode="auto">
          <a:xfrm>
            <a:off x="4413250" y="1943100"/>
            <a:ext cx="609600" cy="931863"/>
            <a:chOff x="6591" y="1011"/>
            <a:chExt cx="960" cy="1467"/>
          </a:xfrm>
        </p:grpSpPr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6591" y="2048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6591" y="1558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6591" y="1011"/>
              <a:ext cx="0" cy="14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6591" y="1018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6591" y="2478"/>
              <a:ext cx="9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298950" y="3521075"/>
            <a:ext cx="609600" cy="1243013"/>
            <a:chOff x="6769" y="5838"/>
            <a:chExt cx="960" cy="1956"/>
          </a:xfrm>
        </p:grpSpPr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V="1">
              <a:off x="6769" y="6328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6769" y="7304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769" y="6817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6769" y="5838"/>
              <a:ext cx="0" cy="19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6769" y="5848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769" y="7794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4337050" y="5322888"/>
            <a:ext cx="609600" cy="1241425"/>
            <a:chOff x="6769" y="5838"/>
            <a:chExt cx="960" cy="1956"/>
          </a:xfrm>
        </p:grpSpPr>
        <p:sp>
          <p:nvSpPr>
            <p:cNvPr id="57" name="Line 57"/>
            <p:cNvSpPr>
              <a:spLocks noChangeShapeType="1"/>
            </p:cNvSpPr>
            <p:nvPr/>
          </p:nvSpPr>
          <p:spPr bwMode="auto">
            <a:xfrm flipV="1">
              <a:off x="6769" y="6328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6769" y="7306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6769" y="6816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6769" y="5838"/>
              <a:ext cx="0" cy="19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6769" y="5848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6769" y="7794"/>
              <a:ext cx="96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</p:grpSp>
      <p:grpSp>
        <p:nvGrpSpPr>
          <p:cNvPr id="39" name="Group 63"/>
          <p:cNvGrpSpPr>
            <a:grpSpLocks/>
          </p:cNvGrpSpPr>
          <p:nvPr/>
        </p:nvGrpSpPr>
        <p:grpSpPr bwMode="auto">
          <a:xfrm>
            <a:off x="1289050" y="1639888"/>
            <a:ext cx="463550" cy="3495675"/>
            <a:chOff x="2031" y="2876"/>
            <a:chExt cx="960" cy="5503"/>
          </a:xfrm>
        </p:grpSpPr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2031" y="2891"/>
              <a:ext cx="0" cy="54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2031" y="2876"/>
              <a:ext cx="9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2038" y="8379"/>
              <a:ext cx="9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j-lt"/>
              </a:endParaRPr>
            </a:p>
          </p:txBody>
        </p:sp>
      </p:grpSp>
      <p:pic>
        <p:nvPicPr>
          <p:cNvPr id="67" name="Picture 57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0" y="5253038"/>
            <a:ext cx="19812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8" descr="Khung hinh hoa PPT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>
            <a:off x="7543800" y="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7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 rot="5400000">
            <a:off x="94059" y="210691"/>
            <a:ext cx="198120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8" descr="Khung hinh hoa PPT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 rot="5400000">
            <a:off x="7154848" y="4878599"/>
            <a:ext cx="1988840" cy="19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5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7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0" y="5253038"/>
            <a:ext cx="23397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8" descr="Khung hinh hoa PPT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>
            <a:off x="7164288" y="0"/>
            <a:ext cx="1979712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43" name="Rectangle 59"/>
          <p:cNvSpPr>
            <a:spLocks noGrp="1" noChangeArrowheads="1"/>
          </p:cNvSpPr>
          <p:nvPr>
            <p:ph type="title"/>
          </p:nvPr>
        </p:nvSpPr>
        <p:spPr>
          <a:xfrm>
            <a:off x="1547664" y="329282"/>
            <a:ext cx="6705600" cy="57943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sz="2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DẶN DÒ VỀ NHÀ</a:t>
            </a:r>
          </a:p>
        </p:txBody>
      </p:sp>
      <p:sp>
        <p:nvSpPr>
          <p:cNvPr id="42044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3733800"/>
          </a:xfrm>
          <a:noFill/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- Học bài, làm bài tập.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- Chuẩn bị bài 8: 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+ Tìm hiểu người tối cổ sống ở những nơi nào trên đất nước ta xác định được vị trí trên bản đồ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+  Giai đoạn đầu và giai đoạn phát triển của người tinh khôn trên đất nước ta.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7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 rot="5400000">
            <a:off x="94059" y="210691"/>
            <a:ext cx="198120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 descr="Khung hinh hoa PPT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 rot="5400000">
            <a:off x="7154848" y="4878599"/>
            <a:ext cx="1988840" cy="19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3" grpId="0" animBg="1"/>
      <p:bldP spid="420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47038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71708"/>
            <a:ext cx="1371600" cy="156966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Loài  vượn cổ: 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triệu năm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243716"/>
            <a:ext cx="1371600" cy="156966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Người  tối cổ:   3-4 triệu năm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6824" y="5171708"/>
            <a:ext cx="1371600" cy="156966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Người  tinh khôn 4 vạn năm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8864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7 -  BÀI 7: ÔN TẬP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1"/>
            <a:ext cx="871296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8024" y="908721"/>
            <a:ext cx="0" cy="568863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451" y="980728"/>
            <a:ext cx="470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Những dấu vết của người Tối cổ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C00000"/>
                </a:solidFill>
                <a:latin typeface="+mj-lt"/>
              </a:rPr>
              <a:t>2.  Sự khác nhau giữa người Tối cổ và người Tinh khôn</a:t>
            </a:r>
            <a:endParaRPr lang="en-US" sz="2400" b="1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Picture 57" descr="Khung hinh hoa PPT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0" y="5253038"/>
            <a:ext cx="19812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8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>
            <a:off x="7543800" y="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7" descr="Khung hinh hoa PPT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 rot="5400000">
            <a:off x="94059" y="210691"/>
            <a:ext cx="198120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8" descr="Khung hinh hoa PP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b="47816"/>
          <a:stretch>
            <a:fillRect/>
          </a:stretch>
        </p:blipFill>
        <p:spPr bwMode="auto">
          <a:xfrm rot="5400000">
            <a:off x="7154848" y="4878599"/>
            <a:ext cx="1988840" cy="19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24800" cy="1143000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Điểm khác nhau giữa người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 cổ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và người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khôn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61753"/>
              </p:ext>
            </p:extLst>
          </p:nvPr>
        </p:nvGraphicFramePr>
        <p:xfrm>
          <a:off x="685800" y="1600200"/>
          <a:ext cx="8001000" cy="4846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2857"/>
                <a:gridCol w="3673929"/>
                <a:gridCol w="2694214"/>
              </a:tblGrid>
              <a:tr h="4873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tối cổ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tinh khôn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987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tạo cơ thể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47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cụ lao 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sống vật chất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chức xã hội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76400" y="155104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THẢO LUẬN NHÓM</a:t>
            </a:r>
          </a:p>
        </p:txBody>
      </p:sp>
    </p:spTree>
    <p:extLst>
      <p:ext uri="{BB962C8B-B14F-4D97-AF65-F5344CB8AC3E}">
        <p14:creationId xmlns:p14="http://schemas.microsoft.com/office/powerpoint/2010/main" val="30884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6" name="Picture 36" descr="Xa hoi nguyen thu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921466" cy="58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2510958" y="188640"/>
            <a:ext cx="43652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 tối cổ và người tinh khôn</a:t>
            </a:r>
            <a:endParaRPr lang="en-US" sz="2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27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127130"/>
            <a:ext cx="4419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850 cm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1100 cm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100" y="4191173"/>
            <a:ext cx="480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1556048" y="0"/>
            <a:ext cx="6400328" cy="4221087"/>
            <a:chOff x="1365548" y="33337"/>
            <a:chExt cx="6400328" cy="4221154"/>
          </a:xfrm>
        </p:grpSpPr>
        <p:pic>
          <p:nvPicPr>
            <p:cNvPr id="7190" name="Picture 36" descr="Xa hoi nguyen thuy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33337"/>
              <a:ext cx="4914900" cy="36861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65548" y="3822437"/>
              <a:ext cx="2655912" cy="396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000" b="1" dirty="0">
                  <a:latin typeface="+mn-lt"/>
                </a:rPr>
                <a:t>Người tối cổ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56076" y="3857610"/>
              <a:ext cx="2209800" cy="3968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2000" b="1" dirty="0">
                  <a:solidFill>
                    <a:srgbClr val="C00000"/>
                  </a:solidFill>
                  <a:latin typeface="+mn-lt"/>
                </a:rPr>
                <a:t>Người tinh khôn</a:t>
              </a:r>
              <a:endParaRPr lang="en-US" sz="2000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cxnSp>
        <p:nvCxnSpPr>
          <p:cNvPr id="7173" name="Straight Connector 8"/>
          <p:cNvCxnSpPr>
            <a:cxnSpLocks noChangeShapeType="1"/>
          </p:cNvCxnSpPr>
          <p:nvPr/>
        </p:nvCxnSpPr>
        <p:spPr bwMode="auto">
          <a:xfrm>
            <a:off x="4495800" y="3719513"/>
            <a:ext cx="0" cy="31384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811463" y="304800"/>
            <a:ext cx="846137" cy="609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257800" y="76200"/>
            <a:ext cx="914400" cy="6572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76200" y="4027711"/>
            <a:ext cx="458311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bợt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4747791"/>
            <a:ext cx="4648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5407050"/>
            <a:ext cx="4343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4695230"/>
            <a:ext cx="4572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 người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lông ít.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26573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601980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1450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2552700" y="914400"/>
            <a:ext cx="571500" cy="1371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5334000" y="762000"/>
            <a:ext cx="5715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5029200" y="762000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2286000" y="762000"/>
            <a:ext cx="0" cy="1981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6248400" y="685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2514600" y="3048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3200400" y="1981200"/>
            <a:ext cx="609600" cy="5048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5943600" y="685800"/>
            <a:ext cx="609600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9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3" grpId="0" animBg="1"/>
      <p:bldP spid="11" grpId="0"/>
      <p:bldP spid="14" grpId="0"/>
      <p:bldP spid="15" grpId="0"/>
      <p:bldP spid="16" grpId="0"/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Điểm khác nhau giữa người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 cổ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và người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khôn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859668"/>
              </p:ext>
            </p:extLst>
          </p:nvPr>
        </p:nvGraphicFramePr>
        <p:xfrm>
          <a:off x="685800" y="1600200"/>
          <a:ext cx="8001000" cy="48794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2857"/>
                <a:gridCol w="3673929"/>
                <a:gridCol w="2694214"/>
              </a:tblGrid>
              <a:tr h="4873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tối cổ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tinh khôn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987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tạo cơ thể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75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cụ lao 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sống vật chất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chức xã hội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2528888"/>
            <a:ext cx="3657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Còn nhiều lông, dáng đi hơi còng, cằm nhô về phía trước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2663" y="2119313"/>
            <a:ext cx="2667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Dáng đi thẳng, nét mặt cân đối, cấu tạo cơ thể giống như người ngày nay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76400" y="155104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THẢO LUẬN NHÓM</a:t>
            </a:r>
          </a:p>
        </p:txBody>
      </p:sp>
    </p:spTree>
    <p:extLst>
      <p:ext uri="{BB962C8B-B14F-4D97-AF65-F5344CB8AC3E}">
        <p14:creationId xmlns:p14="http://schemas.microsoft.com/office/powerpoint/2010/main" val="35493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419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724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4040188"/>
            <a:ext cx="47180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274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CÔNG CỤ SẢN XUẤT Người tối cổ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57200"/>
            <a:ext cx="3200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C00000"/>
                </a:solidFill>
                <a:latin typeface="+mj-lt"/>
              </a:rPr>
              <a:t>CÔNG CỤ SẢN XUẤT Người tinh khôn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4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1691</Words>
  <Application>Microsoft Office PowerPoint</Application>
  <PresentationFormat>On-screen Show (4:3)</PresentationFormat>
  <Paragraphs>249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Điểm khác nhau giữa người tối cổ và người tinh khôn</vt:lpstr>
      <vt:lpstr>PowerPoint Presentation</vt:lpstr>
      <vt:lpstr>PowerPoint Presentation</vt:lpstr>
      <vt:lpstr>Điểm khác nhau giữa người tối cổ và người tinh khôn</vt:lpstr>
      <vt:lpstr>PowerPoint Presentation</vt:lpstr>
      <vt:lpstr>Điểm khác nhau giữa người tối cổ và người tinh khôn</vt:lpstr>
      <vt:lpstr>PowerPoint Presentation</vt:lpstr>
      <vt:lpstr>Điểm khác nhau giữa người tối cổ và người tinh khôn</vt:lpstr>
      <vt:lpstr>PowerPoint Presentation</vt:lpstr>
      <vt:lpstr>THẢO LUẬN NHÓM</vt:lpstr>
      <vt:lpstr>PowerPoint Presentation</vt:lpstr>
      <vt:lpstr>PowerPoint Presentation</vt:lpstr>
      <vt:lpstr>PowerPoint Presentation</vt:lpstr>
      <vt:lpstr>PowerPoint Presentation</vt:lpstr>
      <vt:lpstr>Các thành tựu văn hóa thời cổ đại</vt:lpstr>
      <vt:lpstr>PowerPoint Presentation</vt:lpstr>
      <vt:lpstr>BẢNG TỔNG KẾT CÁC QUỐC GIA CỔ ĐẠI</vt:lpstr>
      <vt:lpstr>BẢNG TỔNG KẾT CÁC QUỐC GIA CỔ ĐẠI</vt:lpstr>
      <vt:lpstr>- Phong phú, đa dạng, sáng tạo và có giá trị thực tiễn đã nói lên tài năng, sự lao động nghiêm túc với trình độ cao thời đó</vt:lpstr>
      <vt:lpstr>PowerPoint Presentation</vt:lpstr>
      <vt:lpstr>DẶN DÒ VỀ NHÀ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Trang</cp:lastModifiedBy>
  <cp:revision>18</cp:revision>
  <dcterms:created xsi:type="dcterms:W3CDTF">2019-09-30T04:13:45Z</dcterms:created>
  <dcterms:modified xsi:type="dcterms:W3CDTF">2020-04-06T16:17:07Z</dcterms:modified>
</cp:coreProperties>
</file>