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7" r:id="rId2"/>
    <p:sldId id="262" r:id="rId3"/>
    <p:sldId id="281" r:id="rId4"/>
    <p:sldId id="282" r:id="rId5"/>
    <p:sldId id="283" r:id="rId6"/>
    <p:sldId id="284" r:id="rId7"/>
    <p:sldId id="285" r:id="rId8"/>
    <p:sldId id="287" r:id="rId9"/>
    <p:sldId id="267" r:id="rId10"/>
    <p:sldId id="288" r:id="rId11"/>
    <p:sldId id="289" r:id="rId12"/>
    <p:sldId id="291" r:id="rId13"/>
    <p:sldId id="292" r:id="rId14"/>
    <p:sldId id="298" r:id="rId15"/>
    <p:sldId id="300" r:id="rId16"/>
    <p:sldId id="271" r:id="rId17"/>
    <p:sldId id="296" r:id="rId18"/>
    <p:sldId id="301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67EF0-EEBB-4BFB-8F86-D551AC4025C6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0134-5E95-4E5F-8AFE-156D53DDB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0134-5E95-4E5F-8AFE-156D53DDB7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6D17E-EC66-4331-BF3E-C05061AD31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DD61C-9C46-4D88-ADA0-34CD1F27F9AD}" type="slidenum">
              <a:rPr lang="en-US"/>
              <a:pPr/>
              <a:t>18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45228-0245-412C-A79F-3E243C21B4E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975C-FF25-428E-9697-F450BEC8D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file:///E:\ClipArt\Anhdong\kyhieu\NUC_AN3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17.gif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image" Target="../media/image17.gif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3886200"/>
            <a:ext cx="3738562" cy="1506538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5438" y="3810000"/>
            <a:ext cx="3052762" cy="979488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5438" y="3429000"/>
            <a:ext cx="2952750" cy="61277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1463" y="2819400"/>
            <a:ext cx="3279775" cy="1185862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800" y="2667000"/>
            <a:ext cx="4865688" cy="1746250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9050" y="1676400"/>
            <a:ext cx="2192338" cy="600075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1371600"/>
            <a:ext cx="2046288" cy="4937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5075" y="914400"/>
            <a:ext cx="2039938" cy="966788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2800" y="1447800"/>
            <a:ext cx="4559300" cy="1739900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286000"/>
            <a:ext cx="2049463" cy="1460500"/>
          </a:xfrm>
          <a:prstGeom prst="rect">
            <a:avLst/>
          </a:prstGeom>
          <a:noFill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6200" y="58674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tư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duy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khởi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Xuân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542 - 602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"/>
            <a:ext cx="8229600" cy="6629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 rot="20466737" flipV="1">
            <a:off x="5715000" y="838200"/>
            <a:ext cx="1633538" cy="457200"/>
          </a:xfrm>
          <a:prstGeom prst="leftArrow">
            <a:avLst>
              <a:gd name="adj1" fmla="val 45519"/>
              <a:gd name="adj2" fmla="val 7637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20466737" flipV="1">
            <a:off x="3886200" y="1219200"/>
            <a:ext cx="1728788" cy="501650"/>
          </a:xfrm>
          <a:prstGeom prst="leftArrow">
            <a:avLst>
              <a:gd name="adj1" fmla="val 45519"/>
              <a:gd name="adj2" fmla="val 7366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971800" y="1600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438400" y="1828800"/>
            <a:ext cx="4572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752600" y="1524000"/>
            <a:ext cx="381000" cy="1524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2057400" y="1600200"/>
            <a:ext cx="228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2209800" y="1295400"/>
            <a:ext cx="76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1981200" y="990600"/>
            <a:ext cx="152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1676400" y="6096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828800" y="121920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1295400" y="990600"/>
            <a:ext cx="609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1524000" y="13716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1219200" y="15240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743200" y="2590800"/>
            <a:ext cx="228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514600" y="22860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905000" y="19812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447800" y="1600200"/>
            <a:ext cx="1447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2895600" y="1981200"/>
            <a:ext cx="3810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4953000" y="1981200"/>
            <a:ext cx="2362200" cy="485775"/>
          </a:xfrm>
          <a:prstGeom prst="leftArrow">
            <a:avLst>
              <a:gd name="adj1" fmla="val 30722"/>
              <a:gd name="adj2" fmla="val 12809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nimBg="1"/>
      <p:bldP spid="23572" grpId="0" animBg="1"/>
      <p:bldP spid="2357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629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 rot="20466737" flipV="1">
            <a:off x="5715000" y="838200"/>
            <a:ext cx="1633538" cy="457200"/>
          </a:xfrm>
          <a:prstGeom prst="leftArrow">
            <a:avLst>
              <a:gd name="adj1" fmla="val 54296"/>
              <a:gd name="adj2" fmla="val 8656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20947500" flipV="1">
            <a:off x="4191000" y="1447800"/>
            <a:ext cx="1752600" cy="501650"/>
          </a:xfrm>
          <a:prstGeom prst="leftArrow">
            <a:avLst>
              <a:gd name="adj1" fmla="val 44278"/>
              <a:gd name="adj2" fmla="val 62595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048000" y="16764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438400" y="1828800"/>
            <a:ext cx="4572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676400" y="1600200"/>
            <a:ext cx="381000" cy="1524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2057400" y="1600200"/>
            <a:ext cx="228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2209800" y="1295400"/>
            <a:ext cx="76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1981200" y="990600"/>
            <a:ext cx="152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 flipV="1">
            <a:off x="1676400" y="6096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828800" y="121920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295400" y="990600"/>
            <a:ext cx="609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1447800" y="13716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1143000" y="15240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447800" y="1600200"/>
            <a:ext cx="1447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2895600" y="2057400"/>
            <a:ext cx="533400" cy="228600"/>
          </a:xfrm>
          <a:prstGeom prst="flowChartProcess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105400" y="1981200"/>
            <a:ext cx="1981200" cy="485775"/>
          </a:xfrm>
          <a:prstGeom prst="leftArrow">
            <a:avLst>
              <a:gd name="adj1" fmla="val 30065"/>
              <a:gd name="adj2" fmla="val 105227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581400" y="1447800"/>
            <a:ext cx="381000" cy="152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4038600" y="1295400"/>
            <a:ext cx="228600" cy="152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4343400" y="1219200"/>
            <a:ext cx="304800" cy="762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2895600" y="1447800"/>
            <a:ext cx="762000" cy="381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2362200" y="2133600"/>
            <a:ext cx="609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 animBg="1"/>
      <p:bldP spid="30740" grpId="0" animBg="1"/>
      <p:bldP spid="30741" grpId="0" animBg="1"/>
      <p:bldP spid="30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dirty="0" smtClean="0">
              <a:solidFill>
                <a:srgbClr val="FF9900"/>
              </a:solidFill>
              <a:latin typeface="VNI-Times" pitchFamily="2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209800" y="990600"/>
            <a:ext cx="4648200" cy="1371600"/>
          </a:xfrm>
          <a:prstGeom prst="wedgeRoundRectCallout">
            <a:avLst>
              <a:gd name="adj1" fmla="val -7921"/>
              <a:gd name="adj2" fmla="val 821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b="1" dirty="0" smtClean="0">
                <a:solidFill>
                  <a:schemeClr val="accent2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?  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295400" y="2590800"/>
            <a:ext cx="6629400" cy="3657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just" eaLnBrk="0" hangingPunct="0"/>
            <a:r>
              <a:rPr lang="en-US" sz="2800" b="1" u="sng" dirty="0" err="1" smtClean="0">
                <a:solidFill>
                  <a:schemeClr val="bg1"/>
                </a:solidFill>
                <a:latin typeface="VNI-Times" pitchFamily="2" charset="0"/>
              </a:rPr>
              <a:t>Ñaùp</a:t>
            </a:r>
            <a:r>
              <a:rPr lang="en-US" sz="2800" b="1" u="sng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VNI-Times" pitchFamily="2" charset="0"/>
              </a:rPr>
              <a:t>aùn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TQP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just"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3" grpId="0" animBg="1"/>
      <p:bldP spid="245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WordArt 2"/>
          <p:cNvSpPr>
            <a:spLocks noChangeArrowheads="1" noChangeShapeType="1" noTextEdit="1"/>
          </p:cNvSpPr>
          <p:nvPr/>
        </p:nvSpPr>
        <p:spPr bwMode="auto">
          <a:xfrm>
            <a:off x="2057400" y="990600"/>
            <a:ext cx="6781800" cy="449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v-SE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sv-SE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v-SE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tìm bí ẩn lịch sử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43" name="Picture 3" descr="NUC_AN3.GI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14400"/>
            <a:ext cx="12271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4" name="AutoShape 4"/>
          <p:cNvSpPr>
            <a:spLocks noChangeArrowheads="1"/>
          </p:cNvSpPr>
          <p:nvPr/>
        </p:nvSpPr>
        <p:spPr bwMode="auto">
          <a:xfrm rot="-1373167">
            <a:off x="685800" y="22098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AutoShape 5"/>
          <p:cNvSpPr>
            <a:spLocks noChangeArrowheads="1"/>
          </p:cNvSpPr>
          <p:nvPr/>
        </p:nvSpPr>
        <p:spPr bwMode="auto">
          <a:xfrm rot="-1373167">
            <a:off x="685800" y="28194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AutoShape 6"/>
          <p:cNvSpPr>
            <a:spLocks noChangeArrowheads="1"/>
          </p:cNvSpPr>
          <p:nvPr/>
        </p:nvSpPr>
        <p:spPr bwMode="auto">
          <a:xfrm rot="-1373167">
            <a:off x="914400" y="32766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AutoShape 7"/>
          <p:cNvSpPr>
            <a:spLocks noChangeArrowheads="1"/>
          </p:cNvSpPr>
          <p:nvPr/>
        </p:nvSpPr>
        <p:spPr bwMode="auto">
          <a:xfrm rot="-1373167">
            <a:off x="7113614" y="24384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AutoShape 8"/>
          <p:cNvSpPr>
            <a:spLocks noChangeArrowheads="1"/>
          </p:cNvSpPr>
          <p:nvPr/>
        </p:nvSpPr>
        <p:spPr bwMode="auto">
          <a:xfrm rot="-1373167">
            <a:off x="5334000" y="5335900"/>
            <a:ext cx="779463" cy="712788"/>
          </a:xfrm>
          <a:prstGeom prst="star5">
            <a:avLst/>
          </a:prstGeom>
          <a:gradFill rotWithShape="1">
            <a:gsLst>
              <a:gs pos="0">
                <a:srgbClr val="FF33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  <p:bldP spid="215042" grpId="1" animBg="1"/>
      <p:bldP spid="215044" grpId="0" animBg="1"/>
      <p:bldP spid="215044" grpId="1" animBg="1"/>
      <p:bldP spid="215044" grpId="2" animBg="1"/>
      <p:bldP spid="215045" grpId="0" animBg="1"/>
      <p:bldP spid="215045" grpId="1" animBg="1"/>
      <p:bldP spid="215045" grpId="2" animBg="1"/>
      <p:bldP spid="215046" grpId="0" animBg="1"/>
      <p:bldP spid="215046" grpId="1" animBg="1"/>
      <p:bldP spid="215046" grpId="2" animBg="1"/>
      <p:bldP spid="215047" grpId="0" animBg="1"/>
      <p:bldP spid="215047" grpId="1" animBg="1"/>
      <p:bldP spid="215047" grpId="2" animBg="1"/>
      <p:bldP spid="215048" grpId="0" animBg="1"/>
      <p:bldP spid="215048" grpId="1" animBg="1"/>
      <p:bldP spid="21504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914400" y="3276600"/>
            <a:ext cx="2133600" cy="1524000"/>
            <a:chOff x="881742" y="2441704"/>
            <a:chExt cx="2743200" cy="2365611"/>
          </a:xfrm>
        </p:grpSpPr>
        <p:pic>
          <p:nvPicPr>
            <p:cNvPr id="34" name="Picture 3" descr="10"/>
            <p:cNvPicPr>
              <a:picLocks noChangeAspect="1" noChangeArrowheads="1"/>
            </p:cNvPicPr>
            <p:nvPr/>
          </p:nvPicPr>
          <p:blipFill>
            <a:blip r:embed="rId3" cstate="print">
              <a:lum bright="-3000" contrast="20000"/>
            </a:blip>
            <a:srcRect/>
            <a:stretch>
              <a:fillRect/>
            </a:stretch>
          </p:blipFill>
          <p:spPr bwMode="auto">
            <a:xfrm>
              <a:off x="881742" y="2441704"/>
              <a:ext cx="2743200" cy="2365611"/>
            </a:xfrm>
            <a:prstGeom prst="rect">
              <a:avLst/>
            </a:prstGeom>
            <a:solidFill>
              <a:srgbClr val="006600">
                <a:alpha val="0"/>
              </a:srgbClr>
            </a:solidFill>
            <a:ln>
              <a:noFill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1295400" y="3505200"/>
              <a:ext cx="1981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Dạ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Trạch</a:t>
              </a:r>
              <a:endPara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4312" y="3200400"/>
            <a:ext cx="2706688" cy="2373313"/>
            <a:chOff x="642" y="1567"/>
            <a:chExt cx="3357" cy="2712"/>
          </a:xfrm>
        </p:grpSpPr>
        <p:sp>
          <p:nvSpPr>
            <p:cNvPr id="193541" name="Freeform 10"/>
            <p:cNvSpPr>
              <a:spLocks/>
            </p:cNvSpPr>
            <p:nvPr/>
          </p:nvSpPr>
          <p:spPr bwMode="auto">
            <a:xfrm rot="8189973">
              <a:off x="642" y="1567"/>
              <a:ext cx="3357" cy="2712"/>
            </a:xfrm>
            <a:custGeom>
              <a:avLst/>
              <a:gdLst>
                <a:gd name="T0" fmla="*/ 1570 w 2360"/>
                <a:gd name="T1" fmla="*/ 474 h 2704"/>
                <a:gd name="T2" fmla="*/ 2444 w 2360"/>
                <a:gd name="T3" fmla="*/ 40 h 2704"/>
                <a:gd name="T4" fmla="*/ 3999 w 2360"/>
                <a:gd name="T5" fmla="*/ 282 h 2704"/>
                <a:gd name="T6" fmla="*/ 4484 w 2360"/>
                <a:gd name="T7" fmla="*/ 1730 h 2704"/>
                <a:gd name="T8" fmla="*/ 4290 w 2360"/>
                <a:gd name="T9" fmla="*/ 2600 h 2704"/>
                <a:gd name="T10" fmla="*/ 1570 w 2360"/>
                <a:gd name="T11" fmla="*/ 2454 h 2704"/>
                <a:gd name="T12" fmla="*/ 16 w 2360"/>
                <a:gd name="T13" fmla="*/ 1488 h 2704"/>
                <a:gd name="T14" fmla="*/ 1667 w 2360"/>
                <a:gd name="T15" fmla="*/ 426 h 27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0"/>
                <a:gd name="T25" fmla="*/ 0 h 2704"/>
                <a:gd name="T26" fmla="*/ 2360 w 2360"/>
                <a:gd name="T27" fmla="*/ 2704 h 27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0" h="2704">
                  <a:moveTo>
                    <a:pt x="776" y="472"/>
                  </a:moveTo>
                  <a:cubicBezTo>
                    <a:pt x="892" y="272"/>
                    <a:pt x="1008" y="72"/>
                    <a:pt x="1208" y="40"/>
                  </a:cubicBezTo>
                  <a:cubicBezTo>
                    <a:pt x="1408" y="8"/>
                    <a:pt x="1808" y="0"/>
                    <a:pt x="1976" y="280"/>
                  </a:cubicBezTo>
                  <a:cubicBezTo>
                    <a:pt x="2144" y="560"/>
                    <a:pt x="2192" y="1336"/>
                    <a:pt x="2216" y="1720"/>
                  </a:cubicBezTo>
                  <a:cubicBezTo>
                    <a:pt x="2240" y="2104"/>
                    <a:pt x="2360" y="2464"/>
                    <a:pt x="2120" y="2584"/>
                  </a:cubicBezTo>
                  <a:cubicBezTo>
                    <a:pt x="1880" y="2704"/>
                    <a:pt x="1128" y="2624"/>
                    <a:pt x="776" y="2440"/>
                  </a:cubicBezTo>
                  <a:cubicBezTo>
                    <a:pt x="424" y="2256"/>
                    <a:pt x="0" y="1816"/>
                    <a:pt x="8" y="1480"/>
                  </a:cubicBezTo>
                  <a:cubicBezTo>
                    <a:pt x="16" y="1144"/>
                    <a:pt x="420" y="784"/>
                    <a:pt x="824" y="424"/>
                  </a:cubicBezTo>
                </a:path>
              </a:pathLst>
            </a:custGeom>
            <a:gradFill rotWithShape="1">
              <a:gsLst>
                <a:gs pos="0">
                  <a:srgbClr val="D60093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latin typeface=".VnTime" pitchFamily="34" charset="0"/>
              </a:endParaRPr>
            </a:p>
          </p:txBody>
        </p:sp>
        <p:sp>
          <p:nvSpPr>
            <p:cNvPr id="19354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343" y="3154"/>
              <a:ext cx="552" cy="59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85185"/>
                </a:avLst>
              </a:prstTxWarp>
            </a:bodyPr>
            <a:lstStyle/>
            <a:p>
              <a:pPr algn="ctr"/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Impact"/>
                </a:rPr>
                <a:t>4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676400" y="1905000"/>
            <a:ext cx="2135188" cy="1919288"/>
            <a:chOff x="2496" y="-306"/>
            <a:chExt cx="2894" cy="2466"/>
          </a:xfrm>
          <a:solidFill>
            <a:srgbClr val="FFCCFF"/>
          </a:solidFill>
        </p:grpSpPr>
        <p:sp>
          <p:nvSpPr>
            <p:cNvPr id="193547" name="Freeform 7"/>
            <p:cNvSpPr>
              <a:spLocks/>
            </p:cNvSpPr>
            <p:nvPr/>
          </p:nvSpPr>
          <p:spPr bwMode="auto">
            <a:xfrm rot="-5960204">
              <a:off x="2710" y="-520"/>
              <a:ext cx="2466" cy="2894"/>
            </a:xfrm>
            <a:custGeom>
              <a:avLst/>
              <a:gdLst>
                <a:gd name="T0" fmla="*/ 445 w 2192"/>
                <a:gd name="T1" fmla="*/ 3412 h 1800"/>
                <a:gd name="T2" fmla="*/ 142 w 2192"/>
                <a:gd name="T3" fmla="*/ 1923 h 1800"/>
                <a:gd name="T4" fmla="*/ 385 w 2192"/>
                <a:gd name="T5" fmla="*/ 187 h 1800"/>
                <a:gd name="T6" fmla="*/ 2450 w 2192"/>
                <a:gd name="T7" fmla="*/ 807 h 1800"/>
                <a:gd name="T8" fmla="*/ 2329 w 2192"/>
                <a:gd name="T9" fmla="*/ 3412 h 1800"/>
                <a:gd name="T10" fmla="*/ 1296 w 2192"/>
                <a:gd name="T11" fmla="*/ 4653 h 1800"/>
                <a:gd name="T12" fmla="*/ 445 w 2192"/>
                <a:gd name="T13" fmla="*/ 3412 h 1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2"/>
                <a:gd name="T22" fmla="*/ 0 h 1800"/>
                <a:gd name="T23" fmla="*/ 2192 w 2192"/>
                <a:gd name="T24" fmla="*/ 1800 h 1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2" h="1800">
                  <a:moveTo>
                    <a:pt x="352" y="1320"/>
                  </a:moveTo>
                  <a:cubicBezTo>
                    <a:pt x="200" y="1144"/>
                    <a:pt x="120" y="952"/>
                    <a:pt x="112" y="744"/>
                  </a:cubicBezTo>
                  <a:cubicBezTo>
                    <a:pt x="104" y="536"/>
                    <a:pt x="0" y="144"/>
                    <a:pt x="304" y="72"/>
                  </a:cubicBezTo>
                  <a:cubicBezTo>
                    <a:pt x="608" y="0"/>
                    <a:pt x="1680" y="104"/>
                    <a:pt x="1936" y="312"/>
                  </a:cubicBezTo>
                  <a:cubicBezTo>
                    <a:pt x="2192" y="520"/>
                    <a:pt x="1992" y="1072"/>
                    <a:pt x="1840" y="1320"/>
                  </a:cubicBezTo>
                  <a:cubicBezTo>
                    <a:pt x="1688" y="1568"/>
                    <a:pt x="1272" y="1800"/>
                    <a:pt x="1024" y="1800"/>
                  </a:cubicBezTo>
                  <a:cubicBezTo>
                    <a:pt x="776" y="1800"/>
                    <a:pt x="504" y="1496"/>
                    <a:pt x="352" y="1320"/>
                  </a:cubicBezTo>
                  <a:close/>
                </a:path>
              </a:pathLst>
            </a:custGeom>
            <a:grp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latin typeface=".VnTime" pitchFamily="34" charset="0"/>
              </a:endParaRPr>
            </a:p>
          </p:txBody>
        </p:sp>
        <p:sp>
          <p:nvSpPr>
            <p:cNvPr id="1935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739" y="381"/>
              <a:ext cx="618" cy="684"/>
            </a:xfrm>
            <a:prstGeom prst="rect">
              <a:avLst/>
            </a:prstGeom>
            <a:grpFill/>
          </p:spPr>
          <p:txBody>
            <a:bodyPr wrap="none" fromWordArt="1">
              <a:prstTxWarp prst="textCascadeUp">
                <a:avLst>
                  <a:gd name="adj" fmla="val 85185"/>
                </a:avLst>
              </a:prstTxWarp>
            </a:bodyPr>
            <a:lstStyle/>
            <a:p>
              <a:pPr algn="ctr"/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Impact"/>
                </a:rPr>
                <a:t>3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endParaRPr>
            </a:p>
          </p:txBody>
        </p:sp>
      </p:grpSp>
      <p:sp>
        <p:nvSpPr>
          <p:cNvPr id="193549" name="Rectangle 18"/>
          <p:cNvSpPr>
            <a:spLocks noChangeArrowheads="1"/>
          </p:cNvSpPr>
          <p:nvPr/>
        </p:nvSpPr>
        <p:spPr bwMode="auto">
          <a:xfrm>
            <a:off x="3810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5075" name="Rectangle 19" descr="Parchment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6" name="Rectangle 20" descr="Parchment"/>
          <p:cNvSpPr>
            <a:spLocks noChangeArrowheads="1"/>
          </p:cNvSpPr>
          <p:nvPr/>
        </p:nvSpPr>
        <p:spPr bwMode="auto">
          <a:xfrm>
            <a:off x="6019800" y="3733800"/>
            <a:ext cx="3124200" cy="3200400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i="1" u="sng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b="1" i="1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b="1" i="1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45077" name="Rectangle 21" descr="Parchment"/>
          <p:cNvSpPr>
            <a:spLocks noChangeArrowheads="1"/>
          </p:cNvSpPr>
          <p:nvPr/>
        </p:nvSpPr>
        <p:spPr bwMode="auto">
          <a:xfrm>
            <a:off x="0" y="0"/>
            <a:ext cx="8991600" cy="1371600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8" name="Rectangle 22" descr="Parchment"/>
          <p:cNvSpPr>
            <a:spLocks noChangeArrowheads="1"/>
          </p:cNvSpPr>
          <p:nvPr/>
        </p:nvSpPr>
        <p:spPr bwMode="auto">
          <a:xfrm>
            <a:off x="6019800" y="3733800"/>
            <a:ext cx="31242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u="sng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3: Long </a:t>
            </a:r>
            <a:r>
              <a:rPr lang="en-US" sz="3200" b="1" i="1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4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82" name="Rectangle 26" descr="Parchment"/>
          <p:cNvSpPr>
            <a:spLocks noChangeArrowheads="1"/>
          </p:cNvSpPr>
          <p:nvPr/>
        </p:nvSpPr>
        <p:spPr bwMode="auto">
          <a:xfrm>
            <a:off x="6019800" y="3733800"/>
            <a:ext cx="31242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nThick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u="sng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u="sng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3200" b="1" i="1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32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/>
            </a:r>
            <a:br>
              <a:rPr lang="en-US" sz="32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</a:b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45084" name="Rectangle 28" descr="Parchment"/>
          <p:cNvSpPr>
            <a:spLocks noChangeArrowheads="1"/>
          </p:cNvSpPr>
          <p:nvPr/>
        </p:nvSpPr>
        <p:spPr bwMode="auto">
          <a:xfrm>
            <a:off x="6019800" y="3733800"/>
            <a:ext cx="3124200" cy="312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mpd="thinThick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 u="sng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i="1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545 - 550</a:t>
            </a: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1" descr="Parchment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1" descr="Parchment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1" descr="Parchment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uân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6" descr="Parchment"/>
          <p:cNvSpPr>
            <a:spLocks noChangeArrowheads="1"/>
          </p:cNvSpPr>
          <p:nvPr/>
        </p:nvSpPr>
        <p:spPr bwMode="auto">
          <a:xfrm>
            <a:off x="6019800" y="3733800"/>
            <a:ext cx="3124200" cy="3200400"/>
          </a:xfrm>
          <a:prstGeom prst="rect">
            <a:avLst/>
          </a:prstGeom>
          <a:solidFill>
            <a:srgbClr val="969696"/>
          </a:solidFill>
          <a:ln w="57150" cmpd="thinThick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/>
            </a:r>
            <a:br>
              <a:rPr lang="en-US" sz="32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45091" name="Text Box 3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6324600"/>
            <a:ext cx="2209800" cy="3952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 err="1">
                <a:latin typeface=".VnTime" pitchFamily="34" charset="0"/>
                <a:cs typeface="+mn-cs"/>
              </a:rPr>
              <a:t>PhÇn</a:t>
            </a:r>
            <a:r>
              <a:rPr lang="en-US" dirty="0">
                <a:latin typeface=".VnTime" pitchFamily="34" charset="0"/>
                <a:cs typeface="+mn-cs"/>
              </a:rPr>
              <a:t> </a:t>
            </a:r>
            <a:r>
              <a:rPr lang="en-US" dirty="0" err="1">
                <a:latin typeface=".VnTime" pitchFamily="34" charset="0"/>
                <a:cs typeface="+mn-cs"/>
              </a:rPr>
              <a:t>th­ëng</a:t>
            </a:r>
            <a:endParaRPr lang="en-US" dirty="0">
              <a:latin typeface=".VnTime" pitchFamily="34" charset="0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33350" y="2209800"/>
            <a:ext cx="1924050" cy="1955800"/>
            <a:chOff x="96" y="25"/>
            <a:chExt cx="2912" cy="2759"/>
          </a:xfrm>
        </p:grpSpPr>
        <p:sp>
          <p:nvSpPr>
            <p:cNvPr id="193544" name="Freeform 4"/>
            <p:cNvSpPr>
              <a:spLocks/>
            </p:cNvSpPr>
            <p:nvPr/>
          </p:nvSpPr>
          <p:spPr bwMode="auto">
            <a:xfrm>
              <a:off x="96" y="25"/>
              <a:ext cx="2912" cy="2759"/>
            </a:xfrm>
            <a:custGeom>
              <a:avLst/>
              <a:gdLst>
                <a:gd name="T0" fmla="*/ 3231 w 2480"/>
                <a:gd name="T1" fmla="*/ 1477 h 2288"/>
                <a:gd name="T2" fmla="*/ 3033 w 2480"/>
                <a:gd name="T3" fmla="*/ 500 h 2288"/>
                <a:gd name="T4" fmla="*/ 2305 w 2480"/>
                <a:gd name="T5" fmla="*/ 12 h 2288"/>
                <a:gd name="T6" fmla="*/ 585 w 2480"/>
                <a:gd name="T7" fmla="*/ 430 h 2288"/>
                <a:gd name="T8" fmla="*/ 55 w 2480"/>
                <a:gd name="T9" fmla="*/ 2175 h 2288"/>
                <a:gd name="T10" fmla="*/ 916 w 2480"/>
                <a:gd name="T11" fmla="*/ 3222 h 2288"/>
                <a:gd name="T12" fmla="*/ 3033 w 2480"/>
                <a:gd name="T13" fmla="*/ 2804 h 2288"/>
                <a:gd name="T14" fmla="*/ 3231 w 2480"/>
                <a:gd name="T15" fmla="*/ 1337 h 2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80"/>
                <a:gd name="T25" fmla="*/ 0 h 2288"/>
                <a:gd name="T26" fmla="*/ 2480 w 2480"/>
                <a:gd name="T27" fmla="*/ 2288 h 2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80" h="2288">
                  <a:moveTo>
                    <a:pt x="2344" y="1016"/>
                  </a:moveTo>
                  <a:cubicBezTo>
                    <a:pt x="2328" y="764"/>
                    <a:pt x="2312" y="512"/>
                    <a:pt x="2200" y="344"/>
                  </a:cubicBezTo>
                  <a:cubicBezTo>
                    <a:pt x="2088" y="176"/>
                    <a:pt x="1968" y="16"/>
                    <a:pt x="1672" y="8"/>
                  </a:cubicBezTo>
                  <a:cubicBezTo>
                    <a:pt x="1376" y="0"/>
                    <a:pt x="696" y="48"/>
                    <a:pt x="424" y="296"/>
                  </a:cubicBezTo>
                  <a:cubicBezTo>
                    <a:pt x="152" y="544"/>
                    <a:pt x="0" y="1176"/>
                    <a:pt x="40" y="1496"/>
                  </a:cubicBezTo>
                  <a:cubicBezTo>
                    <a:pt x="80" y="1816"/>
                    <a:pt x="304" y="2144"/>
                    <a:pt x="664" y="2216"/>
                  </a:cubicBezTo>
                  <a:cubicBezTo>
                    <a:pt x="1024" y="2288"/>
                    <a:pt x="1920" y="2144"/>
                    <a:pt x="2200" y="1928"/>
                  </a:cubicBezTo>
                  <a:cubicBezTo>
                    <a:pt x="2480" y="1712"/>
                    <a:pt x="2412" y="1316"/>
                    <a:pt x="2344" y="920"/>
                  </a:cubicBezTo>
                </a:path>
              </a:pathLst>
            </a:custGeom>
            <a:gradFill rotWithShape="1">
              <a:gsLst>
                <a:gs pos="0">
                  <a:srgbClr val="D60093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latin typeface=".VnTime" pitchFamily="34" charset="0"/>
              </a:endParaRPr>
            </a:p>
          </p:txBody>
        </p:sp>
        <p:sp>
          <p:nvSpPr>
            <p:cNvPr id="1935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817" y="885"/>
              <a:ext cx="761" cy="481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85185"/>
                </a:avLst>
              </a:prstTxWarp>
            </a:bodyPr>
            <a:lstStyle/>
            <a:p>
              <a:pPr algn="ctr"/>
              <a:r>
                <a:rPr lang="en-US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Impact"/>
                </a:rPr>
                <a:t>2</a:t>
              </a:r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68686"/>
                  </a:outerShdw>
                </a:effectLst>
                <a:latin typeface="Impact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6200" y="3657600"/>
            <a:ext cx="2057400" cy="2100263"/>
            <a:chOff x="-4262" y="9993"/>
            <a:chExt cx="3504" cy="2147"/>
          </a:xfrm>
        </p:grpSpPr>
        <p:sp>
          <p:nvSpPr>
            <p:cNvPr id="193562" name="Freeform 13"/>
            <p:cNvSpPr>
              <a:spLocks/>
            </p:cNvSpPr>
            <p:nvPr/>
          </p:nvSpPr>
          <p:spPr bwMode="auto">
            <a:xfrm rot="19228377">
              <a:off x="-4262" y="9993"/>
              <a:ext cx="3504" cy="2147"/>
            </a:xfrm>
            <a:custGeom>
              <a:avLst/>
              <a:gdLst>
                <a:gd name="T0" fmla="*/ 2013 w 3768"/>
                <a:gd name="T1" fmla="*/ 473 h 2216"/>
                <a:gd name="T2" fmla="*/ 1599 w 3768"/>
                <a:gd name="T3" fmla="*/ 158 h 2216"/>
                <a:gd name="T4" fmla="*/ 602 w 3768"/>
                <a:gd name="T5" fmla="*/ 202 h 2216"/>
                <a:gd name="T6" fmla="*/ 229 w 3768"/>
                <a:gd name="T7" fmla="*/ 1374 h 2216"/>
                <a:gd name="T8" fmla="*/ 1971 w 3768"/>
                <a:gd name="T9" fmla="*/ 2050 h 2216"/>
                <a:gd name="T10" fmla="*/ 3092 w 3768"/>
                <a:gd name="T11" fmla="*/ 1554 h 2216"/>
                <a:gd name="T12" fmla="*/ 2968 w 3768"/>
                <a:gd name="T13" fmla="*/ 879 h 2216"/>
                <a:gd name="T14" fmla="*/ 2013 w 3768"/>
                <a:gd name="T15" fmla="*/ 473 h 2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68"/>
                <a:gd name="T25" fmla="*/ 0 h 2216"/>
                <a:gd name="T26" fmla="*/ 3768 w 3768"/>
                <a:gd name="T27" fmla="*/ 2216 h 2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68" h="2216">
                  <a:moveTo>
                    <a:pt x="2328" y="504"/>
                  </a:moveTo>
                  <a:cubicBezTo>
                    <a:pt x="2064" y="376"/>
                    <a:pt x="2120" y="216"/>
                    <a:pt x="1848" y="168"/>
                  </a:cubicBezTo>
                  <a:cubicBezTo>
                    <a:pt x="1576" y="120"/>
                    <a:pt x="960" y="0"/>
                    <a:pt x="696" y="216"/>
                  </a:cubicBezTo>
                  <a:cubicBezTo>
                    <a:pt x="432" y="432"/>
                    <a:pt x="0" y="1136"/>
                    <a:pt x="264" y="1464"/>
                  </a:cubicBezTo>
                  <a:cubicBezTo>
                    <a:pt x="528" y="1792"/>
                    <a:pt x="1728" y="2152"/>
                    <a:pt x="2280" y="2184"/>
                  </a:cubicBezTo>
                  <a:cubicBezTo>
                    <a:pt x="2832" y="2216"/>
                    <a:pt x="3384" y="1864"/>
                    <a:pt x="3576" y="1656"/>
                  </a:cubicBezTo>
                  <a:cubicBezTo>
                    <a:pt x="3768" y="1448"/>
                    <a:pt x="3640" y="1136"/>
                    <a:pt x="3432" y="936"/>
                  </a:cubicBezTo>
                  <a:cubicBezTo>
                    <a:pt x="3224" y="736"/>
                    <a:pt x="2592" y="632"/>
                    <a:pt x="2328" y="504"/>
                  </a:cubicBezTo>
                  <a:close/>
                </a:path>
              </a:pathLst>
            </a:custGeom>
            <a:gradFill rotWithShape="1">
              <a:gsLst>
                <a:gs pos="0">
                  <a:srgbClr val="D60093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>
                <a:latin typeface=".VnTime" pitchFamily="34" charset="0"/>
              </a:endParaRPr>
            </a:p>
          </p:txBody>
        </p:sp>
        <p:sp>
          <p:nvSpPr>
            <p:cNvPr id="19356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-3183" y="11050"/>
              <a:ext cx="908" cy="545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85185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Impact"/>
                </a:rPr>
                <a:t>5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914400" y="2743200"/>
            <a:ext cx="2362200" cy="2286000"/>
            <a:chOff x="-384" y="2513"/>
            <a:chExt cx="2256" cy="2146"/>
          </a:xfrm>
        </p:grpSpPr>
        <p:sp>
          <p:nvSpPr>
            <p:cNvPr id="193565" name="Oval 16"/>
            <p:cNvSpPr>
              <a:spLocks noChangeArrowheads="1"/>
            </p:cNvSpPr>
            <p:nvPr/>
          </p:nvSpPr>
          <p:spPr bwMode="auto">
            <a:xfrm>
              <a:off x="-384" y="2513"/>
              <a:ext cx="2256" cy="21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>
                <a:latin typeface=".VnTime" pitchFamily="34" charset="0"/>
              </a:endParaRPr>
            </a:p>
          </p:txBody>
        </p:sp>
        <p:sp>
          <p:nvSpPr>
            <p:cNvPr id="19356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8" y="3192"/>
              <a:ext cx="741" cy="756"/>
            </a:xfrm>
            <a:prstGeom prst="rect">
              <a:avLst/>
            </a:prstGeom>
            <a:ln w="19050">
              <a:noFill/>
            </a:ln>
          </p:spPr>
          <p:txBody>
            <a:bodyPr wrap="none" fromWordArt="1">
              <a:prstTxWarp prst="textCascadeUp">
                <a:avLst>
                  <a:gd name="adj" fmla="val 85185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Impact"/>
                </a:rPr>
                <a:t>1</a:t>
              </a: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0287000" y="3733800"/>
            <a:ext cx="7620000" cy="2362200"/>
            <a:chOff x="5760" y="2256"/>
            <a:chExt cx="4224" cy="1248"/>
          </a:xfrm>
        </p:grpSpPr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5760" y="2256"/>
              <a:ext cx="4224" cy="1248"/>
              <a:chOff x="1920" y="2880"/>
              <a:chExt cx="4224" cy="1248"/>
            </a:xfrm>
          </p:grpSpPr>
          <p:sp>
            <p:nvSpPr>
              <p:cNvPr id="39" name="AutoShape 20"/>
              <p:cNvSpPr>
                <a:spLocks noChangeArrowheads="1"/>
              </p:cNvSpPr>
              <p:nvPr/>
            </p:nvSpPr>
            <p:spPr bwMode="auto">
              <a:xfrm rot="15966940">
                <a:off x="4848" y="2688"/>
                <a:ext cx="1104" cy="1488"/>
              </a:xfrm>
              <a:prstGeom prst="cloudCallout">
                <a:avLst>
                  <a:gd name="adj1" fmla="val -722"/>
                  <a:gd name="adj2" fmla="val -101694"/>
                </a:avLst>
              </a:pr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/>
              <a:lstStyle/>
              <a:p>
                <a:pPr algn="ctr"/>
                <a:endParaRPr lang="en-US" b="1"/>
              </a:p>
            </p:txBody>
          </p:sp>
          <p:pic>
            <p:nvPicPr>
              <p:cNvPr id="40" name="Picture 21" descr="santwav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3408"/>
                <a:ext cx="21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8064" y="2544"/>
              <a:ext cx="1824" cy="5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kern="1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thưởng</a:t>
              </a:r>
              <a:r>
                <a:rPr lang="en-US" sz="3600" b="1" kern="1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kern="1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600" b="1" kern="1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10</a:t>
              </a:r>
              <a:endPara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Action Button: Forward or Next 40">
            <a:hlinkClick r:id="rId6" action="ppaction://hlinksldjump" highlightClick="1"/>
          </p:cNvPr>
          <p:cNvSpPr/>
          <p:nvPr/>
        </p:nvSpPr>
        <p:spPr>
          <a:xfrm>
            <a:off x="228600" y="6324600"/>
            <a:ext cx="838200" cy="381000"/>
          </a:xfrm>
          <a:prstGeom prst="actionButtonForwardNex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     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0867E-6 C 0.18055 -0.08555 0.36128 -0.1711 0.43333 -0.2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10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2.22222E-6 L -1.1125 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4971E-6 C -0.04045 0.00023 -0.08073 0.00069 -0.16545 0.00254 C -0.25018 0.00439 -0.45139 0.00948 -0.50834 0.01087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5075" grpId="0" animBg="1"/>
      <p:bldP spid="45075" grpId="1" animBg="1"/>
      <p:bldP spid="45076" grpId="0" animBg="1"/>
      <p:bldP spid="45076" grpId="1" animBg="1"/>
      <p:bldP spid="45077" grpId="0" animBg="1"/>
      <p:bldP spid="45077" grpId="1" animBg="1"/>
      <p:bldP spid="45078" grpId="0" animBg="1"/>
      <p:bldP spid="45078" grpId="1" animBg="1"/>
      <p:bldP spid="45082" grpId="0" animBg="1"/>
      <p:bldP spid="45082" grpId="1" animBg="1"/>
      <p:bldP spid="45084" grpId="0" animBg="1"/>
      <p:bldP spid="4508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820400" y="3810000"/>
            <a:ext cx="6705600" cy="1981200"/>
            <a:chOff x="1920" y="2880"/>
            <a:chExt cx="4224" cy="12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20" y="2880"/>
              <a:ext cx="4224" cy="1248"/>
              <a:chOff x="1920" y="2880"/>
              <a:chExt cx="4224" cy="1248"/>
            </a:xfrm>
          </p:grpSpPr>
          <p:sp>
            <p:nvSpPr>
              <p:cNvPr id="195588" name="AutoShape 4"/>
              <p:cNvSpPr>
                <a:spLocks noChangeArrowheads="1"/>
              </p:cNvSpPr>
              <p:nvPr/>
            </p:nvSpPr>
            <p:spPr bwMode="auto">
              <a:xfrm rot="15966940">
                <a:off x="4848" y="2688"/>
                <a:ext cx="1104" cy="1488"/>
              </a:xfrm>
              <a:prstGeom prst="cloudCallout">
                <a:avLst>
                  <a:gd name="adj1" fmla="val -722"/>
                  <a:gd name="adj2" fmla="val -101694"/>
                </a:avLst>
              </a:pr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/>
              <a:lstStyle/>
              <a:p>
                <a:pPr algn="ctr"/>
                <a:endParaRPr lang="en-US" b="1"/>
              </a:p>
            </p:txBody>
          </p:sp>
          <p:pic>
            <p:nvPicPr>
              <p:cNvPr id="195589" name="Picture 5" descr="santwav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3408"/>
                <a:ext cx="21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559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608" y="3120"/>
              <a:ext cx="1536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Phần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thưởng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là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một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quyển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vở</a:t>
              </a:r>
              <a:endPara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668000" y="2057400"/>
            <a:ext cx="7239000" cy="1981200"/>
            <a:chOff x="5760" y="2256"/>
            <a:chExt cx="4224" cy="1248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5760" y="2256"/>
              <a:ext cx="4224" cy="1248"/>
              <a:chOff x="1920" y="2880"/>
              <a:chExt cx="4224" cy="1248"/>
            </a:xfrm>
          </p:grpSpPr>
          <p:sp>
            <p:nvSpPr>
              <p:cNvPr id="195593" name="AutoShape 9"/>
              <p:cNvSpPr>
                <a:spLocks noChangeArrowheads="1"/>
              </p:cNvSpPr>
              <p:nvPr/>
            </p:nvSpPr>
            <p:spPr bwMode="auto">
              <a:xfrm rot="15966940">
                <a:off x="4848" y="2688"/>
                <a:ext cx="1104" cy="1488"/>
              </a:xfrm>
              <a:prstGeom prst="cloudCallout">
                <a:avLst>
                  <a:gd name="adj1" fmla="val -722"/>
                  <a:gd name="adj2" fmla="val -101694"/>
                </a:avLst>
              </a:pr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/>
              <a:lstStyle/>
              <a:p>
                <a:pPr algn="ctr"/>
                <a:endParaRPr lang="en-US" b="1"/>
              </a:p>
            </p:txBody>
          </p:sp>
          <p:pic>
            <p:nvPicPr>
              <p:cNvPr id="195594" name="Picture 10" descr="santwav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3408"/>
                <a:ext cx="21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55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8064" y="2448"/>
              <a:ext cx="1876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thưởng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.VnVogue"/>
                </a:rPr>
                <a:t> </a:t>
              </a:r>
              <a:endPara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Vogue"/>
              </a:endParaRPr>
            </a:p>
          </p:txBody>
        </p:sp>
      </p:grp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0" y="0"/>
            <a:ext cx="9144000" cy="8842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0591800" y="1600200"/>
            <a:ext cx="7239000" cy="1981200"/>
            <a:chOff x="5760" y="816"/>
            <a:chExt cx="4368" cy="1248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760" y="816"/>
              <a:ext cx="4224" cy="1248"/>
              <a:chOff x="1920" y="2880"/>
              <a:chExt cx="4224" cy="1248"/>
            </a:xfrm>
          </p:grpSpPr>
          <p:sp>
            <p:nvSpPr>
              <p:cNvPr id="195602" name="AutoShape 18"/>
              <p:cNvSpPr>
                <a:spLocks noChangeArrowheads="1"/>
              </p:cNvSpPr>
              <p:nvPr/>
            </p:nvSpPr>
            <p:spPr bwMode="auto">
              <a:xfrm rot="15966940">
                <a:off x="4848" y="2688"/>
                <a:ext cx="1104" cy="1488"/>
              </a:xfrm>
              <a:prstGeom prst="cloudCallout">
                <a:avLst>
                  <a:gd name="adj1" fmla="val -722"/>
                  <a:gd name="adj2" fmla="val -101694"/>
                </a:avLst>
              </a:pr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endParaRPr lang="en-US" b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pic>
            <p:nvPicPr>
              <p:cNvPr id="195603" name="Picture 19" descr="santwav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3408"/>
                <a:ext cx="21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560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8160" y="864"/>
              <a:ext cx="1968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thưởng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tràng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vỗ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tay</a:t>
              </a:r>
              <a:endPara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560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609" name="Picture 25" descr="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762000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611" name="Picture 27" descr="maihacde_4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8382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ction Button: Back or Previous 21">
            <a:hlinkClick r:id="rId9" action="ppaction://hlinksldjump" highlightClick="1"/>
          </p:cNvPr>
          <p:cNvSpPr/>
          <p:nvPr/>
        </p:nvSpPr>
        <p:spPr>
          <a:xfrm>
            <a:off x="152400" y="6248400"/>
            <a:ext cx="762000" cy="381000"/>
          </a:xfrm>
          <a:prstGeom prst="actionButtonBackPrevio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32766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sunflowers_wave_h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6400" y="685800"/>
            <a:ext cx="1828800" cy="2667000"/>
          </a:xfrm>
          <a:prstGeom prst="rect">
            <a:avLst/>
          </a:prstGeom>
          <a:noFill/>
        </p:spPr>
      </p:pic>
      <p:pic>
        <p:nvPicPr>
          <p:cNvPr id="25" name="Picture 5" descr="!danc_cl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609600"/>
            <a:ext cx="1752600" cy="2819400"/>
          </a:xfrm>
          <a:prstGeom prst="rect">
            <a:avLst/>
          </a:prstGeom>
          <a:noFill/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10744200" y="4724400"/>
            <a:ext cx="7239000" cy="1981200"/>
            <a:chOff x="5760" y="2256"/>
            <a:chExt cx="4224" cy="1248"/>
          </a:xfrm>
        </p:grpSpPr>
        <p:grpSp>
          <p:nvGrpSpPr>
            <p:cNvPr id="30" name="Group 8"/>
            <p:cNvGrpSpPr>
              <a:grpSpLocks/>
            </p:cNvGrpSpPr>
            <p:nvPr/>
          </p:nvGrpSpPr>
          <p:grpSpPr bwMode="auto">
            <a:xfrm>
              <a:off x="5760" y="2256"/>
              <a:ext cx="4224" cy="1248"/>
              <a:chOff x="1920" y="2880"/>
              <a:chExt cx="4224" cy="1248"/>
            </a:xfrm>
          </p:grpSpPr>
          <p:sp>
            <p:nvSpPr>
              <p:cNvPr id="32" name="AutoShape 9"/>
              <p:cNvSpPr>
                <a:spLocks noChangeArrowheads="1"/>
              </p:cNvSpPr>
              <p:nvPr/>
            </p:nvSpPr>
            <p:spPr bwMode="auto">
              <a:xfrm rot="15966940">
                <a:off x="4848" y="2688"/>
                <a:ext cx="1104" cy="1488"/>
              </a:xfrm>
              <a:prstGeom prst="cloudCallout">
                <a:avLst>
                  <a:gd name="adj1" fmla="val -722"/>
                  <a:gd name="adj2" fmla="val -101694"/>
                </a:avLst>
              </a:pr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/>
              <a:lstStyle/>
              <a:p>
                <a:pPr algn="ctr"/>
                <a:endParaRPr lang="en-US" b="1"/>
              </a:p>
            </p:txBody>
          </p:sp>
          <p:pic>
            <p:nvPicPr>
              <p:cNvPr id="33" name="Picture 10" descr="santwav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3408"/>
                <a:ext cx="21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8064" y="2448"/>
              <a:ext cx="1876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thưởng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.VnVogue"/>
                </a:rPr>
                <a:t> </a:t>
              </a:r>
              <a:endParaRPr lang="en-US" sz="3600" b="1" kern="1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Vogue"/>
              </a:endParaRPr>
            </a:p>
          </p:txBody>
        </p:sp>
      </p:grp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10972800" y="5181600"/>
            <a:ext cx="6705600" cy="1981200"/>
            <a:chOff x="1920" y="2880"/>
            <a:chExt cx="4224" cy="1248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1920" y="2880"/>
              <a:ext cx="4224" cy="1248"/>
              <a:chOff x="1920" y="2880"/>
              <a:chExt cx="4224" cy="1248"/>
            </a:xfrm>
          </p:grpSpPr>
          <p:sp>
            <p:nvSpPr>
              <p:cNvPr id="37" name="AutoShape 4"/>
              <p:cNvSpPr>
                <a:spLocks noChangeArrowheads="1"/>
              </p:cNvSpPr>
              <p:nvPr/>
            </p:nvSpPr>
            <p:spPr bwMode="auto">
              <a:xfrm rot="15966940">
                <a:off x="4848" y="2688"/>
                <a:ext cx="1104" cy="1488"/>
              </a:xfrm>
              <a:prstGeom prst="cloudCallout">
                <a:avLst>
                  <a:gd name="adj1" fmla="val -722"/>
                  <a:gd name="adj2" fmla="val -101694"/>
                </a:avLst>
              </a:pr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shade val="46275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eaVert"/>
              <a:lstStyle/>
              <a:p>
                <a:pPr algn="ctr"/>
                <a:endParaRPr lang="en-US" b="1"/>
              </a:p>
            </p:txBody>
          </p:sp>
          <p:pic>
            <p:nvPicPr>
              <p:cNvPr id="38" name="Picture 5" descr="santwav[1]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0" y="3408"/>
                <a:ext cx="21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608" y="3120"/>
              <a:ext cx="1536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Phần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thưởng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là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một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quyển</a:t>
              </a:r>
              <a:r>
                <a:rPr lang="en-US" sz="3600" b="1" kern="1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 </a:t>
              </a:r>
              <a:r>
                <a:rPr lang="en-US" sz="3600" b="1" kern="10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</a:rPr>
                <a:t>vở</a:t>
              </a:r>
              <a:endParaRPr lang="en-US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3888 L -1.1375 0.2333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00" y="1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5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17778 L -0.98334 -0.0222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00" y="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0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5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95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11088 L -1.17084 0.2555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0" y="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6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3889 L -1.07709 -0.0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00" y="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17778 L -1.11667 -0.1666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5334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/>
          <p:cNvCxnSpPr/>
          <p:nvPr/>
        </p:nvCxnSpPr>
        <p:spPr>
          <a:xfrm rot="10800000" flipH="1">
            <a:off x="4515728" y="6495172"/>
            <a:ext cx="4419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H="1">
            <a:off x="4529796" y="5877364"/>
            <a:ext cx="4419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H="1">
            <a:off x="4543864" y="5326966"/>
            <a:ext cx="4419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H="1">
            <a:off x="5167532" y="4539760"/>
            <a:ext cx="3810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H="1">
            <a:off x="5167532" y="3949496"/>
            <a:ext cx="3810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81600" y="3133572"/>
            <a:ext cx="3810000" cy="48182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Trạch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chiến</a:t>
            </a:r>
            <a:endParaRPr lang="en-US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rot="10800000" flipH="1">
            <a:off x="5167532" y="2774848"/>
            <a:ext cx="3733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H="1">
            <a:off x="4848664" y="421448"/>
            <a:ext cx="40386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76800" y="84408"/>
            <a:ext cx="4038600" cy="67759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5-545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762000"/>
            <a:ext cx="4038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chặn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địch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lui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Khuất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Lão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548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mất</a:t>
            </a:r>
            <a:endParaRPr lang="en-US" sz="1600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219200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1792456"/>
            <a:ext cx="4114800" cy="457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2286000"/>
            <a:ext cx="3733800" cy="7315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huy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Lương</a:t>
            </a:r>
            <a:endParaRPr lang="en-US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3734964"/>
            <a:ext cx="3810000" cy="457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4287128"/>
            <a:ext cx="3810000" cy="533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550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chớp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giành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5069056"/>
            <a:ext cx="4419600" cy="4876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5624732"/>
            <a:ext cx="4419600" cy="533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571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Phật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cướp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vua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6242540"/>
            <a:ext cx="4419600" cy="5334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603, 10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vạn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Tùy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tấn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Vạn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Phật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1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5" idx="3"/>
            <a:endCxn id="7" idx="1"/>
          </p:cNvCxnSpPr>
          <p:nvPr/>
        </p:nvCxnSpPr>
        <p:spPr>
          <a:xfrm>
            <a:off x="1828800" y="3352800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8" idx="0"/>
          </p:cNvCxnSpPr>
          <p:nvPr/>
        </p:nvCxnSpPr>
        <p:spPr>
          <a:xfrm>
            <a:off x="1828800" y="3352800"/>
            <a:ext cx="647700" cy="185693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6" idx="2"/>
          </p:cNvCxnSpPr>
          <p:nvPr/>
        </p:nvCxnSpPr>
        <p:spPr>
          <a:xfrm flipV="1">
            <a:off x="1828800" y="1447800"/>
            <a:ext cx="800100" cy="1905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  <a:endCxn id="9" idx="1"/>
          </p:cNvCxnSpPr>
          <p:nvPr/>
        </p:nvCxnSpPr>
        <p:spPr>
          <a:xfrm flipV="1">
            <a:off x="3657600" y="423204"/>
            <a:ext cx="1219200" cy="41499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10" idx="1"/>
          </p:cNvCxnSpPr>
          <p:nvPr/>
        </p:nvCxnSpPr>
        <p:spPr>
          <a:xfrm>
            <a:off x="3657600" y="838200"/>
            <a:ext cx="1219200" cy="5715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3"/>
            <a:endCxn id="14" idx="1"/>
          </p:cNvCxnSpPr>
          <p:nvPr/>
        </p:nvCxnSpPr>
        <p:spPr>
          <a:xfrm>
            <a:off x="4572000" y="3352800"/>
            <a:ext cx="609600" cy="216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" idx="3"/>
          </p:cNvCxnSpPr>
          <p:nvPr/>
        </p:nvCxnSpPr>
        <p:spPr>
          <a:xfrm flipV="1">
            <a:off x="4572000" y="2743200"/>
            <a:ext cx="609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3"/>
            <a:endCxn id="15" idx="1"/>
          </p:cNvCxnSpPr>
          <p:nvPr/>
        </p:nvCxnSpPr>
        <p:spPr>
          <a:xfrm>
            <a:off x="4572000" y="3352800"/>
            <a:ext cx="609600" cy="6107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3"/>
            <a:endCxn id="16" idx="1"/>
          </p:cNvCxnSpPr>
          <p:nvPr/>
        </p:nvCxnSpPr>
        <p:spPr>
          <a:xfrm>
            <a:off x="4572000" y="3352800"/>
            <a:ext cx="609600" cy="1201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3"/>
            <a:endCxn id="18" idx="1"/>
          </p:cNvCxnSpPr>
          <p:nvPr/>
        </p:nvCxnSpPr>
        <p:spPr>
          <a:xfrm>
            <a:off x="3505200" y="5857436"/>
            <a:ext cx="1066800" cy="339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3"/>
            <a:endCxn id="17" idx="1"/>
          </p:cNvCxnSpPr>
          <p:nvPr/>
        </p:nvCxnSpPr>
        <p:spPr>
          <a:xfrm flipV="1">
            <a:off x="3505200" y="5312898"/>
            <a:ext cx="1066800" cy="5445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3"/>
            <a:endCxn id="19" idx="1"/>
          </p:cNvCxnSpPr>
          <p:nvPr/>
        </p:nvCxnSpPr>
        <p:spPr>
          <a:xfrm>
            <a:off x="3505200" y="5857436"/>
            <a:ext cx="1066800" cy="65180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6200" y="2362200"/>
            <a:ext cx="1752600" cy="198120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KHỞI NGHĨA LÝ BÍ -  NƯỚC  VẠN XUÂN</a:t>
            </a:r>
            <a:endParaRPr lang="en-US" sz="2000">
              <a:solidFill>
                <a:srgbClr val="0066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52400" y="76200"/>
            <a:ext cx="914400" cy="990600"/>
          </a:xfrm>
          <a:prstGeom prst="wedgeRectCallout">
            <a:avLst>
              <a:gd name="adj1" fmla="val -5448"/>
              <a:gd name="adj2" fmla="val 179459"/>
            </a:avLst>
          </a:prstGeom>
          <a:noFill/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2400" b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>
              <a:solidFill>
                <a:srgbClr val="CC00CC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10800000" flipH="1">
            <a:off x="5153464" y="3374484"/>
            <a:ext cx="3810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0200" y="228600"/>
            <a:ext cx="2057400" cy="1219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lược</a:t>
            </a:r>
            <a:endParaRPr lang="en-US" b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743200"/>
            <a:ext cx="20574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bại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209736"/>
            <a:ext cx="20574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Vạn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Elbow Connector 65"/>
          <p:cNvCxnSpPr/>
          <p:nvPr/>
        </p:nvCxnSpPr>
        <p:spPr>
          <a:xfrm>
            <a:off x="4953000" y="1371600"/>
            <a:ext cx="3810000" cy="685800"/>
          </a:xfrm>
          <a:prstGeom prst="bentConnector3">
            <a:avLst>
              <a:gd name="adj1" fmla="val -3169"/>
            </a:avLst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ction Button: Back or Previous 39">
            <a:hlinkClick r:id="rId2" action="ppaction://hlinksldjump" highlightClick="1"/>
          </p:cNvPr>
          <p:cNvSpPr/>
          <p:nvPr/>
        </p:nvSpPr>
        <p:spPr>
          <a:xfrm>
            <a:off x="228600" y="6172200"/>
            <a:ext cx="6858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14313" y="1116013"/>
            <a:ext cx="1255712" cy="5573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 err="1">
                <a:solidFill>
                  <a:srgbClr val="A50021"/>
                </a:solidFill>
              </a:rPr>
              <a:t>Triệu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Quang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Phục</a:t>
            </a:r>
            <a:endParaRPr lang="en-US" sz="2400" dirty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</a:rPr>
              <a:t> ( </a:t>
            </a:r>
            <a:r>
              <a:rPr lang="en-US" sz="2400" dirty="0" err="1">
                <a:solidFill>
                  <a:srgbClr val="A50021"/>
                </a:solidFill>
              </a:rPr>
              <a:t>Triệu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Việt</a:t>
            </a:r>
            <a:endParaRPr lang="en-US" sz="2400" dirty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</a:rPr>
              <a:t> </a:t>
            </a:r>
            <a:r>
              <a:rPr lang="en-US" sz="2400" dirty="0" err="1">
                <a:solidFill>
                  <a:srgbClr val="A50021"/>
                </a:solidFill>
              </a:rPr>
              <a:t>Vương</a:t>
            </a:r>
            <a:r>
              <a:rPr lang="en-US" sz="2400" dirty="0">
                <a:solidFill>
                  <a:srgbClr val="A50021"/>
                </a:solidFill>
              </a:rPr>
              <a:t> )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7731125" y="1149350"/>
            <a:ext cx="1204913" cy="5573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 err="1">
                <a:solidFill>
                  <a:srgbClr val="A50021"/>
                </a:solidFill>
              </a:rPr>
              <a:t>Cách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đánh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của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Triệu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Quang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Phục</a:t>
            </a:r>
            <a:endParaRPr lang="en-US" sz="2400" dirty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</a:rPr>
              <a:t> </a:t>
            </a:r>
            <a:r>
              <a:rPr lang="en-US" sz="2400" dirty="0" err="1">
                <a:solidFill>
                  <a:srgbClr val="A50021"/>
                </a:solidFill>
              </a:rPr>
              <a:t>trong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cuộc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kháng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chiến</a:t>
            </a:r>
            <a:endParaRPr lang="en-US" sz="2400" dirty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</a:rPr>
              <a:t> </a:t>
            </a:r>
            <a:r>
              <a:rPr lang="en-US" sz="2400" dirty="0" err="1">
                <a:solidFill>
                  <a:srgbClr val="A50021"/>
                </a:solidFill>
              </a:rPr>
              <a:t>chống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>
                <a:solidFill>
                  <a:srgbClr val="A50021"/>
                </a:solidFill>
              </a:rPr>
              <a:t> </a:t>
            </a:r>
            <a:r>
              <a:rPr lang="en-US" sz="2400" dirty="0" err="1">
                <a:solidFill>
                  <a:srgbClr val="A50021"/>
                </a:solidFill>
              </a:rPr>
              <a:t>quân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 err="1">
                <a:solidFill>
                  <a:srgbClr val="A50021"/>
                </a:solidFill>
              </a:rPr>
              <a:t>Lương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2295525" y="1116013"/>
            <a:ext cx="4365625" cy="8556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000" dirty="0" err="1">
                <a:solidFill>
                  <a:schemeClr val="accent2"/>
                </a:solidFill>
              </a:rPr>
              <a:t>Một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vị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tướng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có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công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lớn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accent2"/>
                </a:solidFill>
              </a:rPr>
              <a:t>trong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cuộc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khởi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nghĩa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Lý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Bí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2303463" y="2209800"/>
            <a:ext cx="4365625" cy="855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000" dirty="0">
                <a:solidFill>
                  <a:schemeClr val="accent2"/>
                </a:solidFill>
              </a:rPr>
              <a:t>Ban </a:t>
            </a:r>
            <a:r>
              <a:rPr lang="en-US" sz="2000" dirty="0" err="1">
                <a:solidFill>
                  <a:schemeClr val="accent2"/>
                </a:solidFill>
              </a:rPr>
              <a:t>ngày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ần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nấp</a:t>
            </a:r>
            <a:r>
              <a:rPr lang="en-US" sz="2000" dirty="0">
                <a:solidFill>
                  <a:schemeClr val="accent2"/>
                </a:solidFill>
              </a:rPr>
              <a:t> , ban </a:t>
            </a:r>
            <a:r>
              <a:rPr lang="en-US" sz="2000" dirty="0" err="1">
                <a:solidFill>
                  <a:schemeClr val="accent2"/>
                </a:solidFill>
              </a:rPr>
              <a:t>đêm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đánh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úp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trại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giặc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2322513" y="3270250"/>
            <a:ext cx="4365625" cy="1128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000" dirty="0" err="1">
                <a:solidFill>
                  <a:schemeClr val="accent2"/>
                </a:solidFill>
              </a:rPr>
              <a:t>Người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được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Lý</a:t>
            </a:r>
            <a:r>
              <a:rPr lang="en-US" sz="2000" dirty="0">
                <a:solidFill>
                  <a:schemeClr val="accent2"/>
                </a:solidFill>
              </a:rPr>
              <a:t> Nam </a:t>
            </a:r>
            <a:r>
              <a:rPr lang="en-US" sz="2000" dirty="0" err="1">
                <a:solidFill>
                  <a:schemeClr val="accent2"/>
                </a:solidFill>
              </a:rPr>
              <a:t>Đế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trao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accent2"/>
                </a:solidFill>
              </a:rPr>
              <a:t>quyền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chỉ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huycuộc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kháng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chiến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chống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quân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Lương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2378075" y="4568825"/>
            <a:ext cx="4365625" cy="855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000" dirty="0" err="1">
                <a:solidFill>
                  <a:schemeClr val="accent2"/>
                </a:solidFill>
              </a:rPr>
              <a:t>Chờ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thời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cơ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thuận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lợi</a:t>
            </a:r>
            <a:r>
              <a:rPr lang="en-US" sz="2000" dirty="0">
                <a:solidFill>
                  <a:schemeClr val="accent2"/>
                </a:solidFill>
              </a:rPr>
              <a:t> , </a:t>
            </a:r>
            <a:r>
              <a:rPr lang="en-US" sz="2000" dirty="0" err="1">
                <a:solidFill>
                  <a:schemeClr val="accent2"/>
                </a:solidFill>
              </a:rPr>
              <a:t>phản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công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accent2"/>
                </a:solidFill>
              </a:rPr>
              <a:t>đánh</a:t>
            </a:r>
            <a:r>
              <a:rPr lang="en-US" sz="2000" dirty="0">
                <a:solidFill>
                  <a:schemeClr val="accent2"/>
                </a:solidFill>
              </a:rPr>
              <a:t> tan </a:t>
            </a:r>
            <a:r>
              <a:rPr lang="en-US" sz="2000" dirty="0" err="1">
                <a:solidFill>
                  <a:schemeClr val="accent2"/>
                </a:solidFill>
              </a:rPr>
              <a:t>quân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xâm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lược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2343150" y="5664200"/>
            <a:ext cx="4365625" cy="855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000" dirty="0" err="1">
                <a:solidFill>
                  <a:schemeClr val="accent2"/>
                </a:solidFill>
              </a:rPr>
              <a:t>Người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chỉ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huy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cuộc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kháng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chiến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chống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quân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Lương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tại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Dạ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Trạch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 flipV="1">
            <a:off x="1470025" y="1901825"/>
            <a:ext cx="873125" cy="13684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1506538" y="3611563"/>
            <a:ext cx="874712" cy="27305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1470025" y="3919538"/>
            <a:ext cx="833438" cy="208756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 flipH="1" flipV="1">
            <a:off x="6629400" y="2689225"/>
            <a:ext cx="1063625" cy="13684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H="1">
            <a:off x="6707188" y="4159250"/>
            <a:ext cx="985837" cy="889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0" y="144463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482400"/>
                </a:solidFill>
              </a:rPr>
              <a:t>Đọc kỹ những thông tin dưới đây và nối những thông tin trong khung màu xanh với mỗi thông tin trong khung màu đỏ cho phù hợp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2" grpId="0" animBg="1"/>
      <p:bldP spid="81933" grpId="0" animBg="1"/>
      <p:bldP spid="81934" grpId="0" animBg="1"/>
      <p:bldP spid="819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199"/>
            <a:ext cx="8458200" cy="51816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de-DE" sz="2900" b="1" u="sng" dirty="0" smtClean="0">
                <a:latin typeface="Times New Roman" pitchFamily="18" charset="0"/>
                <a:cs typeface="Times New Roman" pitchFamily="18" charset="0"/>
              </a:rPr>
              <a:t>Bài sắp học</a:t>
            </a: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de-DE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900" b="1" dirty="0" smtClean="0">
                <a:latin typeface="Times New Roman" pitchFamily="18" charset="0"/>
                <a:cs typeface="Times New Roman" pitchFamily="18" charset="0"/>
              </a:rPr>
              <a:t>Bài 23: Những Cuộc Khởi Nghĩa Lớn Trong Các Thế Kỷ VII-IX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- Em có nhận xét gì về tình hình nước ta dưới ách thống trị của nhà Đường ?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-Theo em ,chính sách bóc lột của nhà Đường có gì khác trước? 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- Em về vẽ lược đồ H 49 (SGK) và tập diễn biến khởi nghĩa Mai Thúc Loan (722) trên lược đồ ?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700" dirty="0" smtClean="0">
                <a:latin typeface="Times New Roman" pitchFamily="18" charset="0"/>
                <a:cs typeface="Times New Roman" pitchFamily="18" charset="0"/>
              </a:rPr>
              <a:t>- Em hãy cho biết cuộc khởi nghĩa này nói lên điều gì ?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76200"/>
            <a:ext cx="8534400" cy="12954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6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1143000" y="6400800"/>
            <a:ext cx="914400" cy="304800"/>
          </a:xfrm>
          <a:prstGeom prst="actionButtonForwardNex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   I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ction Button: Back or Previous 8">
            <a:hlinkClick r:id="" action="ppaction://noaction" highlightClick="1"/>
          </p:cNvPr>
          <p:cNvSpPr/>
          <p:nvPr/>
        </p:nvSpPr>
        <p:spPr>
          <a:xfrm>
            <a:off x="381000" y="6400800"/>
            <a:ext cx="762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457201"/>
            <a:ext cx="89915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en-US" sz="2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(542 – 602) (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789363" y="1981200"/>
            <a:ext cx="5202237" cy="922337"/>
          </a:xfrm>
          <a:prstGeom prst="homePlate">
            <a:avLst>
              <a:gd name="adj" fmla="val 39804"/>
            </a:avLst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sz="24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lược</a:t>
            </a:r>
            <a:endParaRPr lang="en-US" sz="2400" b="1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810000" y="3705225"/>
            <a:ext cx="5181600" cy="942975"/>
          </a:xfrm>
          <a:prstGeom prst="homePlate">
            <a:avLst>
              <a:gd name="adj" fmla="val 36838"/>
            </a:avLst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bại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quân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Lương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810000" y="5616575"/>
            <a:ext cx="5105400" cy="936625"/>
          </a:xfrm>
          <a:prstGeom prst="homePlate">
            <a:avLst>
              <a:gd name="adj" fmla="val 33269"/>
            </a:avLst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5. Nước Vạn Xuân độc lập </a:t>
            </a:r>
          </a:p>
          <a:p>
            <a:pPr eaLnBrk="0" hangingPunct="0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đã kết thúc như thế nào?</a:t>
            </a:r>
          </a:p>
        </p:txBody>
      </p:sp>
      <p:cxnSp>
        <p:nvCxnSpPr>
          <p:cNvPr id="8" name="Straight Arrow Connector 7"/>
          <p:cNvCxnSpPr>
            <a:stCxn id="8195" idx="2"/>
            <a:endCxn id="8196" idx="1"/>
          </p:cNvCxnSpPr>
          <p:nvPr/>
        </p:nvCxnSpPr>
        <p:spPr>
          <a:xfrm flipV="1">
            <a:off x="1685926" y="2442369"/>
            <a:ext cx="2103437" cy="1786732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195" idx="2"/>
            <a:endCxn id="8197" idx="1"/>
          </p:cNvCxnSpPr>
          <p:nvPr/>
        </p:nvCxnSpPr>
        <p:spPr>
          <a:xfrm flipV="1">
            <a:off x="1685926" y="4176713"/>
            <a:ext cx="2124074" cy="52388"/>
          </a:xfrm>
          <a:prstGeom prst="straightConnector1">
            <a:avLst/>
          </a:prstGeom>
          <a:ln w="5715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195" idx="2"/>
            <a:endCxn id="8198" idx="1"/>
          </p:cNvCxnSpPr>
          <p:nvPr/>
        </p:nvCxnSpPr>
        <p:spPr>
          <a:xfrm>
            <a:off x="1685926" y="4229101"/>
            <a:ext cx="2124074" cy="185578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AutoShape 3"/>
          <p:cNvSpPr>
            <a:spLocks noChangeArrowheads="1"/>
          </p:cNvSpPr>
          <p:nvPr/>
        </p:nvSpPr>
        <p:spPr bwMode="auto">
          <a:xfrm rot="16200000">
            <a:off x="-795337" y="3614738"/>
            <a:ext cx="3733800" cy="1228725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vert="eaVert" wrap="none" lIns="0" tIns="0" rIns="0" bIns="0" anchor="ctr"/>
          <a:lstStyle/>
          <a:p>
            <a:pPr algn="ctr" eaLnBrk="0" hangingPunct="0">
              <a:lnSpc>
                <a:spcPct val="190000"/>
              </a:lnSpc>
            </a:pPr>
            <a:r>
              <a:rPr lang="en-US" sz="26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NỘI</a:t>
            </a:r>
          </a:p>
          <a:p>
            <a:pPr algn="ctr" eaLnBrk="0" hangingPunct="0">
              <a:lnSpc>
                <a:spcPct val="190000"/>
              </a:lnSpc>
            </a:pPr>
            <a:r>
              <a:rPr lang="en-US" sz="26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DUNG</a:t>
            </a:r>
          </a:p>
          <a:p>
            <a:pPr algn="ctr" eaLnBrk="0" hangingPunct="0">
              <a:lnSpc>
                <a:spcPct val="190000"/>
              </a:lnSpc>
            </a:pPr>
            <a:r>
              <a:rPr lang="en-US" sz="26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BÀI</a:t>
            </a:r>
          </a:p>
          <a:p>
            <a:pPr algn="ctr" eaLnBrk="0" hangingPunct="0">
              <a:lnSpc>
                <a:spcPct val="190000"/>
              </a:lnSpc>
            </a:pPr>
            <a:r>
              <a:rPr lang="en-US" sz="2600" b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HỌC</a:t>
            </a:r>
            <a:endParaRPr lang="en-US" sz="2600" b="1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unflowers_wav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95600"/>
            <a:ext cx="3048000" cy="3200400"/>
          </a:xfrm>
          <a:prstGeom prst="rect">
            <a:avLst/>
          </a:prstGeom>
          <a:noFill/>
        </p:spPr>
      </p:pic>
      <p:pic>
        <p:nvPicPr>
          <p:cNvPr id="22533" name="Picture 5" descr="!danc_c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200400"/>
            <a:ext cx="2667000" cy="3429000"/>
          </a:xfrm>
          <a:prstGeom prst="rect">
            <a:avLst/>
          </a:prstGeom>
          <a:noFill/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1534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69342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5"/>
              </a:avLst>
            </a:prstTxWarp>
          </a:bodyPr>
          <a:lstStyle/>
          <a:p>
            <a:pPr algn="ctr"/>
            <a:r>
              <a:rPr lang="pt-BR" sz="44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CÁC THẦY CÔ GIÁO</a:t>
            </a:r>
          </a:p>
          <a:p>
            <a:pPr algn="ctr"/>
            <a:r>
              <a:rPr lang="pt-BR" sz="44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en-US" sz="44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7924800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 rot="20466737" flipV="1">
            <a:off x="5715000" y="838200"/>
            <a:ext cx="1633538" cy="457200"/>
          </a:xfrm>
          <a:prstGeom prst="leftArrow">
            <a:avLst>
              <a:gd name="adj1" fmla="val 38167"/>
              <a:gd name="adj2" fmla="val 7513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20466737" flipV="1">
            <a:off x="3733800" y="1150938"/>
            <a:ext cx="1828800" cy="501650"/>
          </a:xfrm>
          <a:prstGeom prst="leftArrow">
            <a:avLst>
              <a:gd name="adj1" fmla="val 31185"/>
              <a:gd name="adj2" fmla="val 9178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5" descr="earth2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9050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 rot="770177">
            <a:off x="5029200" y="1905000"/>
            <a:ext cx="2438400" cy="561975"/>
          </a:xfrm>
          <a:prstGeom prst="leftArrow">
            <a:avLst>
              <a:gd name="adj1" fmla="val 38944"/>
              <a:gd name="adj2" fmla="val 131274"/>
            </a:avLst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629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rot="20466737" flipV="1">
            <a:off x="5715000" y="838200"/>
            <a:ext cx="1633538" cy="457200"/>
          </a:xfrm>
          <a:prstGeom prst="leftArrow">
            <a:avLst>
              <a:gd name="adj1" fmla="val 45519"/>
              <a:gd name="adj2" fmla="val 7637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20466737" flipV="1">
            <a:off x="4108450" y="1181100"/>
            <a:ext cx="1500188" cy="501650"/>
          </a:xfrm>
          <a:prstGeom prst="leftArrow">
            <a:avLst>
              <a:gd name="adj1" fmla="val 43093"/>
              <a:gd name="adj2" fmla="val 95198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971800" y="1600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438400" y="1828800"/>
            <a:ext cx="4572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1828800" y="1524000"/>
            <a:ext cx="381000" cy="1524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2057400" y="1524000"/>
            <a:ext cx="228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2209800" y="1295400"/>
            <a:ext cx="76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 flipV="1">
            <a:off x="1981200" y="990600"/>
            <a:ext cx="152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 flipV="1">
            <a:off x="1676400" y="6096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828800" y="121920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295400" y="990600"/>
            <a:ext cx="609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2133600" y="2514600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 rot="358666">
            <a:off x="5029200" y="2057400"/>
            <a:ext cx="2514600" cy="609600"/>
          </a:xfrm>
          <a:prstGeom prst="leftArrow">
            <a:avLst>
              <a:gd name="adj1" fmla="val 34898"/>
              <a:gd name="adj2" fmla="val 12499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2057400" y="3505200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 flipV="1">
            <a:off x="2286000" y="167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0574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2133600" y="3124200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2438400" y="17526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 flipV="1">
            <a:off x="2209800" y="1600200"/>
            <a:ext cx="76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2057400" y="1600200"/>
            <a:ext cx="228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8" grpId="0" animBg="1"/>
      <p:bldP spid="174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3914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§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iÓn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TriÖt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( nay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thuéc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huyÖn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LËp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Th¹ch,tØnh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VÜnh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Phóc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)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n»m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ë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bªn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bê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s«ng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L«,c¸ch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B¹ch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H¹c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15km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X­a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cã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con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ngßi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nèi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s«ng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víi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hå;ba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mÆt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®«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ng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,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nam,b¾c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cña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hå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lµ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c¸c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d¶i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®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åi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cao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;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phÝa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t©y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lµ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nh÷ng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åi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thÊp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h¬n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vµ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c¸nh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ång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tròng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.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Tõ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s«ng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L«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chØ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cã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mét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®­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êng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i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vµo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phÝa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b¾c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cña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hå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.VnTime" pitchFamily="34" charset="0"/>
              </a:rPr>
              <a:t>.</a:t>
            </a:r>
          </a:p>
        </p:txBody>
      </p:sp>
      <p:pic>
        <p:nvPicPr>
          <p:cNvPr id="19459" name="Picture 3" descr="DSCF2575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7486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81400" y="3962400"/>
            <a:ext cx="5334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 animBg="1"/>
      <p:bldP spid="194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86800" cy="6629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 rot="20466737" flipV="1">
            <a:off x="5715000" y="838200"/>
            <a:ext cx="1633538" cy="457200"/>
          </a:xfrm>
          <a:prstGeom prst="leftArrow">
            <a:avLst>
              <a:gd name="adj1" fmla="val 45519"/>
              <a:gd name="adj2" fmla="val 7637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20466737" flipV="1">
            <a:off x="3886200" y="1219200"/>
            <a:ext cx="1728788" cy="501650"/>
          </a:xfrm>
          <a:prstGeom prst="leftArrow">
            <a:avLst>
              <a:gd name="adj1" fmla="val 45519"/>
              <a:gd name="adj2" fmla="val 73663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1600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438400" y="1828800"/>
            <a:ext cx="457200" cy="2286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676400" y="1600200"/>
            <a:ext cx="381000" cy="1524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2057400" y="1600200"/>
            <a:ext cx="228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2209800" y="1295400"/>
            <a:ext cx="76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981200" y="990600"/>
            <a:ext cx="152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1676400" y="609600"/>
            <a:ext cx="228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828800" y="1219200"/>
            <a:ext cx="381000" cy="228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295400" y="990600"/>
            <a:ext cx="609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524000" y="14478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1219200" y="15240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4953000" y="2057400"/>
            <a:ext cx="3200400" cy="485775"/>
          </a:xfrm>
          <a:prstGeom prst="leftArrow">
            <a:avLst>
              <a:gd name="adj1" fmla="val 50000"/>
              <a:gd name="adj2" fmla="val 164706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1752600" y="1066800"/>
            <a:ext cx="457200" cy="609600"/>
          </a:xfrm>
          <a:prstGeom prst="irregularSeal1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133600" y="2209800"/>
            <a:ext cx="609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  <p:bldP spid="21519" grpId="0" animBg="1"/>
      <p:bldP spid="21521" grpId="0" animBg="1"/>
      <p:bldP spid="215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9900"/>
                </a:solidFill>
                <a:latin typeface="VNI-Times" pitchFamily="2" charset="0"/>
              </a:rPr>
              <a:t>Hs thaûo luaän nhoùm</a:t>
            </a:r>
            <a:br>
              <a:rPr lang="en-US" sz="4000" smtClean="0">
                <a:solidFill>
                  <a:srgbClr val="FF9900"/>
                </a:solidFill>
                <a:latin typeface="VNI-Times" pitchFamily="2" charset="0"/>
              </a:rPr>
            </a:br>
            <a:r>
              <a:rPr lang="en-US" sz="4000" smtClean="0">
                <a:solidFill>
                  <a:srgbClr val="FF9900"/>
                </a:solidFill>
                <a:latin typeface="VNI-Times" pitchFamily="2" charset="0"/>
              </a:rPr>
              <a:t>(3 phuùt)</a:t>
            </a: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066800" y="1524000"/>
            <a:ext cx="6172200" cy="1828800"/>
          </a:xfrm>
          <a:prstGeom prst="wedgeRoundRectCallout">
            <a:avLst>
              <a:gd name="adj1" fmla="val -7921"/>
              <a:gd name="adj2" fmla="val 8212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 Theo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söï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thaâùt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baïi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cuûa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Lyù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Ñeá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coù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phaûi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laø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söï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suïp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ñoå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cuûa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nöôùc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Vaïn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Xuaân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khoâng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?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sao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? 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143000" y="3733800"/>
            <a:ext cx="61722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800" b="1" u="sng" dirty="0" err="1">
                <a:solidFill>
                  <a:schemeClr val="bg1"/>
                </a:solidFill>
                <a:latin typeface="VNI-Times" pitchFamily="2" charset="0"/>
              </a:rPr>
              <a:t>Ñaùp</a:t>
            </a:r>
            <a:r>
              <a:rPr lang="en-US" sz="2800" b="1" u="sng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VNI-Times" pitchFamily="2" charset="0"/>
              </a:rPr>
              <a:t>aùn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Khoâng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Tröôùc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maát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Lyù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Nam</a:t>
            </a: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Ñeá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trao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quyeàn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cho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Triệu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Quang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Phục</a:t>
            </a:r>
            <a:endParaRPr lang="en-US" sz="2800" dirty="0" smtClean="0">
              <a:solidFill>
                <a:schemeClr val="bg1"/>
              </a:solidFill>
              <a:latin typeface="VNI-Times" pitchFamily="2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-&gt;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nhaân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daân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vaãn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tieáp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tuïc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chiến</a:t>
            </a:r>
            <a:endParaRPr lang="en-US" sz="2800" dirty="0" smtClean="0">
              <a:solidFill>
                <a:schemeClr val="bg1"/>
              </a:solidFill>
              <a:latin typeface="VNI-Times" pitchFamily="2" charset="0"/>
            </a:endParaRPr>
          </a:p>
          <a:p>
            <a:pPr eaLnBrk="0" hangingPunct="0"/>
            <a:r>
              <a:rPr lang="en-US" sz="2800" dirty="0" err="1" smtClean="0">
                <a:solidFill>
                  <a:schemeClr val="bg1"/>
                </a:solidFill>
                <a:latin typeface="VNI-Times" pitchFamily="2" charset="0"/>
              </a:rPr>
              <a:t>choáng</a:t>
            </a:r>
            <a:r>
              <a:rPr lang="en-US" sz="2800" dirty="0" smtClean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quaân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VNI-Times" pitchFamily="2" charset="0"/>
              </a:rPr>
              <a:t>Löông</a:t>
            </a:r>
            <a:r>
              <a:rPr lang="en-US" sz="2800" dirty="0">
                <a:solidFill>
                  <a:schemeClr val="bg1"/>
                </a:solidFill>
                <a:latin typeface="VNI-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3" grpId="0" animBg="1"/>
      <p:bldP spid="245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9900"/>
                </a:solidFill>
              </a:rPr>
              <a:t>4.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Trieäu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Quang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Phuïc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ñaùnh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baïi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quaân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Löông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nhö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theá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 </a:t>
            </a:r>
            <a:r>
              <a:rPr lang="en-US" sz="4000" b="1" u="sng" dirty="0" err="1" smtClean="0">
                <a:solidFill>
                  <a:srgbClr val="FF9900"/>
                </a:solidFill>
                <a:latin typeface="VNI-Times" pitchFamily="2" charset="0"/>
              </a:rPr>
              <a:t>naøo</a:t>
            </a:r>
            <a:r>
              <a:rPr lang="en-US" sz="4000" b="1" u="sng" dirty="0" smtClean="0">
                <a:solidFill>
                  <a:srgbClr val="FF9900"/>
                </a:solidFill>
                <a:latin typeface="VNI-Times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55574" y="4543425"/>
            <a:ext cx="8988425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Trạch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sậy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tùm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lạch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772400" cy="408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878</Words>
  <Application>Microsoft Office PowerPoint</Application>
  <PresentationFormat>On-screen Show (4:3)</PresentationFormat>
  <Paragraphs>111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thaûo luaän nhoùm (3 phuùt)</vt:lpstr>
      <vt:lpstr>4. Trieäu Quang Phuïc ñaùnh baïi quaân Löông nhö theá naøo?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Nước Vạn Xuân độc lập đã kết thúc như thế nào ?     </vt:lpstr>
      <vt:lpstr>PowerPoint Presentation</vt:lpstr>
      <vt:lpstr>PowerPoint Presentation</vt:lpstr>
      <vt:lpstr>             2- Bài sắp học:  Bài 23: Những Cuộc Khởi Nghĩa Lớn Trong Các Thế Kỷ VII-IX    - Em có nhận xét gì về tình hình nước ta dưới ách thống trị của nhà Đường ?     -Theo em ,chính sách bóc lột của nhà Đường có gì khác trước?      - Em về vẽ lược đồ H 49 (SGK) và tập diễn biến khởi nghĩa Mai Thúc Loan (722) trên lược đồ ?     - Em hãy cho biết cuộc khởi nghĩa này nói lên điều gì ?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Trang</cp:lastModifiedBy>
  <cp:revision>66</cp:revision>
  <dcterms:created xsi:type="dcterms:W3CDTF">2014-02-25T05:27:52Z</dcterms:created>
  <dcterms:modified xsi:type="dcterms:W3CDTF">2020-04-07T04:30:02Z</dcterms:modified>
</cp:coreProperties>
</file>