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59" r:id="rId4"/>
    <p:sldId id="264" r:id="rId5"/>
    <p:sldId id="261" r:id="rId6"/>
    <p:sldId id="266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383FF-5286-49D8-8C26-6350383BABA0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193F8-3295-4126-9740-849387003815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071563" y="2852738"/>
            <a:ext cx="2489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7086600" y="914400"/>
            <a:ext cx="1619250" cy="1066800"/>
            <a:chOff x="5684" y="7488"/>
            <a:chExt cx="3270" cy="1339"/>
          </a:xfrm>
        </p:grpSpPr>
        <p:cxnSp>
          <p:nvCxnSpPr>
            <p:cNvPr id="2125" name="AutoShape 77"/>
            <p:cNvCxnSpPr>
              <a:cxnSpLocks noChangeShapeType="1"/>
            </p:cNvCxnSpPr>
            <p:nvPr/>
          </p:nvCxnSpPr>
          <p:spPr bwMode="auto">
            <a:xfrm>
              <a:off x="5684" y="8572"/>
              <a:ext cx="3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24" name="AutoShape 76"/>
            <p:cNvCxnSpPr>
              <a:cxnSpLocks noChangeShapeType="1"/>
            </p:cNvCxnSpPr>
            <p:nvPr/>
          </p:nvCxnSpPr>
          <p:spPr bwMode="auto">
            <a:xfrm>
              <a:off x="7199" y="7574"/>
              <a:ext cx="0" cy="125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123" name="Rectangle 75"/>
            <p:cNvSpPr>
              <a:spLocks noChangeArrowheads="1"/>
            </p:cNvSpPr>
            <p:nvPr/>
          </p:nvSpPr>
          <p:spPr bwMode="auto">
            <a:xfrm>
              <a:off x="7154" y="7488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c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8579" y="8311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a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21" name="Rectangle 73"/>
            <p:cNvSpPr>
              <a:spLocks noChangeArrowheads="1"/>
            </p:cNvSpPr>
            <p:nvPr/>
          </p:nvSpPr>
          <p:spPr bwMode="auto">
            <a:xfrm>
              <a:off x="7199" y="8430"/>
              <a:ext cx="143" cy="1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cxnSp>
          <p:nvCxnSpPr>
            <p:cNvPr id="2120" name="AutoShape 72"/>
            <p:cNvCxnSpPr>
              <a:cxnSpLocks noChangeShapeType="1"/>
            </p:cNvCxnSpPr>
            <p:nvPr/>
          </p:nvCxnSpPr>
          <p:spPr bwMode="auto">
            <a:xfrm>
              <a:off x="5684" y="7927"/>
              <a:ext cx="3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119" name="Rectangle 71"/>
            <p:cNvSpPr>
              <a:spLocks noChangeArrowheads="1"/>
            </p:cNvSpPr>
            <p:nvPr/>
          </p:nvSpPr>
          <p:spPr bwMode="auto">
            <a:xfrm>
              <a:off x="8579" y="7666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b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7199" y="7785"/>
              <a:ext cx="143" cy="1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071563" y="2852738"/>
            <a:ext cx="2489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2140" name="Rectangle 92"/>
          <p:cNvSpPr>
            <a:spLocks noChangeArrowheads="1"/>
          </p:cNvSpPr>
          <p:nvPr/>
        </p:nvSpPr>
        <p:spPr bwMode="auto">
          <a:xfrm>
            <a:off x="0" y="685800"/>
            <a:ext cx="70866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177800" algn="l"/>
              </a:tabLst>
            </a:pPr>
            <a:r>
              <a:rPr lang="en-US" sz="2800" dirty="0">
                <a:ea typeface="Calibri" pitchFamily="34" charset="0"/>
                <a:cs typeface="Times New Roman" pitchFamily="18" charset="0"/>
              </a:rPr>
              <a:t>a//b 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vì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a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b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.</a:t>
            </a:r>
            <a:endParaRPr lang="en-US" sz="2800" dirty="0"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eaLnBrk="0" hangingPunct="0">
              <a:tabLst>
                <a:tab pos="177800" algn="l"/>
              </a:tabLst>
            </a:pP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đường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thẳng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phân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biệt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cùng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vuông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góc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với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đường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thẳng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thư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́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ba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thì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chúng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song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song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với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nhau</a:t>
            </a:r>
            <a:r>
              <a:rPr lang="en-US" sz="2800" dirty="0"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  <a:endParaRPr lang="en-US" sz="2800" dirty="0">
              <a:cs typeface="Times New Roman" pitchFamily="18" charset="0"/>
              <a:sym typeface="Symbol" pitchFamily="18" charset="2"/>
            </a:endParaRPr>
          </a:p>
          <a:p>
            <a:pPr eaLnBrk="0" hangingPunct="0">
              <a:tabLst>
                <a:tab pos="177800" algn="l"/>
              </a:tabLst>
            </a:pPr>
            <a:endParaRPr lang="en-US" sz="2400" dirty="0">
              <a:cs typeface="Calibri" pitchFamily="34" charset="0"/>
              <a:sym typeface="Symbol" pitchFamily="18" charset="2"/>
            </a:endParaRPr>
          </a:p>
        </p:txBody>
      </p:sp>
      <p:sp>
        <p:nvSpPr>
          <p:cNvPr id="2162" name="Text Box 114"/>
          <p:cNvSpPr txBox="1">
            <a:spLocks noChangeArrowheads="1"/>
          </p:cNvSpPr>
          <p:nvPr/>
        </p:nvSpPr>
        <p:spPr bwMode="auto">
          <a:xfrm>
            <a:off x="533400" y="381000"/>
            <a:ext cx="298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="1" dirty="0" smtClean="0"/>
              <a:t>BT42/98 </a:t>
            </a:r>
            <a:r>
              <a:rPr lang="de-DE" sz="2400" b="1" dirty="0"/>
              <a:t>Sgk.</a:t>
            </a:r>
            <a:endParaRPr lang="en-US" sz="2400" b="1" dirty="0"/>
          </a:p>
        </p:txBody>
      </p:sp>
      <p:sp>
        <p:nvSpPr>
          <p:cNvPr id="2163" name="Text Box 115"/>
          <p:cNvSpPr txBox="1">
            <a:spLocks noChangeArrowheads="1"/>
          </p:cNvSpPr>
          <p:nvPr/>
        </p:nvSpPr>
        <p:spPr bwMode="auto">
          <a:xfrm>
            <a:off x="517525" y="262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>
              <a:latin typeface="Arial" pitchFamily="34" charset="0"/>
            </a:endParaRPr>
          </a:p>
        </p:txBody>
      </p:sp>
      <p:sp>
        <p:nvSpPr>
          <p:cNvPr id="2165" name="Text Box 117"/>
          <p:cNvSpPr txBox="1">
            <a:spLocks noChangeArrowheads="1"/>
          </p:cNvSpPr>
          <p:nvPr/>
        </p:nvSpPr>
        <p:spPr bwMode="auto">
          <a:xfrm>
            <a:off x="3260725" y="152400"/>
            <a:ext cx="298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400" b="1">
                <a:solidFill>
                  <a:srgbClr val="0033CC"/>
                </a:solidFill>
              </a:rPr>
              <a:t>KIỂM TRA BÀI CŨ</a:t>
            </a:r>
            <a:endParaRPr lang="en-US" sz="240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" grpId="0"/>
      <p:bldP spid="21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8"/>
          <p:cNvGrpSpPr>
            <a:grpSpLocks/>
          </p:cNvGrpSpPr>
          <p:nvPr/>
        </p:nvGrpSpPr>
        <p:grpSpPr bwMode="auto">
          <a:xfrm>
            <a:off x="6934200" y="3581400"/>
            <a:ext cx="1752600" cy="1143000"/>
            <a:chOff x="4272" y="3216"/>
            <a:chExt cx="1104" cy="720"/>
          </a:xfrm>
        </p:grpSpPr>
        <p:cxnSp>
          <p:nvCxnSpPr>
            <p:cNvPr id="2061" name="AutoShape 13"/>
            <p:cNvCxnSpPr>
              <a:cxnSpLocks noChangeShapeType="1"/>
            </p:cNvCxnSpPr>
            <p:nvPr/>
          </p:nvCxnSpPr>
          <p:spPr bwMode="auto">
            <a:xfrm>
              <a:off x="4272" y="3648"/>
              <a:ext cx="9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5164" y="3455"/>
              <a:ext cx="116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a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cxnSp>
          <p:nvCxnSpPr>
            <p:cNvPr id="2058" name="AutoShape 10"/>
            <p:cNvCxnSpPr>
              <a:cxnSpLocks noChangeShapeType="1"/>
            </p:cNvCxnSpPr>
            <p:nvPr/>
          </p:nvCxnSpPr>
          <p:spPr bwMode="auto">
            <a:xfrm>
              <a:off x="4272" y="3408"/>
              <a:ext cx="9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5164" y="3216"/>
              <a:ext cx="116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b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cxnSp>
          <p:nvCxnSpPr>
            <p:cNvPr id="2055" name="AutoShape 7"/>
            <p:cNvCxnSpPr>
              <a:cxnSpLocks noChangeShapeType="1"/>
            </p:cNvCxnSpPr>
            <p:nvPr/>
          </p:nvCxnSpPr>
          <p:spPr bwMode="auto">
            <a:xfrm>
              <a:off x="4272" y="3936"/>
              <a:ext cx="9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5260" y="3776"/>
              <a:ext cx="116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c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</p:grp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071563" y="2852738"/>
            <a:ext cx="2489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grpSp>
        <p:nvGrpSpPr>
          <p:cNvPr id="3" name="Group 78"/>
          <p:cNvGrpSpPr>
            <a:grpSpLocks/>
          </p:cNvGrpSpPr>
          <p:nvPr/>
        </p:nvGrpSpPr>
        <p:grpSpPr bwMode="auto">
          <a:xfrm>
            <a:off x="6858000" y="1143000"/>
            <a:ext cx="1752600" cy="1066800"/>
            <a:chOff x="5684" y="7488"/>
            <a:chExt cx="3270" cy="1339"/>
          </a:xfrm>
        </p:grpSpPr>
        <p:cxnSp>
          <p:nvCxnSpPr>
            <p:cNvPr id="2134" name="AutoShape 86"/>
            <p:cNvCxnSpPr>
              <a:cxnSpLocks noChangeShapeType="1"/>
            </p:cNvCxnSpPr>
            <p:nvPr/>
          </p:nvCxnSpPr>
          <p:spPr bwMode="auto">
            <a:xfrm>
              <a:off x="5684" y="8572"/>
              <a:ext cx="3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33" name="AutoShape 85"/>
            <p:cNvCxnSpPr>
              <a:cxnSpLocks noChangeShapeType="1"/>
            </p:cNvCxnSpPr>
            <p:nvPr/>
          </p:nvCxnSpPr>
          <p:spPr bwMode="auto">
            <a:xfrm>
              <a:off x="7199" y="7574"/>
              <a:ext cx="0" cy="125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132" name="Rectangle 84"/>
            <p:cNvSpPr>
              <a:spLocks noChangeArrowheads="1"/>
            </p:cNvSpPr>
            <p:nvPr/>
          </p:nvSpPr>
          <p:spPr bwMode="auto">
            <a:xfrm>
              <a:off x="7154" y="7488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c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31" name="Rectangle 83"/>
            <p:cNvSpPr>
              <a:spLocks noChangeArrowheads="1"/>
            </p:cNvSpPr>
            <p:nvPr/>
          </p:nvSpPr>
          <p:spPr bwMode="auto">
            <a:xfrm>
              <a:off x="8579" y="8311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a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30" name="Rectangle 82"/>
            <p:cNvSpPr>
              <a:spLocks noChangeArrowheads="1"/>
            </p:cNvSpPr>
            <p:nvPr/>
          </p:nvSpPr>
          <p:spPr bwMode="auto">
            <a:xfrm>
              <a:off x="7199" y="8430"/>
              <a:ext cx="143" cy="1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cxnSp>
          <p:nvCxnSpPr>
            <p:cNvPr id="2129" name="AutoShape 81"/>
            <p:cNvCxnSpPr>
              <a:cxnSpLocks noChangeShapeType="1"/>
            </p:cNvCxnSpPr>
            <p:nvPr/>
          </p:nvCxnSpPr>
          <p:spPr bwMode="auto">
            <a:xfrm>
              <a:off x="5684" y="7927"/>
              <a:ext cx="31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128" name="Rectangle 80"/>
            <p:cNvSpPr>
              <a:spLocks noChangeArrowheads="1"/>
            </p:cNvSpPr>
            <p:nvPr/>
          </p:nvSpPr>
          <p:spPr bwMode="auto">
            <a:xfrm>
              <a:off x="8579" y="7666"/>
              <a:ext cx="375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>
                  <a:ea typeface="Calibri" pitchFamily="34" charset="0"/>
                  <a:cs typeface="Times New Roman" pitchFamily="18" charset="0"/>
                </a:rPr>
                <a:t>b</a:t>
              </a:r>
              <a:endParaRPr lang="en-US" sz="1600" b="1">
                <a:latin typeface="Arial" pitchFamily="34" charset="0"/>
                <a:ea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27" name="Rectangle 79"/>
            <p:cNvSpPr>
              <a:spLocks noChangeArrowheads="1"/>
            </p:cNvSpPr>
            <p:nvPr/>
          </p:nvSpPr>
          <p:spPr bwMode="auto">
            <a:xfrm>
              <a:off x="7199" y="7785"/>
              <a:ext cx="143" cy="1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136" name="Rectangle 88"/>
          <p:cNvSpPr>
            <a:spLocks noChangeArrowheads="1"/>
          </p:cNvSpPr>
          <p:nvPr/>
        </p:nvSpPr>
        <p:spPr bwMode="auto">
          <a:xfrm>
            <a:off x="1071563" y="2852738"/>
            <a:ext cx="24892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2144" name="Rectangle 96"/>
          <p:cNvSpPr>
            <a:spLocks noChangeArrowheads="1"/>
          </p:cNvSpPr>
          <p:nvPr/>
        </p:nvSpPr>
        <p:spPr bwMode="auto">
          <a:xfrm>
            <a:off x="0" y="381000"/>
            <a:ext cx="68580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177800" algn="l"/>
              </a:tabLst>
            </a:pPr>
            <a:r>
              <a:rPr lang="de-DE" sz="3200" b="1" dirty="0"/>
              <a:t>  </a:t>
            </a:r>
            <a:r>
              <a:rPr lang="de-DE" sz="2800" b="1" dirty="0" smtClean="0"/>
              <a:t>BT43/98 </a:t>
            </a:r>
            <a:r>
              <a:rPr lang="de-DE" sz="2800" b="1" dirty="0"/>
              <a:t>Sgk.</a:t>
            </a:r>
            <a:endParaRPr lang="en-US" sz="2800" b="1" dirty="0">
              <a:ea typeface="Calibri" pitchFamily="34" charset="0"/>
              <a:cs typeface="Times New Roman" pitchFamily="18" charset="0"/>
            </a:endParaRPr>
          </a:p>
          <a:p>
            <a:pPr>
              <a:tabLst>
                <a:tab pos="177800" algn="l"/>
              </a:tabLst>
            </a:pPr>
            <a:r>
              <a:rPr lang="en-US" sz="2800" dirty="0" err="1"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b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vì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c</a:t>
            </a:r>
            <a:r>
              <a:rPr lang="en-US" sz="2800" dirty="0" err="1">
                <a:ea typeface="Calibri" pitchFamily="34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800" dirty="0" err="1">
                <a:ea typeface="Calibri" pitchFamily="34" charset="0"/>
                <a:cs typeface="Times New Roman" pitchFamily="18" charset="0"/>
              </a:rPr>
              <a:t>a</a:t>
            </a:r>
            <a:r>
              <a:rPr lang="en-US" sz="2800" dirty="0">
                <a:ea typeface="Calibri" pitchFamily="34" charset="0"/>
                <a:cs typeface="Times New Roman" pitchFamily="18" charset="0"/>
              </a:rPr>
              <a:t>, b//a.</a:t>
            </a:r>
            <a:endParaRPr lang="en-US" sz="2800" dirty="0">
              <a:cs typeface="Times New Roman" pitchFamily="18" charset="0"/>
              <a:sym typeface="Symbol" pitchFamily="18" charset="2"/>
            </a:endParaRPr>
          </a:p>
          <a:p>
            <a:pPr eaLnBrk="0" hangingPunct="0">
              <a:tabLst>
                <a:tab pos="177800" algn="l"/>
              </a:tabLst>
            </a:pPr>
            <a:r>
              <a:rPr lang="en-US" sz="2800" dirty="0" err="1">
                <a:cs typeface="Calibri" pitchFamily="34" charset="0"/>
                <a:sym typeface="Symbol" pitchFamily="18" charset="2"/>
              </a:rPr>
              <a:t>Một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đường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thẳng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vuông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góc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với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một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trong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hai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đường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thẳng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song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song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thì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nó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cũng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vuông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góc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2800" dirty="0" err="1">
                <a:cs typeface="Calibri" pitchFamily="34" charset="0"/>
                <a:sym typeface="Symbol" pitchFamily="18" charset="2"/>
              </a:rPr>
              <a:t>với</a:t>
            </a:r>
            <a:r>
              <a:rPr lang="en-US" sz="28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3200" dirty="0" err="1">
                <a:cs typeface="Calibri" pitchFamily="34" charset="0"/>
                <a:sym typeface="Symbol" pitchFamily="18" charset="2"/>
              </a:rPr>
              <a:t>đường</a:t>
            </a:r>
            <a:r>
              <a:rPr lang="en-US" sz="32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3200" dirty="0" err="1">
                <a:cs typeface="Calibri" pitchFamily="34" charset="0"/>
                <a:sym typeface="Symbol" pitchFamily="18" charset="2"/>
              </a:rPr>
              <a:t>thẳng</a:t>
            </a:r>
            <a:r>
              <a:rPr lang="en-US" sz="3200" dirty="0">
                <a:cs typeface="Calibri" pitchFamily="34" charset="0"/>
                <a:sym typeface="Symbol" pitchFamily="18" charset="2"/>
              </a:rPr>
              <a:t> </a:t>
            </a:r>
            <a:r>
              <a:rPr lang="en-US" sz="3200" dirty="0" err="1">
                <a:cs typeface="Calibri" pitchFamily="34" charset="0"/>
                <a:sym typeface="Symbol" pitchFamily="18" charset="2"/>
              </a:rPr>
              <a:t>kia</a:t>
            </a:r>
            <a:r>
              <a:rPr lang="en-US" sz="3200" dirty="0">
                <a:cs typeface="Calibri" pitchFamily="34" charset="0"/>
                <a:sym typeface="Symbol" pitchFamily="18" charset="2"/>
              </a:rPr>
              <a:t>.</a:t>
            </a:r>
            <a:endParaRPr lang="en-US" sz="3200" dirty="0">
              <a:cs typeface="Times New Roman" pitchFamily="18" charset="0"/>
              <a:sym typeface="Symbol" pitchFamily="18" charset="2"/>
            </a:endParaRPr>
          </a:p>
          <a:p>
            <a:pPr eaLnBrk="0" hangingPunct="0">
              <a:tabLst>
                <a:tab pos="177800" algn="l"/>
              </a:tabLst>
            </a:pPr>
            <a:endParaRPr lang="en-US" sz="2400" dirty="0">
              <a:cs typeface="Calibri" pitchFamily="34" charset="0"/>
              <a:sym typeface="Symbol" pitchFamily="18" charset="2"/>
            </a:endParaRPr>
          </a:p>
        </p:txBody>
      </p:sp>
      <p:sp>
        <p:nvSpPr>
          <p:cNvPr id="2163" name="Text Box 115"/>
          <p:cNvSpPr txBox="1">
            <a:spLocks noChangeArrowheads="1"/>
          </p:cNvSpPr>
          <p:nvPr/>
        </p:nvSpPr>
        <p:spPr bwMode="auto">
          <a:xfrm>
            <a:off x="517525" y="2627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>
              <a:latin typeface="Arial" pitchFamily="34" charset="0"/>
            </a:endParaRPr>
          </a:p>
        </p:txBody>
      </p:sp>
      <p:sp>
        <p:nvSpPr>
          <p:cNvPr id="2164" name="Text Box 116"/>
          <p:cNvSpPr txBox="1">
            <a:spLocks noChangeArrowheads="1"/>
          </p:cNvSpPr>
          <p:nvPr/>
        </p:nvSpPr>
        <p:spPr bwMode="auto">
          <a:xfrm>
            <a:off x="0" y="3048000"/>
            <a:ext cx="66294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BT44/98 </a:t>
            </a:r>
            <a:r>
              <a:rPr lang="en-US" sz="2800" b="1" dirty="0" err="1"/>
              <a:t>Sgk</a:t>
            </a:r>
            <a:r>
              <a:rPr lang="en-US" sz="2800" b="1" dirty="0">
                <a:latin typeface="Arial" pitchFamily="34" charset="0"/>
              </a:rPr>
              <a:t>.</a:t>
            </a:r>
            <a:endParaRPr lang="en-US" sz="2800" b="1" dirty="0"/>
          </a:p>
          <a:p>
            <a:r>
              <a:rPr lang="en-US" sz="2800" dirty="0"/>
              <a:t>c//b </a:t>
            </a:r>
            <a:r>
              <a:rPr lang="en-US" sz="2800" dirty="0" err="1"/>
              <a:t>vì</a:t>
            </a:r>
            <a:r>
              <a:rPr lang="en-US" sz="2800" dirty="0"/>
              <a:t> b//a, c//a</a:t>
            </a:r>
          </a:p>
          <a:p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song </a:t>
            </a:r>
            <a:r>
              <a:rPr lang="en-US" sz="2800" dirty="0" err="1"/>
              <a:t>song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 </a:t>
            </a:r>
            <a:r>
              <a:rPr lang="en-US" sz="2800" dirty="0" err="1"/>
              <a:t>thứ</a:t>
            </a:r>
            <a:r>
              <a:rPr lang="en-US" sz="2800" dirty="0"/>
              <a:t> </a:t>
            </a:r>
            <a:r>
              <a:rPr lang="en-US" sz="2800" dirty="0" err="1"/>
              <a:t>ba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chúng</a:t>
            </a:r>
            <a:r>
              <a:rPr lang="en-US" sz="2800" dirty="0"/>
              <a:t> song </a:t>
            </a:r>
            <a:r>
              <a:rPr lang="en-US" sz="2800" dirty="0" err="1"/>
              <a:t>song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1722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pt-BR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2400" dirty="0">
                <a:latin typeface="Times New Roman" pitchFamily="18" charset="0"/>
              </a:rPr>
              <a:t>a</a:t>
            </a:r>
            <a:r>
              <a:rPr lang="pt-BR" sz="2400" dirty="0" smtClean="0">
                <a:latin typeface="Times New Roman" pitchFamily="18" charset="0"/>
              </a:rPr>
              <a:t>)</a:t>
            </a:r>
            <a:endParaRPr lang="pt-BR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2400" dirty="0" smtClean="0">
                <a:latin typeface="Times New Roman" pitchFamily="18" charset="0"/>
              </a:rPr>
              <a:t>Ta có a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</a:t>
            </a:r>
            <a:r>
              <a:rPr lang="pt-BR" sz="2400" dirty="0">
                <a:latin typeface="Times New Roman" pitchFamily="18" charset="0"/>
              </a:rPr>
              <a:t>c, b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</a:t>
            </a:r>
            <a:r>
              <a:rPr lang="pt-BR" sz="2400" dirty="0">
                <a:latin typeface="Times New Roman" pitchFamily="18" charset="0"/>
              </a:rPr>
              <a:t>c (đề bài cho)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2400" dirty="0">
                <a:latin typeface="Times New Roman" pitchFamily="18" charset="0"/>
              </a:rPr>
              <a:t>=&gt; a//b (quan hệ giữa tính 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</a:t>
            </a:r>
            <a:r>
              <a:rPr lang="pt-BR" sz="2400" dirty="0">
                <a:latin typeface="Times New Roman" pitchFamily="18" charset="0"/>
              </a:rPr>
              <a:t> và tính </a:t>
            </a:r>
            <a:r>
              <a:rPr lang="pt-BR" sz="2400" b="1" dirty="0">
                <a:latin typeface="Times New Roman" pitchFamily="18" charset="0"/>
              </a:rPr>
              <a:t>//</a:t>
            </a:r>
            <a:r>
              <a:rPr lang="pt-BR" sz="2400" dirty="0">
                <a:latin typeface="Times New Roman" pitchFamily="18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pt-BR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t-BR" sz="2400" dirty="0">
                <a:latin typeface="Times New Roman" pitchFamily="18" charset="0"/>
              </a:rPr>
              <a:t>b) Tính 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t-BR" sz="2400" dirty="0">
                <a:latin typeface="Times New Roman" pitchFamily="18" charset="0"/>
              </a:rPr>
              <a:t>Vì a//b (câu a) nên </a:t>
            </a:r>
            <a:endParaRPr lang="en-US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400" b="1" dirty="0">
                <a:latin typeface="Times New Roman" pitchFamily="18" charset="0"/>
              </a:rPr>
              <a:t>=&gt;</a:t>
            </a:r>
            <a:r>
              <a:rPr lang="en-US" sz="2400" dirty="0">
                <a:latin typeface="Times New Roman" pitchFamily="18" charset="0"/>
              </a:rPr>
              <a:t> ADC + BCD = </a:t>
            </a:r>
            <a:r>
              <a:rPr lang="en-US" sz="2400" dirty="0" smtClean="0">
                <a:latin typeface="Times New Roman" pitchFamily="18" charset="0"/>
              </a:rPr>
              <a:t>180</a:t>
            </a:r>
            <a:r>
              <a:rPr lang="en-US" sz="2400" baseline="30000" dirty="0" smtClean="0">
                <a:latin typeface="Times New Roman" pitchFamily="18" charset="0"/>
              </a:rPr>
              <a:t>0 </a:t>
            </a:r>
            <a:r>
              <a:rPr lang="pt-BR" sz="2400" dirty="0" smtClean="0">
                <a:latin typeface="Times New Roman" pitchFamily="18" charset="0"/>
              </a:rPr>
              <a:t> (2góc trong cùng phía)</a:t>
            </a:r>
            <a:endParaRPr lang="en-US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 smtClean="0">
                <a:latin typeface="Times New Roman" pitchFamily="18" charset="0"/>
              </a:rPr>
              <a:t>=&gt;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120</a:t>
            </a:r>
            <a:r>
              <a:rPr lang="en-US" sz="2400" baseline="30000" dirty="0">
                <a:latin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</a:rPr>
              <a:t> + BCD  = 180</a:t>
            </a:r>
            <a:r>
              <a:rPr lang="en-US" sz="2400" baseline="30000" dirty="0">
                <a:latin typeface="Times New Roman" pitchFamily="18" charset="0"/>
              </a:rPr>
              <a:t>0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>
                <a:latin typeface="Times New Roman" pitchFamily="18" charset="0"/>
              </a:rPr>
              <a:t>=&gt;</a:t>
            </a:r>
            <a:r>
              <a:rPr lang="en-US" sz="2400" dirty="0">
                <a:latin typeface="Times New Roman" pitchFamily="18" charset="0"/>
              </a:rPr>
              <a:t> BCD = 180</a:t>
            </a:r>
            <a:r>
              <a:rPr lang="en-US" sz="2400" baseline="30000" dirty="0">
                <a:latin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</a:rPr>
              <a:t>– 120</a:t>
            </a:r>
            <a:r>
              <a:rPr lang="en-US" sz="2400" baseline="30000" dirty="0">
                <a:latin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</a:rPr>
              <a:t> = 60</a:t>
            </a:r>
            <a:r>
              <a:rPr lang="en-US" sz="2400" baseline="30000" dirty="0">
                <a:latin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</a:rPr>
              <a:t> 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39763"/>
          </a:xfrm>
          <a:noFill/>
          <a:ln/>
        </p:spPr>
        <p:txBody>
          <a:bodyPr/>
          <a:lstStyle/>
          <a:p>
            <a:r>
              <a:rPr lang="en-US" sz="3200" b="1">
                <a:solidFill>
                  <a:srgbClr val="0033CC"/>
                </a:solidFill>
                <a:latin typeface="Times New Roman" pitchFamily="18" charset="0"/>
              </a:rPr>
              <a:t>LUYỆN TẬP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17525" y="758825"/>
            <a:ext cx="2225675" cy="39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pt-BR" sz="2400" b="1" dirty="0" smtClean="0"/>
              <a:t> </a:t>
            </a:r>
            <a:r>
              <a:rPr lang="pt-BR" sz="2400" b="1" dirty="0"/>
              <a:t>BT 46 (SGK)</a:t>
            </a:r>
            <a:endParaRPr lang="en-US" sz="2400" dirty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6019800" y="1316038"/>
            <a:ext cx="2286000" cy="1274762"/>
            <a:chOff x="3792" y="829"/>
            <a:chExt cx="1440" cy="803"/>
          </a:xfrm>
        </p:grpSpPr>
        <p:sp>
          <p:nvSpPr>
            <p:cNvPr id="4119" name="Line 23"/>
            <p:cNvSpPr>
              <a:spLocks noChangeShapeType="1"/>
            </p:cNvSpPr>
            <p:nvPr/>
          </p:nvSpPr>
          <p:spPr bwMode="auto">
            <a:xfrm>
              <a:off x="3793" y="1014"/>
              <a:ext cx="140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20" name="Line 24"/>
            <p:cNvSpPr>
              <a:spLocks noChangeShapeType="1"/>
            </p:cNvSpPr>
            <p:nvPr/>
          </p:nvSpPr>
          <p:spPr bwMode="auto">
            <a:xfrm>
              <a:off x="3792" y="1584"/>
              <a:ext cx="140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auto">
            <a:xfrm>
              <a:off x="5120" y="829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a</a:t>
              </a:r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5120" y="1405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b</a:t>
              </a:r>
            </a:p>
          </p:txBody>
        </p:sp>
      </p:grp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7086600" y="1143000"/>
            <a:ext cx="928688" cy="1900238"/>
            <a:chOff x="4450" y="720"/>
            <a:chExt cx="585" cy="1197"/>
          </a:xfrm>
        </p:grpSpPr>
        <p:sp>
          <p:nvSpPr>
            <p:cNvPr id="4122" name="Line 26"/>
            <p:cNvSpPr>
              <a:spLocks noChangeShapeType="1"/>
            </p:cNvSpPr>
            <p:nvPr/>
          </p:nvSpPr>
          <p:spPr bwMode="auto">
            <a:xfrm>
              <a:off x="4601" y="720"/>
              <a:ext cx="434" cy="11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auto">
            <a:xfrm>
              <a:off x="4725" y="780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D</a:t>
              </a: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4738" y="1400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300">
                  <a:latin typeface="Arial" pitchFamily="34" charset="0"/>
                </a:rPr>
                <a:t>?</a:t>
              </a:r>
              <a:endParaRPr lang="en-US">
                <a:latin typeface="Arial" pitchFamily="34" charset="0"/>
              </a:endParaRP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4806" y="1638"/>
              <a:ext cx="113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4450" y="1035"/>
              <a:ext cx="25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300" dirty="0" smtClean="0">
                  <a:latin typeface="Arial" pitchFamily="34" charset="0"/>
                </a:rPr>
                <a:t>120</a:t>
              </a:r>
              <a:r>
                <a:rPr lang="en-US" sz="1300" baseline="30000" dirty="0" smtClean="0">
                  <a:latin typeface="Arial" pitchFamily="34" charset="0"/>
                </a:rPr>
                <a:t>0</a:t>
              </a:r>
              <a:endParaRPr lang="en-US" dirty="0">
                <a:latin typeface="Arial" pitchFamily="34" charset="0"/>
              </a:endParaRPr>
            </a:p>
          </p:txBody>
        </p:sp>
      </p:grp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0" y="358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vi-VN"/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1905000" y="3581400"/>
            <a:ext cx="457200" cy="76200"/>
            <a:chOff x="5475" y="5634"/>
            <a:chExt cx="374" cy="180"/>
          </a:xfrm>
        </p:grpSpPr>
        <p:sp>
          <p:nvSpPr>
            <p:cNvPr id="4136" name="Line 40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37" name="Line 41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1676400" y="4191000"/>
            <a:ext cx="457200" cy="76200"/>
            <a:chOff x="5475" y="5634"/>
            <a:chExt cx="374" cy="180"/>
          </a:xfrm>
        </p:grpSpPr>
        <p:sp>
          <p:nvSpPr>
            <p:cNvPr id="4143" name="Line 47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44" name="Line 48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762000" y="4876800"/>
            <a:ext cx="457200" cy="76200"/>
            <a:chOff x="5475" y="5634"/>
            <a:chExt cx="374" cy="180"/>
          </a:xfrm>
        </p:grpSpPr>
        <p:sp>
          <p:nvSpPr>
            <p:cNvPr id="4146" name="Line 50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47" name="Line 51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1295400" y="2743200"/>
            <a:ext cx="457200" cy="76200"/>
            <a:chOff x="5475" y="5634"/>
            <a:chExt cx="374" cy="180"/>
          </a:xfrm>
        </p:grpSpPr>
        <p:sp>
          <p:nvSpPr>
            <p:cNvPr id="4152" name="Line 56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53" name="Line 57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" name="Group 58"/>
          <p:cNvGrpSpPr>
            <a:grpSpLocks/>
          </p:cNvGrpSpPr>
          <p:nvPr/>
        </p:nvGrpSpPr>
        <p:grpSpPr bwMode="auto">
          <a:xfrm>
            <a:off x="609600" y="3581400"/>
            <a:ext cx="457200" cy="76200"/>
            <a:chOff x="5475" y="5634"/>
            <a:chExt cx="374" cy="180"/>
          </a:xfrm>
        </p:grpSpPr>
        <p:sp>
          <p:nvSpPr>
            <p:cNvPr id="4155" name="Line 59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4156" name="Line 60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6294438" y="1147763"/>
            <a:ext cx="487362" cy="2052637"/>
            <a:chOff x="3965" y="723"/>
            <a:chExt cx="307" cy="1293"/>
          </a:xfrm>
        </p:grpSpPr>
        <p:grpSp>
          <p:nvGrpSpPr>
            <p:cNvPr id="12" name="Group 62"/>
            <p:cNvGrpSpPr>
              <a:grpSpLocks/>
            </p:cNvGrpSpPr>
            <p:nvPr/>
          </p:nvGrpSpPr>
          <p:grpSpPr bwMode="auto">
            <a:xfrm>
              <a:off x="3965" y="723"/>
              <a:ext cx="259" cy="1197"/>
              <a:chOff x="3917" y="723"/>
              <a:chExt cx="259" cy="1197"/>
            </a:xfrm>
          </p:grpSpPr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3923" y="783"/>
                <a:ext cx="112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600" b="1"/>
                  <a:t>A</a:t>
                </a:r>
              </a:p>
            </p:txBody>
          </p:sp>
          <p:sp>
            <p:nvSpPr>
              <p:cNvPr id="4121" name="Line 25"/>
              <p:cNvSpPr>
                <a:spLocks noChangeShapeType="1"/>
              </p:cNvSpPr>
              <p:nvPr/>
            </p:nvSpPr>
            <p:spPr bwMode="auto">
              <a:xfrm>
                <a:off x="4074" y="723"/>
                <a:ext cx="0" cy="119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4078" y="912"/>
                <a:ext cx="98" cy="1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4080" y="1488"/>
                <a:ext cx="96" cy="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3917" y="1370"/>
                <a:ext cx="112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600" b="1"/>
                  <a:t>B</a:t>
                </a:r>
              </a:p>
            </p:txBody>
          </p:sp>
        </p:grpSp>
        <p:sp>
          <p:nvSpPr>
            <p:cNvPr id="4160" name="Text Box 64"/>
            <p:cNvSpPr txBox="1">
              <a:spLocks noChangeArrowheads="1"/>
            </p:cNvSpPr>
            <p:nvPr/>
          </p:nvSpPr>
          <p:spPr bwMode="auto">
            <a:xfrm>
              <a:off x="4099" y="1804"/>
              <a:ext cx="17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1"/>
          <p:cNvGrpSpPr>
            <a:grpSpLocks/>
          </p:cNvGrpSpPr>
          <p:nvPr/>
        </p:nvGrpSpPr>
        <p:grpSpPr bwMode="auto">
          <a:xfrm>
            <a:off x="6019800" y="1316038"/>
            <a:ext cx="2286000" cy="1274762"/>
            <a:chOff x="3792" y="829"/>
            <a:chExt cx="1440" cy="803"/>
          </a:xfrm>
        </p:grpSpPr>
        <p:sp>
          <p:nvSpPr>
            <p:cNvPr id="5" name="Line 23"/>
            <p:cNvSpPr>
              <a:spLocks noChangeShapeType="1"/>
            </p:cNvSpPr>
            <p:nvPr/>
          </p:nvSpPr>
          <p:spPr bwMode="auto">
            <a:xfrm>
              <a:off x="3793" y="1014"/>
              <a:ext cx="140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6" name="Line 24"/>
            <p:cNvSpPr>
              <a:spLocks noChangeShapeType="1"/>
            </p:cNvSpPr>
            <p:nvPr/>
          </p:nvSpPr>
          <p:spPr bwMode="auto">
            <a:xfrm>
              <a:off x="3792" y="1584"/>
              <a:ext cx="140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" name="Rectangle 31"/>
            <p:cNvSpPr>
              <a:spLocks noChangeArrowheads="1"/>
            </p:cNvSpPr>
            <p:nvPr/>
          </p:nvSpPr>
          <p:spPr bwMode="auto">
            <a:xfrm>
              <a:off x="5120" y="829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a</a:t>
              </a:r>
            </a:p>
          </p:txBody>
        </p:sp>
        <p:sp>
          <p:nvSpPr>
            <p:cNvPr id="8" name="Rectangle 32"/>
            <p:cNvSpPr>
              <a:spLocks noChangeArrowheads="1"/>
            </p:cNvSpPr>
            <p:nvPr/>
          </p:nvSpPr>
          <p:spPr bwMode="auto">
            <a:xfrm>
              <a:off x="5120" y="1405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b</a:t>
              </a:r>
            </a:p>
          </p:txBody>
        </p:sp>
      </p:grpSp>
      <p:grpSp>
        <p:nvGrpSpPr>
          <p:cNvPr id="9" name="Group 63"/>
          <p:cNvGrpSpPr>
            <a:grpSpLocks/>
          </p:cNvGrpSpPr>
          <p:nvPr/>
        </p:nvGrpSpPr>
        <p:grpSpPr bwMode="auto">
          <a:xfrm flipH="1">
            <a:off x="7011055" y="1066800"/>
            <a:ext cx="1206174" cy="2128838"/>
            <a:chOff x="4601" y="720"/>
            <a:chExt cx="463" cy="1197"/>
          </a:xfrm>
        </p:grpSpPr>
        <p:sp>
          <p:nvSpPr>
            <p:cNvPr id="10" name="Line 26"/>
            <p:cNvSpPr>
              <a:spLocks noChangeShapeType="1"/>
            </p:cNvSpPr>
            <p:nvPr/>
          </p:nvSpPr>
          <p:spPr bwMode="auto">
            <a:xfrm>
              <a:off x="4601" y="720"/>
              <a:ext cx="434" cy="11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1" name="Rectangle 30"/>
            <p:cNvSpPr>
              <a:spLocks noChangeArrowheads="1"/>
            </p:cNvSpPr>
            <p:nvPr/>
          </p:nvSpPr>
          <p:spPr bwMode="auto">
            <a:xfrm>
              <a:off x="4725" y="780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D</a:t>
              </a:r>
            </a:p>
          </p:txBody>
        </p:sp>
        <p:sp>
          <p:nvSpPr>
            <p:cNvPr id="12" name="Rectangle 33"/>
            <p:cNvSpPr>
              <a:spLocks noChangeArrowheads="1"/>
            </p:cNvSpPr>
            <p:nvPr/>
          </p:nvSpPr>
          <p:spPr bwMode="auto">
            <a:xfrm>
              <a:off x="4806" y="1020"/>
              <a:ext cx="112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300" dirty="0">
                  <a:latin typeface="Arial" pitchFamily="34" charset="0"/>
                </a:rPr>
                <a:t>?</a:t>
              </a:r>
              <a:endParaRPr lang="en-US" dirty="0">
                <a:latin typeface="Arial" pitchFamily="34" charset="0"/>
              </a:endParaRPr>
            </a:p>
          </p:txBody>
        </p:sp>
        <p:sp>
          <p:nvSpPr>
            <p:cNvPr id="13" name="Rectangle 34"/>
            <p:cNvSpPr>
              <a:spLocks noChangeArrowheads="1"/>
            </p:cNvSpPr>
            <p:nvPr/>
          </p:nvSpPr>
          <p:spPr bwMode="auto">
            <a:xfrm>
              <a:off x="4806" y="1638"/>
              <a:ext cx="113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C</a:t>
              </a:r>
            </a:p>
          </p:txBody>
        </p:sp>
        <p:sp>
          <p:nvSpPr>
            <p:cNvPr id="14" name="Rectangle 35"/>
            <p:cNvSpPr>
              <a:spLocks noChangeArrowheads="1"/>
            </p:cNvSpPr>
            <p:nvPr/>
          </p:nvSpPr>
          <p:spPr bwMode="auto">
            <a:xfrm>
              <a:off x="4808" y="1363"/>
              <a:ext cx="25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300" dirty="0" smtClean="0">
                  <a:latin typeface="Arial" pitchFamily="34" charset="0"/>
                </a:rPr>
                <a:t>130</a:t>
              </a:r>
              <a:r>
                <a:rPr lang="en-US" sz="1300" baseline="30000" dirty="0" smtClean="0">
                  <a:latin typeface="Arial" pitchFamily="34" charset="0"/>
                </a:rPr>
                <a:t>0</a:t>
              </a:r>
              <a:endParaRPr lang="en-US" dirty="0">
                <a:latin typeface="Arial" pitchFamily="34" charset="0"/>
              </a:endParaRPr>
            </a:p>
          </p:txBody>
        </p:sp>
      </p:grpSp>
      <p:grpSp>
        <p:nvGrpSpPr>
          <p:cNvPr id="15" name="Group 65"/>
          <p:cNvGrpSpPr>
            <a:grpSpLocks/>
          </p:cNvGrpSpPr>
          <p:nvPr/>
        </p:nvGrpSpPr>
        <p:grpSpPr bwMode="auto">
          <a:xfrm>
            <a:off x="6294438" y="1147763"/>
            <a:ext cx="487362" cy="2052637"/>
            <a:chOff x="3965" y="723"/>
            <a:chExt cx="307" cy="1293"/>
          </a:xfrm>
        </p:grpSpPr>
        <p:grpSp>
          <p:nvGrpSpPr>
            <p:cNvPr id="16" name="Group 62"/>
            <p:cNvGrpSpPr>
              <a:grpSpLocks/>
            </p:cNvGrpSpPr>
            <p:nvPr/>
          </p:nvGrpSpPr>
          <p:grpSpPr bwMode="auto">
            <a:xfrm>
              <a:off x="3965" y="723"/>
              <a:ext cx="259" cy="1197"/>
              <a:chOff x="3917" y="723"/>
              <a:chExt cx="259" cy="1197"/>
            </a:xfrm>
          </p:grpSpPr>
          <p:sp>
            <p:nvSpPr>
              <p:cNvPr id="18" name="Rectangle 22"/>
              <p:cNvSpPr>
                <a:spLocks noChangeArrowheads="1"/>
              </p:cNvSpPr>
              <p:nvPr/>
            </p:nvSpPr>
            <p:spPr bwMode="auto">
              <a:xfrm>
                <a:off x="3923" y="783"/>
                <a:ext cx="112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600" b="1"/>
                  <a:t>A</a:t>
                </a:r>
              </a:p>
            </p:txBody>
          </p:sp>
          <p:sp>
            <p:nvSpPr>
              <p:cNvPr id="19" name="Line 25"/>
              <p:cNvSpPr>
                <a:spLocks noChangeShapeType="1"/>
              </p:cNvSpPr>
              <p:nvPr/>
            </p:nvSpPr>
            <p:spPr bwMode="auto">
              <a:xfrm>
                <a:off x="4074" y="723"/>
                <a:ext cx="0" cy="119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" name="Rectangle 27"/>
              <p:cNvSpPr>
                <a:spLocks noChangeArrowheads="1"/>
              </p:cNvSpPr>
              <p:nvPr/>
            </p:nvSpPr>
            <p:spPr bwMode="auto">
              <a:xfrm>
                <a:off x="4078" y="912"/>
                <a:ext cx="98" cy="1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2" name="Rectangle 29"/>
              <p:cNvSpPr>
                <a:spLocks noChangeArrowheads="1"/>
              </p:cNvSpPr>
              <p:nvPr/>
            </p:nvSpPr>
            <p:spPr bwMode="auto">
              <a:xfrm>
                <a:off x="3917" y="1370"/>
                <a:ext cx="112" cy="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600" b="1"/>
                  <a:t>B</a:t>
                </a:r>
              </a:p>
            </p:txBody>
          </p:sp>
        </p:grpSp>
        <p:sp>
          <p:nvSpPr>
            <p:cNvPr id="17" name="Text Box 64"/>
            <p:cNvSpPr txBox="1">
              <a:spLocks noChangeArrowheads="1"/>
            </p:cNvSpPr>
            <p:nvPr/>
          </p:nvSpPr>
          <p:spPr bwMode="auto">
            <a:xfrm>
              <a:off x="4099" y="1804"/>
              <a:ext cx="17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/>
                <a:t>c</a:t>
              </a:r>
            </a:p>
          </p:txBody>
        </p:sp>
      </p:grpSp>
      <p:sp>
        <p:nvSpPr>
          <p:cNvPr id="23" name="Rectangle 33"/>
          <p:cNvSpPr>
            <a:spLocks noChangeArrowheads="1"/>
          </p:cNvSpPr>
          <p:nvPr/>
        </p:nvSpPr>
        <p:spPr bwMode="auto">
          <a:xfrm flipH="1">
            <a:off x="6477000" y="2286000"/>
            <a:ext cx="291774" cy="40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300" dirty="0">
                <a:latin typeface="Arial" pitchFamily="34" charset="0"/>
              </a:rPr>
              <a:t>?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17525" y="758825"/>
            <a:ext cx="22256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400" b="1" dirty="0" smtClean="0"/>
              <a:t> </a:t>
            </a:r>
            <a:r>
              <a:rPr lang="pt-BR" sz="2400" b="1" dirty="0"/>
              <a:t>BT </a:t>
            </a:r>
            <a:r>
              <a:rPr lang="pt-BR" sz="2400" b="1" dirty="0" smtClean="0"/>
              <a:t>47 </a:t>
            </a:r>
            <a:r>
              <a:rPr lang="pt-BR" sz="2400" b="1" dirty="0"/>
              <a:t>(SGK</a:t>
            </a:r>
            <a:r>
              <a:rPr lang="pt-BR" sz="2400" b="1" dirty="0" smtClean="0"/>
              <a:t>)</a:t>
            </a:r>
            <a:endParaRPr lang="en-US" sz="2400" dirty="0"/>
          </a:p>
        </p:txBody>
      </p:sp>
      <p:sp>
        <p:nvSpPr>
          <p:cNvPr id="66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533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400" dirty="0" smtClean="0"/>
              <a:t>Vì a//b mà  a</a:t>
            </a:r>
            <a:r>
              <a:rPr lang="en-US" sz="2400" dirty="0" smtClean="0">
                <a:sym typeface="Symbol"/>
              </a:rPr>
              <a:t></a:t>
            </a:r>
            <a:r>
              <a:rPr lang="pt-BR" sz="2400" dirty="0" smtClean="0"/>
              <a:t>AB =&gt; b</a:t>
            </a:r>
            <a:r>
              <a:rPr lang="en-US" sz="2400" dirty="0" smtClean="0">
                <a:sym typeface="Symbol"/>
              </a:rPr>
              <a:t></a:t>
            </a:r>
            <a:r>
              <a:rPr lang="pt-BR" sz="2400" dirty="0" smtClean="0"/>
              <a:t>AB</a:t>
            </a:r>
            <a:endParaRPr lang="vi-VN" sz="2400" dirty="0" smtClean="0"/>
          </a:p>
          <a:p>
            <a:pPr lvl="0"/>
            <a:r>
              <a:rPr lang="en-US" sz="2400" dirty="0" smtClean="0"/>
              <a:t> 90</a:t>
            </a:r>
            <a:r>
              <a:rPr lang="en-US" sz="2400" baseline="30000" dirty="0" smtClean="0"/>
              <a:t>0 </a:t>
            </a:r>
            <a:r>
              <a:rPr lang="en-US" sz="2400" dirty="0" smtClean="0"/>
              <a:t> (   </a:t>
            </a:r>
            <a:r>
              <a:rPr lang="vi-VN" sz="2400" dirty="0" smtClean="0"/>
              <a:t>tính chất từ vuông góc đến song song)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/>
          </a:p>
        </p:txBody>
      </p:sp>
      <p:sp>
        <p:nvSpPr>
          <p:cNvPr id="67" name="Text Box 5"/>
          <p:cNvSpPr txBox="1">
            <a:spLocks noChangeArrowheads="1"/>
          </p:cNvSpPr>
          <p:nvPr/>
        </p:nvSpPr>
        <p:spPr bwMode="auto">
          <a:xfrm>
            <a:off x="457200" y="3072348"/>
            <a:ext cx="6172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400" b="1" dirty="0" smtClean="0"/>
              <a:t> </a:t>
            </a:r>
            <a:r>
              <a:rPr lang="pt-BR" sz="2400" dirty="0" smtClean="0"/>
              <a:t>vì a//b (do câu a) nên </a:t>
            </a:r>
            <a:r>
              <a:rPr lang="en-US" sz="2400" dirty="0" smtClean="0"/>
              <a:t>ADC</a:t>
            </a:r>
            <a:r>
              <a:rPr lang="pt-BR" sz="2400" dirty="0" smtClean="0"/>
              <a:t>  và </a:t>
            </a:r>
            <a:r>
              <a:rPr lang="en-US" sz="2400" dirty="0" smtClean="0"/>
              <a:t>BCD</a:t>
            </a:r>
            <a:endParaRPr lang="pt-BR" sz="2400" dirty="0" smtClean="0"/>
          </a:p>
          <a:p>
            <a:r>
              <a:rPr lang="pt-BR" sz="2400" dirty="0" smtClean="0"/>
              <a:t>là 2 góc trong cùng phía</a:t>
            </a:r>
          </a:p>
          <a:p>
            <a:r>
              <a:rPr lang="en-US" sz="2400" dirty="0" smtClean="0"/>
              <a:t>=&gt;</a:t>
            </a:r>
            <a:r>
              <a:rPr lang="pt-BR" sz="2400" dirty="0" smtClean="0"/>
              <a:t> </a:t>
            </a:r>
            <a:r>
              <a:rPr lang="en-US" sz="2400" dirty="0" smtClean="0"/>
              <a:t>ADC+ BCD</a:t>
            </a:r>
            <a:r>
              <a:rPr lang="pt-BR" sz="2400" dirty="0" smtClean="0"/>
              <a:t> </a:t>
            </a:r>
            <a:r>
              <a:rPr lang="en-US" sz="2400" dirty="0" smtClean="0"/>
              <a:t>= 180</a:t>
            </a:r>
            <a:r>
              <a:rPr lang="en-US" sz="2400" baseline="30000" dirty="0" smtClean="0"/>
              <a:t>0</a:t>
            </a:r>
            <a:endParaRPr lang="vi-VN" sz="2400" dirty="0" smtClean="0"/>
          </a:p>
          <a:p>
            <a:r>
              <a:rPr lang="en-US" sz="2400" dirty="0" smtClean="0"/>
              <a:t>=&gt;130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 + BCD</a:t>
            </a:r>
            <a:r>
              <a:rPr lang="pt-BR" sz="2400" dirty="0" smtClean="0"/>
              <a:t> </a:t>
            </a:r>
            <a:r>
              <a:rPr lang="en-US" sz="2400" dirty="0" smtClean="0"/>
              <a:t>= 180</a:t>
            </a:r>
            <a:r>
              <a:rPr lang="en-US" sz="2400" baseline="30000" dirty="0" smtClean="0"/>
              <a:t>0</a:t>
            </a:r>
          </a:p>
          <a:p>
            <a:r>
              <a:rPr lang="en-US" sz="2400" dirty="0" smtClean="0"/>
              <a:t>=&gt;</a:t>
            </a:r>
            <a:r>
              <a:rPr lang="pt-BR" sz="2400" dirty="0" smtClean="0"/>
              <a:t> </a:t>
            </a:r>
            <a:r>
              <a:rPr lang="en-US" sz="2400" dirty="0" smtClean="0"/>
              <a:t>BCD</a:t>
            </a:r>
            <a:r>
              <a:rPr lang="pt-BR" sz="2400" dirty="0" smtClean="0"/>
              <a:t> </a:t>
            </a:r>
            <a:r>
              <a:rPr lang="en-US" sz="2400" dirty="0" smtClean="0"/>
              <a:t>= 180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– 130</a:t>
            </a:r>
            <a:r>
              <a:rPr lang="en-US" sz="2400" baseline="30000" dirty="0" smtClean="0"/>
              <a:t>0</a:t>
            </a:r>
            <a:r>
              <a:rPr lang="en-US" sz="2400" dirty="0" smtClean="0"/>
              <a:t> = 50</a:t>
            </a:r>
            <a:r>
              <a:rPr lang="en-US" sz="2400" baseline="30000" dirty="0" smtClean="0"/>
              <a:t>0</a:t>
            </a:r>
            <a:endParaRPr lang="vi-VN" sz="2400" dirty="0" smtClean="0"/>
          </a:p>
          <a:p>
            <a:endParaRPr lang="vi-VN" sz="2400" dirty="0" smtClean="0"/>
          </a:p>
          <a:p>
            <a:endParaRPr lang="vi-VN" sz="2400" dirty="0" smtClean="0"/>
          </a:p>
        </p:txBody>
      </p:sp>
      <p:grpSp>
        <p:nvGrpSpPr>
          <p:cNvPr id="68" name="Group 55"/>
          <p:cNvGrpSpPr>
            <a:grpSpLocks/>
          </p:cNvGrpSpPr>
          <p:nvPr/>
        </p:nvGrpSpPr>
        <p:grpSpPr bwMode="auto">
          <a:xfrm>
            <a:off x="838200" y="3810000"/>
            <a:ext cx="457200" cy="76200"/>
            <a:chOff x="5475" y="5634"/>
            <a:chExt cx="374" cy="180"/>
          </a:xfrm>
        </p:grpSpPr>
        <p:sp>
          <p:nvSpPr>
            <p:cNvPr id="69" name="Line 56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0" name="Line 57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1" name="Group 55"/>
          <p:cNvGrpSpPr>
            <a:grpSpLocks/>
          </p:cNvGrpSpPr>
          <p:nvPr/>
        </p:nvGrpSpPr>
        <p:grpSpPr bwMode="auto">
          <a:xfrm>
            <a:off x="1676400" y="3810000"/>
            <a:ext cx="457200" cy="76200"/>
            <a:chOff x="5475" y="5634"/>
            <a:chExt cx="374" cy="180"/>
          </a:xfrm>
        </p:grpSpPr>
        <p:sp>
          <p:nvSpPr>
            <p:cNvPr id="72" name="Line 56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3" name="Line 57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4" name="Group 55"/>
          <p:cNvGrpSpPr>
            <a:grpSpLocks/>
          </p:cNvGrpSpPr>
          <p:nvPr/>
        </p:nvGrpSpPr>
        <p:grpSpPr bwMode="auto">
          <a:xfrm>
            <a:off x="1676400" y="4191000"/>
            <a:ext cx="457200" cy="76200"/>
            <a:chOff x="5475" y="5634"/>
            <a:chExt cx="374" cy="180"/>
          </a:xfrm>
        </p:grpSpPr>
        <p:sp>
          <p:nvSpPr>
            <p:cNvPr id="75" name="Line 56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6" name="Line 57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7" name="Group 55"/>
          <p:cNvGrpSpPr>
            <a:grpSpLocks/>
          </p:cNvGrpSpPr>
          <p:nvPr/>
        </p:nvGrpSpPr>
        <p:grpSpPr bwMode="auto">
          <a:xfrm>
            <a:off x="914400" y="4572000"/>
            <a:ext cx="457200" cy="76200"/>
            <a:chOff x="5475" y="5634"/>
            <a:chExt cx="374" cy="180"/>
          </a:xfrm>
        </p:grpSpPr>
        <p:sp>
          <p:nvSpPr>
            <p:cNvPr id="78" name="Line 56"/>
            <p:cNvSpPr>
              <a:spLocks noChangeShapeType="1"/>
            </p:cNvSpPr>
            <p:nvPr/>
          </p:nvSpPr>
          <p:spPr bwMode="auto">
            <a:xfrm flipH="1">
              <a:off x="5475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79" name="Line 57"/>
            <p:cNvSpPr>
              <a:spLocks noChangeShapeType="1"/>
            </p:cNvSpPr>
            <p:nvPr/>
          </p:nvSpPr>
          <p:spPr bwMode="auto">
            <a:xfrm>
              <a:off x="5662" y="5634"/>
              <a:ext cx="18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solidFill>
                  <a:srgbClr val="0033CC"/>
                </a:solidFill>
                <a:latin typeface="Times New Roman" pitchFamily="18" charset="0"/>
              </a:rPr>
              <a:t>HỌC Ở NHÀ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Học thuộc các tính chất đã học, </a:t>
            </a:r>
          </a:p>
          <a:p>
            <a:pPr>
              <a:buFontTx/>
              <a:buNone/>
            </a:pPr>
            <a:r>
              <a:rPr lang="en-US">
                <a:latin typeface="Times New Roman" pitchFamily="18" charset="0"/>
              </a:rPr>
              <a:t>   Tiên đề Ơclit và tính chất 2 đường thẳng //.</a:t>
            </a:r>
          </a:p>
          <a:p>
            <a:r>
              <a:rPr lang="en-US">
                <a:latin typeface="Times New Roman" pitchFamily="18" charset="0"/>
              </a:rPr>
              <a:t>Làm bài tập 47;48/98;99 Sgk.</a:t>
            </a:r>
          </a:p>
          <a:p>
            <a:r>
              <a:rPr lang="en-US">
                <a:solidFill>
                  <a:srgbClr val="3333CC"/>
                </a:solidFill>
                <a:latin typeface="Times New Roman" pitchFamily="18" charset="0"/>
              </a:rPr>
              <a:t> Xem trước bài 7 : Định lí.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181600" cy="4525963"/>
          </a:xfrm>
        </p:spPr>
        <p:txBody>
          <a:bodyPr/>
          <a:lstStyle/>
          <a:p>
            <a:r>
              <a:rPr lang="pt-BR" dirty="0">
                <a:latin typeface="Times New Roman" pitchFamily="18" charset="0"/>
              </a:rPr>
              <a:t>Vì a</a:t>
            </a:r>
            <a:r>
              <a:rPr lang="sv-SE" dirty="0">
                <a:latin typeface="Times New Roman" pitchFamily="18" charset="0"/>
                <a:sym typeface="Symbol" pitchFamily="18" charset="2"/>
              </a:rPr>
              <a:t></a:t>
            </a:r>
            <a:r>
              <a:rPr lang="pt-BR" dirty="0">
                <a:latin typeface="Times New Roman" pitchFamily="18" charset="0"/>
              </a:rPr>
              <a:t>b, c</a:t>
            </a:r>
            <a:r>
              <a:rPr lang="sv-SE" dirty="0">
                <a:latin typeface="Times New Roman" pitchFamily="18" charset="0"/>
                <a:sym typeface="Symbol" pitchFamily="18" charset="2"/>
              </a:rPr>
              <a:t></a:t>
            </a:r>
            <a:r>
              <a:rPr lang="pt-BR" dirty="0">
                <a:latin typeface="Times New Roman" pitchFamily="18" charset="0"/>
              </a:rPr>
              <a:t>b </a:t>
            </a:r>
            <a:r>
              <a:rPr lang="sv-SE" dirty="0">
                <a:latin typeface="Times New Roman" pitchFamily="18" charset="0"/>
                <a:sym typeface="Symbol" pitchFamily="18" charset="2"/>
              </a:rPr>
              <a:t></a:t>
            </a:r>
            <a:r>
              <a:rPr lang="pt-BR" dirty="0">
                <a:latin typeface="Times New Roman" pitchFamily="18" charset="0"/>
              </a:rPr>
              <a:t> a//c</a:t>
            </a:r>
          </a:p>
          <a:p>
            <a:pPr>
              <a:buFontTx/>
              <a:buNone/>
            </a:pPr>
            <a:r>
              <a:rPr lang="sv-SE" dirty="0">
                <a:latin typeface="Times New Roman" pitchFamily="18" charset="0"/>
                <a:sym typeface="Symbol" pitchFamily="18" charset="2"/>
              </a:rPr>
              <a:t> (tính chất từ vuông góc đến song song)</a:t>
            </a:r>
          </a:p>
          <a:p>
            <a:pPr>
              <a:buFontTx/>
              <a:buNone/>
            </a:pPr>
            <a:r>
              <a:rPr lang="sv-SE" dirty="0">
                <a:latin typeface="Times New Roman" pitchFamily="18" charset="0"/>
                <a:sym typeface="Symbol" pitchFamily="18" charset="2"/>
              </a:rPr>
              <a:t> </a:t>
            </a:r>
            <a:r>
              <a:rPr lang="pt-BR" dirty="0">
                <a:latin typeface="Times New Roman" pitchFamily="18" charset="0"/>
              </a:rPr>
              <a:t>x = 180</a:t>
            </a:r>
            <a:r>
              <a:rPr lang="pt-BR" baseline="30000" dirty="0">
                <a:latin typeface="Times New Roman" pitchFamily="18" charset="0"/>
              </a:rPr>
              <a:t>0</a:t>
            </a:r>
            <a:r>
              <a:rPr lang="pt-BR" dirty="0">
                <a:latin typeface="Times New Roman" pitchFamily="18" charset="0"/>
              </a:rPr>
              <a:t> – 115</a:t>
            </a:r>
            <a:r>
              <a:rPr lang="pt-BR" baseline="30000" dirty="0">
                <a:latin typeface="Times New Roman" pitchFamily="18" charset="0"/>
              </a:rPr>
              <a:t>0</a:t>
            </a:r>
            <a:r>
              <a:rPr lang="pt-BR" dirty="0">
                <a:latin typeface="Times New Roman" pitchFamily="18" charset="0"/>
              </a:rPr>
              <a:t> = 65</a:t>
            </a:r>
            <a:r>
              <a:rPr lang="pt-BR" baseline="30000" dirty="0">
                <a:latin typeface="Times New Roman" pitchFamily="18" charset="0"/>
              </a:rPr>
              <a:t>0</a:t>
            </a:r>
          </a:p>
          <a:p>
            <a:pPr>
              <a:buFontTx/>
              <a:buNone/>
            </a:pPr>
            <a:r>
              <a:rPr lang="pt-BR" dirty="0">
                <a:latin typeface="Times New Roman" pitchFamily="18" charset="0"/>
              </a:rPr>
              <a:t> (hai góc trong cùng phía)</a:t>
            </a:r>
            <a:endParaRPr lang="en-US" dirty="0"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19800" y="1295400"/>
            <a:ext cx="2157413" cy="2057400"/>
            <a:chOff x="7155" y="13189"/>
            <a:chExt cx="2686" cy="2381"/>
          </a:xfrm>
        </p:grpSpPr>
        <p:cxnSp>
          <p:nvCxnSpPr>
            <p:cNvPr id="6149" name="AutoShape 5"/>
            <p:cNvCxnSpPr>
              <a:cxnSpLocks noChangeAspect="1" noChangeShapeType="1"/>
            </p:cNvCxnSpPr>
            <p:nvPr/>
          </p:nvCxnSpPr>
          <p:spPr bwMode="auto">
            <a:xfrm>
              <a:off x="7579" y="13223"/>
              <a:ext cx="0" cy="2336"/>
            </a:xfrm>
            <a:prstGeom prst="straightConnector1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</p:spPr>
        </p:cxnSp>
        <p:cxnSp>
          <p:nvCxnSpPr>
            <p:cNvPr id="6150" name="AutoShape 6"/>
            <p:cNvCxnSpPr>
              <a:cxnSpLocks noChangeAspect="1" noChangeShapeType="1"/>
            </p:cNvCxnSpPr>
            <p:nvPr/>
          </p:nvCxnSpPr>
          <p:spPr bwMode="auto">
            <a:xfrm>
              <a:off x="9343" y="13234"/>
              <a:ext cx="0" cy="2336"/>
            </a:xfrm>
            <a:prstGeom prst="straightConnector1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</p:spPr>
        </p:cxnSp>
        <p:cxnSp>
          <p:nvCxnSpPr>
            <p:cNvPr id="6151" name="AutoShape 7"/>
            <p:cNvCxnSpPr>
              <a:cxnSpLocks noChangeAspect="1" noChangeShapeType="1"/>
            </p:cNvCxnSpPr>
            <p:nvPr/>
          </p:nvCxnSpPr>
          <p:spPr bwMode="auto">
            <a:xfrm>
              <a:off x="7173" y="15125"/>
              <a:ext cx="2668" cy="0"/>
            </a:xfrm>
            <a:prstGeom prst="straightConnector1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/>
            </a:ln>
          </p:spPr>
        </p:cxnSp>
        <p:sp>
          <p:nvSpPr>
            <p:cNvPr id="6152" name="Rectangle 8"/>
            <p:cNvSpPr>
              <a:spLocks noChangeAspect="1" noChangeArrowheads="1"/>
            </p:cNvSpPr>
            <p:nvPr/>
          </p:nvSpPr>
          <p:spPr bwMode="auto">
            <a:xfrm>
              <a:off x="7579" y="14999"/>
              <a:ext cx="132" cy="1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6153" name="Rectangle 9"/>
            <p:cNvSpPr>
              <a:spLocks noChangeAspect="1" noChangeArrowheads="1"/>
            </p:cNvSpPr>
            <p:nvPr/>
          </p:nvSpPr>
          <p:spPr bwMode="auto">
            <a:xfrm>
              <a:off x="9343" y="14999"/>
              <a:ext cx="133" cy="1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cxnSp>
          <p:nvCxnSpPr>
            <p:cNvPr id="6154" name="AutoShape 10"/>
            <p:cNvCxnSpPr>
              <a:cxnSpLocks noChangeAspect="1" noChangeShapeType="1"/>
            </p:cNvCxnSpPr>
            <p:nvPr/>
          </p:nvCxnSpPr>
          <p:spPr bwMode="auto">
            <a:xfrm>
              <a:off x="7155" y="13311"/>
              <a:ext cx="2668" cy="1001"/>
            </a:xfrm>
            <a:prstGeom prst="straightConnector1">
              <a:avLst/>
            </a:prstGeom>
            <a:noFill/>
            <a:ln w="28575">
              <a:solidFill>
                <a:srgbClr val="A50021"/>
              </a:solidFill>
              <a:round/>
              <a:headEnd/>
              <a:tailEnd/>
            </a:ln>
          </p:spPr>
        </p:cxnSp>
        <p:sp>
          <p:nvSpPr>
            <p:cNvPr id="6155" name="Rectangle 11"/>
            <p:cNvSpPr>
              <a:spLocks noChangeAspect="1" noChangeArrowheads="1"/>
            </p:cNvSpPr>
            <p:nvPr/>
          </p:nvSpPr>
          <p:spPr bwMode="auto">
            <a:xfrm>
              <a:off x="7579" y="13189"/>
              <a:ext cx="667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115</a:t>
              </a:r>
              <a:r>
                <a:rPr lang="en-US" sz="1600" b="1" baseline="30000"/>
                <a:t>o</a:t>
              </a:r>
              <a:endParaRPr lang="en-US" sz="1600" b="1"/>
            </a:p>
          </p:txBody>
        </p:sp>
        <p:sp>
          <p:nvSpPr>
            <p:cNvPr id="6156" name="Arc 12"/>
            <p:cNvSpPr>
              <a:spLocks noChangeAspect="1"/>
            </p:cNvSpPr>
            <p:nvPr/>
          </p:nvSpPr>
          <p:spPr bwMode="auto">
            <a:xfrm flipH="1">
              <a:off x="9079" y="13754"/>
              <a:ext cx="267" cy="26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6157" name="Rectangle 13"/>
            <p:cNvSpPr>
              <a:spLocks noChangeAspect="1" noChangeArrowheads="1"/>
            </p:cNvSpPr>
            <p:nvPr/>
          </p:nvSpPr>
          <p:spPr bwMode="auto">
            <a:xfrm>
              <a:off x="8726" y="13520"/>
              <a:ext cx="667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600" b="1"/>
                <a:t>x?</a:t>
              </a:r>
            </a:p>
          </p:txBody>
        </p:sp>
      </p:grpSp>
      <p:sp>
        <p:nvSpPr>
          <p:cNvPr id="6178" name="Rectangle 3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39763"/>
          </a:xfrm>
          <a:noFill/>
          <a:ln/>
        </p:spPr>
        <p:txBody>
          <a:bodyPr/>
          <a:lstStyle/>
          <a:p>
            <a:r>
              <a:rPr lang="en-US" sz="3200" b="1">
                <a:solidFill>
                  <a:srgbClr val="3333CC"/>
                </a:solidFill>
                <a:latin typeface="Times New Roman" pitchFamily="18" charset="0"/>
              </a:rPr>
              <a:t>LUYỆN TẬP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609600" y="990600"/>
            <a:ext cx="2530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400" b="1">
                <a:solidFill>
                  <a:srgbClr val="3333CC"/>
                </a:solidFill>
              </a:rPr>
              <a:t>3. BT58 </a:t>
            </a:r>
            <a:r>
              <a:rPr lang="pt-BR" sz="2400">
                <a:solidFill>
                  <a:srgbClr val="3333CC"/>
                </a:solidFill>
              </a:rPr>
              <a:t>SGK/104</a:t>
            </a:r>
            <a:endParaRPr lang="en-US" sz="2400">
              <a:solidFill>
                <a:srgbClr val="3333CC"/>
              </a:solidFill>
            </a:endParaRP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6115050" y="3124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a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8077200" y="26670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/>
              <a:t>b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497763" y="3124200"/>
            <a:ext cx="27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1" grpId="0"/>
      <p:bldP spid="6182" grpId="0"/>
      <p:bldP spid="61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375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LUYỆN TẬP</vt:lpstr>
      <vt:lpstr>PowerPoint Presentation</vt:lpstr>
      <vt:lpstr>HỌC Ở NHÀ</vt:lpstr>
      <vt:lpstr>LUYỆN TẬP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thị xuân quỳnh</dc:creator>
  <cp:lastModifiedBy>Van Anh</cp:lastModifiedBy>
  <cp:revision>21</cp:revision>
  <dcterms:created xsi:type="dcterms:W3CDTF">2018-09-23T13:27:08Z</dcterms:created>
  <dcterms:modified xsi:type="dcterms:W3CDTF">2020-04-07T03:57:10Z</dcterms:modified>
</cp:coreProperties>
</file>