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59" r:id="rId4"/>
    <p:sldId id="262" r:id="rId5"/>
    <p:sldId id="267" r:id="rId6"/>
    <p:sldId id="265" r:id="rId7"/>
    <p:sldId id="261" r:id="rId8"/>
    <p:sldId id="263" r:id="rId9"/>
    <p:sldId id="264" r:id="rId10"/>
    <p:sldId id="256" r:id="rId11"/>
    <p:sldId id="25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FAB1-42D5-4852-8716-A1DE38C34AEE}" type="datetimeFigureOut">
              <a:rPr lang="en-US" smtClean="0"/>
              <a:t>07/04/2020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1E60-DB1E-4E20-A84D-BA121D58A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831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FAB1-42D5-4852-8716-A1DE38C34AEE}" type="datetimeFigureOut">
              <a:rPr lang="en-US" smtClean="0"/>
              <a:t>07/04/2020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1E60-DB1E-4E20-A84D-BA121D58A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08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FAB1-42D5-4852-8716-A1DE38C34AEE}" type="datetimeFigureOut">
              <a:rPr lang="en-US" smtClean="0"/>
              <a:t>07/04/2020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1E60-DB1E-4E20-A84D-BA121D58A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027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570EB-D7B6-4681-A5F8-E0FDEFB1E890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07/04/2020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E056F-CFA2-4BEC-BF01-A2EB48182E79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336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6EF35-A64F-4CC7-89CD-91549CFFB08D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07/04/2020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2C284-F57D-409B-AA92-3BA81DD2E577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059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3ECF4-3256-4276-B89E-1D099CBB6BF3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07/04/2020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B1852-226B-48D1-A957-4054F3EE1219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23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7F132-30C4-4354-98C7-5874CC360D96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07/04/2020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756DE-80D7-4D93-A1D6-7927314B90E7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8594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3B0DE-A51E-413E-8564-A2B5D0EFE370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07/04/2020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87F2F-EA25-43A5-AB12-EEA5D0276882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40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8B81B-41CD-46DA-99FE-328B0A50682A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07/04/2020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58736-D6ED-403C-B6E6-BB777AE38496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3195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6D215-B6F8-4987-8F9A-6D76E96D2FB5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07/04/2020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6C9AD-2A5D-4E8D-A262-EF6B6EADCEAE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5682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CC5AB-BDDF-4356-BDCD-19D4B1E000D8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07/04/2020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6B7B8-FE8F-42AA-A5A4-2A64B96B545D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534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FAB1-42D5-4852-8716-A1DE38C34AEE}" type="datetimeFigureOut">
              <a:rPr lang="en-US" smtClean="0"/>
              <a:t>07/04/2020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1E60-DB1E-4E20-A84D-BA121D58A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7213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6B2DF-EC56-4AEA-9788-F946179890CE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07/04/2020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06BC5-1349-4E23-92E7-2FB858A494DE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447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1582E-CF42-4CFD-AF54-1B166601861D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07/04/2020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26273-F22F-44C1-8390-BAD05FE55836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33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F9F20-039F-426B-BF2F-D782B80AD691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07/04/2020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AC199-15DC-4ACC-A49C-AA27C42A3AE1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97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FAB1-42D5-4852-8716-A1DE38C34AEE}" type="datetimeFigureOut">
              <a:rPr lang="en-US" smtClean="0"/>
              <a:t>07/04/2020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1E60-DB1E-4E20-A84D-BA121D58A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50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FAB1-42D5-4852-8716-A1DE38C34AEE}" type="datetimeFigureOut">
              <a:rPr lang="en-US" smtClean="0"/>
              <a:t>07/04/2020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1E60-DB1E-4E20-A84D-BA121D58A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032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FAB1-42D5-4852-8716-A1DE38C34AEE}" type="datetimeFigureOut">
              <a:rPr lang="en-US" smtClean="0"/>
              <a:t>07/04/2020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1E60-DB1E-4E20-A84D-BA121D58A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755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FAB1-42D5-4852-8716-A1DE38C34AEE}" type="datetimeFigureOut">
              <a:rPr lang="en-US" smtClean="0"/>
              <a:t>07/04/2020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1E60-DB1E-4E20-A84D-BA121D58A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763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FAB1-42D5-4852-8716-A1DE38C34AEE}" type="datetimeFigureOut">
              <a:rPr lang="en-US" smtClean="0"/>
              <a:t>07/04/2020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1E60-DB1E-4E20-A84D-BA121D58A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104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FAB1-42D5-4852-8716-A1DE38C34AEE}" type="datetimeFigureOut">
              <a:rPr lang="en-US" smtClean="0"/>
              <a:t>07/04/2020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1E60-DB1E-4E20-A84D-BA121D58A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49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FAB1-42D5-4852-8716-A1DE38C34AEE}" type="datetimeFigureOut">
              <a:rPr lang="en-US" smtClean="0"/>
              <a:t>07/04/2020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1E60-DB1E-4E20-A84D-BA121D58A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EFAB1-42D5-4852-8716-A1DE38C34AEE}" type="datetimeFigureOut">
              <a:rPr lang="en-US" smtClean="0"/>
              <a:t>07/04/2020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21E60-DB1E-4E20-A84D-BA121D58A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34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vi-VN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6586BB-B171-4A62-B605-2E9AAC7BBC85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07/04/2020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5D0E0F-4DBF-475E-A07D-80E12D7F76E4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26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Text Box 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65100" y="304800"/>
            <a:ext cx="883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 sz="2800" b="1"/>
              <a:t>Bài 1:§iÒn vµo « trèng ch÷ (§) §óng hoÆc (S) Sai :</a:t>
            </a:r>
            <a:endParaRPr lang="en-US"/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990600" y="846138"/>
            <a:ext cx="784860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algn="l"/>
            <a:r>
              <a:rPr lang="en-US">
                <a:solidFill>
                  <a:srgbClr val="0000FF"/>
                </a:solidFill>
              </a:rPr>
              <a:t>a) Hai gãc ®èi ®Ønh th× b»ng nhau.</a:t>
            </a:r>
          </a:p>
          <a:p>
            <a:pPr algn="l"/>
            <a:r>
              <a:rPr lang="en-US">
                <a:solidFill>
                  <a:srgbClr val="0000FF"/>
                </a:solidFill>
              </a:rPr>
              <a:t>b) Hai gãc b»ng nhau th× ®èi ®Ønh .</a:t>
            </a:r>
          </a:p>
          <a:p>
            <a:pPr algn="l"/>
            <a:r>
              <a:rPr lang="en-US">
                <a:solidFill>
                  <a:srgbClr val="0000FF"/>
                </a:solidFill>
              </a:rPr>
              <a:t>c) Hai </a:t>
            </a:r>
            <a:r>
              <a:rPr lang="en-US" smtClean="0">
                <a:solidFill>
                  <a:srgbClr val="0000FF"/>
                </a:solidFill>
              </a:rPr>
              <a:t>®ư­êng </a:t>
            </a:r>
            <a:r>
              <a:rPr lang="en-US">
                <a:solidFill>
                  <a:srgbClr val="0000FF"/>
                </a:solidFill>
              </a:rPr>
              <a:t>th¼ng vu«ng gãc th× c¾t nhau.</a:t>
            </a:r>
          </a:p>
          <a:p>
            <a:pPr algn="l"/>
            <a:r>
              <a:rPr lang="en-US">
                <a:solidFill>
                  <a:srgbClr val="0000FF"/>
                </a:solidFill>
              </a:rPr>
              <a:t>d) Hai </a:t>
            </a:r>
            <a:r>
              <a:rPr lang="en-US" smtClean="0">
                <a:solidFill>
                  <a:srgbClr val="0000FF"/>
                </a:solidFill>
              </a:rPr>
              <a:t>®ư­êng </a:t>
            </a:r>
            <a:r>
              <a:rPr lang="en-US">
                <a:solidFill>
                  <a:srgbClr val="0000FF"/>
                </a:solidFill>
              </a:rPr>
              <a:t>th¼ng c¾t nhau th× vu«ng gãc.</a:t>
            </a:r>
            <a:endParaRPr lang="en-US"/>
          </a:p>
          <a:p>
            <a:pPr algn="l"/>
            <a:r>
              <a:rPr lang="en-US">
                <a:solidFill>
                  <a:srgbClr val="0000FF"/>
                </a:solidFill>
              </a:rPr>
              <a:t>e) </a:t>
            </a:r>
            <a:r>
              <a:rPr lang="en-US" smtClean="0">
                <a:solidFill>
                  <a:srgbClr val="0000FF"/>
                </a:solidFill>
              </a:rPr>
              <a:t>§ư­êng </a:t>
            </a:r>
            <a:r>
              <a:rPr lang="en-US">
                <a:solidFill>
                  <a:srgbClr val="0000FF"/>
                </a:solidFill>
              </a:rPr>
              <a:t>trung trùc cña mét ®o¹n th¼ng lµ </a:t>
            </a:r>
            <a:r>
              <a:rPr lang="en-US" smtClean="0">
                <a:solidFill>
                  <a:srgbClr val="0000FF"/>
                </a:solidFill>
              </a:rPr>
              <a:t>®ư­êng </a:t>
            </a:r>
            <a:r>
              <a:rPr lang="en-US">
                <a:solidFill>
                  <a:srgbClr val="0000FF"/>
                </a:solidFill>
              </a:rPr>
              <a:t>th¼ng ®i qua trung ®iÓm cña ®o¹n th¼ng Êy . </a:t>
            </a:r>
          </a:p>
          <a:p>
            <a:pPr algn="l"/>
            <a:r>
              <a:rPr lang="en-US">
                <a:solidFill>
                  <a:srgbClr val="0000FF"/>
                </a:solidFill>
              </a:rPr>
              <a:t>g) </a:t>
            </a:r>
            <a:r>
              <a:rPr lang="en-US" smtClean="0">
                <a:solidFill>
                  <a:srgbClr val="0000FF"/>
                </a:solidFill>
              </a:rPr>
              <a:t>§ư­êng </a:t>
            </a:r>
            <a:r>
              <a:rPr lang="en-US">
                <a:solidFill>
                  <a:srgbClr val="0000FF"/>
                </a:solidFill>
              </a:rPr>
              <a:t>trung trùc cña mét ®o¹n th¼ng </a:t>
            </a:r>
            <a:r>
              <a:rPr lang="en-US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mtClean="0">
                <a:solidFill>
                  <a:srgbClr val="0000FF"/>
                </a:solidFill>
              </a:rPr>
              <a:t> vu«ng </a:t>
            </a:r>
            <a:r>
              <a:rPr lang="en-US">
                <a:solidFill>
                  <a:srgbClr val="0000FF"/>
                </a:solidFill>
              </a:rPr>
              <a:t>gãc víi ®o¹n th¼ng Êy.</a:t>
            </a:r>
          </a:p>
          <a:p>
            <a:pPr algn="l"/>
            <a:r>
              <a:rPr lang="en-US">
                <a:solidFill>
                  <a:srgbClr val="0000FF"/>
                </a:solidFill>
              </a:rPr>
              <a:t>h) </a:t>
            </a:r>
            <a:r>
              <a:rPr lang="en-US" smtClean="0">
                <a:solidFill>
                  <a:srgbClr val="0000FF"/>
                </a:solidFill>
              </a:rPr>
              <a:t>§ư­êng </a:t>
            </a:r>
            <a:r>
              <a:rPr lang="en-US">
                <a:solidFill>
                  <a:srgbClr val="0000FF"/>
                </a:solidFill>
              </a:rPr>
              <a:t>trung trùc cña mét ®o¹n th¼ng lµ </a:t>
            </a:r>
            <a:r>
              <a:rPr lang="en-US" smtClean="0">
                <a:solidFill>
                  <a:srgbClr val="0000FF"/>
                </a:solidFill>
              </a:rPr>
              <a:t>®ư­êng </a:t>
            </a:r>
            <a:r>
              <a:rPr lang="en-US">
                <a:solidFill>
                  <a:srgbClr val="0000FF"/>
                </a:solidFill>
              </a:rPr>
              <a:t>th¼ng ®i qua trung ®iÓm cña ®o¹n th¼ng Êy vµ vu«ng gãc víi ®o¹n th¼ng Êy.</a:t>
            </a:r>
          </a:p>
          <a:p>
            <a:pPr algn="l"/>
            <a:r>
              <a:rPr lang="en-US">
                <a:solidFill>
                  <a:srgbClr val="0000FF"/>
                </a:solidFill>
              </a:rPr>
              <a:t>i) NÕu mét </a:t>
            </a:r>
            <a:r>
              <a:rPr lang="en-US" smtClean="0">
                <a:solidFill>
                  <a:srgbClr val="0000FF"/>
                </a:solidFill>
              </a:rPr>
              <a:t>®ư­êng </a:t>
            </a:r>
            <a:r>
              <a:rPr lang="en-US">
                <a:solidFill>
                  <a:srgbClr val="0000FF"/>
                </a:solidFill>
              </a:rPr>
              <a:t>th¼ng c c¾t hai </a:t>
            </a:r>
            <a:r>
              <a:rPr lang="en-US" smtClean="0">
                <a:solidFill>
                  <a:srgbClr val="0000FF"/>
                </a:solidFill>
              </a:rPr>
              <a:t>®ư­êng </a:t>
            </a:r>
            <a:r>
              <a:rPr lang="en-US">
                <a:solidFill>
                  <a:srgbClr val="0000FF"/>
                </a:solidFill>
              </a:rPr>
              <a:t>th¼ng a vµ b th× hai gãc so le trong b»ng nhau.</a:t>
            </a:r>
          </a:p>
        </p:txBody>
      </p:sp>
      <p:sp>
        <p:nvSpPr>
          <p:cNvPr id="25607" name="Rectangle 16"/>
          <p:cNvSpPr>
            <a:spLocks noChangeArrowheads="1"/>
          </p:cNvSpPr>
          <p:nvPr/>
        </p:nvSpPr>
        <p:spPr bwMode="auto">
          <a:xfrm>
            <a:off x="609600" y="1295400"/>
            <a:ext cx="38100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8" name="Rectangle 17"/>
          <p:cNvSpPr>
            <a:spLocks noChangeArrowheads="1"/>
          </p:cNvSpPr>
          <p:nvPr/>
        </p:nvSpPr>
        <p:spPr bwMode="auto">
          <a:xfrm>
            <a:off x="609600" y="914400"/>
            <a:ext cx="38100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9" name="Rectangle 18"/>
          <p:cNvSpPr>
            <a:spLocks noChangeArrowheads="1"/>
          </p:cNvSpPr>
          <p:nvPr/>
        </p:nvSpPr>
        <p:spPr bwMode="auto">
          <a:xfrm>
            <a:off x="609600" y="2057400"/>
            <a:ext cx="38100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0" name="Rectangle 19"/>
          <p:cNvSpPr>
            <a:spLocks noChangeArrowheads="1"/>
          </p:cNvSpPr>
          <p:nvPr/>
        </p:nvSpPr>
        <p:spPr bwMode="auto">
          <a:xfrm>
            <a:off x="609600" y="1676400"/>
            <a:ext cx="38100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1" name="Rectangle 20"/>
          <p:cNvSpPr>
            <a:spLocks noChangeArrowheads="1"/>
          </p:cNvSpPr>
          <p:nvPr/>
        </p:nvSpPr>
        <p:spPr bwMode="auto">
          <a:xfrm>
            <a:off x="609600" y="3124200"/>
            <a:ext cx="38100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2" name="Rectangle 21"/>
          <p:cNvSpPr>
            <a:spLocks noChangeArrowheads="1"/>
          </p:cNvSpPr>
          <p:nvPr/>
        </p:nvSpPr>
        <p:spPr bwMode="auto">
          <a:xfrm>
            <a:off x="609600" y="2438400"/>
            <a:ext cx="38100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3" name="Rectangle 22"/>
          <p:cNvSpPr>
            <a:spLocks noChangeArrowheads="1"/>
          </p:cNvSpPr>
          <p:nvPr/>
        </p:nvSpPr>
        <p:spPr bwMode="auto">
          <a:xfrm>
            <a:off x="609600" y="3810000"/>
            <a:ext cx="38100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4" name="Rectangle 23"/>
          <p:cNvSpPr>
            <a:spLocks noChangeArrowheads="1"/>
          </p:cNvSpPr>
          <p:nvPr/>
        </p:nvSpPr>
        <p:spPr bwMode="auto">
          <a:xfrm>
            <a:off x="609600" y="4953000"/>
            <a:ext cx="38100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0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78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457200"/>
            <a:ext cx="7772400" cy="3048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 dẫn về nhà:</a:t>
            </a:r>
          </a:p>
          <a:p>
            <a:pPr marL="457200" indent="-457200" algn="l">
              <a:buFontTx/>
              <a:buChar char="-"/>
            </a:pP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các kiến thức trong chương.</a:t>
            </a:r>
          </a:p>
          <a:p>
            <a:pPr marL="457200" indent="-457200" algn="l">
              <a:buFontTx/>
              <a:buChar char="-"/>
            </a:pP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Xem lại các bài toán đã làm, nắm vững phương pháp giải.</a:t>
            </a:r>
          </a:p>
          <a:p>
            <a:pPr marL="457200" indent="-457200" algn="l">
              <a:buFontTx/>
              <a:buChar char="-"/>
            </a:pP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 bài: 49, I.2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I.10/SBT</a:t>
            </a:r>
            <a:endParaRPr lang="en-US" sz="28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Tx/>
              <a:buChar char="-"/>
            </a:pP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sau kiểm tra 1 tiết.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18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8984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Text Box 2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65100" y="304800"/>
            <a:ext cx="883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Đáp án: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Text Box 9"/>
          <p:cNvSpPr txBox="1">
            <a:spLocks noChangeArrowheads="1"/>
          </p:cNvSpPr>
          <p:nvPr/>
        </p:nvSpPr>
        <p:spPr bwMode="auto">
          <a:xfrm>
            <a:off x="990600" y="811213"/>
            <a:ext cx="784860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algn="l"/>
            <a:r>
              <a:rPr lang="en-US">
                <a:solidFill>
                  <a:srgbClr val="0000FF"/>
                </a:solidFill>
              </a:rPr>
              <a:t>a) Hai gãc ®èi ®Ønh th× b»ng nhau.</a:t>
            </a:r>
          </a:p>
          <a:p>
            <a:pPr algn="l"/>
            <a:r>
              <a:rPr lang="en-US">
                <a:solidFill>
                  <a:srgbClr val="0000FF"/>
                </a:solidFill>
              </a:rPr>
              <a:t>b) Hai gãc b»ng nhau th× ®èi ®Ønh .</a:t>
            </a:r>
          </a:p>
          <a:p>
            <a:pPr algn="l"/>
            <a:r>
              <a:rPr lang="en-US">
                <a:solidFill>
                  <a:srgbClr val="0000FF"/>
                </a:solidFill>
              </a:rPr>
              <a:t>c) Hai ®ư­êng th¼ng vu«ng gãc th× c¾t nhau.</a:t>
            </a:r>
          </a:p>
          <a:p>
            <a:pPr algn="l"/>
            <a:r>
              <a:rPr lang="en-US">
                <a:solidFill>
                  <a:srgbClr val="0000FF"/>
                </a:solidFill>
              </a:rPr>
              <a:t>d) Hai ®ư­êng th¼ng c¾t nhau th× vu«ng gãc.</a:t>
            </a:r>
            <a:endParaRPr lang="en-US"/>
          </a:p>
          <a:p>
            <a:pPr algn="l"/>
            <a:r>
              <a:rPr lang="en-US">
                <a:solidFill>
                  <a:srgbClr val="0000FF"/>
                </a:solidFill>
              </a:rPr>
              <a:t>e) §ư­êng trung trùc cña mét ®o¹n th¼ng lµ ®ư­êng th¼ng ®i qua trung ®iÓm cña ®o¹n th¼ng Êy . </a:t>
            </a:r>
          </a:p>
          <a:p>
            <a:pPr algn="l"/>
            <a:r>
              <a:rPr lang="en-US">
                <a:solidFill>
                  <a:srgbClr val="0000FF"/>
                </a:solidFill>
              </a:rPr>
              <a:t>g) §ư­êng trung trùc cña mét ®o¹n th¼ng </a:t>
            </a:r>
            <a:r>
              <a:rPr lang="en-US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mtClean="0">
                <a:solidFill>
                  <a:srgbClr val="0000FF"/>
                </a:solidFill>
              </a:rPr>
              <a:t> vu«ng </a:t>
            </a:r>
            <a:r>
              <a:rPr lang="en-US">
                <a:solidFill>
                  <a:srgbClr val="0000FF"/>
                </a:solidFill>
              </a:rPr>
              <a:t>gãc víi ®o¹n th¼ng Êy.</a:t>
            </a:r>
          </a:p>
          <a:p>
            <a:pPr algn="l"/>
            <a:r>
              <a:rPr lang="en-US">
                <a:solidFill>
                  <a:srgbClr val="0000FF"/>
                </a:solidFill>
              </a:rPr>
              <a:t>h) §ư­êng trung trùc cña mét ®o¹n th¼ng lµ ®ư­êng th¼ng ®i qua trung ®iÓm cña ®o¹n th¼ng Êy vµvu«ng gãc víi ®o¹n th¼ng Êy.</a:t>
            </a:r>
          </a:p>
          <a:p>
            <a:pPr algn="l"/>
            <a:r>
              <a:rPr lang="en-US">
                <a:solidFill>
                  <a:srgbClr val="0000FF"/>
                </a:solidFill>
              </a:rPr>
              <a:t>i) NÕu mét ®ư­êng th¼ng c c¾t hai ®ưêng th¼ng a vµ b th× hai gãc so le trong b»ng nhau.</a:t>
            </a:r>
          </a:p>
        </p:txBody>
      </p:sp>
      <p:sp>
        <p:nvSpPr>
          <p:cNvPr id="232458" name="Rectangle 10"/>
          <p:cNvSpPr>
            <a:spLocks noChangeArrowheads="1"/>
          </p:cNvSpPr>
          <p:nvPr/>
        </p:nvSpPr>
        <p:spPr bwMode="auto">
          <a:xfrm>
            <a:off x="533400" y="1219200"/>
            <a:ext cx="381000" cy="425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000" b="1">
                <a:latin typeface=".VnTimeH" pitchFamily="34" charset="0"/>
              </a:rPr>
              <a:t>s</a:t>
            </a:r>
            <a:endParaRPr lang="en-US">
              <a:latin typeface=".VnTimeH" pitchFamily="34" charset="0"/>
            </a:endParaRPr>
          </a:p>
        </p:txBody>
      </p:sp>
      <p:sp>
        <p:nvSpPr>
          <p:cNvPr id="232459" name="Rectangle 11"/>
          <p:cNvSpPr>
            <a:spLocks noChangeArrowheads="1"/>
          </p:cNvSpPr>
          <p:nvPr/>
        </p:nvSpPr>
        <p:spPr bwMode="auto">
          <a:xfrm>
            <a:off x="512763" y="823913"/>
            <a:ext cx="396875" cy="425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1">
                <a:latin typeface=".VnTimeH" pitchFamily="34" charset="0"/>
              </a:rPr>
              <a:t>®</a:t>
            </a:r>
            <a:endParaRPr lang="en-US">
              <a:latin typeface=".VnTimeH" pitchFamily="34" charset="0"/>
            </a:endParaRPr>
          </a:p>
        </p:txBody>
      </p:sp>
      <p:sp>
        <p:nvSpPr>
          <p:cNvPr id="232465" name="Rectangle 17"/>
          <p:cNvSpPr>
            <a:spLocks noChangeArrowheads="1"/>
          </p:cNvSpPr>
          <p:nvPr/>
        </p:nvSpPr>
        <p:spPr bwMode="auto">
          <a:xfrm>
            <a:off x="515938" y="2057400"/>
            <a:ext cx="415925" cy="425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000" b="1">
                <a:latin typeface=".VnTimeH" pitchFamily="34" charset="0"/>
              </a:rPr>
              <a:t>s</a:t>
            </a:r>
            <a:endParaRPr lang="en-US">
              <a:latin typeface=".VnTimeH" pitchFamily="34" charset="0"/>
            </a:endParaRPr>
          </a:p>
        </p:txBody>
      </p:sp>
      <p:sp>
        <p:nvSpPr>
          <p:cNvPr id="232466" name="Rectangle 18"/>
          <p:cNvSpPr>
            <a:spLocks noChangeArrowheads="1"/>
          </p:cNvSpPr>
          <p:nvPr/>
        </p:nvSpPr>
        <p:spPr bwMode="auto">
          <a:xfrm>
            <a:off x="512763" y="1676400"/>
            <a:ext cx="396875" cy="425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1">
                <a:latin typeface=".VnTimeH" pitchFamily="34" charset="0"/>
              </a:rPr>
              <a:t>®</a:t>
            </a:r>
            <a:endParaRPr lang="en-US">
              <a:latin typeface=".VnTimeH" pitchFamily="34" charset="0"/>
            </a:endParaRPr>
          </a:p>
        </p:txBody>
      </p:sp>
      <p:sp>
        <p:nvSpPr>
          <p:cNvPr id="232467" name="Rectangle 19"/>
          <p:cNvSpPr>
            <a:spLocks noChangeArrowheads="1"/>
          </p:cNvSpPr>
          <p:nvPr/>
        </p:nvSpPr>
        <p:spPr bwMode="auto">
          <a:xfrm>
            <a:off x="527050" y="2470150"/>
            <a:ext cx="415925" cy="425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000" b="1">
                <a:latin typeface=".VnTimeH" pitchFamily="34" charset="0"/>
              </a:rPr>
              <a:t>s</a:t>
            </a:r>
            <a:endParaRPr lang="en-US">
              <a:latin typeface=".VnTimeH" pitchFamily="34" charset="0"/>
            </a:endParaRPr>
          </a:p>
        </p:txBody>
      </p:sp>
      <p:sp>
        <p:nvSpPr>
          <p:cNvPr id="232468" name="Rectangle 20"/>
          <p:cNvSpPr>
            <a:spLocks noChangeArrowheads="1"/>
          </p:cNvSpPr>
          <p:nvPr/>
        </p:nvSpPr>
        <p:spPr bwMode="auto">
          <a:xfrm>
            <a:off x="527050" y="3136870"/>
            <a:ext cx="415925" cy="40011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000" b="1">
                <a:latin typeface=".VnTimeH" pitchFamily="34" charset="0"/>
              </a:rPr>
              <a:t>Đ</a:t>
            </a:r>
            <a:endParaRPr lang="en-US">
              <a:latin typeface=".VnTimeH" pitchFamily="34" charset="0"/>
            </a:endParaRPr>
          </a:p>
        </p:txBody>
      </p:sp>
      <p:sp>
        <p:nvSpPr>
          <p:cNvPr id="232469" name="Rectangle 21"/>
          <p:cNvSpPr>
            <a:spLocks noChangeArrowheads="1"/>
          </p:cNvSpPr>
          <p:nvPr/>
        </p:nvSpPr>
        <p:spPr bwMode="auto">
          <a:xfrm>
            <a:off x="544513" y="3886200"/>
            <a:ext cx="396875" cy="425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1">
                <a:latin typeface=".VnTimeH" pitchFamily="34" charset="0"/>
              </a:rPr>
              <a:t>®</a:t>
            </a:r>
            <a:endParaRPr lang="en-US">
              <a:latin typeface=".VnTimeH" pitchFamily="34" charset="0"/>
            </a:endParaRPr>
          </a:p>
        </p:txBody>
      </p:sp>
      <p:sp>
        <p:nvSpPr>
          <p:cNvPr id="232470" name="Rectangle 22"/>
          <p:cNvSpPr>
            <a:spLocks noChangeArrowheads="1"/>
          </p:cNvSpPr>
          <p:nvPr/>
        </p:nvSpPr>
        <p:spPr bwMode="auto">
          <a:xfrm>
            <a:off x="555625" y="4953000"/>
            <a:ext cx="354013" cy="425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1">
                <a:latin typeface=".VnTimeH" pitchFamily="34" charset="0"/>
              </a:rPr>
              <a:t>s</a:t>
            </a:r>
            <a:endParaRPr lang="en-US">
              <a:latin typeface=".VnTimeH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244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2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2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2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2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2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2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2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2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2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2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2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2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2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2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50" grpId="0" autoUpdateAnimBg="0"/>
      <p:bldP spid="232458" grpId="0" animBg="1" autoUpdateAnimBg="0"/>
      <p:bldP spid="232459" grpId="0" animBg="1" autoUpdateAnimBg="0"/>
      <p:bldP spid="232465" grpId="0" animBg="1" autoUpdateAnimBg="0"/>
      <p:bldP spid="232466" grpId="0" animBg="1" autoUpdateAnimBg="0"/>
      <p:bldP spid="232467" grpId="0" animBg="1" autoUpdateAnimBg="0"/>
      <p:bldP spid="232468" grpId="0" animBg="1" autoUpdateAnimBg="0"/>
      <p:bldP spid="232469" grpId="0" animBg="1" autoUpdateAnimBg="0"/>
      <p:bldP spid="232470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304800" y="523875"/>
            <a:ext cx="4953000" cy="466725"/>
          </a:xfrm>
          <a:prstGeom prst="rect">
            <a:avLst/>
          </a:prstGeom>
          <a:solidFill>
            <a:srgbClr val="A9F5B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1. Cho hình vẽ bên. Số đo  góc CEB:</a:t>
            </a:r>
          </a:p>
        </p:txBody>
      </p:sp>
      <p:pic>
        <p:nvPicPr>
          <p:cNvPr id="6187" name="Picture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0"/>
            <a:ext cx="2133600" cy="172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381000" y="1576388"/>
            <a:ext cx="3733800" cy="1014412"/>
          </a:xfrm>
          <a:prstGeom prst="rect">
            <a:avLst/>
          </a:prstGeom>
          <a:solidFill>
            <a:srgbClr val="A9F5B7"/>
          </a:solidFill>
          <a:ln w="9525">
            <a:solidFill>
              <a:srgbClr val="A9F5B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2. Cho hình vẽ bên. </a:t>
            </a:r>
          </a:p>
          <a:p>
            <a:pPr eaLnBrk="1" hangingPunct="1"/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Số đo góc HKA bằng:</a:t>
            </a:r>
          </a:p>
        </p:txBody>
      </p:sp>
      <p:pic>
        <p:nvPicPr>
          <p:cNvPr id="6199" name="Picture 5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600200"/>
            <a:ext cx="2438400" cy="184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17" name="Text Box 73"/>
          <p:cNvSpPr txBox="1">
            <a:spLocks noChangeArrowheads="1"/>
          </p:cNvSpPr>
          <p:nvPr/>
        </p:nvSpPr>
        <p:spPr bwMode="auto">
          <a:xfrm>
            <a:off x="381000" y="3352800"/>
            <a:ext cx="4114800" cy="1014413"/>
          </a:xfrm>
          <a:prstGeom prst="rect">
            <a:avLst/>
          </a:prstGeom>
          <a:solidFill>
            <a:srgbClr val="A9F5B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3. Cho hình vẽ bên, có EF</a:t>
            </a:r>
            <a:r>
              <a:rPr lang="en-US" b="1">
                <a:solidFill>
                  <a:schemeClr val="tx1"/>
                </a:solidFill>
                <a:latin typeface="Times New Roman" pitchFamily="18" charset="0"/>
              </a:rPr>
              <a:t>//</a:t>
            </a:r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KH.</a:t>
            </a:r>
          </a:p>
          <a:p>
            <a:pPr eaLnBrk="1" hangingPunct="1"/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Số đo góc CBK bằng:</a:t>
            </a:r>
            <a:r>
              <a:rPr lang="en-US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  <p:pic>
        <p:nvPicPr>
          <p:cNvPr id="6218" name="Picture 7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367088"/>
            <a:ext cx="2438400" cy="196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19" name="Text Box 75"/>
          <p:cNvSpPr txBox="1">
            <a:spLocks noChangeArrowheads="1"/>
          </p:cNvSpPr>
          <p:nvPr/>
        </p:nvSpPr>
        <p:spPr bwMode="auto">
          <a:xfrm>
            <a:off x="381000" y="9906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A. 130</a:t>
            </a:r>
            <a:r>
              <a:rPr lang="en-US" baseline="30000">
                <a:solidFill>
                  <a:schemeClr val="tx1"/>
                </a:solidFill>
                <a:latin typeface="Times New Roman" pitchFamily="18" charset="0"/>
              </a:rPr>
              <a:t>0</a:t>
            </a:r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       B. 50</a:t>
            </a:r>
            <a:r>
              <a:rPr lang="en-US" baseline="30000">
                <a:solidFill>
                  <a:schemeClr val="tx1"/>
                </a:solidFill>
                <a:latin typeface="Times New Roman" pitchFamily="18" charset="0"/>
              </a:rPr>
              <a:t>0</a:t>
            </a:r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         C. 180</a:t>
            </a:r>
            <a:r>
              <a:rPr lang="en-US" baseline="30000">
                <a:solidFill>
                  <a:schemeClr val="tx1"/>
                </a:solidFill>
                <a:latin typeface="Times New Roman" pitchFamily="18" charset="0"/>
              </a:rPr>
              <a:t>0</a:t>
            </a: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220" name="Oval 76"/>
          <p:cNvSpPr>
            <a:spLocks noChangeArrowheads="1"/>
          </p:cNvSpPr>
          <p:nvPr/>
        </p:nvSpPr>
        <p:spPr bwMode="auto">
          <a:xfrm>
            <a:off x="1752600" y="1019175"/>
            <a:ext cx="5334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21" name="Text Box 77"/>
          <p:cNvSpPr txBox="1">
            <a:spLocks noChangeArrowheads="1"/>
          </p:cNvSpPr>
          <p:nvPr/>
        </p:nvSpPr>
        <p:spPr bwMode="auto">
          <a:xfrm>
            <a:off x="381000" y="25908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A. 90</a:t>
            </a:r>
            <a:r>
              <a:rPr lang="en-US" baseline="30000">
                <a:solidFill>
                  <a:schemeClr val="tx1"/>
                </a:solidFill>
                <a:latin typeface="Times New Roman" pitchFamily="18" charset="0"/>
              </a:rPr>
              <a:t>0          </a:t>
            </a:r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B. 130</a:t>
            </a:r>
            <a:r>
              <a:rPr lang="en-US" baseline="30000">
                <a:solidFill>
                  <a:schemeClr val="tx1"/>
                </a:solidFill>
                <a:latin typeface="Times New Roman" pitchFamily="18" charset="0"/>
              </a:rPr>
              <a:t>0</a:t>
            </a:r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           C. 50</a:t>
            </a:r>
            <a:r>
              <a:rPr lang="en-US" baseline="30000">
                <a:solidFill>
                  <a:schemeClr val="tx1"/>
                </a:solidFill>
                <a:latin typeface="Times New Roman" pitchFamily="18" charset="0"/>
              </a:rPr>
              <a:t>0</a:t>
            </a: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222" name="Oval 78"/>
          <p:cNvSpPr>
            <a:spLocks noChangeArrowheads="1"/>
          </p:cNvSpPr>
          <p:nvPr/>
        </p:nvSpPr>
        <p:spPr bwMode="auto">
          <a:xfrm>
            <a:off x="3352800" y="2619375"/>
            <a:ext cx="5334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23" name="Text Box 79"/>
          <p:cNvSpPr txBox="1">
            <a:spLocks noChangeArrowheads="1"/>
          </p:cNvSpPr>
          <p:nvPr/>
        </p:nvSpPr>
        <p:spPr bwMode="auto">
          <a:xfrm>
            <a:off x="381000" y="44958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A. 180</a:t>
            </a:r>
            <a:r>
              <a:rPr lang="en-US" baseline="30000">
                <a:solidFill>
                  <a:schemeClr val="tx1"/>
                </a:solidFill>
                <a:latin typeface="Times New Roman" pitchFamily="18" charset="0"/>
              </a:rPr>
              <a:t>0</a:t>
            </a:r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        B. 50</a:t>
            </a:r>
            <a:r>
              <a:rPr lang="en-US" baseline="30000">
                <a:solidFill>
                  <a:schemeClr val="tx1"/>
                </a:solidFill>
                <a:latin typeface="Times New Roman" pitchFamily="18" charset="0"/>
              </a:rPr>
              <a:t>0</a:t>
            </a:r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           C. 130</a:t>
            </a:r>
            <a:r>
              <a:rPr lang="en-US" baseline="30000">
                <a:solidFill>
                  <a:schemeClr val="tx1"/>
                </a:solidFill>
                <a:latin typeface="Times New Roman" pitchFamily="18" charset="0"/>
              </a:rPr>
              <a:t>0</a:t>
            </a: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224" name="Oval 80"/>
          <p:cNvSpPr>
            <a:spLocks noChangeArrowheads="1"/>
          </p:cNvSpPr>
          <p:nvPr/>
        </p:nvSpPr>
        <p:spPr bwMode="auto">
          <a:xfrm>
            <a:off x="3448050" y="4495800"/>
            <a:ext cx="5334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240" name="Group 96"/>
          <p:cNvGrpSpPr>
            <a:grpSpLocks/>
          </p:cNvGrpSpPr>
          <p:nvPr/>
        </p:nvGrpSpPr>
        <p:grpSpPr bwMode="auto">
          <a:xfrm>
            <a:off x="4953000" y="5334000"/>
            <a:ext cx="3429000" cy="1447800"/>
            <a:chOff x="3120" y="3456"/>
            <a:chExt cx="2160" cy="912"/>
          </a:xfrm>
        </p:grpSpPr>
        <p:grpSp>
          <p:nvGrpSpPr>
            <p:cNvPr id="27667" name="Group 91"/>
            <p:cNvGrpSpPr>
              <a:grpSpLocks/>
            </p:cNvGrpSpPr>
            <p:nvPr/>
          </p:nvGrpSpPr>
          <p:grpSpPr bwMode="auto">
            <a:xfrm>
              <a:off x="3312" y="3648"/>
              <a:ext cx="1728" cy="576"/>
              <a:chOff x="3312" y="3648"/>
              <a:chExt cx="1728" cy="576"/>
            </a:xfrm>
          </p:grpSpPr>
          <p:sp>
            <p:nvSpPr>
              <p:cNvPr id="27672" name="Line 83"/>
              <p:cNvSpPr>
                <a:spLocks noChangeShapeType="1"/>
              </p:cNvSpPr>
              <p:nvPr/>
            </p:nvSpPr>
            <p:spPr bwMode="auto">
              <a:xfrm flipV="1">
                <a:off x="3312" y="3648"/>
                <a:ext cx="576" cy="576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3" name="Line 84"/>
              <p:cNvSpPr>
                <a:spLocks noChangeShapeType="1"/>
              </p:cNvSpPr>
              <p:nvPr/>
            </p:nvSpPr>
            <p:spPr bwMode="auto">
              <a:xfrm>
                <a:off x="3312" y="4224"/>
                <a:ext cx="1080" cy="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4" name="Line 85"/>
              <p:cNvSpPr>
                <a:spLocks noChangeShapeType="1"/>
              </p:cNvSpPr>
              <p:nvPr/>
            </p:nvSpPr>
            <p:spPr bwMode="auto">
              <a:xfrm flipV="1">
                <a:off x="4392" y="3648"/>
                <a:ext cx="648" cy="576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5" name="Arc 86"/>
              <p:cNvSpPr>
                <a:spLocks/>
              </p:cNvSpPr>
              <p:nvPr/>
            </p:nvSpPr>
            <p:spPr bwMode="auto">
              <a:xfrm>
                <a:off x="3456" y="4080"/>
                <a:ext cx="72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6" name="Arc 87"/>
              <p:cNvSpPr>
                <a:spLocks/>
              </p:cNvSpPr>
              <p:nvPr/>
            </p:nvSpPr>
            <p:spPr bwMode="auto">
              <a:xfrm rot="9921158" flipV="1">
                <a:off x="4314" y="4128"/>
                <a:ext cx="216" cy="7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7" name="Arc 88"/>
              <p:cNvSpPr>
                <a:spLocks/>
              </p:cNvSpPr>
              <p:nvPr/>
            </p:nvSpPr>
            <p:spPr bwMode="auto">
              <a:xfrm>
                <a:off x="3438" y="4080"/>
                <a:ext cx="72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8" name="Text Box 89"/>
              <p:cNvSpPr txBox="1">
                <a:spLocks noChangeArrowheads="1"/>
              </p:cNvSpPr>
              <p:nvPr/>
            </p:nvSpPr>
            <p:spPr bwMode="auto">
              <a:xfrm>
                <a:off x="3528" y="4008"/>
                <a:ext cx="360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1pPr>
                <a:lvl2pPr marL="742950" indent="-285750"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2pPr>
                <a:lvl3pPr marL="1143000" indent="-228600"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3pPr>
                <a:lvl4pPr marL="1600200" indent="-228600"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4pPr>
                <a:lvl5pPr marL="2057400" indent="-228600"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9pPr>
              </a:lstStyle>
              <a:p>
                <a:pPr eaLnBrk="1" hangingPunct="1"/>
                <a:r>
                  <a:rPr lang="en-US" sz="1900" b="1">
                    <a:solidFill>
                      <a:schemeClr val="tx1"/>
                    </a:solidFill>
                    <a:latin typeface="Times New Roman" pitchFamily="18" charset="0"/>
                  </a:rPr>
                  <a:t>a</a:t>
                </a:r>
                <a:r>
                  <a:rPr lang="en-US" sz="1900" b="1" baseline="30000">
                    <a:solidFill>
                      <a:schemeClr val="tx1"/>
                    </a:solidFill>
                    <a:latin typeface="Times New Roman" pitchFamily="18" charset="0"/>
                  </a:rPr>
                  <a:t>0</a:t>
                </a:r>
                <a:endParaRPr lang="en-US" sz="3200">
                  <a:solidFill>
                    <a:schemeClr val="tx1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679" name="Text Box 90"/>
              <p:cNvSpPr txBox="1">
                <a:spLocks noChangeArrowheads="1"/>
              </p:cNvSpPr>
              <p:nvPr/>
            </p:nvSpPr>
            <p:spPr bwMode="auto">
              <a:xfrm>
                <a:off x="4128" y="3936"/>
                <a:ext cx="408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1pPr>
                <a:lvl2pPr marL="742950" indent="-285750"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2pPr>
                <a:lvl3pPr marL="1143000" indent="-228600"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3pPr>
                <a:lvl4pPr marL="1600200" indent="-228600"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4pPr>
                <a:lvl5pPr marL="2057400" indent="-228600"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rgbClr val="FF3300"/>
                    </a:solidFill>
                    <a:latin typeface=".VnTime" pitchFamily="34" charset="0"/>
                  </a:defRPr>
                </a:lvl9pPr>
              </a:lstStyle>
              <a:p>
                <a:pPr eaLnBrk="1" hangingPunct="1"/>
                <a:r>
                  <a:rPr lang="en-US" sz="1900" b="1">
                    <a:solidFill>
                      <a:schemeClr val="tx1"/>
                    </a:solidFill>
                    <a:latin typeface="Times New Roman" pitchFamily="18" charset="0"/>
                  </a:rPr>
                  <a:t>3a</a:t>
                </a:r>
                <a:r>
                  <a:rPr lang="en-US" sz="1900" b="1" baseline="30000">
                    <a:solidFill>
                      <a:schemeClr val="tx1"/>
                    </a:solidFill>
                    <a:latin typeface="Times New Roman" pitchFamily="18" charset="0"/>
                  </a:rPr>
                  <a:t>0</a:t>
                </a:r>
                <a:endParaRPr lang="en-US" sz="3200">
                  <a:solidFill>
                    <a:schemeClr val="tx1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27668" name="Text Box 92"/>
            <p:cNvSpPr txBox="1">
              <a:spLocks noChangeArrowheads="1"/>
            </p:cNvSpPr>
            <p:nvPr/>
          </p:nvSpPr>
          <p:spPr bwMode="auto">
            <a:xfrm>
              <a:off x="3120" y="403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FF3300"/>
                  </a:solidFill>
                  <a:latin typeface=".VnTime" pitchFamily="34" charset="0"/>
                </a:defRPr>
              </a:lvl1pPr>
              <a:lvl2pPr marL="742950" indent="-285750">
                <a:defRPr sz="2400">
                  <a:solidFill>
                    <a:srgbClr val="FF3300"/>
                  </a:solidFill>
                  <a:latin typeface=".VnTime" pitchFamily="34" charset="0"/>
                </a:defRPr>
              </a:lvl2pPr>
              <a:lvl3pPr marL="11430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3pPr>
              <a:lvl4pPr marL="16002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4pPr>
              <a:lvl5pPr marL="20574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9pPr>
            </a:lstStyle>
            <a:p>
              <a:pPr eaLnBrk="1" hangingPunct="1"/>
              <a:r>
                <a:rPr lang="en-US" sz="1800" b="1">
                  <a:solidFill>
                    <a:schemeClr val="tx1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7669" name="Text Box 93"/>
            <p:cNvSpPr txBox="1">
              <a:spLocks noChangeArrowheads="1"/>
            </p:cNvSpPr>
            <p:nvPr/>
          </p:nvSpPr>
          <p:spPr bwMode="auto">
            <a:xfrm>
              <a:off x="3696" y="3456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FF3300"/>
                  </a:solidFill>
                  <a:latin typeface=".VnTime" pitchFamily="34" charset="0"/>
                </a:defRPr>
              </a:lvl1pPr>
              <a:lvl2pPr marL="742950" indent="-285750">
                <a:defRPr sz="2400">
                  <a:solidFill>
                    <a:srgbClr val="FF3300"/>
                  </a:solidFill>
                  <a:latin typeface=".VnTime" pitchFamily="34" charset="0"/>
                </a:defRPr>
              </a:lvl2pPr>
              <a:lvl3pPr marL="11430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3pPr>
              <a:lvl4pPr marL="16002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4pPr>
              <a:lvl5pPr marL="20574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chemeClr val="tx1"/>
                  </a:solidFill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27670" name="Text Box 94"/>
            <p:cNvSpPr txBox="1">
              <a:spLocks noChangeArrowheads="1"/>
            </p:cNvSpPr>
            <p:nvPr/>
          </p:nvSpPr>
          <p:spPr bwMode="auto">
            <a:xfrm>
              <a:off x="4368" y="4137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FF3300"/>
                  </a:solidFill>
                  <a:latin typeface=".VnTime" pitchFamily="34" charset="0"/>
                </a:defRPr>
              </a:lvl1pPr>
              <a:lvl2pPr marL="742950" indent="-285750">
                <a:defRPr sz="2400">
                  <a:solidFill>
                    <a:srgbClr val="FF3300"/>
                  </a:solidFill>
                  <a:latin typeface=".VnTime" pitchFamily="34" charset="0"/>
                </a:defRPr>
              </a:lvl2pPr>
              <a:lvl3pPr marL="11430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3pPr>
              <a:lvl4pPr marL="16002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4pPr>
              <a:lvl5pPr marL="20574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9pPr>
            </a:lstStyle>
            <a:p>
              <a:pPr eaLnBrk="1" hangingPunct="1"/>
              <a:r>
                <a:rPr lang="en-US" sz="1800" b="1">
                  <a:solidFill>
                    <a:schemeClr val="tx1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27671" name="Text Box 95"/>
            <p:cNvSpPr txBox="1">
              <a:spLocks noChangeArrowheads="1"/>
            </p:cNvSpPr>
            <p:nvPr/>
          </p:nvSpPr>
          <p:spPr bwMode="auto">
            <a:xfrm>
              <a:off x="4992" y="3552"/>
              <a:ext cx="2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FF3300"/>
                  </a:solidFill>
                  <a:latin typeface=".VnTime" pitchFamily="34" charset="0"/>
                </a:defRPr>
              </a:lvl1pPr>
              <a:lvl2pPr marL="742950" indent="-285750">
                <a:defRPr sz="2400">
                  <a:solidFill>
                    <a:srgbClr val="FF3300"/>
                  </a:solidFill>
                  <a:latin typeface=".VnTime" pitchFamily="34" charset="0"/>
                </a:defRPr>
              </a:lvl2pPr>
              <a:lvl3pPr marL="11430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3pPr>
              <a:lvl4pPr marL="16002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4pPr>
              <a:lvl5pPr marL="20574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9pPr>
            </a:lstStyle>
            <a:p>
              <a:pPr eaLnBrk="1" hangingPunct="1"/>
              <a:r>
                <a:rPr lang="en-US" sz="2000" b="1">
                  <a:solidFill>
                    <a:schemeClr val="tx1"/>
                  </a:solidFill>
                  <a:latin typeface="Times New Roman" pitchFamily="18" charset="0"/>
                </a:rPr>
                <a:t>y</a:t>
              </a:r>
            </a:p>
          </p:txBody>
        </p:sp>
      </p:grpSp>
      <p:sp>
        <p:nvSpPr>
          <p:cNvPr id="6241" name="Text Box 97"/>
          <p:cNvSpPr txBox="1">
            <a:spLocks noChangeArrowheads="1"/>
          </p:cNvSpPr>
          <p:nvPr/>
        </p:nvSpPr>
        <p:spPr bwMode="auto">
          <a:xfrm>
            <a:off x="457200" y="5105400"/>
            <a:ext cx="4038600" cy="1004888"/>
          </a:xfrm>
          <a:prstGeom prst="rect">
            <a:avLst/>
          </a:prstGeom>
          <a:solidFill>
            <a:srgbClr val="A9F5B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4. Cho hình vẽ, biết Ax//By.</a:t>
            </a:r>
          </a:p>
          <a:p>
            <a:pPr eaLnBrk="1" hangingPunct="1"/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Khi đó, a</a:t>
            </a:r>
            <a:r>
              <a:rPr lang="en-US" baseline="30000">
                <a:solidFill>
                  <a:schemeClr val="tx1"/>
                </a:solidFill>
                <a:latin typeface="Times New Roman" pitchFamily="18" charset="0"/>
              </a:rPr>
              <a:t>0 </a:t>
            </a:r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bằng:</a:t>
            </a:r>
          </a:p>
        </p:txBody>
      </p:sp>
      <p:sp>
        <p:nvSpPr>
          <p:cNvPr id="6242" name="Text Box 98"/>
          <p:cNvSpPr txBox="1">
            <a:spLocks noChangeArrowheads="1"/>
          </p:cNvSpPr>
          <p:nvPr/>
        </p:nvSpPr>
        <p:spPr bwMode="auto">
          <a:xfrm>
            <a:off x="381000" y="6172200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A. 45</a:t>
            </a:r>
            <a:r>
              <a:rPr lang="en-US" baseline="30000">
                <a:solidFill>
                  <a:schemeClr val="tx1"/>
                </a:solidFill>
                <a:latin typeface="Times New Roman" pitchFamily="18" charset="0"/>
              </a:rPr>
              <a:t>0</a:t>
            </a:r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       B. 30</a:t>
            </a:r>
            <a:r>
              <a:rPr lang="en-US" baseline="30000">
                <a:solidFill>
                  <a:schemeClr val="tx1"/>
                </a:solidFill>
                <a:latin typeface="Times New Roman" pitchFamily="18" charset="0"/>
              </a:rPr>
              <a:t>0</a:t>
            </a:r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           C. 50</a:t>
            </a:r>
            <a:r>
              <a:rPr lang="en-US" baseline="30000">
                <a:solidFill>
                  <a:schemeClr val="tx1"/>
                </a:solidFill>
                <a:latin typeface="Times New Roman" pitchFamily="18" charset="0"/>
              </a:rPr>
              <a:t>0</a:t>
            </a: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244" name="Oval 100"/>
          <p:cNvSpPr>
            <a:spLocks noChangeArrowheads="1"/>
          </p:cNvSpPr>
          <p:nvPr/>
        </p:nvSpPr>
        <p:spPr bwMode="auto">
          <a:xfrm>
            <a:off x="304800" y="6215063"/>
            <a:ext cx="5334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Text Box 101"/>
          <p:cNvSpPr txBox="1">
            <a:spLocks noChangeArrowheads="1"/>
          </p:cNvSpPr>
          <p:nvPr/>
        </p:nvSpPr>
        <p:spPr bwMode="auto">
          <a:xfrm>
            <a:off x="76200" y="0"/>
            <a:ext cx="502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tx1"/>
                </a:solidFill>
                <a:latin typeface="Times New Roman" pitchFamily="18" charset="0"/>
              </a:rPr>
              <a:t>Bài 2: Chọn đáp án đúng!</a:t>
            </a:r>
          </a:p>
        </p:txBody>
      </p:sp>
    </p:spTree>
    <p:extLst>
      <p:ext uri="{BB962C8B-B14F-4D97-AF65-F5344CB8AC3E}">
        <p14:creationId xmlns:p14="http://schemas.microsoft.com/office/powerpoint/2010/main" val="292817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6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6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6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6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6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6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6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6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6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0" grpId="0" animBg="1"/>
      <p:bldP spid="6188" grpId="0" animBg="1"/>
      <p:bldP spid="6217" grpId="0" animBg="1"/>
      <p:bldP spid="6219" grpId="0"/>
      <p:bldP spid="6220" grpId="0" animBg="1"/>
      <p:bldP spid="6221" grpId="0"/>
      <p:bldP spid="6222" grpId="0" animBg="1"/>
      <p:bldP spid="6223" grpId="0"/>
      <p:bldP spid="6224" grpId="0" animBg="1"/>
      <p:bldP spid="6241" grpId="0" animBg="1"/>
      <p:bldP spid="6242" grpId="0"/>
      <p:bldP spid="62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57200" y="525463"/>
            <a:ext cx="4470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algn="l"/>
            <a:r>
              <a:rPr lang="en-US" u="sng" smtClean="0"/>
              <a:t>Bài 3 (bài </a:t>
            </a:r>
            <a:r>
              <a:rPr lang="en-US" u="sng"/>
              <a:t>58/ Sgk - trang </a:t>
            </a:r>
            <a:r>
              <a:rPr lang="en-US" u="sng" smtClean="0"/>
              <a:t>104):</a:t>
            </a:r>
          </a:p>
          <a:p>
            <a:pPr algn="l"/>
            <a:r>
              <a:rPr lang="en-US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 x trên hình</a:t>
            </a: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>
            <a:off x="3346450" y="5562600"/>
            <a:ext cx="55578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5151438" y="1752600"/>
            <a:ext cx="0" cy="457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>
            <a:off x="7285038" y="1676400"/>
            <a:ext cx="0" cy="457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>
            <a:off x="4237038" y="2209800"/>
            <a:ext cx="4191000" cy="2057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5151438" y="5326063"/>
            <a:ext cx="228600" cy="228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7285038" y="5326063"/>
            <a:ext cx="228600" cy="228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5308600" y="1981200"/>
            <a:ext cx="685800" cy="4508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en-US" sz="1800">
                <a:latin typeface="Times New Roman" pitchFamily="18" charset="0"/>
              </a:rPr>
              <a:t>115</a:t>
            </a:r>
            <a:r>
              <a:rPr lang="en-US" sz="1800" baseline="30000">
                <a:latin typeface="Times New Roman" pitchFamily="18" charset="0"/>
              </a:rPr>
              <a:t>0</a:t>
            </a:r>
            <a:endParaRPr lang="en-US" sz="1800">
              <a:latin typeface="Times New Roman" pitchFamily="18" charset="0"/>
            </a:endParaRPr>
          </a:p>
        </p:txBody>
      </p:sp>
      <p:sp>
        <p:nvSpPr>
          <p:cNvPr id="39946" name="Arc 10"/>
          <p:cNvSpPr>
            <a:spLocks/>
          </p:cNvSpPr>
          <p:nvPr/>
        </p:nvSpPr>
        <p:spPr bwMode="auto">
          <a:xfrm rot="11624795" flipV="1">
            <a:off x="6869113" y="3176588"/>
            <a:ext cx="381000" cy="381000"/>
          </a:xfrm>
          <a:custGeom>
            <a:avLst/>
            <a:gdLst>
              <a:gd name="T0" fmla="*/ 0 w 21600"/>
              <a:gd name="T1" fmla="*/ 0 h 21600"/>
              <a:gd name="T2" fmla="*/ 2090926042 w 21600"/>
              <a:gd name="T3" fmla="*/ 2090926042 h 21600"/>
              <a:gd name="T4" fmla="*/ 0 w 21600"/>
              <a:gd name="T5" fmla="*/ 209092604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7" name="Text Box 13"/>
          <p:cNvSpPr txBox="1">
            <a:spLocks noChangeArrowheads="1"/>
          </p:cNvSpPr>
          <p:nvPr/>
        </p:nvSpPr>
        <p:spPr bwMode="auto">
          <a:xfrm>
            <a:off x="3556000" y="4953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/>
              <a:t>a</a:t>
            </a:r>
          </a:p>
        </p:txBody>
      </p:sp>
      <p:sp>
        <p:nvSpPr>
          <p:cNvPr id="39948" name="Text Box 14"/>
          <p:cNvSpPr txBox="1">
            <a:spLocks noChangeArrowheads="1"/>
          </p:cNvSpPr>
          <p:nvPr/>
        </p:nvSpPr>
        <p:spPr bwMode="auto">
          <a:xfrm>
            <a:off x="5232400" y="1295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/>
              <a:t>b</a:t>
            </a:r>
          </a:p>
        </p:txBody>
      </p:sp>
      <p:sp>
        <p:nvSpPr>
          <p:cNvPr id="39949" name="Text Box 15"/>
          <p:cNvSpPr txBox="1">
            <a:spLocks noChangeArrowheads="1"/>
          </p:cNvSpPr>
          <p:nvPr/>
        </p:nvSpPr>
        <p:spPr bwMode="auto">
          <a:xfrm>
            <a:off x="7366000" y="1219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/>
              <a:t>c</a:t>
            </a:r>
          </a:p>
        </p:txBody>
      </p:sp>
      <p:sp>
        <p:nvSpPr>
          <p:cNvPr id="39950" name="Text Box 16"/>
          <p:cNvSpPr txBox="1">
            <a:spLocks noChangeArrowheads="1"/>
          </p:cNvSpPr>
          <p:nvPr/>
        </p:nvSpPr>
        <p:spPr bwMode="auto">
          <a:xfrm>
            <a:off x="8356600" y="3657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/>
              <a:t>d</a:t>
            </a:r>
          </a:p>
        </p:txBody>
      </p:sp>
      <p:sp>
        <p:nvSpPr>
          <p:cNvPr id="39951" name="Text Box 17"/>
          <p:cNvSpPr txBox="1">
            <a:spLocks noChangeArrowheads="1"/>
          </p:cNvSpPr>
          <p:nvPr/>
        </p:nvSpPr>
        <p:spPr bwMode="auto">
          <a:xfrm>
            <a:off x="4662488" y="2579688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/>
              <a:t>B</a:t>
            </a:r>
          </a:p>
        </p:txBody>
      </p:sp>
      <p:sp>
        <p:nvSpPr>
          <p:cNvPr id="39952" name="Text Box 18"/>
          <p:cNvSpPr txBox="1">
            <a:spLocks noChangeArrowheads="1"/>
          </p:cNvSpPr>
          <p:nvPr/>
        </p:nvSpPr>
        <p:spPr bwMode="auto">
          <a:xfrm>
            <a:off x="7261225" y="3281363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>
                <a:latin typeface=".VnTimeH" pitchFamily="34" charset="0"/>
              </a:rPr>
              <a:t>c</a:t>
            </a:r>
          </a:p>
        </p:txBody>
      </p:sp>
      <p:sp>
        <p:nvSpPr>
          <p:cNvPr id="39953" name="Text Box 19"/>
          <p:cNvSpPr txBox="1">
            <a:spLocks noChangeArrowheads="1"/>
          </p:cNvSpPr>
          <p:nvPr/>
        </p:nvSpPr>
        <p:spPr bwMode="auto">
          <a:xfrm>
            <a:off x="5076825" y="2349500"/>
            <a:ext cx="360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 sz="1800" b="1"/>
              <a:t>1</a:t>
            </a:r>
            <a:endParaRPr lang="en-US"/>
          </a:p>
        </p:txBody>
      </p:sp>
      <p:sp>
        <p:nvSpPr>
          <p:cNvPr id="39954" name="Text Box 20"/>
          <p:cNvSpPr txBox="1">
            <a:spLocks noChangeArrowheads="1"/>
          </p:cNvSpPr>
          <p:nvPr/>
        </p:nvSpPr>
        <p:spPr bwMode="auto">
          <a:xfrm>
            <a:off x="7010400" y="3252788"/>
            <a:ext cx="533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 sz="1800" b="1"/>
              <a:t>x</a:t>
            </a:r>
            <a:endParaRPr lang="en-US"/>
          </a:p>
        </p:txBody>
      </p:sp>
      <p:sp>
        <p:nvSpPr>
          <p:cNvPr id="39956" name="Arc 47"/>
          <p:cNvSpPr>
            <a:spLocks/>
          </p:cNvSpPr>
          <p:nvPr/>
        </p:nvSpPr>
        <p:spPr bwMode="auto">
          <a:xfrm>
            <a:off x="5148263" y="2276475"/>
            <a:ext cx="360362" cy="541338"/>
          </a:xfrm>
          <a:custGeom>
            <a:avLst/>
            <a:gdLst>
              <a:gd name="T0" fmla="*/ 0 w 21600"/>
              <a:gd name="T1" fmla="*/ 0 h 23158"/>
              <a:gd name="T2" fmla="*/ 1669043246 w 21600"/>
              <a:gd name="T3" fmla="*/ 2147483647 h 23158"/>
              <a:gd name="T4" fmla="*/ 0 w 21600"/>
              <a:gd name="T5" fmla="*/ 2147483647 h 2315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315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19"/>
                  <a:pt x="21581" y="22639"/>
                  <a:pt x="21543" y="23157"/>
                </a:cubicBezTo>
              </a:path>
              <a:path w="21600" h="2315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19"/>
                  <a:pt x="21581" y="22639"/>
                  <a:pt x="21543" y="2315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08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95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61963" y="525463"/>
            <a:ext cx="4470400" cy="193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algn="l"/>
            <a:r>
              <a:rPr lang="en-US" u="sng"/>
              <a:t>HD tËp 58/ Sgk - trang 104 :</a:t>
            </a:r>
          </a:p>
          <a:p>
            <a:pPr algn="l"/>
            <a:r>
              <a:rPr lang="en-US">
                <a:solidFill>
                  <a:srgbClr val="000066"/>
                </a:solidFill>
              </a:rPr>
              <a:t>Ta cã : b </a:t>
            </a:r>
            <a:r>
              <a:rPr lang="en-US">
                <a:solidFill>
                  <a:srgbClr val="000066"/>
                </a:solidFill>
                <a:sym typeface="Symbol" pitchFamily="18" charset="2"/>
              </a:rPr>
              <a:t></a:t>
            </a:r>
            <a:r>
              <a:rPr lang="en-US">
                <a:solidFill>
                  <a:srgbClr val="000066"/>
                </a:solidFill>
              </a:rPr>
              <a:t> a; c </a:t>
            </a:r>
            <a:r>
              <a:rPr lang="en-US">
                <a:solidFill>
                  <a:srgbClr val="000066"/>
                </a:solidFill>
                <a:sym typeface="Symbol" pitchFamily="18" charset="2"/>
              </a:rPr>
              <a:t></a:t>
            </a:r>
            <a:r>
              <a:rPr lang="en-US">
                <a:solidFill>
                  <a:srgbClr val="000066"/>
                </a:solidFill>
              </a:rPr>
              <a:t> a nªn b // c;</a:t>
            </a:r>
          </a:p>
          <a:p>
            <a:pPr algn="l"/>
            <a:r>
              <a:rPr lang="en-US">
                <a:solidFill>
                  <a:srgbClr val="000066"/>
                </a:solidFill>
              </a:rPr>
              <a:t>d c¾t b, c ; vµ </a:t>
            </a:r>
            <a:r>
              <a:rPr lang="en-US" noProof="1">
                <a:solidFill>
                  <a:srgbClr val="000066"/>
                </a:solidFill>
              </a:rPr>
              <a:t>B</a:t>
            </a:r>
            <a:r>
              <a:rPr lang="en-US" baseline="-25000" noProof="1">
                <a:solidFill>
                  <a:srgbClr val="000066"/>
                </a:solidFill>
              </a:rPr>
              <a:t>1</a:t>
            </a:r>
            <a:r>
              <a:rPr lang="en-US" noProof="1">
                <a:solidFill>
                  <a:srgbClr val="000066"/>
                </a:solidFill>
              </a:rPr>
              <a:t> vµ C</a:t>
            </a:r>
            <a:r>
              <a:rPr lang="en-US" baseline="-25000" noProof="1">
                <a:solidFill>
                  <a:srgbClr val="000066"/>
                </a:solidFill>
              </a:rPr>
              <a:t>1</a:t>
            </a:r>
            <a:r>
              <a:rPr lang="en-US" b="1" baseline="-25000" noProof="1">
                <a:solidFill>
                  <a:srgbClr val="000066"/>
                </a:solidFill>
              </a:rPr>
              <a:t> </a:t>
            </a:r>
            <a:r>
              <a:rPr lang="en-US" noProof="1">
                <a:solidFill>
                  <a:srgbClr val="000066"/>
                </a:solidFill>
              </a:rPr>
              <a:t>lµ hai gãc trong cïng phÝa.</a:t>
            </a:r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>
            <a:off x="3346450" y="5562600"/>
            <a:ext cx="55578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5151438" y="1752600"/>
            <a:ext cx="0" cy="457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>
            <a:off x="7285038" y="1676400"/>
            <a:ext cx="0" cy="457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>
            <a:off x="4237038" y="2209800"/>
            <a:ext cx="4191000" cy="2057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5151438" y="5326063"/>
            <a:ext cx="228600" cy="228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7285038" y="5326063"/>
            <a:ext cx="228600" cy="228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5308600" y="1981200"/>
            <a:ext cx="685800" cy="4508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en-US" sz="1800">
                <a:latin typeface="Times New Roman" pitchFamily="18" charset="0"/>
              </a:rPr>
              <a:t>115</a:t>
            </a:r>
            <a:r>
              <a:rPr lang="en-US" sz="1800" baseline="30000">
                <a:latin typeface="Times New Roman" pitchFamily="18" charset="0"/>
              </a:rPr>
              <a:t>0</a:t>
            </a:r>
            <a:endParaRPr lang="en-US" sz="1800">
              <a:latin typeface="Times New Roman" pitchFamily="18" charset="0"/>
            </a:endParaRPr>
          </a:p>
        </p:txBody>
      </p:sp>
      <p:sp>
        <p:nvSpPr>
          <p:cNvPr id="39946" name="Arc 10"/>
          <p:cNvSpPr>
            <a:spLocks/>
          </p:cNvSpPr>
          <p:nvPr/>
        </p:nvSpPr>
        <p:spPr bwMode="auto">
          <a:xfrm rot="11624795" flipV="1">
            <a:off x="6869113" y="3176588"/>
            <a:ext cx="381000" cy="381000"/>
          </a:xfrm>
          <a:custGeom>
            <a:avLst/>
            <a:gdLst>
              <a:gd name="T0" fmla="*/ 0 w 21600"/>
              <a:gd name="T1" fmla="*/ 0 h 21600"/>
              <a:gd name="T2" fmla="*/ 2090926042 w 21600"/>
              <a:gd name="T3" fmla="*/ 2090926042 h 21600"/>
              <a:gd name="T4" fmla="*/ 0 w 21600"/>
              <a:gd name="T5" fmla="*/ 209092604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7" name="Text Box 13"/>
          <p:cNvSpPr txBox="1">
            <a:spLocks noChangeArrowheads="1"/>
          </p:cNvSpPr>
          <p:nvPr/>
        </p:nvSpPr>
        <p:spPr bwMode="auto">
          <a:xfrm>
            <a:off x="3556000" y="4953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/>
              <a:t>a</a:t>
            </a:r>
          </a:p>
        </p:txBody>
      </p:sp>
      <p:sp>
        <p:nvSpPr>
          <p:cNvPr id="39948" name="Text Box 14"/>
          <p:cNvSpPr txBox="1">
            <a:spLocks noChangeArrowheads="1"/>
          </p:cNvSpPr>
          <p:nvPr/>
        </p:nvSpPr>
        <p:spPr bwMode="auto">
          <a:xfrm>
            <a:off x="5232400" y="1295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/>
              <a:t>b</a:t>
            </a:r>
          </a:p>
        </p:txBody>
      </p:sp>
      <p:sp>
        <p:nvSpPr>
          <p:cNvPr id="39949" name="Text Box 15"/>
          <p:cNvSpPr txBox="1">
            <a:spLocks noChangeArrowheads="1"/>
          </p:cNvSpPr>
          <p:nvPr/>
        </p:nvSpPr>
        <p:spPr bwMode="auto">
          <a:xfrm>
            <a:off x="7366000" y="1219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/>
              <a:t>c</a:t>
            </a:r>
          </a:p>
        </p:txBody>
      </p:sp>
      <p:sp>
        <p:nvSpPr>
          <p:cNvPr id="39950" name="Text Box 16"/>
          <p:cNvSpPr txBox="1">
            <a:spLocks noChangeArrowheads="1"/>
          </p:cNvSpPr>
          <p:nvPr/>
        </p:nvSpPr>
        <p:spPr bwMode="auto">
          <a:xfrm>
            <a:off x="8356600" y="3657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/>
              <a:t>d</a:t>
            </a:r>
          </a:p>
        </p:txBody>
      </p:sp>
      <p:sp>
        <p:nvSpPr>
          <p:cNvPr id="39951" name="Text Box 17"/>
          <p:cNvSpPr txBox="1">
            <a:spLocks noChangeArrowheads="1"/>
          </p:cNvSpPr>
          <p:nvPr/>
        </p:nvSpPr>
        <p:spPr bwMode="auto">
          <a:xfrm>
            <a:off x="4662488" y="2579688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/>
              <a:t>B</a:t>
            </a:r>
          </a:p>
        </p:txBody>
      </p:sp>
      <p:sp>
        <p:nvSpPr>
          <p:cNvPr id="39952" name="Text Box 18"/>
          <p:cNvSpPr txBox="1">
            <a:spLocks noChangeArrowheads="1"/>
          </p:cNvSpPr>
          <p:nvPr/>
        </p:nvSpPr>
        <p:spPr bwMode="auto">
          <a:xfrm>
            <a:off x="7261225" y="3281363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>
                <a:latin typeface=".VnTimeH" pitchFamily="34" charset="0"/>
              </a:rPr>
              <a:t>c</a:t>
            </a:r>
          </a:p>
        </p:txBody>
      </p:sp>
      <p:sp>
        <p:nvSpPr>
          <p:cNvPr id="39953" name="Text Box 19"/>
          <p:cNvSpPr txBox="1">
            <a:spLocks noChangeArrowheads="1"/>
          </p:cNvSpPr>
          <p:nvPr/>
        </p:nvSpPr>
        <p:spPr bwMode="auto">
          <a:xfrm>
            <a:off x="5076825" y="2349500"/>
            <a:ext cx="360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 sz="1800" b="1"/>
              <a:t>1</a:t>
            </a:r>
            <a:endParaRPr lang="en-US"/>
          </a:p>
        </p:txBody>
      </p:sp>
      <p:sp>
        <p:nvSpPr>
          <p:cNvPr id="39954" name="Text Box 20"/>
          <p:cNvSpPr txBox="1">
            <a:spLocks noChangeArrowheads="1"/>
          </p:cNvSpPr>
          <p:nvPr/>
        </p:nvSpPr>
        <p:spPr bwMode="auto">
          <a:xfrm>
            <a:off x="6832600" y="32527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 sz="1800" b="1"/>
              <a:t>1</a:t>
            </a:r>
            <a:endParaRPr lang="en-US"/>
          </a:p>
        </p:txBody>
      </p:sp>
      <p:grpSp>
        <p:nvGrpSpPr>
          <p:cNvPr id="39955" name="Group 60"/>
          <p:cNvGrpSpPr>
            <a:grpSpLocks/>
          </p:cNvGrpSpPr>
          <p:nvPr/>
        </p:nvGrpSpPr>
        <p:grpSpPr bwMode="auto">
          <a:xfrm>
            <a:off x="2216150" y="1219200"/>
            <a:ext cx="1012825" cy="217488"/>
            <a:chOff x="1156" y="981"/>
            <a:chExt cx="638" cy="137"/>
          </a:xfrm>
        </p:grpSpPr>
        <p:grpSp>
          <p:nvGrpSpPr>
            <p:cNvPr id="39957" name="Group 56"/>
            <p:cNvGrpSpPr>
              <a:grpSpLocks/>
            </p:cNvGrpSpPr>
            <p:nvPr/>
          </p:nvGrpSpPr>
          <p:grpSpPr bwMode="auto">
            <a:xfrm>
              <a:off x="1617" y="1018"/>
              <a:ext cx="177" cy="100"/>
              <a:chOff x="1617" y="1011"/>
              <a:chExt cx="177" cy="100"/>
            </a:xfrm>
          </p:grpSpPr>
          <p:sp>
            <p:nvSpPr>
              <p:cNvPr id="39961" name="Line 43"/>
              <p:cNvSpPr>
                <a:spLocks noChangeShapeType="1"/>
              </p:cNvSpPr>
              <p:nvPr/>
            </p:nvSpPr>
            <p:spPr bwMode="auto">
              <a:xfrm flipV="1">
                <a:off x="1617" y="1011"/>
                <a:ext cx="96" cy="9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2" name="Line 44"/>
              <p:cNvSpPr>
                <a:spLocks noChangeShapeType="1"/>
              </p:cNvSpPr>
              <p:nvPr/>
            </p:nvSpPr>
            <p:spPr bwMode="auto">
              <a:xfrm>
                <a:off x="1698" y="1015"/>
                <a:ext cx="96" cy="9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9958" name="Group 55"/>
            <p:cNvGrpSpPr>
              <a:grpSpLocks/>
            </p:cNvGrpSpPr>
            <p:nvPr/>
          </p:nvGrpSpPr>
          <p:grpSpPr bwMode="auto">
            <a:xfrm>
              <a:off x="1156" y="981"/>
              <a:ext cx="187" cy="115"/>
              <a:chOff x="1156" y="1007"/>
              <a:chExt cx="187" cy="115"/>
            </a:xfrm>
          </p:grpSpPr>
          <p:sp>
            <p:nvSpPr>
              <p:cNvPr id="39959" name="Line 45"/>
              <p:cNvSpPr>
                <a:spLocks noChangeShapeType="1"/>
              </p:cNvSpPr>
              <p:nvPr/>
            </p:nvSpPr>
            <p:spPr bwMode="auto">
              <a:xfrm flipV="1">
                <a:off x="1156" y="1007"/>
                <a:ext cx="96" cy="9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0" name="Line 46"/>
              <p:cNvSpPr>
                <a:spLocks noChangeShapeType="1"/>
              </p:cNvSpPr>
              <p:nvPr/>
            </p:nvSpPr>
            <p:spPr bwMode="auto">
              <a:xfrm>
                <a:off x="1247" y="1026"/>
                <a:ext cx="96" cy="9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39956" name="Arc 47"/>
          <p:cNvSpPr>
            <a:spLocks/>
          </p:cNvSpPr>
          <p:nvPr/>
        </p:nvSpPr>
        <p:spPr bwMode="auto">
          <a:xfrm>
            <a:off x="5148263" y="2276475"/>
            <a:ext cx="360362" cy="541338"/>
          </a:xfrm>
          <a:custGeom>
            <a:avLst/>
            <a:gdLst>
              <a:gd name="T0" fmla="*/ 0 w 21600"/>
              <a:gd name="T1" fmla="*/ 0 h 23158"/>
              <a:gd name="T2" fmla="*/ 1669043246 w 21600"/>
              <a:gd name="T3" fmla="*/ 2147483647 h 23158"/>
              <a:gd name="T4" fmla="*/ 0 w 21600"/>
              <a:gd name="T5" fmla="*/ 2147483647 h 2315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315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19"/>
                  <a:pt x="21581" y="22639"/>
                  <a:pt x="21543" y="23157"/>
                </a:cubicBezTo>
              </a:path>
              <a:path w="21600" h="2315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119"/>
                  <a:pt x="21581" y="22639"/>
                  <a:pt x="21543" y="2315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08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20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33450" y="44450"/>
            <a:ext cx="6840538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4(bài 59/SGK) 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8" name="Picture 4" descr="E:\bài iangr toán 7\20181010_20542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9275"/>
            <a:ext cx="8181975" cy="432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5583237" y="2667000"/>
            <a:ext cx="360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 sz="1800" b="1"/>
              <a:t>1</a:t>
            </a:r>
            <a:endParaRPr lang="en-US"/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3200400" y="3062287"/>
            <a:ext cx="360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r>
              <a:rPr lang="en-US" sz="1800" b="1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4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NGUYEN ANH TUAN\Desktop\Bài tập 6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836613"/>
            <a:ext cx="8964612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 Box 23"/>
          <p:cNvSpPr txBox="1">
            <a:spLocks noChangeArrowheads="1"/>
          </p:cNvSpPr>
          <p:nvPr/>
        </p:nvSpPr>
        <p:spPr bwMode="auto">
          <a:xfrm>
            <a:off x="468313" y="44450"/>
            <a:ext cx="6400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8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TẬP 4 </a:t>
            </a: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(60/104SGK)</a:t>
            </a:r>
          </a:p>
        </p:txBody>
      </p:sp>
    </p:spTree>
    <p:extLst>
      <p:ext uri="{BB962C8B-B14F-4D97-AF65-F5344CB8AC3E}">
        <p14:creationId xmlns:p14="http://schemas.microsoft.com/office/powerpoint/2010/main" val="264580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73" name="Group 45"/>
          <p:cNvGrpSpPr>
            <a:grpSpLocks/>
          </p:cNvGrpSpPr>
          <p:nvPr/>
        </p:nvGrpSpPr>
        <p:grpSpPr bwMode="auto">
          <a:xfrm>
            <a:off x="5286375" y="1135063"/>
            <a:ext cx="2986088" cy="2293937"/>
            <a:chOff x="3888" y="199"/>
            <a:chExt cx="1881" cy="1445"/>
          </a:xfrm>
        </p:grpSpPr>
        <p:sp>
          <p:nvSpPr>
            <p:cNvPr id="36900" name="Rectangle 15"/>
            <p:cNvSpPr>
              <a:spLocks noChangeArrowheads="1"/>
            </p:cNvSpPr>
            <p:nvPr/>
          </p:nvSpPr>
          <p:spPr bwMode="auto">
            <a:xfrm>
              <a:off x="5136" y="720"/>
              <a:ext cx="245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100" b="1">
                  <a:latin typeface=".VnArial" pitchFamily="34" charset="0"/>
                </a:rPr>
                <a:t>70</a:t>
              </a:r>
              <a:r>
                <a:rPr lang="en-US" sz="1100" b="1" baseline="30000">
                  <a:latin typeface=".VnArial" pitchFamily="34" charset="0"/>
                </a:rPr>
                <a:t>0</a:t>
              </a:r>
              <a:endParaRPr lang="en-US" sz="1100" b="1">
                <a:latin typeface=".VnArial" pitchFamily="34" charset="0"/>
              </a:endParaRPr>
            </a:p>
          </p:txBody>
        </p:sp>
        <p:sp>
          <p:nvSpPr>
            <p:cNvPr id="36901" name="Freeform 23"/>
            <p:cNvSpPr>
              <a:spLocks/>
            </p:cNvSpPr>
            <p:nvPr/>
          </p:nvSpPr>
          <p:spPr bwMode="auto">
            <a:xfrm rot="-4332473">
              <a:off x="4999" y="387"/>
              <a:ext cx="48" cy="144"/>
            </a:xfrm>
            <a:custGeom>
              <a:avLst/>
              <a:gdLst>
                <a:gd name="T0" fmla="*/ 44974812 w 104"/>
                <a:gd name="T1" fmla="*/ 0 h 384"/>
                <a:gd name="T2" fmla="*/ 44974812 w 104"/>
                <a:gd name="T3" fmla="*/ 15925248 h 384"/>
                <a:gd name="T4" fmla="*/ 44974812 w 104"/>
                <a:gd name="T5" fmla="*/ 15925248 h 384"/>
                <a:gd name="T6" fmla="*/ 44974812 w 104"/>
                <a:gd name="T7" fmla="*/ 15925248 h 384"/>
                <a:gd name="T8" fmla="*/ 44974812 w 104"/>
                <a:gd name="T9" fmla="*/ 15925248 h 384"/>
                <a:gd name="T10" fmla="*/ 44974812 w 104"/>
                <a:gd name="T11" fmla="*/ 15925248 h 3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4"/>
                <a:gd name="T19" fmla="*/ 0 h 384"/>
                <a:gd name="T20" fmla="*/ 104 w 104"/>
                <a:gd name="T21" fmla="*/ 384 h 3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4" h="384">
                  <a:moveTo>
                    <a:pt x="104" y="0"/>
                  </a:moveTo>
                  <a:cubicBezTo>
                    <a:pt x="88" y="12"/>
                    <a:pt x="72" y="24"/>
                    <a:pt x="56" y="48"/>
                  </a:cubicBezTo>
                  <a:cubicBezTo>
                    <a:pt x="40" y="72"/>
                    <a:pt x="16" y="112"/>
                    <a:pt x="8" y="144"/>
                  </a:cubicBezTo>
                  <a:cubicBezTo>
                    <a:pt x="0" y="176"/>
                    <a:pt x="0" y="208"/>
                    <a:pt x="8" y="240"/>
                  </a:cubicBezTo>
                  <a:cubicBezTo>
                    <a:pt x="16" y="272"/>
                    <a:pt x="40" y="312"/>
                    <a:pt x="56" y="336"/>
                  </a:cubicBezTo>
                  <a:cubicBezTo>
                    <a:pt x="72" y="360"/>
                    <a:pt x="88" y="372"/>
                    <a:pt x="104" y="384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/>
            <a:lstStyle/>
            <a:p>
              <a:endParaRPr lang="en-US"/>
            </a:p>
          </p:txBody>
        </p:sp>
        <p:grpSp>
          <p:nvGrpSpPr>
            <p:cNvPr id="36902" name="Group 24"/>
            <p:cNvGrpSpPr>
              <a:grpSpLocks/>
            </p:cNvGrpSpPr>
            <p:nvPr/>
          </p:nvGrpSpPr>
          <p:grpSpPr bwMode="auto">
            <a:xfrm rot="-3245916">
              <a:off x="4437" y="1334"/>
              <a:ext cx="192" cy="54"/>
              <a:chOff x="5136" y="883"/>
              <a:chExt cx="147" cy="54"/>
            </a:xfrm>
          </p:grpSpPr>
          <p:sp>
            <p:nvSpPr>
              <p:cNvPr id="36919" name="Freeform 25"/>
              <p:cNvSpPr>
                <a:spLocks/>
              </p:cNvSpPr>
              <p:nvPr/>
            </p:nvSpPr>
            <p:spPr bwMode="auto">
              <a:xfrm rot="7899796">
                <a:off x="5186" y="839"/>
                <a:ext cx="48" cy="147"/>
              </a:xfrm>
              <a:custGeom>
                <a:avLst/>
                <a:gdLst>
                  <a:gd name="T0" fmla="*/ 0 w 104"/>
                  <a:gd name="T1" fmla="*/ 0 h 384"/>
                  <a:gd name="T2" fmla="*/ 0 w 104"/>
                  <a:gd name="T3" fmla="*/ 0 h 384"/>
                  <a:gd name="T4" fmla="*/ 0 w 104"/>
                  <a:gd name="T5" fmla="*/ 0 h 384"/>
                  <a:gd name="T6" fmla="*/ 0 w 104"/>
                  <a:gd name="T7" fmla="*/ 0 h 384"/>
                  <a:gd name="T8" fmla="*/ 0 w 104"/>
                  <a:gd name="T9" fmla="*/ 0 h 384"/>
                  <a:gd name="T10" fmla="*/ 0 w 104"/>
                  <a:gd name="T11" fmla="*/ 0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4"/>
                  <a:gd name="T19" fmla="*/ 0 h 384"/>
                  <a:gd name="T20" fmla="*/ 104 w 104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4" h="384">
                    <a:moveTo>
                      <a:pt x="104" y="0"/>
                    </a:moveTo>
                    <a:cubicBezTo>
                      <a:pt x="88" y="12"/>
                      <a:pt x="72" y="24"/>
                      <a:pt x="56" y="48"/>
                    </a:cubicBezTo>
                    <a:cubicBezTo>
                      <a:pt x="40" y="72"/>
                      <a:pt x="16" y="112"/>
                      <a:pt x="8" y="144"/>
                    </a:cubicBezTo>
                    <a:cubicBezTo>
                      <a:pt x="0" y="176"/>
                      <a:pt x="0" y="208"/>
                      <a:pt x="8" y="240"/>
                    </a:cubicBezTo>
                    <a:cubicBezTo>
                      <a:pt x="16" y="272"/>
                      <a:pt x="40" y="312"/>
                      <a:pt x="56" y="336"/>
                    </a:cubicBezTo>
                    <a:cubicBezTo>
                      <a:pt x="72" y="360"/>
                      <a:pt x="88" y="372"/>
                      <a:pt x="104" y="384"/>
                    </a:cubicBez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eaVert"/>
              <a:lstStyle/>
              <a:p>
                <a:endParaRPr lang="en-US"/>
              </a:p>
            </p:txBody>
          </p:sp>
          <p:sp>
            <p:nvSpPr>
              <p:cNvPr id="36920" name="Line 26"/>
              <p:cNvSpPr>
                <a:spLocks noChangeShapeType="1"/>
              </p:cNvSpPr>
              <p:nvPr/>
            </p:nvSpPr>
            <p:spPr bwMode="auto">
              <a:xfrm flipV="1">
                <a:off x="5202" y="883"/>
                <a:ext cx="48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6903" name="Group 34"/>
            <p:cNvGrpSpPr>
              <a:grpSpLocks/>
            </p:cNvGrpSpPr>
            <p:nvPr/>
          </p:nvGrpSpPr>
          <p:grpSpPr bwMode="auto">
            <a:xfrm>
              <a:off x="3938" y="409"/>
              <a:ext cx="1630" cy="1002"/>
              <a:chOff x="3938" y="409"/>
              <a:chExt cx="1630" cy="1002"/>
            </a:xfrm>
          </p:grpSpPr>
          <p:sp>
            <p:nvSpPr>
              <p:cNvPr id="36915" name="Line 12"/>
              <p:cNvSpPr>
                <a:spLocks noChangeShapeType="1"/>
              </p:cNvSpPr>
              <p:nvPr/>
            </p:nvSpPr>
            <p:spPr bwMode="auto">
              <a:xfrm>
                <a:off x="3986" y="411"/>
                <a:ext cx="1056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6" name="Line 27"/>
              <p:cNvSpPr>
                <a:spLocks noChangeShapeType="1"/>
              </p:cNvSpPr>
              <p:nvPr/>
            </p:nvSpPr>
            <p:spPr bwMode="auto">
              <a:xfrm>
                <a:off x="5040" y="409"/>
                <a:ext cx="528" cy="432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7" name="Line 28"/>
              <p:cNvSpPr>
                <a:spLocks noChangeShapeType="1"/>
              </p:cNvSpPr>
              <p:nvPr/>
            </p:nvSpPr>
            <p:spPr bwMode="auto">
              <a:xfrm flipH="1">
                <a:off x="4560" y="835"/>
                <a:ext cx="1008" cy="576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8" name="Line 29"/>
              <p:cNvSpPr>
                <a:spLocks noChangeShapeType="1"/>
              </p:cNvSpPr>
              <p:nvPr/>
            </p:nvSpPr>
            <p:spPr bwMode="auto">
              <a:xfrm>
                <a:off x="3938" y="140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6904" name="Group 30"/>
            <p:cNvGrpSpPr>
              <a:grpSpLocks/>
            </p:cNvGrpSpPr>
            <p:nvPr/>
          </p:nvGrpSpPr>
          <p:grpSpPr bwMode="auto">
            <a:xfrm rot="-3869016">
              <a:off x="5349" y="782"/>
              <a:ext cx="148" cy="73"/>
              <a:chOff x="4758" y="889"/>
              <a:chExt cx="148" cy="73"/>
            </a:xfrm>
          </p:grpSpPr>
          <p:sp>
            <p:nvSpPr>
              <p:cNvPr id="36912" name="Freeform 31"/>
              <p:cNvSpPr>
                <a:spLocks/>
              </p:cNvSpPr>
              <p:nvPr/>
            </p:nvSpPr>
            <p:spPr bwMode="auto">
              <a:xfrm rot="3856787">
                <a:off x="4807" y="863"/>
                <a:ext cx="50" cy="148"/>
              </a:xfrm>
              <a:custGeom>
                <a:avLst/>
                <a:gdLst>
                  <a:gd name="T0" fmla="*/ 0 w 104"/>
                  <a:gd name="T1" fmla="*/ 0 h 384"/>
                  <a:gd name="T2" fmla="*/ 0 w 104"/>
                  <a:gd name="T3" fmla="*/ 0 h 384"/>
                  <a:gd name="T4" fmla="*/ 0 w 104"/>
                  <a:gd name="T5" fmla="*/ 0 h 384"/>
                  <a:gd name="T6" fmla="*/ 0 w 104"/>
                  <a:gd name="T7" fmla="*/ 0 h 384"/>
                  <a:gd name="T8" fmla="*/ 0 w 104"/>
                  <a:gd name="T9" fmla="*/ 0 h 384"/>
                  <a:gd name="T10" fmla="*/ 0 w 104"/>
                  <a:gd name="T11" fmla="*/ 0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4"/>
                  <a:gd name="T19" fmla="*/ 0 h 384"/>
                  <a:gd name="T20" fmla="*/ 104 w 104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4" h="384">
                    <a:moveTo>
                      <a:pt x="104" y="0"/>
                    </a:moveTo>
                    <a:cubicBezTo>
                      <a:pt x="88" y="12"/>
                      <a:pt x="72" y="24"/>
                      <a:pt x="56" y="48"/>
                    </a:cubicBezTo>
                    <a:cubicBezTo>
                      <a:pt x="40" y="72"/>
                      <a:pt x="16" y="112"/>
                      <a:pt x="8" y="144"/>
                    </a:cubicBezTo>
                    <a:cubicBezTo>
                      <a:pt x="0" y="176"/>
                      <a:pt x="0" y="208"/>
                      <a:pt x="8" y="240"/>
                    </a:cubicBezTo>
                    <a:cubicBezTo>
                      <a:pt x="16" y="272"/>
                      <a:pt x="40" y="312"/>
                      <a:pt x="56" y="336"/>
                    </a:cubicBezTo>
                    <a:cubicBezTo>
                      <a:pt x="72" y="360"/>
                      <a:pt x="88" y="372"/>
                      <a:pt x="104" y="384"/>
                    </a:cubicBez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3" name="Line 32"/>
              <p:cNvSpPr>
                <a:spLocks noChangeShapeType="1"/>
              </p:cNvSpPr>
              <p:nvPr/>
            </p:nvSpPr>
            <p:spPr bwMode="auto">
              <a:xfrm rot="18354084" flipV="1">
                <a:off x="4809" y="879"/>
                <a:ext cx="37" cy="5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4" name="Line 33"/>
              <p:cNvSpPr>
                <a:spLocks noChangeShapeType="1"/>
              </p:cNvSpPr>
              <p:nvPr/>
            </p:nvSpPr>
            <p:spPr bwMode="auto">
              <a:xfrm rot="18354084" flipV="1">
                <a:off x="4794" y="887"/>
                <a:ext cx="37" cy="5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905" name="Rectangle 13"/>
            <p:cNvSpPr>
              <a:spLocks noChangeArrowheads="1"/>
            </p:cNvSpPr>
            <p:nvPr/>
          </p:nvSpPr>
          <p:spPr bwMode="auto">
            <a:xfrm>
              <a:off x="3936" y="199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>
                  <a:latin typeface=".VnArial" pitchFamily="34" charset="0"/>
                </a:rPr>
                <a:t>x</a:t>
              </a:r>
            </a:p>
          </p:txBody>
        </p:sp>
        <p:sp>
          <p:nvSpPr>
            <p:cNvPr id="36906" name="Rectangle 14"/>
            <p:cNvSpPr>
              <a:spLocks noChangeArrowheads="1"/>
            </p:cNvSpPr>
            <p:nvPr/>
          </p:nvSpPr>
          <p:spPr bwMode="auto">
            <a:xfrm>
              <a:off x="4950" y="199"/>
              <a:ext cx="243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 b="1">
                  <a:latin typeface=".VnArial" pitchFamily="34" charset="0"/>
                </a:rPr>
                <a:t>A</a:t>
              </a:r>
            </a:p>
          </p:txBody>
        </p:sp>
        <p:sp>
          <p:nvSpPr>
            <p:cNvPr id="36907" name="Rectangle 19"/>
            <p:cNvSpPr>
              <a:spLocks noChangeArrowheads="1"/>
            </p:cNvSpPr>
            <p:nvPr/>
          </p:nvSpPr>
          <p:spPr bwMode="auto">
            <a:xfrm>
              <a:off x="5526" y="703"/>
              <a:ext cx="243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 b="1">
                  <a:latin typeface=".VnArial" pitchFamily="34" charset="0"/>
                </a:rPr>
                <a:t>B</a:t>
              </a:r>
            </a:p>
          </p:txBody>
        </p:sp>
        <p:sp>
          <p:nvSpPr>
            <p:cNvPr id="36908" name="Rectangle 20"/>
            <p:cNvSpPr>
              <a:spLocks noChangeArrowheads="1"/>
            </p:cNvSpPr>
            <p:nvPr/>
          </p:nvSpPr>
          <p:spPr bwMode="auto">
            <a:xfrm>
              <a:off x="4482" y="1375"/>
              <a:ext cx="20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2200" b="1">
                  <a:latin typeface=".VnArial" pitchFamily="34" charset="0"/>
                </a:rPr>
                <a:t>C</a:t>
              </a:r>
            </a:p>
          </p:txBody>
        </p:sp>
        <p:sp>
          <p:nvSpPr>
            <p:cNvPr id="36909" name="Rectangle 34"/>
            <p:cNvSpPr>
              <a:spLocks noChangeArrowheads="1"/>
            </p:cNvSpPr>
            <p:nvPr/>
          </p:nvSpPr>
          <p:spPr bwMode="auto">
            <a:xfrm>
              <a:off x="3888" y="1171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>
                  <a:latin typeface=".VnArial" pitchFamily="34" charset="0"/>
                </a:rPr>
                <a:t>y</a:t>
              </a:r>
            </a:p>
          </p:txBody>
        </p:sp>
        <p:sp>
          <p:nvSpPr>
            <p:cNvPr id="36910" name="Rectangle 16"/>
            <p:cNvSpPr>
              <a:spLocks noChangeArrowheads="1"/>
            </p:cNvSpPr>
            <p:nvPr/>
          </p:nvSpPr>
          <p:spPr bwMode="auto">
            <a:xfrm>
              <a:off x="4320" y="1189"/>
              <a:ext cx="29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100" b="1">
                  <a:latin typeface=".VnArial" pitchFamily="34" charset="0"/>
                </a:rPr>
                <a:t>150</a:t>
              </a:r>
              <a:r>
                <a:rPr lang="en-US" sz="1100" b="1" baseline="30000">
                  <a:latin typeface=".VnArial" pitchFamily="34" charset="0"/>
                </a:rPr>
                <a:t>0</a:t>
              </a:r>
              <a:endParaRPr lang="en-US" sz="1100" b="1">
                <a:latin typeface=".VnArial" pitchFamily="34" charset="0"/>
              </a:endParaRPr>
            </a:p>
          </p:txBody>
        </p:sp>
        <p:sp>
          <p:nvSpPr>
            <p:cNvPr id="36911" name="Rectangle 35"/>
            <p:cNvSpPr>
              <a:spLocks noChangeArrowheads="1"/>
            </p:cNvSpPr>
            <p:nvPr/>
          </p:nvSpPr>
          <p:spPr bwMode="auto">
            <a:xfrm>
              <a:off x="4776" y="433"/>
              <a:ext cx="294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100" b="1">
                  <a:latin typeface=".VnArial" pitchFamily="34" charset="0"/>
                </a:rPr>
                <a:t>140</a:t>
              </a:r>
              <a:r>
                <a:rPr lang="en-US" sz="1100" b="1" baseline="30000">
                  <a:latin typeface=".VnArial" pitchFamily="34" charset="0"/>
                </a:rPr>
                <a:t>0</a:t>
              </a:r>
              <a:endParaRPr lang="en-US" sz="1100" b="1">
                <a:latin typeface=".VnArial" pitchFamily="34" charset="0"/>
              </a:endParaRPr>
            </a:p>
          </p:txBody>
        </p:sp>
      </p:grpSp>
      <p:grpSp>
        <p:nvGrpSpPr>
          <p:cNvPr id="48174" name="Group 46"/>
          <p:cNvGrpSpPr>
            <a:grpSpLocks/>
          </p:cNvGrpSpPr>
          <p:nvPr/>
        </p:nvGrpSpPr>
        <p:grpSpPr bwMode="auto">
          <a:xfrm>
            <a:off x="5257800" y="1730375"/>
            <a:ext cx="2647950" cy="701675"/>
            <a:chOff x="3888" y="1718"/>
            <a:chExt cx="1668" cy="442"/>
          </a:xfrm>
        </p:grpSpPr>
        <p:sp>
          <p:nvSpPr>
            <p:cNvPr id="36896" name="Line 18"/>
            <p:cNvSpPr>
              <a:spLocks noChangeShapeType="1"/>
            </p:cNvSpPr>
            <p:nvPr/>
          </p:nvSpPr>
          <p:spPr bwMode="auto">
            <a:xfrm>
              <a:off x="3936" y="1968"/>
              <a:ext cx="1620" cy="0"/>
            </a:xfrm>
            <a:prstGeom prst="line">
              <a:avLst/>
            </a:prstGeom>
            <a:noFill/>
            <a:ln w="28575">
              <a:solidFill>
                <a:srgbClr val="D600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7" name="Rectangle 36"/>
            <p:cNvSpPr>
              <a:spLocks noChangeArrowheads="1"/>
            </p:cNvSpPr>
            <p:nvPr/>
          </p:nvSpPr>
          <p:spPr bwMode="auto">
            <a:xfrm>
              <a:off x="3888" y="1718"/>
              <a:ext cx="2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>
                  <a:latin typeface=".VnArial" pitchFamily="34" charset="0"/>
                </a:rPr>
                <a:t>m</a:t>
              </a:r>
            </a:p>
          </p:txBody>
        </p:sp>
        <p:sp>
          <p:nvSpPr>
            <p:cNvPr id="36898" name="Rectangle 21"/>
            <p:cNvSpPr>
              <a:spLocks noChangeArrowheads="1"/>
            </p:cNvSpPr>
            <p:nvPr/>
          </p:nvSpPr>
          <p:spPr bwMode="auto">
            <a:xfrm>
              <a:off x="5280" y="1795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b="1">
                  <a:latin typeface=".VnArial" pitchFamily="34" charset="0"/>
                </a:rPr>
                <a:t>1</a:t>
              </a:r>
            </a:p>
          </p:txBody>
        </p:sp>
        <p:sp>
          <p:nvSpPr>
            <p:cNvPr id="36899" name="Rectangle 22"/>
            <p:cNvSpPr>
              <a:spLocks noChangeArrowheads="1"/>
            </p:cNvSpPr>
            <p:nvPr/>
          </p:nvSpPr>
          <p:spPr bwMode="auto">
            <a:xfrm>
              <a:off x="5303" y="198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b="1">
                  <a:latin typeface=".VnArial" pitchFamily="34" charset="0"/>
                </a:rPr>
                <a:t>2</a:t>
              </a:r>
            </a:p>
          </p:txBody>
        </p:sp>
      </p:grpSp>
      <p:sp>
        <p:nvSpPr>
          <p:cNvPr id="48176" name="Text Box 48"/>
          <p:cNvSpPr txBox="1">
            <a:spLocks noChangeArrowheads="1"/>
          </p:cNvSpPr>
          <p:nvPr/>
        </p:nvSpPr>
        <p:spPr bwMode="auto">
          <a:xfrm>
            <a:off x="685800" y="152400"/>
            <a:ext cx="4114800" cy="1384995"/>
          </a:xfrm>
          <a:prstGeom prst="rect">
            <a:avLst/>
          </a:prstGeom>
          <a:solidFill>
            <a:srgbClr val="A9F5B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chemeClr val="tx1"/>
                </a:solidFill>
                <a:latin typeface="Times New Roman" pitchFamily="18" charset="0"/>
              </a:rPr>
              <a:t>Bài 5(Bài 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</a:rPr>
              <a:t>48SBT/114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</a:rPr>
              <a:t>):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</a:rPr>
              <a:t> Cho hình vẽ. </a:t>
            </a:r>
          </a:p>
          <a:p>
            <a:pPr eaLnBrk="1" hangingPunct="1"/>
            <a:r>
              <a:rPr lang="en-US" sz="2800">
                <a:solidFill>
                  <a:schemeClr val="tx1"/>
                </a:solidFill>
                <a:latin typeface="Times New Roman" pitchFamily="18" charset="0"/>
              </a:rPr>
              <a:t>Chứng minh rằng Ax // Cy</a:t>
            </a:r>
          </a:p>
        </p:txBody>
      </p:sp>
      <p:grpSp>
        <p:nvGrpSpPr>
          <p:cNvPr id="48191" name="Group 63"/>
          <p:cNvGrpSpPr>
            <a:grpSpLocks/>
          </p:cNvGrpSpPr>
          <p:nvPr/>
        </p:nvGrpSpPr>
        <p:grpSpPr bwMode="auto">
          <a:xfrm>
            <a:off x="914400" y="1709739"/>
            <a:ext cx="3581400" cy="1489075"/>
            <a:chOff x="720" y="1077"/>
            <a:chExt cx="2256" cy="938"/>
          </a:xfrm>
        </p:grpSpPr>
        <p:sp>
          <p:nvSpPr>
            <p:cNvPr id="36886" name="Text Box 51"/>
            <p:cNvSpPr txBox="1">
              <a:spLocks noChangeArrowheads="1"/>
            </p:cNvSpPr>
            <p:nvPr/>
          </p:nvSpPr>
          <p:spPr bwMode="auto">
            <a:xfrm>
              <a:off x="720" y="1104"/>
              <a:ext cx="2256" cy="9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FF3300"/>
                  </a:solidFill>
                  <a:latin typeface=".VnTime" pitchFamily="34" charset="0"/>
                </a:defRPr>
              </a:lvl1pPr>
              <a:lvl2pPr marL="742950" indent="-285750">
                <a:defRPr sz="2400">
                  <a:solidFill>
                    <a:srgbClr val="FF3300"/>
                  </a:solidFill>
                  <a:latin typeface=".VnTime" pitchFamily="34" charset="0"/>
                </a:defRPr>
              </a:lvl2pPr>
              <a:lvl3pPr marL="11430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3pPr>
              <a:lvl4pPr marL="16002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4pPr>
              <a:lvl5pPr marL="20574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chemeClr val="tx1"/>
                  </a:solidFill>
                  <a:latin typeface="Times New Roman" pitchFamily="18" charset="0"/>
                </a:rPr>
                <a:t>    BAx = 140</a:t>
              </a:r>
              <a:r>
                <a:rPr lang="en-US" baseline="30000">
                  <a:solidFill>
                    <a:schemeClr val="tx1"/>
                  </a:solidFill>
                  <a:latin typeface="Times New Roman" pitchFamily="18" charset="0"/>
                </a:rPr>
                <a:t>0</a:t>
              </a:r>
              <a:r>
                <a:rPr lang="en-US">
                  <a:solidFill>
                    <a:schemeClr val="tx1"/>
                  </a:solidFill>
                  <a:latin typeface="Times New Roman" pitchFamily="18" charset="0"/>
                </a:rPr>
                <a:t> ; ABC = 70</a:t>
              </a:r>
              <a:r>
                <a:rPr lang="en-US" baseline="30000">
                  <a:solidFill>
                    <a:schemeClr val="tx1"/>
                  </a:solidFill>
                  <a:latin typeface="Times New Roman" pitchFamily="18" charset="0"/>
                </a:rPr>
                <a:t>0</a:t>
              </a:r>
            </a:p>
            <a:p>
              <a:pPr eaLnBrk="1" hangingPunct="1"/>
              <a:r>
                <a:rPr lang="en-US">
                  <a:solidFill>
                    <a:schemeClr val="tx1"/>
                  </a:solidFill>
                  <a:latin typeface="Times New Roman" pitchFamily="18" charset="0"/>
                </a:rPr>
                <a:t>         BCy  = 150</a:t>
              </a:r>
              <a:r>
                <a:rPr lang="en-US" baseline="30000">
                  <a:solidFill>
                    <a:schemeClr val="tx1"/>
                  </a:solidFill>
                  <a:latin typeface="Times New Roman" pitchFamily="18" charset="0"/>
                </a:rPr>
                <a:t>0 </a:t>
              </a:r>
            </a:p>
            <a:p>
              <a:pPr eaLnBrk="1" hangingPunct="1"/>
              <a:r>
                <a:rPr lang="en-US" baseline="30000">
                  <a:solidFill>
                    <a:schemeClr val="tx1"/>
                  </a:solidFill>
                  <a:latin typeface="Times New Roman" pitchFamily="18" charset="0"/>
                </a:rPr>
                <a:t>            </a:t>
              </a:r>
              <a:endParaRPr lang="en-US" baseline="30000" smtClean="0">
                <a:solidFill>
                  <a:schemeClr val="tx1"/>
                </a:solidFill>
                <a:latin typeface="Times New Roman" pitchFamily="18" charset="0"/>
              </a:endParaRPr>
            </a:p>
            <a:p>
              <a:pPr eaLnBrk="1" hangingPunct="1"/>
              <a:r>
                <a:rPr lang="en-US" baseline="30000">
                  <a:solidFill>
                    <a:schemeClr val="tx1"/>
                  </a:solidFill>
                  <a:latin typeface="Times New Roman" pitchFamily="18" charset="0"/>
                </a:rPr>
                <a:t> </a:t>
              </a:r>
              <a:r>
                <a:rPr lang="en-US" baseline="30000" smtClean="0">
                  <a:solidFill>
                    <a:schemeClr val="tx1"/>
                  </a:solidFill>
                  <a:latin typeface="Times New Roman" pitchFamily="18" charset="0"/>
                </a:rPr>
                <a:t>      </a:t>
              </a:r>
              <a:r>
                <a:rPr lang="en-US" smtClean="0">
                  <a:solidFill>
                    <a:schemeClr val="tx1"/>
                  </a:solidFill>
                  <a:latin typeface="Times New Roman" pitchFamily="18" charset="0"/>
                </a:rPr>
                <a:t>Ax </a:t>
              </a:r>
              <a:r>
                <a:rPr lang="en-US">
                  <a:solidFill>
                    <a:schemeClr val="tx1"/>
                  </a:solidFill>
                  <a:latin typeface="Times New Roman" pitchFamily="18" charset="0"/>
                </a:rPr>
                <a:t>// </a:t>
              </a:r>
              <a:r>
                <a:rPr lang="en-US" smtClean="0">
                  <a:solidFill>
                    <a:schemeClr val="tx1"/>
                  </a:solidFill>
                  <a:latin typeface="Times New Roman" pitchFamily="18" charset="0"/>
                </a:rPr>
                <a:t>Cy</a:t>
              </a:r>
              <a:endParaRPr lang="en-US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grpSp>
          <p:nvGrpSpPr>
            <p:cNvPr id="36887" name="Group 54"/>
            <p:cNvGrpSpPr>
              <a:grpSpLocks/>
            </p:cNvGrpSpPr>
            <p:nvPr/>
          </p:nvGrpSpPr>
          <p:grpSpPr bwMode="auto">
            <a:xfrm>
              <a:off x="1248" y="1320"/>
              <a:ext cx="280" cy="96"/>
              <a:chOff x="1173" y="2769"/>
              <a:chExt cx="280" cy="96"/>
            </a:xfrm>
          </p:grpSpPr>
          <p:sp>
            <p:nvSpPr>
              <p:cNvPr id="36894" name="Line 52"/>
              <p:cNvSpPr>
                <a:spLocks noChangeShapeType="1"/>
              </p:cNvSpPr>
              <p:nvPr/>
            </p:nvSpPr>
            <p:spPr bwMode="auto">
              <a:xfrm flipV="1">
                <a:off x="1173" y="2769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95" name="Line 53"/>
              <p:cNvSpPr>
                <a:spLocks noChangeShapeType="1"/>
              </p:cNvSpPr>
              <p:nvPr/>
            </p:nvSpPr>
            <p:spPr bwMode="auto">
              <a:xfrm>
                <a:off x="1309" y="2769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6888" name="Group 55"/>
            <p:cNvGrpSpPr>
              <a:grpSpLocks/>
            </p:cNvGrpSpPr>
            <p:nvPr/>
          </p:nvGrpSpPr>
          <p:grpSpPr bwMode="auto">
            <a:xfrm>
              <a:off x="2082" y="1077"/>
              <a:ext cx="288" cy="96"/>
              <a:chOff x="1152" y="2880"/>
              <a:chExt cx="288" cy="96"/>
            </a:xfrm>
          </p:grpSpPr>
          <p:sp>
            <p:nvSpPr>
              <p:cNvPr id="36892" name="Line 56"/>
              <p:cNvSpPr>
                <a:spLocks noChangeShapeType="1"/>
              </p:cNvSpPr>
              <p:nvPr/>
            </p:nvSpPr>
            <p:spPr bwMode="auto">
              <a:xfrm flipV="1">
                <a:off x="1152" y="2880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93" name="Line 57"/>
              <p:cNvSpPr>
                <a:spLocks noChangeShapeType="1"/>
              </p:cNvSpPr>
              <p:nvPr/>
            </p:nvSpPr>
            <p:spPr bwMode="auto">
              <a:xfrm>
                <a:off x="1296" y="2880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6889" name="Group 58"/>
            <p:cNvGrpSpPr>
              <a:grpSpLocks/>
            </p:cNvGrpSpPr>
            <p:nvPr/>
          </p:nvGrpSpPr>
          <p:grpSpPr bwMode="auto">
            <a:xfrm>
              <a:off x="1008" y="1086"/>
              <a:ext cx="288" cy="96"/>
              <a:chOff x="1152" y="2880"/>
              <a:chExt cx="288" cy="96"/>
            </a:xfrm>
          </p:grpSpPr>
          <p:sp>
            <p:nvSpPr>
              <p:cNvPr id="36890" name="Line 59"/>
              <p:cNvSpPr>
                <a:spLocks noChangeShapeType="1"/>
              </p:cNvSpPr>
              <p:nvPr/>
            </p:nvSpPr>
            <p:spPr bwMode="auto">
              <a:xfrm flipV="1">
                <a:off x="1152" y="2880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91" name="Line 60"/>
              <p:cNvSpPr>
                <a:spLocks noChangeShapeType="1"/>
              </p:cNvSpPr>
              <p:nvPr/>
            </p:nvSpPr>
            <p:spPr bwMode="auto">
              <a:xfrm>
                <a:off x="1296" y="2880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8192" name="Group 64"/>
          <p:cNvGrpSpPr>
            <a:grpSpLocks/>
          </p:cNvGrpSpPr>
          <p:nvPr/>
        </p:nvGrpSpPr>
        <p:grpSpPr bwMode="auto">
          <a:xfrm>
            <a:off x="533400" y="1752600"/>
            <a:ext cx="3962400" cy="1447800"/>
            <a:chOff x="336" y="1104"/>
            <a:chExt cx="2496" cy="912"/>
          </a:xfrm>
        </p:grpSpPr>
        <p:sp>
          <p:nvSpPr>
            <p:cNvPr id="36882" name="Line 49"/>
            <p:cNvSpPr>
              <a:spLocks noChangeShapeType="1"/>
            </p:cNvSpPr>
            <p:nvPr/>
          </p:nvSpPr>
          <p:spPr bwMode="auto">
            <a:xfrm>
              <a:off x="720" y="1104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50"/>
            <p:cNvSpPr>
              <a:spLocks noChangeShapeType="1"/>
            </p:cNvSpPr>
            <p:nvPr/>
          </p:nvSpPr>
          <p:spPr bwMode="auto">
            <a:xfrm>
              <a:off x="432" y="1728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Text Box 61"/>
            <p:cNvSpPr txBox="1">
              <a:spLocks noChangeArrowheads="1"/>
            </p:cNvSpPr>
            <p:nvPr/>
          </p:nvSpPr>
          <p:spPr bwMode="auto">
            <a:xfrm>
              <a:off x="336" y="1296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FF3300"/>
                  </a:solidFill>
                  <a:latin typeface=".VnTime" pitchFamily="34" charset="0"/>
                </a:defRPr>
              </a:lvl1pPr>
              <a:lvl2pPr marL="742950" indent="-285750">
                <a:defRPr sz="2400">
                  <a:solidFill>
                    <a:srgbClr val="FF3300"/>
                  </a:solidFill>
                  <a:latin typeface=".VnTime" pitchFamily="34" charset="0"/>
                </a:defRPr>
              </a:lvl2pPr>
              <a:lvl3pPr marL="11430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3pPr>
              <a:lvl4pPr marL="16002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4pPr>
              <a:lvl5pPr marL="20574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chemeClr val="tx1"/>
                  </a:solidFill>
                  <a:latin typeface="Times New Roman" pitchFamily="18" charset="0"/>
                </a:rPr>
                <a:t>GT</a:t>
              </a:r>
            </a:p>
          </p:txBody>
        </p:sp>
        <p:sp>
          <p:nvSpPr>
            <p:cNvPr id="36885" name="Text Box 62"/>
            <p:cNvSpPr txBox="1">
              <a:spLocks noChangeArrowheads="1"/>
            </p:cNvSpPr>
            <p:nvPr/>
          </p:nvSpPr>
          <p:spPr bwMode="auto">
            <a:xfrm>
              <a:off x="384" y="1728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FF3300"/>
                  </a:solidFill>
                  <a:latin typeface=".VnTime" pitchFamily="34" charset="0"/>
                </a:defRPr>
              </a:lvl1pPr>
              <a:lvl2pPr marL="742950" indent="-285750">
                <a:defRPr sz="2400">
                  <a:solidFill>
                    <a:srgbClr val="FF3300"/>
                  </a:solidFill>
                  <a:latin typeface=".VnTime" pitchFamily="34" charset="0"/>
                </a:defRPr>
              </a:lvl2pPr>
              <a:lvl3pPr marL="11430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3pPr>
              <a:lvl4pPr marL="16002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4pPr>
              <a:lvl5pPr marL="2057400" indent="-228600">
                <a:defRPr sz="2400">
                  <a:solidFill>
                    <a:srgbClr val="FF3300"/>
                  </a:solidFill>
                  <a:latin typeface=".VnTime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rgbClr val="FF3300"/>
                  </a:solidFill>
                  <a:latin typeface=".VnTime" pitchFamily="34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chemeClr val="tx1"/>
                  </a:solidFill>
                  <a:latin typeface="Times New Roman" pitchFamily="18" charset="0"/>
                </a:rPr>
                <a:t>KL</a:t>
              </a:r>
            </a:p>
          </p:txBody>
        </p:sp>
      </p:grpSp>
      <p:sp>
        <p:nvSpPr>
          <p:cNvPr id="48203" name="Text Box 75"/>
          <p:cNvSpPr txBox="1">
            <a:spLocks noChangeArrowheads="1"/>
          </p:cNvSpPr>
          <p:nvPr/>
        </p:nvSpPr>
        <p:spPr bwMode="auto">
          <a:xfrm>
            <a:off x="7315200" y="141605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3300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rgbClr val="FF3300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rgbClr val="FF3300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FF3300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chemeClr val="tx1"/>
                </a:solidFill>
                <a:latin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97841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8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8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8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8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76" grpId="0" animBg="1"/>
      <p:bldP spid="4820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mở rộng: 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600200"/>
            <a:ext cx="7696200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 ∆ABC, trên nửa mặt phẳng chứa điểm C bờ là đường thẳng AB vẽ tia AM//BC, trên nửa mặt phẳng chứa điểm B bờ là đường thẳng AC vẽ tia AN//BC. Chứng tỏ rằng ba điểm A, M, N thẳng hàng.</a:t>
            </a:r>
            <a:endParaRPr lang="en-US" sz="2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3581400" y="3429000"/>
            <a:ext cx="2882776" cy="2362200"/>
            <a:chOff x="3581400" y="3429000"/>
            <a:chExt cx="2882776" cy="2362200"/>
          </a:xfrm>
        </p:grpSpPr>
        <p:cxnSp>
          <p:nvCxnSpPr>
            <p:cNvPr id="5" name="Straight Connector 4"/>
            <p:cNvCxnSpPr/>
            <p:nvPr/>
          </p:nvCxnSpPr>
          <p:spPr>
            <a:xfrm flipH="1">
              <a:off x="3886200" y="3810000"/>
              <a:ext cx="914400" cy="1676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800600" y="3810000"/>
              <a:ext cx="1295400" cy="16573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3886200" y="5467350"/>
              <a:ext cx="2209800" cy="19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800600" y="3810000"/>
              <a:ext cx="1600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3581400" y="3810000"/>
              <a:ext cx="1219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4601622" y="3429000"/>
              <a:ext cx="3513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733800" y="3505200"/>
              <a:ext cx="3513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820822" y="3429000"/>
              <a:ext cx="3898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mtClean="0">
                  <a:latin typeface="Times New Roman" pitchFamily="18" charset="0"/>
                  <a:cs typeface="Times New Roman" pitchFamily="18" charset="0"/>
                </a:rPr>
                <a:t>M</a:t>
              </a:r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657600" y="5421868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mtClean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25622" y="5345668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mtClean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777426" y="3567310"/>
              <a:ext cx="242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.</a:t>
              </a:r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886200" y="3567310"/>
              <a:ext cx="242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.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3687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697</Words>
  <Application>Microsoft Office PowerPoint</Application>
  <PresentationFormat>On-screen Show (4:3)</PresentationFormat>
  <Paragraphs>105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.VnArial</vt:lpstr>
      <vt:lpstr>.VnTime</vt:lpstr>
      <vt:lpstr>.VnTimeH</vt:lpstr>
      <vt:lpstr>Arial</vt:lpstr>
      <vt:lpstr>Calibri</vt:lpstr>
      <vt:lpstr>Symbol</vt:lpstr>
      <vt:lpstr>Times New Roman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mở rộng: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Van Anh</cp:lastModifiedBy>
  <cp:revision>19</cp:revision>
  <dcterms:created xsi:type="dcterms:W3CDTF">2019-10-07T15:36:36Z</dcterms:created>
  <dcterms:modified xsi:type="dcterms:W3CDTF">2020-04-07T04:05:41Z</dcterms:modified>
</cp:coreProperties>
</file>