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5" r:id="rId8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D343B-E854-4881-813F-3E0484337CE0}" type="datetimeFigureOut">
              <a:rPr lang="vi-VN" smtClean="0"/>
              <a:t>07/04/2020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EA59C-AF9C-437E-BA5A-618C2FE8FAD5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D343B-E854-4881-813F-3E0484337CE0}" type="datetimeFigureOut">
              <a:rPr lang="vi-VN" smtClean="0"/>
              <a:t>07/04/2020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EA59C-AF9C-437E-BA5A-618C2FE8FAD5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D343B-E854-4881-813F-3E0484337CE0}" type="datetimeFigureOut">
              <a:rPr lang="vi-VN" smtClean="0"/>
              <a:t>07/04/2020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EA59C-AF9C-437E-BA5A-618C2FE8FAD5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1BB6E2-88EB-486C-8938-9646647560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D343B-E854-4881-813F-3E0484337CE0}" type="datetimeFigureOut">
              <a:rPr lang="vi-VN" smtClean="0"/>
              <a:t>07/04/2020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EA59C-AF9C-437E-BA5A-618C2FE8FAD5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D343B-E854-4881-813F-3E0484337CE0}" type="datetimeFigureOut">
              <a:rPr lang="vi-VN" smtClean="0"/>
              <a:t>07/04/2020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EA59C-AF9C-437E-BA5A-618C2FE8FAD5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D343B-E854-4881-813F-3E0484337CE0}" type="datetimeFigureOut">
              <a:rPr lang="vi-VN" smtClean="0"/>
              <a:t>07/04/2020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EA59C-AF9C-437E-BA5A-618C2FE8FAD5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D343B-E854-4881-813F-3E0484337CE0}" type="datetimeFigureOut">
              <a:rPr lang="vi-VN" smtClean="0"/>
              <a:t>07/04/2020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EA59C-AF9C-437E-BA5A-618C2FE8FAD5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D343B-E854-4881-813F-3E0484337CE0}" type="datetimeFigureOut">
              <a:rPr lang="vi-VN" smtClean="0"/>
              <a:t>07/04/2020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EA59C-AF9C-437E-BA5A-618C2FE8FAD5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D343B-E854-4881-813F-3E0484337CE0}" type="datetimeFigureOut">
              <a:rPr lang="vi-VN" smtClean="0"/>
              <a:t>07/04/2020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EA59C-AF9C-437E-BA5A-618C2FE8FAD5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D343B-E854-4881-813F-3E0484337CE0}" type="datetimeFigureOut">
              <a:rPr lang="vi-VN" smtClean="0"/>
              <a:t>07/04/2020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EA59C-AF9C-437E-BA5A-618C2FE8FAD5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D343B-E854-4881-813F-3E0484337CE0}" type="datetimeFigureOut">
              <a:rPr lang="vi-VN" smtClean="0"/>
              <a:t>07/04/2020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EA59C-AF9C-437E-BA5A-618C2FE8FAD5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0D343B-E854-4881-813F-3E0484337CE0}" type="datetimeFigureOut">
              <a:rPr lang="vi-VN" smtClean="0"/>
              <a:t>07/04/2020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EA59C-AF9C-437E-BA5A-618C2FE8FAD5}" type="slidenum">
              <a:rPr lang="vi-VN" smtClean="0"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image" Target="../media/image2.emf"/><Relationship Id="rId7" Type="http://schemas.openxmlformats.org/officeDocument/2006/relationships/image" Target="../media/image1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15.emf"/><Relationship Id="rId4" Type="http://schemas.openxmlformats.org/officeDocument/2006/relationships/image" Target="../media/image14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7.gif"/><Relationship Id="rId4" Type="http://schemas.openxmlformats.org/officeDocument/2006/relationships/image" Target="../media/image1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6"/>
          <p:cNvSpPr txBox="1">
            <a:spLocks noChangeArrowheads="1"/>
          </p:cNvSpPr>
          <p:nvPr/>
        </p:nvSpPr>
        <p:spPr bwMode="auto">
          <a:xfrm>
            <a:off x="1524000" y="3276600"/>
            <a:ext cx="6705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1800">
              <a:latin typeface="Arial" pitchFamily="34" charset="0"/>
            </a:endParaRPr>
          </a:p>
        </p:txBody>
      </p:sp>
      <p:sp>
        <p:nvSpPr>
          <p:cNvPr id="6147" name="Text Box 9"/>
          <p:cNvSpPr txBox="1">
            <a:spLocks noChangeArrowheads="1"/>
          </p:cNvSpPr>
          <p:nvPr/>
        </p:nvSpPr>
        <p:spPr bwMode="auto">
          <a:xfrm>
            <a:off x="228600" y="533400"/>
            <a:ext cx="86106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3200" dirty="0">
                <a:latin typeface=".VnTime" pitchFamily="34" charset="0"/>
              </a:rPr>
              <a:t>1.ThÕ </a:t>
            </a:r>
            <a:r>
              <a:rPr lang="en-US" sz="3200" dirty="0" err="1">
                <a:latin typeface=".VnTime" pitchFamily="34" charset="0"/>
              </a:rPr>
              <a:t>nµo</a:t>
            </a:r>
            <a:r>
              <a:rPr lang="en-US" sz="3200" dirty="0">
                <a:latin typeface=".VnTime" pitchFamily="34" charset="0"/>
              </a:rPr>
              <a:t> lµ </a:t>
            </a:r>
            <a:r>
              <a:rPr lang="en-US" sz="3200" dirty="0" err="1">
                <a:latin typeface=".VnTime" pitchFamily="34" charset="0"/>
              </a:rPr>
              <a:t>hai</a:t>
            </a:r>
            <a:r>
              <a:rPr lang="en-US" sz="3200" dirty="0">
                <a:latin typeface=".VnTime" pitchFamily="34" charset="0"/>
              </a:rPr>
              <a:t> ®­</a:t>
            </a:r>
            <a:r>
              <a:rPr lang="en-US" sz="3200" dirty="0" err="1">
                <a:latin typeface=".VnTime" pitchFamily="34" charset="0"/>
              </a:rPr>
              <a:t>êng</a:t>
            </a:r>
            <a:r>
              <a:rPr lang="en-US" sz="3200" dirty="0">
                <a:latin typeface=".VnTime" pitchFamily="34" charset="0"/>
              </a:rPr>
              <a:t> th¼ng </a:t>
            </a:r>
            <a:r>
              <a:rPr lang="en-US" sz="3200" dirty="0" err="1">
                <a:latin typeface=".VnTime" pitchFamily="34" charset="0"/>
              </a:rPr>
              <a:t>vu«ng</a:t>
            </a:r>
            <a:r>
              <a:rPr lang="en-US" sz="3200" dirty="0">
                <a:latin typeface=".VnTime" pitchFamily="34" charset="0"/>
              </a:rPr>
              <a:t> </a:t>
            </a:r>
            <a:r>
              <a:rPr lang="en-US" sz="3200" dirty="0" err="1">
                <a:latin typeface=".VnTime" pitchFamily="34" charset="0"/>
              </a:rPr>
              <a:t>gãc</a:t>
            </a:r>
            <a:r>
              <a:rPr lang="en-US" sz="3200" dirty="0">
                <a:latin typeface=".VnTime" pitchFamily="34" charset="0"/>
              </a:rPr>
              <a:t> . Cho O </a:t>
            </a:r>
            <a:r>
              <a:rPr lang="en-US" sz="3200" dirty="0" err="1">
                <a:latin typeface=".VnTime" pitchFamily="34" charset="0"/>
              </a:rPr>
              <a:t>thuéc</a:t>
            </a:r>
            <a:r>
              <a:rPr lang="en-US" sz="3200" dirty="0">
                <a:latin typeface=".VnTime" pitchFamily="34" charset="0"/>
              </a:rPr>
              <a:t> xx’ , </a:t>
            </a:r>
            <a:r>
              <a:rPr lang="en-US" sz="3200" dirty="0" err="1">
                <a:latin typeface=".VnTime" pitchFamily="34" charset="0"/>
              </a:rPr>
              <a:t>vÏ</a:t>
            </a:r>
            <a:r>
              <a:rPr lang="en-US" sz="3200" dirty="0">
                <a:latin typeface=".VnTime" pitchFamily="34" charset="0"/>
              </a:rPr>
              <a:t> ®­</a:t>
            </a:r>
            <a:r>
              <a:rPr lang="en-US" sz="3200" dirty="0" err="1">
                <a:latin typeface=".VnTime" pitchFamily="34" charset="0"/>
              </a:rPr>
              <a:t>êng</a:t>
            </a:r>
            <a:r>
              <a:rPr lang="en-US" sz="3200" dirty="0">
                <a:latin typeface=".VnTime" pitchFamily="34" charset="0"/>
              </a:rPr>
              <a:t> th¼ng </a:t>
            </a:r>
            <a:r>
              <a:rPr lang="en-US" sz="3200" dirty="0" err="1">
                <a:latin typeface=".VnTime" pitchFamily="34" charset="0"/>
              </a:rPr>
              <a:t>yy</a:t>
            </a:r>
            <a:r>
              <a:rPr lang="en-US" sz="3200" dirty="0">
                <a:latin typeface=".VnTime" pitchFamily="34" charset="0"/>
              </a:rPr>
              <a:t>’ qua O vµ </a:t>
            </a:r>
            <a:r>
              <a:rPr lang="en-US" sz="3200" dirty="0" err="1">
                <a:latin typeface=".VnTime" pitchFamily="34" charset="0"/>
              </a:rPr>
              <a:t>vu«ng</a:t>
            </a:r>
            <a:r>
              <a:rPr lang="en-US" sz="3200" dirty="0">
                <a:latin typeface=".VnTime" pitchFamily="34" charset="0"/>
              </a:rPr>
              <a:t> </a:t>
            </a:r>
            <a:r>
              <a:rPr lang="en-US" sz="3200" dirty="0" err="1">
                <a:latin typeface=".VnTime" pitchFamily="34" charset="0"/>
              </a:rPr>
              <a:t>gãc</a:t>
            </a:r>
            <a:r>
              <a:rPr lang="en-US" sz="3200" dirty="0">
                <a:latin typeface=".VnTime" pitchFamily="34" charset="0"/>
              </a:rPr>
              <a:t> </a:t>
            </a:r>
            <a:r>
              <a:rPr lang="en-US" sz="3200" dirty="0" err="1">
                <a:latin typeface=".VnTime" pitchFamily="34" charset="0"/>
              </a:rPr>
              <a:t>víi</a:t>
            </a:r>
            <a:r>
              <a:rPr lang="en-US" sz="3200" dirty="0">
                <a:latin typeface=".VnTime" pitchFamily="34" charset="0"/>
              </a:rPr>
              <a:t> xx’?</a:t>
            </a:r>
          </a:p>
          <a:p>
            <a:pPr>
              <a:spcBef>
                <a:spcPct val="50000"/>
              </a:spcBef>
            </a:pPr>
            <a:r>
              <a:rPr lang="en-US" sz="3200" dirty="0">
                <a:latin typeface=".VnTime" pitchFamily="34" charset="0"/>
              </a:rPr>
              <a:t>2. </a:t>
            </a:r>
            <a:r>
              <a:rPr lang="en-US" sz="3200" dirty="0" err="1">
                <a:latin typeface=".VnTime" pitchFamily="34" charset="0"/>
              </a:rPr>
              <a:t>ThÕ</a:t>
            </a:r>
            <a:r>
              <a:rPr lang="en-US" sz="3200" dirty="0">
                <a:latin typeface=".VnTime" pitchFamily="34" charset="0"/>
              </a:rPr>
              <a:t> </a:t>
            </a:r>
            <a:r>
              <a:rPr lang="en-US" sz="3200" dirty="0" err="1">
                <a:latin typeface=".VnTime" pitchFamily="34" charset="0"/>
              </a:rPr>
              <a:t>nµo</a:t>
            </a:r>
            <a:r>
              <a:rPr lang="en-US" sz="3200" dirty="0">
                <a:latin typeface=".VnTime" pitchFamily="34" charset="0"/>
              </a:rPr>
              <a:t> lµ ®­</a:t>
            </a:r>
            <a:r>
              <a:rPr lang="en-US" sz="3200" dirty="0" err="1">
                <a:latin typeface=".VnTime" pitchFamily="34" charset="0"/>
              </a:rPr>
              <a:t>êng</a:t>
            </a:r>
            <a:r>
              <a:rPr lang="en-US" sz="3200" dirty="0">
                <a:latin typeface=".VnTime" pitchFamily="34" charset="0"/>
              </a:rPr>
              <a:t> </a:t>
            </a:r>
            <a:r>
              <a:rPr lang="en-US" sz="3200" dirty="0" err="1">
                <a:latin typeface=".VnTime" pitchFamily="34" charset="0"/>
              </a:rPr>
              <a:t>trung</a:t>
            </a:r>
            <a:r>
              <a:rPr lang="en-US" sz="3200" dirty="0">
                <a:latin typeface=".VnTime" pitchFamily="34" charset="0"/>
              </a:rPr>
              <a:t> </a:t>
            </a:r>
            <a:r>
              <a:rPr lang="en-US" sz="3200" dirty="0" err="1">
                <a:latin typeface=".VnTime" pitchFamily="34" charset="0"/>
              </a:rPr>
              <a:t>trùc</a:t>
            </a:r>
            <a:r>
              <a:rPr lang="en-US" sz="3200" dirty="0">
                <a:latin typeface=".VnTime" pitchFamily="34" charset="0"/>
              </a:rPr>
              <a:t> </a:t>
            </a:r>
            <a:r>
              <a:rPr lang="en-US" sz="3200" dirty="0" err="1">
                <a:latin typeface=".VnTime" pitchFamily="34" charset="0"/>
              </a:rPr>
              <a:t>cña</a:t>
            </a:r>
            <a:r>
              <a:rPr lang="en-US" sz="3200" dirty="0">
                <a:latin typeface=".VnTime" pitchFamily="34" charset="0"/>
              </a:rPr>
              <a:t> ®o¹n th¼ng .Cho AB = 4 cm . VÏ ®­</a:t>
            </a:r>
            <a:r>
              <a:rPr lang="en-US" sz="3200" dirty="0" err="1">
                <a:latin typeface=".VnTime" pitchFamily="34" charset="0"/>
              </a:rPr>
              <a:t>êng</a:t>
            </a:r>
            <a:r>
              <a:rPr lang="en-US" sz="3200" dirty="0">
                <a:latin typeface=".VnTime" pitchFamily="34" charset="0"/>
              </a:rPr>
              <a:t> </a:t>
            </a:r>
            <a:r>
              <a:rPr lang="en-US" sz="3200" dirty="0" err="1">
                <a:latin typeface=".VnTime" pitchFamily="34" charset="0"/>
              </a:rPr>
              <a:t>trung</a:t>
            </a:r>
            <a:r>
              <a:rPr lang="en-US" sz="3200" dirty="0">
                <a:latin typeface=".VnTime" pitchFamily="34" charset="0"/>
              </a:rPr>
              <a:t> </a:t>
            </a:r>
            <a:r>
              <a:rPr lang="en-US" sz="3200" dirty="0" err="1">
                <a:latin typeface=".VnTime" pitchFamily="34" charset="0"/>
              </a:rPr>
              <a:t>trùc</a:t>
            </a:r>
            <a:r>
              <a:rPr lang="en-US" sz="3200" dirty="0">
                <a:latin typeface=".VnTime" pitchFamily="34" charset="0"/>
              </a:rPr>
              <a:t> </a:t>
            </a:r>
            <a:r>
              <a:rPr lang="en-US" sz="3200" dirty="0" err="1">
                <a:latin typeface=".VnTime" pitchFamily="34" charset="0"/>
              </a:rPr>
              <a:t>cña</a:t>
            </a:r>
            <a:r>
              <a:rPr lang="en-US" sz="3200" dirty="0">
                <a:latin typeface=".VnTime" pitchFamily="34" charset="0"/>
              </a:rPr>
              <a:t> ®o¹n AB?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Box 5"/>
          <p:cNvSpPr txBox="1">
            <a:spLocks noChangeArrowheads="1"/>
          </p:cNvSpPr>
          <p:nvPr/>
        </p:nvSpPr>
        <p:spPr bwMode="auto">
          <a:xfrm>
            <a:off x="152400" y="533400"/>
            <a:ext cx="8305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b="1" dirty="0">
                <a:latin typeface=".VnTime" pitchFamily="34" charset="0"/>
              </a:rPr>
              <a:t>Bµi tËp 17 T 87</a:t>
            </a:r>
            <a:r>
              <a:rPr lang="en-US" dirty="0">
                <a:latin typeface=".VnTime" pitchFamily="34" charset="0"/>
              </a:rPr>
              <a:t> :</a:t>
            </a:r>
            <a:r>
              <a:rPr lang="en-US" dirty="0" err="1">
                <a:latin typeface=".VnTime" pitchFamily="34" charset="0"/>
              </a:rPr>
              <a:t>Dïng</a:t>
            </a:r>
            <a:r>
              <a:rPr lang="en-US" dirty="0">
                <a:latin typeface=".VnTime" pitchFamily="34" charset="0"/>
              </a:rPr>
              <a:t> ª </a:t>
            </a:r>
            <a:r>
              <a:rPr lang="en-US" dirty="0" err="1">
                <a:latin typeface=".VnTime" pitchFamily="34" charset="0"/>
              </a:rPr>
              <a:t>ke</a:t>
            </a:r>
            <a:r>
              <a:rPr lang="en-US" dirty="0">
                <a:latin typeface=".VnTime" pitchFamily="34" charset="0"/>
              </a:rPr>
              <a:t> ®Ó </a:t>
            </a:r>
            <a:r>
              <a:rPr lang="en-US" dirty="0" err="1">
                <a:latin typeface=".VnTime" pitchFamily="34" charset="0"/>
              </a:rPr>
              <a:t>kiÓm</a:t>
            </a:r>
            <a:r>
              <a:rPr lang="en-US" dirty="0">
                <a:latin typeface=".VnTime" pitchFamily="34" charset="0"/>
              </a:rPr>
              <a:t> </a:t>
            </a:r>
            <a:r>
              <a:rPr lang="en-US" dirty="0" err="1">
                <a:latin typeface=".VnTime" pitchFamily="34" charset="0"/>
              </a:rPr>
              <a:t>tra</a:t>
            </a:r>
            <a:r>
              <a:rPr lang="en-US" dirty="0">
                <a:latin typeface=".VnTime" pitchFamily="34" charset="0"/>
              </a:rPr>
              <a:t> </a:t>
            </a:r>
            <a:r>
              <a:rPr lang="en-US" dirty="0" err="1">
                <a:latin typeface=".VnTime" pitchFamily="34" charset="0"/>
              </a:rPr>
              <a:t>vÞ</a:t>
            </a:r>
            <a:r>
              <a:rPr lang="en-US" dirty="0">
                <a:latin typeface=".VnTime" pitchFamily="34" charset="0"/>
              </a:rPr>
              <a:t> </a:t>
            </a:r>
            <a:r>
              <a:rPr lang="en-US" dirty="0" err="1">
                <a:latin typeface=".VnTime" pitchFamily="34" charset="0"/>
              </a:rPr>
              <a:t>trÝ</a:t>
            </a:r>
            <a:r>
              <a:rPr lang="en-US" dirty="0">
                <a:latin typeface=".VnTime" pitchFamily="34" charset="0"/>
              </a:rPr>
              <a:t> </a:t>
            </a:r>
            <a:r>
              <a:rPr lang="en-US" dirty="0" err="1">
                <a:latin typeface=".VnTime" pitchFamily="34" charset="0"/>
              </a:rPr>
              <a:t>c¸c</a:t>
            </a:r>
            <a:r>
              <a:rPr lang="en-US" dirty="0">
                <a:latin typeface=".VnTime" pitchFamily="34" charset="0"/>
              </a:rPr>
              <a:t> ®­</a:t>
            </a:r>
            <a:r>
              <a:rPr lang="en-US" dirty="0" err="1">
                <a:latin typeface=".VnTime" pitchFamily="34" charset="0"/>
              </a:rPr>
              <a:t>êng</a:t>
            </a:r>
            <a:r>
              <a:rPr lang="en-US" dirty="0">
                <a:latin typeface=".VnTime" pitchFamily="34" charset="0"/>
              </a:rPr>
              <a:t> th¼ng </a:t>
            </a:r>
            <a:r>
              <a:rPr lang="en-US" dirty="0" err="1">
                <a:latin typeface=".VnTime" pitchFamily="34" charset="0"/>
              </a:rPr>
              <a:t>cho</a:t>
            </a:r>
            <a:r>
              <a:rPr lang="en-US" dirty="0">
                <a:latin typeface=".VnTime" pitchFamily="34" charset="0"/>
              </a:rPr>
              <a:t> </a:t>
            </a:r>
            <a:r>
              <a:rPr lang="en-US" dirty="0" err="1">
                <a:latin typeface=".VnTime" pitchFamily="34" charset="0"/>
              </a:rPr>
              <a:t>tr­íc</a:t>
            </a:r>
            <a:r>
              <a:rPr lang="en-US" dirty="0">
                <a:latin typeface=".VnTime" pitchFamily="34" charset="0"/>
              </a:rPr>
              <a:t> </a:t>
            </a:r>
            <a:r>
              <a:rPr lang="en-US" dirty="0" err="1">
                <a:latin typeface=".VnTime" pitchFamily="34" charset="0"/>
              </a:rPr>
              <a:t>trªn</a:t>
            </a:r>
            <a:r>
              <a:rPr lang="en-US" dirty="0">
                <a:latin typeface=".VnTime" pitchFamily="34" charset="0"/>
              </a:rPr>
              <a:t> </a:t>
            </a:r>
            <a:r>
              <a:rPr lang="en-US" dirty="0" err="1">
                <a:latin typeface=".VnTime" pitchFamily="34" charset="0"/>
              </a:rPr>
              <a:t>h×nh</a:t>
            </a:r>
            <a:r>
              <a:rPr lang="en-US" dirty="0">
                <a:latin typeface=".VnTime" pitchFamily="34" charset="0"/>
              </a:rPr>
              <a:t> </a:t>
            </a:r>
            <a:r>
              <a:rPr lang="en-US" dirty="0" err="1">
                <a:latin typeface=".VnTime" pitchFamily="34" charset="0"/>
              </a:rPr>
              <a:t>vÏ</a:t>
            </a:r>
            <a:r>
              <a:rPr lang="en-US" dirty="0">
                <a:latin typeface=".VnTime" pitchFamily="34" charset="0"/>
              </a:rPr>
              <a:t> </a:t>
            </a:r>
          </a:p>
        </p:txBody>
      </p:sp>
      <p:pic>
        <p:nvPicPr>
          <p:cNvPr id="1029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9800" y="838200"/>
            <a:ext cx="2849563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Text Box 7"/>
          <p:cNvSpPr txBox="1">
            <a:spLocks noChangeArrowheads="1"/>
          </p:cNvSpPr>
          <p:nvPr/>
        </p:nvSpPr>
        <p:spPr bwMode="auto">
          <a:xfrm>
            <a:off x="228600" y="1295400"/>
            <a:ext cx="4800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err="1">
                <a:latin typeface=".VnTime" pitchFamily="34" charset="0"/>
              </a:rPr>
              <a:t>KÕt</a:t>
            </a:r>
            <a:r>
              <a:rPr lang="en-US" b="1" dirty="0">
                <a:latin typeface=".VnTime" pitchFamily="34" charset="0"/>
              </a:rPr>
              <a:t> </a:t>
            </a:r>
            <a:r>
              <a:rPr lang="en-US" b="1" dirty="0" err="1">
                <a:latin typeface=".VnTime" pitchFamily="34" charset="0"/>
              </a:rPr>
              <a:t>qu</a:t>
            </a:r>
            <a:r>
              <a:rPr lang="en-US" b="1" dirty="0">
                <a:latin typeface=".VnTime" pitchFamily="34" charset="0"/>
              </a:rPr>
              <a:t>¶ :</a:t>
            </a:r>
            <a:r>
              <a:rPr lang="en-US" dirty="0">
                <a:latin typeface=".VnTime" pitchFamily="34" charset="0"/>
              </a:rPr>
              <a:t> </a:t>
            </a: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304800" y="2057400"/>
            <a:ext cx="337246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pt-BR" dirty="0">
                <a:latin typeface=".VnTime" pitchFamily="34" charset="0"/>
              </a:rPr>
              <a:t>H×nh a : a kh«ng vu«ng gãc víi a’</a:t>
            </a:r>
            <a:r>
              <a:rPr lang="en-US" dirty="0">
                <a:latin typeface=".VnTime" pitchFamily="34" charset="0"/>
              </a:rPr>
              <a:t> </a:t>
            </a:r>
          </a:p>
        </p:txBody>
      </p:sp>
      <p:sp>
        <p:nvSpPr>
          <p:cNvPr id="1032" name="Text Box 9"/>
          <p:cNvSpPr txBox="1">
            <a:spLocks noChangeArrowheads="1"/>
          </p:cNvSpPr>
          <p:nvPr/>
        </p:nvSpPr>
        <p:spPr bwMode="auto">
          <a:xfrm>
            <a:off x="6096000" y="2057400"/>
            <a:ext cx="274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H×nh a </a:t>
            </a:r>
          </a:p>
        </p:txBody>
      </p:sp>
      <p:pic>
        <p:nvPicPr>
          <p:cNvPr id="1033" name="Picture 10"/>
          <p:cNvPicPr>
            <a:picLocks noChangeAspect="1" noChangeArrowheads="1"/>
          </p:cNvPicPr>
          <p:nvPr/>
        </p:nvPicPr>
        <p:blipFill>
          <a:blip r:embed="rId4"/>
          <a:srcRect r="21811" b="31250"/>
          <a:stretch>
            <a:fillRect/>
          </a:stretch>
        </p:blipFill>
        <p:spPr bwMode="auto">
          <a:xfrm>
            <a:off x="6096000" y="2438400"/>
            <a:ext cx="2286000" cy="203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Text Box 11"/>
          <p:cNvSpPr txBox="1">
            <a:spLocks noChangeArrowheads="1"/>
          </p:cNvSpPr>
          <p:nvPr/>
        </p:nvSpPr>
        <p:spPr bwMode="auto">
          <a:xfrm>
            <a:off x="6172200" y="42672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H×nh b </a:t>
            </a:r>
          </a:p>
        </p:txBody>
      </p:sp>
      <p:pic>
        <p:nvPicPr>
          <p:cNvPr id="1035" name="Picture 12"/>
          <p:cNvPicPr>
            <a:picLocks noChangeAspect="1" noChangeArrowheads="1"/>
          </p:cNvPicPr>
          <p:nvPr/>
        </p:nvPicPr>
        <p:blipFill>
          <a:blip r:embed="rId5"/>
          <a:srcRect r="14395" b="23949"/>
          <a:stretch>
            <a:fillRect/>
          </a:stretch>
        </p:blipFill>
        <p:spPr bwMode="auto">
          <a:xfrm>
            <a:off x="6248400" y="4572000"/>
            <a:ext cx="25908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6" name="Text Box 13"/>
          <p:cNvSpPr txBox="1">
            <a:spLocks noChangeArrowheads="1"/>
          </p:cNvSpPr>
          <p:nvPr/>
        </p:nvSpPr>
        <p:spPr bwMode="auto">
          <a:xfrm>
            <a:off x="6400800" y="63246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H×nh c 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533400" y="6172200"/>
            <a:ext cx="2667000" cy="381000"/>
            <a:chOff x="240" y="1776"/>
            <a:chExt cx="1680" cy="240"/>
          </a:xfrm>
        </p:grpSpPr>
        <p:sp>
          <p:nvSpPr>
            <p:cNvPr id="1040" name="Text Box 14"/>
            <p:cNvSpPr txBox="1">
              <a:spLocks noChangeArrowheads="1"/>
            </p:cNvSpPr>
            <p:nvPr/>
          </p:nvSpPr>
          <p:spPr bwMode="auto">
            <a:xfrm>
              <a:off x="240" y="1776"/>
              <a:ext cx="168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 dirty="0">
                  <a:latin typeface=".VnTime" pitchFamily="34" charset="0"/>
                </a:rPr>
                <a:t>H×nh c </a:t>
              </a:r>
              <a:r>
                <a:rPr lang="pt-BR" dirty="0" smtClean="0">
                  <a:latin typeface=".VnTime" pitchFamily="34" charset="0"/>
                </a:rPr>
                <a:t>:        </a:t>
              </a:r>
              <a:r>
                <a:rPr lang="pt-BR" dirty="0">
                  <a:latin typeface=".VnTime" pitchFamily="34" charset="0"/>
                </a:rPr>
                <a:t>a       </a:t>
              </a:r>
              <a:r>
                <a:rPr lang="pt-BR" dirty="0"/>
                <a:t>a’</a:t>
              </a:r>
              <a:endParaRPr lang="en-US" dirty="0"/>
            </a:p>
          </p:txBody>
        </p:sp>
        <p:graphicFrame>
          <p:nvGraphicFramePr>
            <p:cNvPr id="1027" name="Object 15"/>
            <p:cNvGraphicFramePr>
              <a:graphicFrameLocks noChangeAspect="1"/>
            </p:cNvGraphicFramePr>
            <p:nvPr/>
          </p:nvGraphicFramePr>
          <p:xfrm>
            <a:off x="1122" y="1776"/>
            <a:ext cx="132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8" name="Equation" r:id="rId6" imgW="152280" imgH="164880" progId="Equation.DSMT4">
                    <p:embed/>
                  </p:oleObj>
                </mc:Choice>
                <mc:Fallback>
                  <p:oleObj name="Equation" r:id="rId6" imgW="152280" imgH="164880" progId="Equation.DSMT4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22" y="1776"/>
                          <a:ext cx="132" cy="2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381000" y="3962400"/>
            <a:ext cx="4495800" cy="381000"/>
            <a:chOff x="240" y="1776"/>
            <a:chExt cx="2832" cy="240"/>
          </a:xfrm>
        </p:grpSpPr>
        <p:sp>
          <p:nvSpPr>
            <p:cNvPr id="1039" name="Text Box 19"/>
            <p:cNvSpPr txBox="1">
              <a:spLocks noChangeArrowheads="1"/>
            </p:cNvSpPr>
            <p:nvPr/>
          </p:nvSpPr>
          <p:spPr bwMode="auto">
            <a:xfrm>
              <a:off x="240" y="1776"/>
              <a:ext cx="283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 dirty="0">
                  <a:latin typeface=".VnTime" pitchFamily="34" charset="0"/>
                </a:rPr>
                <a:t>H×nh b : </a:t>
              </a:r>
              <a:r>
                <a:rPr lang="pt-BR" dirty="0" smtClean="0">
                  <a:latin typeface=".VnTime" pitchFamily="34" charset="0"/>
                </a:rPr>
                <a:t>    a              </a:t>
              </a:r>
              <a:r>
                <a:rPr lang="pt-BR" dirty="0">
                  <a:latin typeface=".VnTime" pitchFamily="34" charset="0"/>
                </a:rPr>
                <a:t>a’</a:t>
              </a:r>
              <a:endParaRPr lang="en-US" dirty="0">
                <a:latin typeface=".VnTime" pitchFamily="34" charset="0"/>
              </a:endParaRPr>
            </a:p>
          </p:txBody>
        </p:sp>
        <p:graphicFrame>
          <p:nvGraphicFramePr>
            <p:cNvPr id="1026" name="Object 20"/>
            <p:cNvGraphicFramePr>
              <a:graphicFrameLocks noChangeAspect="1"/>
            </p:cNvGraphicFramePr>
            <p:nvPr/>
          </p:nvGraphicFramePr>
          <p:xfrm>
            <a:off x="1122" y="1776"/>
            <a:ext cx="222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9" name="Equation" r:id="rId8" imgW="152280" imgH="164880" progId="Equation.DSMT4">
                    <p:embed/>
                  </p:oleObj>
                </mc:Choice>
                <mc:Fallback>
                  <p:oleObj name="Equation" r:id="rId8" imgW="152280" imgH="164880" progId="Equation.DSMT4">
                    <p:embed/>
                    <p:pic>
                      <p:nvPicPr>
                        <p:cNvPr id="0" name="Object 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22" y="1776"/>
                          <a:ext cx="222" cy="2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304800" y="609600"/>
            <a:ext cx="5486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b="1" dirty="0">
                <a:latin typeface=".VnTime" pitchFamily="34" charset="0"/>
              </a:rPr>
              <a:t>Bµi tËp 18 T 87</a:t>
            </a:r>
            <a:r>
              <a:rPr lang="pt-BR" dirty="0">
                <a:latin typeface=".VnTime" pitchFamily="34" charset="0"/>
              </a:rPr>
              <a:t> : VÏ h×nh theo tr×nh tù sau </a:t>
            </a:r>
            <a:endParaRPr lang="en-US" dirty="0">
              <a:latin typeface=".VnTime" pitchFamily="34" charset="0"/>
            </a:endParaRPr>
          </a:p>
        </p:txBody>
      </p:sp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2"/>
          <a:srcRect t="8145" b="13629"/>
          <a:stretch>
            <a:fillRect/>
          </a:stretch>
        </p:blipFill>
        <p:spPr bwMode="auto">
          <a:xfrm>
            <a:off x="5943600" y="152400"/>
            <a:ext cx="3016250" cy="243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2" name="Rectangle 8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vi-VN"/>
          </a:p>
        </p:txBody>
      </p:sp>
      <p:pic>
        <p:nvPicPr>
          <p:cNvPr id="7173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066800"/>
            <a:ext cx="3048000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63" y="2209800"/>
            <a:ext cx="6243637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5"/>
          <p:cNvSpPr txBox="1">
            <a:spLocks noChangeArrowheads="1"/>
          </p:cNvSpPr>
          <p:nvPr/>
        </p:nvSpPr>
        <p:spPr bwMode="auto">
          <a:xfrm>
            <a:off x="228600" y="533400"/>
            <a:ext cx="4953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err="1">
                <a:latin typeface=".VnTime" pitchFamily="34" charset="0"/>
              </a:rPr>
              <a:t>Bµi</a:t>
            </a:r>
            <a:r>
              <a:rPr lang="en-US" b="1" dirty="0">
                <a:latin typeface=".VnTime" pitchFamily="34" charset="0"/>
              </a:rPr>
              <a:t> </a:t>
            </a:r>
            <a:r>
              <a:rPr lang="en-US" b="1" dirty="0" err="1">
                <a:latin typeface=".VnTime" pitchFamily="34" charset="0"/>
              </a:rPr>
              <a:t>tËp</a:t>
            </a:r>
            <a:r>
              <a:rPr lang="en-US" b="1" dirty="0">
                <a:latin typeface=".VnTime" pitchFamily="34" charset="0"/>
              </a:rPr>
              <a:t> 19 T 87</a:t>
            </a:r>
            <a:r>
              <a:rPr lang="en-US" dirty="0">
                <a:latin typeface=".VnTime" pitchFamily="34" charset="0"/>
              </a:rPr>
              <a:t> : Cho </a:t>
            </a:r>
            <a:r>
              <a:rPr lang="en-US" dirty="0" err="1">
                <a:latin typeface=".VnTime" pitchFamily="34" charset="0"/>
              </a:rPr>
              <a:t>h×nh</a:t>
            </a:r>
            <a:r>
              <a:rPr lang="en-US" dirty="0">
                <a:latin typeface=".VnTime" pitchFamily="34" charset="0"/>
              </a:rPr>
              <a:t> </a:t>
            </a:r>
            <a:r>
              <a:rPr lang="en-US" dirty="0" err="1">
                <a:latin typeface=".VnTime" pitchFamily="34" charset="0"/>
              </a:rPr>
              <a:t>vÏ</a:t>
            </a:r>
            <a:r>
              <a:rPr lang="en-US" dirty="0">
                <a:latin typeface=".VnTime" pitchFamily="34" charset="0"/>
              </a:rPr>
              <a:t> , </a:t>
            </a:r>
            <a:r>
              <a:rPr lang="en-US" dirty="0" err="1">
                <a:latin typeface=".VnTime" pitchFamily="34" charset="0"/>
              </a:rPr>
              <a:t>nªu</a:t>
            </a:r>
            <a:r>
              <a:rPr lang="en-US" dirty="0">
                <a:latin typeface=".VnTime" pitchFamily="34" charset="0"/>
              </a:rPr>
              <a:t> </a:t>
            </a:r>
            <a:r>
              <a:rPr lang="en-US" dirty="0" err="1">
                <a:latin typeface=".VnTime" pitchFamily="34" charset="0"/>
              </a:rPr>
              <a:t>tr×nh</a:t>
            </a:r>
            <a:r>
              <a:rPr lang="en-US" dirty="0">
                <a:latin typeface=".VnTime" pitchFamily="34" charset="0"/>
              </a:rPr>
              <a:t> </a:t>
            </a:r>
            <a:r>
              <a:rPr lang="en-US" dirty="0" err="1">
                <a:latin typeface=".VnTime" pitchFamily="34" charset="0"/>
              </a:rPr>
              <a:t>tù</a:t>
            </a:r>
            <a:r>
              <a:rPr lang="en-US" dirty="0">
                <a:latin typeface=".VnTime" pitchFamily="34" charset="0"/>
              </a:rPr>
              <a:t> </a:t>
            </a:r>
            <a:r>
              <a:rPr lang="en-US" dirty="0" err="1">
                <a:latin typeface=".VnTime" pitchFamily="34" charset="0"/>
              </a:rPr>
              <a:t>c¸ch</a:t>
            </a:r>
            <a:r>
              <a:rPr lang="en-US" dirty="0">
                <a:latin typeface=".VnTime" pitchFamily="34" charset="0"/>
              </a:rPr>
              <a:t> </a:t>
            </a:r>
            <a:r>
              <a:rPr lang="en-US" dirty="0" err="1">
                <a:latin typeface=".VnTime" pitchFamily="34" charset="0"/>
              </a:rPr>
              <a:t>vÏ</a:t>
            </a:r>
            <a:r>
              <a:rPr lang="en-US" dirty="0">
                <a:latin typeface=".VnTime" pitchFamily="34" charset="0"/>
              </a:rPr>
              <a:t> </a:t>
            </a:r>
          </a:p>
        </p:txBody>
      </p:sp>
      <p:pic>
        <p:nvPicPr>
          <p:cNvPr id="8195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45125" y="-152400"/>
            <a:ext cx="3698875" cy="261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Text Box 8"/>
          <p:cNvSpPr txBox="1">
            <a:spLocks noChangeArrowheads="1"/>
          </p:cNvSpPr>
          <p:nvPr/>
        </p:nvSpPr>
        <p:spPr bwMode="auto">
          <a:xfrm>
            <a:off x="304800" y="1295400"/>
            <a:ext cx="5029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latin typeface=".VnTime" pitchFamily="34" charset="0"/>
              </a:rPr>
              <a:t>* </a:t>
            </a:r>
            <a:r>
              <a:rPr lang="en-US" b="1" dirty="0" err="1">
                <a:latin typeface=".VnTime" pitchFamily="34" charset="0"/>
              </a:rPr>
              <a:t>Tr×nh</a:t>
            </a:r>
            <a:r>
              <a:rPr lang="en-US" b="1" dirty="0">
                <a:latin typeface=".VnTime" pitchFamily="34" charset="0"/>
              </a:rPr>
              <a:t> </a:t>
            </a:r>
            <a:r>
              <a:rPr lang="en-US" b="1" dirty="0" err="1">
                <a:latin typeface=".VnTime" pitchFamily="34" charset="0"/>
              </a:rPr>
              <a:t>tù</a:t>
            </a:r>
            <a:r>
              <a:rPr lang="en-US" b="1" dirty="0">
                <a:latin typeface=".VnTime" pitchFamily="34" charset="0"/>
              </a:rPr>
              <a:t> </a:t>
            </a:r>
            <a:r>
              <a:rPr lang="en-US" b="1" dirty="0" err="1">
                <a:latin typeface=".VnTime" pitchFamily="34" charset="0"/>
              </a:rPr>
              <a:t>c¸ch</a:t>
            </a:r>
            <a:r>
              <a:rPr lang="en-US" b="1" dirty="0">
                <a:latin typeface=".VnTime" pitchFamily="34" charset="0"/>
              </a:rPr>
              <a:t> </a:t>
            </a:r>
            <a:r>
              <a:rPr lang="en-US" b="1" dirty="0" err="1">
                <a:latin typeface=".VnTime" pitchFamily="34" charset="0"/>
              </a:rPr>
              <a:t>vÏ</a:t>
            </a:r>
            <a:r>
              <a:rPr lang="en-US" b="1" dirty="0">
                <a:latin typeface=".VnTime" pitchFamily="34" charset="0"/>
              </a:rPr>
              <a:t> 1</a:t>
            </a:r>
            <a:r>
              <a:rPr lang="en-US" dirty="0">
                <a:latin typeface=".VnTime" pitchFamily="34" charset="0"/>
              </a:rPr>
              <a:t> </a:t>
            </a:r>
          </a:p>
        </p:txBody>
      </p:sp>
      <p:pic>
        <p:nvPicPr>
          <p:cNvPr id="9225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1882775"/>
            <a:ext cx="4276725" cy="246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/>
          <p:cNvSpPr txBox="1">
            <a:spLocks noChangeArrowheads="1"/>
          </p:cNvSpPr>
          <p:nvPr/>
        </p:nvSpPr>
        <p:spPr bwMode="auto">
          <a:xfrm>
            <a:off x="228600" y="533400"/>
            <a:ext cx="4953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err="1">
                <a:latin typeface=".VnTime" pitchFamily="34" charset="0"/>
              </a:rPr>
              <a:t>Bµi</a:t>
            </a:r>
            <a:r>
              <a:rPr lang="en-US" b="1" dirty="0">
                <a:latin typeface=".VnTime" pitchFamily="34" charset="0"/>
              </a:rPr>
              <a:t> </a:t>
            </a:r>
            <a:r>
              <a:rPr lang="en-US" b="1" dirty="0" err="1">
                <a:latin typeface=".VnTime" pitchFamily="34" charset="0"/>
              </a:rPr>
              <a:t>tËp</a:t>
            </a:r>
            <a:r>
              <a:rPr lang="en-US" b="1" dirty="0">
                <a:latin typeface=".VnTime" pitchFamily="34" charset="0"/>
              </a:rPr>
              <a:t> 19 T 87</a:t>
            </a:r>
            <a:r>
              <a:rPr lang="en-US" dirty="0">
                <a:latin typeface=".VnTime" pitchFamily="34" charset="0"/>
              </a:rPr>
              <a:t> : Cho </a:t>
            </a:r>
            <a:r>
              <a:rPr lang="en-US" dirty="0" err="1">
                <a:latin typeface=".VnTime" pitchFamily="34" charset="0"/>
              </a:rPr>
              <a:t>h×nh</a:t>
            </a:r>
            <a:r>
              <a:rPr lang="en-US" dirty="0">
                <a:latin typeface=".VnTime" pitchFamily="34" charset="0"/>
              </a:rPr>
              <a:t> </a:t>
            </a:r>
            <a:r>
              <a:rPr lang="en-US" dirty="0" err="1">
                <a:latin typeface=".VnTime" pitchFamily="34" charset="0"/>
              </a:rPr>
              <a:t>vÏ</a:t>
            </a:r>
            <a:r>
              <a:rPr lang="en-US" dirty="0">
                <a:latin typeface=".VnTime" pitchFamily="34" charset="0"/>
              </a:rPr>
              <a:t> , </a:t>
            </a:r>
            <a:r>
              <a:rPr lang="en-US" dirty="0" err="1">
                <a:latin typeface=".VnTime" pitchFamily="34" charset="0"/>
              </a:rPr>
              <a:t>nªu</a:t>
            </a:r>
            <a:r>
              <a:rPr lang="en-US" dirty="0">
                <a:latin typeface=".VnTime" pitchFamily="34" charset="0"/>
              </a:rPr>
              <a:t> </a:t>
            </a:r>
            <a:r>
              <a:rPr lang="en-US" dirty="0" err="1">
                <a:latin typeface=".VnTime" pitchFamily="34" charset="0"/>
              </a:rPr>
              <a:t>tr×nh</a:t>
            </a:r>
            <a:r>
              <a:rPr lang="en-US" dirty="0">
                <a:latin typeface=".VnTime" pitchFamily="34" charset="0"/>
              </a:rPr>
              <a:t> </a:t>
            </a:r>
            <a:r>
              <a:rPr lang="en-US" dirty="0" err="1">
                <a:latin typeface=".VnTime" pitchFamily="34" charset="0"/>
              </a:rPr>
              <a:t>tù</a:t>
            </a:r>
            <a:r>
              <a:rPr lang="en-US" dirty="0">
                <a:latin typeface=".VnTime" pitchFamily="34" charset="0"/>
              </a:rPr>
              <a:t> </a:t>
            </a:r>
            <a:r>
              <a:rPr lang="en-US" dirty="0" err="1">
                <a:latin typeface=".VnTime" pitchFamily="34" charset="0"/>
              </a:rPr>
              <a:t>c¸ch</a:t>
            </a:r>
            <a:r>
              <a:rPr lang="en-US" dirty="0">
                <a:latin typeface=".VnTime" pitchFamily="34" charset="0"/>
              </a:rPr>
              <a:t> </a:t>
            </a:r>
            <a:r>
              <a:rPr lang="en-US" dirty="0" err="1">
                <a:latin typeface=".VnTime" pitchFamily="34" charset="0"/>
              </a:rPr>
              <a:t>vÏ</a:t>
            </a:r>
            <a:r>
              <a:rPr lang="en-US" dirty="0">
                <a:latin typeface=".VnTime" pitchFamily="34" charset="0"/>
              </a:rPr>
              <a:t> </a:t>
            </a:r>
          </a:p>
        </p:txBody>
      </p:sp>
      <p:pic>
        <p:nvPicPr>
          <p:cNvPr id="921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45125" y="-152400"/>
            <a:ext cx="3698875" cy="261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Text Box 6"/>
          <p:cNvSpPr txBox="1">
            <a:spLocks noChangeArrowheads="1"/>
          </p:cNvSpPr>
          <p:nvPr/>
        </p:nvSpPr>
        <p:spPr bwMode="auto">
          <a:xfrm>
            <a:off x="304800" y="1295400"/>
            <a:ext cx="5029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latin typeface=".VnTime" pitchFamily="34" charset="0"/>
              </a:rPr>
              <a:t>* </a:t>
            </a:r>
            <a:r>
              <a:rPr lang="en-US" b="1" dirty="0" err="1">
                <a:latin typeface=".VnTime" pitchFamily="34" charset="0"/>
              </a:rPr>
              <a:t>Tr×nh</a:t>
            </a:r>
            <a:r>
              <a:rPr lang="en-US" b="1" dirty="0">
                <a:latin typeface=".VnTime" pitchFamily="34" charset="0"/>
              </a:rPr>
              <a:t> </a:t>
            </a:r>
            <a:r>
              <a:rPr lang="en-US" b="1" dirty="0" err="1">
                <a:latin typeface=".VnTime" pitchFamily="34" charset="0"/>
              </a:rPr>
              <a:t>tù</a:t>
            </a:r>
            <a:r>
              <a:rPr lang="en-US" b="1" dirty="0">
                <a:latin typeface=".VnTime" pitchFamily="34" charset="0"/>
              </a:rPr>
              <a:t> </a:t>
            </a:r>
            <a:r>
              <a:rPr lang="en-US" b="1" dirty="0" err="1">
                <a:latin typeface=".VnTime" pitchFamily="34" charset="0"/>
              </a:rPr>
              <a:t>c¸ch</a:t>
            </a:r>
            <a:r>
              <a:rPr lang="en-US" b="1" dirty="0">
                <a:latin typeface=".VnTime" pitchFamily="34" charset="0"/>
              </a:rPr>
              <a:t> </a:t>
            </a:r>
            <a:r>
              <a:rPr lang="en-US" b="1" dirty="0" err="1">
                <a:latin typeface=".VnTime" pitchFamily="34" charset="0"/>
              </a:rPr>
              <a:t>vÏ</a:t>
            </a:r>
            <a:r>
              <a:rPr lang="en-US" b="1" dirty="0">
                <a:latin typeface=".VnTime" pitchFamily="34" charset="0"/>
              </a:rPr>
              <a:t> 2</a:t>
            </a:r>
            <a:r>
              <a:rPr lang="en-US" dirty="0">
                <a:latin typeface=".VnTime" pitchFamily="34" charset="0"/>
              </a:rPr>
              <a:t> </a:t>
            </a:r>
          </a:p>
        </p:txBody>
      </p:sp>
      <p:pic>
        <p:nvPicPr>
          <p:cNvPr id="15368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828800"/>
            <a:ext cx="5738813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457200" y="3657600"/>
            <a:ext cx="594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* Tr×nh tù 3 :</a:t>
            </a:r>
            <a:r>
              <a:rPr lang="en-US"/>
              <a:t> </a:t>
            </a:r>
          </a:p>
        </p:txBody>
      </p:sp>
      <p:pic>
        <p:nvPicPr>
          <p:cNvPr id="15370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" y="4114800"/>
            <a:ext cx="6248400" cy="240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152400" y="457200"/>
            <a:ext cx="8839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b="1" dirty="0">
                <a:latin typeface=".VnTime" pitchFamily="34" charset="0"/>
              </a:rPr>
              <a:t>Bµi tËp 20 T87</a:t>
            </a:r>
            <a:r>
              <a:rPr lang="pt-BR" dirty="0">
                <a:latin typeface=".VnTime" pitchFamily="34" charset="0"/>
              </a:rPr>
              <a:t>AB = 2 cm , BC = 3 cm , VÏ d</a:t>
            </a:r>
            <a:r>
              <a:rPr lang="pt-BR" baseline="-25000" dirty="0">
                <a:latin typeface=".VnTime" pitchFamily="34" charset="0"/>
              </a:rPr>
              <a:t>1</a:t>
            </a:r>
            <a:r>
              <a:rPr lang="pt-BR" dirty="0">
                <a:latin typeface=".VnTime" pitchFamily="34" charset="0"/>
              </a:rPr>
              <a:t>, d</a:t>
            </a:r>
            <a:r>
              <a:rPr lang="pt-BR" baseline="-25000" dirty="0">
                <a:latin typeface=".VnTime" pitchFamily="34" charset="0"/>
              </a:rPr>
              <a:t>2</a:t>
            </a:r>
            <a:r>
              <a:rPr lang="pt-BR" dirty="0">
                <a:latin typeface=".VnTime" pitchFamily="34" charset="0"/>
              </a:rPr>
              <a:t> lÇn l­ît lµ trung trùc cña ®o¹n AB , BC </a:t>
            </a:r>
            <a:endParaRPr lang="en-US" dirty="0">
              <a:latin typeface=".VnTime" pitchFamily="34" charset="0"/>
            </a:endParaRP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0" y="1295400"/>
            <a:ext cx="84582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err="1">
                <a:latin typeface=".VnTime" pitchFamily="34" charset="0"/>
              </a:rPr>
              <a:t>H×nh</a:t>
            </a:r>
            <a:r>
              <a:rPr lang="en-US" b="1" dirty="0">
                <a:latin typeface=".VnTime" pitchFamily="34" charset="0"/>
              </a:rPr>
              <a:t> 1 :</a:t>
            </a:r>
            <a:r>
              <a:rPr lang="en-US" dirty="0">
                <a:latin typeface=".VnTime" pitchFamily="34" charset="0"/>
              </a:rPr>
              <a:t> </a:t>
            </a:r>
            <a:r>
              <a:rPr lang="en-US" dirty="0" err="1">
                <a:latin typeface=".VnTime" pitchFamily="34" charset="0"/>
              </a:rPr>
              <a:t>Tr­êng</a:t>
            </a:r>
            <a:r>
              <a:rPr lang="en-US" dirty="0">
                <a:latin typeface=".VnTime" pitchFamily="34" charset="0"/>
              </a:rPr>
              <a:t> </a:t>
            </a:r>
            <a:r>
              <a:rPr lang="en-US" dirty="0" err="1">
                <a:latin typeface=".VnTime" pitchFamily="34" charset="0"/>
              </a:rPr>
              <a:t>hîp</a:t>
            </a:r>
            <a:r>
              <a:rPr lang="en-US" dirty="0">
                <a:latin typeface=".VnTime" pitchFamily="34" charset="0"/>
              </a:rPr>
              <a:t> A, B , C th¼ng </a:t>
            </a:r>
            <a:r>
              <a:rPr lang="en-US" dirty="0" err="1">
                <a:latin typeface=".VnTime" pitchFamily="34" charset="0"/>
              </a:rPr>
              <a:t>hµng</a:t>
            </a:r>
            <a:r>
              <a:rPr lang="en-US" dirty="0">
                <a:latin typeface=".VnTime" pitchFamily="34" charset="0"/>
              </a:rPr>
              <a:t> ,</a:t>
            </a:r>
          </a:p>
          <a:p>
            <a:pPr>
              <a:spcBef>
                <a:spcPct val="50000"/>
              </a:spcBef>
            </a:pPr>
            <a:r>
              <a:rPr lang="en-US" dirty="0">
                <a:latin typeface=".VnTime" pitchFamily="34" charset="0"/>
              </a:rPr>
              <a:t> ®</a:t>
            </a:r>
            <a:r>
              <a:rPr lang="en-US" dirty="0" err="1">
                <a:latin typeface=".VnTime" pitchFamily="34" charset="0"/>
              </a:rPr>
              <a:t>iÓm</a:t>
            </a:r>
            <a:r>
              <a:rPr lang="en-US" dirty="0">
                <a:latin typeface=".VnTime" pitchFamily="34" charset="0"/>
              </a:rPr>
              <a:t> B </a:t>
            </a:r>
            <a:r>
              <a:rPr lang="en-US" dirty="0" err="1">
                <a:latin typeface=".VnTime" pitchFamily="34" charset="0"/>
              </a:rPr>
              <a:t>n»m</a:t>
            </a:r>
            <a:r>
              <a:rPr lang="en-US" dirty="0">
                <a:latin typeface=".VnTime" pitchFamily="34" charset="0"/>
              </a:rPr>
              <a:t> </a:t>
            </a:r>
            <a:r>
              <a:rPr lang="en-US" dirty="0" err="1">
                <a:latin typeface=".VnTime" pitchFamily="34" charset="0"/>
              </a:rPr>
              <a:t>gi÷a</a:t>
            </a:r>
            <a:r>
              <a:rPr lang="en-US" dirty="0">
                <a:latin typeface=".VnTime" pitchFamily="34" charset="0"/>
              </a:rPr>
              <a:t> </a:t>
            </a:r>
            <a:r>
              <a:rPr lang="en-US" dirty="0" err="1">
                <a:latin typeface=".VnTime" pitchFamily="34" charset="0"/>
              </a:rPr>
              <a:t>hai</a:t>
            </a:r>
            <a:r>
              <a:rPr lang="en-US" dirty="0">
                <a:latin typeface=".VnTime" pitchFamily="34" charset="0"/>
              </a:rPr>
              <a:t> ®</a:t>
            </a:r>
            <a:r>
              <a:rPr lang="en-US" dirty="0" err="1">
                <a:latin typeface=".VnTime" pitchFamily="34" charset="0"/>
              </a:rPr>
              <a:t>iÓm</a:t>
            </a:r>
            <a:r>
              <a:rPr lang="en-US" dirty="0">
                <a:latin typeface=".VnTime" pitchFamily="34" charset="0"/>
              </a:rPr>
              <a:t> A vµ C ( d</a:t>
            </a:r>
            <a:r>
              <a:rPr lang="en-US" baseline="-25000" dirty="0">
                <a:latin typeface=".VnTime" pitchFamily="34" charset="0"/>
              </a:rPr>
              <a:t>1</a:t>
            </a:r>
            <a:r>
              <a:rPr lang="en-US" dirty="0">
                <a:latin typeface=".VnTime" pitchFamily="34" charset="0"/>
              </a:rPr>
              <a:t> // d</a:t>
            </a:r>
            <a:r>
              <a:rPr lang="en-US" baseline="-25000" dirty="0">
                <a:latin typeface=".VnTime" pitchFamily="34" charset="0"/>
              </a:rPr>
              <a:t>2</a:t>
            </a:r>
            <a:r>
              <a:rPr lang="en-US" dirty="0">
                <a:latin typeface=".VnTime" pitchFamily="34" charset="0"/>
              </a:rPr>
              <a:t>)</a:t>
            </a:r>
          </a:p>
        </p:txBody>
      </p:sp>
      <p:pic>
        <p:nvPicPr>
          <p:cNvPr id="10248" name="Picture 8"/>
          <p:cNvPicPr>
            <a:picLocks noChangeAspect="1" noChangeArrowheads="1"/>
          </p:cNvPicPr>
          <p:nvPr/>
        </p:nvPicPr>
        <p:blipFill>
          <a:blip r:embed="rId3"/>
          <a:srcRect l="16443" b="24805"/>
          <a:stretch>
            <a:fillRect/>
          </a:stretch>
        </p:blipFill>
        <p:spPr bwMode="auto">
          <a:xfrm>
            <a:off x="5562600" y="914400"/>
            <a:ext cx="3581400" cy="194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152400" y="3505200"/>
            <a:ext cx="5257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b="1" dirty="0">
                <a:latin typeface=".VnTime" pitchFamily="34" charset="0"/>
              </a:rPr>
              <a:t>H×nh 2 :</a:t>
            </a:r>
            <a:r>
              <a:rPr lang="pt-BR" dirty="0">
                <a:latin typeface=".VnTime" pitchFamily="34" charset="0"/>
              </a:rPr>
              <a:t> §iÓm A n»m gi÷a hai ®iÓm B vµ C  ( d</a:t>
            </a:r>
            <a:r>
              <a:rPr lang="pt-BR" baseline="-25000" dirty="0">
                <a:latin typeface=".VnTime" pitchFamily="34" charset="0"/>
              </a:rPr>
              <a:t>1</a:t>
            </a:r>
            <a:r>
              <a:rPr lang="pt-BR" dirty="0">
                <a:latin typeface=".VnTime" pitchFamily="34" charset="0"/>
              </a:rPr>
              <a:t> // d</a:t>
            </a:r>
            <a:r>
              <a:rPr lang="pt-BR" baseline="-25000" dirty="0">
                <a:latin typeface=".VnTime" pitchFamily="34" charset="0"/>
              </a:rPr>
              <a:t>2</a:t>
            </a:r>
            <a:r>
              <a:rPr lang="pt-BR" dirty="0">
                <a:latin typeface=".VnTime" pitchFamily="34" charset="0"/>
              </a:rPr>
              <a:t>)</a:t>
            </a:r>
            <a:endParaRPr lang="en-US" dirty="0">
              <a:latin typeface=".VnTime" pitchFamily="34" charset="0"/>
            </a:endParaRPr>
          </a:p>
        </p:txBody>
      </p:sp>
      <p:pic>
        <p:nvPicPr>
          <p:cNvPr id="10250" name="Picture 10"/>
          <p:cNvPicPr>
            <a:picLocks noChangeAspect="1" noChangeArrowheads="1"/>
          </p:cNvPicPr>
          <p:nvPr/>
        </p:nvPicPr>
        <p:blipFill>
          <a:blip r:embed="rId4"/>
          <a:srcRect l="22215" b="40787"/>
          <a:stretch>
            <a:fillRect/>
          </a:stretch>
        </p:blipFill>
        <p:spPr bwMode="auto">
          <a:xfrm>
            <a:off x="5791200" y="2743200"/>
            <a:ext cx="32004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1" name="Picture 11"/>
          <p:cNvPicPr>
            <a:picLocks noChangeAspect="1" noChangeArrowheads="1"/>
          </p:cNvPicPr>
          <p:nvPr/>
        </p:nvPicPr>
        <p:blipFill>
          <a:blip r:embed="rId5"/>
          <a:srcRect l="2646" t="13052" b="8633"/>
          <a:stretch>
            <a:fillRect/>
          </a:stretch>
        </p:blipFill>
        <p:spPr bwMode="auto">
          <a:xfrm>
            <a:off x="5715000" y="4724400"/>
            <a:ext cx="3200400" cy="208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0" y="5638800"/>
            <a:ext cx="4114800" cy="747713"/>
            <a:chOff x="96" y="2880"/>
            <a:chExt cx="2592" cy="471"/>
          </a:xfrm>
        </p:grpSpPr>
        <p:sp>
          <p:nvSpPr>
            <p:cNvPr id="2058" name="Text Box 12"/>
            <p:cNvSpPr txBox="1">
              <a:spLocks noChangeArrowheads="1"/>
            </p:cNvSpPr>
            <p:nvPr/>
          </p:nvSpPr>
          <p:spPr bwMode="auto">
            <a:xfrm>
              <a:off x="96" y="2880"/>
              <a:ext cx="2592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dirty="0" err="1">
                  <a:latin typeface=".VnTime" pitchFamily="34" charset="0"/>
                </a:rPr>
                <a:t>H×nh</a:t>
              </a:r>
              <a:r>
                <a:rPr lang="en-US" b="1" dirty="0">
                  <a:latin typeface=".VnTime" pitchFamily="34" charset="0"/>
                </a:rPr>
                <a:t> 3 :</a:t>
              </a:r>
              <a:r>
                <a:rPr lang="en-US" dirty="0">
                  <a:latin typeface=".VnTime" pitchFamily="34" charset="0"/>
                </a:rPr>
                <a:t> </a:t>
              </a:r>
              <a:r>
                <a:rPr lang="en-US" dirty="0" err="1">
                  <a:latin typeface=".VnTime" pitchFamily="34" charset="0"/>
                </a:rPr>
                <a:t>Ba</a:t>
              </a:r>
              <a:r>
                <a:rPr lang="en-US" dirty="0">
                  <a:latin typeface=".VnTime" pitchFamily="34" charset="0"/>
                </a:rPr>
                <a:t> ®</a:t>
              </a:r>
              <a:r>
                <a:rPr lang="en-US" dirty="0" err="1">
                  <a:latin typeface=".VnTime" pitchFamily="34" charset="0"/>
                </a:rPr>
                <a:t>iÓm</a:t>
              </a:r>
              <a:r>
                <a:rPr lang="en-US" dirty="0">
                  <a:latin typeface=".VnTime" pitchFamily="34" charset="0"/>
                </a:rPr>
                <a:t> A, B , C </a:t>
              </a:r>
              <a:r>
                <a:rPr lang="en-US" dirty="0" err="1">
                  <a:latin typeface=".VnTime" pitchFamily="34" charset="0"/>
                </a:rPr>
                <a:t>kh«ng</a:t>
              </a:r>
              <a:r>
                <a:rPr lang="en-US" dirty="0">
                  <a:latin typeface=".VnTime" pitchFamily="34" charset="0"/>
                </a:rPr>
                <a:t> th¼ng </a:t>
              </a:r>
              <a:r>
                <a:rPr lang="en-US" dirty="0" err="1">
                  <a:latin typeface=".VnTime" pitchFamily="34" charset="0"/>
                </a:rPr>
                <a:t>hµng</a:t>
              </a:r>
              <a:r>
                <a:rPr lang="en-US" dirty="0">
                  <a:latin typeface=".VnTime" pitchFamily="34" charset="0"/>
                </a:rPr>
                <a:t> (               )</a:t>
              </a:r>
            </a:p>
          </p:txBody>
        </p:sp>
        <p:graphicFrame>
          <p:nvGraphicFramePr>
            <p:cNvPr id="2050" name="Object 13"/>
            <p:cNvGraphicFramePr>
              <a:graphicFrameLocks noChangeAspect="1"/>
            </p:cNvGraphicFramePr>
            <p:nvPr/>
          </p:nvGraphicFramePr>
          <p:xfrm>
            <a:off x="480" y="3024"/>
            <a:ext cx="672" cy="3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1" name="Equation" r:id="rId6" imgW="469800" imgH="228600" progId="Equation.DSMT4">
                    <p:embed/>
                  </p:oleObj>
                </mc:Choice>
                <mc:Fallback>
                  <p:oleObj name="Equation" r:id="rId6" imgW="469800" imgH="228600" progId="Equation.DSMT4">
                    <p:embed/>
                    <p:pic>
                      <p:nvPicPr>
                        <p:cNvPr id="0" name="Object 13"/>
                        <p:cNvPicPr preferRelativeResize="0"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0" y="3024"/>
                          <a:ext cx="672" cy="32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/>
      <p:bldP spid="1024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4"/>
          <p:cNvGraphicFramePr>
            <a:graphicFrameLocks noGrp="1" noChangeAspect="1"/>
          </p:cNvGraphicFramePr>
          <p:nvPr>
            <p:ph sz="half" idx="1"/>
          </p:nvPr>
        </p:nvGraphicFramePr>
        <p:xfrm>
          <a:off x="7799388" y="3429000"/>
          <a:ext cx="1344612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Clip" r:id="rId3" imgW="1622160" imgH="4603320" progId="MS_ClipArt_Gallery.2">
                  <p:embed/>
                </p:oleObj>
              </mc:Choice>
              <mc:Fallback>
                <p:oleObj name="Clip" r:id="rId3" imgW="1622160" imgH="460332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9388" y="3429000"/>
                        <a:ext cx="1344612" cy="205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ext Box 19"/>
          <p:cNvSpPr txBox="1">
            <a:spLocks noChangeArrowheads="1"/>
          </p:cNvSpPr>
          <p:nvPr/>
        </p:nvSpPr>
        <p:spPr bwMode="auto">
          <a:xfrm>
            <a:off x="457200" y="1524000"/>
            <a:ext cx="8534400" cy="403225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3200" b="1"/>
              <a:t>BTVN   </a:t>
            </a:r>
            <a:endParaRPr lang="vi-VN" sz="3200" b="1"/>
          </a:p>
          <a:p>
            <a:pPr>
              <a:spcBef>
                <a:spcPct val="50000"/>
              </a:spcBef>
            </a:pPr>
            <a:r>
              <a:rPr lang="vi-VN" sz="3200">
                <a:latin typeface="Times New Roman" pitchFamily="18" charset="0"/>
                <a:cs typeface="Times New Roman" pitchFamily="18" charset="0"/>
              </a:rPr>
              <a:t>- Làm bài </a:t>
            </a:r>
            <a:r>
              <a:rPr lang="fr-FR" sz="3200"/>
              <a:t>10 , 11 , 12 , 13 ,14 15 SBT Tr 75</a:t>
            </a:r>
          </a:p>
          <a:p>
            <a:r>
              <a:rPr lang="vi-VN" sz="3200"/>
              <a:t>- </a:t>
            </a:r>
            <a:r>
              <a:rPr lang="vi-VN" sz="3200">
                <a:latin typeface="Times New Roman" pitchFamily="18" charset="0"/>
                <a:cs typeface="Times New Roman" pitchFamily="18" charset="0"/>
              </a:rPr>
              <a:t>Xem và làm lại các bài tập đã sửa.</a:t>
            </a:r>
          </a:p>
          <a:p>
            <a:r>
              <a:rPr lang="vi-VN" sz="3200">
                <a:latin typeface="Times New Roman" pitchFamily="18" charset="0"/>
                <a:cs typeface="Times New Roman" pitchFamily="18" charset="0"/>
              </a:rPr>
              <a:t>- Ôn lại kiến thức đã học.</a:t>
            </a:r>
          </a:p>
          <a:p>
            <a:r>
              <a:rPr lang="vi-VN" sz="3200">
                <a:latin typeface="Times New Roman" pitchFamily="18" charset="0"/>
                <a:cs typeface="Times New Roman" pitchFamily="18" charset="0"/>
              </a:rPr>
              <a:t>- Đọc trước bài 3: </a:t>
            </a:r>
            <a:r>
              <a:rPr lang="vi-VN" sz="3200" i="1">
                <a:latin typeface="Times New Roman" pitchFamily="18" charset="0"/>
                <a:cs typeface="Times New Roman" pitchFamily="18" charset="0"/>
              </a:rPr>
              <a:t>"các góc tạo bới một đướng thẳng cắt hai đường thẳng".</a:t>
            </a:r>
            <a:endParaRPr lang="vi-VN" sz="320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3200"/>
          </a:p>
        </p:txBody>
      </p:sp>
      <p:pic>
        <p:nvPicPr>
          <p:cNvPr id="3076" name="Picture 21" descr="B0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14400" y="6096000"/>
            <a:ext cx="72009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327</Words>
  <Application>Microsoft Office PowerPoint</Application>
  <PresentationFormat>On-screen Show (4:3)</PresentationFormat>
  <Paragraphs>27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.VnTime</vt:lpstr>
      <vt:lpstr>Arial</vt:lpstr>
      <vt:lpstr>Calibri</vt:lpstr>
      <vt:lpstr>Times New Roman</vt:lpstr>
      <vt:lpstr>Office Theme</vt:lpstr>
      <vt:lpstr>Equation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nguyễn thị xuân quỳnh</dc:creator>
  <cp:lastModifiedBy>Van Anh</cp:lastModifiedBy>
  <cp:revision>4</cp:revision>
  <dcterms:created xsi:type="dcterms:W3CDTF">2018-08-24T22:11:21Z</dcterms:created>
  <dcterms:modified xsi:type="dcterms:W3CDTF">2020-04-07T03:42:17Z</dcterms:modified>
</cp:coreProperties>
</file>