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4" r:id="rId12"/>
    <p:sldId id="268" r:id="rId13"/>
    <p:sldId id="267" r:id="rId14"/>
    <p:sldId id="269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Kiểu, Không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Kiểu Trung bình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3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19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861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912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85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942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77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88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83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358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64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E90C6-5E17-430F-953B-C2DFE72016AD}" type="datetimeFigureOut">
              <a:rPr lang="vi-VN" smtClean="0"/>
              <a:t>27/09/2019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62DE-F977-4D90-97AB-020982DE3C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90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5472608" cy="936105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KIỂM TRA BÀI CŨ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899592" y="1340768"/>
            <a:ext cx="7272808" cy="1080120"/>
          </a:xfrm>
        </p:spPr>
        <p:txBody>
          <a:bodyPr>
            <a:normAutofit/>
          </a:bodyPr>
          <a:lstStyle/>
          <a:p>
            <a:pPr algn="l"/>
            <a:r>
              <a:rPr lang="vi-VN" sz="3000" dirty="0" smtClean="0">
                <a:solidFill>
                  <a:srgbClr val="002060"/>
                </a:solidFill>
              </a:rPr>
              <a:t>Em </a:t>
            </a:r>
            <a:r>
              <a:rPr lang="vi-VN" sz="3000" dirty="0" err="1" smtClean="0">
                <a:solidFill>
                  <a:srgbClr val="002060"/>
                </a:solidFill>
              </a:rPr>
              <a:t>hãy</a:t>
            </a:r>
            <a:r>
              <a:rPr lang="vi-VN" sz="3000" dirty="0" smtClean="0">
                <a:solidFill>
                  <a:srgbClr val="002060"/>
                </a:solidFill>
              </a:rPr>
              <a:t> nêu </a:t>
            </a:r>
            <a:r>
              <a:rPr lang="vi-VN" sz="3000" dirty="0" err="1" smtClean="0">
                <a:solidFill>
                  <a:srgbClr val="002060"/>
                </a:solidFill>
              </a:rPr>
              <a:t>định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nghĩa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và</a:t>
            </a:r>
            <a:r>
              <a:rPr lang="vi-VN" sz="3000" dirty="0" smtClean="0">
                <a:solidFill>
                  <a:srgbClr val="002060"/>
                </a:solidFill>
              </a:rPr>
              <a:t>  </a:t>
            </a:r>
            <a:r>
              <a:rPr lang="vi-VN" sz="3000" dirty="0" err="1" smtClean="0">
                <a:solidFill>
                  <a:srgbClr val="002060"/>
                </a:solidFill>
              </a:rPr>
              <a:t>các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tính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chất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của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tỉ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lệ</a:t>
            </a:r>
            <a:r>
              <a:rPr lang="vi-VN" sz="3000" dirty="0" smtClean="0">
                <a:solidFill>
                  <a:srgbClr val="002060"/>
                </a:solidFill>
              </a:rPr>
              <a:t> </a:t>
            </a:r>
            <a:r>
              <a:rPr lang="vi-VN" sz="3000" dirty="0" err="1" smtClean="0">
                <a:solidFill>
                  <a:srgbClr val="002060"/>
                </a:solidFill>
              </a:rPr>
              <a:t>thức</a:t>
            </a:r>
            <a:r>
              <a:rPr lang="vi-VN" sz="3000" dirty="0" smtClean="0">
                <a:solidFill>
                  <a:srgbClr val="002060"/>
                </a:solidFill>
              </a:rPr>
              <a:t>?</a:t>
            </a:r>
            <a:endParaRPr lang="vi-VN" sz="3000" dirty="0">
              <a:solidFill>
                <a:srgbClr val="002060"/>
              </a:solidFill>
            </a:endParaRPr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27" y="2996952"/>
            <a:ext cx="2903990" cy="2903990"/>
          </a:xfrm>
          <a:prstGeom prst="rect">
            <a:avLst/>
          </a:prstGeom>
        </p:spPr>
      </p:pic>
      <p:sp>
        <p:nvSpPr>
          <p:cNvPr id="5" name="Khung Chú Thích Bầu Dục 4"/>
          <p:cNvSpPr/>
          <p:nvPr/>
        </p:nvSpPr>
        <p:spPr>
          <a:xfrm>
            <a:off x="6948264" y="2420888"/>
            <a:ext cx="2016224" cy="792088"/>
          </a:xfrm>
          <a:prstGeom prst="wedgeEllipseCallout">
            <a:avLst>
              <a:gd name="adj1" fmla="val -47207"/>
              <a:gd name="adj2" fmla="val 606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 err="1" smtClean="0">
                <a:solidFill>
                  <a:srgbClr val="0070C0"/>
                </a:solidFill>
              </a:rPr>
              <a:t>Tỉ</a:t>
            </a:r>
            <a:r>
              <a:rPr lang="vi-VN" b="1" dirty="0" smtClean="0">
                <a:solidFill>
                  <a:srgbClr val="0070C0"/>
                </a:solidFill>
              </a:rPr>
              <a:t> </a:t>
            </a:r>
            <a:r>
              <a:rPr lang="vi-VN" b="1" dirty="0" err="1" smtClean="0">
                <a:solidFill>
                  <a:srgbClr val="0070C0"/>
                </a:solidFill>
              </a:rPr>
              <a:t>lệ</a:t>
            </a:r>
            <a:r>
              <a:rPr lang="vi-VN" b="1" dirty="0" smtClean="0">
                <a:solidFill>
                  <a:srgbClr val="0070C0"/>
                </a:solidFill>
              </a:rPr>
              <a:t> </a:t>
            </a:r>
            <a:r>
              <a:rPr lang="vi-VN" b="1" dirty="0" err="1" smtClean="0">
                <a:solidFill>
                  <a:srgbClr val="0070C0"/>
                </a:solidFill>
              </a:rPr>
              <a:t>thức</a:t>
            </a:r>
            <a:r>
              <a:rPr lang="vi-VN" b="1" dirty="0" smtClean="0">
                <a:solidFill>
                  <a:srgbClr val="0070C0"/>
                </a:solidFill>
              </a:rPr>
              <a:t>?</a:t>
            </a:r>
            <a:endParaRPr lang="vi-VN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sz="3200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sz="3200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pPr marL="0" indent="0">
              <a:buNone/>
            </a:pPr>
            <a:r>
              <a:rPr lang="vi-VN" b="1" dirty="0" smtClean="0">
                <a:solidFill>
                  <a:srgbClr val="00B050"/>
                </a:solidFill>
              </a:rPr>
              <a:t>TRÒ CHƠI: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1800" dirty="0" smtClean="0"/>
              <a:t>	</a:t>
            </a:r>
            <a:r>
              <a:rPr lang="vi-VN" sz="2000" dirty="0" err="1" smtClean="0"/>
              <a:t>Điền</a:t>
            </a:r>
            <a:r>
              <a:rPr lang="vi-VN" sz="2000" dirty="0" smtClean="0"/>
              <a:t> </a:t>
            </a:r>
            <a:r>
              <a:rPr lang="vi-VN" sz="2000" dirty="0" err="1" smtClean="0"/>
              <a:t>số</a:t>
            </a:r>
            <a:r>
              <a:rPr lang="vi-VN" sz="2000" dirty="0" smtClean="0"/>
              <a:t> </a:t>
            </a:r>
            <a:r>
              <a:rPr lang="vi-VN" sz="2000" dirty="0" err="1" smtClean="0"/>
              <a:t>thích</a:t>
            </a:r>
            <a:r>
              <a:rPr lang="vi-VN" sz="2000" dirty="0" smtClean="0"/>
              <a:t> </a:t>
            </a:r>
            <a:r>
              <a:rPr lang="vi-VN" sz="2000" dirty="0" err="1" smtClean="0"/>
              <a:t>hợp</a:t>
            </a:r>
            <a:r>
              <a:rPr lang="vi-VN" sz="2000" dirty="0" smtClean="0"/>
              <a:t> </a:t>
            </a:r>
            <a:r>
              <a:rPr lang="vi-VN" sz="2000" dirty="0" err="1" smtClean="0"/>
              <a:t>vào</a:t>
            </a:r>
            <a:r>
              <a:rPr lang="vi-VN" sz="2000" dirty="0" smtClean="0"/>
              <a:t> </a:t>
            </a:r>
            <a:r>
              <a:rPr lang="vi-VN" sz="2000" dirty="0" err="1" smtClean="0"/>
              <a:t>các</a:t>
            </a:r>
            <a:r>
              <a:rPr lang="vi-VN" sz="2000" dirty="0" smtClean="0"/>
              <a:t> ô vuông </a:t>
            </a:r>
            <a:r>
              <a:rPr lang="vi-VN" sz="2000" dirty="0" err="1" smtClean="0"/>
              <a:t>dưới</a:t>
            </a:r>
            <a:r>
              <a:rPr lang="vi-VN" sz="2000" dirty="0" smtClean="0"/>
              <a:t> đây </a:t>
            </a:r>
            <a:r>
              <a:rPr lang="vi-VN" sz="2000" dirty="0" err="1" smtClean="0"/>
              <a:t>để</a:t>
            </a:r>
            <a:r>
              <a:rPr lang="vi-VN" sz="2000" dirty="0" smtClean="0"/>
              <a:t> </a:t>
            </a:r>
            <a:r>
              <a:rPr lang="vi-VN" sz="2000" dirty="0" err="1" smtClean="0"/>
              <a:t>có</a:t>
            </a:r>
            <a:r>
              <a:rPr lang="vi-VN" sz="2000" dirty="0" smtClean="0"/>
              <a:t> </a:t>
            </a:r>
            <a:r>
              <a:rPr lang="vi-VN" sz="2000" dirty="0" err="1" smtClean="0"/>
              <a:t>tỉ</a:t>
            </a:r>
            <a:r>
              <a:rPr lang="vi-VN" sz="2000" dirty="0" smtClean="0"/>
              <a:t> </a:t>
            </a:r>
            <a:r>
              <a:rPr lang="vi-VN" sz="2000" dirty="0" err="1" smtClean="0"/>
              <a:t>lệ</a:t>
            </a:r>
            <a:r>
              <a:rPr lang="vi-VN" sz="2000" dirty="0" smtClean="0"/>
              <a:t> </a:t>
            </a:r>
            <a:r>
              <a:rPr lang="vi-VN" sz="2000" dirty="0" err="1" smtClean="0"/>
              <a:t>thức</a:t>
            </a:r>
            <a:r>
              <a:rPr lang="vi-VN" sz="2000" dirty="0" smtClean="0"/>
              <a:t>. Sau </a:t>
            </a:r>
            <a:r>
              <a:rPr lang="vi-VN" sz="2000" dirty="0" err="1" smtClean="0"/>
              <a:t>đó</a:t>
            </a:r>
            <a:r>
              <a:rPr lang="vi-VN" sz="2000" dirty="0" smtClean="0"/>
              <a:t>, </a:t>
            </a:r>
            <a:r>
              <a:rPr lang="vi-VN" sz="2000" dirty="0" err="1" smtClean="0"/>
              <a:t>viết</a:t>
            </a:r>
            <a:r>
              <a:rPr lang="vi-VN" sz="2000" dirty="0" smtClean="0"/>
              <a:t> </a:t>
            </a:r>
            <a:r>
              <a:rPr lang="vi-VN" sz="2000" dirty="0" err="1" smtClean="0"/>
              <a:t>các</a:t>
            </a:r>
            <a:r>
              <a:rPr lang="vi-VN" sz="2000" dirty="0" smtClean="0"/>
              <a:t> </a:t>
            </a:r>
            <a:r>
              <a:rPr lang="vi-VN" sz="2000" dirty="0" err="1" smtClean="0"/>
              <a:t>chữ</a:t>
            </a:r>
            <a:r>
              <a:rPr lang="vi-VN" sz="2000" dirty="0" smtClean="0"/>
              <a:t> tương </a:t>
            </a:r>
            <a:r>
              <a:rPr lang="vi-VN" sz="2000" dirty="0" err="1" smtClean="0"/>
              <a:t>ứng</a:t>
            </a:r>
            <a:r>
              <a:rPr lang="vi-VN" sz="2000" dirty="0" smtClean="0"/>
              <a:t> </a:t>
            </a:r>
            <a:r>
              <a:rPr lang="vi-VN" sz="2000" dirty="0" err="1" smtClean="0"/>
              <a:t>với</a:t>
            </a:r>
            <a:r>
              <a:rPr lang="vi-VN" sz="2000" dirty="0" smtClean="0"/>
              <a:t> </a:t>
            </a:r>
            <a:r>
              <a:rPr lang="vi-VN" sz="2000" dirty="0" err="1" smtClean="0"/>
              <a:t>các</a:t>
            </a:r>
            <a:r>
              <a:rPr lang="vi-VN" sz="2000" dirty="0" smtClean="0"/>
              <a:t> ô </a:t>
            </a:r>
            <a:r>
              <a:rPr lang="vi-VN" sz="2000" dirty="0" err="1" smtClean="0"/>
              <a:t>tìm</a:t>
            </a:r>
            <a:r>
              <a:rPr lang="vi-VN" sz="2000" dirty="0" smtClean="0"/>
              <a:t> </a:t>
            </a:r>
            <a:r>
              <a:rPr lang="vi-VN" sz="2000" dirty="0" err="1" smtClean="0"/>
              <a:t>được</a:t>
            </a:r>
            <a:r>
              <a:rPr lang="vi-VN" sz="2000" dirty="0" smtClean="0"/>
              <a:t> </a:t>
            </a:r>
            <a:r>
              <a:rPr lang="vi-VN" sz="2000" dirty="0" err="1" smtClean="0"/>
              <a:t>vào</a:t>
            </a:r>
            <a:r>
              <a:rPr lang="vi-VN" sz="2000" dirty="0" smtClean="0"/>
              <a:t> </a:t>
            </a:r>
            <a:r>
              <a:rPr lang="vi-VN" sz="2000" dirty="0" err="1" smtClean="0"/>
              <a:t>các</a:t>
            </a:r>
            <a:r>
              <a:rPr lang="vi-VN" sz="2000" dirty="0" smtClean="0"/>
              <a:t> ô ở </a:t>
            </a:r>
            <a:r>
              <a:rPr lang="vi-VN" sz="2000" dirty="0" err="1" smtClean="0"/>
              <a:t>hàng</a:t>
            </a:r>
            <a:r>
              <a:rPr lang="vi-VN" sz="2000" dirty="0" smtClean="0"/>
              <a:t> </a:t>
            </a:r>
            <a:r>
              <a:rPr lang="vi-VN" sz="2000" dirty="0" err="1" smtClean="0"/>
              <a:t>dưới</a:t>
            </a:r>
            <a:r>
              <a:rPr lang="vi-VN" sz="2000" dirty="0" smtClean="0"/>
              <a:t> </a:t>
            </a:r>
            <a:r>
              <a:rPr lang="vi-VN" sz="2000" dirty="0" err="1" smtClean="0"/>
              <a:t>cùng</a:t>
            </a:r>
            <a:r>
              <a:rPr lang="vi-VN" sz="2000" dirty="0" smtClean="0"/>
              <a:t> </a:t>
            </a:r>
            <a:r>
              <a:rPr lang="vi-VN" sz="2000" dirty="0" err="1" smtClean="0"/>
              <a:t>cảu</a:t>
            </a:r>
            <a:r>
              <a:rPr lang="vi-VN" sz="2000" dirty="0" smtClean="0"/>
              <a:t> </a:t>
            </a:r>
            <a:r>
              <a:rPr lang="vi-VN" sz="2000" dirty="0" err="1" smtClean="0"/>
              <a:t>bài</a:t>
            </a:r>
            <a:r>
              <a:rPr lang="vi-VN" sz="2000" dirty="0" smtClean="0"/>
              <a:t> em </a:t>
            </a:r>
            <a:r>
              <a:rPr lang="vi-VN" sz="2000" dirty="0" err="1" smtClean="0"/>
              <a:t>sẽ</a:t>
            </a:r>
            <a:r>
              <a:rPr lang="vi-VN" sz="2000" dirty="0" smtClean="0"/>
              <a:t> </a:t>
            </a:r>
            <a:r>
              <a:rPr lang="vi-VN" sz="2000" dirty="0" err="1" smtClean="0"/>
              <a:t>biết</a:t>
            </a:r>
            <a:r>
              <a:rPr lang="vi-VN" sz="2000" dirty="0" smtClean="0"/>
              <a:t> </a:t>
            </a:r>
            <a:r>
              <a:rPr lang="vi-VN" sz="2000" dirty="0" err="1" smtClean="0"/>
              <a:t>được</a:t>
            </a:r>
            <a:r>
              <a:rPr lang="vi-VN" sz="2000" dirty="0" smtClean="0"/>
              <a:t> tên </a:t>
            </a:r>
            <a:r>
              <a:rPr lang="vi-VN" sz="2000" dirty="0" err="1" smtClean="0"/>
              <a:t>một</a:t>
            </a:r>
            <a:r>
              <a:rPr lang="vi-VN" sz="2000" dirty="0" smtClean="0"/>
              <a:t> </a:t>
            </a:r>
            <a:r>
              <a:rPr lang="vi-VN" sz="2000" dirty="0" err="1" smtClean="0"/>
              <a:t>tác</a:t>
            </a:r>
            <a:r>
              <a:rPr lang="vi-VN" sz="2000" dirty="0" smtClean="0"/>
              <a:t> </a:t>
            </a:r>
            <a:r>
              <a:rPr lang="vi-VN" sz="2000" dirty="0" err="1" smtClean="0"/>
              <a:t>phẩm</a:t>
            </a:r>
            <a:r>
              <a:rPr lang="vi-VN" sz="2000" dirty="0" smtClean="0"/>
              <a:t> </a:t>
            </a:r>
            <a:r>
              <a:rPr lang="vi-VN" sz="2000" dirty="0" err="1" smtClean="0"/>
              <a:t>nổi</a:t>
            </a:r>
            <a:r>
              <a:rPr lang="vi-VN" sz="2000" dirty="0" smtClean="0"/>
              <a:t> </a:t>
            </a:r>
            <a:r>
              <a:rPr lang="vi-VN" sz="2000" dirty="0" err="1" smtClean="0"/>
              <a:t>tiếng</a:t>
            </a:r>
            <a:r>
              <a:rPr lang="vi-VN" sz="2000" dirty="0" smtClean="0"/>
              <a:t> </a:t>
            </a:r>
            <a:r>
              <a:rPr lang="vi-VN" sz="2000" dirty="0" err="1" smtClean="0"/>
              <a:t>của</a:t>
            </a:r>
            <a:r>
              <a:rPr lang="vi-VN" sz="2000" dirty="0" smtClean="0"/>
              <a:t> Hưng </a:t>
            </a:r>
            <a:r>
              <a:rPr lang="vi-VN" sz="2000" dirty="0" err="1" smtClean="0"/>
              <a:t>Đạo</a:t>
            </a:r>
            <a:r>
              <a:rPr lang="vi-VN" sz="2000" dirty="0" smtClean="0"/>
              <a:t> Vương </a:t>
            </a:r>
            <a:r>
              <a:rPr lang="vi-VN" sz="2000" dirty="0" err="1" smtClean="0"/>
              <a:t>Trần</a:t>
            </a:r>
            <a:r>
              <a:rPr lang="vi-VN" sz="2000" dirty="0" smtClean="0"/>
              <a:t> </a:t>
            </a:r>
            <a:r>
              <a:rPr lang="vi-VN" sz="2000" dirty="0" err="1" smtClean="0"/>
              <a:t>Quốc</a:t>
            </a:r>
            <a:r>
              <a:rPr lang="vi-VN" sz="2000" dirty="0" smtClean="0"/>
              <a:t> </a:t>
            </a:r>
            <a:r>
              <a:rPr lang="vi-VN" sz="2000" dirty="0" err="1" smtClean="0"/>
              <a:t>Tuấn</a:t>
            </a:r>
            <a:r>
              <a:rPr lang="vi-VN" sz="2000" dirty="0" smtClean="0"/>
              <a:t> (1228 - 1300), </a:t>
            </a:r>
            <a:r>
              <a:rPr lang="vi-VN" sz="2000" dirty="0" err="1" smtClean="0"/>
              <a:t>vị</a:t>
            </a:r>
            <a:r>
              <a:rPr lang="vi-VN" sz="2000" dirty="0" smtClean="0"/>
              <a:t> anh </a:t>
            </a:r>
            <a:r>
              <a:rPr lang="vi-VN" sz="2000" dirty="0" err="1" smtClean="0"/>
              <a:t>hùng</a:t>
            </a:r>
            <a:r>
              <a:rPr lang="vi-VN" sz="2000" dirty="0" smtClean="0"/>
              <a:t> dân </a:t>
            </a:r>
            <a:r>
              <a:rPr lang="vi-VN" sz="2000" dirty="0" err="1" smtClean="0"/>
              <a:t>tộc</a:t>
            </a:r>
            <a:r>
              <a:rPr lang="vi-VN" sz="2000" dirty="0" smtClean="0"/>
              <a:t> ta </a:t>
            </a:r>
            <a:r>
              <a:rPr lang="vi-VN" sz="2000" dirty="0" err="1" smtClean="0"/>
              <a:t>đồng</a:t>
            </a:r>
            <a:r>
              <a:rPr lang="vi-VN" sz="2000" dirty="0" smtClean="0"/>
              <a:t> </a:t>
            </a:r>
            <a:r>
              <a:rPr lang="vi-VN" sz="2000" dirty="0" err="1" smtClean="0"/>
              <a:t>thời</a:t>
            </a:r>
            <a:r>
              <a:rPr lang="vi-VN" sz="2000" dirty="0" smtClean="0"/>
              <a:t> </a:t>
            </a:r>
            <a:r>
              <a:rPr lang="vi-VN" sz="2000" dirty="0" err="1" smtClean="0"/>
              <a:t>là</a:t>
            </a:r>
            <a:r>
              <a:rPr lang="vi-VN" sz="2000" dirty="0" smtClean="0"/>
              <a:t> danh nhân quân </a:t>
            </a:r>
            <a:r>
              <a:rPr lang="vi-VN" sz="2000" dirty="0" err="1" smtClean="0"/>
              <a:t>sự</a:t>
            </a:r>
            <a:r>
              <a:rPr lang="vi-VN" sz="2000" dirty="0" smtClean="0"/>
              <a:t> </a:t>
            </a:r>
            <a:r>
              <a:rPr lang="vi-VN" sz="2000" dirty="0" err="1" smtClean="0"/>
              <a:t>của</a:t>
            </a:r>
            <a:r>
              <a:rPr lang="vi-VN" sz="2000" dirty="0" smtClean="0"/>
              <a:t> </a:t>
            </a:r>
            <a:r>
              <a:rPr lang="vi-VN" sz="2000" dirty="0" err="1" smtClean="0"/>
              <a:t>thế</a:t>
            </a:r>
            <a:r>
              <a:rPr lang="vi-VN" sz="2000" dirty="0"/>
              <a:t> </a:t>
            </a:r>
            <a:r>
              <a:rPr lang="vi-VN" sz="2000" dirty="0" err="1" smtClean="0"/>
              <a:t>giới</a:t>
            </a:r>
            <a:r>
              <a:rPr lang="vi-VN" sz="2000" dirty="0" smtClean="0"/>
              <a:t>.</a:t>
            </a:r>
            <a:endParaRPr lang="vi-VN" sz="2000" dirty="0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72816"/>
            <a:ext cx="3240360" cy="333375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Hình chữ nhật 6"/>
          <p:cNvSpPr/>
          <p:nvPr/>
        </p:nvSpPr>
        <p:spPr>
          <a:xfrm>
            <a:off x="5436096" y="5229200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dirty="0">
                <a:solidFill>
                  <a:srgbClr val="FF0000"/>
                </a:solidFill>
              </a:rPr>
              <a:t>Hưng </a:t>
            </a:r>
            <a:r>
              <a:rPr lang="vi-VN" sz="1600" dirty="0" err="1">
                <a:solidFill>
                  <a:srgbClr val="FF0000"/>
                </a:solidFill>
              </a:rPr>
              <a:t>Đạo</a:t>
            </a:r>
            <a:r>
              <a:rPr lang="vi-VN" sz="1600" dirty="0">
                <a:solidFill>
                  <a:srgbClr val="FF0000"/>
                </a:solidFill>
              </a:rPr>
              <a:t> Vương </a:t>
            </a:r>
            <a:r>
              <a:rPr lang="vi-VN" sz="1600" dirty="0" err="1">
                <a:solidFill>
                  <a:srgbClr val="FF0000"/>
                </a:solidFill>
              </a:rPr>
              <a:t>Trần</a:t>
            </a:r>
            <a:r>
              <a:rPr lang="vi-VN" sz="1600" dirty="0">
                <a:solidFill>
                  <a:srgbClr val="FF0000"/>
                </a:solidFill>
              </a:rPr>
              <a:t> </a:t>
            </a:r>
            <a:r>
              <a:rPr lang="vi-VN" sz="1600" dirty="0" err="1">
                <a:solidFill>
                  <a:srgbClr val="FF0000"/>
                </a:solidFill>
              </a:rPr>
              <a:t>Quốc</a:t>
            </a:r>
            <a:r>
              <a:rPr lang="vi-VN" sz="1600" dirty="0">
                <a:solidFill>
                  <a:srgbClr val="FF0000"/>
                </a:solidFill>
              </a:rPr>
              <a:t> </a:t>
            </a:r>
            <a:r>
              <a:rPr lang="vi-VN" sz="1600" dirty="0" err="1">
                <a:solidFill>
                  <a:srgbClr val="FF0000"/>
                </a:solidFill>
              </a:rPr>
              <a:t>Tuấn</a:t>
            </a:r>
            <a:r>
              <a:rPr lang="vi-VN" sz="1600" dirty="0">
                <a:solidFill>
                  <a:srgbClr val="FF0000"/>
                </a:solidFill>
              </a:rPr>
              <a:t> (1228 - 1300</a:t>
            </a:r>
            <a:r>
              <a:rPr lang="vi-VN" sz="1600" dirty="0" smtClean="0">
                <a:solidFill>
                  <a:srgbClr val="FF0000"/>
                </a:solidFill>
              </a:rPr>
              <a:t>)</a:t>
            </a:r>
            <a:endParaRPr lang="vi-V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pic>
        <p:nvPicPr>
          <p:cNvPr id="33" name="Chỗ dành sẵn cho Nội dung 3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261678" cy="4871582"/>
          </a:xfrm>
        </p:spPr>
      </p:pic>
    </p:spTree>
    <p:extLst>
      <p:ext uri="{BB962C8B-B14F-4D97-AF65-F5344CB8AC3E}">
        <p14:creationId xmlns:p14="http://schemas.microsoft.com/office/powerpoint/2010/main" val="2659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sz="3600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sz="3600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sz="3600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sz="36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sz="36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sz="36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sz="3600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sz="36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sz="36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sz="36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graphicFrame>
        <p:nvGraphicFramePr>
          <p:cNvPr id="4" name="Chỗ dành sẵn cho Nội dung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785417"/>
              </p:ext>
            </p:extLst>
          </p:nvPr>
        </p:nvGraphicFramePr>
        <p:xfrm>
          <a:off x="193314" y="1700808"/>
          <a:ext cx="8928990" cy="2088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</a:tblGrid>
              <a:tr h="69607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14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6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400" dirty="0" smtClean="0"/>
                        <a:t>-0,84</a:t>
                      </a:r>
                      <a:endParaRPr lang="vi-V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9,17</a:t>
                      </a:r>
                    </a:p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0,3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696077"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607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-63</a:t>
                      </a:r>
                      <a:endParaRPr lang="vi-V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-25</a:t>
                      </a:r>
                      <a:endParaRPr lang="vi-V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-25</a:t>
                      </a:r>
                      <a:endParaRPr lang="vi-V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400" b="1" dirty="0" smtClean="0"/>
                        <a:t>-0,84</a:t>
                      </a:r>
                      <a:endParaRPr lang="vi-V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16</a:t>
                      </a:r>
                      <a:endParaRPr lang="vi-VN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6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sz="4000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sz="4000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sz="4000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sz="40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sz="40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sz="40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sz="4000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sz="40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sz="40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sz="40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graphicFrame>
        <p:nvGraphicFramePr>
          <p:cNvPr id="4" name="Chỗ dành sẵn cho Nội dung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49716"/>
              </p:ext>
            </p:extLst>
          </p:nvPr>
        </p:nvGraphicFramePr>
        <p:xfrm>
          <a:off x="107504" y="1556792"/>
          <a:ext cx="8928990" cy="2088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  <a:gridCol w="637785"/>
              </a:tblGrid>
              <a:tr h="69607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14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6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400" dirty="0" smtClean="0"/>
                        <a:t>-0,84</a:t>
                      </a:r>
                      <a:endParaRPr lang="vi-V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9,17</a:t>
                      </a:r>
                    </a:p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/>
                        <a:t>0,3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696077"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Ư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Ế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Ư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Ợ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607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-63</a:t>
                      </a:r>
                      <a:endParaRPr lang="vi-V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-25</a:t>
                      </a:r>
                      <a:endParaRPr lang="vi-V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-25</a:t>
                      </a:r>
                      <a:endParaRPr lang="vi-V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400" b="1" dirty="0" smtClean="0"/>
                        <a:t>-0,84</a:t>
                      </a:r>
                      <a:endParaRPr lang="vi-V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/>
                        <a:t>16</a:t>
                      </a:r>
                      <a:endParaRPr lang="vi-VN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Đối tượng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835063"/>
              </p:ext>
            </p:extLst>
          </p:nvPr>
        </p:nvGraphicFramePr>
        <p:xfrm>
          <a:off x="251520" y="1628800"/>
          <a:ext cx="360040" cy="612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3" imgW="253800" imgH="431640" progId="Equation.DSMT4">
                  <p:embed/>
                </p:oleObj>
              </mc:Choice>
              <mc:Fallback>
                <p:oleObj name="Equation" r:id="rId3" imgW="2538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628800"/>
                        <a:ext cx="360040" cy="612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214728"/>
              </p:ext>
            </p:extLst>
          </p:nvPr>
        </p:nvGraphicFramePr>
        <p:xfrm>
          <a:off x="7839075" y="1557338"/>
          <a:ext cx="306388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5" imgW="215640" imgH="431640" progId="Equation.DSMT4">
                  <p:embed/>
                </p:oleObj>
              </mc:Choice>
              <mc:Fallback>
                <p:oleObj name="Equation" r:id="rId5" imgW="215640" imgH="431640" progId="Equation.DSMT4">
                  <p:embed/>
                  <p:pic>
                    <p:nvPicPr>
                      <p:cNvPr id="0" name="Đối tượng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9075" y="1557338"/>
                        <a:ext cx="306388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125937"/>
              </p:ext>
            </p:extLst>
          </p:nvPr>
        </p:nvGraphicFramePr>
        <p:xfrm>
          <a:off x="4716016" y="2996952"/>
          <a:ext cx="36036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7" imgW="253800" imgH="431640" progId="Equation.DSMT4">
                  <p:embed/>
                </p:oleObj>
              </mc:Choice>
              <mc:Fallback>
                <p:oleObj name="Equation" r:id="rId7" imgW="253800" imgH="431640" progId="Equation.DSMT4">
                  <p:embed/>
                  <p:pic>
                    <p:nvPicPr>
                      <p:cNvPr id="0" name="Đối tượng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996952"/>
                        <a:ext cx="360363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981684"/>
              </p:ext>
            </p:extLst>
          </p:nvPr>
        </p:nvGraphicFramePr>
        <p:xfrm>
          <a:off x="6002338" y="2997200"/>
          <a:ext cx="2349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9" imgW="164880" imgH="431640" progId="Equation.DSMT4">
                  <p:embed/>
                </p:oleObj>
              </mc:Choice>
              <mc:Fallback>
                <p:oleObj name="Equation" r:id="rId9" imgW="164880" imgH="431640" progId="Equation.DSMT4">
                  <p:embed/>
                  <p:pic>
                    <p:nvPicPr>
                      <p:cNvPr id="0" name="Đối tượng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38" y="2997200"/>
                        <a:ext cx="234950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31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Binh Thư </a:t>
            </a:r>
            <a:r>
              <a:rPr lang="vi-VN" b="1" dirty="0" err="1" smtClean="0">
                <a:solidFill>
                  <a:srgbClr val="FF0000"/>
                </a:solidFill>
              </a:rPr>
              <a:t>Yếu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err="1" smtClean="0">
                <a:solidFill>
                  <a:srgbClr val="FF0000"/>
                </a:solidFill>
              </a:rPr>
              <a:t>Lược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4" name="Binh Thư Yếu Lược - Trần Hưng Đạ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56462"/>
            <a:ext cx="7466184" cy="5152858"/>
          </a:xfrm>
        </p:spPr>
      </p:pic>
    </p:spTree>
    <p:extLst>
      <p:ext uri="{BB962C8B-B14F-4D97-AF65-F5344CB8AC3E}">
        <p14:creationId xmlns:p14="http://schemas.microsoft.com/office/powerpoint/2010/main" val="1677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ĐÁP ÁN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521320" y="2492896"/>
            <a:ext cx="8229600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2</a:t>
            </a: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, </a:t>
            </a:r>
            <a:r>
              <a:rPr lang="vi-VN" sz="3000" b="1" dirty="0" err="1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Tính</a:t>
            </a: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 </a:t>
            </a:r>
            <a:r>
              <a:rPr lang="vi-VN" sz="3000" b="1" dirty="0" err="1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chất</a:t>
            </a: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: </a:t>
            </a:r>
          </a:p>
          <a:p>
            <a:pPr marL="0" indent="0">
              <a:buNone/>
            </a:pPr>
            <a:r>
              <a:rPr lang="vi-VN" sz="3000" dirty="0" smtClean="0">
                <a:ea typeface="Cambria Math" pitchFamily="18" charset="0"/>
              </a:rPr>
              <a:t>  i) </a:t>
            </a:r>
            <a:r>
              <a:rPr lang="vi-VN" sz="3000" dirty="0" err="1" smtClean="0">
                <a:ea typeface="Cambria Math" pitchFamily="18" charset="0"/>
              </a:rPr>
              <a:t>Nếu</a:t>
            </a:r>
            <a:r>
              <a:rPr lang="vi-VN" sz="3000" dirty="0" smtClean="0">
                <a:ea typeface="Cambria Math" pitchFamily="18" charset="0"/>
              </a:rPr>
              <a:t>                 </a:t>
            </a:r>
            <a:r>
              <a:rPr lang="vi-VN" sz="3000" dirty="0" err="1" smtClean="0">
                <a:ea typeface="Cambria Math" pitchFamily="18" charset="0"/>
              </a:rPr>
              <a:t>thì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ad</a:t>
            </a:r>
            <a:r>
              <a:rPr lang="vi-VN" sz="3000" dirty="0" smtClean="0">
                <a:ea typeface="Cambria Math" pitchFamily="18" charset="0"/>
              </a:rPr>
              <a:t> = </a:t>
            </a:r>
            <a:r>
              <a:rPr lang="vi-VN" sz="3000" dirty="0" err="1" smtClean="0">
                <a:ea typeface="Cambria Math" pitchFamily="18" charset="0"/>
              </a:rPr>
              <a:t>bc</a:t>
            </a:r>
            <a:r>
              <a:rPr lang="vi-VN" sz="3000" dirty="0" smtClean="0">
                <a:ea typeface="Cambria Math" pitchFamily="18" charset="0"/>
              </a:rPr>
              <a:t> </a:t>
            </a:r>
          </a:p>
          <a:p>
            <a:pPr marL="0" indent="0">
              <a:buNone/>
            </a:pPr>
            <a:endParaRPr lang="vi-VN" sz="3000" dirty="0">
              <a:ea typeface="Cambria Math" pitchFamily="18" charset="0"/>
            </a:endParaRPr>
          </a:p>
          <a:p>
            <a:pPr marL="0" indent="0">
              <a:buNone/>
            </a:pPr>
            <a:r>
              <a:rPr lang="vi-VN" sz="3000" dirty="0" smtClean="0">
                <a:ea typeface="Cambria Math" pitchFamily="18" charset="0"/>
              </a:rPr>
              <a:t>   </a:t>
            </a:r>
            <a:r>
              <a:rPr lang="vi-VN" sz="3000" dirty="0" err="1" smtClean="0">
                <a:ea typeface="Cambria Math" pitchFamily="18" charset="0"/>
              </a:rPr>
              <a:t>ii</a:t>
            </a:r>
            <a:r>
              <a:rPr lang="vi-VN" sz="3000" dirty="0" smtClean="0">
                <a:ea typeface="Cambria Math" pitchFamily="18" charset="0"/>
              </a:rPr>
              <a:t>) </a:t>
            </a:r>
            <a:r>
              <a:rPr lang="vi-VN" sz="3000" dirty="0" err="1" smtClean="0">
                <a:ea typeface="Cambria Math" pitchFamily="18" charset="0"/>
              </a:rPr>
              <a:t>Nếu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ad</a:t>
            </a:r>
            <a:r>
              <a:rPr lang="vi-VN" sz="3000" dirty="0" smtClean="0">
                <a:ea typeface="Cambria Math" pitchFamily="18" charset="0"/>
              </a:rPr>
              <a:t> = </a:t>
            </a:r>
            <a:r>
              <a:rPr lang="vi-VN" sz="3000" dirty="0" err="1" smtClean="0">
                <a:ea typeface="Cambria Math" pitchFamily="18" charset="0"/>
              </a:rPr>
              <a:t>bc</a:t>
            </a:r>
            <a:r>
              <a:rPr lang="vi-VN" sz="3000" dirty="0" smtClean="0">
                <a:ea typeface="Cambria Math" pitchFamily="18" charset="0"/>
              </a:rPr>
              <a:t>  </a:t>
            </a:r>
            <a:r>
              <a:rPr lang="vi-VN" sz="3000" dirty="0" err="1" smtClean="0">
                <a:ea typeface="Cambria Math" pitchFamily="18" charset="0"/>
              </a:rPr>
              <a:t>và</a:t>
            </a:r>
            <a:r>
              <a:rPr lang="vi-VN" sz="3000" dirty="0" smtClean="0">
                <a:ea typeface="Cambria Math" pitchFamily="18" charset="0"/>
              </a:rPr>
              <a:t> a, b, c, d ≠ 0 </a:t>
            </a:r>
            <a:r>
              <a:rPr lang="vi-VN" sz="3000" dirty="0" err="1" smtClean="0">
                <a:ea typeface="Cambria Math" pitchFamily="18" charset="0"/>
              </a:rPr>
              <a:t>thì</a:t>
            </a:r>
            <a:r>
              <a:rPr lang="vi-VN" sz="3000" dirty="0" smtClean="0">
                <a:ea typeface="Cambria Math" pitchFamily="18" charset="0"/>
              </a:rPr>
              <a:t> ta </a:t>
            </a:r>
            <a:r>
              <a:rPr lang="vi-VN" sz="3000" dirty="0" err="1" smtClean="0">
                <a:ea typeface="Cambria Math" pitchFamily="18" charset="0"/>
              </a:rPr>
              <a:t>có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tỉ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lệ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thức</a:t>
            </a:r>
            <a:r>
              <a:rPr lang="vi-VN" sz="3000" dirty="0" smtClean="0">
                <a:ea typeface="Cambria Math" pitchFamily="18" charset="0"/>
              </a:rPr>
              <a:t>:</a:t>
            </a:r>
          </a:p>
          <a:p>
            <a:pPr marL="0" indent="0">
              <a:buNone/>
            </a:pPr>
            <a:endParaRPr lang="vi-VN" sz="3000" dirty="0" smtClean="0">
              <a:ea typeface="Cambria Math" pitchFamily="18" charset="0"/>
            </a:endParaRPr>
          </a:p>
        </p:txBody>
      </p:sp>
      <p:sp>
        <p:nvSpPr>
          <p:cNvPr id="4" name="Chỗ dành sẵn cho Nội dung 2"/>
          <p:cNvSpPr txBox="1">
            <a:spLocks/>
          </p:cNvSpPr>
          <p:nvPr/>
        </p:nvSpPr>
        <p:spPr>
          <a:xfrm>
            <a:off x="539552" y="1052736"/>
            <a:ext cx="82296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1, </a:t>
            </a:r>
            <a:r>
              <a:rPr lang="vi-VN" sz="3000" b="1" dirty="0" err="1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Định</a:t>
            </a: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 </a:t>
            </a:r>
            <a:r>
              <a:rPr lang="vi-VN" sz="3000" b="1" dirty="0" err="1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nghĩa</a:t>
            </a: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  <a:ea typeface="Cambria Math" pitchFamily="18" charset="0"/>
              </a:rPr>
              <a:t>: </a:t>
            </a:r>
          </a:p>
          <a:p>
            <a:pPr marL="0" indent="0">
              <a:buFont typeface="Arial" pitchFamily="34" charset="0"/>
              <a:buNone/>
            </a:pPr>
            <a:r>
              <a:rPr lang="vi-VN" sz="3000" dirty="0" smtClean="0">
                <a:ea typeface="Cambria Math" pitchFamily="18" charset="0"/>
              </a:rPr>
              <a:t>    </a:t>
            </a:r>
            <a:r>
              <a:rPr lang="vi-VN" sz="3000" dirty="0" err="1" smtClean="0">
                <a:ea typeface="Cambria Math" pitchFamily="18" charset="0"/>
              </a:rPr>
              <a:t>Tỉ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lệ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thức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là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đẳng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thức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của</a:t>
            </a:r>
            <a:r>
              <a:rPr lang="vi-VN" sz="3000" dirty="0" smtClean="0">
                <a:ea typeface="Cambria Math" pitchFamily="18" charset="0"/>
              </a:rPr>
              <a:t> hai </a:t>
            </a:r>
            <a:r>
              <a:rPr lang="vi-VN" sz="3000" dirty="0" err="1" smtClean="0">
                <a:ea typeface="Cambria Math" pitchFamily="18" charset="0"/>
              </a:rPr>
              <a:t>tỉ</a:t>
            </a:r>
            <a:r>
              <a:rPr lang="vi-VN" sz="3000" dirty="0" smtClean="0">
                <a:ea typeface="Cambria Math" pitchFamily="18" charset="0"/>
              </a:rPr>
              <a:t> </a:t>
            </a:r>
            <a:r>
              <a:rPr lang="vi-VN" sz="3000" dirty="0" err="1" smtClean="0">
                <a:ea typeface="Cambria Math" pitchFamily="18" charset="0"/>
              </a:rPr>
              <a:t>số</a:t>
            </a:r>
            <a:r>
              <a:rPr lang="vi-VN" sz="3000" dirty="0" smtClean="0">
                <a:ea typeface="Cambria Math" pitchFamily="18" charset="0"/>
              </a:rPr>
              <a:t> </a:t>
            </a:r>
            <a:endParaRPr lang="vi-VN" sz="3000" dirty="0">
              <a:ea typeface="Cambria Math" pitchFamily="18" charset="0"/>
            </a:endParaRPr>
          </a:p>
        </p:txBody>
      </p:sp>
      <p:graphicFrame>
        <p:nvGraphicFramePr>
          <p:cNvPr id="5" name="Đối tượng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082025"/>
              </p:ext>
            </p:extLst>
          </p:nvPr>
        </p:nvGraphicFramePr>
        <p:xfrm>
          <a:off x="7092280" y="1314022"/>
          <a:ext cx="1241080" cy="1205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3" imgW="444240" imgH="431640" progId="Equation.DSMT4">
                  <p:embed/>
                </p:oleObj>
              </mc:Choice>
              <mc:Fallback>
                <p:oleObj name="Equation" r:id="rId3" imgW="444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92280" y="1314022"/>
                        <a:ext cx="1241080" cy="1205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681646"/>
              </p:ext>
            </p:extLst>
          </p:nvPr>
        </p:nvGraphicFramePr>
        <p:xfrm>
          <a:off x="2195736" y="2852936"/>
          <a:ext cx="1080120" cy="1048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5" imgW="444240" imgH="431640" progId="Equation.DSMT4">
                  <p:embed/>
                </p:oleObj>
              </mc:Choice>
              <mc:Fallback>
                <p:oleObj name="Equation" r:id="rId5" imgW="444240" imgH="431640" progId="Equation.DSMT4">
                  <p:embed/>
                  <p:pic>
                    <p:nvPicPr>
                      <p:cNvPr id="0" name="Đối tượng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852936"/>
                        <a:ext cx="1080120" cy="1048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212057"/>
              </p:ext>
            </p:extLst>
          </p:nvPr>
        </p:nvGraphicFramePr>
        <p:xfrm>
          <a:off x="1763688" y="5013176"/>
          <a:ext cx="5400600" cy="1199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7" imgW="1942920" imgH="431640" progId="Equation.DSMT4">
                  <p:embed/>
                </p:oleObj>
              </mc:Choice>
              <mc:Fallback>
                <p:oleObj name="Equation" r:id="rId7" imgW="1942920" imgH="431640" progId="Equation.DSMT4">
                  <p:embed/>
                  <p:pic>
                    <p:nvPicPr>
                      <p:cNvPr id="0" name="Đối tượng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5013176"/>
                        <a:ext cx="5400600" cy="1199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16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3200" b="1" u="sng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Cambria Math" pitchFamily="18" charset="0"/>
              </a:rPr>
              <a:t>Tiết</a:t>
            </a:r>
            <a:r>
              <a:rPr lang="vi-VN" sz="3200" b="1" u="sng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mbria Math" pitchFamily="18" charset="0"/>
              </a:rPr>
              <a:t> 10</a:t>
            </a:r>
            <a:r>
              <a:rPr lang="vi-VN" sz="3200" dirty="0" smtClean="0">
                <a:latin typeface="+mn-lt"/>
                <a:ea typeface="Cambria Math" pitchFamily="18" charset="0"/>
              </a:rPr>
              <a:t>: </a:t>
            </a:r>
            <a:r>
              <a:rPr lang="vi-VN" sz="3200" dirty="0" err="1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Luyện</a:t>
            </a:r>
            <a:r>
              <a:rPr lang="vi-VN" sz="3200" dirty="0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3200" dirty="0" err="1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tập</a:t>
            </a:r>
            <a:r>
              <a:rPr lang="vi-VN" sz="3200" dirty="0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/>
            </a:r>
            <a:br>
              <a:rPr lang="vi-VN" sz="3200" dirty="0" smtClean="0">
                <a:solidFill>
                  <a:srgbClr val="FF0000"/>
                </a:solidFill>
                <a:latin typeface="+mn-lt"/>
                <a:ea typeface="Cambria Math" pitchFamily="18" charset="0"/>
              </a:rPr>
            </a:br>
            <a:r>
              <a:rPr lang="vi-VN" sz="3200" b="1" dirty="0" err="1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Tỉ</a:t>
            </a:r>
            <a:r>
              <a:rPr lang="vi-VN" sz="3200" b="1" dirty="0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3200" b="1" dirty="0" err="1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lệ</a:t>
            </a:r>
            <a:r>
              <a:rPr lang="vi-VN" sz="3200" b="1" dirty="0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3200" b="1" dirty="0" err="1" smtClean="0">
                <a:solidFill>
                  <a:srgbClr val="FF0000"/>
                </a:solidFill>
                <a:latin typeface="+mn-lt"/>
                <a:ea typeface="Cambria Math" pitchFamily="18" charset="0"/>
              </a:rPr>
              <a:t>thức</a:t>
            </a:r>
            <a:endParaRPr lang="vi-VN" sz="3200" b="1" dirty="0">
              <a:solidFill>
                <a:srgbClr val="FF0000"/>
              </a:solidFill>
              <a:latin typeface="+mn-lt"/>
              <a:ea typeface="Cambria Math" pitchFamily="18" charset="0"/>
            </a:endParaRP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67544" y="2564904"/>
            <a:ext cx="8219256" cy="3600400"/>
          </a:xfrm>
        </p:spPr>
        <p:txBody>
          <a:bodyPr/>
          <a:lstStyle/>
          <a:p>
            <a:pPr marL="0" indent="0">
              <a:buNone/>
            </a:pPr>
            <a:r>
              <a:rPr lang="vi-VN" sz="2800" u="sng" dirty="0" err="1" smtClean="0">
                <a:solidFill>
                  <a:srgbClr val="C00000"/>
                </a:solidFill>
              </a:rPr>
              <a:t>Bài</a:t>
            </a:r>
            <a:r>
              <a:rPr lang="vi-VN" sz="2800" u="sng" dirty="0" smtClean="0">
                <a:solidFill>
                  <a:srgbClr val="C00000"/>
                </a:solidFill>
              </a:rPr>
              <a:t> 49</a:t>
            </a:r>
            <a:r>
              <a:rPr lang="vi-VN" sz="2800" dirty="0">
                <a:solidFill>
                  <a:srgbClr val="C00000"/>
                </a:solidFill>
              </a:rPr>
              <a:t>.</a:t>
            </a:r>
            <a:r>
              <a:rPr lang="vi-VN" sz="2800" dirty="0" smtClean="0">
                <a:solidFill>
                  <a:srgbClr val="C00000"/>
                </a:solidFill>
              </a:rPr>
              <a:t> </a:t>
            </a:r>
            <a:r>
              <a:rPr lang="vi-VN" sz="2800" i="1" dirty="0" smtClean="0">
                <a:solidFill>
                  <a:srgbClr val="C00000"/>
                </a:solidFill>
              </a:rPr>
              <a:t>(SGK </a:t>
            </a:r>
            <a:r>
              <a:rPr lang="vi-VN" sz="2800" i="1" dirty="0" err="1" smtClean="0">
                <a:solidFill>
                  <a:srgbClr val="C00000"/>
                </a:solidFill>
              </a:rPr>
              <a:t>tr</a:t>
            </a:r>
            <a:r>
              <a:rPr lang="vi-VN" sz="2800" i="1" dirty="0" smtClean="0">
                <a:solidFill>
                  <a:srgbClr val="C00000"/>
                </a:solidFill>
              </a:rPr>
              <a:t> 26) </a:t>
            </a:r>
            <a:r>
              <a:rPr lang="vi-VN" sz="2800" i="1" dirty="0" err="1" smtClean="0"/>
              <a:t>Từ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các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tỉ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số</a:t>
            </a:r>
            <a:r>
              <a:rPr lang="vi-VN" sz="2800" i="1" dirty="0" smtClean="0"/>
              <a:t> sau đây </a:t>
            </a:r>
            <a:r>
              <a:rPr lang="vi-VN" sz="2800" i="1" dirty="0" err="1" smtClean="0"/>
              <a:t>có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lập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được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tỉ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lệ</a:t>
            </a:r>
            <a:r>
              <a:rPr lang="vi-VN" sz="2800" i="1" dirty="0" smtClean="0"/>
              <a:t> </a:t>
            </a:r>
            <a:r>
              <a:rPr lang="vi-VN" sz="2800" i="1" dirty="0" err="1" smtClean="0"/>
              <a:t>thức</a:t>
            </a:r>
            <a:r>
              <a:rPr lang="vi-VN" sz="2800" i="1" dirty="0" smtClean="0"/>
              <a:t> không?</a:t>
            </a:r>
          </a:p>
          <a:p>
            <a:pPr marL="0" indent="0">
              <a:buNone/>
            </a:pPr>
            <a:endParaRPr lang="vi-VN" sz="3000" i="1" dirty="0" smtClean="0"/>
          </a:p>
          <a:p>
            <a:pPr marL="0" indent="0">
              <a:buNone/>
            </a:pPr>
            <a:endParaRPr lang="vi-VN" i="1" dirty="0"/>
          </a:p>
        </p:txBody>
      </p:sp>
      <p:sp>
        <p:nvSpPr>
          <p:cNvPr id="4" name="Tiêu đề 1"/>
          <p:cNvSpPr txBox="1">
            <a:spLocks/>
          </p:cNvSpPr>
          <p:nvPr/>
        </p:nvSpPr>
        <p:spPr>
          <a:xfrm>
            <a:off x="467544" y="1412776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u="sng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Dạng</a:t>
            </a:r>
            <a:r>
              <a:rPr lang="vi-VN" sz="2800" b="1" u="sng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1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:</a:t>
            </a:r>
            <a:r>
              <a:rPr lang="nl-NL" sz="2800" b="1" dirty="0" smtClean="0">
                <a:solidFill>
                  <a:srgbClr val="7030A0"/>
                </a:solidFill>
                <a:effectLst/>
                <a:latin typeface="+mn-lt"/>
                <a:ea typeface="Times New Roman"/>
              </a:rPr>
              <a:t> </a:t>
            </a:r>
            <a:r>
              <a:rPr lang="nl-NL" sz="2800" b="1" dirty="0" smtClean="0">
                <a:solidFill>
                  <a:srgbClr val="7030A0"/>
                </a:solidFill>
                <a:effectLst/>
                <a:latin typeface="+mn-lt"/>
                <a:ea typeface="Cambria Math" pitchFamily="18" charset="0"/>
              </a:rPr>
              <a:t>Nhận dạng tỉ lệ thức</a:t>
            </a:r>
            <a:endParaRPr lang="vi-VN" sz="2800" b="1" dirty="0">
              <a:solidFill>
                <a:srgbClr val="7030A0"/>
              </a:solidFill>
              <a:latin typeface="+mn-lt"/>
              <a:ea typeface="Cambria Math" pitchFamily="18" charset="0"/>
            </a:endParaRPr>
          </a:p>
        </p:txBody>
      </p:sp>
      <p:graphicFrame>
        <p:nvGraphicFramePr>
          <p:cNvPr id="7" name="Bảng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1240"/>
              </p:ext>
            </p:extLst>
          </p:nvPr>
        </p:nvGraphicFramePr>
        <p:xfrm>
          <a:off x="333872" y="3573016"/>
          <a:ext cx="8496944" cy="29523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2961"/>
                <a:gridCol w="4543983"/>
              </a:tblGrid>
              <a:tr h="1476164">
                <a:tc>
                  <a:txBody>
                    <a:bodyPr/>
                    <a:lstStyle/>
                    <a:p>
                      <a:endParaRPr lang="vi-VN" sz="2400" b="0" dirty="0" smtClean="0">
                        <a:effectLst/>
                      </a:endParaRPr>
                    </a:p>
                    <a:p>
                      <a:r>
                        <a:rPr lang="vi-VN" sz="2400" b="0" dirty="0" smtClean="0">
                          <a:effectLst/>
                        </a:rPr>
                        <a:t>a) </a:t>
                      </a:r>
                      <a:r>
                        <a:rPr lang="vi-VN" sz="2800" b="0" dirty="0" smtClean="0">
                          <a:effectLst/>
                        </a:rPr>
                        <a:t>3,5 :</a:t>
                      </a:r>
                      <a:r>
                        <a:rPr lang="vi-VN" sz="2800" b="0" baseline="0" dirty="0" smtClean="0">
                          <a:effectLst/>
                        </a:rPr>
                        <a:t> 5,25  </a:t>
                      </a:r>
                      <a:r>
                        <a:rPr lang="vi-VN" sz="2800" b="0" baseline="0" dirty="0" err="1" smtClean="0">
                          <a:effectLst/>
                        </a:rPr>
                        <a:t>và</a:t>
                      </a:r>
                      <a:r>
                        <a:rPr lang="vi-VN" sz="2800" b="0" baseline="0" dirty="0" smtClean="0">
                          <a:effectLst/>
                        </a:rPr>
                        <a:t> 14 : 21</a:t>
                      </a:r>
                      <a:endParaRPr lang="vi-VN" sz="2400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b="0" dirty="0" smtClean="0">
                        <a:effectLst/>
                      </a:endParaRPr>
                    </a:p>
                    <a:p>
                      <a:r>
                        <a:rPr lang="vi-VN" sz="2800" b="0" dirty="0" smtClean="0">
                          <a:effectLst/>
                          <a:latin typeface="+mn-lt"/>
                        </a:rPr>
                        <a:t>b)                    </a:t>
                      </a:r>
                      <a:r>
                        <a:rPr lang="vi-VN" sz="2800" b="0" dirty="0" err="1" smtClean="0">
                          <a:effectLst/>
                          <a:latin typeface="+mn-lt"/>
                        </a:rPr>
                        <a:t>và</a:t>
                      </a:r>
                      <a:r>
                        <a:rPr lang="vi-VN" sz="2800" b="0" dirty="0" smtClean="0">
                          <a:effectLst/>
                          <a:latin typeface="+mn-lt"/>
                        </a:rPr>
                        <a:t>  2,1 : 3,5</a:t>
                      </a:r>
                      <a:endParaRPr lang="vi-VN" sz="2400" b="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1476164">
                <a:tc>
                  <a:txBody>
                    <a:bodyPr/>
                    <a:lstStyle/>
                    <a:p>
                      <a:r>
                        <a:rPr lang="vi-VN" sz="2800" b="0" dirty="0" smtClean="0">
                          <a:effectLst/>
                        </a:rPr>
                        <a:t>c) 6,51 : 15,19  </a:t>
                      </a:r>
                      <a:r>
                        <a:rPr lang="vi-VN" sz="2800" b="0" dirty="0" err="1" smtClean="0">
                          <a:effectLst/>
                        </a:rPr>
                        <a:t>và</a:t>
                      </a:r>
                      <a:r>
                        <a:rPr lang="vi-VN" sz="2800" b="0" baseline="0" dirty="0" smtClean="0">
                          <a:effectLst/>
                        </a:rPr>
                        <a:t> 3 : 7</a:t>
                      </a:r>
                      <a:endParaRPr lang="vi-VN" sz="2800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b="0" dirty="0" smtClean="0">
                          <a:effectLst/>
                        </a:rPr>
                        <a:t>d)               </a:t>
                      </a:r>
                      <a:r>
                        <a:rPr lang="vi-VN" sz="2800" b="0" dirty="0" err="1" smtClean="0">
                          <a:effectLst/>
                        </a:rPr>
                        <a:t>và</a:t>
                      </a:r>
                      <a:r>
                        <a:rPr lang="vi-VN" sz="2800" b="0" dirty="0" smtClean="0">
                          <a:effectLst/>
                        </a:rPr>
                        <a:t>  0,9 : (-0,5)</a:t>
                      </a:r>
                      <a:endParaRPr lang="vi-VN" sz="2800" b="0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Đối tượng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136605"/>
              </p:ext>
            </p:extLst>
          </p:nvPr>
        </p:nvGraphicFramePr>
        <p:xfrm>
          <a:off x="4860032" y="3774622"/>
          <a:ext cx="1656184" cy="878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3" imgW="812520" imgH="431640" progId="Equation.DSMT4">
                  <p:embed/>
                </p:oleObj>
              </mc:Choice>
              <mc:Fallback>
                <p:oleObj name="Equation" r:id="rId3" imgW="812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032" y="3774622"/>
                        <a:ext cx="1656184" cy="878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51225"/>
              </p:ext>
            </p:extLst>
          </p:nvPr>
        </p:nvGraphicFramePr>
        <p:xfrm>
          <a:off x="4788024" y="4986991"/>
          <a:ext cx="1152128" cy="890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5" imgW="558720" imgH="431640" progId="Equation.DSMT4">
                  <p:embed/>
                </p:oleObj>
              </mc:Choice>
              <mc:Fallback>
                <p:oleObj name="Equation" r:id="rId5" imgW="5587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8024" y="4986991"/>
                        <a:ext cx="1152128" cy="890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0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95536" y="310426"/>
            <a:ext cx="8064896" cy="1030342"/>
          </a:xfrm>
        </p:spPr>
        <p:txBody>
          <a:bodyPr>
            <a:noAutofit/>
          </a:bodyPr>
          <a:lstStyle/>
          <a:p>
            <a:r>
              <a:rPr lang="vi-VN" sz="3200" b="1" u="sng" dirty="0" err="1">
                <a:solidFill>
                  <a:schemeClr val="accent1">
                    <a:lumMod val="75000"/>
                  </a:schemeClr>
                </a:solidFill>
                <a:ea typeface="Cambria Math" pitchFamily="18" charset="0"/>
              </a:rPr>
              <a:t>Tiết</a:t>
            </a:r>
            <a:r>
              <a:rPr lang="vi-VN" sz="3200" b="1" u="sng" dirty="0">
                <a:solidFill>
                  <a:schemeClr val="accent1">
                    <a:lumMod val="75000"/>
                  </a:schemeClr>
                </a:solidFill>
                <a:ea typeface="Cambria Math" pitchFamily="18" charset="0"/>
              </a:rPr>
              <a:t> 10</a:t>
            </a:r>
            <a:r>
              <a:rPr lang="vi-VN" sz="3200" dirty="0">
                <a:ea typeface="Cambria Math" pitchFamily="18" charset="0"/>
              </a:rPr>
              <a:t>: </a:t>
            </a:r>
            <a:r>
              <a:rPr lang="vi-VN" sz="3200" dirty="0" err="1">
                <a:solidFill>
                  <a:srgbClr val="FF0000"/>
                </a:solidFill>
                <a:ea typeface="Cambria Math" pitchFamily="18" charset="0"/>
              </a:rPr>
              <a:t>Luyện</a:t>
            </a:r>
            <a:r>
              <a:rPr lang="vi-VN" sz="3200" dirty="0">
                <a:solidFill>
                  <a:srgbClr val="FF0000"/>
                </a:solidFill>
                <a:ea typeface="Cambria Math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ea typeface="Cambria Math" pitchFamily="18" charset="0"/>
              </a:rPr>
              <a:t>tập</a:t>
            </a:r>
            <a:r>
              <a:rPr lang="vi-VN" sz="3200" dirty="0">
                <a:solidFill>
                  <a:srgbClr val="FF0000"/>
                </a:solidFill>
                <a:ea typeface="Cambria Math" pitchFamily="18" charset="0"/>
              </a:rPr>
              <a:t/>
            </a:r>
            <a:br>
              <a:rPr lang="vi-VN" sz="3200" dirty="0">
                <a:solidFill>
                  <a:srgbClr val="FF0000"/>
                </a:solidFill>
                <a:ea typeface="Cambria Math" pitchFamily="18" charset="0"/>
              </a:rPr>
            </a:br>
            <a:r>
              <a:rPr lang="vi-VN" sz="3200" b="1" dirty="0" err="1">
                <a:solidFill>
                  <a:srgbClr val="FF0000"/>
                </a:solidFill>
                <a:ea typeface="Cambria Math" pitchFamily="18" charset="0"/>
              </a:rPr>
              <a:t>Tỉ</a:t>
            </a:r>
            <a:r>
              <a:rPr lang="vi-VN" sz="3200" b="1" dirty="0">
                <a:solidFill>
                  <a:srgbClr val="FF0000"/>
                </a:solidFill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a typeface="Cambria Math" pitchFamily="18" charset="0"/>
              </a:rPr>
              <a:t>lệ</a:t>
            </a:r>
            <a:r>
              <a:rPr lang="vi-VN" sz="3200" b="1" dirty="0">
                <a:solidFill>
                  <a:srgbClr val="FF0000"/>
                </a:solidFill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a typeface="Cambria Math" pitchFamily="18" charset="0"/>
              </a:rPr>
              <a:t>thức</a:t>
            </a:r>
            <a:endParaRPr lang="vi-VN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520"/>
          <a:stretch/>
        </p:blipFill>
        <p:spPr bwMode="auto">
          <a:xfrm>
            <a:off x="722658" y="1874441"/>
            <a:ext cx="7410651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1" name="Hình chữ nhật 3110"/>
          <p:cNvSpPr/>
          <p:nvPr/>
        </p:nvSpPr>
        <p:spPr>
          <a:xfrm>
            <a:off x="611560" y="1412776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u="sng" dirty="0" err="1" smtClean="0">
                <a:solidFill>
                  <a:srgbClr val="C00000"/>
                </a:solidFill>
              </a:rPr>
              <a:t>Bài</a:t>
            </a:r>
            <a:r>
              <a:rPr lang="vi-VN" sz="2400" u="sng" dirty="0" smtClean="0">
                <a:solidFill>
                  <a:srgbClr val="C00000"/>
                </a:solidFill>
              </a:rPr>
              <a:t> 49</a:t>
            </a:r>
            <a:r>
              <a:rPr lang="vi-VN" sz="2400" dirty="0" smtClean="0">
                <a:solidFill>
                  <a:srgbClr val="C00000"/>
                </a:solidFill>
              </a:rPr>
              <a:t>: </a:t>
            </a:r>
            <a:r>
              <a:rPr lang="vi-VN" sz="2400" i="1" dirty="0" smtClean="0">
                <a:solidFill>
                  <a:srgbClr val="C00000"/>
                </a:solidFill>
              </a:rPr>
              <a:t>(SGK </a:t>
            </a:r>
            <a:r>
              <a:rPr lang="vi-VN" sz="2400" i="1" dirty="0" err="1" smtClean="0">
                <a:solidFill>
                  <a:srgbClr val="C00000"/>
                </a:solidFill>
              </a:rPr>
              <a:t>tr</a:t>
            </a:r>
            <a:r>
              <a:rPr lang="vi-VN" sz="2400" i="1" dirty="0" smtClean="0">
                <a:solidFill>
                  <a:srgbClr val="C00000"/>
                </a:solidFill>
              </a:rPr>
              <a:t> 26)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7187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sz="3200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sz="3200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345235"/>
          </a:xfrm>
        </p:spPr>
        <p:txBody>
          <a:bodyPr/>
          <a:lstStyle/>
          <a:p>
            <a:pPr marL="0" indent="0">
              <a:buNone/>
            </a:pPr>
            <a:r>
              <a:rPr lang="vi-VN" sz="2800" u="sng" dirty="0" err="1" smtClean="0">
                <a:solidFill>
                  <a:srgbClr val="C00000"/>
                </a:solidFill>
              </a:rPr>
              <a:t>Bài</a:t>
            </a:r>
            <a:r>
              <a:rPr lang="vi-VN" sz="2800" u="sng" dirty="0" smtClean="0">
                <a:solidFill>
                  <a:srgbClr val="C00000"/>
                </a:solidFill>
              </a:rPr>
              <a:t> 46</a:t>
            </a:r>
            <a:r>
              <a:rPr lang="vi-VN" sz="2800" dirty="0">
                <a:solidFill>
                  <a:srgbClr val="C00000"/>
                </a:solidFill>
              </a:rPr>
              <a:t>.</a:t>
            </a:r>
            <a:r>
              <a:rPr lang="vi-VN" sz="2800" dirty="0" smtClean="0">
                <a:solidFill>
                  <a:srgbClr val="C00000"/>
                </a:solidFill>
              </a:rPr>
              <a:t> </a:t>
            </a:r>
            <a:r>
              <a:rPr lang="vi-VN" sz="2800" i="1" dirty="0" smtClean="0">
                <a:solidFill>
                  <a:srgbClr val="C00000"/>
                </a:solidFill>
              </a:rPr>
              <a:t>(SGK </a:t>
            </a:r>
            <a:r>
              <a:rPr lang="vi-VN" sz="2800" i="1" dirty="0" err="1" smtClean="0">
                <a:solidFill>
                  <a:srgbClr val="C00000"/>
                </a:solidFill>
              </a:rPr>
              <a:t>tr</a:t>
            </a:r>
            <a:r>
              <a:rPr lang="vi-VN" sz="2800" i="1" dirty="0" smtClean="0">
                <a:solidFill>
                  <a:srgbClr val="C00000"/>
                </a:solidFill>
              </a:rPr>
              <a:t> 26) </a:t>
            </a:r>
            <a:r>
              <a:rPr lang="vi-VN" sz="2800" i="1" dirty="0" err="1" smtClean="0">
                <a:solidFill>
                  <a:srgbClr val="002060"/>
                </a:solidFill>
              </a:rPr>
              <a:t>tìm</a:t>
            </a:r>
            <a:r>
              <a:rPr lang="vi-VN" sz="2800" i="1" dirty="0" smtClean="0">
                <a:solidFill>
                  <a:srgbClr val="002060"/>
                </a:solidFill>
              </a:rPr>
              <a:t> x trong </a:t>
            </a:r>
            <a:r>
              <a:rPr lang="vi-VN" sz="2800" i="1" dirty="0" err="1" smtClean="0">
                <a:solidFill>
                  <a:srgbClr val="002060"/>
                </a:solidFill>
              </a:rPr>
              <a:t>các</a:t>
            </a:r>
            <a:r>
              <a:rPr lang="vi-VN" sz="2800" i="1" dirty="0" smtClean="0">
                <a:solidFill>
                  <a:srgbClr val="002060"/>
                </a:solidFill>
              </a:rPr>
              <a:t> </a:t>
            </a:r>
            <a:r>
              <a:rPr lang="vi-VN" sz="2800" i="1" dirty="0" err="1" smtClean="0">
                <a:solidFill>
                  <a:srgbClr val="002060"/>
                </a:solidFill>
              </a:rPr>
              <a:t>tỉ</a:t>
            </a:r>
            <a:r>
              <a:rPr lang="vi-VN" sz="2800" i="1" dirty="0" smtClean="0">
                <a:solidFill>
                  <a:srgbClr val="002060"/>
                </a:solidFill>
              </a:rPr>
              <a:t> </a:t>
            </a:r>
            <a:r>
              <a:rPr lang="vi-VN" sz="2800" i="1" dirty="0" err="1" smtClean="0">
                <a:solidFill>
                  <a:srgbClr val="002060"/>
                </a:solidFill>
              </a:rPr>
              <a:t>lệ</a:t>
            </a:r>
            <a:r>
              <a:rPr lang="vi-VN" sz="2800" i="1" dirty="0" smtClean="0">
                <a:solidFill>
                  <a:srgbClr val="002060"/>
                </a:solidFill>
              </a:rPr>
              <a:t> </a:t>
            </a:r>
            <a:r>
              <a:rPr lang="vi-VN" sz="2800" i="1" dirty="0" err="1" smtClean="0">
                <a:solidFill>
                  <a:srgbClr val="002060"/>
                </a:solidFill>
              </a:rPr>
              <a:t>thức</a:t>
            </a:r>
            <a:r>
              <a:rPr lang="vi-VN" sz="2800" i="1" dirty="0" smtClean="0">
                <a:solidFill>
                  <a:srgbClr val="002060"/>
                </a:solidFill>
              </a:rPr>
              <a:t> sau</a:t>
            </a:r>
          </a:p>
        </p:txBody>
      </p:sp>
      <p:sp>
        <p:nvSpPr>
          <p:cNvPr id="4" name="Tiêu đề 1"/>
          <p:cNvSpPr txBox="1">
            <a:spLocks/>
          </p:cNvSpPr>
          <p:nvPr/>
        </p:nvSpPr>
        <p:spPr>
          <a:xfrm>
            <a:off x="467544" y="1268760"/>
            <a:ext cx="83529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u="sng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Dạng</a:t>
            </a:r>
            <a:r>
              <a:rPr lang="vi-VN" sz="2800" b="1" u="sng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2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: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Tìm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số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hạng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chưa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biết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của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tỉ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lệ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thức</a:t>
            </a:r>
            <a:endParaRPr lang="vi-VN" sz="2800" b="1" dirty="0">
              <a:solidFill>
                <a:srgbClr val="7030A0"/>
              </a:solidFill>
              <a:latin typeface="+mn-lt"/>
              <a:ea typeface="Cambria Math" pitchFamily="18" charset="0"/>
            </a:endParaRPr>
          </a:p>
        </p:txBody>
      </p:sp>
      <p:graphicFrame>
        <p:nvGraphicFramePr>
          <p:cNvPr id="5" name="Đối tượng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51614"/>
              </p:ext>
            </p:extLst>
          </p:nvPr>
        </p:nvGraphicFramePr>
        <p:xfrm>
          <a:off x="863600" y="2790635"/>
          <a:ext cx="1908200" cy="995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3" imgW="876240" imgH="457200" progId="Equation.DSMT4">
                  <p:embed/>
                </p:oleObj>
              </mc:Choice>
              <mc:Fallback>
                <p:oleObj name="Equation" r:id="rId3" imgW="8762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3600" y="2790635"/>
                        <a:ext cx="1908200" cy="995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66237"/>
              </p:ext>
            </p:extLst>
          </p:nvPr>
        </p:nvGraphicFramePr>
        <p:xfrm>
          <a:off x="3707904" y="3078096"/>
          <a:ext cx="4536503" cy="510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5" imgW="1917360" imgH="215640" progId="Equation.DSMT4">
                  <p:embed/>
                </p:oleObj>
              </mc:Choice>
              <mc:Fallback>
                <p:oleObj name="Equation" r:id="rId5" imgW="19173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07904" y="3078096"/>
                        <a:ext cx="4536503" cy="510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282216"/>
              </p:ext>
            </p:extLst>
          </p:nvPr>
        </p:nvGraphicFramePr>
        <p:xfrm>
          <a:off x="2915816" y="3870184"/>
          <a:ext cx="2232248" cy="2046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7" imgW="914400" imgH="838080" progId="Equation.DSMT4">
                  <p:embed/>
                </p:oleObj>
              </mc:Choice>
              <mc:Fallback>
                <p:oleObj name="Equation" r:id="rId7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15816" y="3870184"/>
                        <a:ext cx="2232248" cy="2046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2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vi-VN" sz="3200" b="1" u="sng" dirty="0" err="1">
                <a:solidFill>
                  <a:srgbClr val="4F81BD">
                    <a:lumMod val="75000"/>
                  </a:srgbClr>
                </a:solidFill>
                <a:ea typeface="Cambria Math" pitchFamily="18" charset="0"/>
              </a:rPr>
              <a:t>Tiết</a:t>
            </a:r>
            <a:r>
              <a:rPr lang="vi-VN" sz="3200" b="1" u="sng" dirty="0">
                <a:solidFill>
                  <a:srgbClr val="4F81BD">
                    <a:lumMod val="75000"/>
                  </a:srgbClr>
                </a:solidFill>
                <a:ea typeface="Cambria Math" pitchFamily="18" charset="0"/>
              </a:rPr>
              <a:t> 10</a:t>
            </a:r>
            <a:r>
              <a:rPr lang="vi-VN" sz="3200" dirty="0">
                <a:solidFill>
                  <a:prstClr val="black"/>
                </a:solidFill>
                <a:ea typeface="Cambria Math" pitchFamily="18" charset="0"/>
              </a:rPr>
              <a:t>: </a:t>
            </a:r>
            <a:r>
              <a:rPr lang="vi-VN" sz="3200" dirty="0" err="1">
                <a:solidFill>
                  <a:srgbClr val="FF0000"/>
                </a:solidFill>
                <a:ea typeface="Cambria Math" pitchFamily="18" charset="0"/>
              </a:rPr>
              <a:t>Luyện</a:t>
            </a:r>
            <a:r>
              <a:rPr lang="vi-VN" sz="3200" dirty="0">
                <a:solidFill>
                  <a:srgbClr val="FF0000"/>
                </a:solidFill>
                <a:ea typeface="Cambria Math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ea typeface="Cambria Math" pitchFamily="18" charset="0"/>
              </a:rPr>
              <a:t>tập</a:t>
            </a:r>
            <a:r>
              <a:rPr lang="vi-VN" sz="3200" dirty="0">
                <a:solidFill>
                  <a:srgbClr val="FF0000"/>
                </a:solidFill>
                <a:ea typeface="Cambria Math" pitchFamily="18" charset="0"/>
              </a:rPr>
              <a:t/>
            </a:r>
            <a:br>
              <a:rPr lang="vi-VN" sz="3200" dirty="0">
                <a:solidFill>
                  <a:srgbClr val="FF0000"/>
                </a:solidFill>
                <a:ea typeface="Cambria Math" pitchFamily="18" charset="0"/>
              </a:rPr>
            </a:br>
            <a:r>
              <a:rPr lang="vi-VN" sz="3200" b="1" dirty="0" err="1">
                <a:solidFill>
                  <a:srgbClr val="FF0000"/>
                </a:solidFill>
                <a:ea typeface="Cambria Math" pitchFamily="18" charset="0"/>
              </a:rPr>
              <a:t>Tỉ</a:t>
            </a:r>
            <a:r>
              <a:rPr lang="vi-VN" sz="3200" b="1" dirty="0">
                <a:solidFill>
                  <a:srgbClr val="FF0000"/>
                </a:solidFill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a typeface="Cambria Math" pitchFamily="18" charset="0"/>
              </a:rPr>
              <a:t>lệ</a:t>
            </a:r>
            <a:r>
              <a:rPr lang="vi-VN" sz="3200" b="1" dirty="0">
                <a:solidFill>
                  <a:srgbClr val="FF0000"/>
                </a:solidFill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a typeface="Cambria Math" pitchFamily="18" charset="0"/>
              </a:rPr>
              <a:t>thức</a:t>
            </a:r>
            <a:endParaRPr lang="vi-VN" dirty="0"/>
          </a:p>
        </p:txBody>
      </p:sp>
      <p:sp>
        <p:nvSpPr>
          <p:cNvPr id="4" name="Hình chữ nhật 3"/>
          <p:cNvSpPr/>
          <p:nvPr/>
        </p:nvSpPr>
        <p:spPr>
          <a:xfrm>
            <a:off x="395536" y="1124744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u="sng" dirty="0" err="1" smtClean="0">
                <a:solidFill>
                  <a:srgbClr val="C00000"/>
                </a:solidFill>
              </a:rPr>
              <a:t>Bài</a:t>
            </a:r>
            <a:r>
              <a:rPr lang="vi-VN" sz="2400" u="sng" dirty="0" smtClean="0">
                <a:solidFill>
                  <a:srgbClr val="C00000"/>
                </a:solidFill>
              </a:rPr>
              <a:t> 46</a:t>
            </a:r>
            <a:r>
              <a:rPr lang="vi-VN" sz="2400" dirty="0" smtClean="0">
                <a:solidFill>
                  <a:srgbClr val="C00000"/>
                </a:solidFill>
              </a:rPr>
              <a:t>: </a:t>
            </a:r>
            <a:r>
              <a:rPr lang="vi-VN" sz="2400" i="1" dirty="0" smtClean="0">
                <a:solidFill>
                  <a:srgbClr val="C00000"/>
                </a:solidFill>
              </a:rPr>
              <a:t>(SGK </a:t>
            </a:r>
            <a:r>
              <a:rPr lang="vi-VN" sz="2400" i="1" dirty="0" err="1" smtClean="0">
                <a:solidFill>
                  <a:srgbClr val="C00000"/>
                </a:solidFill>
              </a:rPr>
              <a:t>tr</a:t>
            </a:r>
            <a:r>
              <a:rPr lang="vi-VN" sz="2400" i="1" dirty="0" smtClean="0">
                <a:solidFill>
                  <a:srgbClr val="C00000"/>
                </a:solidFill>
              </a:rPr>
              <a:t> 26) </a:t>
            </a:r>
            <a:endParaRPr lang="vi-VN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78"/>
          <a:stretch/>
        </p:blipFill>
        <p:spPr bwMode="auto">
          <a:xfrm>
            <a:off x="1835696" y="1412776"/>
            <a:ext cx="6912768" cy="528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84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sz="3200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sz="3200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345235"/>
          </a:xfrm>
        </p:spPr>
        <p:txBody>
          <a:bodyPr/>
          <a:lstStyle/>
          <a:p>
            <a:pPr marL="0" indent="0">
              <a:buNone/>
            </a:pPr>
            <a:r>
              <a:rPr lang="vi-VN" sz="2800" u="sng" dirty="0" err="1" smtClean="0">
                <a:solidFill>
                  <a:srgbClr val="C00000"/>
                </a:solidFill>
              </a:rPr>
              <a:t>Bài</a:t>
            </a:r>
            <a:r>
              <a:rPr lang="vi-VN" sz="2800" u="sng" dirty="0" smtClean="0">
                <a:solidFill>
                  <a:srgbClr val="C00000"/>
                </a:solidFill>
              </a:rPr>
              <a:t> 51</a:t>
            </a:r>
            <a:r>
              <a:rPr lang="vi-VN" sz="2800" dirty="0" smtClean="0">
                <a:solidFill>
                  <a:srgbClr val="C00000"/>
                </a:solidFill>
              </a:rPr>
              <a:t>. </a:t>
            </a:r>
            <a:r>
              <a:rPr lang="vi-VN" sz="2800" i="1" dirty="0" smtClean="0">
                <a:solidFill>
                  <a:srgbClr val="C00000"/>
                </a:solidFill>
              </a:rPr>
              <a:t>(SGK </a:t>
            </a:r>
            <a:r>
              <a:rPr lang="vi-VN" sz="2800" i="1" dirty="0" err="1" smtClean="0">
                <a:solidFill>
                  <a:srgbClr val="C00000"/>
                </a:solidFill>
              </a:rPr>
              <a:t>tr</a:t>
            </a:r>
            <a:r>
              <a:rPr lang="vi-VN" sz="2800" i="1" dirty="0" smtClean="0">
                <a:solidFill>
                  <a:srgbClr val="C00000"/>
                </a:solidFill>
              </a:rPr>
              <a:t> 28) </a:t>
            </a:r>
            <a:r>
              <a:rPr lang="vi-VN" sz="2800" i="1" dirty="0" err="1" smtClean="0">
                <a:solidFill>
                  <a:srgbClr val="C00000"/>
                </a:solidFill>
              </a:rPr>
              <a:t>Lập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các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tỉ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lệ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thức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có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thể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lập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được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từ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bốn</a:t>
            </a:r>
            <a:r>
              <a:rPr lang="vi-VN" sz="2800" i="1" dirty="0" smtClean="0">
                <a:solidFill>
                  <a:srgbClr val="C00000"/>
                </a:solidFill>
              </a:rPr>
              <a:t> </a:t>
            </a:r>
            <a:r>
              <a:rPr lang="vi-VN" sz="2800" i="1" dirty="0" err="1" smtClean="0">
                <a:solidFill>
                  <a:srgbClr val="C00000"/>
                </a:solidFill>
              </a:rPr>
              <a:t>số</a:t>
            </a:r>
            <a:r>
              <a:rPr lang="vi-VN" sz="2800" i="1" dirty="0" smtClean="0">
                <a:solidFill>
                  <a:srgbClr val="C00000"/>
                </a:solidFill>
              </a:rPr>
              <a:t> sau:</a:t>
            </a:r>
          </a:p>
          <a:p>
            <a:pPr marL="0" indent="0">
              <a:buNone/>
            </a:pPr>
            <a:r>
              <a:rPr lang="vi-VN" sz="2800" dirty="0" smtClean="0">
                <a:solidFill>
                  <a:srgbClr val="002060"/>
                </a:solidFill>
              </a:rPr>
              <a:t>                </a:t>
            </a:r>
            <a:r>
              <a:rPr lang="vi-VN" sz="4000" dirty="0" smtClean="0"/>
              <a:t>1,5;   2;    3,6;    4,8.</a:t>
            </a:r>
            <a:endParaRPr lang="vi-VN" sz="4000" dirty="0" smtClean="0">
              <a:solidFill>
                <a:srgbClr val="002060"/>
              </a:solidFill>
            </a:endParaRPr>
          </a:p>
        </p:txBody>
      </p:sp>
      <p:sp>
        <p:nvSpPr>
          <p:cNvPr id="4" name="Tiêu đề 1"/>
          <p:cNvSpPr txBox="1">
            <a:spLocks/>
          </p:cNvSpPr>
          <p:nvPr/>
        </p:nvSpPr>
        <p:spPr>
          <a:xfrm>
            <a:off x="467544" y="1412776"/>
            <a:ext cx="83529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u="sng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Dạng</a:t>
            </a:r>
            <a:r>
              <a:rPr lang="vi-VN" sz="2800" b="1" u="sng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3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: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Lập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tỉ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lệ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thức</a:t>
            </a:r>
            <a:endParaRPr lang="vi-VN" sz="2800" b="1" dirty="0">
              <a:solidFill>
                <a:srgbClr val="7030A0"/>
              </a:solidFill>
              <a:latin typeface="+mn-lt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7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sz="3200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sz="3200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3"/>
          <a:stretch/>
        </p:blipFill>
        <p:spPr bwMode="auto">
          <a:xfrm>
            <a:off x="1979712" y="2204864"/>
            <a:ext cx="502058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683568" y="1383159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u="sng" dirty="0" err="1" smtClean="0">
                <a:solidFill>
                  <a:srgbClr val="C00000"/>
                </a:solidFill>
              </a:rPr>
              <a:t>Bài</a:t>
            </a:r>
            <a:r>
              <a:rPr lang="vi-VN" sz="2800" u="sng" dirty="0" smtClean="0">
                <a:solidFill>
                  <a:srgbClr val="C00000"/>
                </a:solidFill>
              </a:rPr>
              <a:t> 46</a:t>
            </a:r>
            <a:r>
              <a:rPr lang="vi-VN" sz="2800" dirty="0" smtClean="0">
                <a:solidFill>
                  <a:srgbClr val="C00000"/>
                </a:solidFill>
              </a:rPr>
              <a:t>: </a:t>
            </a:r>
            <a:r>
              <a:rPr lang="vi-VN" sz="2800" i="1" dirty="0" smtClean="0">
                <a:solidFill>
                  <a:srgbClr val="C00000"/>
                </a:solidFill>
              </a:rPr>
              <a:t>(SGK </a:t>
            </a:r>
            <a:r>
              <a:rPr lang="vi-VN" sz="2800" i="1" dirty="0" err="1" smtClean="0">
                <a:solidFill>
                  <a:srgbClr val="C00000"/>
                </a:solidFill>
              </a:rPr>
              <a:t>tr</a:t>
            </a:r>
            <a:r>
              <a:rPr lang="vi-VN" sz="2800" i="1" dirty="0" smtClean="0">
                <a:solidFill>
                  <a:srgbClr val="C00000"/>
                </a:solidFill>
              </a:rPr>
              <a:t> 26)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6505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b="1" u="sng" dirty="0" err="1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Tiết</a:t>
            </a:r>
            <a:r>
              <a:rPr lang="vi-VN" sz="3200" b="1" u="sng" dirty="0">
                <a:solidFill>
                  <a:srgbClr val="4F81BD">
                    <a:lumMod val="75000"/>
                  </a:srgbClr>
                </a:solidFill>
                <a:latin typeface="Arial"/>
                <a:ea typeface="Cambria Math" pitchFamily="18" charset="0"/>
              </a:rPr>
              <a:t> 10</a:t>
            </a:r>
            <a:r>
              <a:rPr lang="vi-VN" sz="3200" dirty="0">
                <a:solidFill>
                  <a:prstClr val="black"/>
                </a:solidFill>
                <a:latin typeface="Arial"/>
                <a:ea typeface="Cambria Math" pitchFamily="18" charset="0"/>
              </a:rPr>
              <a:t>: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Luyện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tập</a:t>
            </a:r>
            <a: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/>
            </a:r>
            <a:br>
              <a:rPr lang="vi-VN" sz="3200" dirty="0">
                <a:solidFill>
                  <a:srgbClr val="FF0000"/>
                </a:solidFill>
                <a:latin typeface="Arial"/>
                <a:ea typeface="Cambria Math" pitchFamily="18" charset="0"/>
              </a:rPr>
            </a:b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Tỉ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lệ</a:t>
            </a:r>
            <a:r>
              <a:rPr lang="vi-VN" sz="3200" b="1" dirty="0">
                <a:solidFill>
                  <a:srgbClr val="FF0000"/>
                </a:solidFill>
                <a:latin typeface="Arial"/>
                <a:ea typeface="Cambria Math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/>
                <a:ea typeface="Cambria Math" pitchFamily="18" charset="0"/>
              </a:rPr>
              <a:t>thức</a:t>
            </a:r>
            <a:endParaRPr lang="vi-VN" dirty="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345235"/>
          </a:xfrm>
        </p:spPr>
        <p:txBody>
          <a:bodyPr/>
          <a:lstStyle/>
          <a:p>
            <a:pPr marL="0" indent="0">
              <a:buNone/>
            </a:pPr>
            <a:r>
              <a:rPr lang="vi-VN" sz="2800" u="sng" dirty="0" err="1" smtClean="0">
                <a:solidFill>
                  <a:srgbClr val="C00000"/>
                </a:solidFill>
              </a:rPr>
              <a:t>Bài</a:t>
            </a:r>
            <a:r>
              <a:rPr lang="vi-VN" sz="2800" u="sng" dirty="0" smtClean="0">
                <a:solidFill>
                  <a:srgbClr val="C00000"/>
                </a:solidFill>
              </a:rPr>
              <a:t> 72</a:t>
            </a:r>
            <a:r>
              <a:rPr lang="vi-VN" sz="2800" dirty="0" smtClean="0">
                <a:solidFill>
                  <a:srgbClr val="C00000"/>
                </a:solidFill>
              </a:rPr>
              <a:t>. </a:t>
            </a:r>
            <a:r>
              <a:rPr lang="vi-VN" sz="2800" i="1" dirty="0" smtClean="0">
                <a:solidFill>
                  <a:srgbClr val="C00000"/>
                </a:solidFill>
              </a:rPr>
              <a:t>(SBT </a:t>
            </a:r>
            <a:r>
              <a:rPr lang="vi-VN" sz="2800" i="1" dirty="0" err="1" smtClean="0">
                <a:solidFill>
                  <a:srgbClr val="C00000"/>
                </a:solidFill>
              </a:rPr>
              <a:t>tr</a:t>
            </a:r>
            <a:r>
              <a:rPr lang="vi-VN" sz="2800" i="1" dirty="0" smtClean="0">
                <a:solidFill>
                  <a:srgbClr val="C00000"/>
                </a:solidFill>
              </a:rPr>
              <a:t> 20) </a:t>
            </a:r>
            <a:r>
              <a:rPr lang="vi-VN" sz="2800" i="1" dirty="0" err="1" smtClean="0">
                <a:solidFill>
                  <a:srgbClr val="C00000"/>
                </a:solidFill>
              </a:rPr>
              <a:t>Chứng</a:t>
            </a:r>
            <a:r>
              <a:rPr lang="vi-VN" sz="2800" i="1" dirty="0" smtClean="0">
                <a:solidFill>
                  <a:srgbClr val="C00000"/>
                </a:solidFill>
              </a:rPr>
              <a:t> minh </a:t>
            </a:r>
            <a:r>
              <a:rPr lang="vi-VN" sz="2800" i="1" dirty="0" err="1" smtClean="0">
                <a:solidFill>
                  <a:srgbClr val="C00000"/>
                </a:solidFill>
              </a:rPr>
              <a:t>rằng</a:t>
            </a:r>
            <a:r>
              <a:rPr lang="vi-VN" sz="2800" i="1" dirty="0" smtClean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r>
              <a:rPr lang="vi-VN" sz="2800" dirty="0" smtClean="0">
                <a:solidFill>
                  <a:srgbClr val="002060"/>
                </a:solidFill>
              </a:rPr>
              <a:t>                </a:t>
            </a:r>
            <a:endParaRPr lang="vi-VN" sz="4000" dirty="0" smtClean="0">
              <a:solidFill>
                <a:srgbClr val="002060"/>
              </a:solidFill>
            </a:endParaRPr>
          </a:p>
        </p:txBody>
      </p:sp>
      <p:sp>
        <p:nvSpPr>
          <p:cNvPr id="4" name="Tiêu đề 1"/>
          <p:cNvSpPr txBox="1">
            <a:spLocks/>
          </p:cNvSpPr>
          <p:nvPr/>
        </p:nvSpPr>
        <p:spPr>
          <a:xfrm>
            <a:off x="467544" y="1412776"/>
            <a:ext cx="83529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u="sng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Dạng</a:t>
            </a:r>
            <a:r>
              <a:rPr lang="vi-VN" sz="2800" b="1" u="sng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3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: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Chứng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tỉ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lệ</a:t>
            </a:r>
            <a:r>
              <a:rPr lang="vi-VN" sz="2800" b="1" dirty="0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 </a:t>
            </a:r>
            <a:r>
              <a:rPr lang="vi-VN" sz="2800" b="1" dirty="0" err="1" smtClean="0">
                <a:solidFill>
                  <a:srgbClr val="7030A0"/>
                </a:solidFill>
                <a:latin typeface="+mn-lt"/>
                <a:ea typeface="Cambria Math" pitchFamily="18" charset="0"/>
              </a:rPr>
              <a:t>thức</a:t>
            </a:r>
            <a:endParaRPr lang="vi-VN" sz="2800" b="1" dirty="0">
              <a:solidFill>
                <a:srgbClr val="7030A0"/>
              </a:solidFill>
              <a:latin typeface="+mn-lt"/>
              <a:ea typeface="Cambria Math" pitchFamily="18" charset="0"/>
            </a:endParaRPr>
          </a:p>
        </p:txBody>
      </p:sp>
      <p:graphicFrame>
        <p:nvGraphicFramePr>
          <p:cNvPr id="5" name="Đối tượng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152361"/>
              </p:ext>
            </p:extLst>
          </p:nvPr>
        </p:nvGraphicFramePr>
        <p:xfrm>
          <a:off x="899592" y="3284984"/>
          <a:ext cx="6559082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3" imgW="2070000" imgH="431640" progId="Equation.DSMT4">
                  <p:embed/>
                </p:oleObj>
              </mc:Choice>
              <mc:Fallback>
                <p:oleObj name="Equation" r:id="rId3" imgW="2070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3284984"/>
                        <a:ext cx="6559082" cy="136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069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366</Words>
  <Application>Microsoft Office PowerPoint</Application>
  <PresentationFormat>Trình chiếu trên màn hình (4:3)</PresentationFormat>
  <Paragraphs>78</Paragraphs>
  <Slides>14</Slides>
  <Notes>0</Notes>
  <HiddenSlides>0</HiddenSlides>
  <MMClips>1</MMClips>
  <ScaleCrop>false</ScaleCrop>
  <HeadingPairs>
    <vt:vector size="6" baseType="variant">
      <vt:variant>
        <vt:lpstr>Chủ đề</vt:lpstr>
      </vt:variant>
      <vt:variant>
        <vt:i4>1</vt:i4>
      </vt:variant>
      <vt:variant>
        <vt:lpstr>Hệ phục vụ nhúng OLE</vt:lpstr>
      </vt:variant>
      <vt:variant>
        <vt:i4>1</vt:i4>
      </vt:variant>
      <vt:variant>
        <vt:lpstr>Tiêu đề Bản chiếu</vt:lpstr>
      </vt:variant>
      <vt:variant>
        <vt:i4>14</vt:i4>
      </vt:variant>
    </vt:vector>
  </HeadingPairs>
  <TitlesOfParts>
    <vt:vector size="16" baseType="lpstr">
      <vt:lpstr>Chủ đề của Office</vt:lpstr>
      <vt:lpstr>Equation</vt:lpstr>
      <vt:lpstr>KIỂM TRA BÀI CŨ</vt:lpstr>
      <vt:lpstr>ĐÁP ÁN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Tiết 10: Luyện tập Tỉ lệ thức</vt:lpstr>
      <vt:lpstr>Binh Thư Yếu Lược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KIỂM TRA BÀI CŨ</dc:title>
  <dc:creator>LAPTOP88.VN</dc:creator>
  <cp:lastModifiedBy>LAPTOP88.VN</cp:lastModifiedBy>
  <cp:revision>20</cp:revision>
  <dcterms:created xsi:type="dcterms:W3CDTF">2019-09-24T21:22:57Z</dcterms:created>
  <dcterms:modified xsi:type="dcterms:W3CDTF">2019-09-27T07:33:30Z</dcterms:modified>
</cp:coreProperties>
</file>