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58" r:id="rId4"/>
    <p:sldId id="260" r:id="rId5"/>
    <p:sldId id="266" r:id="rId6"/>
    <p:sldId id="268" r:id="rId7"/>
    <p:sldId id="272" r:id="rId8"/>
    <p:sldId id="274" r:id="rId9"/>
    <p:sldId id="270" r:id="rId10"/>
    <p:sldId id="264" r:id="rId11"/>
    <p:sldId id="277" r:id="rId12"/>
    <p:sldId id="283" r:id="rId13"/>
    <p:sldId id="275" r:id="rId14"/>
    <p:sldId id="278" r:id="rId15"/>
    <p:sldId id="280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7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2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41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D98D020-44FA-40F6-87D1-2372BB951D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09141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85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989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20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40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60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8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94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22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73807-831B-460B-9EA8-FD32E42D66B0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17A5F-DB77-4F85-8B09-C317BB1730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83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*</a:t>
            </a:r>
            <a:r>
              <a:rPr lang="en-US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Kieåm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tra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baøi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cuõ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:</a:t>
            </a:r>
            <a: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n-US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09600" y="1524000"/>
                <a:ext cx="8305800" cy="2971800"/>
              </a:xfrm>
            </p:spPr>
            <p:txBody>
              <a:bodyPr/>
              <a:lstStyle/>
              <a:p>
                <a:pPr algn="l"/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1.Tỉ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(b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0)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gì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algn="l"/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2. So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sánh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17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?</a:t>
                </a:r>
              </a:p>
              <a:p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09600" y="1524000"/>
                <a:ext cx="8305800" cy="2971800"/>
              </a:xfrm>
              <a:blipFill rotWithShape="1">
                <a:blip r:embed="rId2"/>
                <a:stretch>
                  <a:fillRect l="-2568" t="-36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85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2497674"/>
              </p:ext>
            </p:extLst>
          </p:nvPr>
        </p:nvGraphicFramePr>
        <p:xfrm>
          <a:off x="5410200" y="1295400"/>
          <a:ext cx="1447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596880" imgH="419040" progId="Equation.3">
                  <p:embed/>
                </p:oleObj>
              </mc:Choice>
              <mc:Fallback>
                <p:oleObj name="Equation" r:id="rId3" imgW="596880" imgH="41904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295400"/>
                        <a:ext cx="1447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24000" y="252413"/>
            <a:ext cx="594360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3600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8653136"/>
              </p:ext>
            </p:extLst>
          </p:nvPr>
        </p:nvGraphicFramePr>
        <p:xfrm>
          <a:off x="1676400" y="3429000"/>
          <a:ext cx="4621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1904760" imgH="419040" progId="Equation.3">
                  <p:embed/>
                </p:oleObj>
              </mc:Choice>
              <mc:Fallback>
                <p:oleObj name="Equation" r:id="rId5" imgW="190476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46212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330798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677453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3600" dirty="0" smtClean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1: Cho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𝑧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đẳng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36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x.y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= z.t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	B: 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x.z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 = y.t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C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x:t = y:z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	D: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x.t=</a:t>
                </a:r>
                <a:r>
                  <a:rPr lang="en-US" sz="3600" dirty="0" err="1" smtClean="0">
                    <a:latin typeface="Times New Roman" pitchFamily="18" charset="0"/>
                    <a:cs typeface="Times New Roman" pitchFamily="18" charset="0"/>
                  </a:rPr>
                  <a:t>y.z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blipFill rotWithShape="1">
                <a:blip r:embed="rId2"/>
                <a:stretch>
                  <a:fillRect l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miley Face 2"/>
          <p:cNvSpPr/>
          <p:nvPr/>
        </p:nvSpPr>
        <p:spPr>
          <a:xfrm>
            <a:off x="5791200" y="3657600"/>
            <a:ext cx="609600" cy="609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9900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/>
              </p:nvPr>
            </p:nvSpPr>
            <p:spPr>
              <a:xfrm>
                <a:off x="457200" y="76200"/>
                <a:ext cx="8534400" cy="6354762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endParaRPr lang="en-US" sz="3600" b="1" dirty="0" smtClean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nào</a:t>
                </a:r>
                <a:r>
                  <a:rPr lang="en-US" sz="3600" b="1" dirty="0" smtClean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lập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thành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1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600" b="1" dirty="0">
                    <a:solidFill>
                      <a:srgbClr val="00B0F0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A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15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 </m:t>
                    </m:r>
                    <m:r>
                      <a:rPr lang="en-US" sz="3600" i="1">
                        <a:latin typeface="Cambria Math"/>
                      </a:rPr>
                      <m:t>𝑣</m:t>
                    </m:r>
                    <m:r>
                      <a:rPr lang="en-US" sz="3600" i="1">
                        <a:latin typeface="Cambria Math"/>
                      </a:rPr>
                      <m:t>à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−</m:t>
                        </m:r>
                        <m:r>
                          <a:rPr lang="en-US" sz="3600" i="1">
                            <a:latin typeface="Cambria Math"/>
                          </a:rPr>
                          <m:t>20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B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2:3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6:4	</a:t>
                </a:r>
                <a:endParaRPr lang="en-US" sz="36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C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i="1">
                        <a:latin typeface="Cambria Math"/>
                      </a:rPr>
                      <m:t>𝑣</m:t>
                    </m:r>
                    <m:r>
                      <a:rPr lang="en-US" sz="3600" i="1">
                        <a:latin typeface="Cambria Math"/>
                      </a:rPr>
                      <m:t>à 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	D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: 28:14 </a:t>
                </a:r>
                <a:r>
                  <a:rPr lang="en-US" sz="3600" dirty="0" err="1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6:2</a:t>
                </a:r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endParaRPr lang="en-US" sz="3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xfrm>
                <a:off x="457200" y="76200"/>
                <a:ext cx="8534400" cy="6354762"/>
              </a:xfrm>
              <a:blipFill rotWithShape="1">
                <a:blip r:embed="rId2"/>
                <a:stretch>
                  <a:fillRect l="-2143" r="-2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miley Face 4"/>
          <p:cNvSpPr/>
          <p:nvPr/>
        </p:nvSpPr>
        <p:spPr>
          <a:xfrm>
            <a:off x="1143000" y="3124200"/>
            <a:ext cx="609600" cy="6096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83146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3: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Biết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1,5.4,8 = 2.3,6 ;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hãy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chọn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đáp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án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i="1" u="sng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không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chính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xác</a:t>
                </a: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A: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	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</a:t>
                </a:r>
              </a:p>
              <a:p>
                <a:pPr marL="0" indent="0">
                  <a:buNone/>
                </a:pP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C: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			D: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3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6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4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8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1</m:t>
                        </m:r>
                        <m:r>
                          <a:rPr lang="en-US" sz="3600" i="1">
                            <a:latin typeface="Cambria Math"/>
                          </a:rPr>
                          <m:t>,</m:t>
                        </m:r>
                        <m:r>
                          <a:rPr lang="en-US" sz="3600" i="1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blipFill rotWithShape="1">
                <a:blip r:embed="rId2"/>
                <a:stretch>
                  <a:fillRect l="-2222" t="-1675" r="-1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miley Face 2"/>
          <p:cNvSpPr/>
          <p:nvPr/>
        </p:nvSpPr>
        <p:spPr>
          <a:xfrm>
            <a:off x="5708073" y="1676400"/>
            <a:ext cx="685800" cy="6858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3574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4: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trong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b="1" i="1">
                        <a:solidFill>
                          <a:srgbClr val="7030A0"/>
                        </a:solidFill>
                        <a:latin typeface="Cambria Math"/>
                      </a:rPr>
                      <m:t> 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/>
                      </a:rPr>
                      <m:t>𝒗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/>
                      </a:rPr>
                      <m:t>à</m:t>
                    </m:r>
                    <m:f>
                      <m:fPr>
                        <m:ctrlP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>
                            <a:solidFill>
                              <a:srgbClr val="7030A0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0" indent="0">
                  <a:buNone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: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3,2.2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1,6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4	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: x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3,2.1,6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 2,56		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	C: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2.1,6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3,2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 1		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: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>
                            <a:latin typeface="Cambria Math"/>
                          </a:rPr>
                          <m:t>1,6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2.3,2</m:t>
                        </m:r>
                      </m:den>
                    </m:f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0,25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/>
              </p:nvPr>
            </p:nvSpPr>
            <p:spPr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miley Face 2"/>
          <p:cNvSpPr/>
          <p:nvPr/>
        </p:nvSpPr>
        <p:spPr>
          <a:xfrm>
            <a:off x="1143000" y="1828800"/>
            <a:ext cx="685800" cy="6858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32888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274638"/>
            <a:ext cx="8686800" cy="5821362"/>
          </a:xfrm>
        </p:spPr>
        <p:txBody>
          <a:bodyPr/>
          <a:lstStyle/>
          <a:p>
            <a:pPr marL="0" indent="0" algn="ctr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44-&gt; 50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26 SGK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47283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85800"/>
                <a:ext cx="8229600" cy="54403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>
                    <a:latin typeface="VNI-Times" pitchFamily="2" charset="0"/>
                  </a:rPr>
                  <a:t>1. </a:t>
                </a:r>
                <a:r>
                  <a:rPr lang="en-US" dirty="0" err="1" smtClean="0">
                    <a:latin typeface="VNI-Times" pitchFamily="2" charset="0"/>
                  </a:rPr>
                  <a:t>Tæ</a:t>
                </a:r>
                <a:r>
                  <a:rPr lang="en-US" dirty="0" smtClean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soá</a:t>
                </a:r>
                <a:r>
                  <a:rPr lang="en-US" dirty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cuûa</a:t>
                </a:r>
                <a:r>
                  <a:rPr lang="en-US" dirty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hai</a:t>
                </a:r>
                <a:r>
                  <a:rPr lang="en-US" dirty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soá</a:t>
                </a:r>
                <a:r>
                  <a:rPr lang="en-US" dirty="0">
                    <a:latin typeface="VNI-Times" pitchFamily="2" charset="0"/>
                  </a:rPr>
                  <a:t> a </a:t>
                </a:r>
                <a:r>
                  <a:rPr lang="en-US" dirty="0" err="1">
                    <a:latin typeface="VNI-Times" pitchFamily="2" charset="0"/>
                  </a:rPr>
                  <a:t>vaø</a:t>
                </a:r>
                <a:r>
                  <a:rPr lang="en-US" dirty="0">
                    <a:latin typeface="VNI-Times" pitchFamily="2" charset="0"/>
                  </a:rPr>
                  <a:t> b (b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0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)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la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ø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th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öô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ng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cu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û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a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phe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ù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p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chia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a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cho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latin typeface="VNI-Times" pitchFamily="2" charset="0"/>
                      </a:rPr>
                      <m:t>b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>
                    <a:latin typeface="VNI-Times" pitchFamily="2" charset="0"/>
                  </a:rPr>
                  <a:t>	</a:t>
                </a:r>
                <a:r>
                  <a:rPr lang="en-US" dirty="0" err="1" smtClean="0">
                    <a:latin typeface="VNI-Times" pitchFamily="2" charset="0"/>
                  </a:rPr>
                  <a:t>Kí</a:t>
                </a:r>
                <a:r>
                  <a:rPr lang="en-US" dirty="0" smtClean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hieäu</a:t>
                </a:r>
                <a:r>
                  <a:rPr lang="en-US" dirty="0">
                    <a:latin typeface="VNI-Times" pitchFamily="2" charset="0"/>
                  </a:rPr>
                  <a:t> </a:t>
                </a:r>
                <a:r>
                  <a:rPr lang="en-US" dirty="0" err="1">
                    <a:latin typeface="VNI-Times" pitchFamily="2" charset="0"/>
                  </a:rPr>
                  <a:t>laø</a:t>
                </a:r>
                <a:r>
                  <a:rPr lang="en-US" dirty="0">
                    <a:latin typeface="VNI-Times" pitchFamily="2" charset="0"/>
                  </a:rPr>
                  <a:t> a : b hay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den>
                    </m:f>
                  </m:oMath>
                </a14:m>
                <a:endParaRPr lang="en-US" dirty="0">
                  <a:latin typeface="VNI-Times" pitchFamily="2" charset="0"/>
                </a:endParaRPr>
              </a:p>
              <a:p>
                <a:pPr marL="0" indent="0">
                  <a:buNone/>
                </a:pPr>
                <a:r>
                  <a:rPr lang="en-US" dirty="0" smtClean="0"/>
                  <a:t>2.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85800"/>
                <a:ext cx="8229600" cy="5440363"/>
              </a:xfrm>
              <a:blipFill rotWithShape="1">
                <a:blip r:embed="rId3"/>
                <a:stretch>
                  <a:fillRect l="-1852" t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44248" y="4114800"/>
            <a:ext cx="1084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VNI-Times" pitchFamily="2" charset="0"/>
              </a:rPr>
              <a:t>Do </a:t>
            </a:r>
            <a:r>
              <a:rPr lang="en-US" sz="2400" dirty="0" err="1">
                <a:latin typeface="VNI-Times" pitchFamily="2" charset="0"/>
              </a:rPr>
              <a:t>ñoù</a:t>
            </a:r>
            <a:r>
              <a:rPr lang="en-US" sz="2400" dirty="0">
                <a:latin typeface="VNI-Times" pitchFamily="2" charset="0"/>
              </a:rPr>
              <a:t>: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685800" y="3124200"/>
            <a:ext cx="1108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VNI-Times" pitchFamily="2" charset="0"/>
              </a:rPr>
              <a:t>Ta </a:t>
            </a:r>
            <a:r>
              <a:rPr lang="en-US" sz="2400" dirty="0" err="1">
                <a:latin typeface="VNI-Times" pitchFamily="2" charset="0"/>
              </a:rPr>
              <a:t>coù</a:t>
            </a:r>
            <a:r>
              <a:rPr lang="en-US" sz="2400" dirty="0">
                <a:latin typeface="VNI-Times" pitchFamily="2" charset="0"/>
              </a:rPr>
              <a:t> :</a:t>
            </a:r>
            <a:endParaRPr lang="en-US" sz="2400" dirty="0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-228600"/>
            <a:ext cx="441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*</a:t>
            </a: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Kieåm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tra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baøi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cuõ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: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graphicFrame>
        <p:nvGraphicFramePr>
          <p:cNvPr id="15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139212"/>
              </p:ext>
            </p:extLst>
          </p:nvPr>
        </p:nvGraphicFramePr>
        <p:xfrm>
          <a:off x="1793875" y="3079750"/>
          <a:ext cx="990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4" imgW="990360" imgH="545760" progId="Equation.DSMT4">
                  <p:embed/>
                </p:oleObj>
              </mc:Choice>
              <mc:Fallback>
                <p:oleObj name="Equation" r:id="rId4" imgW="990360" imgH="545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3079750"/>
                        <a:ext cx="990600" cy="54610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708678"/>
              </p:ext>
            </p:extLst>
          </p:nvPr>
        </p:nvGraphicFramePr>
        <p:xfrm>
          <a:off x="3124200" y="3048000"/>
          <a:ext cx="1803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6" imgW="1803240" imgH="609480" progId="Equation.DSMT4">
                  <p:embed/>
                </p:oleObj>
              </mc:Choice>
              <mc:Fallback>
                <p:oleObj name="Equation" r:id="rId6" imgW="18032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1803400" cy="60960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7384"/>
              </p:ext>
            </p:extLst>
          </p:nvPr>
        </p:nvGraphicFramePr>
        <p:xfrm>
          <a:off x="1828511" y="4114800"/>
          <a:ext cx="1104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8" imgW="1104840" imgH="609480" progId="Equation.DSMT4">
                  <p:embed/>
                </p:oleObj>
              </mc:Choice>
              <mc:Fallback>
                <p:oleObj name="Equation" r:id="rId8" imgW="110484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511" y="4114800"/>
                        <a:ext cx="1104900" cy="609600"/>
                      </a:xfrm>
                      <a:prstGeom prst="rect">
                        <a:avLst/>
                      </a:prstGeom>
                      <a:solidFill>
                        <a:schemeClr val="accent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42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457200" y="3193501"/>
            <a:ext cx="800100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vi-VN" sz="2800" i="1" dirty="0" smtClean="0">
                <a:latin typeface="+mj-lt"/>
              </a:rPr>
              <a:t>Ghi chú: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12" name="Text Box 32"/>
          <p:cNvSpPr txBox="1">
            <a:spLocks noChangeArrowheads="1"/>
          </p:cNvSpPr>
          <p:nvPr/>
        </p:nvSpPr>
        <p:spPr bwMode="auto">
          <a:xfrm>
            <a:off x="457200" y="3962400"/>
            <a:ext cx="8001000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7663" indent="-347663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a,b,c,d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457200" y="4648200"/>
            <a:ext cx="8001000" cy="5232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282575" indent="-28257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800" dirty="0" smtClean="0">
                <a:latin typeface="VNI-Avo" pitchFamily="2" charset="0"/>
              </a:rPr>
              <a:t>-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dirty="0" smtClean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16" name="Text Box 33"/>
          <p:cNvSpPr txBox="1">
            <a:spLocks noChangeArrowheads="1"/>
          </p:cNvSpPr>
          <p:nvPr/>
        </p:nvSpPr>
        <p:spPr bwMode="auto">
          <a:xfrm>
            <a:off x="457200" y="5436280"/>
            <a:ext cx="8001000" cy="52387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282575" indent="-28257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2800" dirty="0" smtClean="0">
                <a:latin typeface="VNI-Avo" pitchFamily="2" charset="0"/>
              </a:rPr>
              <a:t>-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endParaRPr lang="en-US" sz="2800" dirty="0" smtClean="0">
              <a:solidFill>
                <a:srgbClr val="00B050"/>
              </a:solidFill>
              <a:latin typeface="VNI-Avo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57200" y="1828800"/>
                <a:ext cx="8001001" cy="7512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ỉ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𝒄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𝒅</m:t>
                        </m:r>
                      </m:den>
                    </m:f>
                  </m:oMath>
                </a14:m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được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1" dirty="0" err="1" smtClean="0"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3200" b="1" dirty="0" smtClean="0">
                    <a:latin typeface="Times New Roman" pitchFamily="18" charset="0"/>
                    <a:cs typeface="Times New Roman" pitchFamily="18" charset="0"/>
                  </a:rPr>
                  <a:t> a : b = c : d</a:t>
                </a:r>
                <a:endParaRPr lang="en-US" sz="32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828800"/>
                <a:ext cx="8001001" cy="751296"/>
              </a:xfrm>
              <a:prstGeom prst="rect">
                <a:avLst/>
              </a:prstGeom>
              <a:blipFill rotWithShape="1">
                <a:blip r:embed="rId3"/>
                <a:stretch>
                  <a:fillRect l="-1904" t="-4065" b="-10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1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458200" cy="5897562"/>
              </a:xfrm>
            </p:spPr>
            <p:txBody>
              <a:bodyPr>
                <a:normAutofit fontScale="90000"/>
              </a:bodyPr>
              <a:lstStyle/>
              <a:p>
                <a:pPr algn="l"/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?1: </a:t>
                </a:r>
                <a:r>
                  <a:rPr lang="vi-VN" b="1" dirty="0" smtClean="0">
                    <a:latin typeface="Times New Roman" pitchFamily="18" charset="0"/>
                    <a:cs typeface="Times New Roman" pitchFamily="18" charset="0"/>
                  </a:rPr>
                  <a:t>Từ các tỉ số sau đây có lập được tỉ lệ thức không ?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hãy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xác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định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trung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ngoại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  <a:b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:4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:8</a:t>
                </a:r>
                <a:br>
                  <a:rPr lang="en-US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b)-3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:7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-2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:7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en-US" dirty="0" smtClean="0">
                    <a:latin typeface="Times New Roman" pitchFamily="18" charset="0"/>
                    <a:cs typeface="Times New Roman" pitchFamily="18" charset="0"/>
                  </a:rPr>
                </a:b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458200" cy="5897562"/>
              </a:xfrm>
              <a:blipFill rotWithShape="1">
                <a:blip r:embed="rId2"/>
                <a:stretch>
                  <a:fillRect l="-2522" r="-23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31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458200" cy="5715000"/>
              </a:xfrm>
            </p:spPr>
            <p:txBody>
              <a:bodyPr>
                <a:norm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Nhiệm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vụ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1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nghiên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cứu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dụ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phần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chất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1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mô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tả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theo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sau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Nhân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hai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vế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  <a:cs typeface="Times New Roman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bao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nhiêu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Nhận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xét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vai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trò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ích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tích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đó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đo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đâu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mà</a:t>
                </a:r>
                <a:r>
                  <a:rPr lang="en-US" sz="2800" i="1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) ?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Kết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luận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thông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qua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dụ:Nếu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  <a:cs typeface="Times New Roman" pitchFamily="18" charset="0"/>
                          </a:rPr>
                          <m:t>𝟏𝟖</m:t>
                        </m:r>
                      </m:num>
                      <m:den>
                        <m:r>
                          <a:rPr lang="en-US" sz="2800" b="1" i="1">
                            <a:latin typeface="Cambria Math"/>
                            <a:cs typeface="Times New Roman" pitchFamily="18" charset="0"/>
                          </a:rPr>
                          <m:t>𝟐𝟕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/>
                            <a:cs typeface="Times New Roman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800" b="1" i="1">
                            <a:latin typeface="Cambria Math"/>
                            <a:cs typeface="Times New Roman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….?</a:t>
                </a:r>
              </a:p>
              <a:p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Nhiệm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vụ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2: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bằng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cách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tương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từ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US" sz="2800" b="0" dirty="0" smtClean="0">
                    <a:latin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</a:rPr>
                  <a:t> ta </a:t>
                </a:r>
                <a:r>
                  <a:rPr lang="en-US" sz="2800" dirty="0" err="1" smtClean="0">
                    <a:latin typeface="Times New Roman" pitchFamily="18" charset="0"/>
                  </a:rPr>
                  <a:t>suy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ra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đẳng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nào</a:t>
                </a:r>
                <a:r>
                  <a:rPr lang="en-US" sz="2800" dirty="0" smtClean="0">
                    <a:latin typeface="Times New Roman" pitchFamily="18" charset="0"/>
                  </a:rPr>
                  <a:t>? </a:t>
                </a:r>
                <a:r>
                  <a:rPr lang="en-US" sz="2800" dirty="0" err="1" smtClean="0">
                    <a:latin typeface="Times New Roman" pitchFamily="18" charset="0"/>
                  </a:rPr>
                  <a:t>Hãy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chứng</a:t>
                </a:r>
                <a:r>
                  <a:rPr lang="en-US" sz="2800" dirty="0" smtClean="0">
                    <a:latin typeface="Times New Roman" pitchFamily="18" charset="0"/>
                  </a:rPr>
                  <a:t> minh </a:t>
                </a:r>
                <a:r>
                  <a:rPr lang="en-US" sz="2800" dirty="0" err="1" smtClean="0">
                    <a:latin typeface="Times New Roman" pitchFamily="18" charset="0"/>
                  </a:rPr>
                  <a:t>đẳng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thức</a:t>
                </a:r>
                <a:r>
                  <a:rPr lang="en-US" sz="2800" dirty="0" smtClean="0">
                    <a:latin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</a:rPr>
                  <a:t>đó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?</a:t>
                </a:r>
              </a:p>
              <a:p>
                <a:pPr marL="0" indent="0" algn="ctr">
                  <a:buNone/>
                </a:pP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800" i="1" dirty="0" err="1">
                    <a:latin typeface="Times New Roman" pitchFamily="18" charset="0"/>
                    <a:cs typeface="Times New Roman" pitchFamily="18" charset="0"/>
                  </a:rPr>
                  <a:t>gợi</a:t>
                </a:r>
                <a:r>
                  <a:rPr lang="en-US" sz="2800" i="1" dirty="0">
                    <a:latin typeface="Times New Roman" pitchFamily="18" charset="0"/>
                    <a:cs typeface="Times New Roman" pitchFamily="18" charset="0"/>
                  </a:rPr>
                  <a:t> ý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làm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tương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tự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như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ví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>
                    <a:latin typeface="Times New Roman" pitchFamily="18" charset="0"/>
                    <a:cs typeface="Times New Roman" pitchFamily="18" charset="0"/>
                  </a:rPr>
                  <a:t>dụ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800" dirty="0">
                  <a:latin typeface="Times New Roman" pitchFamily="18" charset="0"/>
                </a:endParaRPr>
              </a:p>
              <a:p>
                <a:endParaRPr lang="en-US" sz="2800" b="0" dirty="0" smtClean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458200" cy="5715000"/>
              </a:xfrm>
              <a:blipFill rotWithShape="1">
                <a:blip r:embed="rId2"/>
                <a:stretch>
                  <a:fillRect l="-1441" t="-1067" r="-1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1889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7" name="Text Box 9"/>
          <p:cNvSpPr txBox="1">
            <a:spLocks noChangeArrowheads="1"/>
          </p:cNvSpPr>
          <p:nvPr/>
        </p:nvSpPr>
        <p:spPr bwMode="auto">
          <a:xfrm>
            <a:off x="762000" y="485138"/>
            <a:ext cx="7848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a,b,c,d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≠ 0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685800" y="2331895"/>
            <a:ext cx="7924800" cy="3262578"/>
            <a:chOff x="528" y="2208"/>
            <a:chExt cx="4560" cy="1104"/>
          </a:xfrm>
        </p:grpSpPr>
        <p:sp>
          <p:nvSpPr>
            <p:cNvPr id="18441" name="Rectangle 10"/>
            <p:cNvSpPr>
              <a:spLocks noChangeArrowheads="1"/>
            </p:cNvSpPr>
            <p:nvPr/>
          </p:nvSpPr>
          <p:spPr bwMode="auto">
            <a:xfrm>
              <a:off x="2256" y="2208"/>
              <a:ext cx="1152" cy="33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3600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ad = </a:t>
              </a:r>
              <a:r>
                <a:rPr lang="en-US" sz="3600" dirty="0" err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bc</a:t>
              </a:r>
              <a:endPara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8442" name="Group 18"/>
            <p:cNvGrpSpPr>
              <a:grpSpLocks/>
            </p:cNvGrpSpPr>
            <p:nvPr/>
          </p:nvGrpSpPr>
          <p:grpSpPr bwMode="auto">
            <a:xfrm>
              <a:off x="528" y="2784"/>
              <a:ext cx="720" cy="528"/>
              <a:chOff x="480" y="2592"/>
              <a:chExt cx="720" cy="528"/>
            </a:xfrm>
          </p:grpSpPr>
          <p:sp>
            <p:nvSpPr>
              <p:cNvPr id="18459" name="Rectangle 12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720" cy="52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vi-VN" sz="2000"/>
              </a:p>
            </p:txBody>
          </p:sp>
          <p:graphicFrame>
            <p:nvGraphicFramePr>
              <p:cNvPr id="18460" name="Object 1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41567447"/>
                  </p:ext>
                </p:extLst>
              </p:nvPr>
            </p:nvGraphicFramePr>
            <p:xfrm>
              <a:off x="568" y="2645"/>
              <a:ext cx="632" cy="4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40" name="Equation" r:id="rId3" imgW="419040" imgH="393480" progId="Equation.3">
                      <p:embed/>
                    </p:oleObj>
                  </mc:Choice>
                  <mc:Fallback>
                    <p:oleObj name="Equation" r:id="rId3" imgW="419040" imgH="393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68" y="2645"/>
                            <a:ext cx="632" cy="475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8443" name="Group 19"/>
            <p:cNvGrpSpPr>
              <a:grpSpLocks/>
            </p:cNvGrpSpPr>
            <p:nvPr/>
          </p:nvGrpSpPr>
          <p:grpSpPr bwMode="auto">
            <a:xfrm>
              <a:off x="1776" y="2784"/>
              <a:ext cx="720" cy="528"/>
              <a:chOff x="480" y="2592"/>
              <a:chExt cx="720" cy="528"/>
            </a:xfrm>
          </p:grpSpPr>
          <p:sp>
            <p:nvSpPr>
              <p:cNvPr id="18457" name="Rectangle 20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720" cy="52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vi-VN" sz="2000"/>
              </a:p>
            </p:txBody>
          </p:sp>
          <p:graphicFrame>
            <p:nvGraphicFramePr>
              <p:cNvPr id="18458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57486171"/>
                  </p:ext>
                </p:extLst>
              </p:nvPr>
            </p:nvGraphicFramePr>
            <p:xfrm>
              <a:off x="547" y="2645"/>
              <a:ext cx="641" cy="4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41" name="Equation" r:id="rId5" imgW="419040" imgH="393480" progId="Equation.3">
                      <p:embed/>
                    </p:oleObj>
                  </mc:Choice>
                  <mc:Fallback>
                    <p:oleObj name="Equation" r:id="rId5" imgW="419040" imgH="393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47" y="2645"/>
                            <a:ext cx="641" cy="475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8444" name="Group 22"/>
            <p:cNvGrpSpPr>
              <a:grpSpLocks/>
            </p:cNvGrpSpPr>
            <p:nvPr/>
          </p:nvGrpSpPr>
          <p:grpSpPr bwMode="auto">
            <a:xfrm>
              <a:off x="3120" y="2784"/>
              <a:ext cx="720" cy="528"/>
              <a:chOff x="480" y="2592"/>
              <a:chExt cx="720" cy="528"/>
            </a:xfrm>
          </p:grpSpPr>
          <p:sp>
            <p:nvSpPr>
              <p:cNvPr id="18455" name="Rectangle 23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720" cy="52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vi-VN" sz="2000"/>
              </a:p>
            </p:txBody>
          </p:sp>
          <p:graphicFrame>
            <p:nvGraphicFramePr>
              <p:cNvPr id="18456" name="Object 2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74783696"/>
                  </p:ext>
                </p:extLst>
              </p:nvPr>
            </p:nvGraphicFramePr>
            <p:xfrm>
              <a:off x="516" y="2645"/>
              <a:ext cx="617" cy="41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42" name="Equation" r:id="rId7" imgW="419040" imgH="393480" progId="Equation.3">
                      <p:embed/>
                    </p:oleObj>
                  </mc:Choice>
                  <mc:Fallback>
                    <p:oleObj name="Equation" r:id="rId7" imgW="419040" imgH="393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6" y="2645"/>
                            <a:ext cx="617" cy="413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18445" name="Group 25"/>
            <p:cNvGrpSpPr>
              <a:grpSpLocks/>
            </p:cNvGrpSpPr>
            <p:nvPr/>
          </p:nvGrpSpPr>
          <p:grpSpPr bwMode="auto">
            <a:xfrm>
              <a:off x="4368" y="2784"/>
              <a:ext cx="720" cy="528"/>
              <a:chOff x="480" y="2592"/>
              <a:chExt cx="720" cy="528"/>
            </a:xfrm>
          </p:grpSpPr>
          <p:sp>
            <p:nvSpPr>
              <p:cNvPr id="18453" name="Rectangle 26"/>
              <p:cNvSpPr>
                <a:spLocks noChangeArrowheads="1"/>
              </p:cNvSpPr>
              <p:nvPr/>
            </p:nvSpPr>
            <p:spPr bwMode="auto">
              <a:xfrm>
                <a:off x="480" y="2592"/>
                <a:ext cx="720" cy="52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1" hangingPunct="1"/>
                <a:endParaRPr lang="vi-VN" sz="2000"/>
              </a:p>
            </p:txBody>
          </p:sp>
          <p:graphicFrame>
            <p:nvGraphicFramePr>
              <p:cNvPr id="18454" name="Object 2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08416156"/>
                  </p:ext>
                </p:extLst>
              </p:nvPr>
            </p:nvGraphicFramePr>
            <p:xfrm>
              <a:off x="535" y="2636"/>
              <a:ext cx="609" cy="43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43" name="Equation" r:id="rId9" imgW="419040" imgH="393480" progId="Equation.3">
                      <p:embed/>
                    </p:oleObj>
                  </mc:Choice>
                  <mc:Fallback>
                    <p:oleObj name="Equation" r:id="rId9" imgW="419040" imgH="3934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5" y="2636"/>
                            <a:ext cx="609" cy="439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cxnSp>
          <p:nvCxnSpPr>
            <p:cNvPr id="18446" name="AutoShape 43"/>
            <p:cNvCxnSpPr>
              <a:cxnSpLocks noChangeShapeType="1"/>
              <a:stCxn id="18459" idx="0"/>
              <a:endCxn id="18441" idx="1"/>
            </p:cNvCxnSpPr>
            <p:nvPr/>
          </p:nvCxnSpPr>
          <p:spPr bwMode="auto">
            <a:xfrm rot="-5400000">
              <a:off x="1368" y="1896"/>
              <a:ext cx="402" cy="1362"/>
            </a:xfrm>
            <a:prstGeom prst="bentConnector2">
              <a:avLst/>
            </a:prstGeom>
            <a:noFill/>
            <a:ln w="222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7" name="AutoShape 44"/>
            <p:cNvCxnSpPr>
              <a:cxnSpLocks noChangeShapeType="1"/>
              <a:stCxn id="18459" idx="3"/>
              <a:endCxn id="18457" idx="1"/>
            </p:cNvCxnSpPr>
            <p:nvPr/>
          </p:nvCxnSpPr>
          <p:spPr bwMode="auto">
            <a:xfrm>
              <a:off x="1254" y="3048"/>
              <a:ext cx="516" cy="0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8" name="AutoShape 45"/>
            <p:cNvCxnSpPr>
              <a:cxnSpLocks noChangeShapeType="1"/>
              <a:stCxn id="18457" idx="3"/>
              <a:endCxn id="18455" idx="1"/>
            </p:cNvCxnSpPr>
            <p:nvPr/>
          </p:nvCxnSpPr>
          <p:spPr bwMode="auto">
            <a:xfrm>
              <a:off x="2502" y="3048"/>
              <a:ext cx="612" cy="0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49" name="AutoShape 46"/>
            <p:cNvCxnSpPr>
              <a:cxnSpLocks noChangeShapeType="1"/>
              <a:stCxn id="18455" idx="3"/>
            </p:cNvCxnSpPr>
            <p:nvPr/>
          </p:nvCxnSpPr>
          <p:spPr bwMode="auto">
            <a:xfrm flipV="1">
              <a:off x="3840" y="3048"/>
              <a:ext cx="528" cy="0"/>
            </a:xfrm>
            <a:prstGeom prst="straightConnector1">
              <a:avLst/>
            </a:prstGeom>
            <a:noFill/>
            <a:ln w="222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0" name="AutoShape 47"/>
            <p:cNvCxnSpPr>
              <a:cxnSpLocks noChangeShapeType="1"/>
              <a:stCxn id="18441" idx="2"/>
              <a:endCxn id="18457" idx="0"/>
            </p:cNvCxnSpPr>
            <p:nvPr/>
          </p:nvCxnSpPr>
          <p:spPr bwMode="auto">
            <a:xfrm rot="5400000">
              <a:off x="2370" y="2316"/>
              <a:ext cx="228" cy="696"/>
            </a:xfrm>
            <a:prstGeom prst="bentConnector3">
              <a:avLst>
                <a:gd name="adj1" fmla="val 50000"/>
              </a:avLst>
            </a:prstGeom>
            <a:noFill/>
            <a:ln w="222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1" name="AutoShape 48"/>
            <p:cNvCxnSpPr>
              <a:cxnSpLocks noChangeShapeType="1"/>
              <a:stCxn id="18441" idx="2"/>
              <a:endCxn id="18455" idx="0"/>
            </p:cNvCxnSpPr>
            <p:nvPr/>
          </p:nvCxnSpPr>
          <p:spPr bwMode="auto">
            <a:xfrm rot="16200000" flipH="1">
              <a:off x="3042" y="2340"/>
              <a:ext cx="228" cy="648"/>
            </a:xfrm>
            <a:prstGeom prst="bentConnector3">
              <a:avLst>
                <a:gd name="adj1" fmla="val 50000"/>
              </a:avLst>
            </a:prstGeom>
            <a:noFill/>
            <a:ln w="222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52" name="AutoShape 49"/>
            <p:cNvCxnSpPr>
              <a:cxnSpLocks noChangeShapeType="1"/>
              <a:stCxn id="18441" idx="3"/>
              <a:endCxn id="18453" idx="0"/>
            </p:cNvCxnSpPr>
            <p:nvPr/>
          </p:nvCxnSpPr>
          <p:spPr bwMode="auto">
            <a:xfrm>
              <a:off x="3408" y="2376"/>
              <a:ext cx="1320" cy="408"/>
            </a:xfrm>
            <a:prstGeom prst="bentConnector2">
              <a:avLst/>
            </a:prstGeom>
            <a:noFill/>
            <a:ln w="22225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21496203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7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400051" y="965200"/>
            <a:ext cx="874394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6.63 = 9.42</a:t>
            </a:r>
          </a:p>
          <a:p>
            <a:pPr eaLnBrk="1" hangingPunct="1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9625" name="Text Box 9"/>
          <p:cNvSpPr txBox="1">
            <a:spLocks noChangeArrowheads="1"/>
          </p:cNvSpPr>
          <p:nvPr/>
        </p:nvSpPr>
        <p:spPr bwMode="auto">
          <a:xfrm>
            <a:off x="3938587" y="2404632"/>
            <a:ext cx="1114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dirty="0" err="1"/>
              <a:t>Giải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626" name="Text Box 10"/>
              <p:cNvSpPr txBox="1">
                <a:spLocks noChangeArrowheads="1"/>
              </p:cNvSpPr>
              <p:nvPr/>
            </p:nvSpPr>
            <p:spPr bwMode="auto">
              <a:xfrm>
                <a:off x="466725" y="2928507"/>
                <a:ext cx="7448549" cy="24999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/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Từ 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: 6.63 = 9.42 ta 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:</a:t>
                </a:r>
              </a:p>
              <a:p>
                <a:pPr algn="ctr"/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𝟒𝟐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𝟒𝟑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  <a:cs typeface="Times New Roman" pitchFamily="18" charset="0"/>
                      </a:rPr>
                      <m:t>,  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𝟒𝟑</m:t>
                        </m:r>
                      </m:den>
                    </m:f>
                    <m:r>
                      <a:rPr lang="en-US" sz="3200" b="1" i="1" smtClean="0">
                        <a:latin typeface="Cambria Math"/>
                        <a:cs typeface="Times New Roman" pitchFamily="18" charset="0"/>
                      </a:rPr>
                      <m:t>, </m:t>
                    </m:r>
                  </m:oMath>
                </a14:m>
                <a:endParaRPr lang="en-US" sz="3200" b="1" i="1" dirty="0" smtClean="0">
                  <a:latin typeface="Cambria Math"/>
                  <a:cs typeface="Times New Roman" pitchFamily="18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</m:oMath>
                  </m:oMathPara>
                </a14:m>
                <a:endParaRPr lang="en-US" sz="3200" b="1" i="1" dirty="0" smtClean="0">
                  <a:latin typeface="Cambria Math"/>
                  <a:cs typeface="Times New Roman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  <m:r>
                      <a:rPr lang="en-US" sz="3200" b="1" i="0" smtClean="0">
                        <a:latin typeface="Cambria Math"/>
                        <a:cs typeface="Times New Roman" pitchFamily="18" charset="0"/>
                      </a:rPr>
                      <m:t> ,</m:t>
                    </m:r>
                    <m:f>
                      <m:fPr>
                        <m:ctrlPr>
                          <a:rPr lang="en-US" sz="320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𝟒𝟐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𝟔</m:t>
                        </m:r>
                      </m:den>
                    </m:f>
                    <m:r>
                      <m:rPr>
                        <m:nor/>
                      </m:rPr>
                      <a:rPr lang="en-US" sz="3200" dirty="0">
                        <a:latin typeface="Times New Roman" pitchFamily="18" charset="0"/>
                        <a:cs typeface="Times New Roman" pitchFamily="18" charset="0"/>
                      </a:rPr>
                      <m:t> = 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Times New Roman" pitchFamily="18" charset="0"/>
                          </a:rPr>
                          <m:t>𝟒</m:t>
                        </m:r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en-US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9626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6725" y="2928507"/>
                <a:ext cx="7448549" cy="2499915"/>
              </a:xfrm>
              <a:prstGeom prst="rect">
                <a:avLst/>
              </a:prstGeom>
              <a:blipFill rotWithShape="1">
                <a:blip r:embed="rId2"/>
                <a:stretch>
                  <a:fillRect t="-3415" b="-24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510145" y="252413"/>
            <a:ext cx="594360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3600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 </a:t>
            </a:r>
          </a:p>
        </p:txBody>
      </p:sp>
    </p:spTree>
    <p:extLst>
      <p:ext uri="{BB962C8B-B14F-4D97-AF65-F5344CB8AC3E}">
        <p14:creationId xmlns:p14="http://schemas.microsoft.com/office/powerpoint/2010/main" val="395323400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2" grpId="0"/>
      <p:bldP spid="239625" grpId="0"/>
      <p:bldP spid="2396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ctr">
              <a:buNone/>
            </a:pP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C1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C2: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en-US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81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2" name="Text Box 6"/>
          <p:cNvSpPr txBox="1">
            <a:spLocks noChangeArrowheads="1"/>
          </p:cNvSpPr>
          <p:nvPr/>
        </p:nvSpPr>
        <p:spPr bwMode="auto">
          <a:xfrm>
            <a:off x="228600" y="965200"/>
            <a:ext cx="836294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3,5 : 5,25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14 : 21</a:t>
            </a:r>
          </a:p>
          <a:p>
            <a:pPr eaLnBrk="1" hangingPunct="1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9625" name="Text Box 9"/>
          <p:cNvSpPr txBox="1">
            <a:spLocks noChangeArrowheads="1"/>
          </p:cNvSpPr>
          <p:nvPr/>
        </p:nvSpPr>
        <p:spPr bwMode="auto">
          <a:xfrm>
            <a:off x="3852861" y="1880757"/>
            <a:ext cx="1114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800" dirty="0" err="1"/>
              <a:t>Giải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9626" name="Text Box 10"/>
              <p:cNvSpPr txBox="1">
                <a:spLocks noChangeArrowheads="1"/>
              </p:cNvSpPr>
              <p:nvPr/>
            </p:nvSpPr>
            <p:spPr bwMode="auto">
              <a:xfrm>
                <a:off x="685798" y="2404632"/>
                <a:ext cx="7448549" cy="37908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C1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: Ta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5</m:t>
                        </m:r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350</m:t>
                        </m:r>
                      </m:num>
                      <m:den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525</m:t>
                        </m:r>
                      </m:den>
                    </m:f>
                    <m:r>
                      <a:rPr lang="en-US" sz="3200" b="0" i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  <m:r>
                      <a:rPr lang="en-US" sz="3200" b="0" i="0" smtClean="0">
                        <a:latin typeface="Cambria Math"/>
                        <a:cs typeface="Times New Roman" pitchFamily="18" charset="0"/>
                      </a:rPr>
                      <m:t>; 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3200" b="0" i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 3,5 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: 5,25 =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14 : 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21</a:t>
                </a:r>
              </a:p>
              <a:p>
                <a:endParaRPr lang="en-US" sz="32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C2: </a:t>
                </a:r>
                <a:r>
                  <a:rPr lang="en-US" sz="3200" b="0" dirty="0" err="1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ét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tích ngoại tỉ và tích ngoại tỉ ta có: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0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3,5.21=73,5 </a:t>
                </a:r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b="0" dirty="0" smtClean="0">
                    <a:latin typeface="Times New Roman" pitchFamily="18" charset="0"/>
                    <a:cs typeface="Times New Roman" pitchFamily="18" charset="0"/>
                  </a:rPr>
                  <a:t> 5,25.14= 73,5</a:t>
                </a:r>
              </a:p>
              <a:p>
                <a:r>
                  <a:rPr lang="en-US" sz="3200" b="0" dirty="0" err="1" smtClean="0">
                    <a:latin typeface="Times New Roman" pitchFamily="18" charset="0"/>
                    <a:cs typeface="Times New Roman" pitchFamily="18" charset="0"/>
                  </a:rPr>
                  <a:t>Nên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latin typeface="Times New Roman" pitchFamily="18" charset="0"/>
                    <a:cs typeface="Times New Roman" pitchFamily="18" charset="0"/>
                  </a:rPr>
                  <a:t>tỉ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latin typeface="Times New Roman" pitchFamily="18" charset="0"/>
                    <a:cs typeface="Times New Roman" pitchFamily="18" charset="0"/>
                  </a:rPr>
                  <a:t>lệ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3200" b="0" dirty="0">
                    <a:latin typeface="Times New Roman" pitchFamily="18" charset="0"/>
                    <a:cs typeface="Times New Roman" pitchFamily="18" charset="0"/>
                  </a:rPr>
                  <a:t>  3,5 : 5,25 = 14 : 21</a:t>
                </a:r>
                <a:endParaRPr lang="en-US" sz="3200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sz="3200" b="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9626" name="Text 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798" y="2404632"/>
                <a:ext cx="7448549" cy="3790846"/>
              </a:xfrm>
              <a:prstGeom prst="rect">
                <a:avLst/>
              </a:prstGeom>
              <a:blipFill rotWithShape="1">
                <a:blip r:embed="rId2"/>
                <a:stretch>
                  <a:fillRect l="-20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22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524000" y="252413"/>
            <a:ext cx="5943600" cy="646331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3600" dirty="0" smtClean="0">
                <a:solidFill>
                  <a:srgbClr val="FFFF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2 </a:t>
            </a:r>
          </a:p>
        </p:txBody>
      </p:sp>
    </p:spTree>
    <p:extLst>
      <p:ext uri="{BB962C8B-B14F-4D97-AF65-F5344CB8AC3E}">
        <p14:creationId xmlns:p14="http://schemas.microsoft.com/office/powerpoint/2010/main" val="186905210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96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2" grpId="0"/>
      <p:bldP spid="239625" grpId="0"/>
      <p:bldP spid="2396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425</TotalTime>
  <Words>750</Words>
  <Application>Microsoft Office PowerPoint</Application>
  <PresentationFormat>On-screen Show (4:3)</PresentationFormat>
  <Paragraphs>80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Equation</vt:lpstr>
      <vt:lpstr>* Kieåm tra baøi cuõ : </vt:lpstr>
      <vt:lpstr>PowerPoint Presentation</vt:lpstr>
      <vt:lpstr>PowerPoint Presentation</vt:lpstr>
      <vt:lpstr>?1: Từ các tỉ số sau đây có lập được tỉ lệ thức không ? Nếu có hãy xác định trung tỉ và ngoại tỉ của tỉ lệ thức đó?  a) 2/5:4 và 4/5:8  b)-3 1/2 :7 và -2 2/5 :7 1/5  </vt:lpstr>
      <vt:lpstr>Phiếu học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 Kieåm tra baøi cuõ :</dc:title>
  <dc:creator>Phong Vu</dc:creator>
  <cp:lastModifiedBy>Phong Vu</cp:lastModifiedBy>
  <cp:revision>39</cp:revision>
  <dcterms:created xsi:type="dcterms:W3CDTF">2019-09-17T08:21:23Z</dcterms:created>
  <dcterms:modified xsi:type="dcterms:W3CDTF">2019-09-22T15:41:48Z</dcterms:modified>
</cp:coreProperties>
</file>