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78D766-8FC6-4427-A757-8FA2E2C60B8C}" type="datetimeFigureOut">
              <a:rPr lang="en-US" smtClean="0"/>
              <a:pPr/>
              <a:t>9/19/2018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8628F6-48C5-40D8-AC7B-CE81686B066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emf"/><Relationship Id="rId9" Type="http://schemas.openxmlformats.org/officeDocument/2006/relationships/image" Target="../media/image4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841625" y="446087"/>
            <a:ext cx="371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KIỂM TRA BÀI CŨ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" y="1292224"/>
            <a:ext cx="8534400" cy="179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nghiã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luỹ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thừa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nhiên</a:t>
            </a:r>
            <a:r>
              <a:rPr lang="en-US" sz="3200" dirty="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Phát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biểu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tắc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</a:rPr>
              <a:t>, chia </a:t>
            </a:r>
            <a:r>
              <a:rPr lang="en-US" sz="3200" dirty="0" err="1">
                <a:latin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luỹ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thừa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cơ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?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035424"/>
            <a:ext cx="2057400" cy="9540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00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3121024"/>
            <a:ext cx="79962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indent="457200" algn="just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Luỹ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a: </a:t>
            </a:r>
            <a:endParaRPr lang="en-US" sz="2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81000" y="5345112"/>
            <a:ext cx="85264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indent="457200" algn="just"/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luỹ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a</a:t>
            </a:r>
            <a:r>
              <a:rPr 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a</a:t>
            </a:r>
            <a:r>
              <a:rPr 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=a</a:t>
            </a:r>
            <a:r>
              <a:rPr 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aseline="30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m+n</a:t>
            </a:r>
            <a:endParaRPr lang="en-US" sz="3200" dirty="0">
              <a:solidFill>
                <a:srgbClr val="0000FF"/>
              </a:solidFill>
              <a:latin typeface="Times New Roman" pitchFamily="18" charset="0"/>
            </a:endParaRPr>
          </a:p>
          <a:p>
            <a:pPr indent="457200" algn="just" eaLnBrk="0" hangingPunct="0"/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luỹ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a</a:t>
            </a:r>
            <a:r>
              <a:rPr 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a</a:t>
            </a:r>
            <a:r>
              <a:rPr 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=a</a:t>
            </a:r>
            <a:r>
              <a:rPr 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m-n</a:t>
            </a:r>
            <a:r>
              <a:rPr lang="en-US" sz="3200" dirty="0">
                <a:latin typeface="Arial" charset="0"/>
                <a:cs typeface="Times New Roman" pitchFamily="18" charset="0"/>
              </a:rPr>
              <a:t>	 </a:t>
            </a:r>
            <a:endParaRPr lang="en-US" sz="3200" dirty="0"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64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3"/>
          <p:cNvSpPr txBox="1">
            <a:spLocks noChangeArrowheads="1"/>
          </p:cNvSpPr>
          <p:nvPr/>
        </p:nvSpPr>
        <p:spPr bwMode="auto">
          <a:xfrm>
            <a:off x="887412" y="781844"/>
            <a:ext cx="891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itchFamily="18" charset="0"/>
                <a:cs typeface="Times New Roman" pitchFamily="18" charset="0"/>
              </a:rPr>
              <a:t>Điền dấu “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” vào ô 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đúng, sai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thích hợp.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lại các câu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nếu có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24762" y="155070"/>
            <a:ext cx="2667000" cy="46196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34: (SGK/22) </a:t>
            </a:r>
          </a:p>
        </p:txBody>
      </p:sp>
      <p:pic>
        <p:nvPicPr>
          <p:cNvPr id="29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62" y="1079500"/>
            <a:ext cx="8991600" cy="545623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2" y="2001044"/>
            <a:ext cx="223202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" name="Picture 3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2610644"/>
            <a:ext cx="2776537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2" name="Picture 3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" y="3372644"/>
            <a:ext cx="27209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3" name="Picture 3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" y="3886994"/>
            <a:ext cx="232251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4" name="Picture 3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4809332"/>
            <a:ext cx="36464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4646612" y="1772444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175" y="2001044"/>
            <a:ext cx="2882900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8" name="Picture 3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200" y="3448844"/>
            <a:ext cx="3556000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0" y="3906044"/>
            <a:ext cx="3157537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3968750" y="2597944"/>
            <a:ext cx="461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3968750" y="4871244"/>
            <a:ext cx="461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4654550" y="3144044"/>
            <a:ext cx="5381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4672012" y="3906044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948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9" grpId="0"/>
      <p:bldP spid="50" grpId="0"/>
      <p:bldP spid="51" grpId="0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321252"/>
            <a:ext cx="2667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24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36: (SGK/22) </a:t>
            </a:r>
          </a:p>
        </p:txBody>
      </p:sp>
      <p:sp>
        <p:nvSpPr>
          <p:cNvPr id="3" name="TextBox 46"/>
          <p:cNvSpPr txBox="1">
            <a:spLocks noChangeArrowheads="1"/>
          </p:cNvSpPr>
          <p:nvPr/>
        </p:nvSpPr>
        <p:spPr bwMode="auto">
          <a:xfrm>
            <a:off x="2819400" y="1925917"/>
            <a:ext cx="1371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 eaLnBrk="1" hangingPunct="1"/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81000" y="930852"/>
            <a:ext cx="838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err="1"/>
              <a:t>ViÕt</a:t>
            </a:r>
            <a:r>
              <a:rPr lang="en-US" sz="2400" dirty="0"/>
              <a:t> </a:t>
            </a:r>
            <a:r>
              <a:rPr lang="en-US" sz="2400" dirty="0" err="1"/>
              <a:t>c¸c</a:t>
            </a:r>
            <a:r>
              <a:rPr lang="en-US" sz="2400" dirty="0"/>
              <a:t> </a:t>
            </a:r>
            <a:r>
              <a:rPr lang="en-US" sz="2400" dirty="0" err="1"/>
              <a:t>biÓu</a:t>
            </a:r>
            <a:r>
              <a:rPr lang="en-US" sz="2400" dirty="0"/>
              <a:t> </a:t>
            </a:r>
            <a:r>
              <a:rPr lang="en-US" sz="2400" dirty="0" err="1"/>
              <a:t>thøc</a:t>
            </a:r>
            <a:r>
              <a:rPr lang="en-US" sz="2400" dirty="0"/>
              <a:t> </a:t>
            </a:r>
            <a:r>
              <a:rPr lang="en-US" sz="2400" dirty="0" err="1"/>
              <a:t>sau</a:t>
            </a:r>
            <a:r>
              <a:rPr lang="en-US" sz="2400" i="1" dirty="0"/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 smtClean="0"/>
              <a:t> </a:t>
            </a:r>
            <a:r>
              <a:rPr lang="en-US" sz="2400" b="1" dirty="0"/>
              <a:t>d¹ng </a:t>
            </a:r>
            <a:r>
              <a:rPr lang="vi-VN" sz="2400" b="1" dirty="0"/>
              <a:t>luü thõa</a:t>
            </a:r>
            <a:r>
              <a:rPr lang="en-US" sz="2400" b="1" dirty="0"/>
              <a:t> </a:t>
            </a:r>
            <a:r>
              <a:rPr lang="en-US" sz="2400" b="1" dirty="0" err="1"/>
              <a:t>cña</a:t>
            </a:r>
            <a:r>
              <a:rPr lang="en-US" sz="2400" b="1" dirty="0"/>
              <a:t>  </a:t>
            </a:r>
            <a:r>
              <a:rPr lang="en-US" sz="2400" b="1" dirty="0" err="1"/>
              <a:t>mét</a:t>
            </a:r>
            <a:r>
              <a:rPr lang="en-US" sz="2400" b="1" dirty="0"/>
              <a:t> </a:t>
            </a:r>
            <a:r>
              <a:rPr lang="en-US" sz="2400" b="1" dirty="0" err="1"/>
              <a:t>sè</a:t>
            </a:r>
            <a:r>
              <a:rPr lang="en-US" sz="2400" b="1" dirty="0"/>
              <a:t> </a:t>
            </a:r>
            <a:r>
              <a:rPr lang="en-US" sz="2400" b="1" dirty="0" err="1" smtClean="0"/>
              <a:t>hữu</a:t>
            </a:r>
            <a:r>
              <a:rPr lang="en-US" sz="2400" b="1" dirty="0" smtClean="0"/>
              <a:t> </a:t>
            </a:r>
            <a:r>
              <a:rPr lang="pt-BR" sz="2400" b="1" dirty="0"/>
              <a:t>tØ</a:t>
            </a:r>
            <a:r>
              <a:rPr lang="pt-BR" sz="2400" dirty="0"/>
              <a:t> </a:t>
            </a:r>
            <a:endParaRPr lang="vi-VN" sz="2400" dirty="0"/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09600" y="1464252"/>
            <a:ext cx="1981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sz="2400" b="1"/>
              <a:t>c)  </a:t>
            </a:r>
            <a:r>
              <a:rPr lang="en-US" sz="2400" b="1"/>
              <a:t>2</a:t>
            </a:r>
            <a:r>
              <a:rPr lang="de-DE" sz="2400" b="1"/>
              <a:t>5</a:t>
            </a:r>
            <a:r>
              <a:rPr lang="vi-VN" sz="2400" b="1" baseline="30000">
                <a:latin typeface="Arial" charset="0"/>
              </a:rPr>
              <a:t>4</a:t>
            </a:r>
            <a:r>
              <a:rPr lang="de-DE" sz="2400" b="1"/>
              <a:t> . 2</a:t>
            </a:r>
            <a:r>
              <a:rPr lang="vi-VN" sz="2400" b="1" baseline="30000">
                <a:latin typeface="Arial" charset="0"/>
              </a:rPr>
              <a:t>8</a:t>
            </a:r>
            <a:endParaRPr lang="vi-VN" sz="2400">
              <a:latin typeface="Arial" charset="0"/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352800" y="1464252"/>
            <a:ext cx="243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/>
              <a:t>e)    27</a:t>
            </a:r>
            <a:r>
              <a:rPr lang="en-US" sz="2400" b="1" baseline="30000" dirty="0"/>
              <a:t>2</a:t>
            </a:r>
            <a:r>
              <a:rPr lang="en-US" sz="2400" b="1" dirty="0"/>
              <a:t>  : 25</a:t>
            </a:r>
            <a:r>
              <a:rPr lang="en-US" sz="2400" b="1" baseline="30000" dirty="0"/>
              <a:t>3</a:t>
            </a:r>
            <a:endParaRPr lang="vi-VN" sz="2400" dirty="0"/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609600" y="2591377"/>
            <a:ext cx="6172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/>
              <a:t>c) </a:t>
            </a:r>
            <a:r>
              <a:rPr lang="vi-VN" sz="2400" b="1" dirty="0"/>
              <a:t>2</a:t>
            </a:r>
            <a:r>
              <a:rPr lang="en-US" sz="2400" b="1" dirty="0"/>
              <a:t>5</a:t>
            </a:r>
            <a:r>
              <a:rPr lang="en-US" sz="2400" b="1" baseline="30000" dirty="0"/>
              <a:t>4</a:t>
            </a:r>
            <a:r>
              <a:rPr lang="en-US" sz="2400" b="1" dirty="0"/>
              <a:t> . 2</a:t>
            </a:r>
            <a:r>
              <a:rPr lang="en-US" sz="2400" b="1" baseline="30000" dirty="0"/>
              <a:t>8</a:t>
            </a:r>
            <a:r>
              <a:rPr lang="en-US" sz="2400" b="1" dirty="0"/>
              <a:t> =(5 </a:t>
            </a:r>
            <a:r>
              <a:rPr lang="en-US" sz="2400" b="1" baseline="30000" dirty="0"/>
              <a:t>2</a:t>
            </a:r>
            <a:r>
              <a:rPr lang="en-US" sz="2400" b="1" dirty="0"/>
              <a:t>)</a:t>
            </a:r>
            <a:r>
              <a:rPr lang="en-US" sz="2400" b="1" baseline="30000" dirty="0"/>
              <a:t>4</a:t>
            </a:r>
            <a:r>
              <a:rPr lang="en-US" sz="2400" b="1" dirty="0"/>
              <a:t> . 2</a:t>
            </a:r>
            <a:r>
              <a:rPr lang="en-US" sz="2400" b="1" baseline="30000" dirty="0"/>
              <a:t>8</a:t>
            </a:r>
            <a:r>
              <a:rPr lang="en-US" sz="2400" b="1" dirty="0"/>
              <a:t> =5</a:t>
            </a:r>
            <a:r>
              <a:rPr lang="en-US" sz="2400" b="1" baseline="30000" dirty="0"/>
              <a:t>8</a:t>
            </a:r>
            <a:r>
              <a:rPr lang="en-US" sz="2400" b="1" dirty="0"/>
              <a:t>. 2</a:t>
            </a:r>
            <a:r>
              <a:rPr lang="en-US" sz="2400" b="1" baseline="30000" dirty="0"/>
              <a:t>8</a:t>
            </a:r>
            <a:r>
              <a:rPr lang="en-US" sz="2400" b="1" dirty="0"/>
              <a:t> =(5.2)</a:t>
            </a:r>
            <a:r>
              <a:rPr lang="en-US" sz="2400" b="1" baseline="30000" dirty="0"/>
              <a:t>8</a:t>
            </a:r>
            <a:r>
              <a:rPr lang="en-US" sz="2400" b="1" dirty="0"/>
              <a:t> =10</a:t>
            </a:r>
            <a:r>
              <a:rPr lang="en-US" sz="2400" b="1" baseline="30000" dirty="0"/>
              <a:t>8</a:t>
            </a:r>
            <a:endParaRPr lang="vi-VN" sz="2400" b="1" dirty="0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718705" y="3156539"/>
            <a:ext cx="6019800" cy="866777"/>
            <a:chOff x="1056" y="3118"/>
            <a:chExt cx="3792" cy="546"/>
          </a:xfrm>
        </p:grpSpPr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1056" y="3245"/>
              <a:ext cx="37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9pPr>
            </a:lstStyle>
            <a:p>
              <a:r>
                <a:rPr lang="en-US" sz="2400" b="1" dirty="0"/>
                <a:t>e)  27</a:t>
              </a:r>
              <a:r>
                <a:rPr lang="en-US" sz="2400" b="1" baseline="30000" dirty="0"/>
                <a:t>2</a:t>
              </a:r>
              <a:r>
                <a:rPr lang="en-US" sz="2400" b="1" dirty="0"/>
                <a:t> : 25 </a:t>
              </a:r>
              <a:r>
                <a:rPr lang="en-US" sz="2400" b="1" baseline="30000" dirty="0"/>
                <a:t>3</a:t>
              </a:r>
              <a:r>
                <a:rPr lang="en-US" sz="2400" b="1" dirty="0"/>
                <a:t>  = (3 </a:t>
              </a:r>
              <a:r>
                <a:rPr lang="en-US" sz="2400" b="1" baseline="30000" dirty="0"/>
                <a:t>3</a:t>
              </a:r>
              <a:r>
                <a:rPr lang="en-US" sz="2400" b="1" dirty="0"/>
                <a:t>)</a:t>
              </a:r>
              <a:r>
                <a:rPr lang="en-US" sz="2400" b="1" baseline="30000" dirty="0"/>
                <a:t>2</a:t>
              </a:r>
              <a:r>
                <a:rPr lang="en-US" sz="2400" b="1" dirty="0"/>
                <a:t>  : (5 </a:t>
              </a:r>
              <a:r>
                <a:rPr lang="en-US" sz="2400" b="1" baseline="30000" dirty="0"/>
                <a:t>2</a:t>
              </a:r>
              <a:r>
                <a:rPr lang="en-US" sz="2400" b="1" dirty="0"/>
                <a:t>)</a:t>
              </a:r>
              <a:r>
                <a:rPr lang="en-US" sz="2400" b="1" baseline="30000" dirty="0"/>
                <a:t>3</a:t>
              </a:r>
              <a:r>
                <a:rPr lang="en-US" sz="2400" b="1" dirty="0"/>
                <a:t> = 3</a:t>
              </a:r>
              <a:r>
                <a:rPr lang="en-US" sz="2400" b="1" baseline="30000" dirty="0"/>
                <a:t>6</a:t>
              </a:r>
              <a:r>
                <a:rPr lang="en-US" sz="2400" b="1" dirty="0"/>
                <a:t> : 5</a:t>
              </a:r>
              <a:r>
                <a:rPr lang="en-US" sz="2400" b="1" baseline="30000" dirty="0"/>
                <a:t>6</a:t>
              </a:r>
              <a:r>
                <a:rPr lang="en-US" sz="2400" b="1" dirty="0"/>
                <a:t> =</a:t>
              </a:r>
              <a:r>
                <a:rPr lang="vi-VN" sz="2400" b="1" dirty="0">
                  <a:latin typeface="Arial" charset="0"/>
                </a:rPr>
                <a:t> </a:t>
              </a:r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7" y="3118"/>
              <a:ext cx="384" cy="54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2875089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181100" y="380999"/>
            <a:ext cx="480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2400" b="1">
                <a:solidFill>
                  <a:srgbClr val="FB4513"/>
                </a:solidFill>
                <a:latin typeface=".VnTimeH" pitchFamily="34" charset="0"/>
              </a:rPr>
              <a:t>Ghi nhí</a:t>
            </a:r>
            <a:r>
              <a:rPr lang="vi-VN" sz="2400" b="1" i="1">
                <a:solidFill>
                  <a:srgbClr val="FB4513"/>
                </a:solidFill>
                <a:latin typeface=".VnTimeH" pitchFamily="34" charset="0"/>
              </a:rPr>
              <a:t>:</a:t>
            </a:r>
            <a:r>
              <a:rPr lang="vi-VN" sz="2400">
                <a:solidFill>
                  <a:srgbClr val="FB4513"/>
                </a:solidFill>
                <a:latin typeface=".VnTimeH" pitchFamily="34" charset="0"/>
              </a:rPr>
              <a:t> 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866900" y="1281114"/>
            <a:ext cx="5448300" cy="1258890"/>
            <a:chOff x="2304" y="885"/>
            <a:chExt cx="2740" cy="793"/>
          </a:xfrm>
        </p:grpSpPr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304" y="894"/>
              <a:ext cx="1008" cy="52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rgbClr val="CCEC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9pPr>
            </a:lstStyle>
            <a:p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 x</a:t>
              </a:r>
              <a:r>
                <a:rPr lang="en-US" sz="2400" b="1" baseline="30000"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 = x.x…x  </a:t>
              </a:r>
              <a:r>
                <a:rPr lang="en-US" sz="2400" b="1" baseline="3000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b="1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9" name="Group 18"/>
            <p:cNvGrpSpPr>
              <a:grpSpLocks/>
            </p:cNvGrpSpPr>
            <p:nvPr/>
          </p:nvGrpSpPr>
          <p:grpSpPr bwMode="auto">
            <a:xfrm>
              <a:off x="2598" y="885"/>
              <a:ext cx="2446" cy="793"/>
              <a:chOff x="1104" y="918"/>
              <a:chExt cx="2446" cy="793"/>
            </a:xfrm>
          </p:grpSpPr>
          <p:sp>
            <p:nvSpPr>
              <p:cNvPr id="20" name="AutoShape 8"/>
              <p:cNvSpPr>
                <a:spLocks/>
              </p:cNvSpPr>
              <p:nvPr/>
            </p:nvSpPr>
            <p:spPr bwMode="auto">
              <a:xfrm rot="-5400000">
                <a:off x="1394" y="994"/>
                <a:ext cx="48" cy="399"/>
              </a:xfrm>
              <a:prstGeom prst="leftBrace">
                <a:avLst>
                  <a:gd name="adj1" fmla="val 152126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eaVert" wrap="none" anchor="ctr"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.VnTime" pitchFamily="34" charset="0"/>
                    <a:ea typeface="+mn-ea"/>
                    <a:cs typeface="Arial" charset="0"/>
                  </a:defRPr>
                </a:lvl9pPr>
              </a:lstStyle>
              <a:p>
                <a:endParaRPr lang="vi-VN" sz="2400">
                  <a:latin typeface="Arial" charset="0"/>
                </a:endParaRPr>
              </a:p>
            </p:txBody>
          </p:sp>
          <p:grpSp>
            <p:nvGrpSpPr>
              <p:cNvPr id="21" name="Group 20"/>
              <p:cNvGrpSpPr>
                <a:grpSpLocks/>
              </p:cNvGrpSpPr>
              <p:nvPr/>
            </p:nvGrpSpPr>
            <p:grpSpPr bwMode="auto">
              <a:xfrm>
                <a:off x="1104" y="918"/>
                <a:ext cx="2446" cy="793"/>
                <a:chOff x="864" y="738"/>
                <a:chExt cx="2446" cy="793"/>
              </a:xfrm>
            </p:grpSpPr>
            <p:pic>
              <p:nvPicPr>
                <p:cNvPr id="22" name="Picture 21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=""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16" y="738"/>
                  <a:ext cx="1394" cy="240"/>
                </a:xfrm>
                <a:prstGeom prst="rect">
                  <a:avLst/>
                </a:prstGeom>
                <a:solidFill>
                  <a:srgbClr val="CCECFF"/>
                </a:solidFill>
                <a:ln w="9525">
                  <a:solidFill>
                    <a:srgbClr val="CCEC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2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864" y="1008"/>
                  <a:ext cx="834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defPPr>
                    <a:defRPr lang="en-US"/>
                  </a:defPPr>
                  <a:lvl1pPr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1pPr>
                  <a:lvl2pPr marL="4572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2pPr>
                  <a:lvl3pPr marL="9144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3pPr>
                  <a:lvl4pPr marL="13716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4pPr>
                  <a:lvl5pPr marL="1828800" algn="l" rtl="0" fontAlgn="base">
                    <a:spcBef>
                      <a:spcPct val="0"/>
                    </a:spcBef>
                    <a:spcAft>
                      <a:spcPct val="0"/>
                    </a:spcAft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5pPr>
                  <a:lvl6pPr marL="22860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6pPr>
                  <a:lvl7pPr marL="27432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7pPr>
                  <a:lvl8pPr marL="32004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8pPr>
                  <a:lvl9pPr marL="3657600" algn="l" defTabSz="914400" rtl="0" eaLnBrk="1" latinLnBrk="0" hangingPunct="1">
                    <a:defRPr kern="1200">
                      <a:solidFill>
                        <a:schemeClr val="tx1"/>
                      </a:solidFill>
                      <a:latin typeface=".VnTime" pitchFamily="34" charset="0"/>
                      <a:ea typeface="+mn-ea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 b="1">
                      <a:latin typeface="Times New Roman" pitchFamily="18" charset="0"/>
                      <a:cs typeface="Times New Roman" pitchFamily="18" charset="0"/>
                    </a:rPr>
                    <a:t>n thừa số</a:t>
                  </a:r>
                </a:p>
              </p:txBody>
            </p:sp>
          </p:grpSp>
        </p:grpSp>
      </p:grp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6900" y="2362199"/>
            <a:ext cx="2676428" cy="461665"/>
          </a:xfrm>
          <a:prstGeom prst="rect">
            <a:avLst/>
          </a:prstGeom>
          <a:solidFill>
            <a:srgbClr val="CCECFF"/>
          </a:solidFill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b="1" baseline="300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. x </a:t>
            </a:r>
            <a:r>
              <a:rPr lang="en-US" sz="2400" b="1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= x </a:t>
            </a:r>
            <a:r>
              <a:rPr lang="en-US" sz="2400" b="1" baseline="30000">
                <a:latin typeface="Times New Roman" pitchFamily="18" charset="0"/>
                <a:cs typeface="Times New Roman" pitchFamily="18" charset="0"/>
              </a:rPr>
              <a:t>m+n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09699" y="3124199"/>
            <a:ext cx="52196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x 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= x 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m - 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Arial" charset="0"/>
              </a:rPr>
              <a:t>x </a:t>
            </a:r>
            <a:r>
              <a:rPr lang="vi-VN" sz="2400" b="1" dirty="0">
                <a:latin typeface="Arial" charset="0"/>
                <a:sym typeface="Symbol" pitchFamily="18" charset="2"/>
              </a:rPr>
              <a:t></a:t>
            </a:r>
            <a:r>
              <a:rPr lang="vi-VN" sz="2400" b="1" dirty="0">
                <a:latin typeface="Arial" charset="0"/>
              </a:rPr>
              <a:t> 0; m </a:t>
            </a:r>
            <a:r>
              <a:rPr lang="vi-VN" sz="2400" b="1" dirty="0">
                <a:latin typeface="Arial" charset="0"/>
                <a:sym typeface="Symbol" pitchFamily="18" charset="2"/>
              </a:rPr>
              <a:t> n</a:t>
            </a:r>
            <a:r>
              <a:rPr lang="vi-VN" sz="2400" b="1" dirty="0">
                <a:latin typeface="Arial" charset="0"/>
              </a:rPr>
              <a:t>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1704975" y="3919537"/>
            <a:ext cx="2838353" cy="461665"/>
          </a:xfrm>
          <a:prstGeom prst="rect">
            <a:avLst/>
          </a:prstGeom>
          <a:solidFill>
            <a:srgbClr val="CCECFF"/>
          </a:solidFill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(x 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= x 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m . 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695324" y="2033587"/>
            <a:ext cx="59340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2400" dirty="0"/>
              <a:t>2)  TÝch 2 luü thõa cïng c¬ sè </a:t>
            </a:r>
          </a:p>
        </p:txBody>
      </p:sp>
      <p:sp>
        <p:nvSpPr>
          <p:cNvPr id="8" name="Text Box 39"/>
          <p:cNvSpPr txBox="1">
            <a:spLocks noChangeArrowheads="1"/>
          </p:cNvSpPr>
          <p:nvPr/>
        </p:nvSpPr>
        <p:spPr bwMode="auto">
          <a:xfrm>
            <a:off x="647700" y="914399"/>
            <a:ext cx="3581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1. </a:t>
            </a:r>
            <a:r>
              <a:rPr lang="en-US" sz="2400" u="sng">
                <a:latin typeface="Arial" charset="0"/>
              </a:rPr>
              <a:t>Định nghĩa</a:t>
            </a:r>
            <a:r>
              <a:rPr lang="en-US" sz="2400">
                <a:latin typeface="Arial" charset="0"/>
              </a:rPr>
              <a:t> :</a:t>
            </a: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685800" y="2762249"/>
            <a:ext cx="44577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2400" dirty="0"/>
              <a:t>3) 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Th­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2400" dirty="0" smtClean="0"/>
              <a:t> </a:t>
            </a:r>
            <a:r>
              <a:rPr lang="vi-VN" sz="2400" dirty="0"/>
              <a:t>2 luü thõa cïng c¬ sè </a:t>
            </a:r>
          </a:p>
        </p:txBody>
      </p:sp>
      <p:sp>
        <p:nvSpPr>
          <p:cNvPr id="10" name="Text Box 46"/>
          <p:cNvSpPr txBox="1">
            <a:spLocks noChangeArrowheads="1"/>
          </p:cNvSpPr>
          <p:nvPr/>
        </p:nvSpPr>
        <p:spPr bwMode="auto">
          <a:xfrm>
            <a:off x="723900" y="3581399"/>
            <a:ext cx="52053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2400" dirty="0"/>
              <a:t>4)  Luü thõa của luü thõa : </a:t>
            </a:r>
          </a:p>
        </p:txBody>
      </p:sp>
      <p:sp>
        <p:nvSpPr>
          <p:cNvPr id="11" name="Text Box 47"/>
          <p:cNvSpPr txBox="1">
            <a:spLocks noChangeArrowheads="1"/>
          </p:cNvSpPr>
          <p:nvPr/>
        </p:nvSpPr>
        <p:spPr bwMode="auto">
          <a:xfrm>
            <a:off x="752475" y="4986337"/>
            <a:ext cx="3971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6) </a:t>
            </a:r>
            <a:r>
              <a:rPr lang="en-US" sz="2400" dirty="0" err="1"/>
              <a:t>Luü</a:t>
            </a:r>
            <a:r>
              <a:rPr lang="en-US" sz="2400" dirty="0"/>
              <a:t> </a:t>
            </a:r>
            <a:r>
              <a:rPr lang="en-US" sz="2400" dirty="0" err="1"/>
              <a:t>thõa</a:t>
            </a:r>
            <a:r>
              <a:rPr lang="en-US" sz="2400" dirty="0"/>
              <a:t> </a:t>
            </a:r>
            <a:r>
              <a:rPr lang="en-US" sz="2400" dirty="0" err="1"/>
              <a:t>cña</a:t>
            </a:r>
            <a:r>
              <a:rPr lang="en-US" sz="2400" dirty="0"/>
              <a:t> </a:t>
            </a:r>
            <a:r>
              <a:rPr lang="en-US" sz="2400" dirty="0" err="1"/>
              <a:t>mét</a:t>
            </a:r>
            <a:r>
              <a:rPr lang="en-US" sz="2400" dirty="0"/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th­ương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762000" y="4267199"/>
            <a:ext cx="3971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5) Luü thõa cña mét tÝch</a:t>
            </a:r>
            <a:endParaRPr lang="vi-VN" sz="2400">
              <a:latin typeface="Arial" charset="0"/>
            </a:endParaRPr>
          </a:p>
        </p:txBody>
      </p:sp>
      <p:sp>
        <p:nvSpPr>
          <p:cNvPr id="13" name="Text Box 49"/>
          <p:cNvSpPr txBox="1">
            <a:spLocks noChangeArrowheads="1"/>
          </p:cNvSpPr>
          <p:nvPr/>
        </p:nvSpPr>
        <p:spPr bwMode="auto">
          <a:xfrm>
            <a:off x="1781175" y="4614862"/>
            <a:ext cx="2133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sz="2400">
                <a:latin typeface="Arial" charset="0"/>
              </a:rPr>
              <a:t>(x. y)</a:t>
            </a:r>
            <a:r>
              <a:rPr lang="vi-VN" sz="2400" baseline="30000">
                <a:latin typeface="Arial" charset="0"/>
              </a:rPr>
              <a:t>n</a:t>
            </a:r>
            <a:r>
              <a:rPr lang="vi-VN" sz="2400">
                <a:latin typeface="Arial" charset="0"/>
              </a:rPr>
              <a:t> = x</a:t>
            </a:r>
            <a:r>
              <a:rPr lang="vi-VN" sz="2400" baseline="30000">
                <a:latin typeface="Arial" charset="0"/>
              </a:rPr>
              <a:t>n</a:t>
            </a:r>
            <a:r>
              <a:rPr lang="vi-VN" sz="2400">
                <a:latin typeface="Arial" charset="0"/>
              </a:rPr>
              <a:t> . y</a:t>
            </a:r>
            <a:r>
              <a:rPr lang="vi-VN" sz="2400" baseline="30000">
                <a:latin typeface="Arial" charset="0"/>
              </a:rPr>
              <a:t>n</a:t>
            </a:r>
            <a:endParaRPr lang="vi-VN" sz="2400"/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1824038" y="5551485"/>
            <a:ext cx="3815401" cy="685801"/>
            <a:chOff x="3780" y="2931"/>
            <a:chExt cx="1474" cy="432"/>
          </a:xfrm>
        </p:grpSpPr>
        <p:sp>
          <p:nvSpPr>
            <p:cNvPr id="15" name="Text Box 50"/>
            <p:cNvSpPr txBox="1">
              <a:spLocks noChangeArrowheads="1"/>
            </p:cNvSpPr>
            <p:nvPr/>
          </p:nvSpPr>
          <p:spPr bwMode="auto">
            <a:xfrm>
              <a:off x="3984" y="3024"/>
              <a:ext cx="127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.VnTime" pitchFamily="34" charset="0"/>
                  <a:ea typeface="+mn-ea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vi-VN" sz="2400" dirty="0"/>
                <a:t> </a:t>
              </a:r>
              <a:r>
                <a:rPr lang="vi-VN" sz="2400" dirty="0">
                  <a:latin typeface="Arial" charset="0"/>
                </a:rPr>
                <a:t>=       (y </a:t>
              </a:r>
              <a:r>
                <a:rPr lang="vi-VN" sz="2400" dirty="0">
                  <a:latin typeface="Arial" charset="0"/>
                  <a:sym typeface="Symbol" pitchFamily="18" charset="2"/>
                </a:rPr>
                <a:t></a:t>
              </a:r>
              <a:r>
                <a:rPr lang="vi-VN" sz="2400" dirty="0">
                  <a:latin typeface="Arial" charset="0"/>
                </a:rPr>
                <a:t> 0)</a:t>
              </a:r>
            </a:p>
          </p:txBody>
        </p:sp>
        <p:pic>
          <p:nvPicPr>
            <p:cNvPr id="16" name="Picture 1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0" y="2931"/>
              <a:ext cx="333" cy="43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9" y="2958"/>
              <a:ext cx="233" cy="38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25876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24644" y="9525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Lũy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thừa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với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mũ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nhiên</a:t>
            </a:r>
            <a:r>
              <a:rPr lang="en-US" sz="1800" b="1" u="sng" dirty="0">
                <a:solidFill>
                  <a:srgbClr val="FF0000"/>
                </a:solidFill>
                <a:latin typeface="Times New Roman" pitchFamily="18" charset="0"/>
              </a:rPr>
              <a:t> :</a:t>
            </a:r>
          </a:p>
        </p:txBody>
      </p:sp>
      <p:pic>
        <p:nvPicPr>
          <p:cNvPr id="8" name="Picture 7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669" y="2552700"/>
            <a:ext cx="2608263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244" y="1760538"/>
            <a:ext cx="1828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324644" y="25527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Qui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ước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</a:rPr>
              <a:t> :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032" y="1409700"/>
            <a:ext cx="1468437" cy="102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 Box 42"/>
          <p:cNvSpPr txBox="1">
            <a:spLocks noChangeArrowheads="1"/>
          </p:cNvSpPr>
          <p:nvPr/>
        </p:nvSpPr>
        <p:spPr bwMode="auto">
          <a:xfrm>
            <a:off x="1315244" y="18669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n thừa số </a:t>
            </a:r>
          </a:p>
        </p:txBody>
      </p:sp>
      <p:pic>
        <p:nvPicPr>
          <p:cNvPr id="13" name="Picture 12"/>
          <p:cNvPicPr>
            <a:picLocks noGrp="1"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82" y="1409700"/>
            <a:ext cx="881062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AutoShape 54"/>
          <p:cNvSpPr>
            <a:spLocks noChangeArrowheads="1"/>
          </p:cNvSpPr>
          <p:nvPr/>
        </p:nvSpPr>
        <p:spPr bwMode="auto">
          <a:xfrm>
            <a:off x="324644" y="1485900"/>
            <a:ext cx="4953000" cy="914400"/>
          </a:xfrm>
          <a:prstGeom prst="flowChartAlternateProcess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FFFF">
                    <a:alpha val="25000"/>
                  </a:srgb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3333FF"/>
              </a:solidFill>
            </a:endParaRPr>
          </a:p>
        </p:txBody>
      </p:sp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457" y="1485900"/>
            <a:ext cx="11684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894" y="1562100"/>
            <a:ext cx="2332038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" name="AutoShape 69"/>
          <p:cNvSpPr>
            <a:spLocks noChangeArrowheads="1"/>
          </p:cNvSpPr>
          <p:nvPr/>
        </p:nvSpPr>
        <p:spPr bwMode="auto">
          <a:xfrm>
            <a:off x="5430044" y="1485900"/>
            <a:ext cx="3429000" cy="914400"/>
          </a:xfrm>
          <a:prstGeom prst="flowChartAlternateProcess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FFFF">
                    <a:alpha val="25000"/>
                  </a:srgb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3333FF"/>
              </a:solidFill>
            </a:endParaRPr>
          </a:p>
        </p:txBody>
      </p:sp>
      <p:sp>
        <p:nvSpPr>
          <p:cNvPr id="18" name="AutoShape 70"/>
          <p:cNvSpPr>
            <a:spLocks noChangeArrowheads="1"/>
          </p:cNvSpPr>
          <p:nvPr/>
        </p:nvSpPr>
        <p:spPr bwMode="auto">
          <a:xfrm>
            <a:off x="324644" y="3086100"/>
            <a:ext cx="533400" cy="533400"/>
          </a:xfrm>
          <a:prstGeom prst="flowChartMagneticDisk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?1</a:t>
            </a:r>
          </a:p>
        </p:txBody>
      </p:sp>
      <p:sp>
        <p:nvSpPr>
          <p:cNvPr id="19" name="Text Box 71"/>
          <p:cNvSpPr txBox="1">
            <a:spLocks noChangeArrowheads="1"/>
          </p:cNvSpPr>
          <p:nvPr/>
        </p:nvSpPr>
        <p:spPr bwMode="auto">
          <a:xfrm>
            <a:off x="858044" y="30861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latin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</a:rPr>
              <a:t> :</a:t>
            </a:r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419" y="3009900"/>
            <a:ext cx="4781550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372644" y="3695700"/>
            <a:ext cx="81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22" name="Picture 2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4" y="4229100"/>
            <a:ext cx="3200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" name="Picture 2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07" y="5295900"/>
            <a:ext cx="33940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" name="Picture 2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832" y="4381500"/>
            <a:ext cx="3960812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" name="Picture 2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244" y="5067300"/>
            <a:ext cx="4933950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" name="Picture 2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244" y="5676900"/>
            <a:ext cx="1447800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865778" y="4229100"/>
            <a:ext cx="45719" cy="2057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" y="152400"/>
            <a:ext cx="8069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TIẾT 6: LŨY THỪA  CỦA  MỘT  SỐ HỮU TỈ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3833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 animBg="1"/>
      <p:bldP spid="17" grpId="0" animBg="1"/>
      <p:bldP spid="18" grpId="0" animBg="1"/>
      <p:bldP spid="19" grpId="0"/>
      <p:bldP spid="21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58775" y="464127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Tích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thương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lũy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thừa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cơ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89025" y="1524000"/>
            <a:ext cx="4953000" cy="1371600"/>
          </a:xfrm>
          <a:prstGeom prst="flowChartAlternateProcess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FFFF">
                    <a:alpha val="25000"/>
                  </a:srgbClr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3333FF"/>
              </a:solidFill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1600200"/>
            <a:ext cx="2203450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5" y="2125663"/>
            <a:ext cx="44196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675" y="3790950"/>
            <a:ext cx="5924550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16"/>
          <p:cNvSpPr>
            <a:spLocks noChangeArrowheads="1"/>
          </p:cNvSpPr>
          <p:nvPr/>
        </p:nvSpPr>
        <p:spPr bwMode="auto">
          <a:xfrm>
            <a:off x="1012825" y="3124200"/>
            <a:ext cx="533400" cy="533400"/>
          </a:xfrm>
          <a:prstGeom prst="flowChartMagneticDisk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?2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1622425" y="32004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latin typeface="Times New Roman" pitchFamily="18" charset="0"/>
              </a:rPr>
              <a:t>Viết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biểu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thức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dưới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dạng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lũy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thừa</a:t>
            </a:r>
            <a:r>
              <a:rPr lang="en-US" dirty="0">
                <a:latin typeface="Times New Roman" pitchFamily="18" charset="0"/>
              </a:rPr>
              <a:t> :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117975" y="4495800"/>
            <a:ext cx="81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2079625" y="4724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" name="Text Box 51"/>
          <p:cNvSpPr txBox="1">
            <a:spLocks noChangeArrowheads="1"/>
          </p:cNvSpPr>
          <p:nvPr/>
        </p:nvSpPr>
        <p:spPr bwMode="auto">
          <a:xfrm>
            <a:off x="1927225" y="5257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2" name="Picture 11"/>
          <p:cNvPicPr>
            <a:picLocks noGrp="1"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225" y="5032375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5589588"/>
            <a:ext cx="3424238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4991100"/>
            <a:ext cx="11430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563" y="5613400"/>
            <a:ext cx="1558925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5618163"/>
            <a:ext cx="16637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425" y="4991100"/>
            <a:ext cx="11747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7847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457200" y="685800"/>
            <a:ext cx="160020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Bài tập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57200" y="1638300"/>
            <a:ext cx="84582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 err="1">
                <a:latin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khoanh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cái</a:t>
            </a:r>
            <a:r>
              <a:rPr lang="en-US" sz="2800" dirty="0">
                <a:latin typeface="Times New Roman" pitchFamily="18" charset="0"/>
              </a:rPr>
              <a:t> A, B, C, D </a:t>
            </a:r>
            <a:r>
              <a:rPr lang="en-US" sz="2800" dirty="0" err="1">
                <a:latin typeface="Times New Roman" pitchFamily="18" charset="0"/>
              </a:rPr>
              <a:t>trước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trả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</a:rPr>
              <a:t> :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25" y="2840904"/>
            <a:ext cx="7048500" cy="85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3817938"/>
            <a:ext cx="702468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590550" y="27511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a)</a:t>
            </a: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571500" y="37798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b)</a:t>
            </a:r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609600" y="48387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c)</a:t>
            </a:r>
          </a:p>
        </p:txBody>
      </p:sp>
      <p:pic>
        <p:nvPicPr>
          <p:cNvPr id="9" name="Picture 8"/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902200"/>
            <a:ext cx="6969125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7239000" y="5357091"/>
            <a:ext cx="457200" cy="4572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969818" y="4287982"/>
            <a:ext cx="457200" cy="4572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2971800" y="3304382"/>
            <a:ext cx="485775" cy="4572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327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52400" y="926306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3. Lũy thừa của lũy thừa</a:t>
            </a:r>
            <a:endParaRPr lang="en-US" sz="1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25" y="1916906"/>
            <a:ext cx="51958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533400" y="2221706"/>
            <a:ext cx="533400" cy="533400"/>
          </a:xfrm>
          <a:prstGeom prst="flowChartMagneticDisk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r>
              <a:rPr lang="en-US" b="1">
                <a:solidFill>
                  <a:srgbClr val="FF3300"/>
                </a:solidFill>
                <a:latin typeface="Times New Roman" pitchFamily="18" charset="0"/>
              </a:rPr>
              <a:t>?3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143000" y="2221706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latin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</a:rPr>
              <a:t> so </a:t>
            </a:r>
            <a:r>
              <a:rPr lang="en-US" dirty="0" err="1">
                <a:latin typeface="Times New Roman" pitchFamily="18" charset="0"/>
              </a:rPr>
              <a:t>sánh</a:t>
            </a:r>
            <a:r>
              <a:rPr lang="en-US" dirty="0">
                <a:latin typeface="Times New Roman" pitchFamily="18" charset="0"/>
              </a:rPr>
              <a:t>:                   </a:t>
            </a:r>
            <a:r>
              <a:rPr lang="en-US" dirty="0" err="1">
                <a:latin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</a:rPr>
              <a:t>                              </a:t>
            </a:r>
            <a:r>
              <a:rPr lang="en-US" dirty="0" err="1">
                <a:latin typeface="Times New Roman" pitchFamily="18" charset="0"/>
              </a:rPr>
              <a:t>và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08413" y="2755106"/>
            <a:ext cx="817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7" name="Picture 6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33" y="3364706"/>
            <a:ext cx="55626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126706"/>
            <a:ext cx="5410200" cy="180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Grp="1"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107656"/>
            <a:ext cx="4267200" cy="96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4114800" y="3212306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2.3</a:t>
            </a:r>
          </a:p>
        </p:txBody>
      </p:sp>
      <p:sp>
        <p:nvSpPr>
          <p:cNvPr id="11" name="Text Box 28"/>
          <p:cNvSpPr txBox="1">
            <a:spLocks noChangeArrowheads="1"/>
          </p:cNvSpPr>
          <p:nvPr/>
        </p:nvSpPr>
        <p:spPr bwMode="auto">
          <a:xfrm>
            <a:off x="3200400" y="4964906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Times New Roman" pitchFamily="18" charset="0"/>
              </a:rPr>
              <a:t>2.5</a:t>
            </a:r>
          </a:p>
        </p:txBody>
      </p:sp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4114800" y="3212306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2+2+2</a:t>
            </a:r>
          </a:p>
        </p:txBody>
      </p:sp>
      <p:sp>
        <p:nvSpPr>
          <p:cNvPr id="13" name="Text Box 30"/>
          <p:cNvSpPr txBox="1">
            <a:spLocks noChangeArrowheads="1"/>
          </p:cNvSpPr>
          <p:nvPr/>
        </p:nvSpPr>
        <p:spPr bwMode="auto">
          <a:xfrm>
            <a:off x="3124200" y="4964906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2+2+2+2+2</a:t>
            </a:r>
          </a:p>
        </p:txBody>
      </p:sp>
      <p:pic>
        <p:nvPicPr>
          <p:cNvPr id="14" name="Picture 13"/>
          <p:cNvPicPr>
            <a:picLocks noGrp="1"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364706"/>
            <a:ext cx="15240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7396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1219200" y="2132806"/>
            <a:ext cx="533400" cy="533400"/>
          </a:xfrm>
          <a:prstGeom prst="flowChartMagneticDisk">
            <a:avLst/>
          </a:prstGeom>
          <a:gradFill rotWithShape="1">
            <a:gsLst>
              <a:gs pos="0">
                <a:srgbClr val="FFFFFF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?4</a:t>
            </a: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2133600" y="220778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Times New Roman" pitchFamily="18" charset="0"/>
              </a:rPr>
              <a:t>Điền số thích hợp vào ô vuông: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788444"/>
            <a:ext cx="3048000" cy="193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5146964" y="2844511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sym typeface="Webdings" pitchFamily="18" charset="2"/>
              </a:rPr>
              <a:t></a:t>
            </a: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3650673" y="3816349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sym typeface="Webdings" pitchFamily="18" charset="2"/>
              </a:rPr>
              <a:t>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046518" y="2608767"/>
            <a:ext cx="838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>
                <a:solidFill>
                  <a:srgbClr val="FF0066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429000" y="3618705"/>
            <a:ext cx="990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>
                <a:solidFill>
                  <a:srgbClr val="FF0066"/>
                </a:solidFill>
                <a:latin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="" xmlns:p14="http://schemas.microsoft.com/office/powerpoint/2010/main" val="200154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304800" y="1752600"/>
            <a:ext cx="8610600" cy="914400"/>
          </a:xfrm>
          <a:prstGeom prst="flowChartAlternateProcess">
            <a:avLst/>
          </a:prstGeom>
          <a:gradFill rotWithShape="1">
            <a:gsLst>
              <a:gs pos="0">
                <a:schemeClr val="bg1"/>
              </a:gs>
              <a:gs pos="100000">
                <a:srgbClr val="00FFFF">
                  <a:alpha val="59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sz="3200">
                <a:latin typeface="Times New Roman" pitchFamily="18" charset="0"/>
              </a:rPr>
              <a:t>Viết các số             và                 dưới dạng các  lũy </a:t>
            </a:r>
          </a:p>
          <a:p>
            <a:r>
              <a:rPr lang="en-US" sz="3200">
                <a:latin typeface="Times New Roman" pitchFamily="18" charset="0"/>
              </a:rPr>
              <a:t>thừa của cơ số  0,5  .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         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92868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752600"/>
            <a:ext cx="1143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45" y="3505200"/>
            <a:ext cx="1216025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Grp="1"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645" y="3451225"/>
            <a:ext cx="1600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Grp="1"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445" y="3429000"/>
            <a:ext cx="1524000" cy="74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923630"/>
            <a:ext cx="1524000" cy="636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4771230"/>
            <a:ext cx="1447800" cy="92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25" y="4847430"/>
            <a:ext cx="124777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3538105" y="2971800"/>
            <a:ext cx="839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219941" y="457200"/>
            <a:ext cx="3276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31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19 SGK</a:t>
            </a:r>
          </a:p>
        </p:txBody>
      </p:sp>
    </p:spTree>
    <p:extLst>
      <p:ext uri="{BB962C8B-B14F-4D97-AF65-F5344CB8AC3E}">
        <p14:creationId xmlns="" xmlns:p14="http://schemas.microsoft.com/office/powerpoint/2010/main" val="41007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50248" y="457200"/>
            <a:ext cx="3276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30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19 SGK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257175" y="1362076"/>
            <a:ext cx="2362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</a:rPr>
              <a:t> x, </a:t>
            </a:r>
            <a:r>
              <a:rPr lang="en-US" sz="3200" dirty="0" err="1">
                <a:latin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</a:rPr>
              <a:t> :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75" y="1087438"/>
            <a:ext cx="5410200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81213"/>
            <a:ext cx="226853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381375" y="2081213"/>
            <a:ext cx="81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 flipH="1">
            <a:off x="3781424" y="2633663"/>
            <a:ext cx="45719" cy="264795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7"/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7488" y="2157413"/>
            <a:ext cx="2376487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AutoShape 2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486775" y="5815013"/>
            <a:ext cx="533400" cy="485775"/>
          </a:xfrm>
          <a:prstGeom prst="rightArrow">
            <a:avLst>
              <a:gd name="adj1" fmla="val 50000"/>
              <a:gd name="adj2" fmla="val 27451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261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7"/>
          <p:cNvSpPr txBox="1">
            <a:spLocks noChangeArrowheads="1"/>
          </p:cNvSpPr>
          <p:nvPr/>
        </p:nvSpPr>
        <p:spPr bwMode="auto">
          <a:xfrm>
            <a:off x="339436" y="544512"/>
            <a:ext cx="3276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32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19 SGK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533400" y="1186656"/>
            <a:ext cx="83058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i="1" dirty="0" err="1">
                <a:solidFill>
                  <a:srgbClr val="FF00FF"/>
                </a:solidFill>
                <a:latin typeface="Times New Roman" pitchFamily="18" charset="0"/>
              </a:rPr>
              <a:t>Đố</a:t>
            </a:r>
            <a:r>
              <a:rPr lang="en-US" sz="3600" dirty="0">
                <a:latin typeface="Times New Roman" pitchFamily="18" charset="0"/>
              </a:rPr>
              <a:t> : </a:t>
            </a:r>
            <a:r>
              <a:rPr lang="en-US" sz="3600" dirty="0" err="1">
                <a:latin typeface="Times New Roman" pitchFamily="18" charset="0"/>
              </a:rPr>
              <a:t>Hãy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chọn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chữ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sao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cho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thể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chữ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thành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lũy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thừa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để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kết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quả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nguyên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dương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nhỏ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nhất</a:t>
            </a:r>
            <a:r>
              <a:rPr lang="en-US" sz="3600" dirty="0">
                <a:latin typeface="Times New Roman" pitchFamily="18" charset="0"/>
              </a:rPr>
              <a:t>. ( </a:t>
            </a:r>
            <a:r>
              <a:rPr lang="en-US" sz="3600" dirty="0" err="1">
                <a:latin typeface="Times New Roman" pitchFamily="18" charset="0"/>
              </a:rPr>
              <a:t>Chọn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càng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nhiều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càng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tốt</a:t>
            </a:r>
            <a:r>
              <a:rPr lang="en-US" sz="3600" dirty="0">
                <a:latin typeface="Times New Roman" pitchFamily="18" charset="0"/>
              </a:rPr>
              <a:t> ).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733800" y="3564731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sz="3200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sz="3200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615656"/>
            <a:ext cx="6553200" cy="166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990600" y="4006056"/>
            <a:ext cx="708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nguyên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dương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nhỏ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nhất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 1</a:t>
            </a:r>
          </a:p>
        </p:txBody>
      </p:sp>
    </p:spTree>
    <p:extLst>
      <p:ext uri="{BB962C8B-B14F-4D97-AF65-F5344CB8AC3E}">
        <p14:creationId xmlns="" xmlns:p14="http://schemas.microsoft.com/office/powerpoint/2010/main" val="207939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152</TotalTime>
  <Words>509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Athos</dc:creator>
  <cp:lastModifiedBy>nguyenminhson1210@yahoo.com</cp:lastModifiedBy>
  <cp:revision>16</cp:revision>
  <dcterms:created xsi:type="dcterms:W3CDTF">2017-09-10T14:27:33Z</dcterms:created>
  <dcterms:modified xsi:type="dcterms:W3CDTF">2018-09-19T09:22:45Z</dcterms:modified>
</cp:coreProperties>
</file>