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61" r:id="rId7"/>
    <p:sldId id="263" r:id="rId8"/>
    <p:sldId id="271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56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03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4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5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84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5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5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6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8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1FD15-28BB-4DBE-A2EB-3EBA2C1A772F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D7B50-9EF4-4500-B1FD-E969F603F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4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371600"/>
            <a:ext cx="7391400" cy="3279775"/>
          </a:xfrm>
        </p:spPr>
        <p:txBody>
          <a:bodyPr>
            <a:no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Nhiệt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liệt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chào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mừng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quý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thầy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cô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và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các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bạn</a:t>
            </a:r>
            <a:r>
              <a:rPr lang="en-US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  <a:endParaRPr lang="en-US" sz="48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65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914400"/>
            <a:ext cx="355473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38200" y="4114800"/>
            <a:ext cx="746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T82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66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(Đ),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(S)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4081147"/>
            <a:ext cx="5943600" cy="64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9718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39000" y="4084225"/>
            <a:ext cx="609600" cy="575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239000" y="2971800"/>
            <a:ext cx="609600" cy="5232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239000" y="4072657"/>
            <a:ext cx="609600" cy="57554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39000" y="2981980"/>
            <a:ext cx="609600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Đ</a:t>
            </a:r>
            <a:endParaRPr lang="en-US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2366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3400" y="2027237"/>
                <a:ext cx="8229600" cy="36877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Cho 2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thẳng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MN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PQ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cắt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tại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A. 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00100" lvl="2" indent="0">
                  <a:buNone/>
                </a:pP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a.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tên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cặp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đỉnh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00100" lvl="2" indent="0">
                  <a:buNone/>
                </a:pP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b. Cho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1" i="1">
                            <a:latin typeface="Cambria Math"/>
                          </a:rPr>
                          <m:t>𝐌𝐀𝐏</m:t>
                        </m:r>
                      </m:e>
                    </m:acc>
                    <m:r>
                      <a:rPr lang="en-US" sz="3200" b="1" i="1">
                        <a:latin typeface="Cambria Math"/>
                      </a:rPr>
                      <m:t>=</m:t>
                    </m:r>
                    <m:r>
                      <a:rPr lang="en-US" sz="3200" b="1" i="1">
                        <a:latin typeface="Cambria Math"/>
                      </a:rPr>
                      <m:t>𝟑𝟎</m:t>
                    </m:r>
                    <m:r>
                      <a:rPr lang="en-US" sz="3200" b="1" i="1">
                        <a:latin typeface="Cambria Math"/>
                      </a:rPr>
                      <m:t>°</m:t>
                    </m:r>
                  </m:oMath>
                </a14:m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1" i="1">
                            <a:latin typeface="Cambria Math"/>
                          </a:rPr>
                          <m:t>𝐐𝐀𝐍</m:t>
                        </m:r>
                      </m:e>
                    </m:acc>
                  </m:oMath>
                </a14:m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800100" lvl="2" indent="0">
                  <a:buNone/>
                </a:pP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c. Cho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1" i="0">
                            <a:latin typeface="Cambria Math"/>
                          </a:rPr>
                          <m:t>𝐌𝐀</m:t>
                        </m:r>
                        <m:r>
                          <a:rPr lang="en-US" sz="3200" b="1" i="0" smtClean="0">
                            <a:latin typeface="Cambria Math"/>
                          </a:rPr>
                          <m:t>𝐐</m:t>
                        </m:r>
                      </m:e>
                    </m:acc>
                    <m:r>
                      <a:rPr lang="en-US" sz="3200" b="1" i="0">
                        <a:latin typeface="Cambria Math"/>
                      </a:rPr>
                      <m:t>=</m:t>
                    </m:r>
                    <m:r>
                      <a:rPr lang="en-US" sz="3200" b="1" i="0">
                        <a:latin typeface="Cambria Math"/>
                      </a:rPr>
                      <m:t>𝟗𝟎</m:t>
                    </m:r>
                    <m:r>
                      <a:rPr lang="en-US" sz="3200" b="1" i="0">
                        <a:latin typeface="Cambria Math"/>
                      </a:rPr>
                      <m:t>°</m:t>
                    </m:r>
                  </m:oMath>
                </a14:m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1" i="0" smtClean="0">
                            <a:latin typeface="Cambria Math"/>
                          </a:rPr>
                          <m:t>𝐏</m:t>
                        </m:r>
                        <m:r>
                          <a:rPr lang="en-US" sz="3200" b="1" i="0">
                            <a:latin typeface="Cambria Math"/>
                          </a:rPr>
                          <m:t>𝐀𝐍</m:t>
                        </m:r>
                      </m:e>
                    </m:acc>
                  </m:oMath>
                </a14:m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400" y="2027237"/>
                <a:ext cx="8229600" cy="3687763"/>
              </a:xfrm>
              <a:blipFill rotWithShape="1">
                <a:blip r:embed="rId2"/>
                <a:stretch>
                  <a:fillRect l="-1926" t="-2314" r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061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1" y="762000"/>
            <a:ext cx="3962399" cy="2362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14400" y="9144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62000" y="1752600"/>
                <a:ext cx="3124200" cy="1844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a.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cặp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đỉnh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MAQ</m:t>
                        </m:r>
                      </m:e>
                    </m:acc>
                    <m:r>
                      <a:rPr lang="en-US" sz="2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</a:rPr>
                      <m:t>v</m:t>
                    </m:r>
                    <m:r>
                      <a:rPr lang="en-US" sz="2800">
                        <a:latin typeface="Cambria Math"/>
                      </a:rPr>
                      <m:t>à 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PAN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MAP</m:t>
                        </m:r>
                      </m:e>
                    </m:acc>
                    <m:r>
                      <a:rPr lang="en-US" sz="2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</a:rPr>
                      <m:t>v</m:t>
                    </m:r>
                    <m:r>
                      <a:rPr lang="en-US" sz="2800">
                        <a:latin typeface="Cambria Math"/>
                      </a:rPr>
                      <m:t>à  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NAQ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752600"/>
                <a:ext cx="3124200" cy="1844608"/>
              </a:xfrm>
              <a:prstGeom prst="rect">
                <a:avLst/>
              </a:prstGeom>
              <a:blipFill rotWithShape="1">
                <a:blip r:embed="rId3"/>
                <a:stretch>
                  <a:fillRect l="-3899" t="-3311" b="-8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2000" y="3728049"/>
                <a:ext cx="7924800" cy="1413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b.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MAP</m:t>
                        </m:r>
                      </m:e>
                    </m:acc>
                    <m:r>
                      <a:rPr lang="en-US" sz="2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</a:rPr>
                      <m:t>v</m:t>
                    </m:r>
                    <m:r>
                      <a:rPr lang="en-US" sz="2800">
                        <a:latin typeface="Cambria Math"/>
                      </a:rPr>
                      <m:t>à  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NAQ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đỉnh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nên</a:t>
                </a:r>
                <a:endParaRPr lang="en-US" sz="2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0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		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MAP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NAQ</m:t>
                        </m:r>
                      </m:e>
                    </m:acc>
                    <m:r>
                      <a:rPr lang="en-US" sz="2800" i="1">
                        <a:latin typeface="Cambria Math"/>
                      </a:rPr>
                      <m:t>=30°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728049"/>
                <a:ext cx="7924800" cy="1413720"/>
              </a:xfrm>
              <a:prstGeom prst="rect">
                <a:avLst/>
              </a:prstGeom>
              <a:blipFill rotWithShape="1">
                <a:blip r:embed="rId4"/>
                <a:stretch>
                  <a:fillRect l="-1538" t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62000" y="4876800"/>
                <a:ext cx="7924800" cy="9828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c.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MA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𝑄</m:t>
                        </m:r>
                      </m:e>
                    </m:acc>
                    <m:r>
                      <a:rPr lang="en-US" sz="2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</a:rPr>
                      <m:t>v</m:t>
                    </m:r>
                    <m:r>
                      <a:rPr lang="en-US" sz="2800">
                        <a:latin typeface="Cambria Math"/>
                      </a:rPr>
                      <m:t>à  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NA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𝑃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đỉnh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>
                              <a:latin typeface="Cambria Math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/>
                            </a:rPr>
                            <m:t>MA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e>
                      </m:acc>
                      <m:r>
                        <a:rPr lang="en-US" sz="2800">
                          <a:latin typeface="Cambria Math"/>
                        </a:rPr>
                        <m:t>= </m:t>
                      </m:r>
                      <m:acc>
                        <m:accPr>
                          <m:chr m:val="̂"/>
                          <m:ctrlPr>
                            <a:rPr lang="en-US" sz="2800" i="1">
                              <a:latin typeface="Cambria Math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/>
                            </a:rPr>
                            <m:t>NA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</m:acc>
                      <m:r>
                        <a:rPr lang="en-US" sz="2800" i="1">
                          <a:latin typeface="Cambria Math"/>
                        </a:rPr>
                        <m:t>=90°</m:t>
                      </m:r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876800"/>
                <a:ext cx="7924800" cy="982833"/>
              </a:xfrm>
              <a:prstGeom prst="rect">
                <a:avLst/>
              </a:prstGeom>
              <a:blipFill rotWithShape="1">
                <a:blip r:embed="rId5"/>
                <a:stretch>
                  <a:fillRect l="-1538" t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94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SGK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1,2,3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82</a:t>
            </a: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SBT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: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‘‘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’’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0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843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song.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song song.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Ơ-clit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song song.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song song.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75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1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§1. </a:t>
            </a:r>
            <a:r>
              <a:rPr lang="en-US" sz="36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</a:t>
            </a:r>
            <a:r>
              <a:rPr lang="en-US" sz="3600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ai</a:t>
            </a:r>
            <a:r>
              <a:rPr lang="en-US" sz="36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góc</a:t>
            </a:r>
            <a:r>
              <a:rPr lang="en-US" sz="36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đối</a:t>
            </a:r>
            <a:r>
              <a:rPr lang="en-US" sz="36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đỉnh</a:t>
            </a:r>
            <a:endParaRPr lang="en-US" sz="36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724561"/>
            <a:ext cx="7924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I.Đường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song.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24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8700" y="1752600"/>
            <a:ext cx="140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762000"/>
            <a:ext cx="8454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B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53100" y="1849693"/>
            <a:ext cx="140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2514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Tia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2937" y="4913293"/>
            <a:ext cx="491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496318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22937" y="2514600"/>
                <a:ext cx="4891879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chung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cạnh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cạnh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còn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lại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nằm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nửa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mặt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phẳng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bờ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chứa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cạnh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chung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tổng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180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937" y="2514600"/>
                <a:ext cx="4891879" cy="2246769"/>
              </a:xfrm>
              <a:prstGeom prst="rect">
                <a:avLst/>
              </a:prstGeom>
              <a:blipFill rotWithShape="1">
                <a:blip r:embed="rId2"/>
                <a:stretch>
                  <a:fillRect l="-2618" t="-2717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>
            <a:off x="2286000" y="2776210"/>
            <a:ext cx="1636937" cy="2329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667000" y="2895600"/>
            <a:ext cx="1371600" cy="24947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60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581400"/>
                <a:ext cx="7848600" cy="25447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u="sng" dirty="0" err="1" smtClean="0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u="sng" dirty="0" err="1" smtClean="0">
                    <a:latin typeface="Times New Roman" pitchFamily="18" charset="0"/>
                    <a:cs typeface="Times New Roman" pitchFamily="18" charset="0"/>
                  </a:rPr>
                  <a:t>nghĩa</a:t>
                </a:r>
                <a:r>
                  <a:rPr lang="en-US" b="1" u="sng" dirty="0" smtClean="0"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b="1" u="sng" dirty="0" err="1" smtClean="0">
                    <a:latin typeface="Times New Roman" pitchFamily="18" charset="0"/>
                    <a:cs typeface="Times New Roman" pitchFamily="18" charset="0"/>
                  </a:rPr>
                  <a:t>SGK</a:t>
                </a:r>
                <a:r>
                  <a:rPr lang="en-US" b="1" u="sng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b="1" u="sng" dirty="0" err="1" smtClean="0">
                    <a:latin typeface="Times New Roman" pitchFamily="18" charset="0"/>
                    <a:cs typeface="Times New Roman" pitchFamily="18" charset="0"/>
                  </a:rPr>
                  <a:t>T81</a:t>
                </a:r>
                <a:r>
                  <a:rPr lang="en-US" b="1" u="sng" dirty="0" smtClean="0">
                    <a:latin typeface="Times New Roman" pitchFamily="18" charset="0"/>
                    <a:cs typeface="Times New Roman" pitchFamily="18" charset="0"/>
                  </a:rPr>
                  <a:t>):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đỉnh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mà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cạnh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này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cạnh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 err="1" smtClean="0">
                    <a:latin typeface="Times New Roman" pitchFamily="18" charset="0"/>
                    <a:cs typeface="Times New Roman" pitchFamily="18" charset="0"/>
                  </a:rPr>
                  <a:t>kia</a:t>
                </a: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 smtClean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O</m:t>
                            </m:r>
                          </m:e>
                          <m:sub>
                            <m:r>
                              <a:rPr lang="en-US" b="0" i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b="0" i="0" smtClean="0">
                        <a:latin typeface="Cambria Math"/>
                      </a:rPr>
                      <m:t>, 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O</m:t>
                            </m:r>
                          </m:e>
                          <m:sub>
                            <m:r>
                              <a:rPr lang="en-US" b="0" i="0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đỉnh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581400"/>
                <a:ext cx="7848600" cy="2544763"/>
              </a:xfrm>
              <a:blipFill rotWithShape="1">
                <a:blip r:embed="rId2"/>
                <a:stretch>
                  <a:fillRect l="-1941" t="-3357" r="-1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1143000"/>
            <a:ext cx="355473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566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57200" y="3048000"/>
            <a:ext cx="8001000" cy="2743200"/>
            <a:chOff x="457200" y="2438400"/>
            <a:chExt cx="8001000" cy="27432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Cloud Callout 4"/>
                <p:cNvSpPr/>
                <p:nvPr/>
              </p:nvSpPr>
              <p:spPr>
                <a:xfrm>
                  <a:off x="457200" y="2438400"/>
                  <a:ext cx="8001000" cy="2743200"/>
                </a:xfrm>
                <a:prstGeom prst="cloudCallout">
                  <a:avLst>
                    <a:gd name="adj1" fmla="val -43008"/>
                    <a:gd name="adj2" fmla="val 76430"/>
                  </a:avLst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Hai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góc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O</m:t>
                          </m:r>
                        </m:e>
                        <m:sub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và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O</m:t>
                          </m:r>
                        </m:e>
                        <m:sub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có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là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hai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góc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đối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đỉnh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không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?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Vì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sao</a:t>
                  </a:r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?</a:t>
                  </a:r>
                  <a:endParaRPr lang="en-US" sz="3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5" name="Cloud Callout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" y="2438400"/>
                  <a:ext cx="8001000" cy="2743200"/>
                </a:xfrm>
                <a:prstGeom prst="cloudCallout">
                  <a:avLst>
                    <a:gd name="adj1" fmla="val -43008"/>
                    <a:gd name="adj2" fmla="val 76430"/>
                  </a:avLst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Rectangle 3"/>
            <p:cNvSpPr/>
            <p:nvPr/>
          </p:nvSpPr>
          <p:spPr>
            <a:xfrm>
              <a:off x="990600" y="3505200"/>
              <a:ext cx="5334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?2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533400"/>
            <a:ext cx="355473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2196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884067"/>
            <a:ext cx="2971800" cy="1461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828800"/>
            <a:ext cx="29718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7975" y="3810000"/>
            <a:ext cx="279082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700212" y="34290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600" y="35052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38575" y="5066305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" y="5562600"/>
            <a:ext cx="906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47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1630362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tập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2: </a:t>
                </a:r>
                <a:b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b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b="1" i="0" smtClean="0">
                            <a:latin typeface="Cambria Math"/>
                          </a:rPr>
                          <m:t>𝐱𝐁𝐲</m:t>
                        </m:r>
                      </m:e>
                    </m:acc>
                    <m:r>
                      <a:rPr lang="en-US" sz="3600" b="1" i="0" smtClean="0">
                        <a:latin typeface="Cambria Math"/>
                      </a:rPr>
                      <m:t>=</m:t>
                    </m:r>
                    <m:r>
                      <a:rPr lang="en-US" sz="3600" b="1" i="0" smtClean="0">
                        <a:latin typeface="Cambria Math"/>
                      </a:rPr>
                      <m:t>𝟔𝟎</m:t>
                    </m:r>
                    <m:r>
                      <a:rPr lang="en-US" sz="3600" b="1" i="0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b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Sau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đó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ãy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đỉnh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b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b="1" i="0">
                            <a:latin typeface="Cambria Math"/>
                          </a:rPr>
                          <m:t>𝐱𝐁𝐲</m:t>
                        </m:r>
                      </m:e>
                    </m:acc>
                  </m:oMath>
                </a14:m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36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1630362"/>
              </a:xfrm>
              <a:blipFill rotWithShape="1">
                <a:blip r:embed="rId2"/>
                <a:stretch>
                  <a:fillRect l="-2222" t="-10075" b="-17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59558" y="3623592"/>
                <a:ext cx="8279642" cy="24724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800" b="1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fr-FR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b="1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fr-FR" sz="2800" b="1" dirty="0" smtClean="0">
                    <a:latin typeface="Times New Roman" pitchFamily="18" charset="0"/>
                    <a:cs typeface="Times New Roman" pitchFamily="18" charset="0"/>
                  </a:rPr>
                  <a:t>:	</a:t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xBy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>
                            <a:latin typeface="Cambria Math"/>
                          </a:rPr>
                        </m:ctrlPr>
                      </m:sSupPr>
                      <m:e>
                        <m:r>
                          <a:rPr lang="fr-FR" sz="2800" i="0">
                            <a:latin typeface="Cambria Math"/>
                          </a:rPr>
                          <m:t>60</m:t>
                        </m:r>
                      </m:e>
                      <m:sup>
                        <m:r>
                          <a:rPr lang="fr-FR" sz="2800" i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Bm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là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Bx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dirty="0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		</a:t>
                </a:r>
                <a:r>
                  <a:rPr lang="en-US" sz="2800" dirty="0" err="1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Vẽ</a:t>
                </a:r>
                <a:r>
                  <a:rPr lang="en-US" sz="2800" dirty="0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tia</a:t>
                </a:r>
                <a:r>
                  <a:rPr lang="en-US" sz="2800" dirty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Bn</a:t>
                </a:r>
                <a:r>
                  <a:rPr lang="en-US" sz="2800" dirty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là</a:t>
                </a:r>
                <a:r>
                  <a:rPr lang="en-US" sz="2800" dirty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tia</a:t>
                </a:r>
                <a:r>
                  <a:rPr lang="en-US" sz="2800" dirty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đối</a:t>
                </a:r>
                <a:r>
                  <a:rPr lang="en-US" sz="2800" dirty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tia</a:t>
                </a:r>
                <a:r>
                  <a:rPr lang="en-US" sz="2800" dirty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By.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dirty="0" err="1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Từ</a:t>
                </a:r>
                <a:r>
                  <a:rPr lang="en-US" sz="2800" dirty="0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đó</a:t>
                </a:r>
                <a:r>
                  <a:rPr lang="en-US" sz="2800" dirty="0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ta </a:t>
                </a:r>
                <a:r>
                  <a:rPr lang="en-US" sz="2800" dirty="0" err="1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vẽ</a:t>
                </a:r>
                <a:r>
                  <a:rPr lang="en-US" sz="2800" dirty="0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được</a:t>
                </a:r>
                <a:r>
                  <a:rPr lang="en-US" sz="2800" dirty="0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góc</a:t>
                </a:r>
                <a:r>
                  <a:rPr lang="en-US" sz="2800" dirty="0" smtClean="0">
                    <a:latin typeface="Times New Roman" pitchFamily="18" charset="0"/>
                    <a:ea typeface="SimSun" pitchFamily="2" charset="-122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smtClean="0">
                            <a:latin typeface="Cambria Math"/>
                            <a:ea typeface="SimSun" pitchFamily="2" charset="-122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ea typeface="SimSun" pitchFamily="2" charset="-122"/>
                            <a:cs typeface="Times New Roman" pitchFamily="18" charset="0"/>
                          </a:rPr>
                          <m:t>mBn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đỉnh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xBy</m:t>
                        </m:r>
                      </m:e>
                    </m:acc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558" y="3623592"/>
                <a:ext cx="8279642" cy="2472408"/>
              </a:xfrm>
              <a:prstGeom prst="rect">
                <a:avLst/>
              </a:prstGeom>
              <a:blipFill rotWithShape="1">
                <a:blip r:embed="rId3"/>
                <a:stretch>
                  <a:fillRect l="-1546" t="-1478" b="-41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1905000"/>
            <a:ext cx="2667000" cy="171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0167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55870" y="1752600"/>
            <a:ext cx="408813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09600" y="1524000"/>
                <a:ext cx="3581400" cy="16138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algn="just">
                  <a:buFont typeface="Arial" charset="0"/>
                  <a:buChar char="•"/>
                </a:pPr>
                <a:r>
                  <a:rPr lang="en-US" sz="2400" b="1" u="sng" dirty="0" smtClean="0">
                    <a:latin typeface="Times New Roman" pitchFamily="18" charset="0"/>
                    <a:cs typeface="Times New Roman" pitchFamily="18" charset="0"/>
                  </a:rPr>
                  <a:t>Tập </a:t>
                </a:r>
                <a:r>
                  <a:rPr lang="en-US" sz="2400" b="1" u="sng" dirty="0" err="1" smtClean="0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4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u="sng" dirty="0" err="1" smtClean="0">
                    <a:latin typeface="Times New Roman" pitchFamily="18" charset="0"/>
                    <a:cs typeface="Times New Roman" pitchFamily="18" charset="0"/>
                  </a:rPr>
                  <a:t>luận</a:t>
                </a:r>
                <a:r>
                  <a:rPr lang="en-US" sz="2400" b="1" u="sng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algn="just"/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Quan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sát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không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thực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hiện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hãy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so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sánh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1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0" smtClean="0">
                                <a:latin typeface="Cambria Math"/>
                                <a:cs typeface="Times New Roman" pitchFamily="18" charset="0"/>
                              </a:rPr>
                              <m:t>𝐎</m:t>
                            </m:r>
                          </m:e>
                          <m:sub>
                            <m:r>
                              <a:rPr lang="en-US" sz="2400" b="1" i="0" smtClean="0">
                                <a:latin typeface="Cambria Math"/>
                                <a:cs typeface="Times New Roman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1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0" smtClean="0">
                                <a:latin typeface="Cambria Math"/>
                                <a:cs typeface="Times New Roman" pitchFamily="18" charset="0"/>
                              </a:rPr>
                              <m:t>𝐎</m:t>
                            </m:r>
                          </m:e>
                          <m:sub>
                            <m:r>
                              <a:rPr lang="en-US" sz="2400" b="1" i="0" smtClean="0">
                                <a:latin typeface="Cambria Math"/>
                                <a:cs typeface="Times New Roman" pitchFamily="18" charset="0"/>
                              </a:rPr>
                              <m:t>𝟑</m:t>
                            </m:r>
                          </m:sub>
                        </m:sSub>
                      </m:e>
                    </m:acc>
                  </m:oMath>
                </a14:m>
                <a:endParaRPr lang="en-US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524000"/>
                <a:ext cx="3581400" cy="1613840"/>
              </a:xfrm>
              <a:prstGeom prst="rect">
                <a:avLst/>
              </a:prstGeom>
              <a:blipFill rotWithShape="1">
                <a:blip r:embed="rId3"/>
                <a:stretch>
                  <a:fillRect l="-2551" t="-3019" r="-2381" b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57200" y="3276600"/>
                <a:ext cx="4191000" cy="8551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kề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bù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         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(1)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276600"/>
                <a:ext cx="4191000" cy="855106"/>
              </a:xfrm>
              <a:prstGeom prst="rect">
                <a:avLst/>
              </a:prstGeom>
              <a:blipFill rotWithShape="1">
                <a:blip r:embed="rId4"/>
                <a:stretch>
                  <a:fillRect l="-2180" t="-4286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57200" y="4191000"/>
                <a:ext cx="6858000" cy="473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kề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bù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  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180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(2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191000"/>
                <a:ext cx="6858000" cy="473719"/>
              </a:xfrm>
              <a:prstGeom prst="rect">
                <a:avLst/>
              </a:prstGeom>
              <a:blipFill rotWithShape="1">
                <a:blip r:embed="rId5"/>
                <a:stretch>
                  <a:fillRect l="-1333" t="-7792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57200" y="4876800"/>
                <a:ext cx="7696200" cy="473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(1)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(2) ta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(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76800"/>
                <a:ext cx="7696200" cy="473719"/>
              </a:xfrm>
              <a:prstGeom prst="rect">
                <a:avLst/>
              </a:prstGeom>
              <a:blipFill rotWithShape="1">
                <a:blip r:embed="rId6"/>
                <a:stretch>
                  <a:fillRect l="-1188" t="-7692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57200" y="5486400"/>
                <a:ext cx="4800600" cy="473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(3)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486400"/>
                <a:ext cx="4800600" cy="473719"/>
              </a:xfrm>
              <a:prstGeom prst="rect">
                <a:avLst/>
              </a:prstGeom>
              <a:blipFill rotWithShape="1">
                <a:blip r:embed="rId7"/>
                <a:stretch>
                  <a:fillRect l="-1904" t="-8974" b="-2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757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633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Nhiệt liệt chào mừng quý thầy cô và các bạn!</vt:lpstr>
      <vt:lpstr>Chương I. Đường thẳng vuông góc. Đường thẳng song song.</vt:lpstr>
      <vt:lpstr>§1. Hai góc đối đỉnh</vt:lpstr>
      <vt:lpstr>PowerPoint Presentation</vt:lpstr>
      <vt:lpstr>1. Thế nào là hai góc đối đỉnh?</vt:lpstr>
      <vt:lpstr>PowerPoint Presentation</vt:lpstr>
      <vt:lpstr>Bài tập 1: Trong các hình vẽ sau đây hình nào có chứa góc đối đỉnh?</vt:lpstr>
      <vt:lpstr> Bài tập 2:   Vẽ (xBy) ̂=60°.  Sau đó hãy vẽ góc đối đỉnh với (xBy) ̂?</vt:lpstr>
      <vt:lpstr>2. Tính chất của hai góc đối đỉnh:</vt:lpstr>
      <vt:lpstr>PowerPoint Presentation</vt:lpstr>
      <vt:lpstr>Bài tập : Điền đúng (Đ), sai(S) vào ô trống sao cho phù hợp:</vt:lpstr>
      <vt:lpstr>3. Bài tập: ( Hoạt động nhóm)</vt:lpstr>
      <vt:lpstr>PowerPoint Presentation</vt:lpstr>
      <vt:lpstr>3. Dặn dò: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Bich</dc:creator>
  <cp:lastModifiedBy>Ngoc Bich</cp:lastModifiedBy>
  <cp:revision>26</cp:revision>
  <dcterms:created xsi:type="dcterms:W3CDTF">2017-05-17T23:18:25Z</dcterms:created>
  <dcterms:modified xsi:type="dcterms:W3CDTF">2017-05-19T04:07:57Z</dcterms:modified>
</cp:coreProperties>
</file>