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83" r:id="rId2"/>
    <p:sldId id="291" r:id="rId3"/>
    <p:sldId id="292" r:id="rId4"/>
    <p:sldId id="294" r:id="rId5"/>
    <p:sldId id="293" r:id="rId6"/>
    <p:sldId id="295" r:id="rId7"/>
    <p:sldId id="288" r:id="rId8"/>
    <p:sldId id="297" r:id="rId9"/>
    <p:sldId id="296" r:id="rId10"/>
    <p:sldId id="289" r:id="rId11"/>
    <p:sldId id="298" r:id="rId12"/>
    <p:sldId id="277" r:id="rId13"/>
    <p:sldId id="274" r:id="rId14"/>
    <p:sldId id="299" r:id="rId15"/>
    <p:sldId id="300" r:id="rId16"/>
    <p:sldId id="301" r:id="rId17"/>
    <p:sldId id="302" r:id="rId18"/>
    <p:sldId id="278" r:id="rId19"/>
    <p:sldId id="303" r:id="rId20"/>
    <p:sldId id="304" r:id="rId21"/>
    <p:sldId id="305" r:id="rId22"/>
    <p:sldId id="306" r:id="rId23"/>
    <p:sldId id="272" r:id="rId24"/>
    <p:sldId id="308" r:id="rId25"/>
    <p:sldId id="307" r:id="rId26"/>
    <p:sldId id="316" r:id="rId27"/>
    <p:sldId id="317" r:id="rId28"/>
    <p:sldId id="312" r:id="rId29"/>
    <p:sldId id="260" r:id="rId30"/>
    <p:sldId id="279" r:id="rId31"/>
    <p:sldId id="280" r:id="rId32"/>
    <p:sldId id="281" r:id="rId33"/>
    <p:sldId id="264" r:id="rId34"/>
    <p:sldId id="265" r:id="rId35"/>
    <p:sldId id="266" r:id="rId36"/>
    <p:sldId id="313" r:id="rId37"/>
    <p:sldId id="273" r:id="rId38"/>
    <p:sldId id="314" r:id="rId39"/>
    <p:sldId id="257" r:id="rId40"/>
    <p:sldId id="318" r:id="rId41"/>
    <p:sldId id="315" r:id="rId42"/>
  </p:sldIdLst>
  <p:sldSz cx="12192000" cy="6858000"/>
  <p:notesSz cx="6858000" cy="9144000"/>
  <p:custDataLst>
    <p:tags r:id="rId4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a:srgbClr val="FF33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999A71-35FD-43C2-A1E2-80111A018ACE}" type="datetimeFigureOut">
              <a:rPr lang="en-US" smtClean="0"/>
              <a:pPr/>
              <a:t>4/9/2020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15EB56-5971-4A2C-875B-9E8AABF837F8}" type="slidenum">
              <a:rPr lang="en-US" smtClean="0"/>
              <a:pPr/>
              <a:t>‹#›</a:t>
            </a:fld>
            <a:endParaRPr lang="en-US"/>
          </a:p>
        </p:txBody>
      </p:sp>
    </p:spTree>
    <p:extLst>
      <p:ext uri="{BB962C8B-B14F-4D97-AF65-F5344CB8AC3E}">
        <p14:creationId xmlns:p14="http://schemas.microsoft.com/office/powerpoint/2010/main" xmlns="" val="1071721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CE776C-7C47-4406-B7B2-CFFC270D0556}"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9D361-33F6-4970-A37E-AA166F55D271}" type="slidenum">
              <a:rPr lang="en-US" smtClean="0"/>
              <a:pPr/>
              <a:t>‹#›</a:t>
            </a:fld>
            <a:endParaRPr lang="en-US"/>
          </a:p>
        </p:txBody>
      </p:sp>
    </p:spTree>
    <p:extLst>
      <p:ext uri="{BB962C8B-B14F-4D97-AF65-F5344CB8AC3E}">
        <p14:creationId xmlns:p14="http://schemas.microsoft.com/office/powerpoint/2010/main" xmlns="" val="3285504924"/>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CE776C-7C47-4406-B7B2-CFFC270D0556}"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9D361-33F6-4970-A37E-AA166F55D271}" type="slidenum">
              <a:rPr lang="en-US" smtClean="0"/>
              <a:pPr/>
              <a:t>‹#›</a:t>
            </a:fld>
            <a:endParaRPr lang="en-US"/>
          </a:p>
        </p:txBody>
      </p:sp>
    </p:spTree>
    <p:extLst>
      <p:ext uri="{BB962C8B-B14F-4D97-AF65-F5344CB8AC3E}">
        <p14:creationId xmlns:p14="http://schemas.microsoft.com/office/powerpoint/2010/main" xmlns="" val="2852097156"/>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CE776C-7C47-4406-B7B2-CFFC270D0556}"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9D361-33F6-4970-A37E-AA166F55D271}" type="slidenum">
              <a:rPr lang="en-US" smtClean="0"/>
              <a:pPr/>
              <a:t>‹#›</a:t>
            </a:fld>
            <a:endParaRPr lang="en-US"/>
          </a:p>
        </p:txBody>
      </p:sp>
    </p:spTree>
    <p:extLst>
      <p:ext uri="{BB962C8B-B14F-4D97-AF65-F5344CB8AC3E}">
        <p14:creationId xmlns:p14="http://schemas.microsoft.com/office/powerpoint/2010/main" xmlns="" val="424617216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609600" y="6245225"/>
            <a:ext cx="2844800" cy="476250"/>
          </a:xfrm>
          <a:prstGeom prst="rect">
            <a:avLst/>
          </a:prstGeom>
        </p:spPr>
        <p:txBody>
          <a:bodyPr/>
          <a:lstStyle>
            <a:lvl1pPr algn="l" eaLnBrk="0" hangingPunct="0">
              <a:spcBef>
                <a:spcPct val="0"/>
              </a:spcBef>
              <a:defRPr sz="5400" b="0">
                <a:latin typeface="Times New Roman" panose="02020603050405020304" pitchFamily="18" charset="0"/>
              </a:defRPr>
            </a:lvl1pPr>
          </a:lstStyle>
          <a:p>
            <a:pPr>
              <a:defRPr/>
            </a:pPr>
            <a:endParaRPr lang="en-US"/>
          </a:p>
        </p:txBody>
      </p:sp>
      <p:sp>
        <p:nvSpPr>
          <p:cNvPr id="4" name="Footer Placeholder 3"/>
          <p:cNvSpPr>
            <a:spLocks noGrp="1"/>
          </p:cNvSpPr>
          <p:nvPr>
            <p:ph type="ftr" sz="quarter" idx="11"/>
          </p:nvPr>
        </p:nvSpPr>
        <p:spPr>
          <a:xfrm>
            <a:off x="4165600" y="6245225"/>
            <a:ext cx="3860800" cy="476250"/>
          </a:xfrm>
          <a:prstGeom prst="rect">
            <a:avLst/>
          </a:prstGeom>
        </p:spPr>
        <p:txBody>
          <a:bodyPr/>
          <a:lstStyle>
            <a:lvl1pPr algn="l" eaLnBrk="0" hangingPunct="0">
              <a:spcBef>
                <a:spcPct val="0"/>
              </a:spcBef>
              <a:defRPr sz="5400" b="0">
                <a:latin typeface="Times New Roman" panose="02020603050405020304" pitchFamily="18" charset="0"/>
              </a:defRPr>
            </a:lvl1pPr>
          </a:lstStyle>
          <a:p>
            <a:pPr>
              <a:defRPr/>
            </a:pPr>
            <a:endParaRPr lang="en-US"/>
          </a:p>
        </p:txBody>
      </p:sp>
      <p:sp>
        <p:nvSpPr>
          <p:cNvPr id="5" name="Slide Number Placeholder 4"/>
          <p:cNvSpPr>
            <a:spLocks noGrp="1"/>
          </p:cNvSpPr>
          <p:nvPr>
            <p:ph type="sldNum" sz="quarter" idx="12"/>
          </p:nvPr>
        </p:nvSpPr>
        <p:spPr>
          <a:xfrm>
            <a:off x="8737600" y="6245225"/>
            <a:ext cx="2844800" cy="476250"/>
          </a:xfrm>
          <a:prstGeom prst="rect">
            <a:avLst/>
          </a:prstGeom>
        </p:spPr>
        <p:txBody>
          <a:bodyPr/>
          <a:lstStyle>
            <a:lvl1pPr algn="l" eaLnBrk="0" hangingPunct="0">
              <a:spcBef>
                <a:spcPct val="0"/>
              </a:spcBef>
              <a:defRPr sz="5400" b="0">
                <a:latin typeface="Times New Roman" panose="02020603050405020304" pitchFamily="18" charset="0"/>
              </a:defRPr>
            </a:lvl1pPr>
          </a:lstStyle>
          <a:p>
            <a:pPr>
              <a:defRPr/>
            </a:pPr>
            <a:fld id="{F8F62124-48D8-455B-8844-410D49D3C355}" type="slidenum">
              <a:rPr lang="en-US"/>
              <a:pPr>
                <a:defRPr/>
              </a:pPr>
              <a:t>‹#›</a:t>
            </a:fld>
            <a:endParaRPr lang="en-US"/>
          </a:p>
        </p:txBody>
      </p:sp>
    </p:spTree>
    <p:extLst>
      <p:ext uri="{BB962C8B-B14F-4D97-AF65-F5344CB8AC3E}">
        <p14:creationId xmlns:p14="http://schemas.microsoft.com/office/powerpoint/2010/main" xmlns="" val="1130720653"/>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CE776C-7C47-4406-B7B2-CFFC270D0556}"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9D361-33F6-4970-A37E-AA166F55D271}" type="slidenum">
              <a:rPr lang="en-US" smtClean="0"/>
              <a:pPr/>
              <a:t>‹#›</a:t>
            </a:fld>
            <a:endParaRPr lang="en-US"/>
          </a:p>
        </p:txBody>
      </p:sp>
    </p:spTree>
    <p:extLst>
      <p:ext uri="{BB962C8B-B14F-4D97-AF65-F5344CB8AC3E}">
        <p14:creationId xmlns:p14="http://schemas.microsoft.com/office/powerpoint/2010/main" xmlns="" val="3489052287"/>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CE776C-7C47-4406-B7B2-CFFC270D0556}"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9D361-33F6-4970-A37E-AA166F55D271}" type="slidenum">
              <a:rPr lang="en-US" smtClean="0"/>
              <a:pPr/>
              <a:t>‹#›</a:t>
            </a:fld>
            <a:endParaRPr lang="en-US"/>
          </a:p>
        </p:txBody>
      </p:sp>
    </p:spTree>
    <p:extLst>
      <p:ext uri="{BB962C8B-B14F-4D97-AF65-F5344CB8AC3E}">
        <p14:creationId xmlns:p14="http://schemas.microsoft.com/office/powerpoint/2010/main" xmlns="" val="61300123"/>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CE776C-7C47-4406-B7B2-CFFC270D0556}" type="datetimeFigureOut">
              <a:rPr lang="en-US" smtClean="0"/>
              <a:pPr/>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49D361-33F6-4970-A37E-AA166F55D271}" type="slidenum">
              <a:rPr lang="en-US" smtClean="0"/>
              <a:pPr/>
              <a:t>‹#›</a:t>
            </a:fld>
            <a:endParaRPr lang="en-US"/>
          </a:p>
        </p:txBody>
      </p:sp>
    </p:spTree>
    <p:extLst>
      <p:ext uri="{BB962C8B-B14F-4D97-AF65-F5344CB8AC3E}">
        <p14:creationId xmlns:p14="http://schemas.microsoft.com/office/powerpoint/2010/main" xmlns="" val="921337002"/>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CE776C-7C47-4406-B7B2-CFFC270D0556}" type="datetimeFigureOut">
              <a:rPr lang="en-US" smtClean="0"/>
              <a:pPr/>
              <a:t>4/9/2020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49D361-33F6-4970-A37E-AA166F55D271}" type="slidenum">
              <a:rPr lang="en-US" smtClean="0"/>
              <a:pPr/>
              <a:t>‹#›</a:t>
            </a:fld>
            <a:endParaRPr lang="en-US"/>
          </a:p>
        </p:txBody>
      </p:sp>
    </p:spTree>
    <p:extLst>
      <p:ext uri="{BB962C8B-B14F-4D97-AF65-F5344CB8AC3E}">
        <p14:creationId xmlns:p14="http://schemas.microsoft.com/office/powerpoint/2010/main" xmlns="" val="249074712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CE776C-7C47-4406-B7B2-CFFC270D0556}" type="datetimeFigureOut">
              <a:rPr lang="en-US" smtClean="0"/>
              <a:pPr/>
              <a:t>4/9/2020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49D361-33F6-4970-A37E-AA166F55D271}" type="slidenum">
              <a:rPr lang="en-US" smtClean="0"/>
              <a:pPr/>
              <a:t>‹#›</a:t>
            </a:fld>
            <a:endParaRPr lang="en-US"/>
          </a:p>
        </p:txBody>
      </p:sp>
    </p:spTree>
    <p:extLst>
      <p:ext uri="{BB962C8B-B14F-4D97-AF65-F5344CB8AC3E}">
        <p14:creationId xmlns:p14="http://schemas.microsoft.com/office/powerpoint/2010/main" xmlns="" val="117868702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CE776C-7C47-4406-B7B2-CFFC270D0556}" type="datetimeFigureOut">
              <a:rPr lang="en-US" smtClean="0"/>
              <a:pPr/>
              <a:t>4/9/2020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49D361-33F6-4970-A37E-AA166F55D271}" type="slidenum">
              <a:rPr lang="en-US" smtClean="0"/>
              <a:pPr/>
              <a:t>‹#›</a:t>
            </a:fld>
            <a:endParaRPr lang="en-US"/>
          </a:p>
        </p:txBody>
      </p:sp>
    </p:spTree>
    <p:extLst>
      <p:ext uri="{BB962C8B-B14F-4D97-AF65-F5344CB8AC3E}">
        <p14:creationId xmlns:p14="http://schemas.microsoft.com/office/powerpoint/2010/main" xmlns="" val="3220841767"/>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CE776C-7C47-4406-B7B2-CFFC270D0556}" type="datetimeFigureOut">
              <a:rPr lang="en-US" smtClean="0"/>
              <a:pPr/>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49D361-33F6-4970-A37E-AA166F55D271}" type="slidenum">
              <a:rPr lang="en-US" smtClean="0"/>
              <a:pPr/>
              <a:t>‹#›</a:t>
            </a:fld>
            <a:endParaRPr lang="en-US"/>
          </a:p>
        </p:txBody>
      </p:sp>
    </p:spTree>
    <p:extLst>
      <p:ext uri="{BB962C8B-B14F-4D97-AF65-F5344CB8AC3E}">
        <p14:creationId xmlns:p14="http://schemas.microsoft.com/office/powerpoint/2010/main" xmlns="" val="108587652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CE776C-7C47-4406-B7B2-CFFC270D0556}" type="datetimeFigureOut">
              <a:rPr lang="en-US" smtClean="0"/>
              <a:pPr/>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49D361-33F6-4970-A37E-AA166F55D271}" type="slidenum">
              <a:rPr lang="en-US" smtClean="0"/>
              <a:pPr/>
              <a:t>‹#›</a:t>
            </a:fld>
            <a:endParaRPr lang="en-US"/>
          </a:p>
        </p:txBody>
      </p:sp>
    </p:spTree>
    <p:extLst>
      <p:ext uri="{BB962C8B-B14F-4D97-AF65-F5344CB8AC3E}">
        <p14:creationId xmlns:p14="http://schemas.microsoft.com/office/powerpoint/2010/main" xmlns="" val="2920127922"/>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CE776C-7C47-4406-B7B2-CFFC270D0556}" type="datetimeFigureOut">
              <a:rPr lang="en-US" smtClean="0"/>
              <a:pPr/>
              <a:t>4/9/2020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49D361-33F6-4970-A37E-AA166F55D271}" type="slidenum">
              <a:rPr lang="en-US" smtClean="0"/>
              <a:pPr/>
              <a:t>‹#›</a:t>
            </a:fld>
            <a:endParaRPr lang="en-US"/>
          </a:p>
        </p:txBody>
      </p:sp>
    </p:spTree>
    <p:extLst>
      <p:ext uri="{BB962C8B-B14F-4D97-AF65-F5344CB8AC3E}">
        <p14:creationId xmlns:p14="http://schemas.microsoft.com/office/powerpoint/2010/main" xmlns="" val="857531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u="none"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4098" name="AutoShape 4"/>
          <p:cNvSpPr>
            <a:spLocks noChangeArrowheads="1"/>
          </p:cNvSpPr>
          <p:nvPr/>
        </p:nvSpPr>
        <p:spPr bwMode="auto">
          <a:xfrm>
            <a:off x="945542" y="1295400"/>
            <a:ext cx="10606378" cy="4343400"/>
          </a:xfrm>
          <a:prstGeom prst="horizontalScroll">
            <a:avLst>
              <a:gd name="adj" fmla="val 12500"/>
            </a:avLst>
          </a:prstGeom>
          <a:solidFill>
            <a:schemeClr val="bg1"/>
          </a:solidFill>
          <a:ln w="38100">
            <a:solidFill>
              <a:srgbClr val="FF0000"/>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sz="2800" b="1" dirty="0"/>
              <a:t>    </a:t>
            </a:r>
            <a:r>
              <a:rPr lang="en-US" sz="2800" b="1" dirty="0">
                <a:solidFill>
                  <a:srgbClr val="FF33CC"/>
                </a:solidFill>
              </a:rPr>
              <a:t>Khởi ngữ </a:t>
            </a:r>
            <a:r>
              <a:rPr lang="en-US" sz="2800" b="1" dirty="0"/>
              <a:t>là thành phần câu đứng trước chủ ngữ </a:t>
            </a:r>
          </a:p>
          <a:p>
            <a:pPr>
              <a:spcBef>
                <a:spcPct val="0"/>
              </a:spcBef>
              <a:buFontTx/>
              <a:buNone/>
            </a:pPr>
            <a:r>
              <a:rPr lang="en-US" sz="2800" b="1" dirty="0"/>
              <a:t>để nêu lên đề tài được nói đến trong câu.</a:t>
            </a:r>
          </a:p>
          <a:p>
            <a:pPr>
              <a:spcBef>
                <a:spcPct val="0"/>
              </a:spcBef>
              <a:buFontTx/>
              <a:buNone/>
            </a:pPr>
            <a:r>
              <a:rPr lang="en-US" sz="2800" b="1" dirty="0"/>
              <a:t>    Đứng trước khởi ngữ, thường có thể thêm các </a:t>
            </a:r>
          </a:p>
          <a:p>
            <a:pPr>
              <a:spcBef>
                <a:spcPct val="0"/>
              </a:spcBef>
              <a:buFontTx/>
              <a:buNone/>
            </a:pPr>
            <a:r>
              <a:rPr lang="en-US" sz="2800" b="1" dirty="0"/>
              <a:t>quan hệ từ: </a:t>
            </a:r>
            <a:r>
              <a:rPr lang="en-US" sz="2800" b="1" dirty="0">
                <a:solidFill>
                  <a:srgbClr val="0000FF"/>
                </a:solidFill>
              </a:rPr>
              <a:t>về, còn, đối với</a:t>
            </a:r>
            <a:r>
              <a:rPr lang="en-US" sz="2800" b="1" dirty="0"/>
              <a:t>.</a:t>
            </a:r>
          </a:p>
        </p:txBody>
      </p:sp>
    </p:spTree>
    <p:extLst>
      <p:ext uri="{BB962C8B-B14F-4D97-AF65-F5344CB8AC3E}">
        <p14:creationId xmlns:p14="http://schemas.microsoft.com/office/powerpoint/2010/main" xmlns="" val="419591112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380996" y="1642601"/>
            <a:ext cx="11259462" cy="10772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b="1" dirty="0">
                <a:cs typeface="Arial" panose="020B0604020202020204" pitchFamily="34" charset="0"/>
              </a:rPr>
              <a:t>a/ </a:t>
            </a:r>
            <a:r>
              <a:rPr lang="en-US" b="1" i="1" dirty="0" smtClean="0">
                <a:cs typeface="Arial" panose="020B0604020202020204" pitchFamily="34" charset="0"/>
              </a:rPr>
              <a:t>Với lòng mong nhớ của anh, chắc anh nghĩ rằng, con anh sẽ chạy xô vào lòng anh, sẽ ôm chặt lấy cổ anh.</a:t>
            </a:r>
            <a:endParaRPr lang="en-US" b="1" i="1" dirty="0">
              <a:cs typeface="Arial" panose="020B0604020202020204" pitchFamily="34" charset="0"/>
            </a:endParaRPr>
          </a:p>
        </p:txBody>
      </p:sp>
      <p:sp>
        <p:nvSpPr>
          <p:cNvPr id="6147" name="Text Box 11"/>
          <p:cNvSpPr txBox="1">
            <a:spLocks noChangeArrowheads="1"/>
          </p:cNvSpPr>
          <p:nvPr/>
        </p:nvSpPr>
        <p:spPr bwMode="auto">
          <a:xfrm>
            <a:off x="333823" y="3371850"/>
            <a:ext cx="11335663" cy="15696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b="1" dirty="0">
                <a:cs typeface="Arial" panose="020B0604020202020204" pitchFamily="34" charset="0"/>
              </a:rPr>
              <a:t>b/ </a:t>
            </a:r>
            <a:r>
              <a:rPr lang="en-US" b="1" i="1" dirty="0">
                <a:cs typeface="Arial" panose="020B0604020202020204" pitchFamily="34" charset="0"/>
              </a:rPr>
              <a:t>Anh quay lại nhìn con vừa khe khẽ lắc đầu vừa cười. Có lẽ vì khổ tâm đến nỗi không khóc được nên anh phải cười vậy thôi.</a:t>
            </a:r>
          </a:p>
        </p:txBody>
      </p:sp>
      <p:sp>
        <p:nvSpPr>
          <p:cNvPr id="6148" name="Text Box 12"/>
          <p:cNvSpPr txBox="1">
            <a:spLocks noChangeArrowheads="1"/>
          </p:cNvSpPr>
          <p:nvPr/>
        </p:nvSpPr>
        <p:spPr bwMode="auto">
          <a:xfrm>
            <a:off x="4764310" y="5029201"/>
            <a:ext cx="7064833" cy="49244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sz="2600" b="1" i="1" dirty="0" smtClean="0">
                <a:cs typeface="Arial" panose="020B0604020202020204" pitchFamily="34" charset="0"/>
              </a:rPr>
              <a:t>(Chiếc lược ngà </a:t>
            </a:r>
            <a:r>
              <a:rPr lang="en-US" sz="2600" dirty="0">
                <a:cs typeface="Arial" panose="020B0604020202020204" pitchFamily="34" charset="0"/>
              </a:rPr>
              <a:t>– </a:t>
            </a:r>
            <a:r>
              <a:rPr lang="en-US" sz="2600" dirty="0" smtClean="0">
                <a:cs typeface="Arial" panose="020B0604020202020204" pitchFamily="34" charset="0"/>
              </a:rPr>
              <a:t>Nguyễn Quang Sáng)</a:t>
            </a:r>
            <a:endParaRPr lang="en-US" sz="2600" dirty="0">
              <a:cs typeface="Arial" panose="020B0604020202020204" pitchFamily="34" charset="0"/>
            </a:endParaRPr>
          </a:p>
        </p:txBody>
      </p:sp>
      <p:pic>
        <p:nvPicPr>
          <p:cNvPr id="6" name="Picture 10" descr="WhitecornerFlowe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1575" y="4495800"/>
            <a:ext cx="1905000" cy="23622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11" descr="WhitecornerFlowe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rot="22822" flipV="1">
            <a:off x="10035487" y="7134"/>
            <a:ext cx="2156544" cy="203003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783470886"/>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380996" y="1642601"/>
            <a:ext cx="11259462" cy="10772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b="1" dirty="0">
                <a:cs typeface="Arial" panose="020B0604020202020204" pitchFamily="34" charset="0"/>
              </a:rPr>
              <a:t>a/ </a:t>
            </a:r>
            <a:r>
              <a:rPr lang="en-US" b="1" i="1" dirty="0" smtClean="0">
                <a:cs typeface="Arial" panose="020B0604020202020204" pitchFamily="34" charset="0"/>
              </a:rPr>
              <a:t>Với lòng mong nhớ của anh, </a:t>
            </a:r>
            <a:r>
              <a:rPr lang="en-US" b="1" i="1" dirty="0" smtClean="0">
                <a:solidFill>
                  <a:srgbClr val="FF0000"/>
                </a:solidFill>
                <a:cs typeface="Arial" panose="020B0604020202020204" pitchFamily="34" charset="0"/>
              </a:rPr>
              <a:t>chắc</a:t>
            </a:r>
            <a:r>
              <a:rPr lang="en-US" b="1" i="1" dirty="0" smtClean="0">
                <a:cs typeface="Arial" panose="020B0604020202020204" pitchFamily="34" charset="0"/>
              </a:rPr>
              <a:t> anh nghĩ rằng, con anh sẽ chạy xô vào lòng anh, sẽ ôm chặt lấy cổ anh.</a:t>
            </a:r>
            <a:endParaRPr lang="en-US" b="1" i="1" dirty="0">
              <a:cs typeface="Arial" panose="020B0604020202020204" pitchFamily="34" charset="0"/>
            </a:endParaRPr>
          </a:p>
        </p:txBody>
      </p:sp>
      <p:sp>
        <p:nvSpPr>
          <p:cNvPr id="6147" name="Text Box 11"/>
          <p:cNvSpPr txBox="1">
            <a:spLocks noChangeArrowheads="1"/>
          </p:cNvSpPr>
          <p:nvPr/>
        </p:nvSpPr>
        <p:spPr bwMode="auto">
          <a:xfrm>
            <a:off x="333823" y="3371850"/>
            <a:ext cx="11335663" cy="15696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b="1" dirty="0">
                <a:cs typeface="Arial" panose="020B0604020202020204" pitchFamily="34" charset="0"/>
              </a:rPr>
              <a:t>b/ </a:t>
            </a:r>
            <a:r>
              <a:rPr lang="en-US" b="1" i="1" dirty="0">
                <a:cs typeface="Arial" panose="020B0604020202020204" pitchFamily="34" charset="0"/>
              </a:rPr>
              <a:t>Anh quay lại nhìn con vừa khe khẽ lắc đầu vừa cười. </a:t>
            </a:r>
            <a:r>
              <a:rPr lang="en-US" b="1" i="1" dirty="0">
                <a:solidFill>
                  <a:srgbClr val="FF3300"/>
                </a:solidFill>
                <a:cs typeface="Arial" panose="020B0604020202020204" pitchFamily="34" charset="0"/>
              </a:rPr>
              <a:t>Có lẽ</a:t>
            </a:r>
            <a:r>
              <a:rPr lang="en-US" b="1" i="1" dirty="0">
                <a:cs typeface="Arial" panose="020B0604020202020204" pitchFamily="34" charset="0"/>
              </a:rPr>
              <a:t> vì khổ tâm đến nỗi không khóc được nên anh phải cười vậy thôi.</a:t>
            </a:r>
          </a:p>
        </p:txBody>
      </p:sp>
      <p:sp>
        <p:nvSpPr>
          <p:cNvPr id="6148" name="Text Box 12"/>
          <p:cNvSpPr txBox="1">
            <a:spLocks noChangeArrowheads="1"/>
          </p:cNvSpPr>
          <p:nvPr/>
        </p:nvSpPr>
        <p:spPr bwMode="auto">
          <a:xfrm>
            <a:off x="4764310" y="5029201"/>
            <a:ext cx="7064833" cy="49244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sz="2600" b="1" i="1" dirty="0" smtClean="0">
                <a:cs typeface="Arial" panose="020B0604020202020204" pitchFamily="34" charset="0"/>
              </a:rPr>
              <a:t>(Chiếc lược ngà </a:t>
            </a:r>
            <a:r>
              <a:rPr lang="en-US" sz="2600" dirty="0">
                <a:cs typeface="Arial" panose="020B0604020202020204" pitchFamily="34" charset="0"/>
              </a:rPr>
              <a:t>– </a:t>
            </a:r>
            <a:r>
              <a:rPr lang="en-US" sz="2600" dirty="0" smtClean="0">
                <a:cs typeface="Arial" panose="020B0604020202020204" pitchFamily="34" charset="0"/>
              </a:rPr>
              <a:t>Nguyễn Quang Sáng)</a:t>
            </a:r>
            <a:endParaRPr lang="en-US" sz="2600" dirty="0">
              <a:cs typeface="Arial" panose="020B0604020202020204" pitchFamily="34" charset="0"/>
            </a:endParaRPr>
          </a:p>
        </p:txBody>
      </p:sp>
      <p:pic>
        <p:nvPicPr>
          <p:cNvPr id="5" name="Picture 10" descr="WhitecornerFlowe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321" y="4495800"/>
            <a:ext cx="1905000" cy="2362200"/>
          </a:xfrm>
          <a:prstGeom prst="rect">
            <a:avLst/>
          </a:prstGeom>
          <a:noFill/>
          <a:extLst>
            <a:ext uri="{909E8E84-426E-40DD-AFC4-6F175D3DCCD1}">
              <a14:hiddenFill xmlns:a14="http://schemas.microsoft.com/office/drawing/2010/main" xmlns="">
                <a:solidFill>
                  <a:srgbClr val="FFFFFF"/>
                </a:solidFill>
              </a14:hiddenFill>
            </a:ext>
          </a:extLst>
        </p:spPr>
      </p:pic>
      <p:pic>
        <p:nvPicPr>
          <p:cNvPr id="6" name="Picture 11" descr="WhitecornerFlowe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rot="22822" flipV="1">
            <a:off x="10028741" y="7134"/>
            <a:ext cx="2156544" cy="203003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5832086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828800" y="2209800"/>
            <a:ext cx="8521148" cy="2308324"/>
          </a:xfrm>
          <a:prstGeom prst="rect">
            <a:avLst/>
          </a:prstGeom>
          <a:solidFill>
            <a:schemeClr val="bg1"/>
          </a:solidFill>
          <a:ln w="57150" cmpd="thinThick">
            <a:solidFill>
              <a:srgbClr val="FF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b="1" u="sng" dirty="0">
                <a:solidFill>
                  <a:srgbClr val="FF0000"/>
                </a:solidFill>
              </a:rPr>
              <a:t>Ghi nhớ </a:t>
            </a:r>
            <a:r>
              <a:rPr lang="en-US" b="1" dirty="0">
                <a:solidFill>
                  <a:srgbClr val="FF0000"/>
                </a:solidFill>
              </a:rPr>
              <a:t>:</a:t>
            </a:r>
            <a:r>
              <a:rPr lang="en-US" b="1" dirty="0"/>
              <a:t> </a:t>
            </a:r>
          </a:p>
          <a:p>
            <a:pPr algn="just" eaLnBrk="1" hangingPunct="1">
              <a:spcBef>
                <a:spcPct val="50000"/>
              </a:spcBef>
              <a:buFontTx/>
              <a:buNone/>
            </a:pPr>
            <a:r>
              <a:rPr lang="en-US" b="1" dirty="0">
                <a:solidFill>
                  <a:srgbClr val="000000"/>
                </a:solidFill>
              </a:rPr>
              <a:t>         </a:t>
            </a:r>
            <a:r>
              <a:rPr lang="en-US" b="1" dirty="0">
                <a:solidFill>
                  <a:srgbClr val="FF33CC"/>
                </a:solidFill>
              </a:rPr>
              <a:t>Thành phần </a:t>
            </a:r>
            <a:r>
              <a:rPr lang="en-US" b="1" dirty="0" smtClean="0">
                <a:solidFill>
                  <a:srgbClr val="FF33CC"/>
                </a:solidFill>
              </a:rPr>
              <a:t>tình thái</a:t>
            </a:r>
            <a:r>
              <a:rPr lang="en-US" b="1" dirty="0" smtClean="0">
                <a:solidFill>
                  <a:srgbClr val="0070C0"/>
                </a:solidFill>
              </a:rPr>
              <a:t> </a:t>
            </a:r>
            <a:r>
              <a:rPr lang="en-US" b="1" dirty="0" smtClean="0">
                <a:solidFill>
                  <a:srgbClr val="000000"/>
                </a:solidFill>
              </a:rPr>
              <a:t>được dùng để thể hiện cách nhìn của người nói đối với sự việc được nói đến trong câu.</a:t>
            </a:r>
            <a:endParaRPr lang="en-US" b="1" dirty="0">
              <a:solidFill>
                <a:srgbClr val="000000"/>
              </a:solidFill>
            </a:endParaRPr>
          </a:p>
        </p:txBody>
      </p:sp>
    </p:spTree>
    <p:extLst>
      <p:ext uri="{BB962C8B-B14F-4D97-AF65-F5344CB8AC3E}">
        <p14:creationId xmlns:p14="http://schemas.microsoft.com/office/powerpoint/2010/main" xmlns="" val="2269958333"/>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1832428" y="76200"/>
            <a:ext cx="8534400" cy="9541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sz="2800" b="1" dirty="0">
                <a:cs typeface="Arial" panose="020B0604020202020204" pitchFamily="34" charset="0"/>
              </a:rPr>
              <a:t>  Quan sát </a:t>
            </a:r>
            <a:r>
              <a:rPr lang="en-US" sz="2800" b="1" dirty="0" smtClean="0">
                <a:cs typeface="Arial" panose="020B0604020202020204" pitchFamily="34" charset="0"/>
              </a:rPr>
              <a:t>bức </a:t>
            </a:r>
            <a:r>
              <a:rPr lang="en-US" sz="2800" b="1" dirty="0">
                <a:cs typeface="Arial" panose="020B0604020202020204" pitchFamily="34" charset="0"/>
              </a:rPr>
              <a:t>tranh, em hãy đặt câu có sử dụng </a:t>
            </a:r>
            <a:r>
              <a:rPr lang="en-US" sz="2800" b="1" dirty="0">
                <a:solidFill>
                  <a:srgbClr val="FF0000"/>
                </a:solidFill>
                <a:cs typeface="Arial" panose="020B0604020202020204" pitchFamily="34" charset="0"/>
              </a:rPr>
              <a:t>thành phần tình </a:t>
            </a:r>
            <a:r>
              <a:rPr lang="en-US" sz="2800" b="1" dirty="0" smtClean="0">
                <a:solidFill>
                  <a:srgbClr val="FF0000"/>
                </a:solidFill>
                <a:cs typeface="Arial" panose="020B0604020202020204" pitchFamily="34" charset="0"/>
              </a:rPr>
              <a:t>thái</a:t>
            </a:r>
            <a:r>
              <a:rPr lang="en-US" sz="2800" b="1" dirty="0" smtClean="0">
                <a:cs typeface="Arial" panose="020B0604020202020204" pitchFamily="34" charset="0"/>
              </a:rPr>
              <a:t> phù hợp.</a:t>
            </a:r>
            <a:endParaRPr lang="en-US" sz="2800" b="1" dirty="0">
              <a:cs typeface="Arial" panose="020B0604020202020204" pitchFamily="34" charset="0"/>
            </a:endParaRPr>
          </a:p>
        </p:txBody>
      </p:sp>
      <p:sp>
        <p:nvSpPr>
          <p:cNvPr id="8197" name="Text Box 9"/>
          <p:cNvSpPr txBox="1">
            <a:spLocks noChangeArrowheads="1"/>
          </p:cNvSpPr>
          <p:nvPr/>
        </p:nvSpPr>
        <p:spPr bwMode="auto">
          <a:xfrm>
            <a:off x="1752600" y="5943600"/>
            <a:ext cx="41148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atin typeface="Times New Roman" panose="02020603050405020304" pitchFamily="18" charset="0"/>
            </a:endParaRPr>
          </a:p>
        </p:txBody>
      </p:sp>
      <p:sp>
        <p:nvSpPr>
          <p:cNvPr id="134155" name="Text Box 11"/>
          <p:cNvSpPr txBox="1">
            <a:spLocks noChangeArrowheads="1"/>
          </p:cNvSpPr>
          <p:nvPr/>
        </p:nvSpPr>
        <p:spPr bwMode="auto">
          <a:xfrm>
            <a:off x="2946399" y="5998030"/>
            <a:ext cx="7808686"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b="1" dirty="0">
                <a:cs typeface="Arial" panose="020B0604020202020204" pitchFamily="34" charset="0"/>
              </a:rPr>
              <a:t>Hình như quả trứng này sắp nở.</a:t>
            </a:r>
          </a:p>
        </p:txBody>
      </p:sp>
      <p:pic>
        <p:nvPicPr>
          <p:cNvPr id="9" name="Picture 6" descr="Tieng ga trua"/>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04571" y="1030307"/>
            <a:ext cx="8345715" cy="4967723"/>
          </a:xfrm>
          <a:prstGeom prst="rect">
            <a:avLst/>
          </a:prstGeom>
          <a:solidFill>
            <a:srgbClr val="CEF6FA"/>
          </a:solidFill>
          <a:ln w="28575">
            <a:solidFill>
              <a:srgbClr val="FF3300"/>
            </a:solidFill>
            <a:miter lim="800000"/>
            <a:headEnd/>
            <a:tailEnd/>
          </a:ln>
        </p:spPr>
      </p:pic>
    </p:spTree>
    <p:extLst>
      <p:ext uri="{BB962C8B-B14F-4D97-AF65-F5344CB8AC3E}">
        <p14:creationId xmlns:p14="http://schemas.microsoft.com/office/powerpoint/2010/main" xmlns="" val="139250583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34155"/>
                                        </p:tgtEl>
                                        <p:attrNameLst>
                                          <p:attrName>style.visibility</p:attrName>
                                        </p:attrNameLst>
                                      </p:cBhvr>
                                      <p:to>
                                        <p:strVal val="visible"/>
                                      </p:to>
                                    </p:set>
                                    <p:animEffect transition="in" filter="box(in)">
                                      <p:cBhvr>
                                        <p:cTn id="7" dur="500"/>
                                        <p:tgtEl>
                                          <p:spTgt spid="134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5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1600200" y="76200"/>
            <a:ext cx="8534400"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dirty="0">
                <a:latin typeface="Times New Roman" panose="02020603050405020304" pitchFamily="18" charset="0"/>
              </a:rPr>
              <a:t>  </a:t>
            </a:r>
          </a:p>
        </p:txBody>
      </p:sp>
      <p:sp>
        <p:nvSpPr>
          <p:cNvPr id="8197" name="Text Box 9"/>
          <p:cNvSpPr txBox="1">
            <a:spLocks noChangeArrowheads="1"/>
          </p:cNvSpPr>
          <p:nvPr/>
        </p:nvSpPr>
        <p:spPr bwMode="auto">
          <a:xfrm>
            <a:off x="1752600" y="5943600"/>
            <a:ext cx="41148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atin typeface="Times New Roman" panose="02020603050405020304" pitchFamily="18" charset="0"/>
            </a:endParaRPr>
          </a:p>
        </p:txBody>
      </p:sp>
      <p:sp>
        <p:nvSpPr>
          <p:cNvPr id="134155" name="Text Box 11"/>
          <p:cNvSpPr txBox="1">
            <a:spLocks noChangeArrowheads="1"/>
          </p:cNvSpPr>
          <p:nvPr/>
        </p:nvSpPr>
        <p:spPr bwMode="auto">
          <a:xfrm>
            <a:off x="3077027" y="6099628"/>
            <a:ext cx="7808686"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b="1" dirty="0">
                <a:solidFill>
                  <a:srgbClr val="FF0000"/>
                </a:solidFill>
                <a:cs typeface="Arial" panose="020B0604020202020204" pitchFamily="34" charset="0"/>
              </a:rPr>
              <a:t>Hình như</a:t>
            </a:r>
            <a:r>
              <a:rPr lang="en-US" b="1" dirty="0">
                <a:cs typeface="Arial" panose="020B0604020202020204" pitchFamily="34" charset="0"/>
              </a:rPr>
              <a:t> quả trứng này sắp nở.</a:t>
            </a:r>
          </a:p>
        </p:txBody>
      </p:sp>
      <p:pic>
        <p:nvPicPr>
          <p:cNvPr id="9" name="Picture 6" descr="Tieng ga trua"/>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422401" y="76200"/>
            <a:ext cx="9463312" cy="5867400"/>
          </a:xfrm>
          <a:prstGeom prst="rect">
            <a:avLst/>
          </a:prstGeom>
          <a:solidFill>
            <a:srgbClr val="CEF6FA"/>
          </a:solidFill>
          <a:ln w="28575">
            <a:solidFill>
              <a:srgbClr val="FF3300"/>
            </a:solidFill>
            <a:miter lim="800000"/>
            <a:headEnd/>
            <a:tailEnd/>
          </a:ln>
        </p:spPr>
      </p:pic>
    </p:spTree>
    <p:extLst>
      <p:ext uri="{BB962C8B-B14F-4D97-AF65-F5344CB8AC3E}">
        <p14:creationId xmlns:p14="http://schemas.microsoft.com/office/powerpoint/2010/main" xmlns="" val="2341705622"/>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39189019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96" name="Text Box 40"/>
          <p:cNvSpPr txBox="1">
            <a:spLocks noChangeArrowheads="1"/>
          </p:cNvSpPr>
          <p:nvPr/>
        </p:nvSpPr>
        <p:spPr bwMode="auto">
          <a:xfrm>
            <a:off x="2514600" y="1905000"/>
            <a:ext cx="60198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eaLnBrk="1" hangingPunct="1">
              <a:spcBef>
                <a:spcPct val="50000"/>
              </a:spcBef>
              <a:defRPr/>
            </a:pPr>
            <a:r>
              <a:rPr lang="en-US" sz="3600" b="1" dirty="0">
                <a:effectLst>
                  <a:outerShdw blurRad="38100" dist="38100" dir="2700000" algn="tl">
                    <a:srgbClr val="C0C0C0"/>
                  </a:outerShdw>
                </a:effectLst>
                <a:latin typeface="Arial" panose="020B0604020202020204" pitchFamily="34" charset="0"/>
                <a:cs typeface="Arial" panose="020B0604020202020204" pitchFamily="34" charset="0"/>
              </a:rPr>
              <a:t>a/ Ồ, </a:t>
            </a:r>
            <a:r>
              <a:rPr lang="en-US" sz="3600" b="1" dirty="0">
                <a:latin typeface="Arial" panose="020B0604020202020204" pitchFamily="34" charset="0"/>
                <a:cs typeface="Arial" panose="020B0604020202020204" pitchFamily="34" charset="0"/>
              </a:rPr>
              <a:t>sao mà độ ấy vui thế.</a:t>
            </a:r>
          </a:p>
        </p:txBody>
      </p:sp>
      <p:sp>
        <p:nvSpPr>
          <p:cNvPr id="121900" name="Text Box 44"/>
          <p:cNvSpPr txBox="1">
            <a:spLocks noChangeArrowheads="1"/>
          </p:cNvSpPr>
          <p:nvPr/>
        </p:nvSpPr>
        <p:spPr bwMode="auto">
          <a:xfrm>
            <a:off x="2438400" y="3276601"/>
            <a:ext cx="7543800" cy="646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eaLnBrk="1" hangingPunct="1">
              <a:spcBef>
                <a:spcPct val="50000"/>
              </a:spcBef>
              <a:defRPr/>
            </a:pPr>
            <a:r>
              <a:rPr lang="en-US" sz="3600" b="1" dirty="0">
                <a:latin typeface="Arial" panose="020B0604020202020204" pitchFamily="34" charset="0"/>
                <a:cs typeface="Arial" panose="020B0604020202020204" pitchFamily="34" charset="0"/>
              </a:rPr>
              <a:t> b/ </a:t>
            </a:r>
            <a:r>
              <a:rPr lang="en-US" sz="3600" b="1" dirty="0" smtClean="0">
                <a:effectLst>
                  <a:outerShdw blurRad="38100" dist="38100" dir="2700000" algn="tl">
                    <a:srgbClr val="C0C0C0"/>
                  </a:outerShdw>
                </a:effectLst>
                <a:latin typeface="Arial" panose="020B0604020202020204" pitchFamily="34" charset="0"/>
                <a:cs typeface="Arial" panose="020B0604020202020204" pitchFamily="34" charset="0"/>
              </a:rPr>
              <a:t>Trời ơi, chỉ còn có năm phút</a:t>
            </a:r>
            <a:r>
              <a:rPr lang="en-US" sz="3600" b="1" dirty="0" smtClean="0">
                <a:latin typeface="Arial" panose="020B0604020202020204" pitchFamily="34" charset="0"/>
                <a:cs typeface="Arial" panose="020B0604020202020204" pitchFamily="34" charset="0"/>
              </a:rPr>
              <a:t> </a:t>
            </a:r>
            <a:r>
              <a:rPr lang="en-US" sz="3600" b="1" dirty="0">
                <a:latin typeface="Arial" panose="020B0604020202020204" pitchFamily="34" charset="0"/>
                <a:cs typeface="Arial" panose="020B0604020202020204" pitchFamily="34" charset="0"/>
              </a:rPr>
              <a:t>!</a:t>
            </a:r>
          </a:p>
        </p:txBody>
      </p:sp>
      <p:pic>
        <p:nvPicPr>
          <p:cNvPr id="4" name="Picture 10" descr="WhitecornerFlowe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321" y="4495800"/>
            <a:ext cx="1905000" cy="2362200"/>
          </a:xfrm>
          <a:prstGeom prst="rect">
            <a:avLst/>
          </a:prstGeom>
          <a:noFill/>
          <a:extLst>
            <a:ext uri="{909E8E84-426E-40DD-AFC4-6F175D3DCCD1}">
              <a14:hiddenFill xmlns:a14="http://schemas.microsoft.com/office/drawing/2010/main" xmlns="">
                <a:solidFill>
                  <a:srgbClr val="FFFFFF"/>
                </a:solidFill>
              </a14:hiddenFill>
            </a:ext>
          </a:extLst>
        </p:spPr>
      </p:pic>
      <p:pic>
        <p:nvPicPr>
          <p:cNvPr id="5" name="Picture 11" descr="WhitecornerFlowe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rot="22822" flipV="1">
            <a:off x="10028741" y="7134"/>
            <a:ext cx="2156544" cy="2030037"/>
          </a:xfrm>
          <a:prstGeom prst="rect">
            <a:avLst/>
          </a:prstGeom>
          <a:noFill/>
          <a:extLst>
            <a:ext uri="{909E8E84-426E-40DD-AFC4-6F175D3DCCD1}">
              <a14:hiddenFill xmlns:a14="http://schemas.microsoft.com/office/drawing/2010/main" xmlns="">
                <a:solidFill>
                  <a:srgbClr val="FFFFFF"/>
                </a:solidFill>
              </a14:hiddenFill>
            </a:ext>
          </a:extLst>
        </p:spPr>
      </p:pic>
      <p:pic>
        <p:nvPicPr>
          <p:cNvPr id="6" name="Picture 13" descr="WhitecornerFlower"/>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rot="16129308" flipV="1">
            <a:off x="-86518" y="148431"/>
            <a:ext cx="2133600" cy="1960563"/>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9" descr="WhitecornerFlowe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0083024" y="4343400"/>
            <a:ext cx="2057400" cy="2514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392965328"/>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96" name="Text Box 40"/>
          <p:cNvSpPr txBox="1">
            <a:spLocks noChangeArrowheads="1"/>
          </p:cNvSpPr>
          <p:nvPr/>
        </p:nvSpPr>
        <p:spPr bwMode="auto">
          <a:xfrm>
            <a:off x="2514600" y="1905000"/>
            <a:ext cx="60198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eaLnBrk="1" hangingPunct="1">
              <a:spcBef>
                <a:spcPct val="50000"/>
              </a:spcBef>
              <a:defRPr/>
            </a:pPr>
            <a:r>
              <a:rPr lang="en-US" sz="3600" b="1" dirty="0">
                <a:effectLst>
                  <a:outerShdw blurRad="38100" dist="38100" dir="2700000" algn="tl">
                    <a:srgbClr val="C0C0C0"/>
                  </a:outerShdw>
                </a:effectLst>
                <a:latin typeface="Arial" panose="020B0604020202020204" pitchFamily="34" charset="0"/>
                <a:cs typeface="Arial" panose="020B0604020202020204" pitchFamily="34" charset="0"/>
              </a:rPr>
              <a:t>a/ </a:t>
            </a:r>
            <a:r>
              <a:rPr lang="en-US" sz="3600" b="1" dirty="0">
                <a:solidFill>
                  <a:srgbClr val="0070C0"/>
                </a:solidFill>
                <a:effectLst>
                  <a:outerShdw blurRad="38100" dist="38100" dir="2700000" algn="tl">
                    <a:srgbClr val="C0C0C0"/>
                  </a:outerShdw>
                </a:effectLst>
                <a:latin typeface="Arial" panose="020B0604020202020204" pitchFamily="34" charset="0"/>
                <a:cs typeface="Arial" panose="020B0604020202020204" pitchFamily="34" charset="0"/>
              </a:rPr>
              <a:t>Ồ</a:t>
            </a:r>
            <a:r>
              <a:rPr lang="en-US" sz="3600" b="1" dirty="0">
                <a:effectLst>
                  <a:outerShdw blurRad="38100" dist="38100" dir="2700000" algn="tl">
                    <a:srgbClr val="C0C0C0"/>
                  </a:outerShdw>
                </a:effectLst>
                <a:latin typeface="Arial" panose="020B0604020202020204" pitchFamily="34" charset="0"/>
                <a:cs typeface="Arial" panose="020B0604020202020204" pitchFamily="34" charset="0"/>
              </a:rPr>
              <a:t>, </a:t>
            </a:r>
            <a:r>
              <a:rPr lang="en-US" sz="3600" b="1" dirty="0">
                <a:latin typeface="Arial" panose="020B0604020202020204" pitchFamily="34" charset="0"/>
                <a:cs typeface="Arial" panose="020B0604020202020204" pitchFamily="34" charset="0"/>
              </a:rPr>
              <a:t>sao mà độ ấy vui thế.</a:t>
            </a:r>
          </a:p>
        </p:txBody>
      </p:sp>
      <p:sp>
        <p:nvSpPr>
          <p:cNvPr id="121900" name="Text Box 44"/>
          <p:cNvSpPr txBox="1">
            <a:spLocks noChangeArrowheads="1"/>
          </p:cNvSpPr>
          <p:nvPr/>
        </p:nvSpPr>
        <p:spPr bwMode="auto">
          <a:xfrm>
            <a:off x="2438400" y="3276601"/>
            <a:ext cx="7543800" cy="646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eaLnBrk="1" hangingPunct="1">
              <a:spcBef>
                <a:spcPct val="50000"/>
              </a:spcBef>
              <a:defRPr/>
            </a:pPr>
            <a:r>
              <a:rPr lang="en-US" sz="3600" b="1" dirty="0">
                <a:latin typeface="Arial" panose="020B0604020202020204" pitchFamily="34" charset="0"/>
                <a:cs typeface="Arial" panose="020B0604020202020204" pitchFamily="34" charset="0"/>
              </a:rPr>
              <a:t> b/ </a:t>
            </a:r>
            <a:r>
              <a:rPr lang="en-US" sz="3600" b="1" dirty="0" smtClean="0">
                <a:solidFill>
                  <a:srgbClr val="0070C0"/>
                </a:solidFill>
                <a:effectLst>
                  <a:outerShdw blurRad="38100" dist="38100" dir="2700000" algn="tl">
                    <a:srgbClr val="C0C0C0"/>
                  </a:outerShdw>
                </a:effectLst>
                <a:latin typeface="Arial" panose="020B0604020202020204" pitchFamily="34" charset="0"/>
                <a:cs typeface="Arial" panose="020B0604020202020204" pitchFamily="34" charset="0"/>
              </a:rPr>
              <a:t>Trời ơi</a:t>
            </a:r>
            <a:r>
              <a:rPr lang="en-US" sz="3600" b="1" dirty="0" smtClean="0">
                <a:effectLst>
                  <a:outerShdw blurRad="38100" dist="38100" dir="2700000" algn="tl">
                    <a:srgbClr val="C0C0C0"/>
                  </a:outerShdw>
                </a:effectLst>
                <a:latin typeface="Arial" panose="020B0604020202020204" pitchFamily="34" charset="0"/>
                <a:cs typeface="Arial" panose="020B0604020202020204" pitchFamily="34" charset="0"/>
              </a:rPr>
              <a:t>, chỉ còn có năm phút</a:t>
            </a:r>
            <a:r>
              <a:rPr lang="en-US" sz="3600" b="1" dirty="0" smtClean="0">
                <a:latin typeface="Arial" panose="020B0604020202020204" pitchFamily="34" charset="0"/>
                <a:cs typeface="Arial" panose="020B0604020202020204" pitchFamily="34" charset="0"/>
              </a:rPr>
              <a:t> </a:t>
            </a:r>
            <a:r>
              <a:rPr lang="en-US" sz="3600" b="1" dirty="0">
                <a:latin typeface="Arial" panose="020B0604020202020204" pitchFamily="34" charset="0"/>
                <a:cs typeface="Arial" panose="020B0604020202020204" pitchFamily="34" charset="0"/>
              </a:rPr>
              <a:t>!</a:t>
            </a:r>
          </a:p>
        </p:txBody>
      </p:sp>
      <p:pic>
        <p:nvPicPr>
          <p:cNvPr id="4" name="Picture 10" descr="WhitecornerFlowe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321" y="4495800"/>
            <a:ext cx="1905000" cy="2362200"/>
          </a:xfrm>
          <a:prstGeom prst="rect">
            <a:avLst/>
          </a:prstGeom>
          <a:noFill/>
          <a:extLst>
            <a:ext uri="{909E8E84-426E-40DD-AFC4-6F175D3DCCD1}">
              <a14:hiddenFill xmlns:a14="http://schemas.microsoft.com/office/drawing/2010/main" xmlns="">
                <a:solidFill>
                  <a:srgbClr val="FFFFFF"/>
                </a:solidFill>
              </a14:hiddenFill>
            </a:ext>
          </a:extLst>
        </p:spPr>
      </p:pic>
      <p:pic>
        <p:nvPicPr>
          <p:cNvPr id="5" name="Picture 11" descr="WhitecornerFlowe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rot="22822" flipV="1">
            <a:off x="10028741" y="7134"/>
            <a:ext cx="2156544" cy="2030037"/>
          </a:xfrm>
          <a:prstGeom prst="rect">
            <a:avLst/>
          </a:prstGeom>
          <a:noFill/>
          <a:extLst>
            <a:ext uri="{909E8E84-426E-40DD-AFC4-6F175D3DCCD1}">
              <a14:hiddenFill xmlns:a14="http://schemas.microsoft.com/office/drawing/2010/main" xmlns="">
                <a:solidFill>
                  <a:srgbClr val="FFFFFF"/>
                </a:solidFill>
              </a14:hiddenFill>
            </a:ext>
          </a:extLst>
        </p:spPr>
      </p:pic>
      <p:pic>
        <p:nvPicPr>
          <p:cNvPr id="6" name="Picture 13" descr="WhitecornerFlower"/>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rot="16129308" flipV="1">
            <a:off x="-86518" y="148431"/>
            <a:ext cx="2133600" cy="1960563"/>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9" descr="WhitecornerFlowe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0083024" y="4343400"/>
            <a:ext cx="2057400" cy="2514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19125167"/>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828800" y="2209800"/>
            <a:ext cx="8521148" cy="2308324"/>
          </a:xfrm>
          <a:prstGeom prst="rect">
            <a:avLst/>
          </a:prstGeom>
          <a:solidFill>
            <a:schemeClr val="bg1"/>
          </a:solidFill>
          <a:ln w="57150" cmpd="thinThick">
            <a:solidFill>
              <a:srgbClr val="FF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b="1" u="sng" dirty="0">
                <a:solidFill>
                  <a:srgbClr val="FF0000"/>
                </a:solidFill>
              </a:rPr>
              <a:t>Ghi nhớ </a:t>
            </a:r>
            <a:r>
              <a:rPr lang="en-US" b="1" dirty="0">
                <a:solidFill>
                  <a:srgbClr val="FF0000"/>
                </a:solidFill>
              </a:rPr>
              <a:t>:</a:t>
            </a:r>
            <a:r>
              <a:rPr lang="en-US" b="1" dirty="0"/>
              <a:t> </a:t>
            </a:r>
          </a:p>
          <a:p>
            <a:pPr algn="just" eaLnBrk="1" hangingPunct="1">
              <a:spcBef>
                <a:spcPct val="50000"/>
              </a:spcBef>
              <a:buFontTx/>
              <a:buNone/>
            </a:pPr>
            <a:r>
              <a:rPr lang="en-US" b="1" dirty="0">
                <a:solidFill>
                  <a:srgbClr val="000000"/>
                </a:solidFill>
              </a:rPr>
              <a:t>         </a:t>
            </a:r>
            <a:r>
              <a:rPr lang="en-US" b="1" dirty="0">
                <a:solidFill>
                  <a:srgbClr val="FF33CC"/>
                </a:solidFill>
              </a:rPr>
              <a:t>Thành phần </a:t>
            </a:r>
            <a:r>
              <a:rPr lang="en-US" b="1" dirty="0" smtClean="0">
                <a:solidFill>
                  <a:srgbClr val="FF33CC"/>
                </a:solidFill>
              </a:rPr>
              <a:t>cảm thán </a:t>
            </a:r>
            <a:r>
              <a:rPr lang="en-US" b="1" dirty="0" smtClean="0">
                <a:solidFill>
                  <a:srgbClr val="000000"/>
                </a:solidFill>
              </a:rPr>
              <a:t>được dùng để bộc lộ tâm lí của người nói (vui, buồn, mừng, giận,...)</a:t>
            </a:r>
            <a:endParaRPr lang="en-US" b="1" dirty="0">
              <a:solidFill>
                <a:srgbClr val="000000"/>
              </a:solidFill>
            </a:endParaRPr>
          </a:p>
        </p:txBody>
      </p:sp>
    </p:spTree>
    <p:extLst>
      <p:ext uri="{BB962C8B-B14F-4D97-AF65-F5344CB8AC3E}">
        <p14:creationId xmlns:p14="http://schemas.microsoft.com/office/powerpoint/2010/main" xmlns="" val="2083437160"/>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1832428" y="76200"/>
            <a:ext cx="8534400" cy="9541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sz="2800" b="1" dirty="0">
                <a:cs typeface="Arial" panose="020B0604020202020204" pitchFamily="34" charset="0"/>
              </a:rPr>
              <a:t>  Quan sát </a:t>
            </a:r>
            <a:r>
              <a:rPr lang="en-US" sz="2800" b="1" dirty="0" smtClean="0">
                <a:cs typeface="Arial" panose="020B0604020202020204" pitchFamily="34" charset="0"/>
              </a:rPr>
              <a:t>bức </a:t>
            </a:r>
            <a:r>
              <a:rPr lang="en-US" sz="2800" b="1" dirty="0">
                <a:cs typeface="Arial" panose="020B0604020202020204" pitchFamily="34" charset="0"/>
              </a:rPr>
              <a:t>tranh, em hãy đặt câu có sử dụng </a:t>
            </a:r>
            <a:r>
              <a:rPr lang="en-US" sz="2800" b="1" dirty="0">
                <a:solidFill>
                  <a:srgbClr val="FF0000"/>
                </a:solidFill>
                <a:cs typeface="Arial" panose="020B0604020202020204" pitchFamily="34" charset="0"/>
              </a:rPr>
              <a:t>thành phần </a:t>
            </a:r>
            <a:r>
              <a:rPr lang="en-US" sz="2800" b="1" dirty="0" smtClean="0">
                <a:solidFill>
                  <a:srgbClr val="FF0000"/>
                </a:solidFill>
                <a:cs typeface="Arial" panose="020B0604020202020204" pitchFamily="34" charset="0"/>
              </a:rPr>
              <a:t>cảm thán </a:t>
            </a:r>
            <a:r>
              <a:rPr lang="en-US" sz="2800" b="1" dirty="0" smtClean="0">
                <a:cs typeface="Arial" panose="020B0604020202020204" pitchFamily="34" charset="0"/>
              </a:rPr>
              <a:t>phù hợp.</a:t>
            </a:r>
            <a:endParaRPr lang="en-US" sz="2800" b="1" dirty="0">
              <a:cs typeface="Arial" panose="020B0604020202020204" pitchFamily="34" charset="0"/>
            </a:endParaRPr>
          </a:p>
        </p:txBody>
      </p:sp>
      <p:sp>
        <p:nvSpPr>
          <p:cNvPr id="8197" name="Text Box 9"/>
          <p:cNvSpPr txBox="1">
            <a:spLocks noChangeArrowheads="1"/>
          </p:cNvSpPr>
          <p:nvPr/>
        </p:nvSpPr>
        <p:spPr bwMode="auto">
          <a:xfrm>
            <a:off x="1752600" y="5943600"/>
            <a:ext cx="41148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atin typeface="Times New Roman" panose="02020603050405020304" pitchFamily="18" charset="0"/>
            </a:endParaRPr>
          </a:p>
        </p:txBody>
      </p:sp>
      <p:sp>
        <p:nvSpPr>
          <p:cNvPr id="134155" name="Text Box 11"/>
          <p:cNvSpPr txBox="1">
            <a:spLocks noChangeArrowheads="1"/>
          </p:cNvSpPr>
          <p:nvPr/>
        </p:nvSpPr>
        <p:spPr bwMode="auto">
          <a:xfrm>
            <a:off x="5196115" y="6201229"/>
            <a:ext cx="2921001"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b="1" dirty="0" smtClean="0">
                <a:cs typeface="Arial" panose="020B0604020202020204" pitchFamily="34" charset="0"/>
              </a:rPr>
              <a:t>- A, mẹ đã về.</a:t>
            </a:r>
            <a:endParaRPr lang="en-US" b="1" dirty="0">
              <a:cs typeface="Arial" panose="020B060402020202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814284" y="1030307"/>
            <a:ext cx="9307286" cy="5072043"/>
          </a:xfrm>
          <a:prstGeom prst="rect">
            <a:avLst/>
          </a:prstGeom>
        </p:spPr>
      </p:pic>
    </p:spTree>
    <p:extLst>
      <p:ext uri="{BB962C8B-B14F-4D97-AF65-F5344CB8AC3E}">
        <p14:creationId xmlns:p14="http://schemas.microsoft.com/office/powerpoint/2010/main" xmlns="" val="378901096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34155"/>
                                        </p:tgtEl>
                                        <p:attrNameLst>
                                          <p:attrName>style.visibility</p:attrName>
                                        </p:attrNameLst>
                                      </p:cBhvr>
                                      <p:to>
                                        <p:strVal val="visible"/>
                                      </p:to>
                                    </p:set>
                                    <p:animEffect transition="in" filter="box(in)">
                                      <p:cBhvr>
                                        <p:cTn id="7" dur="500"/>
                                        <p:tgtEl>
                                          <p:spTgt spid="134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5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ChangeArrowheads="1"/>
          </p:cNvSpPr>
          <p:nvPr/>
        </p:nvSpPr>
        <p:spPr bwMode="auto">
          <a:xfrm>
            <a:off x="3119310" y="1171774"/>
            <a:ext cx="5429603"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tôi sẽ vượt qua khó khăn. </a:t>
            </a:r>
            <a:endParaRPr lang="en-US" sz="3200" b="1" i="1" dirty="0">
              <a:solidFill>
                <a:srgbClr val="000000"/>
              </a:solidFill>
              <a:latin typeface="Arial" panose="020B0604020202020204" pitchFamily="34" charset="0"/>
              <a:cs typeface="Arial" panose="020B0604020202020204" pitchFamily="34" charset="0"/>
            </a:endParaRPr>
          </a:p>
        </p:txBody>
      </p:sp>
      <p:sp>
        <p:nvSpPr>
          <p:cNvPr id="4100" name="Rectangle 8"/>
          <p:cNvSpPr>
            <a:spLocks noChangeArrowheads="1"/>
          </p:cNvSpPr>
          <p:nvPr/>
        </p:nvSpPr>
        <p:spPr bwMode="auto">
          <a:xfrm>
            <a:off x="2469635" y="3017349"/>
            <a:ext cx="4264991"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 trăng sáng quá! </a:t>
            </a:r>
            <a:r>
              <a:rPr lang="en-US" sz="3200" b="1" dirty="0" smtClean="0">
                <a:solidFill>
                  <a:srgbClr val="000000"/>
                </a:solidFill>
                <a:latin typeface="Arial" panose="020B0604020202020204" pitchFamily="34" charset="0"/>
                <a:cs typeface="Arial" panose="020B0604020202020204" pitchFamily="34" charset="0"/>
              </a:rPr>
              <a:t> </a:t>
            </a:r>
            <a:endParaRPr lang="en-US" sz="3200" b="1" dirty="0">
              <a:solidFill>
                <a:srgbClr val="000000"/>
              </a:solidFill>
              <a:latin typeface="Arial" panose="020B0604020202020204" pitchFamily="34" charset="0"/>
              <a:cs typeface="Arial" panose="020B0604020202020204" pitchFamily="34" charset="0"/>
            </a:endParaRPr>
          </a:p>
        </p:txBody>
      </p:sp>
      <p:sp>
        <p:nvSpPr>
          <p:cNvPr id="4101" name="Rectangle 9"/>
          <p:cNvSpPr>
            <a:spLocks noChangeArrowheads="1"/>
          </p:cNvSpPr>
          <p:nvPr/>
        </p:nvSpPr>
        <p:spPr bwMode="auto">
          <a:xfrm>
            <a:off x="993915" y="3949148"/>
            <a:ext cx="10428828" cy="10772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Bác Hồ (vị lãnh tụ kính yêu của dân tộc Việt Nam) là danh nhân văn hóa thế giới.</a:t>
            </a:r>
            <a:endParaRPr lang="en-US" sz="3200" b="1" i="1" dirty="0">
              <a:solidFill>
                <a:srgbClr val="000000"/>
              </a:solidFill>
              <a:latin typeface="Arial" panose="020B0604020202020204" pitchFamily="34" charset="0"/>
              <a:cs typeface="Arial" panose="020B0604020202020204" pitchFamily="34" charset="0"/>
            </a:endParaRPr>
          </a:p>
        </p:txBody>
      </p:sp>
      <p:sp>
        <p:nvSpPr>
          <p:cNvPr id="4102" name="Text Box 69"/>
          <p:cNvSpPr txBox="1">
            <a:spLocks noChangeArrowheads="1"/>
          </p:cNvSpPr>
          <p:nvPr/>
        </p:nvSpPr>
        <p:spPr bwMode="auto">
          <a:xfrm>
            <a:off x="2286000" y="5181600"/>
            <a:ext cx="7620000"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algn="r" eaLnBrk="1" hangingPunct="1">
              <a:spcBef>
                <a:spcPct val="50000"/>
              </a:spcBef>
            </a:pPr>
            <a:endParaRPr lang="en-US" sz="3200" b="1">
              <a:latin typeface="Arial" panose="020B0604020202020204" pitchFamily="34" charset="0"/>
              <a:cs typeface="Arial" panose="020B0604020202020204" pitchFamily="34" charset="0"/>
            </a:endParaRPr>
          </a:p>
        </p:txBody>
      </p:sp>
      <p:sp>
        <p:nvSpPr>
          <p:cNvPr id="108614" name="Text Box 70"/>
          <p:cNvSpPr txBox="1">
            <a:spLocks noChangeArrowheads="1"/>
          </p:cNvSpPr>
          <p:nvPr/>
        </p:nvSpPr>
        <p:spPr bwMode="auto">
          <a:xfrm>
            <a:off x="964095" y="5108712"/>
            <a:ext cx="9729377"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pPr>
            <a:r>
              <a:rPr lang="en-US" sz="3200" b="1" i="1" dirty="0" smtClean="0">
                <a:latin typeface="Arial" panose="020B0604020202020204" pitchFamily="34" charset="0"/>
                <a:cs typeface="Arial" panose="020B0604020202020204" pitchFamily="34" charset="0"/>
              </a:rPr>
              <a:t>Đối </a:t>
            </a:r>
            <a:r>
              <a:rPr lang="en-US" sz="3200" b="1" i="1" dirty="0">
                <a:latin typeface="Arial" panose="020B0604020202020204" pitchFamily="34" charset="0"/>
                <a:cs typeface="Arial" panose="020B0604020202020204" pitchFamily="34" charset="0"/>
              </a:rPr>
              <a:t>với tôi, </a:t>
            </a:r>
            <a:r>
              <a:rPr lang="en-US" sz="3200" b="1" i="1" dirty="0" smtClean="0">
                <a:latin typeface="Arial" panose="020B0604020202020204" pitchFamily="34" charset="0"/>
                <a:cs typeface="Arial" panose="020B0604020202020204" pitchFamily="34" charset="0"/>
              </a:rPr>
              <a:t>học tập là nhiệm vụ quan trọng nhất.</a:t>
            </a:r>
            <a:endParaRPr lang="en-US" sz="3200" b="1" i="1" dirty="0">
              <a:latin typeface="Arial" panose="020B0604020202020204" pitchFamily="34" charset="0"/>
              <a:cs typeface="Arial" panose="020B0604020202020204" pitchFamily="34" charset="0"/>
            </a:endParaRPr>
          </a:p>
        </p:txBody>
      </p:sp>
      <p:sp>
        <p:nvSpPr>
          <p:cNvPr id="108616" name="Text Box 72"/>
          <p:cNvSpPr txBox="1">
            <a:spLocks noChangeArrowheads="1"/>
          </p:cNvSpPr>
          <p:nvPr/>
        </p:nvSpPr>
        <p:spPr bwMode="auto">
          <a:xfrm>
            <a:off x="878116" y="301841"/>
            <a:ext cx="8135254"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pPr>
            <a:r>
              <a:rPr lang="en-US" sz="2800" b="1" dirty="0">
                <a:solidFill>
                  <a:srgbClr val="0070C0"/>
                </a:solidFill>
                <a:latin typeface="Arial" panose="020B0604020202020204" pitchFamily="34" charset="0"/>
                <a:cs typeface="Arial" panose="020B0604020202020204" pitchFamily="34" charset="0"/>
              </a:rPr>
              <a:t>Trong các câu sau đây, câu nào có </a:t>
            </a:r>
            <a:r>
              <a:rPr lang="en-US" sz="2800" b="1" dirty="0" smtClean="0">
                <a:solidFill>
                  <a:srgbClr val="0070C0"/>
                </a:solidFill>
                <a:latin typeface="Arial" panose="020B0604020202020204" pitchFamily="34" charset="0"/>
                <a:cs typeface="Arial" panose="020B0604020202020204" pitchFamily="34" charset="0"/>
              </a:rPr>
              <a:t>khởi ngữ?</a:t>
            </a:r>
            <a:endParaRPr lang="en-US" sz="2800" b="1" dirty="0">
              <a:solidFill>
                <a:srgbClr val="0070C0"/>
              </a:solidFill>
              <a:latin typeface="Arial" panose="020B0604020202020204" pitchFamily="34" charset="0"/>
              <a:cs typeface="Arial" panose="020B0604020202020204" pitchFamily="34" charset="0"/>
            </a:endParaRPr>
          </a:p>
        </p:txBody>
      </p:sp>
      <p:sp>
        <p:nvSpPr>
          <p:cNvPr id="108618" name="Text Box 74"/>
          <p:cNvSpPr txBox="1">
            <a:spLocks noChangeArrowheads="1"/>
          </p:cNvSpPr>
          <p:nvPr/>
        </p:nvSpPr>
        <p:spPr bwMode="auto">
          <a:xfrm>
            <a:off x="963541" y="1166593"/>
            <a:ext cx="2269989"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pPr>
            <a:r>
              <a:rPr lang="en-US" sz="3200" b="1" i="1" dirty="0" smtClean="0">
                <a:latin typeface="Arial" panose="020B0604020202020204" pitchFamily="34" charset="0"/>
                <a:cs typeface="Arial" panose="020B0604020202020204" pitchFamily="34" charset="0"/>
              </a:rPr>
              <a:t>Chắc chắn</a:t>
            </a:r>
            <a:endParaRPr lang="en-US" sz="3200" b="1" i="1" dirty="0">
              <a:latin typeface="Arial" panose="020B0604020202020204" pitchFamily="34" charset="0"/>
              <a:cs typeface="Arial" panose="020B0604020202020204" pitchFamily="34" charset="0"/>
            </a:endParaRPr>
          </a:p>
        </p:txBody>
      </p:sp>
      <p:sp>
        <p:nvSpPr>
          <p:cNvPr id="2" name="TextBox 1"/>
          <p:cNvSpPr txBox="1"/>
          <p:nvPr/>
        </p:nvSpPr>
        <p:spPr>
          <a:xfrm>
            <a:off x="477077" y="1166190"/>
            <a:ext cx="828261" cy="584775"/>
          </a:xfrm>
          <a:prstGeom prst="rect">
            <a:avLst/>
          </a:prstGeom>
          <a:noFill/>
        </p:spPr>
        <p:txBody>
          <a:bodyPr wrap="square" rtlCol="0">
            <a:spAutoFit/>
          </a:bodyPr>
          <a:lstStyle/>
          <a:p>
            <a:r>
              <a:rPr lang="en-US" sz="3200" b="1" dirty="0" smtClean="0">
                <a:latin typeface="Arial" panose="020B0604020202020204" pitchFamily="34" charset="0"/>
                <a:cs typeface="Arial" panose="020B0604020202020204" pitchFamily="34" charset="0"/>
              </a:rPr>
              <a:t>a/</a:t>
            </a:r>
            <a:endParaRPr lang="en-US" sz="3200" b="1" dirty="0">
              <a:latin typeface="Arial" panose="020B0604020202020204" pitchFamily="34" charset="0"/>
              <a:cs typeface="Arial" panose="020B0604020202020204" pitchFamily="34" charset="0"/>
            </a:endParaRPr>
          </a:p>
        </p:txBody>
      </p:sp>
      <p:sp>
        <p:nvSpPr>
          <p:cNvPr id="15" name="TextBox 14"/>
          <p:cNvSpPr txBox="1"/>
          <p:nvPr/>
        </p:nvSpPr>
        <p:spPr>
          <a:xfrm>
            <a:off x="483705" y="2060715"/>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b</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6" name="TextBox 15"/>
          <p:cNvSpPr txBox="1"/>
          <p:nvPr/>
        </p:nvSpPr>
        <p:spPr>
          <a:xfrm>
            <a:off x="457201" y="3041373"/>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c</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7" name="TextBox 16"/>
          <p:cNvSpPr txBox="1"/>
          <p:nvPr/>
        </p:nvSpPr>
        <p:spPr>
          <a:xfrm>
            <a:off x="457201" y="3982280"/>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d</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8" name="TextBox 17"/>
          <p:cNvSpPr txBox="1"/>
          <p:nvPr/>
        </p:nvSpPr>
        <p:spPr>
          <a:xfrm>
            <a:off x="496957" y="5108717"/>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e</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9" name="Text Box 74"/>
          <p:cNvSpPr txBox="1">
            <a:spLocks noChangeArrowheads="1"/>
          </p:cNvSpPr>
          <p:nvPr/>
        </p:nvSpPr>
        <p:spPr bwMode="auto">
          <a:xfrm>
            <a:off x="956915" y="3028523"/>
            <a:ext cx="2269989"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a:spcBef>
                <a:spcPct val="50000"/>
              </a:spcBef>
            </a:pPr>
            <a:r>
              <a:rPr lang="en-US" sz="3200" b="1" i="1" dirty="0">
                <a:solidFill>
                  <a:srgbClr val="000000"/>
                </a:solidFill>
                <a:latin typeface="Arial" panose="020B0604020202020204" pitchFamily="34" charset="0"/>
                <a:cs typeface="Arial" panose="020B0604020202020204" pitchFamily="34" charset="0"/>
              </a:rPr>
              <a:t>Chao ôi</a:t>
            </a:r>
            <a:endParaRPr lang="en-US" sz="3200" b="1" i="1" dirty="0">
              <a:solidFill>
                <a:srgbClr val="FF0066"/>
              </a:solidFill>
              <a:latin typeface="Arial" panose="020B0604020202020204" pitchFamily="34" charset="0"/>
              <a:cs typeface="Arial" panose="020B0604020202020204" pitchFamily="34" charset="0"/>
            </a:endParaRPr>
          </a:p>
        </p:txBody>
      </p:sp>
      <p:sp>
        <p:nvSpPr>
          <p:cNvPr id="3" name="Oval 2"/>
          <p:cNvSpPr/>
          <p:nvPr/>
        </p:nvSpPr>
        <p:spPr>
          <a:xfrm>
            <a:off x="413659" y="5108708"/>
            <a:ext cx="580256" cy="58478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2" name="Rectangle 7"/>
          <p:cNvSpPr>
            <a:spLocks noChangeArrowheads="1"/>
          </p:cNvSpPr>
          <p:nvPr/>
        </p:nvSpPr>
        <p:spPr bwMode="auto">
          <a:xfrm>
            <a:off x="1815547" y="2033396"/>
            <a:ext cx="4359965"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mình học bài rồi. </a:t>
            </a:r>
            <a:endParaRPr lang="en-US" sz="3200" b="1" i="1" dirty="0">
              <a:solidFill>
                <a:srgbClr val="000000"/>
              </a:solidFill>
              <a:latin typeface="Arial" panose="020B0604020202020204" pitchFamily="34" charset="0"/>
              <a:cs typeface="Arial" panose="020B0604020202020204" pitchFamily="34" charset="0"/>
            </a:endParaRPr>
          </a:p>
        </p:txBody>
      </p:sp>
      <p:sp>
        <p:nvSpPr>
          <p:cNvPr id="23" name="Text Box 74"/>
          <p:cNvSpPr txBox="1">
            <a:spLocks noChangeArrowheads="1"/>
          </p:cNvSpPr>
          <p:nvPr/>
        </p:nvSpPr>
        <p:spPr bwMode="auto">
          <a:xfrm>
            <a:off x="943665" y="2034609"/>
            <a:ext cx="900602"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pPr>
            <a:r>
              <a:rPr lang="en-US" sz="3200" b="1" i="1" dirty="0" smtClean="0">
                <a:latin typeface="Arial" panose="020B0604020202020204" pitchFamily="34" charset="0"/>
                <a:cs typeface="Arial" panose="020B0604020202020204" pitchFamily="34" charset="0"/>
              </a:rPr>
              <a:t>- Ừ, </a:t>
            </a:r>
            <a:endParaRPr lang="en-US" sz="32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622764894"/>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9"/>
          <p:cNvSpPr txBox="1">
            <a:spLocks noChangeArrowheads="1"/>
          </p:cNvSpPr>
          <p:nvPr/>
        </p:nvSpPr>
        <p:spPr bwMode="auto">
          <a:xfrm>
            <a:off x="1752600" y="5943600"/>
            <a:ext cx="41148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atin typeface="Times New Roman" panose="02020603050405020304" pitchFamily="18" charset="0"/>
            </a:endParaRPr>
          </a:p>
        </p:txBody>
      </p:sp>
      <p:sp>
        <p:nvSpPr>
          <p:cNvPr id="134155" name="Text Box 11"/>
          <p:cNvSpPr txBox="1">
            <a:spLocks noChangeArrowheads="1"/>
          </p:cNvSpPr>
          <p:nvPr/>
        </p:nvSpPr>
        <p:spPr bwMode="auto">
          <a:xfrm>
            <a:off x="5196115" y="6201229"/>
            <a:ext cx="2921001"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b="1" dirty="0" smtClean="0">
                <a:cs typeface="Arial" panose="020B0604020202020204" pitchFamily="34" charset="0"/>
              </a:rPr>
              <a:t>- </a:t>
            </a:r>
            <a:r>
              <a:rPr lang="en-US" b="1" dirty="0" smtClean="0">
                <a:solidFill>
                  <a:srgbClr val="0070C0"/>
                </a:solidFill>
                <a:cs typeface="Arial" panose="020B0604020202020204" pitchFamily="34" charset="0"/>
              </a:rPr>
              <a:t>A</a:t>
            </a:r>
            <a:r>
              <a:rPr lang="en-US" b="1" dirty="0" smtClean="0">
                <a:cs typeface="Arial" panose="020B0604020202020204" pitchFamily="34" charset="0"/>
              </a:rPr>
              <a:t>, mẹ đã về.</a:t>
            </a:r>
            <a:endParaRPr lang="en-US" b="1" dirty="0">
              <a:cs typeface="Arial" panose="020B060402020202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814284" y="1030307"/>
            <a:ext cx="9307286" cy="5072043"/>
          </a:xfrm>
          <a:prstGeom prst="rect">
            <a:avLst/>
          </a:prstGeom>
        </p:spPr>
      </p:pic>
    </p:spTree>
    <p:extLst>
      <p:ext uri="{BB962C8B-B14F-4D97-AF65-F5344CB8AC3E}">
        <p14:creationId xmlns:p14="http://schemas.microsoft.com/office/powerpoint/2010/main" xmlns="" val="2784190272"/>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489005971"/>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1600200" y="960438"/>
            <a:ext cx="8839200" cy="10779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b="1" i="1" dirty="0"/>
              <a:t>a/- </a:t>
            </a:r>
            <a:r>
              <a:rPr lang="en-US" b="1" i="1" dirty="0">
                <a:solidFill>
                  <a:srgbClr val="FF33CC"/>
                </a:solidFill>
              </a:rPr>
              <a:t>Này</a:t>
            </a:r>
            <a:r>
              <a:rPr lang="en-US" b="1" i="1" dirty="0"/>
              <a:t>, bác có biết mấy hôm nay súng nó bắn ở đâu mà nghe rát thế không ?</a:t>
            </a:r>
            <a:endParaRPr lang="en-US" b="1" i="1" dirty="0">
              <a:latin typeface="VNI-Times" panose="020B0604020202020204" pitchFamily="2" charset="0"/>
            </a:endParaRPr>
          </a:p>
        </p:txBody>
      </p:sp>
      <p:sp>
        <p:nvSpPr>
          <p:cNvPr id="6147" name="Text Box 11"/>
          <p:cNvSpPr txBox="1">
            <a:spLocks noChangeArrowheads="1"/>
          </p:cNvSpPr>
          <p:nvPr/>
        </p:nvSpPr>
        <p:spPr bwMode="auto">
          <a:xfrm>
            <a:off x="1524000" y="2819400"/>
            <a:ext cx="9144000" cy="2554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b="1" i="1" dirty="0"/>
              <a:t>b/ - Các ông, các bà ở đâu ta lên đấy ạ ?</a:t>
            </a:r>
          </a:p>
          <a:p>
            <a:pPr algn="just" eaLnBrk="1" hangingPunct="1">
              <a:spcBef>
                <a:spcPct val="50000"/>
              </a:spcBef>
              <a:buFontTx/>
              <a:buNone/>
            </a:pPr>
            <a:r>
              <a:rPr lang="en-US" b="1" i="1" dirty="0"/>
              <a:t>   Ông Hai đặt bát nước xuống chõng hỏi. Một người đàn bà mau miệng trả lời:</a:t>
            </a:r>
          </a:p>
          <a:p>
            <a:pPr algn="just" eaLnBrk="1" hangingPunct="1">
              <a:spcBef>
                <a:spcPct val="50000"/>
              </a:spcBef>
              <a:buFontTx/>
              <a:buNone/>
            </a:pPr>
            <a:r>
              <a:rPr lang="en-US" b="1" i="1" dirty="0"/>
              <a:t>- </a:t>
            </a:r>
            <a:r>
              <a:rPr lang="en-US" b="1" i="1" dirty="0">
                <a:solidFill>
                  <a:srgbClr val="FF33CC"/>
                </a:solidFill>
              </a:rPr>
              <a:t>Thưa ông</a:t>
            </a:r>
            <a:r>
              <a:rPr lang="en-US" b="1" i="1" dirty="0"/>
              <a:t>, chúng cháu ở Gia Lâm lên đấy ạ.</a:t>
            </a:r>
            <a:endParaRPr lang="en-US" b="1" i="1" dirty="0">
              <a:latin typeface="Times New Roman" panose="02020603050405020304" pitchFamily="18" charset="0"/>
            </a:endParaRPr>
          </a:p>
        </p:txBody>
      </p:sp>
      <p:sp>
        <p:nvSpPr>
          <p:cNvPr id="6148" name="Text Box 12"/>
          <p:cNvSpPr txBox="1">
            <a:spLocks noChangeArrowheads="1"/>
          </p:cNvSpPr>
          <p:nvPr/>
        </p:nvSpPr>
        <p:spPr bwMode="auto">
          <a:xfrm>
            <a:off x="6629400" y="5638801"/>
            <a:ext cx="3505200" cy="49244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defRPr/>
            </a:pPr>
            <a:r>
              <a:rPr lang="en-US" sz="2600" b="1" i="1" dirty="0">
                <a:cs typeface="Arial" panose="020B0604020202020204" pitchFamily="34" charset="0"/>
              </a:rPr>
              <a:t>(Làng </a:t>
            </a:r>
            <a:r>
              <a:rPr lang="en-US" sz="2600" b="1" dirty="0">
                <a:cs typeface="Arial" panose="020B0604020202020204" pitchFamily="34" charset="0"/>
              </a:rPr>
              <a:t>– Kim Lân)</a:t>
            </a:r>
          </a:p>
        </p:txBody>
      </p:sp>
    </p:spTree>
    <p:extLst>
      <p:ext uri="{BB962C8B-B14F-4D97-AF65-F5344CB8AC3E}">
        <p14:creationId xmlns:p14="http://schemas.microsoft.com/office/powerpoint/2010/main" xmlns="" val="1867571760"/>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828800" y="2209800"/>
            <a:ext cx="8534400" cy="1855788"/>
          </a:xfrm>
          <a:prstGeom prst="rect">
            <a:avLst/>
          </a:prstGeom>
          <a:solidFill>
            <a:schemeClr val="bg1"/>
          </a:solidFill>
          <a:ln w="57150" cmpd="thinThick">
            <a:solidFill>
              <a:srgbClr val="FF0000"/>
            </a:solidFill>
            <a:miter lim="800000"/>
            <a:headEnd/>
            <a:tailEnd/>
          </a:ln>
          <a:effec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b="1" u="sng" dirty="0">
                <a:solidFill>
                  <a:srgbClr val="FF0000"/>
                </a:solidFill>
              </a:rPr>
              <a:t>Ghi nhớ </a:t>
            </a:r>
            <a:r>
              <a:rPr lang="en-US" b="1" dirty="0">
                <a:solidFill>
                  <a:srgbClr val="FF0000"/>
                </a:solidFill>
              </a:rPr>
              <a:t>:</a:t>
            </a:r>
            <a:r>
              <a:rPr lang="en-US" b="1" dirty="0"/>
              <a:t> </a:t>
            </a:r>
          </a:p>
          <a:p>
            <a:pPr algn="just" eaLnBrk="1" hangingPunct="1">
              <a:spcBef>
                <a:spcPct val="50000"/>
              </a:spcBef>
              <a:buFontTx/>
              <a:buNone/>
            </a:pPr>
            <a:r>
              <a:rPr lang="en-US" b="1" dirty="0">
                <a:solidFill>
                  <a:srgbClr val="000000"/>
                </a:solidFill>
              </a:rPr>
              <a:t>         </a:t>
            </a:r>
            <a:r>
              <a:rPr lang="en-US" b="1" dirty="0">
                <a:solidFill>
                  <a:srgbClr val="FF33CC"/>
                </a:solidFill>
              </a:rPr>
              <a:t>Thành phần gọi – đáp </a:t>
            </a:r>
            <a:r>
              <a:rPr lang="en-US" b="1" dirty="0">
                <a:solidFill>
                  <a:srgbClr val="000000"/>
                </a:solidFill>
              </a:rPr>
              <a:t>dùng để tạo lập hoặc để duy trì quan hệ giao tiếp.</a:t>
            </a:r>
          </a:p>
        </p:txBody>
      </p:sp>
    </p:spTree>
    <p:extLst>
      <p:ext uri="{BB962C8B-B14F-4D97-AF65-F5344CB8AC3E}">
        <p14:creationId xmlns:p14="http://schemas.microsoft.com/office/powerpoint/2010/main" xmlns="" val="1300920902"/>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95385504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96" name="Text Box 40"/>
          <p:cNvSpPr txBox="1">
            <a:spLocks noChangeArrowheads="1"/>
          </p:cNvSpPr>
          <p:nvPr/>
        </p:nvSpPr>
        <p:spPr bwMode="auto">
          <a:xfrm>
            <a:off x="1981200" y="685801"/>
            <a:ext cx="8458200" cy="2043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lgn="l" eaLnBrk="0" hangingPunct="0">
              <a:spcBef>
                <a:spcPct val="0"/>
              </a:spcBef>
              <a:defRPr sz="5400">
                <a:solidFill>
                  <a:schemeClr val="tx1"/>
                </a:solidFill>
                <a:latin typeface="Times New Roman" panose="02020603050405020304" pitchFamily="18" charset="0"/>
              </a:defRPr>
            </a:lvl1pPr>
            <a:lvl2pPr marL="742950" indent="-285750" algn="l" eaLnBrk="0" hangingPunct="0">
              <a:spcBef>
                <a:spcPct val="0"/>
              </a:spcBef>
              <a:defRPr sz="5400">
                <a:solidFill>
                  <a:schemeClr val="tx1"/>
                </a:solidFill>
                <a:latin typeface="Times New Roman" panose="02020603050405020304" pitchFamily="18" charset="0"/>
              </a:defRPr>
            </a:lvl2pPr>
            <a:lvl3pPr marL="1143000" indent="-228600" algn="l" eaLnBrk="0" hangingPunct="0">
              <a:spcBef>
                <a:spcPct val="0"/>
              </a:spcBef>
              <a:defRPr sz="5400">
                <a:solidFill>
                  <a:schemeClr val="tx1"/>
                </a:solidFill>
                <a:latin typeface="Times New Roman" panose="02020603050405020304" pitchFamily="18" charset="0"/>
              </a:defRPr>
            </a:lvl3pPr>
            <a:lvl4pPr marL="1600200" indent="-228600" algn="l" eaLnBrk="0" hangingPunct="0">
              <a:spcBef>
                <a:spcPct val="0"/>
              </a:spcBef>
              <a:defRPr sz="5400">
                <a:solidFill>
                  <a:schemeClr val="tx1"/>
                </a:solidFill>
                <a:latin typeface="Times New Roman" panose="02020603050405020304" pitchFamily="18" charset="0"/>
              </a:defRPr>
            </a:lvl4pPr>
            <a:lvl5pPr marL="2057400" indent="-228600" algn="l" eaLnBrk="0" hangingPunct="0">
              <a:spcBef>
                <a:spcPct val="0"/>
              </a:spcBef>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defRPr/>
            </a:pPr>
            <a:r>
              <a:rPr lang="en-US" sz="3200" b="1" i="1" dirty="0">
                <a:effectLst>
                  <a:outerShdw blurRad="38100" dist="38100" dir="2700000" algn="tl">
                    <a:srgbClr val="C0C0C0"/>
                  </a:outerShdw>
                </a:effectLst>
                <a:latin typeface="Arial" panose="020B0604020202020204" pitchFamily="34" charset="0"/>
              </a:rPr>
              <a:t>a/   Lúc đi, đứa con gái đầu lòng của anh – </a:t>
            </a:r>
          </a:p>
          <a:p>
            <a:pPr eaLnBrk="1" hangingPunct="1">
              <a:spcBef>
                <a:spcPct val="50000"/>
              </a:spcBef>
              <a:defRPr/>
            </a:pPr>
            <a:r>
              <a:rPr lang="en-US" sz="3200" b="1" i="1" dirty="0">
                <a:solidFill>
                  <a:srgbClr val="CC00CC"/>
                </a:solidFill>
                <a:effectLst>
                  <a:outerShdw blurRad="38100" dist="38100" dir="2700000" algn="tl">
                    <a:srgbClr val="C0C0C0"/>
                  </a:outerShdw>
                </a:effectLst>
                <a:latin typeface="Arial" panose="020B0604020202020204" pitchFamily="34" charset="0"/>
              </a:rPr>
              <a:t>và cũng là đứa con duy nhất của anh</a:t>
            </a:r>
            <a:r>
              <a:rPr lang="en-US" sz="3200" b="1" i="1" dirty="0">
                <a:effectLst>
                  <a:outerShdw blurRad="38100" dist="38100" dir="2700000" algn="tl">
                    <a:srgbClr val="C0C0C0"/>
                  </a:outerShdw>
                </a:effectLst>
                <a:latin typeface="Arial" panose="020B0604020202020204" pitchFamily="34" charset="0"/>
              </a:rPr>
              <a:t>, </a:t>
            </a:r>
          </a:p>
          <a:p>
            <a:pPr eaLnBrk="1" hangingPunct="1">
              <a:spcBef>
                <a:spcPct val="50000"/>
              </a:spcBef>
              <a:defRPr/>
            </a:pPr>
            <a:r>
              <a:rPr lang="en-US" sz="3200" b="1" i="1" dirty="0">
                <a:effectLst>
                  <a:outerShdw blurRad="38100" dist="38100" dir="2700000" algn="tl">
                    <a:srgbClr val="C0C0C0"/>
                  </a:outerShdw>
                </a:effectLst>
                <a:latin typeface="Arial" panose="020B0604020202020204" pitchFamily="34" charset="0"/>
              </a:rPr>
              <a:t>chưa đầy một tuổi.</a:t>
            </a:r>
            <a:endParaRPr lang="en-US" sz="3200" b="1" i="1" dirty="0">
              <a:latin typeface="Arial" panose="020B0604020202020204" pitchFamily="34" charset="0"/>
            </a:endParaRPr>
          </a:p>
        </p:txBody>
      </p:sp>
      <p:sp>
        <p:nvSpPr>
          <p:cNvPr id="14339" name="Text Box 44"/>
          <p:cNvSpPr txBox="1">
            <a:spLocks noChangeArrowheads="1"/>
          </p:cNvSpPr>
          <p:nvPr/>
        </p:nvSpPr>
        <p:spPr bwMode="auto">
          <a:xfrm>
            <a:off x="1924880" y="3276601"/>
            <a:ext cx="7543800" cy="13112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b="1" i="1" dirty="0">
                <a:cs typeface="Arial" panose="020B0604020202020204" pitchFamily="34" charset="0"/>
              </a:rPr>
              <a:t> b/ Lão không hiểu tôi, </a:t>
            </a:r>
            <a:r>
              <a:rPr lang="en-US" b="1" i="1" dirty="0">
                <a:solidFill>
                  <a:srgbClr val="CC00CC"/>
                </a:solidFill>
                <a:cs typeface="Arial" panose="020B0604020202020204" pitchFamily="34" charset="0"/>
              </a:rPr>
              <a:t>tôi nghĩ vậy</a:t>
            </a:r>
            <a:r>
              <a:rPr lang="en-US" b="1" i="1" dirty="0">
                <a:cs typeface="Arial" panose="020B0604020202020204" pitchFamily="34" charset="0"/>
              </a:rPr>
              <a:t>, và </a:t>
            </a:r>
          </a:p>
          <a:p>
            <a:pPr eaLnBrk="1" hangingPunct="1">
              <a:spcBef>
                <a:spcPct val="50000"/>
              </a:spcBef>
              <a:buFontTx/>
              <a:buNone/>
            </a:pPr>
            <a:r>
              <a:rPr lang="en-US" b="1" i="1" dirty="0">
                <a:cs typeface="Arial" panose="020B0604020202020204" pitchFamily="34" charset="0"/>
              </a:rPr>
              <a:t>tôi càng buồn lắm.</a:t>
            </a:r>
          </a:p>
        </p:txBody>
      </p:sp>
      <p:sp>
        <p:nvSpPr>
          <p:cNvPr id="14340" name="Text Box 12"/>
          <p:cNvSpPr txBox="1">
            <a:spLocks noChangeArrowheads="1"/>
          </p:cNvSpPr>
          <p:nvPr/>
        </p:nvSpPr>
        <p:spPr bwMode="auto">
          <a:xfrm>
            <a:off x="4343400" y="2743200"/>
            <a:ext cx="6400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sz="2400" b="1" dirty="0">
                <a:cs typeface="Arial" panose="020B0604020202020204" pitchFamily="34" charset="0"/>
              </a:rPr>
              <a:t>(</a:t>
            </a:r>
            <a:r>
              <a:rPr lang="en-US" sz="2400" b="1" i="1" dirty="0">
                <a:cs typeface="Arial" panose="020B0604020202020204" pitchFamily="34" charset="0"/>
              </a:rPr>
              <a:t>Chiếc lược ngà </a:t>
            </a:r>
            <a:r>
              <a:rPr lang="en-US" sz="2400" b="1" dirty="0">
                <a:cs typeface="Arial" panose="020B0604020202020204" pitchFamily="34" charset="0"/>
              </a:rPr>
              <a:t>– Nguyễn Quang Sáng)</a:t>
            </a:r>
          </a:p>
        </p:txBody>
      </p:sp>
      <p:sp>
        <p:nvSpPr>
          <p:cNvPr id="5" name="Text Box 12"/>
          <p:cNvSpPr txBox="1">
            <a:spLocks noChangeArrowheads="1"/>
          </p:cNvSpPr>
          <p:nvPr/>
        </p:nvSpPr>
        <p:spPr bwMode="auto">
          <a:xfrm>
            <a:off x="6324600" y="4572001"/>
            <a:ext cx="3505200"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defRPr/>
            </a:pPr>
            <a:r>
              <a:rPr lang="en-US" sz="2400" b="1" dirty="0">
                <a:cs typeface="Arial" panose="020B0604020202020204" pitchFamily="34" charset="0"/>
              </a:rPr>
              <a:t>(</a:t>
            </a:r>
            <a:r>
              <a:rPr lang="en-US" sz="2400" b="1" i="1" dirty="0">
                <a:cs typeface="Arial" panose="020B0604020202020204" pitchFamily="34" charset="0"/>
              </a:rPr>
              <a:t>Lão Hạc </a:t>
            </a:r>
            <a:r>
              <a:rPr lang="en-US" sz="2400" b="1" dirty="0">
                <a:cs typeface="Arial" panose="020B0604020202020204" pitchFamily="34" charset="0"/>
              </a:rPr>
              <a:t>– Nam Cao)</a:t>
            </a:r>
          </a:p>
        </p:txBody>
      </p:sp>
    </p:spTree>
    <p:extLst>
      <p:ext uri="{BB962C8B-B14F-4D97-AF65-F5344CB8AC3E}">
        <p14:creationId xmlns:p14="http://schemas.microsoft.com/office/powerpoint/2010/main" xmlns="" val="343400270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96" name="Text Box 40"/>
          <p:cNvSpPr txBox="1">
            <a:spLocks noChangeArrowheads="1"/>
          </p:cNvSpPr>
          <p:nvPr/>
        </p:nvSpPr>
        <p:spPr bwMode="auto">
          <a:xfrm>
            <a:off x="1981200" y="685801"/>
            <a:ext cx="8458200" cy="2043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lgn="l" eaLnBrk="0" hangingPunct="0">
              <a:spcBef>
                <a:spcPct val="0"/>
              </a:spcBef>
              <a:defRPr sz="5400">
                <a:solidFill>
                  <a:schemeClr val="tx1"/>
                </a:solidFill>
                <a:latin typeface="Times New Roman" panose="02020603050405020304" pitchFamily="18" charset="0"/>
              </a:defRPr>
            </a:lvl1pPr>
            <a:lvl2pPr marL="742950" indent="-285750" algn="l" eaLnBrk="0" hangingPunct="0">
              <a:spcBef>
                <a:spcPct val="0"/>
              </a:spcBef>
              <a:defRPr sz="5400">
                <a:solidFill>
                  <a:schemeClr val="tx1"/>
                </a:solidFill>
                <a:latin typeface="Times New Roman" panose="02020603050405020304" pitchFamily="18" charset="0"/>
              </a:defRPr>
            </a:lvl2pPr>
            <a:lvl3pPr marL="1143000" indent="-228600" algn="l" eaLnBrk="0" hangingPunct="0">
              <a:spcBef>
                <a:spcPct val="0"/>
              </a:spcBef>
              <a:defRPr sz="5400">
                <a:solidFill>
                  <a:schemeClr val="tx1"/>
                </a:solidFill>
                <a:latin typeface="Times New Roman" panose="02020603050405020304" pitchFamily="18" charset="0"/>
              </a:defRPr>
            </a:lvl3pPr>
            <a:lvl4pPr marL="1600200" indent="-228600" algn="l" eaLnBrk="0" hangingPunct="0">
              <a:spcBef>
                <a:spcPct val="0"/>
              </a:spcBef>
              <a:defRPr sz="5400">
                <a:solidFill>
                  <a:schemeClr val="tx1"/>
                </a:solidFill>
                <a:latin typeface="Times New Roman" panose="02020603050405020304" pitchFamily="18" charset="0"/>
              </a:defRPr>
            </a:lvl4pPr>
            <a:lvl5pPr marL="2057400" indent="-228600" algn="l" eaLnBrk="0" hangingPunct="0">
              <a:spcBef>
                <a:spcPct val="0"/>
              </a:spcBef>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defRPr/>
            </a:pPr>
            <a:r>
              <a:rPr lang="en-US" sz="3200" b="1" i="1" dirty="0">
                <a:effectLst>
                  <a:outerShdw blurRad="38100" dist="38100" dir="2700000" algn="tl">
                    <a:srgbClr val="C0C0C0"/>
                  </a:outerShdw>
                </a:effectLst>
                <a:latin typeface="Arial" panose="020B0604020202020204" pitchFamily="34" charset="0"/>
              </a:rPr>
              <a:t>a/   Lúc đi, </a:t>
            </a:r>
            <a:r>
              <a:rPr lang="en-US" sz="3200" b="1" i="1" dirty="0">
                <a:solidFill>
                  <a:srgbClr val="FF0000"/>
                </a:solidFill>
                <a:effectLst>
                  <a:outerShdw blurRad="38100" dist="38100" dir="2700000" algn="tl">
                    <a:srgbClr val="C0C0C0"/>
                  </a:outerShdw>
                </a:effectLst>
                <a:latin typeface="Arial" panose="020B0604020202020204" pitchFamily="34" charset="0"/>
              </a:rPr>
              <a:t>đứa con gái đầu lòng của anh </a:t>
            </a:r>
            <a:r>
              <a:rPr lang="en-US" sz="3200" b="1" i="1" dirty="0">
                <a:effectLst>
                  <a:outerShdw blurRad="38100" dist="38100" dir="2700000" algn="tl">
                    <a:srgbClr val="C0C0C0"/>
                  </a:outerShdw>
                </a:effectLst>
                <a:latin typeface="Arial" panose="020B0604020202020204" pitchFamily="34" charset="0"/>
              </a:rPr>
              <a:t>– </a:t>
            </a:r>
          </a:p>
          <a:p>
            <a:pPr eaLnBrk="1" hangingPunct="1">
              <a:spcBef>
                <a:spcPct val="50000"/>
              </a:spcBef>
              <a:defRPr/>
            </a:pPr>
            <a:r>
              <a:rPr lang="en-US" sz="3200" b="1" i="1" dirty="0">
                <a:solidFill>
                  <a:srgbClr val="CC00CC"/>
                </a:solidFill>
                <a:effectLst>
                  <a:outerShdw blurRad="38100" dist="38100" dir="2700000" algn="tl">
                    <a:srgbClr val="C0C0C0"/>
                  </a:outerShdw>
                </a:effectLst>
                <a:latin typeface="Arial" panose="020B0604020202020204" pitchFamily="34" charset="0"/>
              </a:rPr>
              <a:t>và cũng là đứa con duy nhất của anh</a:t>
            </a:r>
            <a:r>
              <a:rPr lang="en-US" sz="3200" b="1" i="1" dirty="0">
                <a:effectLst>
                  <a:outerShdw blurRad="38100" dist="38100" dir="2700000" algn="tl">
                    <a:srgbClr val="C0C0C0"/>
                  </a:outerShdw>
                </a:effectLst>
                <a:latin typeface="Arial" panose="020B0604020202020204" pitchFamily="34" charset="0"/>
              </a:rPr>
              <a:t>, </a:t>
            </a:r>
          </a:p>
          <a:p>
            <a:pPr eaLnBrk="1" hangingPunct="1">
              <a:spcBef>
                <a:spcPct val="50000"/>
              </a:spcBef>
              <a:defRPr/>
            </a:pPr>
            <a:r>
              <a:rPr lang="en-US" sz="3200" b="1" i="1" dirty="0">
                <a:effectLst>
                  <a:outerShdw blurRad="38100" dist="38100" dir="2700000" algn="tl">
                    <a:srgbClr val="C0C0C0"/>
                  </a:outerShdw>
                </a:effectLst>
                <a:latin typeface="Arial" panose="020B0604020202020204" pitchFamily="34" charset="0"/>
              </a:rPr>
              <a:t>chưa đầy một tuổi.</a:t>
            </a:r>
            <a:endParaRPr lang="en-US" sz="3200" b="1" i="1" dirty="0">
              <a:latin typeface="Arial" panose="020B0604020202020204" pitchFamily="34" charset="0"/>
            </a:endParaRPr>
          </a:p>
        </p:txBody>
      </p:sp>
      <p:sp>
        <p:nvSpPr>
          <p:cNvPr id="14339" name="Text Box 44"/>
          <p:cNvSpPr txBox="1">
            <a:spLocks noChangeArrowheads="1"/>
          </p:cNvSpPr>
          <p:nvPr/>
        </p:nvSpPr>
        <p:spPr bwMode="auto">
          <a:xfrm>
            <a:off x="1924880" y="3276601"/>
            <a:ext cx="7543800" cy="13112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b="1" i="1" dirty="0">
                <a:cs typeface="Arial" panose="020B0604020202020204" pitchFamily="34" charset="0"/>
              </a:rPr>
              <a:t> b/ Lão không hiểu tôi, </a:t>
            </a:r>
            <a:r>
              <a:rPr lang="en-US" b="1" i="1" dirty="0">
                <a:solidFill>
                  <a:srgbClr val="CC00CC"/>
                </a:solidFill>
                <a:cs typeface="Arial" panose="020B0604020202020204" pitchFamily="34" charset="0"/>
              </a:rPr>
              <a:t>tôi nghĩ vậy</a:t>
            </a:r>
            <a:r>
              <a:rPr lang="en-US" b="1" i="1" dirty="0">
                <a:cs typeface="Arial" panose="020B0604020202020204" pitchFamily="34" charset="0"/>
              </a:rPr>
              <a:t>, và </a:t>
            </a:r>
          </a:p>
          <a:p>
            <a:pPr eaLnBrk="1" hangingPunct="1">
              <a:spcBef>
                <a:spcPct val="50000"/>
              </a:spcBef>
              <a:buFontTx/>
              <a:buNone/>
            </a:pPr>
            <a:r>
              <a:rPr lang="en-US" b="1" i="1" dirty="0">
                <a:cs typeface="Arial" panose="020B0604020202020204" pitchFamily="34" charset="0"/>
              </a:rPr>
              <a:t>tôi càng buồn lắm.</a:t>
            </a:r>
          </a:p>
        </p:txBody>
      </p:sp>
      <p:sp>
        <p:nvSpPr>
          <p:cNvPr id="14340" name="Text Box 12"/>
          <p:cNvSpPr txBox="1">
            <a:spLocks noChangeArrowheads="1"/>
          </p:cNvSpPr>
          <p:nvPr/>
        </p:nvSpPr>
        <p:spPr bwMode="auto">
          <a:xfrm>
            <a:off x="4343400" y="2743200"/>
            <a:ext cx="6400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sz="2400" b="1" dirty="0">
                <a:cs typeface="Arial" panose="020B0604020202020204" pitchFamily="34" charset="0"/>
              </a:rPr>
              <a:t>(</a:t>
            </a:r>
            <a:r>
              <a:rPr lang="en-US" sz="2400" b="1" i="1" dirty="0">
                <a:cs typeface="Arial" panose="020B0604020202020204" pitchFamily="34" charset="0"/>
              </a:rPr>
              <a:t>Chiếc lược ngà </a:t>
            </a:r>
            <a:r>
              <a:rPr lang="en-US" sz="2400" b="1" dirty="0">
                <a:cs typeface="Arial" panose="020B0604020202020204" pitchFamily="34" charset="0"/>
              </a:rPr>
              <a:t>– Nguyễn Quang Sáng)</a:t>
            </a:r>
          </a:p>
        </p:txBody>
      </p:sp>
      <p:sp>
        <p:nvSpPr>
          <p:cNvPr id="5" name="Text Box 12"/>
          <p:cNvSpPr txBox="1">
            <a:spLocks noChangeArrowheads="1"/>
          </p:cNvSpPr>
          <p:nvPr/>
        </p:nvSpPr>
        <p:spPr bwMode="auto">
          <a:xfrm>
            <a:off x="6324600" y="4572001"/>
            <a:ext cx="3505200"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defRPr/>
            </a:pPr>
            <a:r>
              <a:rPr lang="en-US" sz="2400" b="1" dirty="0">
                <a:cs typeface="Arial" panose="020B0604020202020204" pitchFamily="34" charset="0"/>
              </a:rPr>
              <a:t>(</a:t>
            </a:r>
            <a:r>
              <a:rPr lang="en-US" sz="2400" b="1" i="1" dirty="0">
                <a:cs typeface="Arial" panose="020B0604020202020204" pitchFamily="34" charset="0"/>
              </a:rPr>
              <a:t>Lão Hạc </a:t>
            </a:r>
            <a:r>
              <a:rPr lang="en-US" sz="2400" b="1" dirty="0">
                <a:cs typeface="Arial" panose="020B0604020202020204" pitchFamily="34" charset="0"/>
              </a:rPr>
              <a:t>– Nam Cao)</a:t>
            </a:r>
          </a:p>
        </p:txBody>
      </p:sp>
    </p:spTree>
    <p:extLst>
      <p:ext uri="{BB962C8B-B14F-4D97-AF65-F5344CB8AC3E}">
        <p14:creationId xmlns:p14="http://schemas.microsoft.com/office/powerpoint/2010/main" xmlns="" val="379927531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96" name="Text Box 40"/>
          <p:cNvSpPr txBox="1">
            <a:spLocks noChangeArrowheads="1"/>
          </p:cNvSpPr>
          <p:nvPr/>
        </p:nvSpPr>
        <p:spPr bwMode="auto">
          <a:xfrm>
            <a:off x="1981200" y="685801"/>
            <a:ext cx="8458200" cy="2043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lgn="l" eaLnBrk="0" hangingPunct="0">
              <a:spcBef>
                <a:spcPct val="0"/>
              </a:spcBef>
              <a:defRPr sz="5400">
                <a:solidFill>
                  <a:schemeClr val="tx1"/>
                </a:solidFill>
                <a:latin typeface="Times New Roman" panose="02020603050405020304" pitchFamily="18" charset="0"/>
              </a:defRPr>
            </a:lvl1pPr>
            <a:lvl2pPr marL="742950" indent="-285750" algn="l" eaLnBrk="0" hangingPunct="0">
              <a:spcBef>
                <a:spcPct val="0"/>
              </a:spcBef>
              <a:defRPr sz="5400">
                <a:solidFill>
                  <a:schemeClr val="tx1"/>
                </a:solidFill>
                <a:latin typeface="Times New Roman" panose="02020603050405020304" pitchFamily="18" charset="0"/>
              </a:defRPr>
            </a:lvl2pPr>
            <a:lvl3pPr marL="1143000" indent="-228600" algn="l" eaLnBrk="0" hangingPunct="0">
              <a:spcBef>
                <a:spcPct val="0"/>
              </a:spcBef>
              <a:defRPr sz="5400">
                <a:solidFill>
                  <a:schemeClr val="tx1"/>
                </a:solidFill>
                <a:latin typeface="Times New Roman" panose="02020603050405020304" pitchFamily="18" charset="0"/>
              </a:defRPr>
            </a:lvl3pPr>
            <a:lvl4pPr marL="1600200" indent="-228600" algn="l" eaLnBrk="0" hangingPunct="0">
              <a:spcBef>
                <a:spcPct val="0"/>
              </a:spcBef>
              <a:defRPr sz="5400">
                <a:solidFill>
                  <a:schemeClr val="tx1"/>
                </a:solidFill>
                <a:latin typeface="Times New Roman" panose="02020603050405020304" pitchFamily="18" charset="0"/>
              </a:defRPr>
            </a:lvl4pPr>
            <a:lvl5pPr marL="2057400" indent="-228600" algn="l" eaLnBrk="0" hangingPunct="0">
              <a:spcBef>
                <a:spcPct val="0"/>
              </a:spcBef>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defRPr/>
            </a:pPr>
            <a:r>
              <a:rPr lang="en-US" sz="3200" b="1" i="1" dirty="0">
                <a:effectLst>
                  <a:outerShdw blurRad="38100" dist="38100" dir="2700000" algn="tl">
                    <a:srgbClr val="C0C0C0"/>
                  </a:outerShdw>
                </a:effectLst>
                <a:latin typeface="Arial" panose="020B0604020202020204" pitchFamily="34" charset="0"/>
              </a:rPr>
              <a:t>a/   Lúc đi, </a:t>
            </a:r>
            <a:r>
              <a:rPr lang="en-US" sz="3200" b="1" i="1" dirty="0">
                <a:solidFill>
                  <a:srgbClr val="FF0000"/>
                </a:solidFill>
                <a:effectLst>
                  <a:outerShdw blurRad="38100" dist="38100" dir="2700000" algn="tl">
                    <a:srgbClr val="C0C0C0"/>
                  </a:outerShdw>
                </a:effectLst>
                <a:latin typeface="Arial" panose="020B0604020202020204" pitchFamily="34" charset="0"/>
              </a:rPr>
              <a:t>đứa con gái đầu lòng của anh </a:t>
            </a:r>
            <a:r>
              <a:rPr lang="en-US" sz="3200" b="1" i="1" dirty="0">
                <a:effectLst>
                  <a:outerShdw blurRad="38100" dist="38100" dir="2700000" algn="tl">
                    <a:srgbClr val="C0C0C0"/>
                  </a:outerShdw>
                </a:effectLst>
                <a:latin typeface="Arial" panose="020B0604020202020204" pitchFamily="34" charset="0"/>
              </a:rPr>
              <a:t>– </a:t>
            </a:r>
          </a:p>
          <a:p>
            <a:pPr eaLnBrk="1" hangingPunct="1">
              <a:spcBef>
                <a:spcPct val="50000"/>
              </a:spcBef>
              <a:defRPr/>
            </a:pPr>
            <a:r>
              <a:rPr lang="en-US" sz="3200" b="1" i="1" dirty="0">
                <a:solidFill>
                  <a:srgbClr val="CC00CC"/>
                </a:solidFill>
                <a:effectLst>
                  <a:outerShdw blurRad="38100" dist="38100" dir="2700000" algn="tl">
                    <a:srgbClr val="C0C0C0"/>
                  </a:outerShdw>
                </a:effectLst>
                <a:latin typeface="Arial" panose="020B0604020202020204" pitchFamily="34" charset="0"/>
              </a:rPr>
              <a:t>và cũng là đứa con duy nhất của anh</a:t>
            </a:r>
            <a:r>
              <a:rPr lang="en-US" sz="3200" b="1" i="1" dirty="0">
                <a:effectLst>
                  <a:outerShdw blurRad="38100" dist="38100" dir="2700000" algn="tl">
                    <a:srgbClr val="C0C0C0"/>
                  </a:outerShdw>
                </a:effectLst>
                <a:latin typeface="Arial" panose="020B0604020202020204" pitchFamily="34" charset="0"/>
              </a:rPr>
              <a:t>, </a:t>
            </a:r>
          </a:p>
          <a:p>
            <a:pPr eaLnBrk="1" hangingPunct="1">
              <a:spcBef>
                <a:spcPct val="50000"/>
              </a:spcBef>
              <a:defRPr/>
            </a:pPr>
            <a:r>
              <a:rPr lang="en-US" sz="3200" b="1" i="1" dirty="0">
                <a:effectLst>
                  <a:outerShdw blurRad="38100" dist="38100" dir="2700000" algn="tl">
                    <a:srgbClr val="C0C0C0"/>
                  </a:outerShdw>
                </a:effectLst>
                <a:latin typeface="Arial" panose="020B0604020202020204" pitchFamily="34" charset="0"/>
              </a:rPr>
              <a:t>chưa đầy một tuổi.</a:t>
            </a:r>
            <a:endParaRPr lang="en-US" sz="3200" b="1" i="1" dirty="0">
              <a:latin typeface="Arial" panose="020B0604020202020204" pitchFamily="34" charset="0"/>
            </a:endParaRPr>
          </a:p>
        </p:txBody>
      </p:sp>
      <p:sp>
        <p:nvSpPr>
          <p:cNvPr id="14339" name="Text Box 44"/>
          <p:cNvSpPr txBox="1">
            <a:spLocks noChangeArrowheads="1"/>
          </p:cNvSpPr>
          <p:nvPr/>
        </p:nvSpPr>
        <p:spPr bwMode="auto">
          <a:xfrm>
            <a:off x="1924880" y="3276601"/>
            <a:ext cx="7543800" cy="13112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b="1" i="1" dirty="0">
                <a:cs typeface="Arial" panose="020B0604020202020204" pitchFamily="34" charset="0"/>
              </a:rPr>
              <a:t> b/ </a:t>
            </a:r>
            <a:r>
              <a:rPr lang="en-US" b="1" i="1" dirty="0">
                <a:solidFill>
                  <a:srgbClr val="FF0000"/>
                </a:solidFill>
                <a:cs typeface="Arial" panose="020B0604020202020204" pitchFamily="34" charset="0"/>
              </a:rPr>
              <a:t>Lão không hiểu tôi</a:t>
            </a:r>
            <a:r>
              <a:rPr lang="en-US" b="1" i="1" dirty="0">
                <a:cs typeface="Arial" panose="020B0604020202020204" pitchFamily="34" charset="0"/>
              </a:rPr>
              <a:t>, </a:t>
            </a:r>
            <a:r>
              <a:rPr lang="en-US" b="1" i="1" dirty="0">
                <a:solidFill>
                  <a:srgbClr val="CC00CC"/>
                </a:solidFill>
                <a:cs typeface="Arial" panose="020B0604020202020204" pitchFamily="34" charset="0"/>
              </a:rPr>
              <a:t>tôi nghĩ vậy</a:t>
            </a:r>
            <a:r>
              <a:rPr lang="en-US" b="1" i="1" dirty="0">
                <a:cs typeface="Arial" panose="020B0604020202020204" pitchFamily="34" charset="0"/>
              </a:rPr>
              <a:t>, và </a:t>
            </a:r>
          </a:p>
          <a:p>
            <a:pPr eaLnBrk="1" hangingPunct="1">
              <a:spcBef>
                <a:spcPct val="50000"/>
              </a:spcBef>
              <a:buFontTx/>
              <a:buNone/>
            </a:pPr>
            <a:r>
              <a:rPr lang="en-US" b="1" i="1" dirty="0">
                <a:cs typeface="Arial" panose="020B0604020202020204" pitchFamily="34" charset="0"/>
              </a:rPr>
              <a:t>tôi càng buồn lắm.</a:t>
            </a:r>
          </a:p>
        </p:txBody>
      </p:sp>
      <p:sp>
        <p:nvSpPr>
          <p:cNvPr id="14340" name="Text Box 12"/>
          <p:cNvSpPr txBox="1">
            <a:spLocks noChangeArrowheads="1"/>
          </p:cNvSpPr>
          <p:nvPr/>
        </p:nvSpPr>
        <p:spPr bwMode="auto">
          <a:xfrm>
            <a:off x="4343400" y="2743200"/>
            <a:ext cx="6400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sz="2400" b="1" dirty="0">
                <a:cs typeface="Arial" panose="020B0604020202020204" pitchFamily="34" charset="0"/>
              </a:rPr>
              <a:t>(</a:t>
            </a:r>
            <a:r>
              <a:rPr lang="en-US" sz="2400" b="1" i="1" dirty="0">
                <a:cs typeface="Arial" panose="020B0604020202020204" pitchFamily="34" charset="0"/>
              </a:rPr>
              <a:t>Chiếc lược ngà </a:t>
            </a:r>
            <a:r>
              <a:rPr lang="en-US" sz="2400" b="1" dirty="0">
                <a:cs typeface="Arial" panose="020B0604020202020204" pitchFamily="34" charset="0"/>
              </a:rPr>
              <a:t>– Nguyễn Quang Sáng)</a:t>
            </a:r>
          </a:p>
        </p:txBody>
      </p:sp>
      <p:sp>
        <p:nvSpPr>
          <p:cNvPr id="5" name="Text Box 12"/>
          <p:cNvSpPr txBox="1">
            <a:spLocks noChangeArrowheads="1"/>
          </p:cNvSpPr>
          <p:nvPr/>
        </p:nvSpPr>
        <p:spPr bwMode="auto">
          <a:xfrm>
            <a:off x="6324600" y="4572001"/>
            <a:ext cx="3505200"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defRPr/>
            </a:pPr>
            <a:r>
              <a:rPr lang="en-US" sz="2400" b="1" dirty="0">
                <a:cs typeface="Arial" panose="020B0604020202020204" pitchFamily="34" charset="0"/>
              </a:rPr>
              <a:t>(</a:t>
            </a:r>
            <a:r>
              <a:rPr lang="en-US" sz="2400" b="1" i="1" dirty="0">
                <a:cs typeface="Arial" panose="020B0604020202020204" pitchFamily="34" charset="0"/>
              </a:rPr>
              <a:t>Lão Hạc </a:t>
            </a:r>
            <a:r>
              <a:rPr lang="en-US" sz="2400" b="1" dirty="0">
                <a:cs typeface="Arial" panose="020B0604020202020204" pitchFamily="34" charset="0"/>
              </a:rPr>
              <a:t>– Nam Cao)</a:t>
            </a:r>
          </a:p>
        </p:txBody>
      </p:sp>
    </p:spTree>
    <p:extLst>
      <p:ext uri="{BB962C8B-B14F-4D97-AF65-F5344CB8AC3E}">
        <p14:creationId xmlns:p14="http://schemas.microsoft.com/office/powerpoint/2010/main" xmlns="" val="107704195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96" name="Text Box 40"/>
          <p:cNvSpPr txBox="1">
            <a:spLocks noChangeArrowheads="1"/>
          </p:cNvSpPr>
          <p:nvPr/>
        </p:nvSpPr>
        <p:spPr bwMode="auto">
          <a:xfrm>
            <a:off x="1981200" y="685801"/>
            <a:ext cx="8458200" cy="2043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lgn="l" eaLnBrk="0" hangingPunct="0">
              <a:spcBef>
                <a:spcPct val="0"/>
              </a:spcBef>
              <a:defRPr sz="5400">
                <a:solidFill>
                  <a:schemeClr val="tx1"/>
                </a:solidFill>
                <a:latin typeface="Times New Roman" panose="02020603050405020304" pitchFamily="18" charset="0"/>
              </a:defRPr>
            </a:lvl1pPr>
            <a:lvl2pPr marL="742950" indent="-285750" algn="l" eaLnBrk="0" hangingPunct="0">
              <a:spcBef>
                <a:spcPct val="0"/>
              </a:spcBef>
              <a:defRPr sz="5400">
                <a:solidFill>
                  <a:schemeClr val="tx1"/>
                </a:solidFill>
                <a:latin typeface="Times New Roman" panose="02020603050405020304" pitchFamily="18" charset="0"/>
              </a:defRPr>
            </a:lvl2pPr>
            <a:lvl3pPr marL="1143000" indent="-228600" algn="l" eaLnBrk="0" hangingPunct="0">
              <a:spcBef>
                <a:spcPct val="0"/>
              </a:spcBef>
              <a:defRPr sz="5400">
                <a:solidFill>
                  <a:schemeClr val="tx1"/>
                </a:solidFill>
                <a:latin typeface="Times New Roman" panose="02020603050405020304" pitchFamily="18" charset="0"/>
              </a:defRPr>
            </a:lvl3pPr>
            <a:lvl4pPr marL="1600200" indent="-228600" algn="l" eaLnBrk="0" hangingPunct="0">
              <a:spcBef>
                <a:spcPct val="0"/>
              </a:spcBef>
              <a:defRPr sz="5400">
                <a:solidFill>
                  <a:schemeClr val="tx1"/>
                </a:solidFill>
                <a:latin typeface="Times New Roman" panose="02020603050405020304" pitchFamily="18" charset="0"/>
              </a:defRPr>
            </a:lvl4pPr>
            <a:lvl5pPr marL="2057400" indent="-228600" algn="l" eaLnBrk="0" hangingPunct="0">
              <a:spcBef>
                <a:spcPct val="0"/>
              </a:spcBef>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defRPr/>
            </a:pPr>
            <a:r>
              <a:rPr lang="en-US" sz="3200" b="1" i="1" dirty="0">
                <a:effectLst>
                  <a:outerShdw blurRad="38100" dist="38100" dir="2700000" algn="tl">
                    <a:srgbClr val="C0C0C0"/>
                  </a:outerShdw>
                </a:effectLst>
                <a:latin typeface="Arial" panose="020B0604020202020204" pitchFamily="34" charset="0"/>
                <a:cs typeface="Arial" panose="020B0604020202020204" pitchFamily="34" charset="0"/>
              </a:rPr>
              <a:t>a/   Lúc đi, đứa con gái đầu lòng của anh – </a:t>
            </a:r>
          </a:p>
          <a:p>
            <a:pPr eaLnBrk="1" hangingPunct="1">
              <a:spcBef>
                <a:spcPct val="50000"/>
              </a:spcBef>
              <a:defRPr/>
            </a:pPr>
            <a:r>
              <a:rPr lang="en-US" sz="3200" b="1" i="1" dirty="0">
                <a:solidFill>
                  <a:srgbClr val="CC00CC"/>
                </a:solidFill>
                <a:effectLst>
                  <a:outerShdw blurRad="38100" dist="38100" dir="2700000" algn="tl">
                    <a:srgbClr val="C0C0C0"/>
                  </a:outerShdw>
                </a:effectLst>
                <a:latin typeface="Arial" panose="020B0604020202020204" pitchFamily="34" charset="0"/>
                <a:cs typeface="Arial" panose="020B0604020202020204" pitchFamily="34" charset="0"/>
              </a:rPr>
              <a:t>và cũng là đứa con duy nhất của anh</a:t>
            </a:r>
            <a:r>
              <a:rPr lang="en-US" sz="3200" b="1" i="1" dirty="0">
                <a:effectLst>
                  <a:outerShdw blurRad="38100" dist="38100" dir="2700000" algn="tl">
                    <a:srgbClr val="C0C0C0"/>
                  </a:outerShdw>
                </a:effectLst>
                <a:latin typeface="Arial" panose="020B0604020202020204" pitchFamily="34" charset="0"/>
                <a:cs typeface="Arial" panose="020B0604020202020204" pitchFamily="34" charset="0"/>
              </a:rPr>
              <a:t>, </a:t>
            </a:r>
          </a:p>
          <a:p>
            <a:pPr eaLnBrk="1" hangingPunct="1">
              <a:spcBef>
                <a:spcPct val="50000"/>
              </a:spcBef>
              <a:defRPr/>
            </a:pPr>
            <a:r>
              <a:rPr lang="en-US" sz="3200" b="1" i="1" dirty="0">
                <a:effectLst>
                  <a:outerShdw blurRad="38100" dist="38100" dir="2700000" algn="tl">
                    <a:srgbClr val="C0C0C0"/>
                  </a:outerShdw>
                </a:effectLst>
                <a:latin typeface="Arial" panose="020B0604020202020204" pitchFamily="34" charset="0"/>
                <a:cs typeface="Arial" panose="020B0604020202020204" pitchFamily="34" charset="0"/>
              </a:rPr>
              <a:t>chưa đầy một tuổi.</a:t>
            </a:r>
            <a:endParaRPr lang="en-US" sz="3200" b="1" i="1" dirty="0">
              <a:latin typeface="Arial" panose="020B0604020202020204" pitchFamily="34" charset="0"/>
              <a:cs typeface="Arial" panose="020B0604020202020204" pitchFamily="34" charset="0"/>
            </a:endParaRPr>
          </a:p>
        </p:txBody>
      </p:sp>
      <p:sp>
        <p:nvSpPr>
          <p:cNvPr id="19459" name="Text Box 44"/>
          <p:cNvSpPr txBox="1">
            <a:spLocks noChangeArrowheads="1"/>
          </p:cNvSpPr>
          <p:nvPr/>
        </p:nvSpPr>
        <p:spPr bwMode="auto">
          <a:xfrm>
            <a:off x="1928192" y="3435625"/>
            <a:ext cx="7620000" cy="13112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b="1" i="1" dirty="0">
                <a:cs typeface="Arial" panose="020B0604020202020204" pitchFamily="34" charset="0"/>
              </a:rPr>
              <a:t> b/ Lão không hiểu tôi, </a:t>
            </a:r>
            <a:r>
              <a:rPr lang="en-US" b="1" i="1" dirty="0">
                <a:solidFill>
                  <a:srgbClr val="CC00CC"/>
                </a:solidFill>
                <a:cs typeface="Arial" panose="020B0604020202020204" pitchFamily="34" charset="0"/>
              </a:rPr>
              <a:t>tôi nghĩ vậy</a:t>
            </a:r>
            <a:r>
              <a:rPr lang="en-US" b="1" i="1" dirty="0">
                <a:cs typeface="Arial" panose="020B0604020202020204" pitchFamily="34" charset="0"/>
              </a:rPr>
              <a:t>, và </a:t>
            </a:r>
          </a:p>
          <a:p>
            <a:pPr eaLnBrk="1" hangingPunct="1">
              <a:spcBef>
                <a:spcPct val="50000"/>
              </a:spcBef>
              <a:buFontTx/>
              <a:buNone/>
            </a:pPr>
            <a:r>
              <a:rPr lang="en-US" b="1" i="1" dirty="0">
                <a:cs typeface="Arial" panose="020B0604020202020204" pitchFamily="34" charset="0"/>
              </a:rPr>
              <a:t>tôi càng buồn lắm.</a:t>
            </a:r>
          </a:p>
        </p:txBody>
      </p:sp>
      <p:sp>
        <p:nvSpPr>
          <p:cNvPr id="19460" name="Text Box 12"/>
          <p:cNvSpPr txBox="1">
            <a:spLocks noChangeArrowheads="1"/>
          </p:cNvSpPr>
          <p:nvPr/>
        </p:nvSpPr>
        <p:spPr bwMode="auto">
          <a:xfrm>
            <a:off x="4674705" y="2743200"/>
            <a:ext cx="6400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sz="2400" b="1" dirty="0">
                <a:cs typeface="Arial" panose="020B0604020202020204" pitchFamily="34" charset="0"/>
              </a:rPr>
              <a:t>(</a:t>
            </a:r>
            <a:r>
              <a:rPr lang="en-US" sz="2400" b="1" i="1" dirty="0">
                <a:cs typeface="Arial" panose="020B0604020202020204" pitchFamily="34" charset="0"/>
              </a:rPr>
              <a:t>Chiếc lược ngà </a:t>
            </a:r>
            <a:r>
              <a:rPr lang="en-US" sz="2400" b="1" dirty="0">
                <a:cs typeface="Arial" panose="020B0604020202020204" pitchFamily="34" charset="0"/>
              </a:rPr>
              <a:t>– Nguyễn Quang Sáng)</a:t>
            </a:r>
          </a:p>
        </p:txBody>
      </p:sp>
      <p:sp>
        <p:nvSpPr>
          <p:cNvPr id="5" name="Text Box 12"/>
          <p:cNvSpPr txBox="1">
            <a:spLocks noChangeArrowheads="1"/>
          </p:cNvSpPr>
          <p:nvPr/>
        </p:nvSpPr>
        <p:spPr bwMode="auto">
          <a:xfrm>
            <a:off x="6271592" y="4731025"/>
            <a:ext cx="3505200"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defRPr/>
            </a:pPr>
            <a:r>
              <a:rPr lang="en-US" sz="2400" b="1" dirty="0">
                <a:cs typeface="Arial" panose="020B0604020202020204" pitchFamily="34" charset="0"/>
              </a:rPr>
              <a:t>(</a:t>
            </a:r>
            <a:r>
              <a:rPr lang="en-US" sz="2400" b="1" i="1" dirty="0">
                <a:cs typeface="Arial" panose="020B0604020202020204" pitchFamily="34" charset="0"/>
              </a:rPr>
              <a:t>Lão Hạc </a:t>
            </a:r>
            <a:r>
              <a:rPr lang="en-US" sz="2400" b="1" dirty="0">
                <a:cs typeface="Arial" panose="020B0604020202020204" pitchFamily="34" charset="0"/>
              </a:rPr>
              <a:t>– Nam Cao)</a:t>
            </a:r>
          </a:p>
        </p:txBody>
      </p:sp>
      <p:sp>
        <p:nvSpPr>
          <p:cNvPr id="56326" name="Text Box 6"/>
          <p:cNvSpPr txBox="1">
            <a:spLocks noChangeArrowheads="1"/>
          </p:cNvSpPr>
          <p:nvPr/>
        </p:nvSpPr>
        <p:spPr bwMode="auto">
          <a:xfrm>
            <a:off x="3962400" y="1752600"/>
            <a:ext cx="4368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sz="2400" b="1">
                <a:solidFill>
                  <a:srgbClr val="3333CC"/>
                </a:solidFill>
                <a:cs typeface="Arial" panose="020B0604020202020204" pitchFamily="34" charset="0"/>
              </a:rPr>
              <a:t>Thành phần phụ chú</a:t>
            </a:r>
          </a:p>
        </p:txBody>
      </p:sp>
      <p:sp>
        <p:nvSpPr>
          <p:cNvPr id="56327" name="Text Box 7"/>
          <p:cNvSpPr txBox="1">
            <a:spLocks noChangeArrowheads="1"/>
          </p:cNvSpPr>
          <p:nvPr/>
        </p:nvSpPr>
        <p:spPr bwMode="auto">
          <a:xfrm>
            <a:off x="6779592" y="3829324"/>
            <a:ext cx="26924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sz="2400" b="1" dirty="0">
                <a:solidFill>
                  <a:srgbClr val="3333CC"/>
                </a:solidFill>
                <a:cs typeface="Arial" panose="020B0604020202020204" pitchFamily="34" charset="0"/>
              </a:rPr>
              <a:t>TP phụ chú</a:t>
            </a:r>
          </a:p>
        </p:txBody>
      </p:sp>
    </p:spTree>
    <p:extLst>
      <p:ext uri="{BB962C8B-B14F-4D97-AF65-F5344CB8AC3E}">
        <p14:creationId xmlns:p14="http://schemas.microsoft.com/office/powerpoint/2010/main" xmlns="" val="257572531"/>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6326"/>
                                        </p:tgtEl>
                                        <p:attrNameLst>
                                          <p:attrName>style.visibility</p:attrName>
                                        </p:attrNameLst>
                                      </p:cBhvr>
                                      <p:to>
                                        <p:strVal val="visible"/>
                                      </p:to>
                                    </p:set>
                                    <p:animEffect transition="in" filter="fade">
                                      <p:cBhvr>
                                        <p:cTn id="7" dur="500"/>
                                        <p:tgtEl>
                                          <p:spTgt spid="5632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6327"/>
                                        </p:tgtEl>
                                        <p:attrNameLst>
                                          <p:attrName>style.visibility</p:attrName>
                                        </p:attrNameLst>
                                      </p:cBhvr>
                                      <p:to>
                                        <p:strVal val="visible"/>
                                      </p:to>
                                    </p:set>
                                    <p:animEffect transition="in" filter="fade">
                                      <p:cBhvr>
                                        <p:cTn id="10" dur="500"/>
                                        <p:tgtEl>
                                          <p:spTgt spid="563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6" grpId="0"/>
      <p:bldP spid="5632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ChangeArrowheads="1"/>
          </p:cNvSpPr>
          <p:nvPr/>
        </p:nvSpPr>
        <p:spPr bwMode="auto">
          <a:xfrm>
            <a:off x="1447799" y="1443039"/>
            <a:ext cx="9962323" cy="1076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b="1" dirty="0"/>
              <a:t>    a/ Quang Hải – tiền </a:t>
            </a:r>
            <a:r>
              <a:rPr lang="en-US" b="1" dirty="0" smtClean="0"/>
              <a:t>vệ </a:t>
            </a:r>
            <a:r>
              <a:rPr lang="en-US" b="1" dirty="0"/>
              <a:t>của đội tuyển </a:t>
            </a:r>
            <a:r>
              <a:rPr lang="en-US" b="1" dirty="0" smtClean="0"/>
              <a:t>Việt Nam </a:t>
            </a:r>
            <a:r>
              <a:rPr lang="en-US" b="1" dirty="0"/>
              <a:t>– là một </a:t>
            </a:r>
            <a:r>
              <a:rPr lang="en-US" b="1" dirty="0" smtClean="0"/>
              <a:t>cầu thủ xuất sắc.</a:t>
            </a:r>
            <a:endParaRPr lang="en-US" b="1" dirty="0"/>
          </a:p>
        </p:txBody>
      </p:sp>
      <p:sp>
        <p:nvSpPr>
          <p:cNvPr id="20483" name="Rectangle 5"/>
          <p:cNvSpPr>
            <a:spLocks noChangeArrowheads="1"/>
          </p:cNvSpPr>
          <p:nvPr/>
        </p:nvSpPr>
        <p:spPr bwMode="auto">
          <a:xfrm>
            <a:off x="1905000" y="2971800"/>
            <a:ext cx="86868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b="1" dirty="0"/>
              <a:t>b/ Nguyễn Du (tác giả “</a:t>
            </a:r>
            <a:r>
              <a:rPr lang="en-US" b="1" i="1" dirty="0"/>
              <a:t>Truyện Kiều”) </a:t>
            </a:r>
            <a:r>
              <a:rPr lang="en-US" b="1" dirty="0"/>
              <a:t>là đại thi hào của dân tộc.</a:t>
            </a:r>
          </a:p>
        </p:txBody>
      </p:sp>
      <p:sp>
        <p:nvSpPr>
          <p:cNvPr id="10244" name="Rectangle 8"/>
          <p:cNvSpPr>
            <a:spLocks noChangeArrowheads="1"/>
          </p:cNvSpPr>
          <p:nvPr/>
        </p:nvSpPr>
        <p:spPr bwMode="auto">
          <a:xfrm>
            <a:off x="2057400" y="485775"/>
            <a:ext cx="8610600" cy="522288"/>
          </a:xfrm>
          <a:prstGeom prst="rect">
            <a:avLst/>
          </a:prstGeom>
          <a:solidFill>
            <a:schemeClr val="bg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en-US" sz="2800" b="1" dirty="0">
                <a:solidFill>
                  <a:srgbClr val="3333CC"/>
                </a:solidFill>
                <a:cs typeface="Arial" panose="020B0604020202020204" pitchFamily="34" charset="0"/>
              </a:rPr>
              <a:t>Tìm thành phần phụ chú trong các câu sau:</a:t>
            </a:r>
          </a:p>
        </p:txBody>
      </p:sp>
      <p:sp>
        <p:nvSpPr>
          <p:cNvPr id="7" name="Rectangle 4"/>
          <p:cNvSpPr>
            <a:spLocks noChangeArrowheads="1"/>
          </p:cNvSpPr>
          <p:nvPr/>
        </p:nvSpPr>
        <p:spPr bwMode="auto">
          <a:xfrm>
            <a:off x="1524000" y="4470401"/>
            <a:ext cx="9144000" cy="10779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en-US" b="1" dirty="0">
                <a:cs typeface="Arial" panose="020B0604020202020204" pitchFamily="34" charset="0"/>
              </a:rPr>
              <a:t>    c/ Vườn nhà em có trồng nhiều loài hoa: hoa hồng, hoa lay ơn, hoa vạn thọ,… </a:t>
            </a:r>
          </a:p>
        </p:txBody>
      </p:sp>
    </p:spTree>
    <p:extLst>
      <p:ext uri="{BB962C8B-B14F-4D97-AF65-F5344CB8AC3E}">
        <p14:creationId xmlns:p14="http://schemas.microsoft.com/office/powerpoint/2010/main" xmlns="" val="1307410558"/>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ChangeArrowheads="1"/>
          </p:cNvSpPr>
          <p:nvPr/>
        </p:nvSpPr>
        <p:spPr bwMode="auto">
          <a:xfrm>
            <a:off x="3104796" y="1171774"/>
            <a:ext cx="5298975"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tôi sẽ vượt qua khó khăn. </a:t>
            </a:r>
            <a:endParaRPr lang="en-US" sz="3200" b="1" i="1" dirty="0">
              <a:solidFill>
                <a:srgbClr val="000000"/>
              </a:solidFill>
              <a:latin typeface="Arial" panose="020B0604020202020204" pitchFamily="34" charset="0"/>
              <a:cs typeface="Arial" panose="020B0604020202020204" pitchFamily="34" charset="0"/>
            </a:endParaRPr>
          </a:p>
        </p:txBody>
      </p:sp>
      <p:sp>
        <p:nvSpPr>
          <p:cNvPr id="4100" name="Rectangle 8"/>
          <p:cNvSpPr>
            <a:spLocks noChangeArrowheads="1"/>
          </p:cNvSpPr>
          <p:nvPr/>
        </p:nvSpPr>
        <p:spPr bwMode="auto">
          <a:xfrm>
            <a:off x="2469637" y="3031863"/>
            <a:ext cx="4163391"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 trăng sáng quá! </a:t>
            </a:r>
            <a:r>
              <a:rPr lang="en-US" sz="3200" b="1" dirty="0" smtClean="0">
                <a:solidFill>
                  <a:srgbClr val="000000"/>
                </a:solidFill>
                <a:latin typeface="Arial" panose="020B0604020202020204" pitchFamily="34" charset="0"/>
                <a:cs typeface="Arial" panose="020B0604020202020204" pitchFamily="34" charset="0"/>
              </a:rPr>
              <a:t> </a:t>
            </a:r>
            <a:endParaRPr lang="en-US" sz="3200" b="1" dirty="0">
              <a:solidFill>
                <a:srgbClr val="000000"/>
              </a:solidFill>
              <a:latin typeface="Arial" panose="020B0604020202020204" pitchFamily="34" charset="0"/>
              <a:cs typeface="Arial" panose="020B0604020202020204" pitchFamily="34" charset="0"/>
            </a:endParaRPr>
          </a:p>
        </p:txBody>
      </p:sp>
      <p:sp>
        <p:nvSpPr>
          <p:cNvPr id="4101" name="Rectangle 9"/>
          <p:cNvSpPr>
            <a:spLocks noChangeArrowheads="1"/>
          </p:cNvSpPr>
          <p:nvPr/>
        </p:nvSpPr>
        <p:spPr bwMode="auto">
          <a:xfrm>
            <a:off x="993915" y="3949148"/>
            <a:ext cx="10298199" cy="10772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Bác Hồ (vị lãnh tụ kính yêu của dân tộc Việt Nam) là danh nhân văn hóa thế giới.</a:t>
            </a:r>
            <a:endParaRPr lang="en-US" sz="3200" b="1" i="1" dirty="0">
              <a:solidFill>
                <a:srgbClr val="000000"/>
              </a:solidFill>
              <a:latin typeface="Arial" panose="020B0604020202020204" pitchFamily="34" charset="0"/>
              <a:cs typeface="Arial" panose="020B0604020202020204" pitchFamily="34" charset="0"/>
            </a:endParaRPr>
          </a:p>
        </p:txBody>
      </p:sp>
      <p:sp>
        <p:nvSpPr>
          <p:cNvPr id="4102" name="Text Box 69"/>
          <p:cNvSpPr txBox="1">
            <a:spLocks noChangeArrowheads="1"/>
          </p:cNvSpPr>
          <p:nvPr/>
        </p:nvSpPr>
        <p:spPr bwMode="auto">
          <a:xfrm>
            <a:off x="2286000" y="5181600"/>
            <a:ext cx="7620000"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algn="r" eaLnBrk="1" hangingPunct="1">
              <a:spcBef>
                <a:spcPct val="50000"/>
              </a:spcBef>
            </a:pPr>
            <a:endParaRPr lang="en-US" sz="3200" b="1">
              <a:latin typeface="Arial" panose="020B0604020202020204" pitchFamily="34" charset="0"/>
              <a:cs typeface="Arial" panose="020B0604020202020204" pitchFamily="34" charset="0"/>
            </a:endParaRPr>
          </a:p>
        </p:txBody>
      </p:sp>
      <p:sp>
        <p:nvSpPr>
          <p:cNvPr id="108614" name="Text Box 70"/>
          <p:cNvSpPr txBox="1">
            <a:spLocks noChangeArrowheads="1"/>
          </p:cNvSpPr>
          <p:nvPr/>
        </p:nvSpPr>
        <p:spPr bwMode="auto">
          <a:xfrm>
            <a:off x="964095" y="5108712"/>
            <a:ext cx="9729377"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pPr>
            <a:r>
              <a:rPr lang="en-US" sz="3200" b="1" i="1" dirty="0" smtClean="0">
                <a:latin typeface="Arial" panose="020B0604020202020204" pitchFamily="34" charset="0"/>
                <a:cs typeface="Arial" panose="020B0604020202020204" pitchFamily="34" charset="0"/>
              </a:rPr>
              <a:t>Đối </a:t>
            </a:r>
            <a:r>
              <a:rPr lang="en-US" sz="3200" b="1" i="1" dirty="0">
                <a:latin typeface="Arial" panose="020B0604020202020204" pitchFamily="34" charset="0"/>
                <a:cs typeface="Arial" panose="020B0604020202020204" pitchFamily="34" charset="0"/>
              </a:rPr>
              <a:t>với </a:t>
            </a:r>
            <a:r>
              <a:rPr lang="en-US" sz="3200" b="1" i="1" dirty="0">
                <a:solidFill>
                  <a:srgbClr val="FF33CC"/>
                </a:solidFill>
                <a:latin typeface="Arial" panose="020B0604020202020204" pitchFamily="34" charset="0"/>
                <a:cs typeface="Arial" panose="020B0604020202020204" pitchFamily="34" charset="0"/>
              </a:rPr>
              <a:t>tôi</a:t>
            </a:r>
            <a:r>
              <a:rPr lang="en-US" sz="3200" b="1" i="1" dirty="0">
                <a:latin typeface="Arial" panose="020B0604020202020204" pitchFamily="34" charset="0"/>
                <a:cs typeface="Arial" panose="020B0604020202020204" pitchFamily="34" charset="0"/>
              </a:rPr>
              <a:t>, </a:t>
            </a:r>
            <a:r>
              <a:rPr lang="en-US" sz="3200" b="1" i="1" dirty="0" smtClean="0">
                <a:latin typeface="Arial" panose="020B0604020202020204" pitchFamily="34" charset="0"/>
                <a:cs typeface="Arial" panose="020B0604020202020204" pitchFamily="34" charset="0"/>
              </a:rPr>
              <a:t>học tập là nhiệm vụ quan trọng nhất.</a:t>
            </a:r>
            <a:endParaRPr lang="en-US" sz="3200" b="1" i="1" dirty="0">
              <a:latin typeface="Arial" panose="020B0604020202020204" pitchFamily="34" charset="0"/>
              <a:cs typeface="Arial" panose="020B0604020202020204" pitchFamily="34" charset="0"/>
            </a:endParaRPr>
          </a:p>
        </p:txBody>
      </p:sp>
      <p:sp>
        <p:nvSpPr>
          <p:cNvPr id="108618" name="Text Box 74"/>
          <p:cNvSpPr txBox="1">
            <a:spLocks noChangeArrowheads="1"/>
          </p:cNvSpPr>
          <p:nvPr/>
        </p:nvSpPr>
        <p:spPr bwMode="auto">
          <a:xfrm>
            <a:off x="963541" y="1166593"/>
            <a:ext cx="2269989"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pPr>
            <a:r>
              <a:rPr lang="en-US" sz="3200" b="1" i="1" dirty="0" smtClean="0">
                <a:latin typeface="Arial" panose="020B0604020202020204" pitchFamily="34" charset="0"/>
                <a:cs typeface="Arial" panose="020B0604020202020204" pitchFamily="34" charset="0"/>
              </a:rPr>
              <a:t>Chắc chắn</a:t>
            </a:r>
            <a:endParaRPr lang="en-US" sz="3200" b="1" i="1" dirty="0">
              <a:latin typeface="Arial" panose="020B0604020202020204" pitchFamily="34" charset="0"/>
              <a:cs typeface="Arial" panose="020B0604020202020204" pitchFamily="34" charset="0"/>
            </a:endParaRPr>
          </a:p>
        </p:txBody>
      </p:sp>
      <p:sp>
        <p:nvSpPr>
          <p:cNvPr id="2" name="TextBox 1"/>
          <p:cNvSpPr txBox="1"/>
          <p:nvPr/>
        </p:nvSpPr>
        <p:spPr>
          <a:xfrm>
            <a:off x="477077" y="1166190"/>
            <a:ext cx="828261" cy="584775"/>
          </a:xfrm>
          <a:prstGeom prst="rect">
            <a:avLst/>
          </a:prstGeom>
          <a:noFill/>
        </p:spPr>
        <p:txBody>
          <a:bodyPr wrap="square" rtlCol="0">
            <a:spAutoFit/>
          </a:bodyPr>
          <a:lstStyle/>
          <a:p>
            <a:r>
              <a:rPr lang="en-US" sz="3200" b="1" dirty="0" smtClean="0">
                <a:latin typeface="Arial" panose="020B0604020202020204" pitchFamily="34" charset="0"/>
                <a:cs typeface="Arial" panose="020B0604020202020204" pitchFamily="34" charset="0"/>
              </a:rPr>
              <a:t>a/</a:t>
            </a:r>
            <a:endParaRPr lang="en-US" sz="3200" b="1" dirty="0">
              <a:latin typeface="Arial" panose="020B0604020202020204" pitchFamily="34" charset="0"/>
              <a:cs typeface="Arial" panose="020B0604020202020204" pitchFamily="34" charset="0"/>
            </a:endParaRPr>
          </a:p>
        </p:txBody>
      </p:sp>
      <p:sp>
        <p:nvSpPr>
          <p:cNvPr id="16" name="TextBox 15"/>
          <p:cNvSpPr txBox="1"/>
          <p:nvPr/>
        </p:nvSpPr>
        <p:spPr>
          <a:xfrm>
            <a:off x="457201" y="3041373"/>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c</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7" name="TextBox 16"/>
          <p:cNvSpPr txBox="1"/>
          <p:nvPr/>
        </p:nvSpPr>
        <p:spPr>
          <a:xfrm>
            <a:off x="457201" y="3982280"/>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d</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8" name="TextBox 17"/>
          <p:cNvSpPr txBox="1"/>
          <p:nvPr/>
        </p:nvSpPr>
        <p:spPr>
          <a:xfrm>
            <a:off x="496957" y="5108717"/>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e</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9" name="Text Box 74"/>
          <p:cNvSpPr txBox="1">
            <a:spLocks noChangeArrowheads="1"/>
          </p:cNvSpPr>
          <p:nvPr/>
        </p:nvSpPr>
        <p:spPr bwMode="auto">
          <a:xfrm>
            <a:off x="956915" y="3028523"/>
            <a:ext cx="2269989"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a:spcBef>
                <a:spcPct val="50000"/>
              </a:spcBef>
            </a:pPr>
            <a:r>
              <a:rPr lang="en-US" sz="3200" b="1" i="1" dirty="0">
                <a:solidFill>
                  <a:srgbClr val="000000"/>
                </a:solidFill>
                <a:latin typeface="Arial" panose="020B0604020202020204" pitchFamily="34" charset="0"/>
                <a:cs typeface="Arial" panose="020B0604020202020204" pitchFamily="34" charset="0"/>
              </a:rPr>
              <a:t>Chao ôi</a:t>
            </a:r>
            <a:endParaRPr lang="en-US" sz="3200" b="1" i="1" dirty="0">
              <a:solidFill>
                <a:srgbClr val="FF0066"/>
              </a:solidFill>
              <a:latin typeface="Arial" panose="020B0604020202020204" pitchFamily="34" charset="0"/>
              <a:cs typeface="Arial" panose="020B0604020202020204" pitchFamily="34" charset="0"/>
            </a:endParaRPr>
          </a:p>
        </p:txBody>
      </p:sp>
      <p:sp>
        <p:nvSpPr>
          <p:cNvPr id="3" name="Oval 2"/>
          <p:cNvSpPr/>
          <p:nvPr/>
        </p:nvSpPr>
        <p:spPr>
          <a:xfrm>
            <a:off x="413659" y="5108708"/>
            <a:ext cx="580256" cy="58478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2179509" y="5644974"/>
            <a:ext cx="1565176" cy="400110"/>
          </a:xfrm>
          <a:prstGeom prst="rect">
            <a:avLst/>
          </a:prstGeom>
          <a:noFill/>
        </p:spPr>
        <p:txBody>
          <a:bodyPr wrap="square" rtlCol="0">
            <a:spAutoFit/>
          </a:bodyPr>
          <a:lstStyle/>
          <a:p>
            <a:r>
              <a:rPr lang="en-US" sz="2000" b="1" dirty="0">
                <a:solidFill>
                  <a:srgbClr val="FF0000"/>
                </a:solidFill>
                <a:latin typeface="Arial" panose="020B0604020202020204" pitchFamily="34" charset="0"/>
                <a:cs typeface="Arial" panose="020B0604020202020204" pitchFamily="34" charset="0"/>
              </a:rPr>
              <a:t>k</a:t>
            </a:r>
            <a:r>
              <a:rPr lang="en-US" sz="2000" b="1" dirty="0" smtClean="0">
                <a:solidFill>
                  <a:srgbClr val="FF0000"/>
                </a:solidFill>
                <a:latin typeface="Arial" panose="020B0604020202020204" pitchFamily="34" charset="0"/>
                <a:cs typeface="Arial" panose="020B0604020202020204" pitchFamily="34" charset="0"/>
              </a:rPr>
              <a:t>hởi ngữ</a:t>
            </a:r>
            <a:endParaRPr lang="en-US" sz="2000" b="1" dirty="0">
              <a:solidFill>
                <a:srgbClr val="FF0000"/>
              </a:solidFill>
              <a:latin typeface="Arial" panose="020B0604020202020204" pitchFamily="34" charset="0"/>
              <a:cs typeface="Arial" panose="020B0604020202020204" pitchFamily="34" charset="0"/>
            </a:endParaRPr>
          </a:p>
        </p:txBody>
      </p:sp>
      <p:sp>
        <p:nvSpPr>
          <p:cNvPr id="22" name="TextBox 21"/>
          <p:cNvSpPr txBox="1"/>
          <p:nvPr/>
        </p:nvSpPr>
        <p:spPr>
          <a:xfrm>
            <a:off x="483705" y="2060715"/>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b</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24" name="Rectangle 7"/>
          <p:cNvSpPr>
            <a:spLocks noChangeArrowheads="1"/>
          </p:cNvSpPr>
          <p:nvPr/>
        </p:nvSpPr>
        <p:spPr bwMode="auto">
          <a:xfrm>
            <a:off x="1815547" y="2047910"/>
            <a:ext cx="4359965"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mình học bài rồi. </a:t>
            </a:r>
            <a:endParaRPr lang="en-US" sz="3200" b="1" i="1" dirty="0">
              <a:solidFill>
                <a:srgbClr val="000000"/>
              </a:solidFill>
              <a:latin typeface="Arial" panose="020B0604020202020204" pitchFamily="34" charset="0"/>
              <a:cs typeface="Arial" panose="020B0604020202020204" pitchFamily="34" charset="0"/>
            </a:endParaRPr>
          </a:p>
        </p:txBody>
      </p:sp>
      <p:sp>
        <p:nvSpPr>
          <p:cNvPr id="25" name="Text Box 74"/>
          <p:cNvSpPr txBox="1">
            <a:spLocks noChangeArrowheads="1"/>
          </p:cNvSpPr>
          <p:nvPr/>
        </p:nvSpPr>
        <p:spPr bwMode="auto">
          <a:xfrm>
            <a:off x="943665" y="2049123"/>
            <a:ext cx="900602"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pPr>
            <a:r>
              <a:rPr lang="en-US" sz="3200" b="1" i="1" dirty="0" smtClean="0">
                <a:latin typeface="Arial" panose="020B0604020202020204" pitchFamily="34" charset="0"/>
                <a:cs typeface="Arial" panose="020B0604020202020204" pitchFamily="34" charset="0"/>
              </a:rPr>
              <a:t>- Ừ, </a:t>
            </a:r>
            <a:endParaRPr lang="en-US" sz="32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619358527"/>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ChangeArrowheads="1"/>
          </p:cNvSpPr>
          <p:nvPr/>
        </p:nvSpPr>
        <p:spPr bwMode="auto">
          <a:xfrm>
            <a:off x="1447800" y="1443039"/>
            <a:ext cx="9816548" cy="1076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en-US" b="1" dirty="0"/>
              <a:t>    a/ Quang Hải – </a:t>
            </a:r>
            <a:r>
              <a:rPr lang="en-US" b="1" dirty="0">
                <a:solidFill>
                  <a:srgbClr val="CC00CC"/>
                </a:solidFill>
              </a:rPr>
              <a:t>tiền </a:t>
            </a:r>
            <a:r>
              <a:rPr lang="en-US" b="1" dirty="0" smtClean="0">
                <a:solidFill>
                  <a:srgbClr val="CC00CC"/>
                </a:solidFill>
              </a:rPr>
              <a:t>vệ </a:t>
            </a:r>
            <a:r>
              <a:rPr lang="en-US" b="1" dirty="0">
                <a:solidFill>
                  <a:srgbClr val="CC00CC"/>
                </a:solidFill>
              </a:rPr>
              <a:t>của đội tuyển </a:t>
            </a:r>
            <a:r>
              <a:rPr lang="en-US" b="1" dirty="0" smtClean="0">
                <a:solidFill>
                  <a:srgbClr val="CC00CC"/>
                </a:solidFill>
              </a:rPr>
              <a:t>Việt Nam</a:t>
            </a:r>
            <a:r>
              <a:rPr lang="en-US" b="1" dirty="0" smtClean="0">
                <a:solidFill>
                  <a:srgbClr val="FF0000"/>
                </a:solidFill>
              </a:rPr>
              <a:t> </a:t>
            </a:r>
            <a:r>
              <a:rPr lang="en-US" b="1" dirty="0"/>
              <a:t>– là một cầu thủ xuất sắc.</a:t>
            </a:r>
          </a:p>
        </p:txBody>
      </p:sp>
      <p:sp>
        <p:nvSpPr>
          <p:cNvPr id="20483" name="Rectangle 5"/>
          <p:cNvSpPr>
            <a:spLocks noChangeArrowheads="1"/>
          </p:cNvSpPr>
          <p:nvPr/>
        </p:nvSpPr>
        <p:spPr bwMode="auto">
          <a:xfrm>
            <a:off x="1905000" y="2971800"/>
            <a:ext cx="86868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b="1" dirty="0"/>
              <a:t>b/ Nguyễn Du (tác giả “</a:t>
            </a:r>
            <a:r>
              <a:rPr lang="en-US" b="1" i="1" dirty="0"/>
              <a:t>Truyện Kiều”) </a:t>
            </a:r>
            <a:r>
              <a:rPr lang="en-US" b="1" dirty="0"/>
              <a:t>là đại thi hào của dân tộc.</a:t>
            </a:r>
          </a:p>
        </p:txBody>
      </p:sp>
      <p:sp>
        <p:nvSpPr>
          <p:cNvPr id="10244" name="Rectangle 8"/>
          <p:cNvSpPr>
            <a:spLocks noChangeArrowheads="1"/>
          </p:cNvSpPr>
          <p:nvPr/>
        </p:nvSpPr>
        <p:spPr bwMode="auto">
          <a:xfrm>
            <a:off x="2057400" y="485775"/>
            <a:ext cx="8610600" cy="522288"/>
          </a:xfrm>
          <a:prstGeom prst="rect">
            <a:avLst/>
          </a:prstGeom>
          <a:solidFill>
            <a:schemeClr val="bg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en-US" sz="2800" b="1" dirty="0">
                <a:solidFill>
                  <a:srgbClr val="3333CC"/>
                </a:solidFill>
                <a:cs typeface="Arial" panose="020B0604020202020204" pitchFamily="34" charset="0"/>
              </a:rPr>
              <a:t>Tìm thành phần phụ chú trong các câu sau:</a:t>
            </a:r>
          </a:p>
        </p:txBody>
      </p:sp>
      <p:sp>
        <p:nvSpPr>
          <p:cNvPr id="7" name="Rectangle 4"/>
          <p:cNvSpPr>
            <a:spLocks noChangeArrowheads="1"/>
          </p:cNvSpPr>
          <p:nvPr/>
        </p:nvSpPr>
        <p:spPr bwMode="auto">
          <a:xfrm>
            <a:off x="1524000" y="4470401"/>
            <a:ext cx="9144000" cy="10779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en-US" b="1" dirty="0">
                <a:cs typeface="Arial" panose="020B0604020202020204" pitchFamily="34" charset="0"/>
              </a:rPr>
              <a:t>    c/ Vườn nhà em có trồng nhiều loài hoa: hoa hồng, hoa lay ơn, hoa vạn thọ,… </a:t>
            </a:r>
          </a:p>
        </p:txBody>
      </p:sp>
    </p:spTree>
    <p:extLst>
      <p:ext uri="{BB962C8B-B14F-4D97-AF65-F5344CB8AC3E}">
        <p14:creationId xmlns:p14="http://schemas.microsoft.com/office/powerpoint/2010/main" xmlns="" val="512530554"/>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ChangeArrowheads="1"/>
          </p:cNvSpPr>
          <p:nvPr/>
        </p:nvSpPr>
        <p:spPr bwMode="auto">
          <a:xfrm>
            <a:off x="1447799" y="1443039"/>
            <a:ext cx="9710531" cy="1076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en-US" b="1" dirty="0"/>
              <a:t> a/ Quang Hải – </a:t>
            </a:r>
            <a:r>
              <a:rPr lang="en-US" b="1" dirty="0">
                <a:solidFill>
                  <a:srgbClr val="CC00CC"/>
                </a:solidFill>
              </a:rPr>
              <a:t>tiền vệ của đội tuyển Việt Nam </a:t>
            </a:r>
            <a:r>
              <a:rPr lang="en-US" b="1" dirty="0"/>
              <a:t>– là một cầu thủ xuất sắc.</a:t>
            </a:r>
          </a:p>
        </p:txBody>
      </p:sp>
      <p:sp>
        <p:nvSpPr>
          <p:cNvPr id="20483" name="Rectangle 5"/>
          <p:cNvSpPr>
            <a:spLocks noChangeArrowheads="1"/>
          </p:cNvSpPr>
          <p:nvPr/>
        </p:nvSpPr>
        <p:spPr bwMode="auto">
          <a:xfrm>
            <a:off x="1513115" y="2971800"/>
            <a:ext cx="86868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b="1" dirty="0"/>
              <a:t>b/ Nguyễn Du (</a:t>
            </a:r>
            <a:r>
              <a:rPr lang="en-US" b="1" dirty="0">
                <a:solidFill>
                  <a:srgbClr val="CC00CC"/>
                </a:solidFill>
              </a:rPr>
              <a:t>tác giả “</a:t>
            </a:r>
            <a:r>
              <a:rPr lang="en-US" b="1" i="1" dirty="0">
                <a:solidFill>
                  <a:srgbClr val="CC00CC"/>
                </a:solidFill>
              </a:rPr>
              <a:t>Truyện Kiều”</a:t>
            </a:r>
            <a:r>
              <a:rPr lang="en-US" b="1" i="1" dirty="0"/>
              <a:t>) </a:t>
            </a:r>
            <a:r>
              <a:rPr lang="en-US" b="1" dirty="0"/>
              <a:t>là đại thi hào của dân tộc.</a:t>
            </a:r>
          </a:p>
        </p:txBody>
      </p:sp>
      <p:sp>
        <p:nvSpPr>
          <p:cNvPr id="10244" name="Rectangle 8"/>
          <p:cNvSpPr>
            <a:spLocks noChangeArrowheads="1"/>
          </p:cNvSpPr>
          <p:nvPr/>
        </p:nvSpPr>
        <p:spPr bwMode="auto">
          <a:xfrm>
            <a:off x="2057400" y="485775"/>
            <a:ext cx="8610600" cy="522288"/>
          </a:xfrm>
          <a:prstGeom prst="rect">
            <a:avLst/>
          </a:prstGeom>
          <a:solidFill>
            <a:schemeClr val="bg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en-US" sz="2800" b="1" dirty="0">
                <a:solidFill>
                  <a:srgbClr val="3333CC"/>
                </a:solidFill>
                <a:cs typeface="Arial" panose="020B0604020202020204" pitchFamily="34" charset="0"/>
              </a:rPr>
              <a:t>Tìm thành phần phụ chú trong các câu sau:</a:t>
            </a:r>
          </a:p>
        </p:txBody>
      </p:sp>
      <p:sp>
        <p:nvSpPr>
          <p:cNvPr id="7" name="Rectangle 4"/>
          <p:cNvSpPr>
            <a:spLocks noChangeArrowheads="1"/>
          </p:cNvSpPr>
          <p:nvPr/>
        </p:nvSpPr>
        <p:spPr bwMode="auto">
          <a:xfrm>
            <a:off x="1132115" y="4470401"/>
            <a:ext cx="9144000" cy="10779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en-US" b="1" dirty="0">
                <a:cs typeface="Arial" panose="020B0604020202020204" pitchFamily="34" charset="0"/>
              </a:rPr>
              <a:t>    c/ Vườn nhà em có trồng nhiều loài hoa: hoa hồng, hoa lay ơn, hoa vạn thọ,… </a:t>
            </a:r>
          </a:p>
        </p:txBody>
      </p:sp>
    </p:spTree>
    <p:extLst>
      <p:ext uri="{BB962C8B-B14F-4D97-AF65-F5344CB8AC3E}">
        <p14:creationId xmlns:p14="http://schemas.microsoft.com/office/powerpoint/2010/main" xmlns="" val="3690188561"/>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ChangeArrowheads="1"/>
          </p:cNvSpPr>
          <p:nvPr/>
        </p:nvSpPr>
        <p:spPr bwMode="auto">
          <a:xfrm>
            <a:off x="1421296" y="1403283"/>
            <a:ext cx="9631017" cy="1076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en-US" b="1" dirty="0"/>
              <a:t> a/ Quang Hải – </a:t>
            </a:r>
            <a:r>
              <a:rPr lang="en-US" b="1" dirty="0">
                <a:solidFill>
                  <a:srgbClr val="CC00CC"/>
                </a:solidFill>
              </a:rPr>
              <a:t>tiền vệ của đội tuyển Việt Nam </a:t>
            </a:r>
            <a:r>
              <a:rPr lang="en-US" b="1" dirty="0"/>
              <a:t>– là một cầu thủ xuất sắc.</a:t>
            </a:r>
          </a:p>
        </p:txBody>
      </p:sp>
      <p:sp>
        <p:nvSpPr>
          <p:cNvPr id="20483" name="Rectangle 5"/>
          <p:cNvSpPr>
            <a:spLocks noChangeArrowheads="1"/>
          </p:cNvSpPr>
          <p:nvPr/>
        </p:nvSpPr>
        <p:spPr bwMode="auto">
          <a:xfrm>
            <a:off x="1484085" y="2971800"/>
            <a:ext cx="86868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b="1" dirty="0"/>
              <a:t>b/ Nguyễn Du (</a:t>
            </a:r>
            <a:r>
              <a:rPr lang="en-US" b="1" dirty="0">
                <a:solidFill>
                  <a:srgbClr val="CC00CC"/>
                </a:solidFill>
              </a:rPr>
              <a:t>tác giả “</a:t>
            </a:r>
            <a:r>
              <a:rPr lang="en-US" b="1" i="1" dirty="0">
                <a:solidFill>
                  <a:srgbClr val="CC00CC"/>
                </a:solidFill>
              </a:rPr>
              <a:t>Truyện Kiều”</a:t>
            </a:r>
            <a:r>
              <a:rPr lang="en-US" b="1" i="1" dirty="0"/>
              <a:t>)</a:t>
            </a:r>
            <a:r>
              <a:rPr lang="en-US" b="1" i="1" dirty="0">
                <a:solidFill>
                  <a:srgbClr val="FF33CC"/>
                </a:solidFill>
              </a:rPr>
              <a:t> </a:t>
            </a:r>
            <a:r>
              <a:rPr lang="en-US" b="1" dirty="0"/>
              <a:t>là đại thi hào của dân tộc.</a:t>
            </a:r>
          </a:p>
        </p:txBody>
      </p:sp>
      <p:sp>
        <p:nvSpPr>
          <p:cNvPr id="10244" name="Rectangle 8"/>
          <p:cNvSpPr>
            <a:spLocks noChangeArrowheads="1"/>
          </p:cNvSpPr>
          <p:nvPr/>
        </p:nvSpPr>
        <p:spPr bwMode="auto">
          <a:xfrm>
            <a:off x="2057400" y="485775"/>
            <a:ext cx="8610600" cy="522288"/>
          </a:xfrm>
          <a:prstGeom prst="rect">
            <a:avLst/>
          </a:prstGeom>
          <a:solidFill>
            <a:schemeClr val="bg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en-US" sz="2800" b="1" dirty="0">
                <a:solidFill>
                  <a:srgbClr val="3333CC"/>
                </a:solidFill>
                <a:cs typeface="Arial" panose="020B0604020202020204" pitchFamily="34" charset="0"/>
              </a:rPr>
              <a:t>Tìm thành phần phụ chú trong các câu sau:</a:t>
            </a:r>
          </a:p>
        </p:txBody>
      </p:sp>
      <p:sp>
        <p:nvSpPr>
          <p:cNvPr id="7" name="Rectangle 4"/>
          <p:cNvSpPr>
            <a:spLocks noChangeArrowheads="1"/>
          </p:cNvSpPr>
          <p:nvPr/>
        </p:nvSpPr>
        <p:spPr bwMode="auto">
          <a:xfrm>
            <a:off x="1103085" y="4470401"/>
            <a:ext cx="9144000" cy="10779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en-US" b="1" dirty="0">
                <a:cs typeface="Arial" panose="020B0604020202020204" pitchFamily="34" charset="0"/>
              </a:rPr>
              <a:t>    c/ Vườn nhà em có trồng nhiều loài hoa: </a:t>
            </a:r>
            <a:r>
              <a:rPr lang="en-US" b="1" dirty="0">
                <a:solidFill>
                  <a:srgbClr val="CC00CC"/>
                </a:solidFill>
                <a:cs typeface="Arial" panose="020B0604020202020204" pitchFamily="34" charset="0"/>
              </a:rPr>
              <a:t>hoa hồng, hoa lay ơn, hoa vạn thọ,…</a:t>
            </a:r>
            <a:r>
              <a:rPr lang="en-US" b="1" dirty="0">
                <a:solidFill>
                  <a:srgbClr val="FF33CC"/>
                </a:solidFill>
                <a:cs typeface="Arial" panose="020B0604020202020204" pitchFamily="34" charset="0"/>
              </a:rPr>
              <a:t> </a:t>
            </a:r>
          </a:p>
        </p:txBody>
      </p:sp>
    </p:spTree>
    <p:extLst>
      <p:ext uri="{BB962C8B-B14F-4D97-AF65-F5344CB8AC3E}">
        <p14:creationId xmlns:p14="http://schemas.microsoft.com/office/powerpoint/2010/main" xmlns="" val="2712674316"/>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ChangeArrowheads="1"/>
          </p:cNvSpPr>
          <p:nvPr/>
        </p:nvSpPr>
        <p:spPr bwMode="auto">
          <a:xfrm>
            <a:off x="821635" y="76200"/>
            <a:ext cx="10866782"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en-US" b="1" dirty="0"/>
              <a:t>a/ Quang Hải – </a:t>
            </a:r>
            <a:r>
              <a:rPr lang="en-US" b="1" dirty="0">
                <a:solidFill>
                  <a:srgbClr val="CC00CC"/>
                </a:solidFill>
              </a:rPr>
              <a:t>tiền vệ của đội tuyển Việt Nam </a:t>
            </a:r>
            <a:r>
              <a:rPr lang="en-US" b="1" dirty="0"/>
              <a:t>– là một cầu thủ xuất sắc.</a:t>
            </a:r>
          </a:p>
        </p:txBody>
      </p:sp>
      <p:sp>
        <p:nvSpPr>
          <p:cNvPr id="24579" name="Rectangle 5"/>
          <p:cNvSpPr>
            <a:spLocks noChangeArrowheads="1"/>
          </p:cNvSpPr>
          <p:nvPr/>
        </p:nvSpPr>
        <p:spPr bwMode="auto">
          <a:xfrm>
            <a:off x="821635" y="1371600"/>
            <a:ext cx="10031895"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b="1" dirty="0"/>
              <a:t>b/ Nguyễn Du (</a:t>
            </a:r>
            <a:r>
              <a:rPr lang="en-US" b="1" dirty="0">
                <a:solidFill>
                  <a:srgbClr val="CC00CC"/>
                </a:solidFill>
              </a:rPr>
              <a:t>tác giả “</a:t>
            </a:r>
            <a:r>
              <a:rPr lang="en-US" b="1" i="1" dirty="0">
                <a:solidFill>
                  <a:srgbClr val="CC00CC"/>
                </a:solidFill>
              </a:rPr>
              <a:t>Truyện Kiều”</a:t>
            </a:r>
            <a:r>
              <a:rPr lang="en-US" b="1" i="1" dirty="0"/>
              <a:t>) </a:t>
            </a:r>
            <a:r>
              <a:rPr lang="en-US" b="1" dirty="0"/>
              <a:t>là đại thi hào của dân tộc.</a:t>
            </a:r>
          </a:p>
        </p:txBody>
      </p:sp>
      <p:sp>
        <p:nvSpPr>
          <p:cNvPr id="24580" name="Rectangle 4"/>
          <p:cNvSpPr>
            <a:spLocks noChangeArrowheads="1"/>
          </p:cNvSpPr>
          <p:nvPr/>
        </p:nvSpPr>
        <p:spPr bwMode="auto">
          <a:xfrm>
            <a:off x="636103" y="5524500"/>
            <a:ext cx="11052313"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b="1" dirty="0"/>
              <a:t>  e/ Vườn nhà em có trồng nhiều loài hoa: </a:t>
            </a:r>
            <a:r>
              <a:rPr lang="en-US" b="1" dirty="0">
                <a:solidFill>
                  <a:srgbClr val="CC00CC"/>
                </a:solidFill>
              </a:rPr>
              <a:t>hoa hồng, hoa lay ơn, hoa vạn thọ</a:t>
            </a:r>
            <a:r>
              <a:rPr lang="en-US" b="1" dirty="0"/>
              <a:t>,… </a:t>
            </a:r>
          </a:p>
        </p:txBody>
      </p:sp>
      <p:sp>
        <p:nvSpPr>
          <p:cNvPr id="24581" name="Text Box 44"/>
          <p:cNvSpPr txBox="1">
            <a:spLocks noChangeArrowheads="1"/>
          </p:cNvSpPr>
          <p:nvPr/>
        </p:nvSpPr>
        <p:spPr bwMode="auto">
          <a:xfrm>
            <a:off x="781879" y="2723320"/>
            <a:ext cx="11131826"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b="1" dirty="0">
                <a:cs typeface="Arial" panose="020B0604020202020204" pitchFamily="34" charset="0"/>
              </a:rPr>
              <a:t>c/ Lão không hiểu tôi, </a:t>
            </a:r>
            <a:r>
              <a:rPr lang="en-US" b="1" dirty="0">
                <a:solidFill>
                  <a:srgbClr val="CC00CC"/>
                </a:solidFill>
                <a:cs typeface="Arial" panose="020B0604020202020204" pitchFamily="34" charset="0"/>
              </a:rPr>
              <a:t>tôi nghĩ vậy</a:t>
            </a:r>
            <a:r>
              <a:rPr lang="en-US" b="1" dirty="0">
                <a:cs typeface="Arial" panose="020B0604020202020204" pitchFamily="34" charset="0"/>
              </a:rPr>
              <a:t>, và tôi càng buồn lắm.</a:t>
            </a:r>
          </a:p>
        </p:txBody>
      </p:sp>
      <p:sp>
        <p:nvSpPr>
          <p:cNvPr id="121896" name="Text Box 40"/>
          <p:cNvSpPr txBox="1">
            <a:spLocks noChangeArrowheads="1"/>
          </p:cNvSpPr>
          <p:nvPr/>
        </p:nvSpPr>
        <p:spPr bwMode="auto">
          <a:xfrm>
            <a:off x="821635" y="3886200"/>
            <a:ext cx="10866782" cy="10772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lgn="l" eaLnBrk="0" hangingPunct="0">
              <a:spcBef>
                <a:spcPct val="0"/>
              </a:spcBef>
              <a:defRPr sz="5400">
                <a:solidFill>
                  <a:schemeClr val="tx1"/>
                </a:solidFill>
                <a:latin typeface="Times New Roman" panose="02020603050405020304" pitchFamily="18" charset="0"/>
              </a:defRPr>
            </a:lvl1pPr>
            <a:lvl2pPr marL="742950" indent="-285750" algn="l" eaLnBrk="0" hangingPunct="0">
              <a:spcBef>
                <a:spcPct val="0"/>
              </a:spcBef>
              <a:defRPr sz="5400">
                <a:solidFill>
                  <a:schemeClr val="tx1"/>
                </a:solidFill>
                <a:latin typeface="Times New Roman" panose="02020603050405020304" pitchFamily="18" charset="0"/>
              </a:defRPr>
            </a:lvl2pPr>
            <a:lvl3pPr marL="1143000" indent="-228600" algn="l" eaLnBrk="0" hangingPunct="0">
              <a:spcBef>
                <a:spcPct val="0"/>
              </a:spcBef>
              <a:defRPr sz="5400">
                <a:solidFill>
                  <a:schemeClr val="tx1"/>
                </a:solidFill>
                <a:latin typeface="Times New Roman" panose="02020603050405020304" pitchFamily="18" charset="0"/>
              </a:defRPr>
            </a:lvl3pPr>
            <a:lvl4pPr marL="1600200" indent="-228600" algn="l" eaLnBrk="0" hangingPunct="0">
              <a:spcBef>
                <a:spcPct val="0"/>
              </a:spcBef>
              <a:defRPr sz="5400">
                <a:solidFill>
                  <a:schemeClr val="tx1"/>
                </a:solidFill>
                <a:latin typeface="Times New Roman" panose="02020603050405020304" pitchFamily="18" charset="0"/>
              </a:defRPr>
            </a:lvl4pPr>
            <a:lvl5pPr marL="2057400" indent="-228600" algn="l" eaLnBrk="0" hangingPunct="0">
              <a:spcBef>
                <a:spcPct val="0"/>
              </a:spcBef>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defRPr/>
            </a:pPr>
            <a:r>
              <a:rPr lang="en-US" sz="3200" b="1" dirty="0">
                <a:effectLst>
                  <a:outerShdw blurRad="38100" dist="38100" dir="2700000" algn="tl">
                    <a:srgbClr val="C0C0C0"/>
                  </a:outerShdw>
                </a:effectLst>
                <a:latin typeface="Arial" panose="020B0604020202020204" pitchFamily="34" charset="0"/>
              </a:rPr>
              <a:t>d/ Lúc đi, đứa con gái đầu lòng của anh – </a:t>
            </a:r>
            <a:r>
              <a:rPr lang="en-US" sz="3200" b="1" dirty="0">
                <a:solidFill>
                  <a:srgbClr val="CC00CC"/>
                </a:solidFill>
                <a:effectLst>
                  <a:outerShdw blurRad="38100" dist="38100" dir="2700000" algn="tl">
                    <a:srgbClr val="C0C0C0"/>
                  </a:outerShdw>
                </a:effectLst>
                <a:latin typeface="Arial" panose="020B0604020202020204" pitchFamily="34" charset="0"/>
              </a:rPr>
              <a:t>và cũng là đứa con duy nhất của anh</a:t>
            </a:r>
            <a:r>
              <a:rPr lang="en-US" sz="3200" b="1" dirty="0">
                <a:effectLst>
                  <a:outerShdw blurRad="38100" dist="38100" dir="2700000" algn="tl">
                    <a:srgbClr val="C0C0C0"/>
                  </a:outerShdw>
                </a:effectLst>
                <a:latin typeface="Arial" panose="020B0604020202020204" pitchFamily="34" charset="0"/>
              </a:rPr>
              <a:t>, chưa đầy một tuổi.</a:t>
            </a:r>
            <a:endParaRPr lang="en-US" sz="3200" b="1" dirty="0">
              <a:latin typeface="Arial" panose="020B0604020202020204" pitchFamily="34" charset="0"/>
            </a:endParaRPr>
          </a:p>
        </p:txBody>
      </p:sp>
    </p:spTree>
    <p:extLst>
      <p:ext uri="{BB962C8B-B14F-4D97-AF65-F5344CB8AC3E}">
        <p14:creationId xmlns:p14="http://schemas.microsoft.com/office/powerpoint/2010/main" xmlns="" val="315437348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ChangeArrowheads="1"/>
          </p:cNvSpPr>
          <p:nvPr/>
        </p:nvSpPr>
        <p:spPr bwMode="auto">
          <a:xfrm>
            <a:off x="1800088" y="76200"/>
            <a:ext cx="88392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b="1" dirty="0"/>
              <a:t>a/ Quang Hải </a:t>
            </a:r>
            <a:r>
              <a:rPr lang="en-US" b="1" dirty="0">
                <a:solidFill>
                  <a:srgbClr val="FF0000"/>
                </a:solidFill>
              </a:rPr>
              <a:t>–</a:t>
            </a:r>
            <a:r>
              <a:rPr lang="en-US" b="1" dirty="0"/>
              <a:t> </a:t>
            </a:r>
            <a:r>
              <a:rPr lang="en-US" b="1" dirty="0">
                <a:solidFill>
                  <a:srgbClr val="CC00CC"/>
                </a:solidFill>
              </a:rPr>
              <a:t>tiền </a:t>
            </a:r>
            <a:r>
              <a:rPr lang="en-US" b="1" dirty="0" smtClean="0">
                <a:solidFill>
                  <a:srgbClr val="CC00CC"/>
                </a:solidFill>
              </a:rPr>
              <a:t>vệ </a:t>
            </a:r>
            <a:r>
              <a:rPr lang="en-US" b="1" dirty="0">
                <a:solidFill>
                  <a:srgbClr val="CC00CC"/>
                </a:solidFill>
              </a:rPr>
              <a:t>của đội tuyển U23 </a:t>
            </a:r>
            <a:r>
              <a:rPr lang="en-US" b="1" dirty="0">
                <a:solidFill>
                  <a:srgbClr val="FF0000"/>
                </a:solidFill>
              </a:rPr>
              <a:t>–</a:t>
            </a:r>
            <a:r>
              <a:rPr lang="en-US" b="1" dirty="0"/>
              <a:t> là một chân sút giỏi.</a:t>
            </a:r>
          </a:p>
        </p:txBody>
      </p:sp>
      <p:sp>
        <p:nvSpPr>
          <p:cNvPr id="25603" name="Rectangle 5"/>
          <p:cNvSpPr>
            <a:spLocks noChangeArrowheads="1"/>
          </p:cNvSpPr>
          <p:nvPr/>
        </p:nvSpPr>
        <p:spPr bwMode="auto">
          <a:xfrm>
            <a:off x="1828800" y="1371600"/>
            <a:ext cx="86868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b="1" dirty="0"/>
              <a:t>b/ Nguyễn Du </a:t>
            </a:r>
            <a:r>
              <a:rPr lang="en-US" b="1" dirty="0">
                <a:solidFill>
                  <a:srgbClr val="FF0000"/>
                </a:solidFill>
              </a:rPr>
              <a:t>(</a:t>
            </a:r>
            <a:r>
              <a:rPr lang="en-US" b="1" dirty="0">
                <a:solidFill>
                  <a:srgbClr val="CC00CC"/>
                </a:solidFill>
              </a:rPr>
              <a:t>tác giả “</a:t>
            </a:r>
            <a:r>
              <a:rPr lang="en-US" b="1" i="1" dirty="0">
                <a:solidFill>
                  <a:srgbClr val="CC00CC"/>
                </a:solidFill>
              </a:rPr>
              <a:t>Truyện Kiều”</a:t>
            </a:r>
            <a:r>
              <a:rPr lang="en-US" b="1" i="1" dirty="0">
                <a:solidFill>
                  <a:srgbClr val="FF0000"/>
                </a:solidFill>
              </a:rPr>
              <a:t>)</a:t>
            </a:r>
            <a:r>
              <a:rPr lang="en-US" b="1" i="1" dirty="0"/>
              <a:t> </a:t>
            </a:r>
            <a:r>
              <a:rPr lang="en-US" b="1" dirty="0"/>
              <a:t>là đại thi hào của dân tộc.</a:t>
            </a:r>
          </a:p>
        </p:txBody>
      </p:sp>
      <p:sp>
        <p:nvSpPr>
          <p:cNvPr id="25604" name="Rectangle 4"/>
          <p:cNvSpPr>
            <a:spLocks noChangeArrowheads="1"/>
          </p:cNvSpPr>
          <p:nvPr/>
        </p:nvSpPr>
        <p:spPr bwMode="auto">
          <a:xfrm>
            <a:off x="1625600" y="5524500"/>
            <a:ext cx="86614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b="1"/>
              <a:t>  e/ Vườn nhà em có trồng nhiều loài hoa</a:t>
            </a:r>
            <a:r>
              <a:rPr lang="en-US" b="1">
                <a:solidFill>
                  <a:srgbClr val="FF0000"/>
                </a:solidFill>
              </a:rPr>
              <a:t>:</a:t>
            </a:r>
            <a:r>
              <a:rPr lang="en-US" b="1"/>
              <a:t> </a:t>
            </a:r>
            <a:r>
              <a:rPr lang="en-US" b="1">
                <a:solidFill>
                  <a:srgbClr val="CC00CC"/>
                </a:solidFill>
              </a:rPr>
              <a:t>hoa hồng, hoa lay ơn, hoa vạn thọ</a:t>
            </a:r>
            <a:r>
              <a:rPr lang="en-US" b="1"/>
              <a:t>,… </a:t>
            </a:r>
          </a:p>
        </p:txBody>
      </p:sp>
      <p:sp>
        <p:nvSpPr>
          <p:cNvPr id="25605" name="Text Box 44"/>
          <p:cNvSpPr txBox="1">
            <a:spLocks noChangeArrowheads="1"/>
          </p:cNvSpPr>
          <p:nvPr/>
        </p:nvSpPr>
        <p:spPr bwMode="auto">
          <a:xfrm>
            <a:off x="1828800" y="2590800"/>
            <a:ext cx="75438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b="1" dirty="0">
                <a:cs typeface="Arial" panose="020B0604020202020204" pitchFamily="34" charset="0"/>
              </a:rPr>
              <a:t>c/ Lão không hiểu tôi</a:t>
            </a:r>
            <a:r>
              <a:rPr lang="en-US" b="1" dirty="0">
                <a:solidFill>
                  <a:srgbClr val="FF0000"/>
                </a:solidFill>
                <a:cs typeface="Arial" panose="020B0604020202020204" pitchFamily="34" charset="0"/>
              </a:rPr>
              <a:t>,</a:t>
            </a:r>
            <a:r>
              <a:rPr lang="en-US" b="1" dirty="0">
                <a:cs typeface="Arial" panose="020B0604020202020204" pitchFamily="34" charset="0"/>
              </a:rPr>
              <a:t> </a:t>
            </a:r>
            <a:r>
              <a:rPr lang="en-US" b="1" dirty="0">
                <a:solidFill>
                  <a:srgbClr val="CC00CC"/>
                </a:solidFill>
                <a:cs typeface="Arial" panose="020B0604020202020204" pitchFamily="34" charset="0"/>
              </a:rPr>
              <a:t>tôi nghĩ vậy</a:t>
            </a:r>
            <a:r>
              <a:rPr lang="en-US" b="1" dirty="0">
                <a:solidFill>
                  <a:srgbClr val="FF0000"/>
                </a:solidFill>
                <a:cs typeface="Arial" panose="020B0604020202020204" pitchFamily="34" charset="0"/>
              </a:rPr>
              <a:t>,</a:t>
            </a:r>
            <a:r>
              <a:rPr lang="en-US" b="1" dirty="0">
                <a:cs typeface="Arial" panose="020B0604020202020204" pitchFamily="34" charset="0"/>
              </a:rPr>
              <a:t> và tôi càng buồn lắm.</a:t>
            </a:r>
          </a:p>
        </p:txBody>
      </p:sp>
      <p:sp>
        <p:nvSpPr>
          <p:cNvPr id="121896" name="Text Box 40"/>
          <p:cNvSpPr txBox="1">
            <a:spLocks noChangeArrowheads="1"/>
          </p:cNvSpPr>
          <p:nvPr/>
        </p:nvSpPr>
        <p:spPr bwMode="auto">
          <a:xfrm>
            <a:off x="1828800" y="3886200"/>
            <a:ext cx="8458200" cy="15700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lgn="l" eaLnBrk="0" hangingPunct="0">
              <a:spcBef>
                <a:spcPct val="0"/>
              </a:spcBef>
              <a:defRPr sz="5400">
                <a:solidFill>
                  <a:schemeClr val="tx1"/>
                </a:solidFill>
                <a:latin typeface="Times New Roman" panose="02020603050405020304" pitchFamily="18" charset="0"/>
              </a:defRPr>
            </a:lvl1pPr>
            <a:lvl2pPr marL="742950" indent="-285750" algn="l" eaLnBrk="0" hangingPunct="0">
              <a:spcBef>
                <a:spcPct val="0"/>
              </a:spcBef>
              <a:defRPr sz="5400">
                <a:solidFill>
                  <a:schemeClr val="tx1"/>
                </a:solidFill>
                <a:latin typeface="Times New Roman" panose="02020603050405020304" pitchFamily="18" charset="0"/>
              </a:defRPr>
            </a:lvl2pPr>
            <a:lvl3pPr marL="1143000" indent="-228600" algn="l" eaLnBrk="0" hangingPunct="0">
              <a:spcBef>
                <a:spcPct val="0"/>
              </a:spcBef>
              <a:defRPr sz="5400">
                <a:solidFill>
                  <a:schemeClr val="tx1"/>
                </a:solidFill>
                <a:latin typeface="Times New Roman" panose="02020603050405020304" pitchFamily="18" charset="0"/>
              </a:defRPr>
            </a:lvl3pPr>
            <a:lvl4pPr marL="1600200" indent="-228600" algn="l" eaLnBrk="0" hangingPunct="0">
              <a:spcBef>
                <a:spcPct val="0"/>
              </a:spcBef>
              <a:defRPr sz="5400">
                <a:solidFill>
                  <a:schemeClr val="tx1"/>
                </a:solidFill>
                <a:latin typeface="Times New Roman" panose="02020603050405020304" pitchFamily="18" charset="0"/>
              </a:defRPr>
            </a:lvl4pPr>
            <a:lvl5pPr marL="2057400" indent="-228600" algn="l" eaLnBrk="0" hangingPunct="0">
              <a:spcBef>
                <a:spcPct val="0"/>
              </a:spcBef>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defRPr/>
            </a:pPr>
            <a:r>
              <a:rPr lang="en-US" sz="3200" b="1" dirty="0">
                <a:effectLst>
                  <a:outerShdw blurRad="38100" dist="38100" dir="2700000" algn="tl">
                    <a:srgbClr val="C0C0C0"/>
                  </a:outerShdw>
                </a:effectLst>
                <a:latin typeface="Arial" panose="020B0604020202020204" pitchFamily="34" charset="0"/>
              </a:rPr>
              <a:t>d/ Lúc đi,</a:t>
            </a:r>
            <a:r>
              <a:rPr lang="en-US" sz="3200" b="1" dirty="0">
                <a:solidFill>
                  <a:srgbClr val="FF0000"/>
                </a:solidFill>
                <a:effectLst>
                  <a:outerShdw blurRad="38100" dist="38100" dir="2700000" algn="tl">
                    <a:srgbClr val="C0C0C0"/>
                  </a:outerShdw>
                </a:effectLst>
                <a:latin typeface="Arial" panose="020B0604020202020204" pitchFamily="34" charset="0"/>
              </a:rPr>
              <a:t> </a:t>
            </a:r>
            <a:r>
              <a:rPr lang="en-US" sz="3200" b="1" dirty="0">
                <a:effectLst>
                  <a:outerShdw blurRad="38100" dist="38100" dir="2700000" algn="tl">
                    <a:srgbClr val="C0C0C0"/>
                  </a:outerShdw>
                </a:effectLst>
                <a:latin typeface="Arial" panose="020B0604020202020204" pitchFamily="34" charset="0"/>
              </a:rPr>
              <a:t>đứa con gái đầu lòng của anh </a:t>
            </a:r>
            <a:r>
              <a:rPr lang="en-US" sz="3200" b="1" dirty="0">
                <a:solidFill>
                  <a:srgbClr val="FF0000"/>
                </a:solidFill>
                <a:effectLst>
                  <a:outerShdw blurRad="38100" dist="38100" dir="2700000" algn="tl">
                    <a:srgbClr val="C0C0C0"/>
                  </a:outerShdw>
                </a:effectLst>
                <a:latin typeface="Arial" panose="020B0604020202020204" pitchFamily="34" charset="0"/>
              </a:rPr>
              <a:t>–</a:t>
            </a:r>
            <a:r>
              <a:rPr lang="en-US" sz="3200" b="1" dirty="0">
                <a:effectLst>
                  <a:outerShdw blurRad="38100" dist="38100" dir="2700000" algn="tl">
                    <a:srgbClr val="C0C0C0"/>
                  </a:outerShdw>
                </a:effectLst>
                <a:latin typeface="Arial" panose="020B0604020202020204" pitchFamily="34" charset="0"/>
              </a:rPr>
              <a:t> </a:t>
            </a:r>
            <a:r>
              <a:rPr lang="en-US" sz="3200" b="1" dirty="0">
                <a:solidFill>
                  <a:srgbClr val="CC00CC"/>
                </a:solidFill>
                <a:effectLst>
                  <a:outerShdw blurRad="38100" dist="38100" dir="2700000" algn="tl">
                    <a:srgbClr val="C0C0C0"/>
                  </a:outerShdw>
                </a:effectLst>
                <a:latin typeface="Arial" panose="020B0604020202020204" pitchFamily="34" charset="0"/>
              </a:rPr>
              <a:t>và cũng là đứa con duy nhất của anh</a:t>
            </a:r>
            <a:r>
              <a:rPr lang="en-US" sz="3200" b="1" dirty="0">
                <a:solidFill>
                  <a:srgbClr val="FF0000"/>
                </a:solidFill>
                <a:effectLst>
                  <a:outerShdw blurRad="38100" dist="38100" dir="2700000" algn="tl">
                    <a:srgbClr val="C0C0C0"/>
                  </a:outerShdw>
                </a:effectLst>
                <a:latin typeface="Arial" panose="020B0604020202020204" pitchFamily="34" charset="0"/>
              </a:rPr>
              <a:t>,</a:t>
            </a:r>
            <a:r>
              <a:rPr lang="en-US" sz="3200" b="1" dirty="0">
                <a:effectLst>
                  <a:outerShdw blurRad="38100" dist="38100" dir="2700000" algn="tl">
                    <a:srgbClr val="C0C0C0"/>
                  </a:outerShdw>
                </a:effectLst>
                <a:latin typeface="Arial" panose="020B0604020202020204" pitchFamily="34" charset="0"/>
              </a:rPr>
              <a:t> chưa đầy một tuổi.</a:t>
            </a:r>
            <a:endParaRPr lang="en-US" sz="3200" b="1" dirty="0">
              <a:latin typeface="Arial" panose="020B0604020202020204" pitchFamily="34" charset="0"/>
            </a:endParaRPr>
          </a:p>
        </p:txBody>
      </p:sp>
    </p:spTree>
    <p:extLst>
      <p:ext uri="{BB962C8B-B14F-4D97-AF65-F5344CB8AC3E}">
        <p14:creationId xmlns:p14="http://schemas.microsoft.com/office/powerpoint/2010/main" xmlns="" val="279670962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828800" y="990600"/>
            <a:ext cx="8534400" cy="5024438"/>
          </a:xfrm>
          <a:prstGeom prst="rect">
            <a:avLst/>
          </a:prstGeom>
          <a:solidFill>
            <a:schemeClr val="bg1"/>
          </a:solidFill>
          <a:ln w="57150" cmpd="thinThick">
            <a:solidFill>
              <a:srgbClr val="FF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b="1" u="sng" dirty="0">
                <a:solidFill>
                  <a:srgbClr val="FF0000"/>
                </a:solidFill>
              </a:rPr>
              <a:t>Ghi nhớ </a:t>
            </a:r>
            <a:r>
              <a:rPr lang="en-US" b="1" dirty="0">
                <a:solidFill>
                  <a:srgbClr val="FF0000"/>
                </a:solidFill>
              </a:rPr>
              <a:t>:</a:t>
            </a:r>
            <a:r>
              <a:rPr lang="en-US" b="1" dirty="0"/>
              <a:t> </a:t>
            </a:r>
          </a:p>
          <a:p>
            <a:pPr algn="just" eaLnBrk="1" hangingPunct="1">
              <a:spcBef>
                <a:spcPct val="50000"/>
              </a:spcBef>
              <a:buFontTx/>
              <a:buNone/>
            </a:pPr>
            <a:r>
              <a:rPr lang="en-US" b="1" dirty="0">
                <a:solidFill>
                  <a:srgbClr val="000000"/>
                </a:solidFill>
              </a:rPr>
              <a:t>      </a:t>
            </a:r>
            <a:r>
              <a:rPr lang="en-US" b="1" dirty="0">
                <a:solidFill>
                  <a:srgbClr val="FF33CC"/>
                </a:solidFill>
              </a:rPr>
              <a:t>Thành phần phụ chú</a:t>
            </a:r>
            <a:r>
              <a:rPr lang="en-US" b="1" dirty="0">
                <a:solidFill>
                  <a:srgbClr val="0070C0"/>
                </a:solidFill>
              </a:rPr>
              <a:t> </a:t>
            </a:r>
            <a:r>
              <a:rPr lang="en-US" b="1" dirty="0">
                <a:solidFill>
                  <a:srgbClr val="000000"/>
                </a:solidFill>
              </a:rPr>
              <a:t>được dùng để bổ sung một số chi tiết cho nội dung chính của câu.</a:t>
            </a:r>
          </a:p>
          <a:p>
            <a:pPr algn="just" eaLnBrk="1" hangingPunct="1">
              <a:spcBef>
                <a:spcPct val="50000"/>
              </a:spcBef>
              <a:buFontTx/>
              <a:buNone/>
            </a:pPr>
            <a:r>
              <a:rPr lang="en-US" b="1" dirty="0">
                <a:solidFill>
                  <a:srgbClr val="000000"/>
                </a:solidFill>
              </a:rPr>
              <a:t>      </a:t>
            </a:r>
            <a:r>
              <a:rPr lang="en-US" b="1" dirty="0">
                <a:solidFill>
                  <a:srgbClr val="FF33CC"/>
                </a:solidFill>
              </a:rPr>
              <a:t>Thành phần phụ chú</a:t>
            </a:r>
            <a:r>
              <a:rPr lang="en-US" b="1" dirty="0">
                <a:solidFill>
                  <a:srgbClr val="0070C0"/>
                </a:solidFill>
              </a:rPr>
              <a:t> </a:t>
            </a:r>
            <a:r>
              <a:rPr lang="en-US" b="1" dirty="0">
                <a:solidFill>
                  <a:srgbClr val="000000"/>
                </a:solidFill>
              </a:rPr>
              <a:t>được đặt giữa hai dấu gạch ngang, hai dấu phẩy, hai dấu ngoặc đơn hoặc giữa một dấu gạch ngang với một dấu phẩy. Nhiều khi thành phần phụ chú còn được đặt sau dấu hai chấm.</a:t>
            </a:r>
          </a:p>
        </p:txBody>
      </p:sp>
    </p:spTree>
    <p:extLst>
      <p:ext uri="{BB962C8B-B14F-4D97-AF65-F5344CB8AC3E}">
        <p14:creationId xmlns:p14="http://schemas.microsoft.com/office/powerpoint/2010/main" xmlns="" val="2605931541"/>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194599540"/>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756" name="Group 84"/>
          <p:cNvGraphicFramePr>
            <a:graphicFrameLocks noGrp="1"/>
          </p:cNvGraphicFramePr>
          <p:nvPr>
            <p:ph/>
          </p:nvPr>
        </p:nvGraphicFramePr>
        <p:xfrm>
          <a:off x="1828800" y="609601"/>
          <a:ext cx="8534400" cy="6254751"/>
        </p:xfrm>
        <a:graphic>
          <a:graphicData uri="http://schemas.openxmlformats.org/drawingml/2006/table">
            <a:tbl>
              <a:tblPr/>
              <a:tblGrid>
                <a:gridCol w="2209800"/>
                <a:gridCol w="5029200"/>
                <a:gridCol w="1295400"/>
              </a:tblGrid>
              <a:tr h="137160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rgbClr val="0000FF"/>
                          </a:solidFill>
                          <a:effectLst/>
                          <a:latin typeface="Arial" panose="020B0604020202020204" pitchFamily="34" charset="0"/>
                        </a:rPr>
                        <a:t>Các thành phần biệt lập (A)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panose="020B0604020202020204" pitchFamily="34" charset="0"/>
                        </a:rPr>
                        <a:t>Công dụng (B)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panose="020B0604020202020204" pitchFamily="34" charset="0"/>
                        </a:rPr>
                        <a:t>Nối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6998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CC00CC"/>
                          </a:solidFill>
                          <a:effectLst/>
                          <a:latin typeface="Arial" panose="020B0604020202020204" pitchFamily="34" charset="0"/>
                        </a:rPr>
                        <a:t>1. Tình thái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panose="020B0604020202020204" pitchFamily="34" charset="0"/>
                        </a:rPr>
                        <a:t>A/ Bộc lộ tâm lí của người nói (vui, buồn, mừng, giận…).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CC00CC"/>
                          </a:solidFill>
                          <a:effectLst/>
                          <a:latin typeface="Arial" panose="020B0604020202020204" pitchFamily="34" charset="0"/>
                        </a:rPr>
                        <a:t>1 </a:t>
                      </a:r>
                      <a:r>
                        <a:rPr kumimoji="0" lang="en-US" sz="2800" b="0" i="0" u="none" strike="noStrike" cap="none" normalizeH="0" baseline="0" smtClean="0">
                          <a:ln>
                            <a:noFill/>
                          </a:ln>
                          <a:solidFill>
                            <a:schemeClr val="tx1"/>
                          </a:solidFill>
                          <a:effectLst/>
                          <a:latin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71575">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CC00CC"/>
                          </a:solidFill>
                          <a:effectLst/>
                          <a:latin typeface="Arial" panose="020B0604020202020204" pitchFamily="34" charset="0"/>
                        </a:rPr>
                        <a:t>2. Cảm thán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panose="020B0604020202020204" pitchFamily="34" charset="0"/>
                        </a:rPr>
                        <a:t>B/ Tạo lập hoặc duy trì quan hệ giao tiếp.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CC00CC"/>
                          </a:solidFill>
                          <a:effectLst/>
                          <a:latin typeface="Arial" panose="020B0604020202020204" pitchFamily="34" charset="0"/>
                        </a:rPr>
                        <a:t>2 </a:t>
                      </a:r>
                      <a:r>
                        <a:rPr kumimoji="0" lang="en-US" sz="2800" b="0" i="0" u="none" strike="noStrike" cap="none" normalizeH="0" baseline="0" smtClean="0">
                          <a:ln>
                            <a:noFill/>
                          </a:ln>
                          <a:solidFill>
                            <a:schemeClr val="tx1"/>
                          </a:solidFill>
                          <a:effectLst/>
                          <a:latin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6998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CC00CC"/>
                          </a:solidFill>
                          <a:effectLst/>
                          <a:latin typeface="Arial" panose="020B0604020202020204" pitchFamily="34" charset="0"/>
                        </a:rPr>
                        <a:t>3. Gọi - đáp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panose="020B0604020202020204" pitchFamily="34" charset="0"/>
                        </a:rPr>
                        <a:t>C/ Bổ sung một số chi tiết cho nội dung chính của câu.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CC00CC"/>
                          </a:solidFill>
                          <a:effectLst/>
                          <a:latin typeface="Arial" panose="020B0604020202020204" pitchFamily="34" charset="0"/>
                        </a:rPr>
                        <a:t>3</a:t>
                      </a:r>
                      <a:r>
                        <a:rPr kumimoji="0" lang="en-US" sz="2800" b="0" i="0" u="none" strike="noStrike" cap="none" normalizeH="0" baseline="0" smtClean="0">
                          <a:ln>
                            <a:noFill/>
                          </a:ln>
                          <a:solidFill>
                            <a:schemeClr val="tx1"/>
                          </a:solidFill>
                          <a:effectLst/>
                          <a:latin typeface="Arial" panose="020B0604020202020204" pitchFamily="34" charset="0"/>
                        </a:rPr>
                        <a:t> -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CC00CC"/>
                          </a:solidFill>
                          <a:effectLst/>
                          <a:latin typeface="Arial" panose="020B0604020202020204" pitchFamily="34" charset="0"/>
                        </a:rPr>
                        <a:t>4. Phụ chú</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panose="020B0604020202020204" pitchFamily="34" charset="0"/>
                        </a:rPr>
                        <a:t>D/ Thể hiện cách nhìn của người nói đối với sự việc được nói đến trong câu.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rgbClr val="CC00CC"/>
                          </a:solidFill>
                          <a:effectLst/>
                          <a:latin typeface="Arial" panose="020B0604020202020204" pitchFamily="34" charset="0"/>
                        </a:rPr>
                        <a:t>4</a:t>
                      </a:r>
                      <a:r>
                        <a:rPr kumimoji="0" lang="en-US" sz="2800" b="0" i="0" u="none" strike="noStrike" cap="none" normalizeH="0" baseline="0" dirty="0" smtClean="0">
                          <a:ln>
                            <a:noFill/>
                          </a:ln>
                          <a:solidFill>
                            <a:schemeClr val="tx1"/>
                          </a:solidFill>
                          <a:effectLst/>
                          <a:latin typeface="Arial" panose="020B0604020202020204" pitchFamily="34" charset="0"/>
                        </a:rPr>
                        <a:t> -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8755" name="Text Box 83"/>
          <p:cNvSpPr txBox="1">
            <a:spLocks noChangeArrowheads="1"/>
          </p:cNvSpPr>
          <p:nvPr/>
        </p:nvSpPr>
        <p:spPr bwMode="auto">
          <a:xfrm>
            <a:off x="1828800" y="0"/>
            <a:ext cx="62484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sz="3200" b="1">
                <a:solidFill>
                  <a:schemeClr val="tx1"/>
                </a:solidFill>
                <a:latin typeface="Arial" panose="020B0604020202020204" pitchFamily="34" charset="0"/>
              </a:defRPr>
            </a:lvl1pPr>
            <a:lvl2pPr marL="742950" indent="-285750">
              <a:defRPr sz="3200" b="1">
                <a:solidFill>
                  <a:schemeClr val="tx1"/>
                </a:solidFill>
                <a:latin typeface="Arial" panose="020B0604020202020204" pitchFamily="34" charset="0"/>
              </a:defRPr>
            </a:lvl2pPr>
            <a:lvl3pPr marL="1143000" indent="-228600">
              <a:defRPr sz="3200" b="1">
                <a:solidFill>
                  <a:schemeClr val="tx1"/>
                </a:solidFill>
                <a:latin typeface="Arial" panose="020B0604020202020204" pitchFamily="34" charset="0"/>
              </a:defRPr>
            </a:lvl3pPr>
            <a:lvl4pPr marL="1600200" indent="-228600">
              <a:defRPr sz="3200" b="1">
                <a:solidFill>
                  <a:schemeClr val="tx1"/>
                </a:solidFill>
                <a:latin typeface="Arial" panose="020B0604020202020204" pitchFamily="34" charset="0"/>
              </a:defRPr>
            </a:lvl4pPr>
            <a:lvl5pPr marL="2057400" indent="-228600">
              <a:defRPr sz="3200" b="1">
                <a:solidFill>
                  <a:schemeClr val="tx1"/>
                </a:solidFill>
                <a:latin typeface="Arial" panose="020B0604020202020204" pitchFamily="34" charset="0"/>
              </a:defRPr>
            </a:lvl5pPr>
            <a:lvl6pPr marL="2514600" indent="-228600" eaLnBrk="0" fontAlgn="base" hangingPunct="0">
              <a:spcBef>
                <a:spcPct val="0"/>
              </a:spcBef>
              <a:spcAft>
                <a:spcPct val="0"/>
              </a:spcAft>
              <a:defRPr sz="3200" b="1">
                <a:solidFill>
                  <a:schemeClr val="tx1"/>
                </a:solidFill>
                <a:latin typeface="Arial" panose="020B0604020202020204" pitchFamily="34" charset="0"/>
              </a:defRPr>
            </a:lvl6pPr>
            <a:lvl7pPr marL="2971800" indent="-228600" eaLnBrk="0" fontAlgn="base" hangingPunct="0">
              <a:spcBef>
                <a:spcPct val="0"/>
              </a:spcBef>
              <a:spcAft>
                <a:spcPct val="0"/>
              </a:spcAft>
              <a:defRPr sz="3200" b="1">
                <a:solidFill>
                  <a:schemeClr val="tx1"/>
                </a:solidFill>
                <a:latin typeface="Arial" panose="020B0604020202020204" pitchFamily="34" charset="0"/>
              </a:defRPr>
            </a:lvl7pPr>
            <a:lvl8pPr marL="3429000" indent="-228600" eaLnBrk="0" fontAlgn="base" hangingPunct="0">
              <a:spcBef>
                <a:spcPct val="0"/>
              </a:spcBef>
              <a:spcAft>
                <a:spcPct val="0"/>
              </a:spcAft>
              <a:defRPr sz="3200" b="1">
                <a:solidFill>
                  <a:schemeClr val="tx1"/>
                </a:solidFill>
                <a:latin typeface="Arial" panose="020B0604020202020204" pitchFamily="34" charset="0"/>
              </a:defRPr>
            </a:lvl8pPr>
            <a:lvl9pPr marL="3886200" indent="-228600" eaLnBrk="0" fontAlgn="base" hangingPunct="0">
              <a:spcBef>
                <a:spcPct val="0"/>
              </a:spcBef>
              <a:spcAft>
                <a:spcPct val="0"/>
              </a:spcAft>
              <a:defRPr sz="3200" b="1">
                <a:solidFill>
                  <a:schemeClr val="tx1"/>
                </a:solidFill>
                <a:latin typeface="Arial" panose="020B0604020202020204" pitchFamily="34" charset="0"/>
              </a:defRPr>
            </a:lvl9pPr>
          </a:lstStyle>
          <a:p>
            <a:pPr>
              <a:spcBef>
                <a:spcPct val="50000"/>
              </a:spcBef>
            </a:pPr>
            <a:r>
              <a:rPr lang="en-US" sz="2400">
                <a:solidFill>
                  <a:srgbClr val="FF00FF"/>
                </a:solidFill>
                <a:latin typeface="Times New Roman" panose="02020603050405020304" pitchFamily="18" charset="0"/>
              </a:rPr>
              <a:t>2. Nối cột (A) và (B) sao cho phù hợp:</a:t>
            </a:r>
          </a:p>
        </p:txBody>
      </p:sp>
      <p:sp>
        <p:nvSpPr>
          <p:cNvPr id="28757" name="Text Box 85"/>
          <p:cNvSpPr txBox="1">
            <a:spLocks noChangeArrowheads="1"/>
          </p:cNvSpPr>
          <p:nvPr/>
        </p:nvSpPr>
        <p:spPr bwMode="auto">
          <a:xfrm>
            <a:off x="9677400" y="1981201"/>
            <a:ext cx="6858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sz="3200" b="1">
                <a:solidFill>
                  <a:schemeClr val="tx1"/>
                </a:solidFill>
                <a:latin typeface="Arial" panose="020B0604020202020204" pitchFamily="34" charset="0"/>
              </a:defRPr>
            </a:lvl1pPr>
            <a:lvl2pPr marL="742950" indent="-285750">
              <a:defRPr sz="3200" b="1">
                <a:solidFill>
                  <a:schemeClr val="tx1"/>
                </a:solidFill>
                <a:latin typeface="Arial" panose="020B0604020202020204" pitchFamily="34" charset="0"/>
              </a:defRPr>
            </a:lvl2pPr>
            <a:lvl3pPr marL="1143000" indent="-228600">
              <a:defRPr sz="3200" b="1">
                <a:solidFill>
                  <a:schemeClr val="tx1"/>
                </a:solidFill>
                <a:latin typeface="Arial" panose="020B0604020202020204" pitchFamily="34" charset="0"/>
              </a:defRPr>
            </a:lvl3pPr>
            <a:lvl4pPr marL="1600200" indent="-228600">
              <a:defRPr sz="3200" b="1">
                <a:solidFill>
                  <a:schemeClr val="tx1"/>
                </a:solidFill>
                <a:latin typeface="Arial" panose="020B0604020202020204" pitchFamily="34" charset="0"/>
              </a:defRPr>
            </a:lvl4pPr>
            <a:lvl5pPr marL="2057400" indent="-228600">
              <a:defRPr sz="3200" b="1">
                <a:solidFill>
                  <a:schemeClr val="tx1"/>
                </a:solidFill>
                <a:latin typeface="Arial" panose="020B0604020202020204" pitchFamily="34" charset="0"/>
              </a:defRPr>
            </a:lvl5pPr>
            <a:lvl6pPr marL="2514600" indent="-228600" eaLnBrk="0" fontAlgn="base" hangingPunct="0">
              <a:spcBef>
                <a:spcPct val="0"/>
              </a:spcBef>
              <a:spcAft>
                <a:spcPct val="0"/>
              </a:spcAft>
              <a:defRPr sz="3200" b="1">
                <a:solidFill>
                  <a:schemeClr val="tx1"/>
                </a:solidFill>
                <a:latin typeface="Arial" panose="020B0604020202020204" pitchFamily="34" charset="0"/>
              </a:defRPr>
            </a:lvl6pPr>
            <a:lvl7pPr marL="2971800" indent="-228600" eaLnBrk="0" fontAlgn="base" hangingPunct="0">
              <a:spcBef>
                <a:spcPct val="0"/>
              </a:spcBef>
              <a:spcAft>
                <a:spcPct val="0"/>
              </a:spcAft>
              <a:defRPr sz="3200" b="1">
                <a:solidFill>
                  <a:schemeClr val="tx1"/>
                </a:solidFill>
                <a:latin typeface="Arial" panose="020B0604020202020204" pitchFamily="34" charset="0"/>
              </a:defRPr>
            </a:lvl7pPr>
            <a:lvl8pPr marL="3429000" indent="-228600" eaLnBrk="0" fontAlgn="base" hangingPunct="0">
              <a:spcBef>
                <a:spcPct val="0"/>
              </a:spcBef>
              <a:spcAft>
                <a:spcPct val="0"/>
              </a:spcAft>
              <a:defRPr sz="3200" b="1">
                <a:solidFill>
                  <a:schemeClr val="tx1"/>
                </a:solidFill>
                <a:latin typeface="Arial" panose="020B0604020202020204" pitchFamily="34" charset="0"/>
              </a:defRPr>
            </a:lvl8pPr>
            <a:lvl9pPr marL="3886200" indent="-228600" eaLnBrk="0" fontAlgn="base" hangingPunct="0">
              <a:spcBef>
                <a:spcPct val="0"/>
              </a:spcBef>
              <a:spcAft>
                <a:spcPct val="0"/>
              </a:spcAft>
              <a:defRPr sz="3200" b="1">
                <a:solidFill>
                  <a:schemeClr val="tx1"/>
                </a:solidFill>
                <a:latin typeface="Arial" panose="020B0604020202020204" pitchFamily="34" charset="0"/>
              </a:defRPr>
            </a:lvl9pPr>
          </a:lstStyle>
          <a:p>
            <a:pPr>
              <a:spcBef>
                <a:spcPct val="50000"/>
              </a:spcBef>
            </a:pPr>
            <a:r>
              <a:rPr lang="en-US" sz="2800">
                <a:latin typeface="Times New Roman" panose="02020603050405020304" pitchFamily="18" charset="0"/>
              </a:rPr>
              <a:t>D</a:t>
            </a:r>
          </a:p>
        </p:txBody>
      </p:sp>
      <p:sp>
        <p:nvSpPr>
          <p:cNvPr id="28758" name="Text Box 86"/>
          <p:cNvSpPr txBox="1">
            <a:spLocks noChangeArrowheads="1"/>
          </p:cNvSpPr>
          <p:nvPr/>
        </p:nvSpPr>
        <p:spPr bwMode="auto">
          <a:xfrm>
            <a:off x="9677400" y="3144838"/>
            <a:ext cx="685800" cy="5191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sz="3200" b="1">
                <a:solidFill>
                  <a:schemeClr val="tx1"/>
                </a:solidFill>
                <a:latin typeface="Arial" panose="020B0604020202020204" pitchFamily="34" charset="0"/>
              </a:defRPr>
            </a:lvl1pPr>
            <a:lvl2pPr marL="742950" indent="-285750">
              <a:defRPr sz="3200" b="1">
                <a:solidFill>
                  <a:schemeClr val="tx1"/>
                </a:solidFill>
                <a:latin typeface="Arial" panose="020B0604020202020204" pitchFamily="34" charset="0"/>
              </a:defRPr>
            </a:lvl2pPr>
            <a:lvl3pPr marL="1143000" indent="-228600">
              <a:defRPr sz="3200" b="1">
                <a:solidFill>
                  <a:schemeClr val="tx1"/>
                </a:solidFill>
                <a:latin typeface="Arial" panose="020B0604020202020204" pitchFamily="34" charset="0"/>
              </a:defRPr>
            </a:lvl3pPr>
            <a:lvl4pPr marL="1600200" indent="-228600">
              <a:defRPr sz="3200" b="1">
                <a:solidFill>
                  <a:schemeClr val="tx1"/>
                </a:solidFill>
                <a:latin typeface="Arial" panose="020B0604020202020204" pitchFamily="34" charset="0"/>
              </a:defRPr>
            </a:lvl4pPr>
            <a:lvl5pPr marL="2057400" indent="-228600">
              <a:defRPr sz="3200" b="1">
                <a:solidFill>
                  <a:schemeClr val="tx1"/>
                </a:solidFill>
                <a:latin typeface="Arial" panose="020B0604020202020204" pitchFamily="34" charset="0"/>
              </a:defRPr>
            </a:lvl5pPr>
            <a:lvl6pPr marL="2514600" indent="-228600" eaLnBrk="0" fontAlgn="base" hangingPunct="0">
              <a:spcBef>
                <a:spcPct val="0"/>
              </a:spcBef>
              <a:spcAft>
                <a:spcPct val="0"/>
              </a:spcAft>
              <a:defRPr sz="3200" b="1">
                <a:solidFill>
                  <a:schemeClr val="tx1"/>
                </a:solidFill>
                <a:latin typeface="Arial" panose="020B0604020202020204" pitchFamily="34" charset="0"/>
              </a:defRPr>
            </a:lvl6pPr>
            <a:lvl7pPr marL="2971800" indent="-228600" eaLnBrk="0" fontAlgn="base" hangingPunct="0">
              <a:spcBef>
                <a:spcPct val="0"/>
              </a:spcBef>
              <a:spcAft>
                <a:spcPct val="0"/>
              </a:spcAft>
              <a:defRPr sz="3200" b="1">
                <a:solidFill>
                  <a:schemeClr val="tx1"/>
                </a:solidFill>
                <a:latin typeface="Arial" panose="020B0604020202020204" pitchFamily="34" charset="0"/>
              </a:defRPr>
            </a:lvl7pPr>
            <a:lvl8pPr marL="3429000" indent="-228600" eaLnBrk="0" fontAlgn="base" hangingPunct="0">
              <a:spcBef>
                <a:spcPct val="0"/>
              </a:spcBef>
              <a:spcAft>
                <a:spcPct val="0"/>
              </a:spcAft>
              <a:defRPr sz="3200" b="1">
                <a:solidFill>
                  <a:schemeClr val="tx1"/>
                </a:solidFill>
                <a:latin typeface="Arial" panose="020B0604020202020204" pitchFamily="34" charset="0"/>
              </a:defRPr>
            </a:lvl8pPr>
            <a:lvl9pPr marL="3886200" indent="-228600" eaLnBrk="0" fontAlgn="base" hangingPunct="0">
              <a:spcBef>
                <a:spcPct val="0"/>
              </a:spcBef>
              <a:spcAft>
                <a:spcPct val="0"/>
              </a:spcAft>
              <a:defRPr sz="3200" b="1">
                <a:solidFill>
                  <a:schemeClr val="tx1"/>
                </a:solidFill>
                <a:latin typeface="Arial" panose="020B0604020202020204" pitchFamily="34" charset="0"/>
              </a:defRPr>
            </a:lvl9pPr>
          </a:lstStyle>
          <a:p>
            <a:pPr>
              <a:spcBef>
                <a:spcPct val="50000"/>
              </a:spcBef>
            </a:pPr>
            <a:r>
              <a:rPr lang="en-US" sz="2800">
                <a:latin typeface="Times New Roman" panose="02020603050405020304" pitchFamily="18" charset="0"/>
              </a:rPr>
              <a:t>A</a:t>
            </a:r>
          </a:p>
        </p:txBody>
      </p:sp>
      <p:sp>
        <p:nvSpPr>
          <p:cNvPr id="28759" name="Text Box 87"/>
          <p:cNvSpPr txBox="1">
            <a:spLocks noChangeArrowheads="1"/>
          </p:cNvSpPr>
          <p:nvPr/>
        </p:nvSpPr>
        <p:spPr bwMode="auto">
          <a:xfrm>
            <a:off x="9691688" y="4322763"/>
            <a:ext cx="685800" cy="5191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sz="3200" b="1">
                <a:solidFill>
                  <a:schemeClr val="tx1"/>
                </a:solidFill>
                <a:latin typeface="Arial" panose="020B0604020202020204" pitchFamily="34" charset="0"/>
              </a:defRPr>
            </a:lvl1pPr>
            <a:lvl2pPr marL="742950" indent="-285750">
              <a:defRPr sz="3200" b="1">
                <a:solidFill>
                  <a:schemeClr val="tx1"/>
                </a:solidFill>
                <a:latin typeface="Arial" panose="020B0604020202020204" pitchFamily="34" charset="0"/>
              </a:defRPr>
            </a:lvl2pPr>
            <a:lvl3pPr marL="1143000" indent="-228600">
              <a:defRPr sz="3200" b="1">
                <a:solidFill>
                  <a:schemeClr val="tx1"/>
                </a:solidFill>
                <a:latin typeface="Arial" panose="020B0604020202020204" pitchFamily="34" charset="0"/>
              </a:defRPr>
            </a:lvl3pPr>
            <a:lvl4pPr marL="1600200" indent="-228600">
              <a:defRPr sz="3200" b="1">
                <a:solidFill>
                  <a:schemeClr val="tx1"/>
                </a:solidFill>
                <a:latin typeface="Arial" panose="020B0604020202020204" pitchFamily="34" charset="0"/>
              </a:defRPr>
            </a:lvl4pPr>
            <a:lvl5pPr marL="2057400" indent="-228600">
              <a:defRPr sz="3200" b="1">
                <a:solidFill>
                  <a:schemeClr val="tx1"/>
                </a:solidFill>
                <a:latin typeface="Arial" panose="020B0604020202020204" pitchFamily="34" charset="0"/>
              </a:defRPr>
            </a:lvl5pPr>
            <a:lvl6pPr marL="2514600" indent="-228600" eaLnBrk="0" fontAlgn="base" hangingPunct="0">
              <a:spcBef>
                <a:spcPct val="0"/>
              </a:spcBef>
              <a:spcAft>
                <a:spcPct val="0"/>
              </a:spcAft>
              <a:defRPr sz="3200" b="1">
                <a:solidFill>
                  <a:schemeClr val="tx1"/>
                </a:solidFill>
                <a:latin typeface="Arial" panose="020B0604020202020204" pitchFamily="34" charset="0"/>
              </a:defRPr>
            </a:lvl6pPr>
            <a:lvl7pPr marL="2971800" indent="-228600" eaLnBrk="0" fontAlgn="base" hangingPunct="0">
              <a:spcBef>
                <a:spcPct val="0"/>
              </a:spcBef>
              <a:spcAft>
                <a:spcPct val="0"/>
              </a:spcAft>
              <a:defRPr sz="3200" b="1">
                <a:solidFill>
                  <a:schemeClr val="tx1"/>
                </a:solidFill>
                <a:latin typeface="Arial" panose="020B0604020202020204" pitchFamily="34" charset="0"/>
              </a:defRPr>
            </a:lvl7pPr>
            <a:lvl8pPr marL="3429000" indent="-228600" eaLnBrk="0" fontAlgn="base" hangingPunct="0">
              <a:spcBef>
                <a:spcPct val="0"/>
              </a:spcBef>
              <a:spcAft>
                <a:spcPct val="0"/>
              </a:spcAft>
              <a:defRPr sz="3200" b="1">
                <a:solidFill>
                  <a:schemeClr val="tx1"/>
                </a:solidFill>
                <a:latin typeface="Arial" panose="020B0604020202020204" pitchFamily="34" charset="0"/>
              </a:defRPr>
            </a:lvl8pPr>
            <a:lvl9pPr marL="3886200" indent="-228600" eaLnBrk="0" fontAlgn="base" hangingPunct="0">
              <a:spcBef>
                <a:spcPct val="0"/>
              </a:spcBef>
              <a:spcAft>
                <a:spcPct val="0"/>
              </a:spcAft>
              <a:defRPr sz="3200" b="1">
                <a:solidFill>
                  <a:schemeClr val="tx1"/>
                </a:solidFill>
                <a:latin typeface="Arial" panose="020B0604020202020204" pitchFamily="34" charset="0"/>
              </a:defRPr>
            </a:lvl9pPr>
          </a:lstStyle>
          <a:p>
            <a:pPr>
              <a:spcBef>
                <a:spcPct val="50000"/>
              </a:spcBef>
            </a:pPr>
            <a:r>
              <a:rPr lang="en-US" sz="2800">
                <a:latin typeface="Times New Roman" panose="02020603050405020304" pitchFamily="18" charset="0"/>
              </a:rPr>
              <a:t>B</a:t>
            </a:r>
          </a:p>
        </p:txBody>
      </p:sp>
      <p:sp>
        <p:nvSpPr>
          <p:cNvPr id="28760" name="Text Box 88"/>
          <p:cNvSpPr txBox="1">
            <a:spLocks noChangeArrowheads="1"/>
          </p:cNvSpPr>
          <p:nvPr/>
        </p:nvSpPr>
        <p:spPr bwMode="auto">
          <a:xfrm>
            <a:off x="9677400" y="5500688"/>
            <a:ext cx="685800" cy="5191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sz="3200" b="1">
                <a:solidFill>
                  <a:schemeClr val="tx1"/>
                </a:solidFill>
                <a:latin typeface="Arial" panose="020B0604020202020204" pitchFamily="34" charset="0"/>
              </a:defRPr>
            </a:lvl1pPr>
            <a:lvl2pPr marL="742950" indent="-285750">
              <a:defRPr sz="3200" b="1">
                <a:solidFill>
                  <a:schemeClr val="tx1"/>
                </a:solidFill>
                <a:latin typeface="Arial" panose="020B0604020202020204" pitchFamily="34" charset="0"/>
              </a:defRPr>
            </a:lvl2pPr>
            <a:lvl3pPr marL="1143000" indent="-228600">
              <a:defRPr sz="3200" b="1">
                <a:solidFill>
                  <a:schemeClr val="tx1"/>
                </a:solidFill>
                <a:latin typeface="Arial" panose="020B0604020202020204" pitchFamily="34" charset="0"/>
              </a:defRPr>
            </a:lvl3pPr>
            <a:lvl4pPr marL="1600200" indent="-228600">
              <a:defRPr sz="3200" b="1">
                <a:solidFill>
                  <a:schemeClr val="tx1"/>
                </a:solidFill>
                <a:latin typeface="Arial" panose="020B0604020202020204" pitchFamily="34" charset="0"/>
              </a:defRPr>
            </a:lvl4pPr>
            <a:lvl5pPr marL="2057400" indent="-228600">
              <a:defRPr sz="3200" b="1">
                <a:solidFill>
                  <a:schemeClr val="tx1"/>
                </a:solidFill>
                <a:latin typeface="Arial" panose="020B0604020202020204" pitchFamily="34" charset="0"/>
              </a:defRPr>
            </a:lvl5pPr>
            <a:lvl6pPr marL="2514600" indent="-228600" eaLnBrk="0" fontAlgn="base" hangingPunct="0">
              <a:spcBef>
                <a:spcPct val="0"/>
              </a:spcBef>
              <a:spcAft>
                <a:spcPct val="0"/>
              </a:spcAft>
              <a:defRPr sz="3200" b="1">
                <a:solidFill>
                  <a:schemeClr val="tx1"/>
                </a:solidFill>
                <a:latin typeface="Arial" panose="020B0604020202020204" pitchFamily="34" charset="0"/>
              </a:defRPr>
            </a:lvl6pPr>
            <a:lvl7pPr marL="2971800" indent="-228600" eaLnBrk="0" fontAlgn="base" hangingPunct="0">
              <a:spcBef>
                <a:spcPct val="0"/>
              </a:spcBef>
              <a:spcAft>
                <a:spcPct val="0"/>
              </a:spcAft>
              <a:defRPr sz="3200" b="1">
                <a:solidFill>
                  <a:schemeClr val="tx1"/>
                </a:solidFill>
                <a:latin typeface="Arial" panose="020B0604020202020204" pitchFamily="34" charset="0"/>
              </a:defRPr>
            </a:lvl7pPr>
            <a:lvl8pPr marL="3429000" indent="-228600" eaLnBrk="0" fontAlgn="base" hangingPunct="0">
              <a:spcBef>
                <a:spcPct val="0"/>
              </a:spcBef>
              <a:spcAft>
                <a:spcPct val="0"/>
              </a:spcAft>
              <a:defRPr sz="3200" b="1">
                <a:solidFill>
                  <a:schemeClr val="tx1"/>
                </a:solidFill>
                <a:latin typeface="Arial" panose="020B0604020202020204" pitchFamily="34" charset="0"/>
              </a:defRPr>
            </a:lvl8pPr>
            <a:lvl9pPr marL="3886200" indent="-228600" eaLnBrk="0" fontAlgn="base" hangingPunct="0">
              <a:spcBef>
                <a:spcPct val="0"/>
              </a:spcBef>
              <a:spcAft>
                <a:spcPct val="0"/>
              </a:spcAft>
              <a:defRPr sz="3200" b="1">
                <a:solidFill>
                  <a:schemeClr val="tx1"/>
                </a:solidFill>
                <a:latin typeface="Arial" panose="020B0604020202020204" pitchFamily="34" charset="0"/>
              </a:defRPr>
            </a:lvl9pPr>
          </a:lstStyle>
          <a:p>
            <a:pPr>
              <a:spcBef>
                <a:spcPct val="50000"/>
              </a:spcBef>
            </a:pPr>
            <a:r>
              <a:rPr lang="en-US" sz="2800">
                <a:latin typeface="Times New Roman" panose="02020603050405020304" pitchFamily="18" charset="0"/>
              </a:rPr>
              <a:t>C</a:t>
            </a:r>
          </a:p>
        </p:txBody>
      </p:sp>
    </p:spTree>
    <p:extLst>
      <p:ext uri="{BB962C8B-B14F-4D97-AF65-F5344CB8AC3E}">
        <p14:creationId xmlns:p14="http://schemas.microsoft.com/office/powerpoint/2010/main" xmlns="" val="3836771924"/>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8755"/>
                                        </p:tgtEl>
                                        <p:attrNameLst>
                                          <p:attrName>style.visibility</p:attrName>
                                        </p:attrNameLst>
                                      </p:cBhvr>
                                      <p:to>
                                        <p:strVal val="visible"/>
                                      </p:to>
                                    </p:set>
                                    <p:animEffect transition="in" filter="fade">
                                      <p:cBhvr>
                                        <p:cTn id="7" dur="2000"/>
                                        <p:tgtEl>
                                          <p:spTgt spid="287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8756"/>
                                        </p:tgtEl>
                                        <p:attrNameLst>
                                          <p:attrName>style.visibility</p:attrName>
                                        </p:attrNameLst>
                                      </p:cBhvr>
                                      <p:to>
                                        <p:strVal val="visible"/>
                                      </p:to>
                                    </p:set>
                                    <p:animEffect transition="in" filter="fade">
                                      <p:cBhvr>
                                        <p:cTn id="12" dur="2000"/>
                                        <p:tgtEl>
                                          <p:spTgt spid="2875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8757"/>
                                        </p:tgtEl>
                                        <p:attrNameLst>
                                          <p:attrName>style.visibility</p:attrName>
                                        </p:attrNameLst>
                                      </p:cBhvr>
                                      <p:to>
                                        <p:strVal val="visible"/>
                                      </p:to>
                                    </p:set>
                                    <p:animEffect transition="in" filter="fade">
                                      <p:cBhvr>
                                        <p:cTn id="17" dur="2000"/>
                                        <p:tgtEl>
                                          <p:spTgt spid="2875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8758"/>
                                        </p:tgtEl>
                                        <p:attrNameLst>
                                          <p:attrName>style.visibility</p:attrName>
                                        </p:attrNameLst>
                                      </p:cBhvr>
                                      <p:to>
                                        <p:strVal val="visible"/>
                                      </p:to>
                                    </p:set>
                                    <p:animEffect transition="in" filter="fade">
                                      <p:cBhvr>
                                        <p:cTn id="22" dur="2000"/>
                                        <p:tgtEl>
                                          <p:spTgt spid="2875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8759"/>
                                        </p:tgtEl>
                                        <p:attrNameLst>
                                          <p:attrName>style.visibility</p:attrName>
                                        </p:attrNameLst>
                                      </p:cBhvr>
                                      <p:to>
                                        <p:strVal val="visible"/>
                                      </p:to>
                                    </p:set>
                                    <p:animEffect transition="in" filter="fade">
                                      <p:cBhvr>
                                        <p:cTn id="27" dur="2000"/>
                                        <p:tgtEl>
                                          <p:spTgt spid="2875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8760"/>
                                        </p:tgtEl>
                                        <p:attrNameLst>
                                          <p:attrName>style.visibility</p:attrName>
                                        </p:attrNameLst>
                                      </p:cBhvr>
                                      <p:to>
                                        <p:strVal val="visible"/>
                                      </p:to>
                                    </p:set>
                                    <p:animEffect transition="in" filter="fade">
                                      <p:cBhvr>
                                        <p:cTn id="32" dur="2000"/>
                                        <p:tgtEl>
                                          <p:spTgt spid="287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55" grpId="0"/>
      <p:bldP spid="28757" grpId="0"/>
      <p:bldP spid="28758" grpId="0"/>
      <p:bldP spid="28759" grpId="0"/>
      <p:bldP spid="2876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ChangeArrowheads="1"/>
          </p:cNvSpPr>
          <p:nvPr/>
        </p:nvSpPr>
        <p:spPr bwMode="auto">
          <a:xfrm>
            <a:off x="3104796" y="1171774"/>
            <a:ext cx="5298975"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tôi sẽ vượt qua khó khăn. </a:t>
            </a:r>
            <a:endParaRPr lang="en-US" sz="3200" b="1" i="1" dirty="0">
              <a:solidFill>
                <a:srgbClr val="000000"/>
              </a:solidFill>
              <a:latin typeface="Arial" panose="020B0604020202020204" pitchFamily="34" charset="0"/>
              <a:cs typeface="Arial" panose="020B0604020202020204" pitchFamily="34" charset="0"/>
            </a:endParaRPr>
          </a:p>
        </p:txBody>
      </p:sp>
      <p:sp>
        <p:nvSpPr>
          <p:cNvPr id="4100" name="Rectangle 8"/>
          <p:cNvSpPr>
            <a:spLocks noChangeArrowheads="1"/>
          </p:cNvSpPr>
          <p:nvPr/>
        </p:nvSpPr>
        <p:spPr bwMode="auto">
          <a:xfrm>
            <a:off x="2469637" y="3031863"/>
            <a:ext cx="4163391"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 trăng sáng quá! </a:t>
            </a:r>
            <a:r>
              <a:rPr lang="en-US" sz="3200" b="1" dirty="0" smtClean="0">
                <a:solidFill>
                  <a:srgbClr val="000000"/>
                </a:solidFill>
                <a:latin typeface="Arial" panose="020B0604020202020204" pitchFamily="34" charset="0"/>
                <a:cs typeface="Arial" panose="020B0604020202020204" pitchFamily="34" charset="0"/>
              </a:rPr>
              <a:t> </a:t>
            </a:r>
            <a:endParaRPr lang="en-US" sz="3200" b="1" dirty="0">
              <a:solidFill>
                <a:srgbClr val="000000"/>
              </a:solidFill>
              <a:latin typeface="Arial" panose="020B0604020202020204" pitchFamily="34" charset="0"/>
              <a:cs typeface="Arial" panose="020B0604020202020204" pitchFamily="34" charset="0"/>
            </a:endParaRPr>
          </a:p>
        </p:txBody>
      </p:sp>
      <p:sp>
        <p:nvSpPr>
          <p:cNvPr id="4101" name="Rectangle 9"/>
          <p:cNvSpPr>
            <a:spLocks noChangeArrowheads="1"/>
          </p:cNvSpPr>
          <p:nvPr/>
        </p:nvSpPr>
        <p:spPr bwMode="auto">
          <a:xfrm>
            <a:off x="993915" y="3949148"/>
            <a:ext cx="10298199" cy="15696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Bác Hồ </a:t>
            </a:r>
            <a:r>
              <a:rPr lang="en-US" sz="3200" b="1" i="1" dirty="0" smtClean="0">
                <a:solidFill>
                  <a:srgbClr val="FF0000"/>
                </a:solidFill>
                <a:latin typeface="Arial" panose="020B0604020202020204" pitchFamily="34" charset="0"/>
                <a:cs typeface="Arial" panose="020B0604020202020204" pitchFamily="34" charset="0"/>
              </a:rPr>
              <a:t>(vị lãnh tụ kính yêu của dân tộc Việt Nam)</a:t>
            </a:r>
            <a:r>
              <a:rPr lang="en-US" sz="3200" b="1" i="1" dirty="0" smtClean="0">
                <a:solidFill>
                  <a:srgbClr val="000000"/>
                </a:solidFill>
                <a:latin typeface="Arial" panose="020B0604020202020204" pitchFamily="34" charset="0"/>
                <a:cs typeface="Arial" panose="020B0604020202020204" pitchFamily="34" charset="0"/>
              </a:rPr>
              <a:t> là </a:t>
            </a:r>
          </a:p>
          <a:p>
            <a:pPr eaLnBrk="1" hangingPunct="1"/>
            <a:endParaRPr lang="en-US" sz="3200" b="1" i="1" dirty="0">
              <a:solidFill>
                <a:srgbClr val="000000"/>
              </a:solidFill>
              <a:latin typeface="Arial" panose="020B0604020202020204" pitchFamily="34" charset="0"/>
              <a:cs typeface="Arial" panose="020B0604020202020204" pitchFamily="34" charset="0"/>
            </a:endParaRPr>
          </a:p>
          <a:p>
            <a:pPr eaLnBrk="1" hangingPunct="1"/>
            <a:r>
              <a:rPr lang="en-US" sz="3200" b="1" i="1" dirty="0" smtClean="0">
                <a:solidFill>
                  <a:srgbClr val="000000"/>
                </a:solidFill>
                <a:latin typeface="Arial" panose="020B0604020202020204" pitchFamily="34" charset="0"/>
                <a:cs typeface="Arial" panose="020B0604020202020204" pitchFamily="34" charset="0"/>
              </a:rPr>
              <a:t>danh nhân văn hóa thế giới.</a:t>
            </a:r>
            <a:endParaRPr lang="en-US" sz="3200" b="1" i="1" dirty="0">
              <a:solidFill>
                <a:srgbClr val="000000"/>
              </a:solidFill>
              <a:latin typeface="Arial" panose="020B0604020202020204" pitchFamily="34" charset="0"/>
              <a:cs typeface="Arial" panose="020B0604020202020204" pitchFamily="34" charset="0"/>
            </a:endParaRPr>
          </a:p>
        </p:txBody>
      </p:sp>
      <p:sp>
        <p:nvSpPr>
          <p:cNvPr id="108618" name="Text Box 74"/>
          <p:cNvSpPr txBox="1">
            <a:spLocks noChangeArrowheads="1"/>
          </p:cNvSpPr>
          <p:nvPr/>
        </p:nvSpPr>
        <p:spPr bwMode="auto">
          <a:xfrm>
            <a:off x="963541" y="1166593"/>
            <a:ext cx="2269989"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pPr>
            <a:r>
              <a:rPr lang="en-US" sz="3200" b="1" i="1" dirty="0" smtClean="0">
                <a:solidFill>
                  <a:srgbClr val="FF0000"/>
                </a:solidFill>
                <a:latin typeface="Arial" panose="020B0604020202020204" pitchFamily="34" charset="0"/>
                <a:cs typeface="Arial" panose="020B0604020202020204" pitchFamily="34" charset="0"/>
              </a:rPr>
              <a:t>Chắc chắn</a:t>
            </a:r>
            <a:endParaRPr lang="en-US" sz="3200" b="1" i="1" dirty="0">
              <a:solidFill>
                <a:srgbClr val="FF0000"/>
              </a:solidFill>
              <a:latin typeface="Arial" panose="020B0604020202020204" pitchFamily="34" charset="0"/>
              <a:cs typeface="Arial" panose="020B0604020202020204" pitchFamily="34" charset="0"/>
            </a:endParaRPr>
          </a:p>
        </p:txBody>
      </p:sp>
      <p:sp>
        <p:nvSpPr>
          <p:cNvPr id="2" name="TextBox 1"/>
          <p:cNvSpPr txBox="1"/>
          <p:nvPr/>
        </p:nvSpPr>
        <p:spPr>
          <a:xfrm>
            <a:off x="477077" y="1166190"/>
            <a:ext cx="828261" cy="584775"/>
          </a:xfrm>
          <a:prstGeom prst="rect">
            <a:avLst/>
          </a:prstGeom>
          <a:noFill/>
        </p:spPr>
        <p:txBody>
          <a:bodyPr wrap="square" rtlCol="0">
            <a:spAutoFit/>
          </a:bodyPr>
          <a:lstStyle/>
          <a:p>
            <a:r>
              <a:rPr lang="en-US" sz="3200" b="1" dirty="0" smtClean="0">
                <a:latin typeface="Arial" panose="020B0604020202020204" pitchFamily="34" charset="0"/>
                <a:cs typeface="Arial" panose="020B0604020202020204" pitchFamily="34" charset="0"/>
              </a:rPr>
              <a:t>a/</a:t>
            </a:r>
            <a:endParaRPr lang="en-US" sz="3200" b="1" dirty="0">
              <a:latin typeface="Arial" panose="020B0604020202020204" pitchFamily="34" charset="0"/>
              <a:cs typeface="Arial" panose="020B0604020202020204" pitchFamily="34" charset="0"/>
            </a:endParaRPr>
          </a:p>
        </p:txBody>
      </p:sp>
      <p:sp>
        <p:nvSpPr>
          <p:cNvPr id="15" name="TextBox 14"/>
          <p:cNvSpPr txBox="1"/>
          <p:nvPr/>
        </p:nvSpPr>
        <p:spPr>
          <a:xfrm>
            <a:off x="483705" y="2060715"/>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b</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6" name="TextBox 15"/>
          <p:cNvSpPr txBox="1"/>
          <p:nvPr/>
        </p:nvSpPr>
        <p:spPr>
          <a:xfrm>
            <a:off x="457201" y="3041373"/>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c</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7" name="TextBox 16"/>
          <p:cNvSpPr txBox="1"/>
          <p:nvPr/>
        </p:nvSpPr>
        <p:spPr>
          <a:xfrm>
            <a:off x="457201" y="3982280"/>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d</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9" name="Text Box 74"/>
          <p:cNvSpPr txBox="1">
            <a:spLocks noChangeArrowheads="1"/>
          </p:cNvSpPr>
          <p:nvPr/>
        </p:nvSpPr>
        <p:spPr bwMode="auto">
          <a:xfrm>
            <a:off x="956915" y="3028523"/>
            <a:ext cx="2269989"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a:spcBef>
                <a:spcPct val="50000"/>
              </a:spcBef>
            </a:pPr>
            <a:r>
              <a:rPr lang="en-US" sz="3200" b="1" i="1" dirty="0">
                <a:solidFill>
                  <a:srgbClr val="FF0000"/>
                </a:solidFill>
                <a:latin typeface="Arial" panose="020B0604020202020204" pitchFamily="34" charset="0"/>
                <a:cs typeface="Arial" panose="020B0604020202020204" pitchFamily="34" charset="0"/>
              </a:rPr>
              <a:t>Chao ôi</a:t>
            </a:r>
          </a:p>
        </p:txBody>
      </p:sp>
      <p:sp>
        <p:nvSpPr>
          <p:cNvPr id="6" name="TextBox 5"/>
          <p:cNvSpPr txBox="1"/>
          <p:nvPr/>
        </p:nvSpPr>
        <p:spPr>
          <a:xfrm>
            <a:off x="962666" y="1582056"/>
            <a:ext cx="2020013" cy="400110"/>
          </a:xfrm>
          <a:prstGeom prst="rect">
            <a:avLst/>
          </a:prstGeom>
          <a:noFill/>
        </p:spPr>
        <p:txBody>
          <a:bodyPr wrap="square" rtlCol="0">
            <a:spAutoFit/>
          </a:bodyPr>
          <a:lstStyle/>
          <a:p>
            <a:r>
              <a:rPr lang="en-US" sz="2000" b="1" dirty="0" smtClean="0">
                <a:solidFill>
                  <a:srgbClr val="0070C0"/>
                </a:solidFill>
                <a:latin typeface="Arial" panose="020B0604020202020204" pitchFamily="34" charset="0"/>
                <a:cs typeface="Arial" panose="020B0604020202020204" pitchFamily="34" charset="0"/>
              </a:rPr>
              <a:t>TP tình thái</a:t>
            </a:r>
            <a:endParaRPr lang="en-US" sz="2000" b="1" dirty="0">
              <a:solidFill>
                <a:srgbClr val="0070C0"/>
              </a:solidFill>
              <a:latin typeface="Arial" panose="020B0604020202020204" pitchFamily="34" charset="0"/>
              <a:cs typeface="Arial" panose="020B0604020202020204" pitchFamily="34" charset="0"/>
            </a:endParaRPr>
          </a:p>
        </p:txBody>
      </p:sp>
      <p:sp>
        <p:nvSpPr>
          <p:cNvPr id="32" name="Rectangle 7"/>
          <p:cNvSpPr>
            <a:spLocks noChangeArrowheads="1"/>
          </p:cNvSpPr>
          <p:nvPr/>
        </p:nvSpPr>
        <p:spPr bwMode="auto">
          <a:xfrm>
            <a:off x="1786519" y="2047910"/>
            <a:ext cx="4359965"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mình học bài rồi. </a:t>
            </a:r>
            <a:endParaRPr lang="en-US" sz="3200" b="1" i="1" dirty="0">
              <a:solidFill>
                <a:srgbClr val="000000"/>
              </a:solidFill>
              <a:latin typeface="Arial" panose="020B0604020202020204" pitchFamily="34" charset="0"/>
              <a:cs typeface="Arial" panose="020B0604020202020204" pitchFamily="34" charset="0"/>
            </a:endParaRPr>
          </a:p>
        </p:txBody>
      </p:sp>
      <p:sp>
        <p:nvSpPr>
          <p:cNvPr id="33" name="Text Box 74"/>
          <p:cNvSpPr txBox="1">
            <a:spLocks noChangeArrowheads="1"/>
          </p:cNvSpPr>
          <p:nvPr/>
        </p:nvSpPr>
        <p:spPr bwMode="auto">
          <a:xfrm>
            <a:off x="943665" y="2049123"/>
            <a:ext cx="900602"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pPr>
            <a:r>
              <a:rPr lang="en-US" sz="3200" b="1" i="1" dirty="0" smtClean="0">
                <a:latin typeface="Arial" panose="020B0604020202020204" pitchFamily="34" charset="0"/>
                <a:cs typeface="Arial" panose="020B0604020202020204" pitchFamily="34" charset="0"/>
              </a:rPr>
              <a:t>-</a:t>
            </a:r>
            <a:r>
              <a:rPr lang="en-US" sz="3200" b="1" i="1" dirty="0" smtClean="0">
                <a:solidFill>
                  <a:srgbClr val="FF0000"/>
                </a:solidFill>
                <a:latin typeface="Arial" panose="020B0604020202020204" pitchFamily="34" charset="0"/>
                <a:cs typeface="Arial" panose="020B0604020202020204" pitchFamily="34" charset="0"/>
              </a:rPr>
              <a:t> Ừ, </a:t>
            </a:r>
            <a:endParaRPr lang="en-US" sz="3200" b="1" i="1" dirty="0">
              <a:solidFill>
                <a:srgbClr val="FF0000"/>
              </a:solidFill>
              <a:latin typeface="Arial" panose="020B0604020202020204" pitchFamily="34" charset="0"/>
              <a:cs typeface="Arial" panose="020B0604020202020204" pitchFamily="34" charset="0"/>
            </a:endParaRPr>
          </a:p>
        </p:txBody>
      </p:sp>
      <p:sp>
        <p:nvSpPr>
          <p:cNvPr id="26" name="TextBox 25"/>
          <p:cNvSpPr txBox="1"/>
          <p:nvPr/>
        </p:nvSpPr>
        <p:spPr>
          <a:xfrm>
            <a:off x="926380" y="2489198"/>
            <a:ext cx="2020013" cy="400110"/>
          </a:xfrm>
          <a:prstGeom prst="rect">
            <a:avLst/>
          </a:prstGeom>
          <a:noFill/>
        </p:spPr>
        <p:txBody>
          <a:bodyPr wrap="square" rtlCol="0">
            <a:spAutoFit/>
          </a:bodyPr>
          <a:lstStyle/>
          <a:p>
            <a:r>
              <a:rPr lang="en-US" sz="2000" b="1" dirty="0" smtClean="0">
                <a:solidFill>
                  <a:srgbClr val="0070C0"/>
                </a:solidFill>
                <a:latin typeface="Arial" panose="020B0604020202020204" pitchFamily="34" charset="0"/>
                <a:cs typeface="Arial" panose="020B0604020202020204" pitchFamily="34" charset="0"/>
              </a:rPr>
              <a:t>TP gọi-đáp</a:t>
            </a:r>
            <a:endParaRPr lang="en-US" sz="2000" b="1" dirty="0">
              <a:solidFill>
                <a:srgbClr val="0070C0"/>
              </a:solidFill>
              <a:latin typeface="Arial" panose="020B0604020202020204" pitchFamily="34" charset="0"/>
              <a:cs typeface="Arial" panose="020B0604020202020204" pitchFamily="34" charset="0"/>
            </a:endParaRPr>
          </a:p>
        </p:txBody>
      </p:sp>
      <p:sp>
        <p:nvSpPr>
          <p:cNvPr id="27" name="TextBox 26"/>
          <p:cNvSpPr txBox="1"/>
          <p:nvPr/>
        </p:nvSpPr>
        <p:spPr>
          <a:xfrm>
            <a:off x="1013467" y="3447139"/>
            <a:ext cx="2020013" cy="400110"/>
          </a:xfrm>
          <a:prstGeom prst="rect">
            <a:avLst/>
          </a:prstGeom>
          <a:noFill/>
        </p:spPr>
        <p:txBody>
          <a:bodyPr wrap="square" rtlCol="0">
            <a:spAutoFit/>
          </a:bodyPr>
          <a:lstStyle/>
          <a:p>
            <a:r>
              <a:rPr lang="en-US" sz="2000" b="1" dirty="0" smtClean="0">
                <a:solidFill>
                  <a:srgbClr val="0070C0"/>
                </a:solidFill>
                <a:latin typeface="Arial" panose="020B0604020202020204" pitchFamily="34" charset="0"/>
                <a:cs typeface="Arial" panose="020B0604020202020204" pitchFamily="34" charset="0"/>
              </a:rPr>
              <a:t>TP cảm thán</a:t>
            </a:r>
            <a:endParaRPr lang="en-US" sz="2000" b="1" dirty="0">
              <a:solidFill>
                <a:srgbClr val="0070C0"/>
              </a:solidFill>
              <a:latin typeface="Arial" panose="020B0604020202020204" pitchFamily="34" charset="0"/>
              <a:cs typeface="Arial" panose="020B0604020202020204" pitchFamily="34" charset="0"/>
            </a:endParaRPr>
          </a:p>
        </p:txBody>
      </p:sp>
      <p:sp>
        <p:nvSpPr>
          <p:cNvPr id="37" name="TextBox 36"/>
          <p:cNvSpPr txBox="1"/>
          <p:nvPr/>
        </p:nvSpPr>
        <p:spPr>
          <a:xfrm>
            <a:off x="5473770" y="4373531"/>
            <a:ext cx="3689162" cy="400110"/>
          </a:xfrm>
          <a:prstGeom prst="rect">
            <a:avLst/>
          </a:prstGeom>
          <a:noFill/>
        </p:spPr>
        <p:txBody>
          <a:bodyPr wrap="square" rtlCol="0">
            <a:spAutoFit/>
          </a:bodyPr>
          <a:lstStyle/>
          <a:p>
            <a:r>
              <a:rPr lang="en-US" sz="2000" b="1" dirty="0" smtClean="0">
                <a:solidFill>
                  <a:srgbClr val="0070C0"/>
                </a:solidFill>
                <a:latin typeface="Arial" panose="020B0604020202020204" pitchFamily="34" charset="0"/>
                <a:cs typeface="Arial" panose="020B0604020202020204" pitchFamily="34" charset="0"/>
              </a:rPr>
              <a:t>Thành phần phụ chú</a:t>
            </a:r>
            <a:endParaRPr lang="en-US" sz="2000" b="1"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05395638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fade">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fade">
                                      <p:cBhvr>
                                        <p:cTn id="17" dur="500"/>
                                        <p:tgtEl>
                                          <p:spTgt spid="2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7"/>
                                        </p:tgtEl>
                                        <p:attrNameLst>
                                          <p:attrName>style.visibility</p:attrName>
                                        </p:attrNameLst>
                                      </p:cBhvr>
                                      <p:to>
                                        <p:strVal val="visible"/>
                                      </p:to>
                                    </p:set>
                                    <p:animEffect transition="in" filter="fade">
                                      <p:cBhvr>
                                        <p:cTn id="22"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6" grpId="0"/>
      <p:bldP spid="27" grpId="0"/>
      <p:bldP spid="37"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608594661"/>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ChangeArrowheads="1"/>
          </p:cNvSpPr>
          <p:nvPr/>
        </p:nvSpPr>
        <p:spPr bwMode="auto">
          <a:xfrm>
            <a:off x="3104796" y="1171774"/>
            <a:ext cx="5298975"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tôi sẽ vượt qua khó khăn. </a:t>
            </a:r>
            <a:endParaRPr lang="en-US" sz="3200" b="1" i="1" dirty="0">
              <a:solidFill>
                <a:srgbClr val="000000"/>
              </a:solidFill>
              <a:latin typeface="Arial" panose="020B0604020202020204" pitchFamily="34" charset="0"/>
              <a:cs typeface="Arial" panose="020B0604020202020204" pitchFamily="34" charset="0"/>
            </a:endParaRPr>
          </a:p>
        </p:txBody>
      </p:sp>
      <p:sp>
        <p:nvSpPr>
          <p:cNvPr id="4099" name="Rectangle 7"/>
          <p:cNvSpPr>
            <a:spLocks noChangeArrowheads="1"/>
          </p:cNvSpPr>
          <p:nvPr/>
        </p:nvSpPr>
        <p:spPr bwMode="auto">
          <a:xfrm>
            <a:off x="1786519" y="2033396"/>
            <a:ext cx="4359965"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mình học bài rồi. </a:t>
            </a:r>
            <a:endParaRPr lang="en-US" sz="3200" b="1" i="1" dirty="0">
              <a:solidFill>
                <a:srgbClr val="000000"/>
              </a:solidFill>
              <a:latin typeface="Arial" panose="020B0604020202020204" pitchFamily="34" charset="0"/>
              <a:cs typeface="Arial" panose="020B0604020202020204" pitchFamily="34" charset="0"/>
            </a:endParaRPr>
          </a:p>
        </p:txBody>
      </p:sp>
      <p:sp>
        <p:nvSpPr>
          <p:cNvPr id="4100" name="Rectangle 8"/>
          <p:cNvSpPr>
            <a:spLocks noChangeArrowheads="1"/>
          </p:cNvSpPr>
          <p:nvPr/>
        </p:nvSpPr>
        <p:spPr bwMode="auto">
          <a:xfrm>
            <a:off x="2469637" y="3031863"/>
            <a:ext cx="4163391"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 trăng sáng quá! </a:t>
            </a:r>
            <a:r>
              <a:rPr lang="en-US" sz="3200" b="1" dirty="0" smtClean="0">
                <a:solidFill>
                  <a:srgbClr val="000000"/>
                </a:solidFill>
                <a:latin typeface="Arial" panose="020B0604020202020204" pitchFamily="34" charset="0"/>
                <a:cs typeface="Arial" panose="020B0604020202020204" pitchFamily="34" charset="0"/>
              </a:rPr>
              <a:t> </a:t>
            </a:r>
            <a:endParaRPr lang="en-US" sz="3200" b="1" dirty="0">
              <a:solidFill>
                <a:srgbClr val="000000"/>
              </a:solidFill>
              <a:latin typeface="Arial" panose="020B0604020202020204" pitchFamily="34" charset="0"/>
              <a:cs typeface="Arial" panose="020B0604020202020204" pitchFamily="34" charset="0"/>
            </a:endParaRPr>
          </a:p>
        </p:txBody>
      </p:sp>
      <p:sp>
        <p:nvSpPr>
          <p:cNvPr id="4101" name="Rectangle 9"/>
          <p:cNvSpPr>
            <a:spLocks noChangeArrowheads="1"/>
          </p:cNvSpPr>
          <p:nvPr/>
        </p:nvSpPr>
        <p:spPr bwMode="auto">
          <a:xfrm>
            <a:off x="993915" y="3949148"/>
            <a:ext cx="10298199" cy="15696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Bác Hồ (vị lãnh tụ kính yêu của dân tộc Việt Nam) là </a:t>
            </a:r>
          </a:p>
          <a:p>
            <a:pPr eaLnBrk="1" hangingPunct="1"/>
            <a:endParaRPr lang="en-US" sz="3200" b="1" i="1" dirty="0">
              <a:solidFill>
                <a:srgbClr val="000000"/>
              </a:solidFill>
              <a:latin typeface="Arial" panose="020B0604020202020204" pitchFamily="34" charset="0"/>
              <a:cs typeface="Arial" panose="020B0604020202020204" pitchFamily="34" charset="0"/>
            </a:endParaRPr>
          </a:p>
          <a:p>
            <a:pPr eaLnBrk="1" hangingPunct="1"/>
            <a:r>
              <a:rPr lang="en-US" sz="3200" b="1" i="1" dirty="0" smtClean="0">
                <a:solidFill>
                  <a:srgbClr val="000000"/>
                </a:solidFill>
                <a:latin typeface="Arial" panose="020B0604020202020204" pitchFamily="34" charset="0"/>
                <a:cs typeface="Arial" panose="020B0604020202020204" pitchFamily="34" charset="0"/>
              </a:rPr>
              <a:t>danh nhân văn hóa thế giới.</a:t>
            </a:r>
            <a:endParaRPr lang="en-US" sz="3200" b="1" i="1" dirty="0">
              <a:solidFill>
                <a:srgbClr val="000000"/>
              </a:solidFill>
              <a:latin typeface="Arial" panose="020B0604020202020204" pitchFamily="34" charset="0"/>
              <a:cs typeface="Arial" panose="020B0604020202020204" pitchFamily="34" charset="0"/>
            </a:endParaRPr>
          </a:p>
        </p:txBody>
      </p:sp>
      <p:sp>
        <p:nvSpPr>
          <p:cNvPr id="108616" name="Text Box 72"/>
          <p:cNvSpPr txBox="1">
            <a:spLocks noChangeArrowheads="1"/>
          </p:cNvSpPr>
          <p:nvPr/>
        </p:nvSpPr>
        <p:spPr bwMode="auto">
          <a:xfrm>
            <a:off x="1444173" y="301841"/>
            <a:ext cx="8381998"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pPr>
            <a:r>
              <a:rPr lang="en-US" sz="2800" b="1" dirty="0" smtClean="0">
                <a:solidFill>
                  <a:srgbClr val="0070C0"/>
                </a:solidFill>
                <a:latin typeface="Arial" panose="020B0604020202020204" pitchFamily="34" charset="0"/>
                <a:cs typeface="Arial" panose="020B0604020202020204" pitchFamily="34" charset="0"/>
              </a:rPr>
              <a:t>Xác định chủ ngữ, vị ngữ trong những câu sau:</a:t>
            </a:r>
            <a:endParaRPr lang="en-US" sz="2800" b="1" dirty="0">
              <a:solidFill>
                <a:srgbClr val="0070C0"/>
              </a:solidFill>
              <a:latin typeface="Arial" panose="020B0604020202020204" pitchFamily="34" charset="0"/>
              <a:cs typeface="Arial" panose="020B0604020202020204" pitchFamily="34" charset="0"/>
            </a:endParaRPr>
          </a:p>
        </p:txBody>
      </p:sp>
      <p:sp>
        <p:nvSpPr>
          <p:cNvPr id="108618" name="Text Box 74"/>
          <p:cNvSpPr txBox="1">
            <a:spLocks noChangeArrowheads="1"/>
          </p:cNvSpPr>
          <p:nvPr/>
        </p:nvSpPr>
        <p:spPr bwMode="auto">
          <a:xfrm>
            <a:off x="963541" y="1166593"/>
            <a:ext cx="2269989"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pPr>
            <a:r>
              <a:rPr lang="en-US" sz="3200" b="1" i="1" dirty="0" smtClean="0">
                <a:latin typeface="Arial" panose="020B0604020202020204" pitchFamily="34" charset="0"/>
                <a:cs typeface="Arial" panose="020B0604020202020204" pitchFamily="34" charset="0"/>
              </a:rPr>
              <a:t>Chắc chắn</a:t>
            </a:r>
            <a:endParaRPr lang="en-US" sz="3200" b="1" i="1" dirty="0">
              <a:latin typeface="Arial" panose="020B0604020202020204" pitchFamily="34" charset="0"/>
              <a:cs typeface="Arial" panose="020B0604020202020204" pitchFamily="34" charset="0"/>
            </a:endParaRPr>
          </a:p>
        </p:txBody>
      </p:sp>
      <p:sp>
        <p:nvSpPr>
          <p:cNvPr id="2" name="TextBox 1"/>
          <p:cNvSpPr txBox="1"/>
          <p:nvPr/>
        </p:nvSpPr>
        <p:spPr>
          <a:xfrm>
            <a:off x="477077" y="1166190"/>
            <a:ext cx="828261" cy="584775"/>
          </a:xfrm>
          <a:prstGeom prst="rect">
            <a:avLst/>
          </a:prstGeom>
          <a:noFill/>
        </p:spPr>
        <p:txBody>
          <a:bodyPr wrap="square" rtlCol="0">
            <a:spAutoFit/>
          </a:bodyPr>
          <a:lstStyle/>
          <a:p>
            <a:r>
              <a:rPr lang="en-US" sz="3200" b="1" dirty="0" smtClean="0">
                <a:latin typeface="Arial" panose="020B0604020202020204" pitchFamily="34" charset="0"/>
                <a:cs typeface="Arial" panose="020B0604020202020204" pitchFamily="34" charset="0"/>
              </a:rPr>
              <a:t>a/</a:t>
            </a:r>
            <a:endParaRPr lang="en-US" sz="3200" b="1" dirty="0">
              <a:latin typeface="Arial" panose="020B0604020202020204" pitchFamily="34" charset="0"/>
              <a:cs typeface="Arial" panose="020B0604020202020204" pitchFamily="34" charset="0"/>
            </a:endParaRPr>
          </a:p>
        </p:txBody>
      </p:sp>
      <p:sp>
        <p:nvSpPr>
          <p:cNvPr id="15" name="TextBox 14"/>
          <p:cNvSpPr txBox="1"/>
          <p:nvPr/>
        </p:nvSpPr>
        <p:spPr>
          <a:xfrm>
            <a:off x="483705" y="2037153"/>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b</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6" name="TextBox 15"/>
          <p:cNvSpPr txBox="1"/>
          <p:nvPr/>
        </p:nvSpPr>
        <p:spPr>
          <a:xfrm>
            <a:off x="457201" y="3041373"/>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c</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7" name="TextBox 16"/>
          <p:cNvSpPr txBox="1"/>
          <p:nvPr/>
        </p:nvSpPr>
        <p:spPr>
          <a:xfrm>
            <a:off x="457201" y="3982280"/>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d</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9" name="Text Box 74"/>
          <p:cNvSpPr txBox="1">
            <a:spLocks noChangeArrowheads="1"/>
          </p:cNvSpPr>
          <p:nvPr/>
        </p:nvSpPr>
        <p:spPr bwMode="auto">
          <a:xfrm>
            <a:off x="956915" y="3028523"/>
            <a:ext cx="2269989"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a:spcBef>
                <a:spcPct val="50000"/>
              </a:spcBef>
            </a:pPr>
            <a:r>
              <a:rPr lang="en-US" sz="3200" b="1" i="1" dirty="0">
                <a:solidFill>
                  <a:srgbClr val="000000"/>
                </a:solidFill>
                <a:latin typeface="Arial" panose="020B0604020202020204" pitchFamily="34" charset="0"/>
                <a:cs typeface="Arial" panose="020B0604020202020204" pitchFamily="34" charset="0"/>
              </a:rPr>
              <a:t>Chao ôi</a:t>
            </a:r>
            <a:endParaRPr lang="en-US" sz="3200" b="1" i="1" dirty="0">
              <a:solidFill>
                <a:srgbClr val="FF0066"/>
              </a:solidFill>
              <a:latin typeface="Arial" panose="020B0604020202020204" pitchFamily="34" charset="0"/>
              <a:cs typeface="Arial" panose="020B0604020202020204" pitchFamily="34" charset="0"/>
            </a:endParaRPr>
          </a:p>
        </p:txBody>
      </p:sp>
      <p:sp>
        <p:nvSpPr>
          <p:cNvPr id="20" name="Text Box 74"/>
          <p:cNvSpPr txBox="1">
            <a:spLocks noChangeArrowheads="1"/>
          </p:cNvSpPr>
          <p:nvPr/>
        </p:nvSpPr>
        <p:spPr bwMode="auto">
          <a:xfrm>
            <a:off x="943665" y="2034609"/>
            <a:ext cx="900602"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pPr>
            <a:r>
              <a:rPr lang="en-US" sz="3200" b="1" i="1" dirty="0" smtClean="0">
                <a:latin typeface="Arial" panose="020B0604020202020204" pitchFamily="34" charset="0"/>
                <a:cs typeface="Arial" panose="020B0604020202020204" pitchFamily="34" charset="0"/>
              </a:rPr>
              <a:t>- Ừ, </a:t>
            </a:r>
            <a:endParaRPr lang="en-US" sz="3200" b="1" i="1" dirty="0">
              <a:latin typeface="Arial" panose="020B0604020202020204" pitchFamily="34" charset="0"/>
              <a:cs typeface="Arial" panose="020B0604020202020204" pitchFamily="34" charset="0"/>
            </a:endParaRPr>
          </a:p>
        </p:txBody>
      </p:sp>
      <p:cxnSp>
        <p:nvCxnSpPr>
          <p:cNvPr id="5" name="Straight Connector 4"/>
          <p:cNvCxnSpPr/>
          <p:nvPr/>
        </p:nvCxnSpPr>
        <p:spPr>
          <a:xfrm flipH="1">
            <a:off x="3715657" y="1166190"/>
            <a:ext cx="87086" cy="5847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2895593" y="2043490"/>
            <a:ext cx="87086" cy="5847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3824515" y="3031279"/>
            <a:ext cx="87086" cy="5847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10588175" y="3945675"/>
            <a:ext cx="87086" cy="5847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183352" y="1582056"/>
            <a:ext cx="754743" cy="400110"/>
          </a:xfrm>
          <a:prstGeom prst="rect">
            <a:avLst/>
          </a:prstGeom>
          <a:noFill/>
        </p:spPr>
        <p:txBody>
          <a:bodyPr wrap="square" rtlCol="0">
            <a:spAutoFit/>
          </a:bodyPr>
          <a:lstStyle/>
          <a:p>
            <a:r>
              <a:rPr lang="en-US" sz="2000" b="1" dirty="0" smtClean="0">
                <a:solidFill>
                  <a:srgbClr val="0070C0"/>
                </a:solidFill>
                <a:latin typeface="Arial" panose="020B0604020202020204" pitchFamily="34" charset="0"/>
                <a:cs typeface="Arial" panose="020B0604020202020204" pitchFamily="34" charset="0"/>
              </a:rPr>
              <a:t>CN</a:t>
            </a:r>
            <a:endParaRPr lang="en-US" sz="2000" b="1" dirty="0">
              <a:solidFill>
                <a:srgbClr val="0070C0"/>
              </a:solidFill>
              <a:latin typeface="Arial" panose="020B0604020202020204" pitchFamily="34" charset="0"/>
              <a:cs typeface="Arial" panose="020B0604020202020204" pitchFamily="34" charset="0"/>
            </a:endParaRPr>
          </a:p>
        </p:txBody>
      </p:sp>
      <p:sp>
        <p:nvSpPr>
          <p:cNvPr id="25" name="TextBox 24"/>
          <p:cNvSpPr txBox="1"/>
          <p:nvPr/>
        </p:nvSpPr>
        <p:spPr>
          <a:xfrm>
            <a:off x="5483862" y="1589313"/>
            <a:ext cx="754743" cy="400110"/>
          </a:xfrm>
          <a:prstGeom prst="rect">
            <a:avLst/>
          </a:prstGeom>
          <a:noFill/>
        </p:spPr>
        <p:txBody>
          <a:bodyPr wrap="square" rtlCol="0">
            <a:spAutoFit/>
          </a:bodyPr>
          <a:lstStyle/>
          <a:p>
            <a:r>
              <a:rPr lang="en-US" sz="2000" b="1" dirty="0">
                <a:solidFill>
                  <a:srgbClr val="0070C0"/>
                </a:solidFill>
                <a:latin typeface="Arial" panose="020B0604020202020204" pitchFamily="34" charset="0"/>
                <a:cs typeface="Arial" panose="020B0604020202020204" pitchFamily="34" charset="0"/>
              </a:rPr>
              <a:t>V</a:t>
            </a:r>
            <a:r>
              <a:rPr lang="en-US" sz="2000" b="1" dirty="0" smtClean="0">
                <a:solidFill>
                  <a:srgbClr val="0070C0"/>
                </a:solidFill>
                <a:latin typeface="Arial" panose="020B0604020202020204" pitchFamily="34" charset="0"/>
                <a:cs typeface="Arial" panose="020B0604020202020204" pitchFamily="34" charset="0"/>
              </a:rPr>
              <a:t>N</a:t>
            </a:r>
            <a:endParaRPr lang="en-US" sz="2000" b="1" dirty="0">
              <a:solidFill>
                <a:srgbClr val="0070C0"/>
              </a:solidFill>
              <a:latin typeface="Arial" panose="020B0604020202020204" pitchFamily="34" charset="0"/>
              <a:cs typeface="Arial" panose="020B0604020202020204" pitchFamily="34" charset="0"/>
            </a:endParaRPr>
          </a:p>
        </p:txBody>
      </p:sp>
      <p:sp>
        <p:nvSpPr>
          <p:cNvPr id="26" name="TextBox 25"/>
          <p:cNvSpPr txBox="1"/>
          <p:nvPr/>
        </p:nvSpPr>
        <p:spPr>
          <a:xfrm>
            <a:off x="2043976" y="2387597"/>
            <a:ext cx="754743" cy="400110"/>
          </a:xfrm>
          <a:prstGeom prst="rect">
            <a:avLst/>
          </a:prstGeom>
          <a:noFill/>
        </p:spPr>
        <p:txBody>
          <a:bodyPr wrap="square" rtlCol="0">
            <a:spAutoFit/>
          </a:bodyPr>
          <a:lstStyle/>
          <a:p>
            <a:r>
              <a:rPr lang="en-US" sz="2000" b="1" dirty="0" smtClean="0">
                <a:solidFill>
                  <a:srgbClr val="0070C0"/>
                </a:solidFill>
                <a:latin typeface="Arial" panose="020B0604020202020204" pitchFamily="34" charset="0"/>
                <a:cs typeface="Arial" panose="020B0604020202020204" pitchFamily="34" charset="0"/>
              </a:rPr>
              <a:t>CN</a:t>
            </a:r>
            <a:endParaRPr lang="en-US" sz="2000" b="1" dirty="0">
              <a:solidFill>
                <a:srgbClr val="0070C0"/>
              </a:solidFill>
              <a:latin typeface="Arial" panose="020B0604020202020204" pitchFamily="34" charset="0"/>
              <a:cs typeface="Arial" panose="020B0604020202020204" pitchFamily="34" charset="0"/>
            </a:endParaRPr>
          </a:p>
        </p:txBody>
      </p:sp>
      <p:sp>
        <p:nvSpPr>
          <p:cNvPr id="27" name="TextBox 26"/>
          <p:cNvSpPr txBox="1"/>
          <p:nvPr/>
        </p:nvSpPr>
        <p:spPr>
          <a:xfrm>
            <a:off x="3589744" y="2423882"/>
            <a:ext cx="754743" cy="400110"/>
          </a:xfrm>
          <a:prstGeom prst="rect">
            <a:avLst/>
          </a:prstGeom>
          <a:noFill/>
        </p:spPr>
        <p:txBody>
          <a:bodyPr wrap="square" rtlCol="0">
            <a:spAutoFit/>
          </a:bodyPr>
          <a:lstStyle/>
          <a:p>
            <a:r>
              <a:rPr lang="en-US" sz="2000" b="1" dirty="0">
                <a:solidFill>
                  <a:srgbClr val="0070C0"/>
                </a:solidFill>
                <a:latin typeface="Arial" panose="020B0604020202020204" pitchFamily="34" charset="0"/>
                <a:cs typeface="Arial" panose="020B0604020202020204" pitchFamily="34" charset="0"/>
              </a:rPr>
              <a:t>V</a:t>
            </a:r>
            <a:r>
              <a:rPr lang="en-US" sz="2000" b="1" dirty="0" smtClean="0">
                <a:solidFill>
                  <a:srgbClr val="0070C0"/>
                </a:solidFill>
                <a:latin typeface="Arial" panose="020B0604020202020204" pitchFamily="34" charset="0"/>
                <a:cs typeface="Arial" panose="020B0604020202020204" pitchFamily="34" charset="0"/>
              </a:rPr>
              <a:t>N</a:t>
            </a:r>
            <a:endParaRPr lang="en-US" sz="2000" b="1" dirty="0">
              <a:solidFill>
                <a:srgbClr val="0070C0"/>
              </a:solidFill>
              <a:latin typeface="Arial" panose="020B0604020202020204" pitchFamily="34" charset="0"/>
              <a:cs typeface="Arial" panose="020B0604020202020204" pitchFamily="34" charset="0"/>
            </a:endParaRPr>
          </a:p>
        </p:txBody>
      </p:sp>
      <p:sp>
        <p:nvSpPr>
          <p:cNvPr id="28" name="TextBox 27"/>
          <p:cNvSpPr txBox="1"/>
          <p:nvPr/>
        </p:nvSpPr>
        <p:spPr>
          <a:xfrm>
            <a:off x="3045467" y="3432627"/>
            <a:ext cx="754743" cy="400110"/>
          </a:xfrm>
          <a:prstGeom prst="rect">
            <a:avLst/>
          </a:prstGeom>
          <a:noFill/>
        </p:spPr>
        <p:txBody>
          <a:bodyPr wrap="square" rtlCol="0">
            <a:spAutoFit/>
          </a:bodyPr>
          <a:lstStyle/>
          <a:p>
            <a:r>
              <a:rPr lang="en-US" sz="2000" b="1" dirty="0" smtClean="0">
                <a:solidFill>
                  <a:srgbClr val="0070C0"/>
                </a:solidFill>
                <a:latin typeface="Arial" panose="020B0604020202020204" pitchFamily="34" charset="0"/>
                <a:cs typeface="Arial" panose="020B0604020202020204" pitchFamily="34" charset="0"/>
              </a:rPr>
              <a:t>CN</a:t>
            </a:r>
            <a:endParaRPr lang="en-US" sz="2000" b="1" dirty="0">
              <a:solidFill>
                <a:srgbClr val="0070C0"/>
              </a:solidFill>
              <a:latin typeface="Arial" panose="020B0604020202020204" pitchFamily="34" charset="0"/>
              <a:cs typeface="Arial" panose="020B0604020202020204" pitchFamily="34" charset="0"/>
            </a:endParaRPr>
          </a:p>
        </p:txBody>
      </p:sp>
      <p:sp>
        <p:nvSpPr>
          <p:cNvPr id="29" name="TextBox 28"/>
          <p:cNvSpPr txBox="1"/>
          <p:nvPr/>
        </p:nvSpPr>
        <p:spPr>
          <a:xfrm>
            <a:off x="4528452" y="3439884"/>
            <a:ext cx="754743" cy="400110"/>
          </a:xfrm>
          <a:prstGeom prst="rect">
            <a:avLst/>
          </a:prstGeom>
          <a:noFill/>
        </p:spPr>
        <p:txBody>
          <a:bodyPr wrap="square" rtlCol="0">
            <a:spAutoFit/>
          </a:bodyPr>
          <a:lstStyle/>
          <a:p>
            <a:r>
              <a:rPr lang="en-US" sz="2000" b="1" dirty="0">
                <a:solidFill>
                  <a:srgbClr val="0070C0"/>
                </a:solidFill>
                <a:latin typeface="Arial" panose="020B0604020202020204" pitchFamily="34" charset="0"/>
                <a:cs typeface="Arial" panose="020B0604020202020204" pitchFamily="34" charset="0"/>
              </a:rPr>
              <a:t>V</a:t>
            </a:r>
            <a:r>
              <a:rPr lang="en-US" sz="2000" b="1" dirty="0" smtClean="0">
                <a:solidFill>
                  <a:srgbClr val="0070C0"/>
                </a:solidFill>
                <a:latin typeface="Arial" panose="020B0604020202020204" pitchFamily="34" charset="0"/>
                <a:cs typeface="Arial" panose="020B0604020202020204" pitchFamily="34" charset="0"/>
              </a:rPr>
              <a:t>N</a:t>
            </a:r>
            <a:endParaRPr lang="en-US" sz="2000" b="1" dirty="0">
              <a:solidFill>
                <a:srgbClr val="0070C0"/>
              </a:solidFill>
              <a:latin typeface="Arial" panose="020B0604020202020204" pitchFamily="34" charset="0"/>
              <a:cs typeface="Arial" panose="020B0604020202020204" pitchFamily="34" charset="0"/>
            </a:endParaRPr>
          </a:p>
        </p:txBody>
      </p:sp>
      <p:sp>
        <p:nvSpPr>
          <p:cNvPr id="30" name="TextBox 29"/>
          <p:cNvSpPr txBox="1"/>
          <p:nvPr/>
        </p:nvSpPr>
        <p:spPr>
          <a:xfrm>
            <a:off x="1538513" y="4383312"/>
            <a:ext cx="754743" cy="400110"/>
          </a:xfrm>
          <a:prstGeom prst="rect">
            <a:avLst/>
          </a:prstGeom>
          <a:noFill/>
        </p:spPr>
        <p:txBody>
          <a:bodyPr wrap="square" rtlCol="0">
            <a:spAutoFit/>
          </a:bodyPr>
          <a:lstStyle/>
          <a:p>
            <a:r>
              <a:rPr lang="en-US" sz="2000" b="1" dirty="0" smtClean="0">
                <a:solidFill>
                  <a:srgbClr val="0070C0"/>
                </a:solidFill>
                <a:latin typeface="Arial" panose="020B0604020202020204" pitchFamily="34" charset="0"/>
                <a:cs typeface="Arial" panose="020B0604020202020204" pitchFamily="34" charset="0"/>
              </a:rPr>
              <a:t>CN</a:t>
            </a:r>
            <a:endParaRPr lang="en-US" sz="2000" b="1" dirty="0">
              <a:solidFill>
                <a:srgbClr val="0070C0"/>
              </a:solidFill>
              <a:latin typeface="Arial" panose="020B0604020202020204" pitchFamily="34" charset="0"/>
              <a:cs typeface="Arial" panose="020B0604020202020204" pitchFamily="34" charset="0"/>
            </a:endParaRPr>
          </a:p>
        </p:txBody>
      </p:sp>
      <p:sp>
        <p:nvSpPr>
          <p:cNvPr id="31" name="TextBox 30"/>
          <p:cNvSpPr txBox="1"/>
          <p:nvPr/>
        </p:nvSpPr>
        <p:spPr>
          <a:xfrm>
            <a:off x="2256963" y="5363030"/>
            <a:ext cx="754743" cy="400110"/>
          </a:xfrm>
          <a:prstGeom prst="rect">
            <a:avLst/>
          </a:prstGeom>
          <a:noFill/>
        </p:spPr>
        <p:txBody>
          <a:bodyPr wrap="square" rtlCol="0">
            <a:spAutoFit/>
          </a:bodyPr>
          <a:lstStyle/>
          <a:p>
            <a:r>
              <a:rPr lang="en-US" sz="2000" b="1" dirty="0">
                <a:solidFill>
                  <a:srgbClr val="0070C0"/>
                </a:solidFill>
                <a:latin typeface="Arial" panose="020B0604020202020204" pitchFamily="34" charset="0"/>
                <a:cs typeface="Arial" panose="020B0604020202020204" pitchFamily="34" charset="0"/>
              </a:rPr>
              <a:t>V</a:t>
            </a:r>
            <a:r>
              <a:rPr lang="en-US" sz="2000" b="1" dirty="0" smtClean="0">
                <a:solidFill>
                  <a:srgbClr val="0070C0"/>
                </a:solidFill>
                <a:latin typeface="Arial" panose="020B0604020202020204" pitchFamily="34" charset="0"/>
                <a:cs typeface="Arial" panose="020B0604020202020204" pitchFamily="34" charset="0"/>
              </a:rPr>
              <a:t>N</a:t>
            </a:r>
            <a:endParaRPr lang="en-US" sz="2000" b="1"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832836018"/>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fade">
                                      <p:cBhvr>
                                        <p:cTn id="14" dur="500"/>
                                        <p:tgtEl>
                                          <p:spTgt spid="25"/>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500"/>
                                        <p:tgtEl>
                                          <p:spTgt spid="22"/>
                                        </p:tgtEl>
                                      </p:cBhvr>
                                    </p:animEffect>
                                  </p:childTnLst>
                                </p:cTn>
                              </p:par>
                            </p:childTnLst>
                          </p:cTn>
                        </p:par>
                        <p:par>
                          <p:cTn id="20" fill="hold">
                            <p:stCondLst>
                              <p:cond delay="500"/>
                            </p:stCondLst>
                            <p:childTnLst>
                              <p:par>
                                <p:cTn id="21" presetID="10" presetClass="entr" presetSubtype="0" fill="hold" grpId="0" nodeType="after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fade">
                                      <p:cBhvr>
                                        <p:cTn id="23" dur="500"/>
                                        <p:tgtEl>
                                          <p:spTgt spid="26"/>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fade">
                                      <p:cBhvr>
                                        <p:cTn id="26" dur="500"/>
                                        <p:tgtEl>
                                          <p:spTgt spid="2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500"/>
                                        <p:tgtEl>
                                          <p:spTgt spid="23"/>
                                        </p:tgtEl>
                                      </p:cBhvr>
                                    </p:animEffect>
                                  </p:childTnLst>
                                </p:cTn>
                              </p:par>
                            </p:childTnLst>
                          </p:cTn>
                        </p:par>
                        <p:par>
                          <p:cTn id="32" fill="hold">
                            <p:stCondLst>
                              <p:cond delay="500"/>
                            </p:stCondLst>
                            <p:childTnLst>
                              <p:par>
                                <p:cTn id="33" presetID="10" presetClass="entr" presetSubtype="0" fill="hold" grpId="0" nodeType="afterEffect">
                                  <p:stCondLst>
                                    <p:cond delay="0"/>
                                  </p:stCondLst>
                                  <p:childTnLst>
                                    <p:set>
                                      <p:cBhvr>
                                        <p:cTn id="34" dur="1" fill="hold">
                                          <p:stCondLst>
                                            <p:cond delay="0"/>
                                          </p:stCondLst>
                                        </p:cTn>
                                        <p:tgtEl>
                                          <p:spTgt spid="28"/>
                                        </p:tgtEl>
                                        <p:attrNameLst>
                                          <p:attrName>style.visibility</p:attrName>
                                        </p:attrNameLst>
                                      </p:cBhvr>
                                      <p:to>
                                        <p:strVal val="visible"/>
                                      </p:to>
                                    </p:set>
                                    <p:animEffect transition="in" filter="fade">
                                      <p:cBhvr>
                                        <p:cTn id="35" dur="500"/>
                                        <p:tgtEl>
                                          <p:spTgt spid="28"/>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9"/>
                                        </p:tgtEl>
                                        <p:attrNameLst>
                                          <p:attrName>style.visibility</p:attrName>
                                        </p:attrNameLst>
                                      </p:cBhvr>
                                      <p:to>
                                        <p:strVal val="visible"/>
                                      </p:to>
                                    </p:set>
                                    <p:animEffect transition="in" filter="fade">
                                      <p:cBhvr>
                                        <p:cTn id="38" dur="500"/>
                                        <p:tgtEl>
                                          <p:spTgt spid="29"/>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24"/>
                                        </p:tgtEl>
                                        <p:attrNameLst>
                                          <p:attrName>style.visibility</p:attrName>
                                        </p:attrNameLst>
                                      </p:cBhvr>
                                      <p:to>
                                        <p:strVal val="visible"/>
                                      </p:to>
                                    </p:set>
                                    <p:animEffect transition="in" filter="fade">
                                      <p:cBhvr>
                                        <p:cTn id="43" dur="500"/>
                                        <p:tgtEl>
                                          <p:spTgt spid="24"/>
                                        </p:tgtEl>
                                      </p:cBhvr>
                                    </p:animEffect>
                                  </p:childTnLst>
                                </p:cTn>
                              </p:par>
                            </p:childTnLst>
                          </p:cTn>
                        </p:par>
                        <p:par>
                          <p:cTn id="44" fill="hold">
                            <p:stCondLst>
                              <p:cond delay="500"/>
                            </p:stCondLst>
                            <p:childTnLst>
                              <p:par>
                                <p:cTn id="45" presetID="10" presetClass="entr" presetSubtype="0" fill="hold" grpId="0" nodeType="afterEffect">
                                  <p:stCondLst>
                                    <p:cond delay="0"/>
                                  </p:stCondLst>
                                  <p:childTnLst>
                                    <p:set>
                                      <p:cBhvr>
                                        <p:cTn id="46" dur="1" fill="hold">
                                          <p:stCondLst>
                                            <p:cond delay="0"/>
                                          </p:stCondLst>
                                        </p:cTn>
                                        <p:tgtEl>
                                          <p:spTgt spid="30"/>
                                        </p:tgtEl>
                                        <p:attrNameLst>
                                          <p:attrName>style.visibility</p:attrName>
                                        </p:attrNameLst>
                                      </p:cBhvr>
                                      <p:to>
                                        <p:strVal val="visible"/>
                                      </p:to>
                                    </p:set>
                                    <p:animEffect transition="in" filter="fade">
                                      <p:cBhvr>
                                        <p:cTn id="47" dur="500"/>
                                        <p:tgtEl>
                                          <p:spTgt spid="30"/>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31"/>
                                        </p:tgtEl>
                                        <p:attrNameLst>
                                          <p:attrName>style.visibility</p:attrName>
                                        </p:attrNameLst>
                                      </p:cBhvr>
                                      <p:to>
                                        <p:strVal val="visible"/>
                                      </p:to>
                                    </p:set>
                                    <p:animEffect transition="in" filter="fade">
                                      <p:cBhvr>
                                        <p:cTn id="50" dur="500"/>
                                        <p:tgtEl>
                                          <p:spTgt spid="31"/>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mph" presetSubtype="2" fill="hold" grpId="0" nodeType="clickEffect">
                                  <p:stCondLst>
                                    <p:cond delay="0"/>
                                  </p:stCondLst>
                                  <p:childTnLst>
                                    <p:animClr clrSpc="rgb" dir="cw">
                                      <p:cBhvr override="childStyle">
                                        <p:cTn id="54" dur="500" fill="hold"/>
                                        <p:tgtEl>
                                          <p:spTgt spid="108618"/>
                                        </p:tgtEl>
                                        <p:attrNameLst>
                                          <p:attrName>style.color</p:attrName>
                                        </p:attrNameLst>
                                      </p:cBhvr>
                                      <p:to>
                                        <a:srgbClr val="FF0000"/>
                                      </p:to>
                                    </p:animClr>
                                  </p:childTnLst>
                                </p:cTn>
                              </p:par>
                            </p:childTnLst>
                          </p:cTn>
                        </p:par>
                      </p:childTnLst>
                    </p:cTn>
                  </p:par>
                  <p:par>
                    <p:cTn id="55" fill="hold">
                      <p:stCondLst>
                        <p:cond delay="indefinite"/>
                      </p:stCondLst>
                      <p:childTnLst>
                        <p:par>
                          <p:cTn id="56" fill="hold">
                            <p:stCondLst>
                              <p:cond delay="0"/>
                            </p:stCondLst>
                            <p:childTnLst>
                              <p:par>
                                <p:cTn id="57" presetID="3" presetClass="emph" presetSubtype="2" fill="hold" grpId="0" nodeType="clickEffect">
                                  <p:stCondLst>
                                    <p:cond delay="0"/>
                                  </p:stCondLst>
                                  <p:childTnLst>
                                    <p:animClr clrSpc="rgb" dir="cw">
                                      <p:cBhvr override="childStyle">
                                        <p:cTn id="58" dur="500" fill="hold"/>
                                        <p:tgtEl>
                                          <p:spTgt spid="20"/>
                                        </p:tgtEl>
                                        <p:attrNameLst>
                                          <p:attrName>style.color</p:attrName>
                                        </p:attrNameLst>
                                      </p:cBhvr>
                                      <p:to>
                                        <a:srgbClr val="FF0000"/>
                                      </p:to>
                                    </p:animClr>
                                  </p:childTnLst>
                                </p:cTn>
                              </p:par>
                            </p:childTnLst>
                          </p:cTn>
                        </p:par>
                      </p:childTnLst>
                    </p:cTn>
                  </p:par>
                  <p:par>
                    <p:cTn id="59" fill="hold">
                      <p:stCondLst>
                        <p:cond delay="indefinite"/>
                      </p:stCondLst>
                      <p:childTnLst>
                        <p:par>
                          <p:cTn id="60" fill="hold">
                            <p:stCondLst>
                              <p:cond delay="0"/>
                            </p:stCondLst>
                            <p:childTnLst>
                              <p:par>
                                <p:cTn id="61" presetID="3" presetClass="emph" presetSubtype="2" fill="hold" grpId="0" nodeType="clickEffect">
                                  <p:stCondLst>
                                    <p:cond delay="0"/>
                                  </p:stCondLst>
                                  <p:childTnLst>
                                    <p:animClr clrSpc="rgb" dir="cw">
                                      <p:cBhvr override="childStyle">
                                        <p:cTn id="62" dur="500" fill="hold"/>
                                        <p:tgtEl>
                                          <p:spTgt spid="19"/>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618" grpId="0"/>
      <p:bldP spid="19" grpId="0"/>
      <p:bldP spid="20" grpId="0"/>
      <p:bldP spid="6" grpId="0"/>
      <p:bldP spid="25" grpId="0"/>
      <p:bldP spid="26" grpId="0"/>
      <p:bldP spid="27" grpId="0"/>
      <p:bldP spid="28" grpId="0"/>
      <p:bldP spid="29" grpId="0"/>
      <p:bldP spid="30" grpId="0"/>
      <p:bldP spid="3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ChangeArrowheads="1"/>
          </p:cNvSpPr>
          <p:nvPr/>
        </p:nvSpPr>
        <p:spPr bwMode="auto">
          <a:xfrm>
            <a:off x="3104796" y="1171774"/>
            <a:ext cx="5298975"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tôi sẽ vượt qua khó khăn. </a:t>
            </a:r>
            <a:endParaRPr lang="en-US" sz="3200" b="1" i="1" dirty="0">
              <a:solidFill>
                <a:srgbClr val="000000"/>
              </a:solidFill>
              <a:latin typeface="Arial" panose="020B0604020202020204" pitchFamily="34" charset="0"/>
              <a:cs typeface="Arial" panose="020B0604020202020204" pitchFamily="34" charset="0"/>
            </a:endParaRPr>
          </a:p>
        </p:txBody>
      </p:sp>
      <p:sp>
        <p:nvSpPr>
          <p:cNvPr id="4100" name="Rectangle 8"/>
          <p:cNvSpPr>
            <a:spLocks noChangeArrowheads="1"/>
          </p:cNvSpPr>
          <p:nvPr/>
        </p:nvSpPr>
        <p:spPr bwMode="auto">
          <a:xfrm>
            <a:off x="2469637" y="3031863"/>
            <a:ext cx="4163391"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 trăng sáng quá! </a:t>
            </a:r>
            <a:r>
              <a:rPr lang="en-US" sz="3200" b="1" dirty="0" smtClean="0">
                <a:solidFill>
                  <a:srgbClr val="000000"/>
                </a:solidFill>
                <a:latin typeface="Arial" panose="020B0604020202020204" pitchFamily="34" charset="0"/>
                <a:cs typeface="Arial" panose="020B0604020202020204" pitchFamily="34" charset="0"/>
              </a:rPr>
              <a:t> </a:t>
            </a:r>
            <a:endParaRPr lang="en-US" sz="3200" b="1" dirty="0">
              <a:solidFill>
                <a:srgbClr val="000000"/>
              </a:solidFill>
              <a:latin typeface="Arial" panose="020B0604020202020204" pitchFamily="34" charset="0"/>
              <a:cs typeface="Arial" panose="020B0604020202020204" pitchFamily="34" charset="0"/>
            </a:endParaRPr>
          </a:p>
        </p:txBody>
      </p:sp>
      <p:sp>
        <p:nvSpPr>
          <p:cNvPr id="4101" name="Rectangle 9"/>
          <p:cNvSpPr>
            <a:spLocks noChangeArrowheads="1"/>
          </p:cNvSpPr>
          <p:nvPr/>
        </p:nvSpPr>
        <p:spPr bwMode="auto">
          <a:xfrm>
            <a:off x="993915" y="3949148"/>
            <a:ext cx="10298199" cy="15696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Bác Hồ </a:t>
            </a:r>
            <a:r>
              <a:rPr lang="en-US" sz="3200" b="1" i="1" dirty="0" smtClean="0">
                <a:solidFill>
                  <a:srgbClr val="FF0000"/>
                </a:solidFill>
                <a:latin typeface="Arial" panose="020B0604020202020204" pitchFamily="34" charset="0"/>
                <a:cs typeface="Arial" panose="020B0604020202020204" pitchFamily="34" charset="0"/>
              </a:rPr>
              <a:t>(vị lãnh tụ kính yêu của dân tộc Việt Nam)</a:t>
            </a:r>
            <a:r>
              <a:rPr lang="en-US" sz="3200" b="1" i="1" dirty="0" smtClean="0">
                <a:solidFill>
                  <a:srgbClr val="000000"/>
                </a:solidFill>
                <a:latin typeface="Arial" panose="020B0604020202020204" pitchFamily="34" charset="0"/>
                <a:cs typeface="Arial" panose="020B0604020202020204" pitchFamily="34" charset="0"/>
              </a:rPr>
              <a:t> là </a:t>
            </a:r>
          </a:p>
          <a:p>
            <a:pPr eaLnBrk="1" hangingPunct="1"/>
            <a:endParaRPr lang="en-US" sz="3200" b="1" i="1" dirty="0">
              <a:solidFill>
                <a:srgbClr val="000000"/>
              </a:solidFill>
              <a:latin typeface="Arial" panose="020B0604020202020204" pitchFamily="34" charset="0"/>
              <a:cs typeface="Arial" panose="020B0604020202020204" pitchFamily="34" charset="0"/>
            </a:endParaRPr>
          </a:p>
          <a:p>
            <a:pPr eaLnBrk="1" hangingPunct="1"/>
            <a:r>
              <a:rPr lang="en-US" sz="3200" b="1" i="1" dirty="0" smtClean="0">
                <a:solidFill>
                  <a:srgbClr val="000000"/>
                </a:solidFill>
                <a:latin typeface="Arial" panose="020B0604020202020204" pitchFamily="34" charset="0"/>
                <a:cs typeface="Arial" panose="020B0604020202020204" pitchFamily="34" charset="0"/>
              </a:rPr>
              <a:t>danh nhân văn hóa thế giới.</a:t>
            </a:r>
            <a:endParaRPr lang="en-US" sz="3200" b="1" i="1" dirty="0">
              <a:solidFill>
                <a:srgbClr val="000000"/>
              </a:solidFill>
              <a:latin typeface="Arial" panose="020B0604020202020204" pitchFamily="34" charset="0"/>
              <a:cs typeface="Arial" panose="020B0604020202020204" pitchFamily="34" charset="0"/>
            </a:endParaRPr>
          </a:p>
        </p:txBody>
      </p:sp>
      <p:sp>
        <p:nvSpPr>
          <p:cNvPr id="108618" name="Text Box 74"/>
          <p:cNvSpPr txBox="1">
            <a:spLocks noChangeArrowheads="1"/>
          </p:cNvSpPr>
          <p:nvPr/>
        </p:nvSpPr>
        <p:spPr bwMode="auto">
          <a:xfrm>
            <a:off x="963541" y="1166593"/>
            <a:ext cx="2269989"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pPr>
            <a:r>
              <a:rPr lang="en-US" sz="3200" b="1" i="1" dirty="0" smtClean="0">
                <a:solidFill>
                  <a:srgbClr val="FF0000"/>
                </a:solidFill>
                <a:latin typeface="Arial" panose="020B0604020202020204" pitchFamily="34" charset="0"/>
                <a:cs typeface="Arial" panose="020B0604020202020204" pitchFamily="34" charset="0"/>
              </a:rPr>
              <a:t>Chắc chắn</a:t>
            </a:r>
            <a:endParaRPr lang="en-US" sz="3200" b="1" i="1" dirty="0">
              <a:solidFill>
                <a:srgbClr val="FF0000"/>
              </a:solidFill>
              <a:latin typeface="Arial" panose="020B0604020202020204" pitchFamily="34" charset="0"/>
              <a:cs typeface="Arial" panose="020B0604020202020204" pitchFamily="34" charset="0"/>
            </a:endParaRPr>
          </a:p>
        </p:txBody>
      </p:sp>
      <p:sp>
        <p:nvSpPr>
          <p:cNvPr id="2" name="TextBox 1"/>
          <p:cNvSpPr txBox="1"/>
          <p:nvPr/>
        </p:nvSpPr>
        <p:spPr>
          <a:xfrm>
            <a:off x="477077" y="1166190"/>
            <a:ext cx="828261" cy="584775"/>
          </a:xfrm>
          <a:prstGeom prst="rect">
            <a:avLst/>
          </a:prstGeom>
          <a:noFill/>
        </p:spPr>
        <p:txBody>
          <a:bodyPr wrap="square" rtlCol="0">
            <a:spAutoFit/>
          </a:bodyPr>
          <a:lstStyle/>
          <a:p>
            <a:r>
              <a:rPr lang="en-US" sz="3200" b="1" dirty="0" smtClean="0">
                <a:latin typeface="Arial" panose="020B0604020202020204" pitchFamily="34" charset="0"/>
                <a:cs typeface="Arial" panose="020B0604020202020204" pitchFamily="34" charset="0"/>
              </a:rPr>
              <a:t>a/</a:t>
            </a:r>
            <a:endParaRPr lang="en-US" sz="3200" b="1" dirty="0">
              <a:latin typeface="Arial" panose="020B0604020202020204" pitchFamily="34" charset="0"/>
              <a:cs typeface="Arial" panose="020B0604020202020204" pitchFamily="34" charset="0"/>
            </a:endParaRPr>
          </a:p>
        </p:txBody>
      </p:sp>
      <p:sp>
        <p:nvSpPr>
          <p:cNvPr id="15" name="TextBox 14"/>
          <p:cNvSpPr txBox="1"/>
          <p:nvPr/>
        </p:nvSpPr>
        <p:spPr>
          <a:xfrm>
            <a:off x="483705" y="2060715"/>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b</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6" name="TextBox 15"/>
          <p:cNvSpPr txBox="1"/>
          <p:nvPr/>
        </p:nvSpPr>
        <p:spPr>
          <a:xfrm>
            <a:off x="457201" y="3041373"/>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c</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7" name="TextBox 16"/>
          <p:cNvSpPr txBox="1"/>
          <p:nvPr/>
        </p:nvSpPr>
        <p:spPr>
          <a:xfrm>
            <a:off x="457201" y="3982280"/>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d</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9" name="Text Box 74"/>
          <p:cNvSpPr txBox="1">
            <a:spLocks noChangeArrowheads="1"/>
          </p:cNvSpPr>
          <p:nvPr/>
        </p:nvSpPr>
        <p:spPr bwMode="auto">
          <a:xfrm>
            <a:off x="956915" y="3028523"/>
            <a:ext cx="2269989"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a:spcBef>
                <a:spcPct val="50000"/>
              </a:spcBef>
            </a:pPr>
            <a:r>
              <a:rPr lang="en-US" sz="3200" b="1" i="1" dirty="0">
                <a:solidFill>
                  <a:srgbClr val="FF0000"/>
                </a:solidFill>
                <a:latin typeface="Arial" panose="020B0604020202020204" pitchFamily="34" charset="0"/>
                <a:cs typeface="Arial" panose="020B0604020202020204" pitchFamily="34" charset="0"/>
              </a:rPr>
              <a:t>Chao ôi</a:t>
            </a:r>
          </a:p>
        </p:txBody>
      </p:sp>
      <p:cxnSp>
        <p:nvCxnSpPr>
          <p:cNvPr id="5" name="Straight Connector 4"/>
          <p:cNvCxnSpPr/>
          <p:nvPr/>
        </p:nvCxnSpPr>
        <p:spPr>
          <a:xfrm flipH="1">
            <a:off x="3715657" y="1166190"/>
            <a:ext cx="87086" cy="5847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3824515" y="3031279"/>
            <a:ext cx="87086" cy="5847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10588175" y="3945675"/>
            <a:ext cx="87086" cy="5847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183352" y="1582056"/>
            <a:ext cx="754743" cy="400110"/>
          </a:xfrm>
          <a:prstGeom prst="rect">
            <a:avLst/>
          </a:prstGeom>
          <a:noFill/>
        </p:spPr>
        <p:txBody>
          <a:bodyPr wrap="square" rtlCol="0">
            <a:spAutoFit/>
          </a:bodyPr>
          <a:lstStyle/>
          <a:p>
            <a:r>
              <a:rPr lang="en-US" sz="2000" b="1" dirty="0" smtClean="0">
                <a:solidFill>
                  <a:srgbClr val="0070C0"/>
                </a:solidFill>
                <a:latin typeface="Arial" panose="020B0604020202020204" pitchFamily="34" charset="0"/>
                <a:cs typeface="Arial" panose="020B0604020202020204" pitchFamily="34" charset="0"/>
              </a:rPr>
              <a:t>CN</a:t>
            </a:r>
            <a:endParaRPr lang="en-US" sz="2000" b="1" dirty="0">
              <a:solidFill>
                <a:srgbClr val="0070C0"/>
              </a:solidFill>
              <a:latin typeface="Arial" panose="020B0604020202020204" pitchFamily="34" charset="0"/>
              <a:cs typeface="Arial" panose="020B0604020202020204" pitchFamily="34" charset="0"/>
            </a:endParaRPr>
          </a:p>
        </p:txBody>
      </p:sp>
      <p:sp>
        <p:nvSpPr>
          <p:cNvPr id="25" name="TextBox 24"/>
          <p:cNvSpPr txBox="1"/>
          <p:nvPr/>
        </p:nvSpPr>
        <p:spPr>
          <a:xfrm>
            <a:off x="5483862" y="1589313"/>
            <a:ext cx="754743" cy="400110"/>
          </a:xfrm>
          <a:prstGeom prst="rect">
            <a:avLst/>
          </a:prstGeom>
          <a:noFill/>
        </p:spPr>
        <p:txBody>
          <a:bodyPr wrap="square" rtlCol="0">
            <a:spAutoFit/>
          </a:bodyPr>
          <a:lstStyle/>
          <a:p>
            <a:r>
              <a:rPr lang="en-US" sz="2000" b="1" dirty="0">
                <a:solidFill>
                  <a:srgbClr val="0070C0"/>
                </a:solidFill>
                <a:latin typeface="Arial" panose="020B0604020202020204" pitchFamily="34" charset="0"/>
                <a:cs typeface="Arial" panose="020B0604020202020204" pitchFamily="34" charset="0"/>
              </a:rPr>
              <a:t>V</a:t>
            </a:r>
            <a:r>
              <a:rPr lang="en-US" sz="2000" b="1" dirty="0" smtClean="0">
                <a:solidFill>
                  <a:srgbClr val="0070C0"/>
                </a:solidFill>
                <a:latin typeface="Arial" panose="020B0604020202020204" pitchFamily="34" charset="0"/>
                <a:cs typeface="Arial" panose="020B0604020202020204" pitchFamily="34" charset="0"/>
              </a:rPr>
              <a:t>N</a:t>
            </a:r>
            <a:endParaRPr lang="en-US" sz="2000" b="1" dirty="0">
              <a:solidFill>
                <a:srgbClr val="0070C0"/>
              </a:solidFill>
              <a:latin typeface="Arial" panose="020B0604020202020204" pitchFamily="34" charset="0"/>
              <a:cs typeface="Arial" panose="020B0604020202020204" pitchFamily="34" charset="0"/>
            </a:endParaRPr>
          </a:p>
        </p:txBody>
      </p:sp>
      <p:sp>
        <p:nvSpPr>
          <p:cNvPr id="28" name="TextBox 27"/>
          <p:cNvSpPr txBox="1"/>
          <p:nvPr/>
        </p:nvSpPr>
        <p:spPr>
          <a:xfrm>
            <a:off x="3045467" y="3432627"/>
            <a:ext cx="754743" cy="400110"/>
          </a:xfrm>
          <a:prstGeom prst="rect">
            <a:avLst/>
          </a:prstGeom>
          <a:noFill/>
        </p:spPr>
        <p:txBody>
          <a:bodyPr wrap="square" rtlCol="0">
            <a:spAutoFit/>
          </a:bodyPr>
          <a:lstStyle/>
          <a:p>
            <a:r>
              <a:rPr lang="en-US" sz="2000" b="1" dirty="0" smtClean="0">
                <a:solidFill>
                  <a:srgbClr val="0070C0"/>
                </a:solidFill>
                <a:latin typeface="Arial" panose="020B0604020202020204" pitchFamily="34" charset="0"/>
                <a:cs typeface="Arial" panose="020B0604020202020204" pitchFamily="34" charset="0"/>
              </a:rPr>
              <a:t>CN</a:t>
            </a:r>
            <a:endParaRPr lang="en-US" sz="2000" b="1" dirty="0">
              <a:solidFill>
                <a:srgbClr val="0070C0"/>
              </a:solidFill>
              <a:latin typeface="Arial" panose="020B0604020202020204" pitchFamily="34" charset="0"/>
              <a:cs typeface="Arial" panose="020B0604020202020204" pitchFamily="34" charset="0"/>
            </a:endParaRPr>
          </a:p>
        </p:txBody>
      </p:sp>
      <p:sp>
        <p:nvSpPr>
          <p:cNvPr id="29" name="TextBox 28"/>
          <p:cNvSpPr txBox="1"/>
          <p:nvPr/>
        </p:nvSpPr>
        <p:spPr>
          <a:xfrm>
            <a:off x="4528452" y="3439884"/>
            <a:ext cx="754743" cy="400110"/>
          </a:xfrm>
          <a:prstGeom prst="rect">
            <a:avLst/>
          </a:prstGeom>
          <a:noFill/>
        </p:spPr>
        <p:txBody>
          <a:bodyPr wrap="square" rtlCol="0">
            <a:spAutoFit/>
          </a:bodyPr>
          <a:lstStyle/>
          <a:p>
            <a:r>
              <a:rPr lang="en-US" sz="2000" b="1" dirty="0">
                <a:solidFill>
                  <a:srgbClr val="0070C0"/>
                </a:solidFill>
                <a:latin typeface="Arial" panose="020B0604020202020204" pitchFamily="34" charset="0"/>
                <a:cs typeface="Arial" panose="020B0604020202020204" pitchFamily="34" charset="0"/>
              </a:rPr>
              <a:t>V</a:t>
            </a:r>
            <a:r>
              <a:rPr lang="en-US" sz="2000" b="1" dirty="0" smtClean="0">
                <a:solidFill>
                  <a:srgbClr val="0070C0"/>
                </a:solidFill>
                <a:latin typeface="Arial" panose="020B0604020202020204" pitchFamily="34" charset="0"/>
                <a:cs typeface="Arial" panose="020B0604020202020204" pitchFamily="34" charset="0"/>
              </a:rPr>
              <a:t>N</a:t>
            </a:r>
            <a:endParaRPr lang="en-US" sz="2000" b="1" dirty="0">
              <a:solidFill>
                <a:srgbClr val="0070C0"/>
              </a:solidFill>
              <a:latin typeface="Arial" panose="020B0604020202020204" pitchFamily="34" charset="0"/>
              <a:cs typeface="Arial" panose="020B0604020202020204" pitchFamily="34" charset="0"/>
            </a:endParaRPr>
          </a:p>
        </p:txBody>
      </p:sp>
      <p:sp>
        <p:nvSpPr>
          <p:cNvPr id="30" name="TextBox 29"/>
          <p:cNvSpPr txBox="1"/>
          <p:nvPr/>
        </p:nvSpPr>
        <p:spPr>
          <a:xfrm>
            <a:off x="1538513" y="4383312"/>
            <a:ext cx="754743" cy="400110"/>
          </a:xfrm>
          <a:prstGeom prst="rect">
            <a:avLst/>
          </a:prstGeom>
          <a:noFill/>
        </p:spPr>
        <p:txBody>
          <a:bodyPr wrap="square" rtlCol="0">
            <a:spAutoFit/>
          </a:bodyPr>
          <a:lstStyle/>
          <a:p>
            <a:r>
              <a:rPr lang="en-US" sz="2000" b="1" dirty="0" smtClean="0">
                <a:solidFill>
                  <a:srgbClr val="0070C0"/>
                </a:solidFill>
                <a:latin typeface="Arial" panose="020B0604020202020204" pitchFamily="34" charset="0"/>
                <a:cs typeface="Arial" panose="020B0604020202020204" pitchFamily="34" charset="0"/>
              </a:rPr>
              <a:t>CN</a:t>
            </a:r>
            <a:endParaRPr lang="en-US" sz="2000" b="1" dirty="0">
              <a:solidFill>
                <a:srgbClr val="0070C0"/>
              </a:solidFill>
              <a:latin typeface="Arial" panose="020B0604020202020204" pitchFamily="34" charset="0"/>
              <a:cs typeface="Arial" panose="020B0604020202020204" pitchFamily="34" charset="0"/>
            </a:endParaRPr>
          </a:p>
        </p:txBody>
      </p:sp>
      <p:sp>
        <p:nvSpPr>
          <p:cNvPr id="31" name="TextBox 30"/>
          <p:cNvSpPr txBox="1"/>
          <p:nvPr/>
        </p:nvSpPr>
        <p:spPr>
          <a:xfrm>
            <a:off x="2256963" y="5363030"/>
            <a:ext cx="754743" cy="400110"/>
          </a:xfrm>
          <a:prstGeom prst="rect">
            <a:avLst/>
          </a:prstGeom>
          <a:noFill/>
        </p:spPr>
        <p:txBody>
          <a:bodyPr wrap="square" rtlCol="0">
            <a:spAutoFit/>
          </a:bodyPr>
          <a:lstStyle/>
          <a:p>
            <a:r>
              <a:rPr lang="en-US" sz="2000" b="1" dirty="0">
                <a:solidFill>
                  <a:srgbClr val="0070C0"/>
                </a:solidFill>
                <a:latin typeface="Arial" panose="020B0604020202020204" pitchFamily="34" charset="0"/>
                <a:cs typeface="Arial" panose="020B0604020202020204" pitchFamily="34" charset="0"/>
              </a:rPr>
              <a:t>V</a:t>
            </a:r>
            <a:r>
              <a:rPr lang="en-US" sz="2000" b="1" dirty="0" smtClean="0">
                <a:solidFill>
                  <a:srgbClr val="0070C0"/>
                </a:solidFill>
                <a:latin typeface="Arial" panose="020B0604020202020204" pitchFamily="34" charset="0"/>
                <a:cs typeface="Arial" panose="020B0604020202020204" pitchFamily="34" charset="0"/>
              </a:rPr>
              <a:t>N</a:t>
            </a:r>
            <a:endParaRPr lang="en-US" sz="2000" b="1" dirty="0">
              <a:solidFill>
                <a:srgbClr val="0070C0"/>
              </a:solidFill>
              <a:latin typeface="Arial" panose="020B0604020202020204" pitchFamily="34" charset="0"/>
              <a:cs typeface="Arial" panose="020B0604020202020204" pitchFamily="34" charset="0"/>
            </a:endParaRPr>
          </a:p>
        </p:txBody>
      </p:sp>
      <p:sp>
        <p:nvSpPr>
          <p:cNvPr id="32" name="Rectangle 7"/>
          <p:cNvSpPr>
            <a:spLocks noChangeArrowheads="1"/>
          </p:cNvSpPr>
          <p:nvPr/>
        </p:nvSpPr>
        <p:spPr bwMode="auto">
          <a:xfrm>
            <a:off x="1786519" y="2047910"/>
            <a:ext cx="4359965"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3200" b="1" i="1" dirty="0" smtClean="0">
                <a:solidFill>
                  <a:srgbClr val="000000"/>
                </a:solidFill>
                <a:latin typeface="Arial" panose="020B0604020202020204" pitchFamily="34" charset="0"/>
                <a:cs typeface="Arial" panose="020B0604020202020204" pitchFamily="34" charset="0"/>
              </a:rPr>
              <a:t>mình học bài rồi. </a:t>
            </a:r>
            <a:endParaRPr lang="en-US" sz="3200" b="1" i="1" dirty="0">
              <a:solidFill>
                <a:srgbClr val="000000"/>
              </a:solidFill>
              <a:latin typeface="Arial" panose="020B0604020202020204" pitchFamily="34" charset="0"/>
              <a:cs typeface="Arial" panose="020B0604020202020204" pitchFamily="34" charset="0"/>
            </a:endParaRPr>
          </a:p>
        </p:txBody>
      </p:sp>
      <p:sp>
        <p:nvSpPr>
          <p:cNvPr id="33" name="Text Box 74"/>
          <p:cNvSpPr txBox="1">
            <a:spLocks noChangeArrowheads="1"/>
          </p:cNvSpPr>
          <p:nvPr/>
        </p:nvSpPr>
        <p:spPr bwMode="auto">
          <a:xfrm>
            <a:off x="943665" y="2049123"/>
            <a:ext cx="900602"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spcBef>
                <a:spcPct val="50000"/>
              </a:spcBef>
            </a:pPr>
            <a:r>
              <a:rPr lang="en-US" sz="3200" b="1" i="1" dirty="0" smtClean="0">
                <a:latin typeface="Arial" panose="020B0604020202020204" pitchFamily="34" charset="0"/>
                <a:cs typeface="Arial" panose="020B0604020202020204" pitchFamily="34" charset="0"/>
              </a:rPr>
              <a:t>-</a:t>
            </a:r>
            <a:r>
              <a:rPr lang="en-US" sz="3200" b="1" i="1" dirty="0" smtClean="0">
                <a:solidFill>
                  <a:srgbClr val="FF0000"/>
                </a:solidFill>
                <a:latin typeface="Arial" panose="020B0604020202020204" pitchFamily="34" charset="0"/>
                <a:cs typeface="Arial" panose="020B0604020202020204" pitchFamily="34" charset="0"/>
              </a:rPr>
              <a:t> Ừ, </a:t>
            </a:r>
            <a:endParaRPr lang="en-US" sz="3200" b="1" i="1" dirty="0">
              <a:solidFill>
                <a:srgbClr val="FF0000"/>
              </a:solidFill>
              <a:latin typeface="Arial" panose="020B0604020202020204" pitchFamily="34" charset="0"/>
              <a:cs typeface="Arial" panose="020B0604020202020204" pitchFamily="34" charset="0"/>
            </a:endParaRPr>
          </a:p>
        </p:txBody>
      </p:sp>
      <p:cxnSp>
        <p:nvCxnSpPr>
          <p:cNvPr id="34" name="Straight Connector 33"/>
          <p:cNvCxnSpPr/>
          <p:nvPr/>
        </p:nvCxnSpPr>
        <p:spPr>
          <a:xfrm flipH="1">
            <a:off x="2895593" y="2058004"/>
            <a:ext cx="87086" cy="5847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2043976" y="2402111"/>
            <a:ext cx="754743" cy="400110"/>
          </a:xfrm>
          <a:prstGeom prst="rect">
            <a:avLst/>
          </a:prstGeom>
          <a:noFill/>
        </p:spPr>
        <p:txBody>
          <a:bodyPr wrap="square" rtlCol="0">
            <a:spAutoFit/>
          </a:bodyPr>
          <a:lstStyle/>
          <a:p>
            <a:r>
              <a:rPr lang="en-US" sz="2000" b="1" dirty="0" smtClean="0">
                <a:solidFill>
                  <a:srgbClr val="0070C0"/>
                </a:solidFill>
                <a:latin typeface="Arial" panose="020B0604020202020204" pitchFamily="34" charset="0"/>
                <a:cs typeface="Arial" panose="020B0604020202020204" pitchFamily="34" charset="0"/>
              </a:rPr>
              <a:t>CN</a:t>
            </a:r>
            <a:endParaRPr lang="en-US" sz="2000" b="1" dirty="0">
              <a:solidFill>
                <a:srgbClr val="0070C0"/>
              </a:solidFill>
              <a:latin typeface="Arial" panose="020B0604020202020204" pitchFamily="34" charset="0"/>
              <a:cs typeface="Arial" panose="020B0604020202020204" pitchFamily="34" charset="0"/>
            </a:endParaRPr>
          </a:p>
        </p:txBody>
      </p:sp>
      <p:sp>
        <p:nvSpPr>
          <p:cNvPr id="36" name="TextBox 35"/>
          <p:cNvSpPr txBox="1"/>
          <p:nvPr/>
        </p:nvSpPr>
        <p:spPr>
          <a:xfrm>
            <a:off x="3589744" y="2438396"/>
            <a:ext cx="754743" cy="400110"/>
          </a:xfrm>
          <a:prstGeom prst="rect">
            <a:avLst/>
          </a:prstGeom>
          <a:noFill/>
        </p:spPr>
        <p:txBody>
          <a:bodyPr wrap="square" rtlCol="0">
            <a:spAutoFit/>
          </a:bodyPr>
          <a:lstStyle/>
          <a:p>
            <a:r>
              <a:rPr lang="en-US" sz="2000" b="1" dirty="0">
                <a:solidFill>
                  <a:srgbClr val="0070C0"/>
                </a:solidFill>
                <a:latin typeface="Arial" panose="020B0604020202020204" pitchFamily="34" charset="0"/>
                <a:cs typeface="Arial" panose="020B0604020202020204" pitchFamily="34" charset="0"/>
              </a:rPr>
              <a:t>V</a:t>
            </a:r>
            <a:r>
              <a:rPr lang="en-US" sz="2000" b="1" dirty="0" smtClean="0">
                <a:solidFill>
                  <a:srgbClr val="0070C0"/>
                </a:solidFill>
                <a:latin typeface="Arial" panose="020B0604020202020204" pitchFamily="34" charset="0"/>
                <a:cs typeface="Arial" panose="020B0604020202020204" pitchFamily="34" charset="0"/>
              </a:rPr>
              <a:t>N</a:t>
            </a:r>
            <a:endParaRPr lang="en-US" sz="2000" b="1"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34209578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Line 14"/>
          <p:cNvSpPr>
            <a:spLocks noChangeShapeType="1"/>
          </p:cNvSpPr>
          <p:nvPr/>
        </p:nvSpPr>
        <p:spPr bwMode="auto">
          <a:xfrm flipH="1">
            <a:off x="6047479" y="304802"/>
            <a:ext cx="26749" cy="5232389"/>
          </a:xfrm>
          <a:prstGeom prst="line">
            <a:avLst/>
          </a:prstGeom>
          <a:noFill/>
          <a:ln w="9525">
            <a:solidFill>
              <a:srgbClr val="FF33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sz="2800"/>
          </a:p>
        </p:txBody>
      </p:sp>
      <p:sp>
        <p:nvSpPr>
          <p:cNvPr id="5131" name="Text Box 19"/>
          <p:cNvSpPr txBox="1">
            <a:spLocks noChangeArrowheads="1"/>
          </p:cNvSpPr>
          <p:nvPr/>
        </p:nvSpPr>
        <p:spPr bwMode="auto">
          <a:xfrm>
            <a:off x="6934200" y="4216391"/>
            <a:ext cx="4108450"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algn="r" eaLnBrk="1" hangingPunct="1">
              <a:spcBef>
                <a:spcPct val="50000"/>
              </a:spcBef>
            </a:pPr>
            <a:endParaRPr lang="en-US" sz="2800"/>
          </a:p>
        </p:txBody>
      </p:sp>
      <p:sp>
        <p:nvSpPr>
          <p:cNvPr id="12" name="Rectangle 6"/>
          <p:cNvSpPr>
            <a:spLocks noChangeArrowheads="1"/>
          </p:cNvSpPr>
          <p:nvPr/>
        </p:nvSpPr>
        <p:spPr bwMode="auto">
          <a:xfrm>
            <a:off x="493487" y="1287878"/>
            <a:ext cx="5334934" cy="9541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2800" b="1" i="1" dirty="0" smtClean="0">
                <a:solidFill>
                  <a:srgbClr val="FF0000"/>
                </a:solidFill>
                <a:latin typeface="Arial" panose="020B0604020202020204" pitchFamily="34" charset="0"/>
                <a:cs typeface="Arial" panose="020B0604020202020204" pitchFamily="34" charset="0"/>
              </a:rPr>
              <a:t>Chắc chắn </a:t>
            </a:r>
            <a:r>
              <a:rPr lang="en-US" sz="2800" b="1" i="1" dirty="0" smtClean="0">
                <a:solidFill>
                  <a:srgbClr val="000000"/>
                </a:solidFill>
                <a:latin typeface="Arial" panose="020B0604020202020204" pitchFamily="34" charset="0"/>
                <a:cs typeface="Arial" panose="020B0604020202020204" pitchFamily="34" charset="0"/>
              </a:rPr>
              <a:t>tôi sẽ vượt qua khó khăn. </a:t>
            </a:r>
            <a:endParaRPr lang="en-US" sz="2800" b="1" i="1" dirty="0">
              <a:solidFill>
                <a:srgbClr val="000000"/>
              </a:solidFill>
              <a:latin typeface="Arial" panose="020B0604020202020204" pitchFamily="34" charset="0"/>
              <a:cs typeface="Arial" panose="020B0604020202020204" pitchFamily="34" charset="0"/>
            </a:endParaRPr>
          </a:p>
        </p:txBody>
      </p:sp>
      <p:sp>
        <p:nvSpPr>
          <p:cNvPr id="13" name="Rectangle 7"/>
          <p:cNvSpPr>
            <a:spLocks noChangeArrowheads="1"/>
          </p:cNvSpPr>
          <p:nvPr/>
        </p:nvSpPr>
        <p:spPr bwMode="auto">
          <a:xfrm>
            <a:off x="391886" y="2426080"/>
            <a:ext cx="5638484"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2800" b="1" i="1" dirty="0" smtClean="0">
                <a:solidFill>
                  <a:srgbClr val="000000"/>
                </a:solidFill>
                <a:latin typeface="Arial" panose="020B0604020202020204" pitchFamily="34" charset="0"/>
                <a:cs typeface="Arial" panose="020B0604020202020204" pitchFamily="34" charset="0"/>
              </a:rPr>
              <a:t>- </a:t>
            </a:r>
            <a:r>
              <a:rPr lang="en-US" sz="2800" b="1" i="1" dirty="0" smtClean="0">
                <a:solidFill>
                  <a:srgbClr val="FF0000"/>
                </a:solidFill>
                <a:latin typeface="Arial" panose="020B0604020202020204" pitchFamily="34" charset="0"/>
                <a:cs typeface="Arial" panose="020B0604020202020204" pitchFamily="34" charset="0"/>
              </a:rPr>
              <a:t>Ừ</a:t>
            </a:r>
            <a:r>
              <a:rPr lang="en-US" sz="2800" b="1" i="1" dirty="0" smtClean="0">
                <a:solidFill>
                  <a:srgbClr val="000000"/>
                </a:solidFill>
                <a:latin typeface="Arial" panose="020B0604020202020204" pitchFamily="34" charset="0"/>
                <a:cs typeface="Arial" panose="020B0604020202020204" pitchFamily="34" charset="0"/>
              </a:rPr>
              <a:t>, mình học bài rồi. </a:t>
            </a:r>
            <a:endParaRPr lang="en-US" sz="2800" b="1" i="1" dirty="0">
              <a:solidFill>
                <a:srgbClr val="000000"/>
              </a:solidFill>
              <a:latin typeface="Arial" panose="020B0604020202020204" pitchFamily="34" charset="0"/>
              <a:cs typeface="Arial" panose="020B0604020202020204" pitchFamily="34" charset="0"/>
            </a:endParaRPr>
          </a:p>
        </p:txBody>
      </p:sp>
      <p:sp>
        <p:nvSpPr>
          <p:cNvPr id="14" name="Rectangle 8"/>
          <p:cNvSpPr>
            <a:spLocks noChangeArrowheads="1"/>
          </p:cNvSpPr>
          <p:nvPr/>
        </p:nvSpPr>
        <p:spPr bwMode="auto">
          <a:xfrm>
            <a:off x="493487" y="3360678"/>
            <a:ext cx="5689595"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2800" b="1" i="1" dirty="0" smtClean="0">
                <a:solidFill>
                  <a:srgbClr val="FF0000"/>
                </a:solidFill>
                <a:latin typeface="Arial" panose="020B0604020202020204" pitchFamily="34" charset="0"/>
                <a:cs typeface="Arial" panose="020B0604020202020204" pitchFamily="34" charset="0"/>
              </a:rPr>
              <a:t>Chao ôi</a:t>
            </a:r>
            <a:r>
              <a:rPr lang="en-US" sz="2800" b="1" i="1" dirty="0" smtClean="0">
                <a:solidFill>
                  <a:srgbClr val="000000"/>
                </a:solidFill>
                <a:latin typeface="Arial" panose="020B0604020202020204" pitchFamily="34" charset="0"/>
                <a:cs typeface="Arial" panose="020B0604020202020204" pitchFamily="34" charset="0"/>
              </a:rPr>
              <a:t>, trăng sáng quá! </a:t>
            </a:r>
            <a:r>
              <a:rPr lang="en-US" sz="2800" b="1" dirty="0" smtClean="0">
                <a:solidFill>
                  <a:srgbClr val="000000"/>
                </a:solidFill>
                <a:latin typeface="Arial" panose="020B0604020202020204" pitchFamily="34" charset="0"/>
                <a:cs typeface="Arial" panose="020B0604020202020204" pitchFamily="34" charset="0"/>
              </a:rPr>
              <a:t> </a:t>
            </a:r>
            <a:endParaRPr lang="en-US" sz="2800" b="1" dirty="0">
              <a:solidFill>
                <a:srgbClr val="000000"/>
              </a:solidFill>
              <a:latin typeface="Arial" panose="020B0604020202020204" pitchFamily="34" charset="0"/>
              <a:cs typeface="Arial" panose="020B0604020202020204" pitchFamily="34" charset="0"/>
            </a:endParaRPr>
          </a:p>
        </p:txBody>
      </p:sp>
      <p:sp>
        <p:nvSpPr>
          <p:cNvPr id="15" name="Rectangle 9"/>
          <p:cNvSpPr>
            <a:spLocks noChangeArrowheads="1"/>
          </p:cNvSpPr>
          <p:nvPr/>
        </p:nvSpPr>
        <p:spPr bwMode="auto">
          <a:xfrm>
            <a:off x="543969" y="4297481"/>
            <a:ext cx="5486401" cy="138499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2800" b="1" i="1" dirty="0" smtClean="0">
                <a:solidFill>
                  <a:srgbClr val="000000"/>
                </a:solidFill>
                <a:latin typeface="Arial" panose="020B0604020202020204" pitchFamily="34" charset="0"/>
                <a:cs typeface="Arial" panose="020B0604020202020204" pitchFamily="34" charset="0"/>
              </a:rPr>
              <a:t>Bác Hồ </a:t>
            </a:r>
            <a:r>
              <a:rPr lang="en-US" sz="2800" b="1" i="1" dirty="0" smtClean="0">
                <a:solidFill>
                  <a:srgbClr val="FF0000"/>
                </a:solidFill>
                <a:latin typeface="Arial" panose="020B0604020202020204" pitchFamily="34" charset="0"/>
                <a:cs typeface="Arial" panose="020B0604020202020204" pitchFamily="34" charset="0"/>
              </a:rPr>
              <a:t>(vị lãnh tụ kính yêu của dân tộc Việt Nam)</a:t>
            </a:r>
            <a:r>
              <a:rPr lang="en-US" sz="2800" b="1" i="1" dirty="0" smtClean="0">
                <a:solidFill>
                  <a:srgbClr val="000000"/>
                </a:solidFill>
                <a:latin typeface="Arial" panose="020B0604020202020204" pitchFamily="34" charset="0"/>
                <a:cs typeface="Arial" panose="020B0604020202020204" pitchFamily="34" charset="0"/>
              </a:rPr>
              <a:t> là danh nhân văn hóa thế giới.</a:t>
            </a:r>
            <a:endParaRPr lang="en-US" sz="2800" b="1" i="1" dirty="0">
              <a:solidFill>
                <a:srgbClr val="000000"/>
              </a:solidFill>
              <a:latin typeface="Arial" panose="020B0604020202020204" pitchFamily="34" charset="0"/>
              <a:cs typeface="Arial" panose="020B0604020202020204" pitchFamily="34" charset="0"/>
            </a:endParaRPr>
          </a:p>
        </p:txBody>
      </p:sp>
      <p:sp>
        <p:nvSpPr>
          <p:cNvPr id="17" name="TextBox 16"/>
          <p:cNvSpPr txBox="1"/>
          <p:nvPr/>
        </p:nvSpPr>
        <p:spPr>
          <a:xfrm>
            <a:off x="27131" y="1267780"/>
            <a:ext cx="669555" cy="584775"/>
          </a:xfrm>
          <a:prstGeom prst="rect">
            <a:avLst/>
          </a:prstGeom>
          <a:noFill/>
        </p:spPr>
        <p:txBody>
          <a:bodyPr wrap="square" rtlCol="0">
            <a:spAutoFit/>
          </a:bodyPr>
          <a:lstStyle/>
          <a:p>
            <a:r>
              <a:rPr lang="en-US" sz="3200" b="1" dirty="0" smtClean="0">
                <a:latin typeface="Arial" panose="020B0604020202020204" pitchFamily="34" charset="0"/>
                <a:cs typeface="Arial" panose="020B0604020202020204" pitchFamily="34" charset="0"/>
              </a:rPr>
              <a:t>a/</a:t>
            </a:r>
            <a:endParaRPr lang="en-US" sz="3200" b="1" dirty="0">
              <a:latin typeface="Arial" panose="020B0604020202020204" pitchFamily="34" charset="0"/>
              <a:cs typeface="Arial" panose="020B0604020202020204" pitchFamily="34" charset="0"/>
            </a:endParaRPr>
          </a:p>
        </p:txBody>
      </p:sp>
      <p:sp>
        <p:nvSpPr>
          <p:cNvPr id="18" name="TextBox 17"/>
          <p:cNvSpPr txBox="1"/>
          <p:nvPr/>
        </p:nvSpPr>
        <p:spPr>
          <a:xfrm>
            <a:off x="19245" y="2365503"/>
            <a:ext cx="67744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b</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19" name="TextBox 18"/>
          <p:cNvSpPr txBox="1"/>
          <p:nvPr/>
        </p:nvSpPr>
        <p:spPr>
          <a:xfrm>
            <a:off x="7256" y="3331650"/>
            <a:ext cx="536714"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c</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20" name="TextBox 19"/>
          <p:cNvSpPr txBox="1"/>
          <p:nvPr/>
        </p:nvSpPr>
        <p:spPr>
          <a:xfrm>
            <a:off x="79356" y="4221758"/>
            <a:ext cx="828261"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d</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2" name="Rectangle 1"/>
          <p:cNvSpPr/>
          <p:nvPr/>
        </p:nvSpPr>
        <p:spPr>
          <a:xfrm>
            <a:off x="2496458" y="6007464"/>
            <a:ext cx="7416801" cy="523220"/>
          </a:xfrm>
          <a:prstGeom prst="rect">
            <a:avLst/>
          </a:prstGeom>
        </p:spPr>
        <p:txBody>
          <a:bodyPr wrap="square">
            <a:spAutoFit/>
          </a:bodyPr>
          <a:lstStyle/>
          <a:p>
            <a:pPr algn="just"/>
            <a:r>
              <a:rPr lang="en-US" sz="2800" b="1" i="1"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Các </a:t>
            </a:r>
            <a:r>
              <a:rPr lang="en-US" sz="2800" b="1" i="1" dirty="0">
                <a:solidFill>
                  <a:srgbClr val="0070C0"/>
                </a:solidFill>
                <a:latin typeface="Arial" panose="020B0604020202020204" pitchFamily="34" charset="0"/>
                <a:ea typeface="Times New Roman" panose="02020603050405020304" pitchFamily="18" charset="0"/>
                <a:cs typeface="Arial" panose="020B0604020202020204" pitchFamily="34" charset="0"/>
              </a:rPr>
              <a:t>em đồng ý với ý kiến nào? Vì sao?</a:t>
            </a:r>
            <a:endParaRPr lang="en-US" sz="2800" b="1"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3" name="TextBox 2"/>
          <p:cNvSpPr txBox="1"/>
          <p:nvPr/>
        </p:nvSpPr>
        <p:spPr>
          <a:xfrm>
            <a:off x="188686" y="159645"/>
            <a:ext cx="5648025" cy="954107"/>
          </a:xfrm>
          <a:prstGeom prst="rect">
            <a:avLst/>
          </a:prstGeom>
          <a:noFill/>
        </p:spPr>
        <p:txBody>
          <a:bodyPr wrap="square" rtlCol="0">
            <a:spAutoFit/>
          </a:bodyPr>
          <a:lstStyle/>
          <a:p>
            <a:r>
              <a:rPr lang="en-US" sz="2800" b="1" u="sng" dirty="0" smtClean="0">
                <a:solidFill>
                  <a:srgbClr val="0070C0"/>
                </a:solidFill>
                <a:latin typeface="Arial" panose="020B0604020202020204" pitchFamily="34" charset="0"/>
                <a:cs typeface="Arial" panose="020B0604020202020204" pitchFamily="34" charset="0"/>
              </a:rPr>
              <a:t>Ý kiến 1</a:t>
            </a:r>
            <a:r>
              <a:rPr lang="en-US" sz="2800" b="1" dirty="0" smtClean="0">
                <a:solidFill>
                  <a:srgbClr val="0070C0"/>
                </a:solidFill>
                <a:latin typeface="Arial" panose="020B0604020202020204" pitchFamily="34" charset="0"/>
                <a:cs typeface="Arial" panose="020B0604020202020204" pitchFamily="34" charset="0"/>
              </a:rPr>
              <a:t>: </a:t>
            </a:r>
            <a:r>
              <a:rPr lang="en-US" sz="2800" b="1" i="1" dirty="0" smtClean="0">
                <a:solidFill>
                  <a:srgbClr val="FF0000"/>
                </a:solidFill>
                <a:latin typeface="Arial" panose="020B0604020202020204" pitchFamily="34" charset="0"/>
                <a:cs typeface="Arial" panose="020B0604020202020204" pitchFamily="34" charset="0"/>
              </a:rPr>
              <a:t>K</a:t>
            </a:r>
            <a:r>
              <a:rPr lang="en-US" sz="2800" b="1" i="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hông </a:t>
            </a:r>
            <a:r>
              <a:rPr lang="en-US" sz="2800" b="1" i="1" dirty="0">
                <a:solidFill>
                  <a:srgbClr val="FF0000"/>
                </a:solidFill>
                <a:latin typeface="Arial" panose="020B0604020202020204" pitchFamily="34" charset="0"/>
                <a:ea typeface="Times New Roman" panose="02020603050405020304" pitchFamily="18" charset="0"/>
                <a:cs typeface="Arial" panose="020B0604020202020204" pitchFamily="34" charset="0"/>
              </a:rPr>
              <a:t>thể bỏ những từ ngữ màu đỏ </a:t>
            </a:r>
            <a:r>
              <a:rPr lang="en-US" sz="2800" b="1" i="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được.</a:t>
            </a:r>
            <a:endParaRPr lang="en-US" sz="2800" b="1" u="sng" dirty="0">
              <a:solidFill>
                <a:srgbClr val="0070C0"/>
              </a:solidFill>
              <a:latin typeface="Arial" panose="020B0604020202020204" pitchFamily="34" charset="0"/>
              <a:cs typeface="Arial" panose="020B0604020202020204" pitchFamily="34" charset="0"/>
            </a:endParaRPr>
          </a:p>
        </p:txBody>
      </p:sp>
      <p:sp>
        <p:nvSpPr>
          <p:cNvPr id="25" name="TextBox 24"/>
          <p:cNvSpPr txBox="1"/>
          <p:nvPr/>
        </p:nvSpPr>
        <p:spPr>
          <a:xfrm>
            <a:off x="6096716" y="123367"/>
            <a:ext cx="5964655" cy="954107"/>
          </a:xfrm>
          <a:prstGeom prst="rect">
            <a:avLst/>
          </a:prstGeom>
          <a:noFill/>
        </p:spPr>
        <p:txBody>
          <a:bodyPr wrap="square" rtlCol="0">
            <a:spAutoFit/>
          </a:bodyPr>
          <a:lstStyle/>
          <a:p>
            <a:r>
              <a:rPr lang="en-US" sz="2800" b="1" u="sng" dirty="0" smtClean="0">
                <a:solidFill>
                  <a:srgbClr val="0070C0"/>
                </a:solidFill>
                <a:latin typeface="Arial" panose="020B0604020202020204" pitchFamily="34" charset="0"/>
                <a:cs typeface="Arial" panose="020B0604020202020204" pitchFamily="34" charset="0"/>
              </a:rPr>
              <a:t>Ý kiến 2</a:t>
            </a:r>
            <a:r>
              <a:rPr lang="en-US" sz="2800" b="1" dirty="0" smtClean="0">
                <a:solidFill>
                  <a:srgbClr val="0070C0"/>
                </a:solidFill>
                <a:latin typeface="Arial" panose="020B0604020202020204" pitchFamily="34" charset="0"/>
                <a:cs typeface="Arial" panose="020B0604020202020204" pitchFamily="34" charset="0"/>
              </a:rPr>
              <a:t>:</a:t>
            </a:r>
            <a:r>
              <a:rPr lang="en-US" sz="2800" b="1" i="1"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en-US" sz="2800" b="1" i="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Có </a:t>
            </a:r>
            <a:r>
              <a:rPr lang="en-US" sz="2800" b="1" i="1" dirty="0">
                <a:solidFill>
                  <a:srgbClr val="FF0000"/>
                </a:solidFill>
                <a:latin typeface="Arial" panose="020B0604020202020204" pitchFamily="34" charset="0"/>
                <a:ea typeface="Times New Roman" panose="02020603050405020304" pitchFamily="18" charset="0"/>
                <a:cs typeface="Arial" panose="020B0604020202020204" pitchFamily="34" charset="0"/>
              </a:rPr>
              <a:t>thể bỏ những từ ngữ màu </a:t>
            </a:r>
            <a:r>
              <a:rPr lang="en-US" sz="2800" b="1" i="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đỏ.</a:t>
            </a:r>
            <a:r>
              <a:rPr lang="en-US" sz="2800" b="1" dirty="0" smtClean="0">
                <a:solidFill>
                  <a:srgbClr val="0070C0"/>
                </a:solidFill>
                <a:latin typeface="Arial" panose="020B0604020202020204" pitchFamily="34" charset="0"/>
                <a:cs typeface="Arial" panose="020B0604020202020204" pitchFamily="34" charset="0"/>
              </a:rPr>
              <a:t> </a:t>
            </a:r>
            <a:endParaRPr lang="en-US" sz="2800" b="1" u="sng" dirty="0">
              <a:solidFill>
                <a:srgbClr val="0070C0"/>
              </a:solidFill>
              <a:latin typeface="Arial" panose="020B0604020202020204" pitchFamily="34" charset="0"/>
              <a:cs typeface="Arial" panose="020B0604020202020204" pitchFamily="34" charset="0"/>
            </a:endParaRPr>
          </a:p>
        </p:txBody>
      </p:sp>
      <p:sp>
        <p:nvSpPr>
          <p:cNvPr id="27" name="Rectangle 6"/>
          <p:cNvSpPr>
            <a:spLocks noChangeArrowheads="1"/>
          </p:cNvSpPr>
          <p:nvPr/>
        </p:nvSpPr>
        <p:spPr bwMode="auto">
          <a:xfrm>
            <a:off x="6088746" y="1338680"/>
            <a:ext cx="5334934"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2800" b="1" i="1" dirty="0" smtClean="0">
                <a:latin typeface="Arial" panose="020B0604020202020204" pitchFamily="34" charset="0"/>
                <a:cs typeface="Arial" panose="020B0604020202020204" pitchFamily="34" charset="0"/>
              </a:rPr>
              <a:t>a/ Tôi </a:t>
            </a:r>
            <a:r>
              <a:rPr lang="en-US" sz="2800" b="1" i="1" dirty="0" smtClean="0">
                <a:solidFill>
                  <a:srgbClr val="000000"/>
                </a:solidFill>
                <a:latin typeface="Arial" panose="020B0604020202020204" pitchFamily="34" charset="0"/>
                <a:cs typeface="Arial" panose="020B0604020202020204" pitchFamily="34" charset="0"/>
              </a:rPr>
              <a:t>sẽ vượt qua khó khăn. </a:t>
            </a:r>
            <a:endParaRPr lang="en-US" sz="2800" b="1" i="1" dirty="0">
              <a:solidFill>
                <a:srgbClr val="000000"/>
              </a:solidFill>
              <a:latin typeface="Arial" panose="020B0604020202020204" pitchFamily="34" charset="0"/>
              <a:cs typeface="Arial" panose="020B0604020202020204" pitchFamily="34" charset="0"/>
            </a:endParaRPr>
          </a:p>
        </p:txBody>
      </p:sp>
      <p:sp>
        <p:nvSpPr>
          <p:cNvPr id="28" name="Rectangle 7"/>
          <p:cNvSpPr>
            <a:spLocks noChangeArrowheads="1"/>
          </p:cNvSpPr>
          <p:nvPr/>
        </p:nvSpPr>
        <p:spPr bwMode="auto">
          <a:xfrm>
            <a:off x="6074231" y="2447854"/>
            <a:ext cx="4303483"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2800" b="1" i="1" dirty="0" smtClean="0">
                <a:latin typeface="Arial" panose="020B0604020202020204" pitchFamily="34" charset="0"/>
                <a:cs typeface="Arial" panose="020B0604020202020204" pitchFamily="34" charset="0"/>
              </a:rPr>
              <a:t>b/ - Mình học bài rồi.</a:t>
            </a:r>
            <a:endParaRPr lang="en-US" sz="2800" b="1" i="1" dirty="0">
              <a:latin typeface="Arial" panose="020B0604020202020204" pitchFamily="34" charset="0"/>
              <a:cs typeface="Arial" panose="020B0604020202020204" pitchFamily="34" charset="0"/>
            </a:endParaRPr>
          </a:p>
        </p:txBody>
      </p:sp>
      <p:sp>
        <p:nvSpPr>
          <p:cNvPr id="29" name="Rectangle 9"/>
          <p:cNvSpPr>
            <a:spLocks noChangeArrowheads="1"/>
          </p:cNvSpPr>
          <p:nvPr/>
        </p:nvSpPr>
        <p:spPr bwMode="auto">
          <a:xfrm>
            <a:off x="6103097" y="4348283"/>
            <a:ext cx="5464475" cy="9541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2800" b="1" i="1" dirty="0" smtClean="0">
                <a:solidFill>
                  <a:srgbClr val="000000"/>
                </a:solidFill>
                <a:latin typeface="Arial" panose="020B0604020202020204" pitchFamily="34" charset="0"/>
                <a:cs typeface="Arial" panose="020B0604020202020204" pitchFamily="34" charset="0"/>
              </a:rPr>
              <a:t>d/ Bác Hồ là danh nhân văn hóa thế giới.</a:t>
            </a:r>
            <a:endParaRPr lang="en-US" sz="2800" b="1" i="1" dirty="0">
              <a:solidFill>
                <a:srgbClr val="000000"/>
              </a:solidFill>
              <a:latin typeface="Arial" panose="020B0604020202020204" pitchFamily="34" charset="0"/>
              <a:cs typeface="Arial" panose="020B0604020202020204" pitchFamily="34" charset="0"/>
            </a:endParaRPr>
          </a:p>
        </p:txBody>
      </p:sp>
      <p:sp>
        <p:nvSpPr>
          <p:cNvPr id="30" name="Rectangle 8"/>
          <p:cNvSpPr>
            <a:spLocks noChangeArrowheads="1"/>
          </p:cNvSpPr>
          <p:nvPr/>
        </p:nvSpPr>
        <p:spPr bwMode="auto">
          <a:xfrm>
            <a:off x="6074229" y="3382452"/>
            <a:ext cx="5689595"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5400">
                <a:solidFill>
                  <a:schemeClr val="tx1"/>
                </a:solidFill>
                <a:latin typeface="Times New Roman" panose="02020603050405020304" pitchFamily="18" charset="0"/>
              </a:defRPr>
            </a:lvl1pPr>
            <a:lvl2pPr marL="742950" indent="-285750">
              <a:defRPr sz="5400">
                <a:solidFill>
                  <a:schemeClr val="tx1"/>
                </a:solidFill>
                <a:latin typeface="Times New Roman" panose="02020603050405020304" pitchFamily="18" charset="0"/>
              </a:defRPr>
            </a:lvl2pPr>
            <a:lvl3pPr marL="1143000" indent="-228600">
              <a:defRPr sz="5400">
                <a:solidFill>
                  <a:schemeClr val="tx1"/>
                </a:solidFill>
                <a:latin typeface="Times New Roman" panose="02020603050405020304" pitchFamily="18" charset="0"/>
              </a:defRPr>
            </a:lvl3pPr>
            <a:lvl4pPr marL="1600200" indent="-228600">
              <a:defRPr sz="5400">
                <a:solidFill>
                  <a:schemeClr val="tx1"/>
                </a:solidFill>
                <a:latin typeface="Times New Roman" panose="02020603050405020304" pitchFamily="18" charset="0"/>
              </a:defRPr>
            </a:lvl4pPr>
            <a:lvl5pPr marL="2057400" indent="-228600">
              <a:defRPr sz="5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5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5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5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5400">
                <a:solidFill>
                  <a:schemeClr val="tx1"/>
                </a:solidFill>
                <a:latin typeface="Times New Roman" panose="02020603050405020304" pitchFamily="18" charset="0"/>
              </a:defRPr>
            </a:lvl9pPr>
          </a:lstStyle>
          <a:p>
            <a:pPr eaLnBrk="1" hangingPunct="1"/>
            <a:r>
              <a:rPr lang="en-US" sz="2800" b="1" i="1" dirty="0" smtClean="0">
                <a:latin typeface="Arial" panose="020B0604020202020204" pitchFamily="34" charset="0"/>
                <a:cs typeface="Arial" panose="020B0604020202020204" pitchFamily="34" charset="0"/>
              </a:rPr>
              <a:t>c/ </a:t>
            </a:r>
            <a:r>
              <a:rPr lang="en-US" sz="2800" b="1" i="1" dirty="0">
                <a:solidFill>
                  <a:srgbClr val="000000"/>
                </a:solidFill>
                <a:latin typeface="Arial" panose="020B0604020202020204" pitchFamily="34" charset="0"/>
                <a:cs typeface="Arial" panose="020B0604020202020204" pitchFamily="34" charset="0"/>
              </a:rPr>
              <a:t>T</a:t>
            </a:r>
            <a:r>
              <a:rPr lang="en-US" sz="2800" b="1" i="1" dirty="0" smtClean="0">
                <a:solidFill>
                  <a:srgbClr val="000000"/>
                </a:solidFill>
                <a:latin typeface="Arial" panose="020B0604020202020204" pitchFamily="34" charset="0"/>
                <a:cs typeface="Arial" panose="020B0604020202020204" pitchFamily="34" charset="0"/>
              </a:rPr>
              <a:t>răng sáng quá! </a:t>
            </a:r>
            <a:r>
              <a:rPr lang="en-US" sz="2800" b="1" dirty="0" smtClean="0">
                <a:solidFill>
                  <a:srgbClr val="000000"/>
                </a:solidFill>
                <a:latin typeface="Arial" panose="020B0604020202020204" pitchFamily="34" charset="0"/>
                <a:cs typeface="Arial" panose="020B0604020202020204" pitchFamily="34" charset="0"/>
              </a:rPr>
              <a:t> </a:t>
            </a:r>
            <a:endParaRPr lang="en-US" sz="2800" b="1"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4961860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6"/>
                                        </p:tgtEl>
                                        <p:attrNameLst>
                                          <p:attrName>style.visibility</p:attrName>
                                        </p:attrNameLst>
                                      </p:cBhvr>
                                      <p:to>
                                        <p:strVal val="visible"/>
                                      </p:to>
                                    </p:set>
                                    <p:animEffect transition="in" filter="fade">
                                      <p:cBhvr>
                                        <p:cTn id="12" dur="500"/>
                                        <p:tgtEl>
                                          <p:spTgt spid="5126"/>
                                        </p:tgtEl>
                                      </p:cBhvr>
                                    </p:animEffect>
                                  </p:childTnLst>
                                </p:cTn>
                              </p:par>
                              <p:par>
                                <p:cTn id="13" presetID="10" presetClass="entr" presetSubtype="0" fill="hold" grpId="0" nodeType="withEffect" nodePh="1">
                                  <p:stCondLst>
                                    <p:cond delay="0"/>
                                  </p:stCondLst>
                                  <p:endCondLst>
                                    <p:cond evt="begin" delay="0">
                                      <p:tn val="13"/>
                                    </p:cond>
                                  </p:endCondLst>
                                  <p:childTnLst>
                                    <p:set>
                                      <p:cBhvr>
                                        <p:cTn id="14" dur="1" fill="hold">
                                          <p:stCondLst>
                                            <p:cond delay="0"/>
                                          </p:stCondLst>
                                        </p:cTn>
                                        <p:tgtEl>
                                          <p:spTgt spid="5131"/>
                                        </p:tgtEl>
                                        <p:attrNameLst>
                                          <p:attrName>style.visibility</p:attrName>
                                        </p:attrNameLst>
                                      </p:cBhvr>
                                      <p:to>
                                        <p:strVal val="visible"/>
                                      </p:to>
                                    </p:set>
                                    <p:animEffect transition="in" filter="fade">
                                      <p:cBhvr>
                                        <p:cTn id="15" dur="500"/>
                                        <p:tgtEl>
                                          <p:spTgt spid="513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500"/>
                                        <p:tgtEl>
                                          <p:spTgt spid="12"/>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500"/>
                                        <p:tgtEl>
                                          <p:spTgt spid="13"/>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500"/>
                                        <p:tgtEl>
                                          <p:spTgt spid="14"/>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fade">
                                      <p:cBhvr>
                                        <p:cTn id="30" dur="500"/>
                                        <p:tgtEl>
                                          <p:spTgt spid="17"/>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fade">
                                      <p:cBhvr>
                                        <p:cTn id="33" dur="500"/>
                                        <p:tgtEl>
                                          <p:spTgt spid="18"/>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9"/>
                                        </p:tgtEl>
                                        <p:attrNameLst>
                                          <p:attrName>style.visibility</p:attrName>
                                        </p:attrNameLst>
                                      </p:cBhvr>
                                      <p:to>
                                        <p:strVal val="visible"/>
                                      </p:to>
                                    </p:set>
                                    <p:animEffect transition="in" filter="fade">
                                      <p:cBhvr>
                                        <p:cTn id="36" dur="500"/>
                                        <p:tgtEl>
                                          <p:spTgt spid="19"/>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fade">
                                      <p:cBhvr>
                                        <p:cTn id="39" dur="500"/>
                                        <p:tgtEl>
                                          <p:spTgt spid="20"/>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25"/>
                                        </p:tgtEl>
                                        <p:attrNameLst>
                                          <p:attrName>style.visibility</p:attrName>
                                        </p:attrNameLst>
                                      </p:cBhvr>
                                      <p:to>
                                        <p:strVal val="visible"/>
                                      </p:to>
                                    </p:set>
                                    <p:animEffect transition="in" filter="fade">
                                      <p:cBhvr>
                                        <p:cTn id="44" dur="500"/>
                                        <p:tgtEl>
                                          <p:spTgt spid="25"/>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fade">
                                      <p:cBhvr>
                                        <p:cTn id="47" dur="500"/>
                                        <p:tgtEl>
                                          <p:spTgt spid="27"/>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fade">
                                      <p:cBhvr>
                                        <p:cTn id="50" dur="500"/>
                                        <p:tgtEl>
                                          <p:spTgt spid="28"/>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29"/>
                                        </p:tgtEl>
                                        <p:attrNameLst>
                                          <p:attrName>style.visibility</p:attrName>
                                        </p:attrNameLst>
                                      </p:cBhvr>
                                      <p:to>
                                        <p:strVal val="visible"/>
                                      </p:to>
                                    </p:set>
                                    <p:animEffect transition="in" filter="fade">
                                      <p:cBhvr>
                                        <p:cTn id="53" dur="500"/>
                                        <p:tgtEl>
                                          <p:spTgt spid="29"/>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30"/>
                                        </p:tgtEl>
                                        <p:attrNameLst>
                                          <p:attrName>style.visibility</p:attrName>
                                        </p:attrNameLst>
                                      </p:cBhvr>
                                      <p:to>
                                        <p:strVal val="visible"/>
                                      </p:to>
                                    </p:set>
                                    <p:animEffect transition="in" filter="fade">
                                      <p:cBhvr>
                                        <p:cTn id="56" dur="500"/>
                                        <p:tgtEl>
                                          <p:spTgt spid="30"/>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2"/>
                                        </p:tgtEl>
                                        <p:attrNameLst>
                                          <p:attrName>style.visibility</p:attrName>
                                        </p:attrNameLst>
                                      </p:cBhvr>
                                      <p:to>
                                        <p:strVal val="visible"/>
                                      </p:to>
                                    </p:set>
                                    <p:animEffect transition="in" filter="fade">
                                      <p:cBhvr>
                                        <p:cTn id="6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animBg="1"/>
      <p:bldP spid="5131" grpId="0"/>
      <p:bldP spid="12" grpId="0"/>
      <p:bldP spid="13" grpId="0"/>
      <p:bldP spid="14" grpId="0"/>
      <p:bldP spid="15" grpId="0"/>
      <p:bldP spid="17" grpId="0"/>
      <p:bldP spid="18" grpId="0"/>
      <p:bldP spid="19" grpId="0"/>
      <p:bldP spid="20" grpId="0"/>
      <p:bldP spid="2" grpId="0"/>
      <p:bldP spid="3" grpId="0"/>
      <p:bldP spid="25" grpId="0"/>
      <p:bldP spid="27" grpId="0"/>
      <p:bldP spid="28" grpId="0"/>
      <p:bldP spid="29" grpId="0"/>
      <p:bldP spid="30"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828800" y="2209800"/>
            <a:ext cx="9103360" cy="2308324"/>
          </a:xfrm>
          <a:prstGeom prst="rect">
            <a:avLst/>
          </a:prstGeom>
          <a:solidFill>
            <a:schemeClr val="bg1"/>
          </a:solidFill>
          <a:ln w="57150" cmpd="thinThick">
            <a:solidFill>
              <a:srgbClr val="FF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b="1" u="sng" dirty="0">
                <a:solidFill>
                  <a:srgbClr val="FF0000"/>
                </a:solidFill>
              </a:rPr>
              <a:t>Ghi nhớ </a:t>
            </a:r>
            <a:r>
              <a:rPr lang="en-US" b="1" dirty="0">
                <a:solidFill>
                  <a:srgbClr val="FF0000"/>
                </a:solidFill>
              </a:rPr>
              <a:t>:</a:t>
            </a:r>
            <a:r>
              <a:rPr lang="en-US" b="1" dirty="0"/>
              <a:t> </a:t>
            </a:r>
          </a:p>
          <a:p>
            <a:pPr algn="just" eaLnBrk="1" hangingPunct="1">
              <a:spcBef>
                <a:spcPct val="50000"/>
              </a:spcBef>
              <a:buFontTx/>
              <a:buNone/>
            </a:pPr>
            <a:r>
              <a:rPr lang="en-US" b="1" dirty="0">
                <a:solidFill>
                  <a:srgbClr val="000000"/>
                </a:solidFill>
              </a:rPr>
              <a:t>         </a:t>
            </a:r>
            <a:r>
              <a:rPr lang="en-US" b="1" dirty="0">
                <a:solidFill>
                  <a:srgbClr val="FF33CC"/>
                </a:solidFill>
              </a:rPr>
              <a:t>Thành phần </a:t>
            </a:r>
            <a:r>
              <a:rPr lang="en-US" b="1" dirty="0" smtClean="0">
                <a:solidFill>
                  <a:srgbClr val="FF33CC"/>
                </a:solidFill>
              </a:rPr>
              <a:t>biệt lập </a:t>
            </a:r>
            <a:r>
              <a:rPr lang="en-US" b="1" dirty="0" smtClean="0"/>
              <a:t>là những bộ phận không tham gia vào việc diễn đạt nghĩa sự việc của câu.</a:t>
            </a:r>
            <a:endParaRPr lang="en-US" b="1" dirty="0"/>
          </a:p>
        </p:txBody>
      </p:sp>
    </p:spTree>
    <p:extLst>
      <p:ext uri="{BB962C8B-B14F-4D97-AF65-F5344CB8AC3E}">
        <p14:creationId xmlns:p14="http://schemas.microsoft.com/office/powerpoint/2010/main" xmlns="" val="1964989607"/>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920842458"/>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8&quot; unique_id=&quot;10002&quot;&gt;&lt;/object&gt;&lt;object type=&quot;2&quot; unique_id=&quot;10003&quot;&gt;&lt;object type=&quot;3&quot; unique_id=&quot;10988&quot;&gt;&lt;property id=&quot;20148&quot; value=&quot;5&quot;/&gt;&lt;property id=&quot;20300&quot; value=&quot;Slide 28&quot;/&gt;&lt;property id=&quot;20307&quot; value=&quot;257&quot;/&gt;&lt;/object&gt;&lt;object type=&quot;3&quot; unique_id=&quot;11195&quot;&gt;&lt;property id=&quot;20148&quot; value=&quot;5&quot;/&gt;&lt;property id=&quot;20300&quot; value=&quot;Slide 5&quot;/&gt;&lt;property id=&quot;20307&quot; value=&quot;277&quot;/&gt;&lt;/object&gt;&lt;object type=&quot;3&quot; unique_id=&quot;11196&quot;&gt;&lt;property id=&quot;20148&quot; value=&quot;5&quot;/&gt;&lt;property id=&quot;20300&quot; value=&quot;Slide 6&quot;/&gt;&lt;property id=&quot;20307&quot; value=&quot;274&quot;/&gt;&lt;/object&gt;&lt;object type=&quot;3&quot; unique_id=&quot;11197&quot;&gt;&lt;property id=&quot;20148&quot; value=&quot;5&quot;/&gt;&lt;property id=&quot;20300&quot; value=&quot;Slide 7&quot;/&gt;&lt;property id=&quot;20307&quot; value=&quot;278&quot;/&gt;&lt;/object&gt;&lt;object type=&quot;3&quot; unique_id=&quot;11198&quot;&gt;&lt;property id=&quot;20148&quot; value=&quot;5&quot;/&gt;&lt;property id=&quot;20300&quot; value=&quot;Slide 8&quot;/&gt;&lt;property id=&quot;20307&quot; value=&quot;275&quot;/&gt;&lt;/object&gt;&lt;object type=&quot;3&quot; unique_id=&quot;11199&quot;&gt;&lt;property id=&quot;20148&quot; value=&quot;5&quot;/&gt;&lt;property id=&quot;20300&quot; value=&quot;Slide 9&quot;/&gt;&lt;property id=&quot;20307&quot; value=&quot;272&quot;/&gt;&lt;/object&gt;&lt;object type=&quot;3&quot; unique_id=&quot;11200&quot;&gt;&lt;property id=&quot;20148&quot; value=&quot;5&quot;/&gt;&lt;property id=&quot;20300&quot; value=&quot;Slide 10&quot;/&gt;&lt;property id=&quot;20307&quot; value=&quot;258&quot;/&gt;&lt;/object&gt;&lt;object type=&quot;3&quot; unique_id=&quot;11201&quot;&gt;&lt;property id=&quot;20148&quot; value=&quot;5&quot;/&gt;&lt;property id=&quot;20300&quot; value=&quot;Slide 11&quot;/&gt;&lt;property id=&quot;20307&quot; value=&quot;259&quot;/&gt;&lt;/object&gt;&lt;object type=&quot;3&quot; unique_id=&quot;11202&quot;&gt;&lt;property id=&quot;20148&quot; value=&quot;5&quot;/&gt;&lt;property id=&quot;20300&quot; value=&quot;Slide 12&quot;/&gt;&lt;property id=&quot;20307&quot; value=&quot;260&quot;/&gt;&lt;/object&gt;&lt;object type=&quot;3&quot; unique_id=&quot;11205&quot;&gt;&lt;property id=&quot;20148&quot; value=&quot;5&quot;/&gt;&lt;property id=&quot;20300&quot; value=&quot;Slide 16&quot;/&gt;&lt;property id=&quot;20307&quot; value=&quot;263&quot;/&gt;&lt;/object&gt;&lt;object type=&quot;3&quot; unique_id=&quot;11206&quot;&gt;&lt;property id=&quot;20148&quot; value=&quot;5&quot;/&gt;&lt;property id=&quot;20300&quot; value=&quot;Slide 17&quot;/&gt;&lt;property id=&quot;20307&quot; value=&quot;264&quot;/&gt;&lt;/object&gt;&lt;object type=&quot;3&quot; unique_id=&quot;11207&quot;&gt;&lt;property id=&quot;20148&quot; value=&quot;5&quot;/&gt;&lt;property id=&quot;20300&quot; value=&quot;Slide 18&quot;/&gt;&lt;property id=&quot;20307&quot; value=&quot;265&quot;/&gt;&lt;/object&gt;&lt;object type=&quot;3&quot; unique_id=&quot;11208&quot;&gt;&lt;property id=&quot;20148&quot; value=&quot;5&quot;/&gt;&lt;property id=&quot;20300&quot; value=&quot;Slide 19&quot;/&gt;&lt;property id=&quot;20307&quot; value=&quot;266&quot;/&gt;&lt;/object&gt;&lt;object type=&quot;3&quot; unique_id=&quot;11209&quot;&gt;&lt;property id=&quot;20148&quot; value=&quot;5&quot;/&gt;&lt;property id=&quot;20300&quot; value=&quot;Slide 20&quot;/&gt;&lt;property id=&quot;20307&quot; value=&quot;267&quot;/&gt;&lt;/object&gt;&lt;object type=&quot;3&quot; unique_id=&quot;11210&quot;&gt;&lt;property id=&quot;20148&quot; value=&quot;5&quot;/&gt;&lt;property id=&quot;20300&quot; value=&quot;Slide 21&quot;/&gt;&lt;property id=&quot;20307&quot; value=&quot;268&quot;/&gt;&lt;/object&gt;&lt;object type=&quot;3&quot; unique_id=&quot;11211&quot;&gt;&lt;property id=&quot;20148&quot; value=&quot;5&quot;/&gt;&lt;property id=&quot;20300&quot; value=&quot;Slide 22&quot;/&gt;&lt;property id=&quot;20307&quot; value=&quot;269&quot;/&gt;&lt;/object&gt;&lt;object type=&quot;3&quot; unique_id=&quot;11212&quot;&gt;&lt;property id=&quot;20148&quot; value=&quot;5&quot;/&gt;&lt;property id=&quot;20300&quot; value=&quot;Slide 23&quot;/&gt;&lt;property id=&quot;20307&quot; value=&quot;270&quot;/&gt;&lt;/object&gt;&lt;object type=&quot;3&quot; unique_id=&quot;11213&quot;&gt;&lt;property id=&quot;20148&quot; value=&quot;5&quot;/&gt;&lt;property id=&quot;20300&quot; value=&quot;Slide 24&quot;/&gt;&lt;property id=&quot;20307&quot; value=&quot;271&quot;/&gt;&lt;/object&gt;&lt;object type=&quot;3&quot; unique_id=&quot;11214&quot;&gt;&lt;property id=&quot;20148&quot; value=&quot;5&quot;/&gt;&lt;property id=&quot;20300&quot; value=&quot;Slide 25&quot;/&gt;&lt;property id=&quot;20307&quot; value=&quot;273&quot;/&gt;&lt;/object&gt;&lt;object type=&quot;3&quot; unique_id=&quot;11215&quot;&gt;&lt;property id=&quot;20148&quot; value=&quot;5&quot;/&gt;&lt;property id=&quot;20300&quot; value=&quot;Slide 26&quot;/&gt;&lt;property id=&quot;20307&quot; value=&quot;276&quot;/&gt;&lt;/object&gt;&lt;object type=&quot;3&quot; unique_id=&quot;11512&quot;&gt;&lt;property id=&quot;20148&quot; value=&quot;5&quot;/&gt;&lt;property id=&quot;20300&quot; value=&quot;Slide 1&quot;/&gt;&lt;property id=&quot;20307&quot; value=&quot;283&quot;/&gt;&lt;/object&gt;&lt;object type=&quot;3&quot; unique_id=&quot;11513&quot;&gt;&lt;property id=&quot;20148&quot; value=&quot;5&quot;/&gt;&lt;property id=&quot;20300&quot; value=&quot;Slide 13&quot;/&gt;&lt;property id=&quot;20307&quot; value=&quot;279&quot;/&gt;&lt;/object&gt;&lt;object type=&quot;3&quot; unique_id=&quot;11514&quot;&gt;&lt;property id=&quot;20148&quot; value=&quot;5&quot;/&gt;&lt;property id=&quot;20300&quot; value=&quot;Slide 14&quot;/&gt;&lt;property id=&quot;20307&quot; value=&quot;280&quot;/&gt;&lt;/object&gt;&lt;object type=&quot;3&quot; unique_id=&quot;11515&quot;&gt;&lt;property id=&quot;20148&quot; value=&quot;5&quot;/&gt;&lt;property id=&quot;20300&quot; value=&quot;Slide 15&quot;/&gt;&lt;property id=&quot;20307&quot; value=&quot;281&quot;/&gt;&lt;/object&gt;&lt;object type=&quot;3&quot; unique_id=&quot;11516&quot;&gt;&lt;property id=&quot;20148&quot; value=&quot;5&quot;/&gt;&lt;property id=&quot;20300&quot; value=&quot;Slide 27&quot;/&gt;&lt;property id=&quot;20307&quot; value=&quot;282&quot;/&gt;&lt;/object&gt;&lt;object type=&quot;3&quot; unique_id=&quot;11683&quot;&gt;&lt;property id=&quot;20148&quot; value=&quot;5&quot;/&gt;&lt;property id=&quot;20300&quot; value=&quot;Slide 2&quot;/&gt;&lt;property id=&quot;20307&quot; value=&quot;284&quot;/&gt;&lt;/object&gt;&lt;object type=&quot;3&quot; unique_id=&quot;11684&quot;&gt;&lt;property id=&quot;20148&quot; value=&quot;5&quot;/&gt;&lt;property id=&quot;20300&quot; value=&quot;Slide 3&quot;/&gt;&lt;property id=&quot;20307&quot; value=&quot;285&quot;/&gt;&lt;/object&gt;&lt;object type=&quot;3&quot; unique_id=&quot;11685&quot;&gt;&lt;property id=&quot;20148&quot; value=&quot;5&quot;/&gt;&lt;property id=&quot;20300&quot; value=&quot;Slide 4&quot;/&gt;&lt;property id=&quot;20307&quot; value=&quot;286&quot;/&gt;&lt;/object&gt;&lt;/object&gt;&lt;/object&gt;&lt;/database&gt;"/>
  <p:tag name="SECTOMILLISECCONVERTED" val="1"/>
  <p:tag name="ISPRING_RESOURCE_PATHS_HASH_PRESENTER" val="4e724c1080579386ed9f3b12270bae9c68cb96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412</TotalTime>
  <Words>1917</Words>
  <Application>Microsoft Office PowerPoint</Application>
  <PresentationFormat>Custom</PresentationFormat>
  <Paragraphs>216</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Mr.Quang</dc:creator>
  <cp:lastModifiedBy>dell</cp:lastModifiedBy>
  <cp:revision>51</cp:revision>
  <dcterms:created xsi:type="dcterms:W3CDTF">2018-02-03T15:02:48Z</dcterms:created>
  <dcterms:modified xsi:type="dcterms:W3CDTF">2020-04-09T04:56:14Z</dcterms:modified>
</cp:coreProperties>
</file>