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5"/>
  </p:notesMasterIdLst>
  <p:sldIdLst>
    <p:sldId id="256" r:id="rId5"/>
    <p:sldId id="257" r:id="rId6"/>
    <p:sldId id="261" r:id="rId7"/>
    <p:sldId id="258" r:id="rId8"/>
    <p:sldId id="259" r:id="rId9"/>
    <p:sldId id="289" r:id="rId10"/>
    <p:sldId id="283" r:id="rId11"/>
    <p:sldId id="284" r:id="rId12"/>
    <p:sldId id="285" r:id="rId13"/>
    <p:sldId id="286" r:id="rId14"/>
    <p:sldId id="287" r:id="rId15"/>
    <p:sldId id="288" r:id="rId16"/>
    <p:sldId id="269" r:id="rId17"/>
    <p:sldId id="260" r:id="rId18"/>
    <p:sldId id="272" r:id="rId19"/>
    <p:sldId id="271" r:id="rId20"/>
    <p:sldId id="274" r:id="rId21"/>
    <p:sldId id="270" r:id="rId22"/>
    <p:sldId id="290" r:id="rId23"/>
    <p:sldId id="273" r:id="rId24"/>
    <p:sldId id="267" r:id="rId25"/>
    <p:sldId id="262" r:id="rId26"/>
    <p:sldId id="263" r:id="rId27"/>
    <p:sldId id="275" r:id="rId28"/>
    <p:sldId id="276" r:id="rId29"/>
    <p:sldId id="277" r:id="rId30"/>
    <p:sldId id="280" r:id="rId31"/>
    <p:sldId id="264" r:id="rId32"/>
    <p:sldId id="265" r:id="rId33"/>
    <p:sldId id="26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BB848-F41C-4759-8F04-5070B72C8955}" type="datetimeFigureOut">
              <a:rPr lang="en-US" smtClean="0"/>
              <a:t>16/08/2019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6DAC3-2A87-4F73-A817-D799432E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A3AA-DF62-4409-9B0B-A2DB81CB9E9A}" type="datetime1">
              <a:rPr lang="en-US" smtClean="0"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CC0A-7B78-4237-A498-41C24DDD22E7}" type="datetime1">
              <a:rPr lang="en-US" smtClean="0"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E2EC-9184-4898-91B3-D5A8F7F556F9}" type="datetime1">
              <a:rPr lang="en-US" smtClean="0"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6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9AF1-491B-4F4D-8103-6C28B6660A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82B3-8BDA-402F-9658-8DEA79158F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8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4ACE-F3D6-4BAC-91F3-3B76EFE0A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7BD72-F6BB-4A43-816C-FDEA7C142D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50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C2F7-CE60-4853-89BD-9CEF8B4420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0DF5-8BCE-45DB-9BA7-80D37D123D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6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2AEDD-2363-4179-A703-DEE55F0B8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D954-6F84-4EFC-A66C-DB6BA00E40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3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2C46-47B3-4566-BE15-DAEF4337F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26CC-6196-414C-9F08-8F14FA31DB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3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3EB0-692F-4B99-8D2F-55BE34B809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D498-1CA0-4D43-81EE-6DE1C72141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30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D979-8673-4FC4-AB9F-3FA36AB1DF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A1FD-EA41-40DB-8A57-ED3A1D4DA7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28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D5AF-9D39-433C-AF1B-EE5CC72969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6286-532C-4D29-B634-2034B1BDC6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3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8C9F-04F4-4129-BF8F-EC586313392E}" type="datetime1">
              <a:rPr lang="en-US" smtClean="0"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4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6DC9-504D-4782-835A-593E2587D9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23E8F-56D9-4456-ABB2-2CBF4DE8C9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DEEF-46D0-46D5-92E9-9966A3D600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02FB-48BC-485B-845A-D565A9678C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8252D-DF2E-4E23-B0E3-9290C1C01F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B19E-8DCA-40B0-98F2-2B797DCA53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75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296C-202D-403C-81E9-3D2CCD0084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82B3-8BDA-402F-9658-8DEA79158F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A442D-C8DA-4B97-9D00-B9E29F1A3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7BD72-F6BB-4A43-816C-FDEA7C142D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06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132D-B1B3-449E-AA62-1DD05D5AD4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0DF5-8BCE-45DB-9BA7-80D37D123D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93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D8E8-D799-4CDD-8A95-F69DA968E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D954-6F84-4EFC-A66C-DB6BA00E40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51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DD2E-C167-4B89-AB34-7210FC1FAC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26CC-6196-414C-9F08-8F14FA31DB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02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63FD-2825-4575-A839-04AEDBC86F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D498-1CA0-4D43-81EE-6DE1C72141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7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8AAE-6F65-4FC7-9141-F131F5A801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A1FD-EA41-40DB-8A57-ED3A1D4DA7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6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1AA2-A51E-4BE5-88FA-3C7E92BA286C}" type="datetime1">
              <a:rPr lang="en-US" smtClean="0"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35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B1106-4BB1-4847-B10D-89DF5138D0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6286-532C-4D29-B634-2034B1BDC6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01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C8EA-B723-437A-ACBC-4FF41BFD0F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23E8F-56D9-4456-ABB2-2CBF4DE8C9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85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BFE7-0DBE-46E4-AB28-102A5BA9B9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02FB-48BC-485B-845A-D565A9678C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20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E353-E8CE-4CF5-B7BC-CDC82599EE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B19E-8DCA-40B0-98F2-2B797DCA53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66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D3D4-61B6-4624-813A-83B76AF50C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82B3-8BDA-402F-9658-8DEA79158F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12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2320-7312-42F3-9A08-19275039E8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7BD72-F6BB-4A43-816C-FDEA7C142D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74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0040-F374-4898-AE61-24BE9E227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0DF5-8BCE-45DB-9BA7-80D37D123D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73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79AB-8A57-40D0-B28E-93DF08B8BA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D954-6F84-4EFC-A66C-DB6BA00E40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4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9B1E9-F244-49ED-A52E-089F44E8E1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26CC-6196-414C-9F08-8F14FA31DB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18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106C-CD41-487D-90B3-28C5B7E660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D498-1CA0-4D43-81EE-6DE1C72141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5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942-1CC3-4393-AC3F-7D4D6F3BB4C9}" type="datetime1">
              <a:rPr lang="en-US" smtClean="0"/>
              <a:t>16/08/2019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0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FFA1-B084-4BA3-9643-B5CF710F46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A1FD-EA41-40DB-8A57-ED3A1D4DA7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4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1102-F73D-4015-B9D3-04E77E86DC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6286-532C-4D29-B634-2034B1BDC6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10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9AB0-46B2-4987-98EF-F30FB99C4D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23E8F-56D9-4456-ABB2-2CBF4DE8C9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17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3696-2B5D-4DDB-AFDA-C20721D4B7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02FB-48BC-485B-845A-D565A9678C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F037-7B3D-4D49-BC98-3F7ACC87DD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B19E-8DCA-40B0-98F2-2B797DCA53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4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0208-EC4A-4936-A3ED-94F501E83833}" type="datetime1">
              <a:rPr lang="en-US" smtClean="0"/>
              <a:t>16/08/2019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1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FC5-11DE-49E1-9D43-8A18ABED8B60}" type="datetime1">
              <a:rPr lang="en-US" smtClean="0"/>
              <a:t>16/08/2019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4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8B45-066B-4FEE-8422-E74176EAE86F}" type="datetime1">
              <a:rPr lang="en-US" smtClean="0"/>
              <a:t>16/08/2019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1842-211C-459A-8AB3-C416A7B3EE94}" type="datetime1">
              <a:rPr lang="en-US" smtClean="0"/>
              <a:t>16/08/2019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F62E-9AF2-4E55-A72D-963488D9CAA1}" type="datetime1">
              <a:rPr lang="en-US" smtClean="0"/>
              <a:t>16/08/2019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0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3620-36DC-4B10-B190-45C28D883F07}" type="datetime1">
              <a:rPr lang="en-US" smtClean="0"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GV: TRƯƠNG HOÀNG LONG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2711-F7E9-4036-BC15-D3908DD2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8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275D6E-9153-4126-A712-C7EE36900B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C57616-42E2-4316-9386-69147CC74C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5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9C3E68-09E0-4E46-A1BF-C3FCA95AE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C57616-42E2-4316-9386-69147CC74C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5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E25DE9-5009-4F98-8B60-3015286B46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C57616-42E2-4316-9386-69147CC74C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747" y="1687140"/>
            <a:ext cx="7234519" cy="23876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" panose="00000400000000000000" pitchFamily="2" charset="0"/>
                <a:cs typeface="Times New Roman" panose="02020603050405020304" pitchFamily="18" charset="0"/>
              </a:rPr>
              <a:t>CON RỒNG CHÁU TIÊN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669223" y="4331318"/>
            <a:ext cx="45719" cy="45719"/>
          </a:xfrm>
          <a:custGeom>
            <a:avLst/>
            <a:gdLst>
              <a:gd name="connsiteX0" fmla="*/ 200487 w 853551"/>
              <a:gd name="connsiteY0" fmla="*/ 165566 h 676749"/>
              <a:gd name="connsiteX1" fmla="*/ 80566 w 853551"/>
              <a:gd name="connsiteY1" fmla="*/ 105606 h 676749"/>
              <a:gd name="connsiteX2" fmla="*/ 35595 w 853551"/>
              <a:gd name="connsiteY2" fmla="*/ 135586 h 676749"/>
              <a:gd name="connsiteX3" fmla="*/ 20605 w 853551"/>
              <a:gd name="connsiteY3" fmla="*/ 300478 h 676749"/>
              <a:gd name="connsiteX4" fmla="*/ 50586 w 853551"/>
              <a:gd name="connsiteY4" fmla="*/ 390419 h 676749"/>
              <a:gd name="connsiteX5" fmla="*/ 95556 w 853551"/>
              <a:gd name="connsiteY5" fmla="*/ 420399 h 676749"/>
              <a:gd name="connsiteX6" fmla="*/ 155517 w 853551"/>
              <a:gd name="connsiteY6" fmla="*/ 480360 h 676749"/>
              <a:gd name="connsiteX7" fmla="*/ 245458 w 853551"/>
              <a:gd name="connsiteY7" fmla="*/ 510340 h 676749"/>
              <a:gd name="connsiteX8" fmla="*/ 335399 w 853551"/>
              <a:gd name="connsiteY8" fmla="*/ 585291 h 676749"/>
              <a:gd name="connsiteX9" fmla="*/ 395359 w 853551"/>
              <a:gd name="connsiteY9" fmla="*/ 600281 h 676749"/>
              <a:gd name="connsiteX10" fmla="*/ 485300 w 853551"/>
              <a:gd name="connsiteY10" fmla="*/ 630262 h 676749"/>
              <a:gd name="connsiteX11" fmla="*/ 560251 w 853551"/>
              <a:gd name="connsiteY11" fmla="*/ 675232 h 676749"/>
              <a:gd name="connsiteX12" fmla="*/ 650192 w 853551"/>
              <a:gd name="connsiteY12" fmla="*/ 615271 h 676749"/>
              <a:gd name="connsiteX13" fmla="*/ 695163 w 853551"/>
              <a:gd name="connsiteY13" fmla="*/ 585291 h 676749"/>
              <a:gd name="connsiteX14" fmla="*/ 725143 w 853551"/>
              <a:gd name="connsiteY14" fmla="*/ 540321 h 676749"/>
              <a:gd name="connsiteX15" fmla="*/ 755123 w 853551"/>
              <a:gd name="connsiteY15" fmla="*/ 510340 h 676749"/>
              <a:gd name="connsiteX16" fmla="*/ 815084 w 853551"/>
              <a:gd name="connsiteY16" fmla="*/ 375429 h 676749"/>
              <a:gd name="connsiteX17" fmla="*/ 830074 w 853551"/>
              <a:gd name="connsiteY17" fmla="*/ 105606 h 676749"/>
              <a:gd name="connsiteX18" fmla="*/ 725143 w 853551"/>
              <a:gd name="connsiteY18" fmla="*/ 15665 h 676749"/>
              <a:gd name="connsiteX19" fmla="*/ 680172 w 853551"/>
              <a:gd name="connsiteY19" fmla="*/ 675 h 676749"/>
              <a:gd name="connsiteX20" fmla="*/ 425340 w 853551"/>
              <a:gd name="connsiteY20" fmla="*/ 45645 h 676749"/>
              <a:gd name="connsiteX21" fmla="*/ 395359 w 853551"/>
              <a:gd name="connsiteY21" fmla="*/ 90616 h 676749"/>
              <a:gd name="connsiteX22" fmla="*/ 365379 w 853551"/>
              <a:gd name="connsiteY22" fmla="*/ 180557 h 676749"/>
              <a:gd name="connsiteX23" fmla="*/ 455320 w 853551"/>
              <a:gd name="connsiteY23" fmla="*/ 120596 h 676749"/>
              <a:gd name="connsiteX24" fmla="*/ 470310 w 853551"/>
              <a:gd name="connsiteY24" fmla="*/ 120596 h 67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3551" h="676749">
                <a:moveTo>
                  <a:pt x="200487" y="165566"/>
                </a:moveTo>
                <a:cubicBezTo>
                  <a:pt x="199306" y="164858"/>
                  <a:pt x="105821" y="101397"/>
                  <a:pt x="80566" y="105606"/>
                </a:cubicBezTo>
                <a:cubicBezTo>
                  <a:pt x="62795" y="108568"/>
                  <a:pt x="50585" y="125593"/>
                  <a:pt x="35595" y="135586"/>
                </a:cubicBezTo>
                <a:cubicBezTo>
                  <a:pt x="-12567" y="207830"/>
                  <a:pt x="-5931" y="176647"/>
                  <a:pt x="20605" y="300478"/>
                </a:cubicBezTo>
                <a:cubicBezTo>
                  <a:pt x="27227" y="331379"/>
                  <a:pt x="24291" y="372889"/>
                  <a:pt x="50586" y="390419"/>
                </a:cubicBezTo>
                <a:cubicBezTo>
                  <a:pt x="65576" y="400412"/>
                  <a:pt x="81877" y="408675"/>
                  <a:pt x="95556" y="420399"/>
                </a:cubicBezTo>
                <a:cubicBezTo>
                  <a:pt x="117017" y="438794"/>
                  <a:pt x="128702" y="471422"/>
                  <a:pt x="155517" y="480360"/>
                </a:cubicBezTo>
                <a:lnTo>
                  <a:pt x="245458" y="510340"/>
                </a:lnTo>
                <a:cubicBezTo>
                  <a:pt x="272473" y="537356"/>
                  <a:pt x="298874" y="569638"/>
                  <a:pt x="335399" y="585291"/>
                </a:cubicBezTo>
                <a:cubicBezTo>
                  <a:pt x="354335" y="593406"/>
                  <a:pt x="375626" y="594361"/>
                  <a:pt x="395359" y="600281"/>
                </a:cubicBezTo>
                <a:cubicBezTo>
                  <a:pt x="425628" y="609362"/>
                  <a:pt x="485300" y="630262"/>
                  <a:pt x="485300" y="630262"/>
                </a:cubicBezTo>
                <a:cubicBezTo>
                  <a:pt x="500346" y="645307"/>
                  <a:pt x="531063" y="684961"/>
                  <a:pt x="560251" y="675232"/>
                </a:cubicBezTo>
                <a:cubicBezTo>
                  <a:pt x="594434" y="663838"/>
                  <a:pt x="620212" y="635258"/>
                  <a:pt x="650192" y="615271"/>
                </a:cubicBezTo>
                <a:lnTo>
                  <a:pt x="695163" y="585291"/>
                </a:lnTo>
                <a:cubicBezTo>
                  <a:pt x="705156" y="570301"/>
                  <a:pt x="713889" y="554389"/>
                  <a:pt x="725143" y="540321"/>
                </a:cubicBezTo>
                <a:cubicBezTo>
                  <a:pt x="733972" y="529285"/>
                  <a:pt x="748803" y="522981"/>
                  <a:pt x="755123" y="510340"/>
                </a:cubicBezTo>
                <a:cubicBezTo>
                  <a:pt x="862153" y="296280"/>
                  <a:pt x="726898" y="507708"/>
                  <a:pt x="815084" y="375429"/>
                </a:cubicBezTo>
                <a:cubicBezTo>
                  <a:pt x="850959" y="267801"/>
                  <a:pt x="872690" y="241976"/>
                  <a:pt x="830074" y="105606"/>
                </a:cubicBezTo>
                <a:cubicBezTo>
                  <a:pt x="823244" y="83751"/>
                  <a:pt x="751648" y="28917"/>
                  <a:pt x="725143" y="15665"/>
                </a:cubicBezTo>
                <a:cubicBezTo>
                  <a:pt x="711010" y="8599"/>
                  <a:pt x="695162" y="5672"/>
                  <a:pt x="680172" y="675"/>
                </a:cubicBezTo>
                <a:cubicBezTo>
                  <a:pt x="596727" y="6635"/>
                  <a:pt x="491573" y="-20588"/>
                  <a:pt x="425340" y="45645"/>
                </a:cubicBezTo>
                <a:cubicBezTo>
                  <a:pt x="412601" y="58384"/>
                  <a:pt x="405353" y="75626"/>
                  <a:pt x="395359" y="90616"/>
                </a:cubicBezTo>
                <a:cubicBezTo>
                  <a:pt x="385366" y="120596"/>
                  <a:pt x="339085" y="198087"/>
                  <a:pt x="365379" y="180557"/>
                </a:cubicBezTo>
                <a:cubicBezTo>
                  <a:pt x="395359" y="160570"/>
                  <a:pt x="419288" y="120596"/>
                  <a:pt x="455320" y="120596"/>
                </a:cubicBezTo>
                <a:lnTo>
                  <a:pt x="470310" y="12059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1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0" y="29322"/>
            <a:ext cx="12052092" cy="6745574"/>
            <a:chOff x="304800" y="356548"/>
            <a:chExt cx="8534400" cy="5625152"/>
          </a:xfrm>
        </p:grpSpPr>
        <p:pic>
          <p:nvPicPr>
            <p:cNvPr id="7171" name="Picture 2" descr="E:\truyen_conrongchautien\06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56548"/>
              <a:ext cx="426720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3" descr="E:\truyen_conrongchautien\06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81000"/>
              <a:ext cx="426720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70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1" y="4"/>
            <a:ext cx="12192000" cy="6857999"/>
            <a:chOff x="381000" y="495300"/>
            <a:chExt cx="8534400" cy="5611504"/>
          </a:xfrm>
        </p:grpSpPr>
        <p:pic>
          <p:nvPicPr>
            <p:cNvPr id="8195" name="Picture 2" descr="E:\truyen_conrongchautien\07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06104"/>
              <a:ext cx="426720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3" descr="E:\truyen_conrongchautien\07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95300"/>
              <a:ext cx="426720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4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179887" y="134918"/>
            <a:ext cx="12012119" cy="6723089"/>
            <a:chOff x="457200" y="457200"/>
            <a:chExt cx="8382000" cy="5500688"/>
          </a:xfrm>
        </p:grpSpPr>
        <p:pic>
          <p:nvPicPr>
            <p:cNvPr id="9219" name="Picture 2" descr="E:\truyen_conrongchautien\08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57200"/>
              <a:ext cx="4191000" cy="550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3" descr="E:\truyen_conrongchautien\08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"/>
              <a:ext cx="4191000" cy="550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88" y="136526"/>
            <a:ext cx="6036957" cy="64340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7" y="779933"/>
            <a:ext cx="7646895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Lạc Long Quân - Âu cơ: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0" y="1850314"/>
          <a:ext cx="12192000" cy="358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86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u="non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 Long Quân      </a:t>
                      </a:r>
                      <a:endParaRPr lang="en-US" sz="3600" u="non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u="non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 Cơ</a:t>
                      </a:r>
                      <a:endParaRPr lang="en-US" sz="3600" u="non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868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gốc: 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Rồng  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68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dáng: 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 rồng ở dưới nước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Xinh đẹp tuyệt trần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2184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năng: 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nhiều phép lạ, giúp dân diệt trừ yêu quái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dân các phong tục, lễ nghi...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6988" y="5836036"/>
            <a:ext cx="1048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Đẹp 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kì lạ, lớn lao với nguồn gốc vô cùng cao </a:t>
            </a:r>
            <a:r>
              <a:rPr lang="pt-BR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1343" y="398207"/>
            <a:ext cx="8747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2. Âu Cơ sinh nở kỳ lạ và hai người chia con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65877"/>
              </p:ext>
            </p:extLst>
          </p:nvPr>
        </p:nvGraphicFramePr>
        <p:xfrm>
          <a:off x="0" y="1274231"/>
          <a:ext cx="7660341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6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nl-NL" sz="36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 Cơ sinh nở kì lạ:</a:t>
                      </a:r>
                      <a:endParaRPr lang="en-US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2" y="2038662"/>
            <a:ext cx="11054437" cy="471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12192000" cy="680943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916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25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1343" y="398207"/>
            <a:ext cx="8747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2. Âu Cơ sinh nở kỳ lạ và hai người chia con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274231"/>
          <a:ext cx="7660341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6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nl-NL" sz="36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 Cơ sinh nở kì lạ:</a:t>
                      </a:r>
                      <a:endParaRPr lang="en-US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2148289"/>
          <a:ext cx="12192000" cy="1097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Sinh bọc trăm trứng, nở trăm người </a:t>
                      </a:r>
                      <a:r>
                        <a:rPr lang="nl-NL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con, </a:t>
                      </a:r>
                      <a:r>
                        <a:rPr lang="nl-NL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 đẽ, khôi ngô, không cần bú mớm, lớn nhanh như thổi.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09487"/>
              </p:ext>
            </p:extLst>
          </p:nvPr>
        </p:nvGraphicFramePr>
        <p:xfrm>
          <a:off x="0" y="3371972"/>
          <a:ext cx="12192000" cy="1097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7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tưởng tượng sáng tạo diệu </a:t>
                      </a:r>
                      <a:r>
                        <a:rPr lang="nl-NL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nl-NL" sz="36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0" y="0"/>
            <a:ext cx="12052091" cy="6610662"/>
            <a:chOff x="291152" y="522596"/>
            <a:chExt cx="8534400" cy="5611504"/>
          </a:xfrm>
        </p:grpSpPr>
        <p:pic>
          <p:nvPicPr>
            <p:cNvPr id="11267" name="Picture 2" descr="E:\truyen_conrongchautien\10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352" y="522596"/>
              <a:ext cx="426720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3" descr="E:\truyen_conrongchautien\10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52" y="533400"/>
              <a:ext cx="426720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697645"/>
              </p:ext>
            </p:extLst>
          </p:nvPr>
        </p:nvGraphicFramePr>
        <p:xfrm>
          <a:off x="3013023" y="5715750"/>
          <a:ext cx="7734925" cy="1097280"/>
        </p:xfrm>
        <a:graphic>
          <a:graphicData uri="http://schemas.openxmlformats.org/drawingml/2006/table">
            <a:tbl>
              <a:tblPr/>
              <a:tblGrid>
                <a:gridCol w="773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kumimoji="0" lang="nl-NL" sz="3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 Cơ và Lạc Long Quân chia con:</a:t>
                      </a: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GV: TRƯƠNG HOÀNG LONG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34476"/>
            <a:ext cx="526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609164"/>
              </p:ext>
            </p:extLst>
          </p:nvPr>
        </p:nvGraphicFramePr>
        <p:xfrm>
          <a:off x="878548" y="842356"/>
          <a:ext cx="4675095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7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Truyền thuyết là gì?</a:t>
                      </a:r>
                      <a:endParaRPr lang="en-US" sz="3600" b="1" i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67105"/>
              </p:ext>
            </p:extLst>
          </p:nvPr>
        </p:nvGraphicFramePr>
        <p:xfrm>
          <a:off x="112060" y="1481315"/>
          <a:ext cx="12079941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079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Truyện dân gian truyền miệng kể về các nhân vật, sự kiện có liên quan đến lịch sử thời quá khứ.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Thường có yếu tố tưởng tượng kì ảo.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Thể hiện thái độ, cách đánh giá của nhân dân đối với các sự kiện và nhân vật LS.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1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9295" y="365125"/>
          <a:ext cx="10515600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nl-NL" sz="36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 Cơ và Lạc Long Quân chia con:</a:t>
                      </a:r>
                      <a:endParaRPr lang="en-US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977530"/>
            <a:ext cx="3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" y="2364840"/>
            <a:ext cx="605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9629" y="234902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7" y="2396344"/>
            <a:ext cx="102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009524"/>
              </p:ext>
            </p:extLst>
          </p:nvPr>
        </p:nvGraphicFramePr>
        <p:xfrm>
          <a:off x="289653" y="160174"/>
          <a:ext cx="10515600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nl-NL" sz="36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 Cơ và Lạc Long Quân chia con:</a:t>
                      </a:r>
                      <a:endParaRPr lang="en-US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064"/>
            <a:ext cx="12192000" cy="59359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9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55750"/>
              </p:ext>
            </p:extLst>
          </p:nvPr>
        </p:nvGraphicFramePr>
        <p:xfrm>
          <a:off x="419727" y="1151665"/>
          <a:ext cx="7324164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324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- 50 người con theo cha xuống </a:t>
                      </a:r>
                      <a:r>
                        <a:rPr lang="nl-NL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26608"/>
              </p:ext>
            </p:extLst>
          </p:nvPr>
        </p:nvGraphicFramePr>
        <p:xfrm>
          <a:off x="359763" y="1771772"/>
          <a:ext cx="10515600" cy="1645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71500" indent="-57150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dăn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452740"/>
              </p:ext>
            </p:extLst>
          </p:nvPr>
        </p:nvGraphicFramePr>
        <p:xfrm>
          <a:off x="0" y="4741387"/>
          <a:ext cx="12192000" cy="1097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à"/>
                      </a:pPr>
                      <a:r>
                        <a:rPr lang="en-US" sz="3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3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inh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đùm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3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3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672799"/>
              </p:ext>
            </p:extLst>
          </p:nvPr>
        </p:nvGraphicFramePr>
        <p:xfrm>
          <a:off x="0" y="198466"/>
          <a:ext cx="10515600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b="1" i="1" u="non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Giải thích nguồn gốc con Rồng, cháu </a:t>
                      </a:r>
                      <a:r>
                        <a:rPr lang="pt-BR" sz="3600" b="1" i="1" u="non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Tiên: </a:t>
                      </a:r>
                      <a:endParaRPr lang="en-US" sz="3600" b="1" i="1" u="non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1249"/>
            <a:ext cx="12192000" cy="609064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98466"/>
          <a:ext cx="10515600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b="1" i="1" u="non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Giải thích nguồn gốc con Rồng, cháu </a:t>
                      </a:r>
                      <a:r>
                        <a:rPr lang="pt-BR" sz="3600" b="1" i="1" u="non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Tiên: </a:t>
                      </a:r>
                      <a:endParaRPr lang="en-US" sz="3600" b="1" i="1" u="non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00786"/>
              </p:ext>
            </p:extLst>
          </p:nvPr>
        </p:nvGraphicFramePr>
        <p:xfrm>
          <a:off x="0" y="1126313"/>
          <a:ext cx="12192000" cy="1097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Con trưởng lên ngôi vua, lấy hiệu Hùng Vương, lập kinh đô, đặt tên </a:t>
                      </a: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pt-BR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Văn Lan.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1" y="2395816"/>
            <a:ext cx="11937167" cy="446219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98466"/>
          <a:ext cx="10515600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b="1" i="1" u="non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Giải thích nguồn gốc con Rồng, cháu </a:t>
                      </a:r>
                      <a:r>
                        <a:rPr lang="pt-BR" sz="3600" b="1" i="1" u="non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Tiên: </a:t>
                      </a:r>
                      <a:endParaRPr lang="en-US" sz="3600" b="1" i="1" u="non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079833"/>
            <a:ext cx="11571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- Giải thích nguồn gốc của người VN là con Rồng, cháu Tiên.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69" y="1726152"/>
            <a:ext cx="9837683" cy="51318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8243"/>
              </p:ext>
            </p:extLst>
          </p:nvPr>
        </p:nvGraphicFramePr>
        <p:xfrm>
          <a:off x="0" y="1299078"/>
          <a:ext cx="12192000" cy="1097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Cách kết thúc muốn khẳng định nguồn gốc con Rồng, cháu Tiên là có </a:t>
                      </a: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98466"/>
          <a:ext cx="10515600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b="1" i="1" u="non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Giải thích nguồn gốc con Rồng, cháu </a:t>
                      </a:r>
                      <a:r>
                        <a:rPr lang="pt-BR" sz="3600" b="1" i="1" u="non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Tiên: </a:t>
                      </a:r>
                      <a:endParaRPr lang="en-US" sz="3600" b="1" i="1" u="non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17" y="245206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8812" y="696011"/>
            <a:ext cx="10178861" cy="56477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Ý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0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0211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659" y="200513"/>
            <a:ext cx="2698376" cy="804769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3913" y="1931917"/>
            <a:ext cx="9628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dấp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2834" y="1005282"/>
            <a:ext cx="2941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2211" cy="6858000"/>
          </a:xfrm>
        </p:spPr>
      </p:pic>
      <p:sp>
        <p:nvSpPr>
          <p:cNvPr id="5" name="Rectangle 4"/>
          <p:cNvSpPr/>
          <p:nvPr/>
        </p:nvSpPr>
        <p:spPr>
          <a:xfrm>
            <a:off x="759524" y="1024030"/>
            <a:ext cx="10753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2674" y="377711"/>
            <a:ext cx="258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36" y="101426"/>
            <a:ext cx="2402541" cy="624727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10576"/>
          <a:stretch>
            <a:fillRect/>
          </a:stretch>
        </p:blipFill>
        <p:spPr bwMode="auto">
          <a:xfrm>
            <a:off x="0" y="726148"/>
            <a:ext cx="12192000" cy="61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61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18820">
            <a:off x="2344279" y="2314961"/>
            <a:ext cx="8063753" cy="1325563"/>
          </a:xfrm>
        </p:spPr>
        <p:txBody>
          <a:bodyPr>
            <a:noAutofit/>
          </a:bodyPr>
          <a:lstStyle/>
          <a:p>
            <a:r>
              <a:rPr lang="en-US" sz="19900" dirty="0" smtClean="0">
                <a:latin typeface="Floral" panose="00000400000000000000" pitchFamily="2" charset="0"/>
              </a:rPr>
              <a:t>thank</a:t>
            </a:r>
            <a:endParaRPr lang="en-US" sz="19900" dirty="0">
              <a:latin typeface="Floral" panose="000004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TRƯƠNG HOÀNG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266780"/>
              </p:ext>
            </p:extLst>
          </p:nvPr>
        </p:nvGraphicFramePr>
        <p:xfrm>
          <a:off x="784420" y="440418"/>
          <a:ext cx="6234953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3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b="1" i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600" b="1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6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6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6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6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3600" b="1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74423"/>
              </p:ext>
            </p:extLst>
          </p:nvPr>
        </p:nvGraphicFramePr>
        <p:xfrm>
          <a:off x="6916272" y="453960"/>
          <a:ext cx="1474695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7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97781" y="1217433"/>
            <a:ext cx="21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pt-BR" sz="36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Bố cục: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8867" y="1217433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 phần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39352"/>
              </p:ext>
            </p:extLst>
          </p:nvPr>
        </p:nvGraphicFramePr>
        <p:xfrm>
          <a:off x="125513" y="1863751"/>
          <a:ext cx="1194995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949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Từ đầu đến</a:t>
                      </a: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pt-BR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 Trang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Giới </a:t>
                      </a: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pt-BR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 </a:t>
                      </a: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 </a:t>
                      </a: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Quân và Âu Cơ.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Tiếp</a:t>
                      </a: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lên </a:t>
                      </a: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Chuyện Âu Cơ sinh nở kì lạ và </a:t>
                      </a: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người </a:t>
                      </a: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con.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Còn lại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Giải thích nguồn gốc con Rồng, cháu Tiên.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88" y="136526"/>
            <a:ext cx="6036957" cy="64340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7" y="779933"/>
            <a:ext cx="7646895" cy="51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Lạc Long Quân - Âu cơ: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6" y="1379096"/>
            <a:ext cx="9803567" cy="5276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61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0" y="1"/>
            <a:ext cx="12192000" cy="6858000"/>
            <a:chOff x="457200" y="457200"/>
            <a:chExt cx="8382000" cy="5500688"/>
          </a:xfrm>
        </p:grpSpPr>
        <p:pic>
          <p:nvPicPr>
            <p:cNvPr id="3075" name="Picture 2" descr="E:\truyen_conrongchautien\0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57200"/>
              <a:ext cx="4191000" cy="550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3" descr="E:\truyen_conrongchautien\0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"/>
              <a:ext cx="4191000" cy="550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3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533400" y="685160"/>
            <a:chExt cx="8382000" cy="5501328"/>
          </a:xfrm>
        </p:grpSpPr>
        <p:pic>
          <p:nvPicPr>
            <p:cNvPr id="5123" name="Picture 2" descr="E:\truyen_conrongchautien\0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685800"/>
              <a:ext cx="4191000" cy="550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3" descr="E:\truyen_conrongchautien\0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85160"/>
              <a:ext cx="4191000" cy="550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58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" y="0"/>
            <a:ext cx="12067083" cy="6730584"/>
            <a:chOff x="381000" y="533400"/>
            <a:chExt cx="8534400" cy="5600700"/>
          </a:xfrm>
        </p:grpSpPr>
        <p:pic>
          <p:nvPicPr>
            <p:cNvPr id="6147" name="Picture 2" descr="E:\truyen_conrongchautien\0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33400"/>
              <a:ext cx="426720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3" descr="E:\truyen_conrongchautien\0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26720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51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1" y="0"/>
            <a:ext cx="11797259" cy="6858000"/>
            <a:chOff x="457200" y="609600"/>
            <a:chExt cx="8077200" cy="5300663"/>
          </a:xfrm>
        </p:grpSpPr>
        <p:pic>
          <p:nvPicPr>
            <p:cNvPr id="4099" name="Picture 2" descr="E:\truyen_conrongchautien\0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9600"/>
              <a:ext cx="4038600" cy="530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3" descr="E:\truyen_conrongchautien\0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9600"/>
              <a:ext cx="4038600" cy="530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96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737</Words>
  <Application>Microsoft Office PowerPoint</Application>
  <PresentationFormat>Widescreen</PresentationFormat>
  <Paragraphs>87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Antique</vt:lpstr>
      <vt:lpstr>Arial</vt:lpstr>
      <vt:lpstr>Calibri</vt:lpstr>
      <vt:lpstr>Calibri Light</vt:lpstr>
      <vt:lpstr>Floral</vt:lpstr>
      <vt:lpstr>PMingLiU</vt:lpstr>
      <vt:lpstr>Symbol</vt:lpstr>
      <vt:lpstr>Times New Roman</vt:lpstr>
      <vt:lpstr>Wingdings</vt:lpstr>
      <vt:lpstr>Office Theme</vt:lpstr>
      <vt:lpstr>1_Office Theme</vt:lpstr>
      <vt:lpstr>2_Office Theme</vt:lpstr>
      <vt:lpstr>3_Office Theme</vt:lpstr>
      <vt:lpstr>CON RỒNG CHÁU TIÊN</vt:lpstr>
      <vt:lpstr>PowerPoint Presentation</vt:lpstr>
      <vt:lpstr>2. Tóm tắt</vt:lpstr>
      <vt:lpstr>PowerPoint Presentation</vt:lpstr>
      <vt:lpstr>II. Đọc – hiểu văn bản: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Đọc – hiểu văn bản: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</vt:lpstr>
      <vt:lpstr>PowerPoint Presentation</vt:lpstr>
      <vt:lpstr>thank</vt:lpstr>
    </vt:vector>
  </TitlesOfParts>
  <Company>IT HUNGPHAT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RỒNG CHÁU TIÊN</dc:title>
  <dc:creator>LE</dc:creator>
  <cp:lastModifiedBy>Windows User</cp:lastModifiedBy>
  <cp:revision>30</cp:revision>
  <dcterms:created xsi:type="dcterms:W3CDTF">2017-08-12T07:19:58Z</dcterms:created>
  <dcterms:modified xsi:type="dcterms:W3CDTF">2019-08-16T06:07:06Z</dcterms:modified>
</cp:coreProperties>
</file>