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4" r:id="rId2"/>
    <p:sldId id="345" r:id="rId3"/>
    <p:sldId id="346" r:id="rId4"/>
    <p:sldId id="337" r:id="rId5"/>
    <p:sldId id="338" r:id="rId6"/>
    <p:sldId id="339" r:id="rId7"/>
    <p:sldId id="340" r:id="rId8"/>
    <p:sldId id="318" r:id="rId9"/>
    <p:sldId id="341" r:id="rId10"/>
    <p:sldId id="342" r:id="rId11"/>
    <p:sldId id="343" r:id="rId12"/>
    <p:sldId id="33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5" d="100"/>
          <a:sy n="35" d="100"/>
        </p:scale>
        <p:origin x="-858" y="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Sheet1!$A$2:$A$8</c:f>
              <c:strCache>
                <c:ptCount val="7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5thQtr</c:v>
                </c:pt>
                <c:pt idx="5">
                  <c:v>6thQtr</c:v>
                </c:pt>
                <c:pt idx="6">
                  <c:v>7thQtr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8.2000000000000011</c:v>
                </c:pt>
                <c:pt idx="1">
                  <c:v>3.2</c:v>
                </c:pt>
                <c:pt idx="2">
                  <c:v>1.6</c:v>
                </c:pt>
                <c:pt idx="3">
                  <c:v>1.3</c:v>
                </c:pt>
                <c:pt idx="4">
                  <c:v>1.8</c:v>
                </c:pt>
                <c:pt idx="5">
                  <c:v>1.1000000000000001</c:v>
                </c:pt>
                <c:pt idx="6">
                  <c:v>1.2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32AC4-EE0B-4B33-9F8C-86F2F61ADF3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39819-2FF4-4710-A40A-B2E06753A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FD4C-2A3B-48BF-87F3-9FCDCB75105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gif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ew%20%20English_6_7_8_CD\english8_CD1\04%20Track%204.wma" TargetMode="Externa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ew%20%20English_6_7_8_CD\english8_CD1\05%20Track%205.wma" TargetMode="Externa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file:///C:\Users\Administrator\Desktop\PR%20Song%20(convert-video-online.com).avi" TargetMode="External"/><Relationship Id="rId1" Type="http://schemas.openxmlformats.org/officeDocument/2006/relationships/video" Target="file:///C:\Users\Administrator\Desktop\BR%20Song%20(convert-video-online.com).avi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670503"/>
            <a:ext cx="7467600" cy="5501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85800" y="685800"/>
            <a:ext cx="6858000" cy="28007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</a:rPr>
              <a:t>8</a:t>
            </a:r>
            <a:endParaRPr lang="en-US" sz="3200" b="1" dirty="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UNIT 1 .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LEISURE ACTIVITIES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</a:rPr>
              <a:t>PERIOD 3: A CLOSER LOOK 1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81200" y="3733800"/>
            <a:ext cx="4953000" cy="1524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0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85800" y="2286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1. Complete the words under the pictures with /pr/ or /</a:t>
            </a:r>
            <a:r>
              <a:rPr lang="en-US" sz="2400" b="1" dirty="0" err="1" smtClean="0">
                <a:solidFill>
                  <a:srgbClr val="FF0000"/>
                </a:solidFill>
              </a:rPr>
              <a:t>br</a:t>
            </a:r>
            <a:r>
              <a:rPr lang="en-US" sz="2400" b="1" dirty="0" smtClean="0">
                <a:solidFill>
                  <a:srgbClr val="FF0000"/>
                </a:solidFill>
              </a:rPr>
              <a:t>/.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 (Ex. 1/p.8)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15" name="Picture 14" descr="https://encrypted-tbn1.gstatic.com/images?q=tbn:ANd9GcSdKrmiojfP9Fv3pPFnT2EQu0vG2c-VLYve1HX_GRBxqaWjQxMa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1295400"/>
            <a:ext cx="1752600" cy="11144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6" name="irc_mi" descr="http://upload.wikimedia.org/wikipedia/commons/e/e1/Gaoliang_Bridge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295400"/>
            <a:ext cx="16002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7" name="Picture 16" descr="https://encrypted-tbn3.gstatic.com/images?q=tbn:ANd9GcTdGJtz1gAJlJ9xVdHR2Bwa8QIPUJAtliYlu3_sVUDjLx-UvxBV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00600" y="1371600"/>
            <a:ext cx="18288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18" name="irc_mi" descr="http://www.banhmibistro.com/images/baguette%20%28small%29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371600"/>
            <a:ext cx="1676400" cy="106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457200" y="26670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1. a ___icot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2667000" y="2590800"/>
            <a:ext cx="1808162" cy="5651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 ____ ridge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4800600" y="2590800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3. ___acelet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7010400" y="2590800"/>
            <a:ext cx="1600200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4._____ead</a:t>
            </a: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19" descr="https://encrypted-tbn2.gstatic.com/images?q=tbn:ANd9GcQKsRCVMDeXVWIwMGQmrOoGrCrdartD4oEW5ZO1EDKO79pvW_sTEg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3400" y="3733800"/>
            <a:ext cx="17526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21" name="irc_mi" descr="http://img2.timeinc.net/people/i/2013/news/130429/president-obama-600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743200" y="3733800"/>
            <a:ext cx="17526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22" name="irc_ilrp_mut" descr="https://encrypted-tbn3.gstatic.com/images?q=tbn:ANd9GcTwvuroVgrSqdQCqGmpGpE3yJyDLnZ2vhCcCR_FmTSaikQg8jer8tjWItc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876800" y="3733800"/>
            <a:ext cx="17526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23" name="irc_mi" descr="http://livelovefruit.com/wp-content/uploads/2013/06/977599_375755671.jp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10400" y="3581400"/>
            <a:ext cx="1752600" cy="1447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457200" y="5410200"/>
            <a:ext cx="1828800" cy="609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5. ___incess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2590800" y="5410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6._____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esident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4953000" y="5410200"/>
            <a:ext cx="1676400" cy="609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7. ___</a:t>
            </a: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esent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7162800" y="5410200"/>
            <a:ext cx="1600200" cy="6096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175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8. ___occoli</a:t>
            </a: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00332" y="26529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26548" y="255680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br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1744" y="25908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br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13676" y="255680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br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276" y="53961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98412" y="53961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94144" y="540434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18012" y="5410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br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04 Track 4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2"/>
          <a:stretch>
            <a:fillRect/>
          </a:stretch>
        </p:blipFill>
        <p:spPr>
          <a:xfrm>
            <a:off x="8153400" y="609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76114" fill="hold"/>
                                        <p:tgtEl>
                                          <p:spTgt spid="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"/>
                </p:tgtEl>
              </p:cMediaNode>
            </p:audio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85800" y="304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2. Listen and repeat.  (Ex. 1/p.8)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1066800"/>
            <a:ext cx="792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She loves making a</a:t>
            </a:r>
            <a:r>
              <a:rPr lang="en-US" sz="2800" dirty="0" smtClean="0">
                <a:solidFill>
                  <a:srgbClr val="FF0000"/>
                </a:solidFill>
              </a:rPr>
              <a:t>pr</a:t>
            </a:r>
            <a:r>
              <a:rPr lang="en-US" sz="2800" dirty="0" smtClean="0">
                <a:solidFill>
                  <a:srgbClr val="002060"/>
                </a:solidFill>
              </a:rPr>
              <a:t>icot jam.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My dad likes making </a:t>
            </a:r>
            <a:r>
              <a:rPr lang="en-US" sz="2800" dirty="0" smtClean="0">
                <a:solidFill>
                  <a:srgbClr val="FF0000"/>
                </a:solidFill>
              </a:rPr>
              <a:t>br</a:t>
            </a:r>
            <a:r>
              <a:rPr lang="en-US" sz="2800" dirty="0" smtClean="0">
                <a:solidFill>
                  <a:srgbClr val="002060"/>
                </a:solidFill>
              </a:rPr>
              <a:t>ead in his free time.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Hen is our club </a:t>
            </a:r>
            <a:r>
              <a:rPr lang="en-US" sz="2800" dirty="0" smtClean="0">
                <a:solidFill>
                  <a:srgbClr val="FF0000"/>
                </a:solidFill>
              </a:rPr>
              <a:t>pr</a:t>
            </a:r>
            <a:r>
              <a:rPr lang="en-US" sz="2800" dirty="0" smtClean="0">
                <a:solidFill>
                  <a:srgbClr val="002060"/>
                </a:solidFill>
              </a:rPr>
              <a:t>esident.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Mai keeps all her </a:t>
            </a:r>
            <a:r>
              <a:rPr lang="en-US" sz="2800" dirty="0" smtClean="0">
                <a:solidFill>
                  <a:srgbClr val="FF0000"/>
                </a:solidFill>
              </a:rPr>
              <a:t>br</a:t>
            </a:r>
            <a:r>
              <a:rPr lang="en-US" sz="2800" dirty="0" smtClean="0">
                <a:solidFill>
                  <a:srgbClr val="002060"/>
                </a:solidFill>
              </a:rPr>
              <a:t>acelets in a beautiful bags.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You will need a </a:t>
            </a:r>
            <a:r>
              <a:rPr lang="en-US" sz="2800" dirty="0" smtClean="0">
                <a:solidFill>
                  <a:srgbClr val="FF0000"/>
                </a:solidFill>
              </a:rPr>
              <a:t>br</a:t>
            </a:r>
            <a:r>
              <a:rPr lang="en-US" sz="2800" dirty="0" smtClean="0">
                <a:solidFill>
                  <a:srgbClr val="002060"/>
                </a:solidFill>
              </a:rPr>
              <a:t>ush if you want to paint your room.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rgbClr val="002060"/>
                </a:solidFill>
              </a:rPr>
              <a:t>This is a wonderful </a:t>
            </a:r>
            <a:r>
              <a:rPr lang="en-US" sz="2800" dirty="0" smtClean="0">
                <a:solidFill>
                  <a:srgbClr val="FF0000"/>
                </a:solidFill>
              </a:rPr>
              <a:t>pr</a:t>
            </a:r>
            <a:r>
              <a:rPr lang="en-US" sz="2800" dirty="0" smtClean="0">
                <a:solidFill>
                  <a:srgbClr val="002060"/>
                </a:solidFill>
              </a:rPr>
              <a:t>esent. Thanks so much!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13" name="05 Track 5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3810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965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2" y="4672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2" y="52823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339723" y="4748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219200" y="304800"/>
            <a:ext cx="5943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III. AT HOME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1905000"/>
            <a:ext cx="6934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200" dirty="0" smtClean="0"/>
              <a:t> Practice Clusters  /</a:t>
            </a:r>
            <a:r>
              <a:rPr lang="en-US" sz="3200" dirty="0" err="1" smtClean="0"/>
              <a:t>br</a:t>
            </a:r>
            <a:r>
              <a:rPr lang="en-US" sz="3200" dirty="0" smtClean="0"/>
              <a:t>/ or /pr/ again.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200" dirty="0" smtClean="0"/>
              <a:t> Answer the questions in Ex. 4/p.8 / textbook.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3200" dirty="0" smtClean="0"/>
              <a:t>Be ready for A CLOSER LOOK 2.  </a:t>
            </a:r>
            <a:endParaRPr lang="en-US" sz="3200" dirty="0"/>
          </a:p>
        </p:txBody>
      </p:sp>
      <p:sp>
        <p:nvSpPr>
          <p:cNvPr id="15" name="Up Arrow Callout 14"/>
          <p:cNvSpPr/>
          <p:nvPr/>
        </p:nvSpPr>
        <p:spPr>
          <a:xfrm>
            <a:off x="914400" y="1066800"/>
            <a:ext cx="7391400" cy="4648200"/>
          </a:xfrm>
          <a:prstGeom prst="upArrowCallout">
            <a:avLst>
              <a:gd name="adj1" fmla="val 13178"/>
              <a:gd name="adj2" fmla="val 25657"/>
              <a:gd name="adj3" fmla="val 10550"/>
              <a:gd name="adj4" fmla="val 8501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28800" y="2514600"/>
            <a:ext cx="51054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smtClean="0">
                <a:solidFill>
                  <a:srgbClr val="FF0000"/>
                </a:solidFill>
              </a:rPr>
              <a:t>What do people do in their  leisure time ?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6400800" y="1905000"/>
            <a:ext cx="914400" cy="914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21" idx="1"/>
          </p:cNvCxnSpPr>
          <p:nvPr/>
        </p:nvCxnSpPr>
        <p:spPr>
          <a:xfrm>
            <a:off x="6858000" y="3200400"/>
            <a:ext cx="685800" cy="63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V="1">
            <a:off x="2324100" y="1866900"/>
            <a:ext cx="7620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47800" y="3352800"/>
            <a:ext cx="457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267201" y="4648200"/>
            <a:ext cx="9144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315200" y="1371600"/>
            <a:ext cx="1554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Reading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429000" y="5486400"/>
            <a:ext cx="3505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Socialising</a:t>
            </a:r>
            <a:r>
              <a:rPr lang="en-US" sz="3200" dirty="0" smtClean="0">
                <a:solidFill>
                  <a:srgbClr val="0000FF"/>
                </a:solidFill>
              </a:rPr>
              <a:t> and communicating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447800" y="1219200"/>
            <a:ext cx="2390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Watching TV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543800" y="2971800"/>
            <a:ext cx="1484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</a:rPr>
              <a:t>Cycling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0" y="2667000"/>
            <a:ext cx="15986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Cooking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057400" y="4040188"/>
            <a:ext cx="1219200" cy="5318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06" name="Rectangle 26"/>
          <p:cNvSpPr>
            <a:spLocks noChangeArrowheads="1"/>
          </p:cNvSpPr>
          <p:nvPr/>
        </p:nvSpPr>
        <p:spPr bwMode="auto">
          <a:xfrm>
            <a:off x="0" y="4724400"/>
            <a:ext cx="357681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Using the computer 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for leisure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71600" y="304800"/>
            <a:ext cx="239681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WARM UP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6553200" y="4419600"/>
            <a:ext cx="23230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Doing sports</a:t>
            </a:r>
          </a:p>
          <a:p>
            <a:r>
              <a:rPr lang="en-US" sz="3200" dirty="0" smtClean="0">
                <a:solidFill>
                  <a:srgbClr val="0000FF"/>
                </a:solidFill>
              </a:rPr>
              <a:t> and </a:t>
            </a:r>
            <a:r>
              <a:rPr lang="en-US" sz="3200" dirty="0" err="1" smtClean="0">
                <a:solidFill>
                  <a:srgbClr val="0000FF"/>
                </a:solidFill>
              </a:rPr>
              <a:t>exersise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096000" y="4038600"/>
            <a:ext cx="457200" cy="381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4038600" y="609600"/>
            <a:ext cx="393351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Other leisure activities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4648200" y="1905000"/>
            <a:ext cx="9906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  <p:bldP spid="19" grpId="0"/>
      <p:bldP spid="20" grpId="0"/>
      <p:bldP spid="21" grpId="0"/>
      <p:bldP spid="22" grpId="0"/>
      <p:bldP spid="8206" grpId="0"/>
      <p:bldP spid="26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5029200" y="1447800"/>
            <a:ext cx="37338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hệ</a:t>
            </a:r>
            <a:endParaRPr lang="en-US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71600" y="457200"/>
            <a:ext cx="5943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I. New words: 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1524000"/>
            <a:ext cx="3886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socialise</a:t>
            </a:r>
            <a:r>
              <a:rPr lang="en-US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(v)      :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2000" y="2667000"/>
            <a:ext cx="3733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Communicate  (v): 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0" y="2743200"/>
            <a:ext cx="3352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3400" y="3733800"/>
            <a:ext cx="39624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pie chart  (n)         :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67200" y="3810000"/>
            <a:ext cx="457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Chart 13"/>
          <p:cNvGraphicFramePr/>
          <p:nvPr/>
        </p:nvGraphicFramePr>
        <p:xfrm>
          <a:off x="2743200" y="2133600"/>
          <a:ext cx="3657600" cy="2738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324600" y="28956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Watching TV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(2.8 hours)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0" y="14478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leisure activities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(18 minutes)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14478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Relaxing and thinking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(17 minutes)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3622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computer 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(25 minutes)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" y="34290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Doing sports and exercise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(19 minutes)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000" y="4495800"/>
            <a:ext cx="304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Reading 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(20 minutes)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53340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Socialising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communicating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(39 minutes)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49530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TOTAL LEISURE AND SPORTS TIME = 5.1 HOURS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400800" y="2895600"/>
            <a:ext cx="17526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5486400" y="1371600"/>
            <a:ext cx="28194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57200" y="1447800"/>
            <a:ext cx="30480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04800" y="2286000"/>
            <a:ext cx="25908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304800" y="3429000"/>
            <a:ext cx="29718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914400" y="4495800"/>
            <a:ext cx="18288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2133600" y="5334000"/>
            <a:ext cx="2362200" cy="1066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rot="10800000">
            <a:off x="5791200" y="3124200"/>
            <a:ext cx="5334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5143500" y="1866900"/>
            <a:ext cx="4572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048000" y="1828800"/>
            <a:ext cx="762000" cy="533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971800" y="2590800"/>
            <a:ext cx="533400" cy="228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667000" y="3581400"/>
            <a:ext cx="68580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667000" y="4114800"/>
            <a:ext cx="83820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 flipH="1" flipV="1">
            <a:off x="3695700" y="4762500"/>
            <a:ext cx="6096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81000" y="9144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LEISURE TIME ON AN AVERAGE DAY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000" y="3810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</a:rPr>
              <a:t>1. Look at the pie chart on leisure activities in the USA.</a:t>
            </a:r>
            <a:endParaRPr lang="en-US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9" y="42155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9" y="45965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85800" y="9906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 smtClean="0">
                <a:solidFill>
                  <a:srgbClr val="FF0000"/>
                </a:solidFill>
              </a:rPr>
              <a:t>1. Look at the pie chart and answer the questions. (Ex. 1/p.8)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1905000"/>
            <a:ext cx="81534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>
              <a:lnSpc>
                <a:spcPct val="150000"/>
              </a:lnSpc>
              <a:buAutoNum type="arabicPeriod"/>
            </a:pPr>
            <a:r>
              <a:rPr lang="en-US" sz="2800" i="1" dirty="0" smtClean="0"/>
              <a:t>How much leisure time did people in the US have on an average day in 2012?</a:t>
            </a:r>
          </a:p>
          <a:p>
            <a:pPr marL="514350" lvl="0" indent="-514350">
              <a:lnSpc>
                <a:spcPct val="150000"/>
              </a:lnSpc>
            </a:pPr>
            <a:r>
              <a:rPr lang="en-US" sz="2800" dirty="0" smtClean="0"/>
              <a:t>     …………………………………………………………………………….</a:t>
            </a:r>
          </a:p>
          <a:p>
            <a:pPr lvl="0">
              <a:lnSpc>
                <a:spcPct val="150000"/>
              </a:lnSpc>
            </a:pPr>
            <a:r>
              <a:rPr lang="en-US" sz="2800" i="1" dirty="0" smtClean="0"/>
              <a:t>2. What did they do in their leisure time?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    ……………………………………………………………………………..</a:t>
            </a:r>
          </a:p>
          <a:p>
            <a:pPr lvl="0">
              <a:lnSpc>
                <a:spcPct val="150000"/>
              </a:lnSpc>
            </a:pPr>
            <a:r>
              <a:rPr lang="en-US" sz="2800" i="1" dirty="0" smtClean="0"/>
              <a:t>3. What were the three most common activities?</a:t>
            </a:r>
          </a:p>
          <a:p>
            <a:pPr lvl="0">
              <a:lnSpc>
                <a:spcPct val="150000"/>
              </a:lnSpc>
            </a:pPr>
            <a:r>
              <a:rPr lang="en-US" sz="2800" i="1" dirty="0" smtClean="0"/>
              <a:t>    ……………………………………………………………………………..</a:t>
            </a:r>
          </a:p>
          <a:p>
            <a:pPr lvl="0"/>
            <a:endParaRPr lang="en-US" sz="2800" dirty="0" smtClean="0"/>
          </a:p>
          <a:p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514600" y="319454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5.1 hours.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4400" y="448994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Reading, watching TV, using computers, …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7952" y="5791349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Watching TV, </a:t>
            </a:r>
            <a:r>
              <a:rPr lang="en-US" sz="2800" dirty="0" err="1" smtClean="0">
                <a:solidFill>
                  <a:srgbClr val="FF0000"/>
                </a:solidFill>
                <a:cs typeface="Times New Roman" pitchFamily="18" charset="0"/>
              </a:rPr>
              <a:t>socialising</a:t>
            </a:r>
            <a:r>
              <a:rPr lang="en-US" sz="2800" dirty="0" smtClean="0">
                <a:solidFill>
                  <a:srgbClr val="FF0000"/>
                </a:solidFill>
                <a:cs typeface="Times New Roman" pitchFamily="18" charset="0"/>
              </a:rPr>
              <a:t> and communicating, and using the computer.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09600" y="3048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2. Complete the table with information from the pie chart. (Ex. 2/p.8)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524000" y="1397000"/>
          <a:ext cx="6096000" cy="4632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Name of activity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Verb 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Relaxing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relax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209800" y="23622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Thinking                                 think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209800" y="2895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Using                                       use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0" y="33528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Doing                                      do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209800" y="38100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Watching                                 watch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209800" y="43434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Reading                                   read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2133600" y="4800600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</a:t>
            </a:r>
            <a:r>
              <a:rPr lang="en-US" sz="2400" dirty="0" err="1" smtClean="0"/>
              <a:t>Socialising</a:t>
            </a:r>
            <a:r>
              <a:rPr lang="en-US" sz="2400" dirty="0" smtClean="0"/>
              <a:t>                              </a:t>
            </a:r>
            <a:r>
              <a:rPr lang="en-US" sz="2400" dirty="0" err="1" smtClean="0"/>
              <a:t>socialise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828800" y="53340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Communicating                     </a:t>
            </a:r>
            <a:r>
              <a:rPr lang="en-US" sz="2400" dirty="0" err="1" smtClean="0"/>
              <a:t>communiate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09600" y="3048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3. Look at the words. Match them to the category labels.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(Ex. 3/p.8)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8" name="Snip Diagonal Corner Rectangle 17"/>
          <p:cNvSpPr/>
          <p:nvPr/>
        </p:nvSpPr>
        <p:spPr>
          <a:xfrm>
            <a:off x="381000" y="990600"/>
            <a:ext cx="2667000" cy="609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skateboarding, football, badminton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9" name="Snip Diagonal Corner Rectangle 18"/>
          <p:cNvSpPr/>
          <p:nvPr/>
        </p:nvSpPr>
        <p:spPr>
          <a:xfrm>
            <a:off x="3276600" y="1066800"/>
            <a:ext cx="2362200" cy="609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a novel, poetry, a magazine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0" name="Snip Diagonal Corner Rectangle 19"/>
          <p:cNvSpPr/>
          <p:nvPr/>
        </p:nvSpPr>
        <p:spPr>
          <a:xfrm>
            <a:off x="5943600" y="914400"/>
            <a:ext cx="2743200" cy="609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the news, a reality show, a comedy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1" name="Snip Diagonal Corner Rectangle 20"/>
          <p:cNvSpPr/>
          <p:nvPr/>
        </p:nvSpPr>
        <p:spPr>
          <a:xfrm>
            <a:off x="381000" y="2362200"/>
            <a:ext cx="2438400" cy="609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a new language, a skill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22" name="Snip Diagonal Corner Rectangle 21"/>
          <p:cNvSpPr/>
          <p:nvPr/>
        </p:nvSpPr>
        <p:spPr>
          <a:xfrm>
            <a:off x="3048000" y="2362200"/>
            <a:ext cx="2743200" cy="609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collecting stamps, making origami</a:t>
            </a:r>
          </a:p>
        </p:txBody>
      </p:sp>
      <p:sp>
        <p:nvSpPr>
          <p:cNvPr id="23" name="Snip Diagonal Corner Rectangle 22"/>
          <p:cNvSpPr/>
          <p:nvPr/>
        </p:nvSpPr>
        <p:spPr>
          <a:xfrm>
            <a:off x="6019800" y="2133600"/>
            <a:ext cx="2819400" cy="9906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going to local performances, visiting museums.</a:t>
            </a:r>
          </a:p>
        </p:txBody>
      </p:sp>
      <p:sp>
        <p:nvSpPr>
          <p:cNvPr id="24" name="Snip Diagonal Corner Rectangle 23"/>
          <p:cNvSpPr/>
          <p:nvPr/>
        </p:nvSpPr>
        <p:spPr>
          <a:xfrm>
            <a:off x="1295400" y="3581400"/>
            <a:ext cx="3276600" cy="7620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visiting relatives, going shopping, doing DIY</a:t>
            </a:r>
          </a:p>
        </p:txBody>
      </p:sp>
      <p:sp>
        <p:nvSpPr>
          <p:cNvPr id="25" name="Snip Diagonal Corner Rectangle 24"/>
          <p:cNvSpPr/>
          <p:nvPr/>
        </p:nvSpPr>
        <p:spPr>
          <a:xfrm>
            <a:off x="5257800" y="3581400"/>
            <a:ext cx="2743200" cy="762000"/>
          </a:xfrm>
          <a:prstGeom prst="snip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texting, going to the cinema, hanging out</a:t>
            </a:r>
          </a:p>
        </p:txBody>
      </p:sp>
      <p:sp>
        <p:nvSpPr>
          <p:cNvPr id="26" name="Round Diagonal Corner Rectangle 25"/>
          <p:cNvSpPr/>
          <p:nvPr/>
        </p:nvSpPr>
        <p:spPr>
          <a:xfrm>
            <a:off x="304800" y="4419600"/>
            <a:ext cx="28194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a. Learning something interesting</a:t>
            </a:r>
            <a:endParaRPr lang="en-US" sz="2000" b="1" dirty="0"/>
          </a:p>
        </p:txBody>
      </p:sp>
      <p:sp>
        <p:nvSpPr>
          <p:cNvPr id="27" name="Round Diagonal Corner Rectangle 26"/>
          <p:cNvSpPr/>
          <p:nvPr/>
        </p:nvSpPr>
        <p:spPr>
          <a:xfrm>
            <a:off x="3276600" y="4419600"/>
            <a:ext cx="15240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b. reading</a:t>
            </a:r>
            <a:endParaRPr lang="en-US" sz="2000" b="1" dirty="0"/>
          </a:p>
        </p:txBody>
      </p:sp>
      <p:sp>
        <p:nvSpPr>
          <p:cNvPr id="28" name="Round Diagonal Corner Rectangle 27"/>
          <p:cNvSpPr/>
          <p:nvPr/>
        </p:nvSpPr>
        <p:spPr>
          <a:xfrm>
            <a:off x="5029200" y="4419600"/>
            <a:ext cx="33528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c. Spending time with family</a:t>
            </a:r>
            <a:endParaRPr lang="en-US" sz="2000" b="1" dirty="0"/>
          </a:p>
        </p:txBody>
      </p:sp>
      <p:sp>
        <p:nvSpPr>
          <p:cNvPr id="29" name="Round Diagonal Corner Rectangle 28"/>
          <p:cNvSpPr/>
          <p:nvPr/>
        </p:nvSpPr>
        <p:spPr>
          <a:xfrm>
            <a:off x="381000" y="5181600"/>
            <a:ext cx="24384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d. Having hobbies</a:t>
            </a:r>
            <a:endParaRPr lang="en-US" sz="2000" b="1" dirty="0"/>
          </a:p>
        </p:txBody>
      </p:sp>
      <p:sp>
        <p:nvSpPr>
          <p:cNvPr id="30" name="Round Diagonal Corner Rectangle 29"/>
          <p:cNvSpPr/>
          <p:nvPr/>
        </p:nvSpPr>
        <p:spPr>
          <a:xfrm>
            <a:off x="3048000" y="5181600"/>
            <a:ext cx="23622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e. Playing sports</a:t>
            </a:r>
            <a:endParaRPr lang="en-US" sz="2000" b="1" dirty="0"/>
          </a:p>
        </p:txBody>
      </p:sp>
      <p:sp>
        <p:nvSpPr>
          <p:cNvPr id="31" name="Round Diagonal Corner Rectangle 30"/>
          <p:cNvSpPr/>
          <p:nvPr/>
        </p:nvSpPr>
        <p:spPr>
          <a:xfrm>
            <a:off x="5715000" y="5181600"/>
            <a:ext cx="24384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f. Watching TV</a:t>
            </a:r>
            <a:endParaRPr lang="en-US" sz="2000" b="1" dirty="0"/>
          </a:p>
        </p:txBody>
      </p:sp>
      <p:sp>
        <p:nvSpPr>
          <p:cNvPr id="32" name="Round Diagonal Corner Rectangle 31"/>
          <p:cNvSpPr/>
          <p:nvPr/>
        </p:nvSpPr>
        <p:spPr>
          <a:xfrm>
            <a:off x="533400" y="5867400"/>
            <a:ext cx="30480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g. </a:t>
            </a:r>
            <a:r>
              <a:rPr lang="en-US" sz="2000" b="1" dirty="0" err="1" smtClean="0"/>
              <a:t>Socialising</a:t>
            </a:r>
            <a:r>
              <a:rPr lang="en-US" sz="2000" b="1" dirty="0" smtClean="0"/>
              <a:t> with friends</a:t>
            </a:r>
            <a:endParaRPr lang="en-US" sz="2000" b="1" dirty="0"/>
          </a:p>
        </p:txBody>
      </p:sp>
      <p:sp>
        <p:nvSpPr>
          <p:cNvPr id="33" name="Round Diagonal Corner Rectangle 32"/>
          <p:cNvSpPr/>
          <p:nvPr/>
        </p:nvSpPr>
        <p:spPr>
          <a:xfrm>
            <a:off x="4343400" y="5943600"/>
            <a:ext cx="3048000" cy="6096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h. Going to cultural places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55042E-8 L -0.29583 -0.521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" y="-2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1887E-6 L 0.025 -0.4107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55042E-8 L 0.03334 -0.5439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61887E-6 L -0.02083 -0.2220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55042E-8 L 0.28333 -0.3330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2988E-6 L 0.15 -0.4218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1887E-6 L -0.40833 0.011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111 L 0.50834 -0.2109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62000" y="5334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 smtClean="0">
                <a:solidFill>
                  <a:srgbClr val="FF0000"/>
                </a:solidFill>
              </a:rPr>
              <a:t>Discuss:  </a:t>
            </a:r>
            <a:r>
              <a:rPr lang="en-US" sz="2400" b="1" dirty="0" smtClean="0">
                <a:solidFill>
                  <a:srgbClr val="FF0000"/>
                </a:solidFill>
              </a:rPr>
              <a:t>(Ex. </a:t>
            </a:r>
            <a:r>
              <a:rPr lang="en-US" sz="2400" b="1" dirty="0" smtClean="0">
                <a:solidFill>
                  <a:srgbClr val="FF0000"/>
                </a:solidFill>
              </a:rPr>
              <a:t>4/p.8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1295400"/>
            <a:ext cx="769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smtClean="0"/>
              <a:t>1. How much time do you  spend a day on leisure activities?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1000" y="24384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One hour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32004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What are the three activities that you do the most?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" y="38100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Watching TV,  reading, playing sports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524000" y="381000"/>
            <a:ext cx="5943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II. PRONUNCIATION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86000" y="11430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Clusters: /</a:t>
            </a:r>
            <a:r>
              <a:rPr lang="en-US" sz="3200" b="1" dirty="0" err="1" smtClean="0">
                <a:solidFill>
                  <a:srgbClr val="FF0000"/>
                </a:solidFill>
              </a:rPr>
              <a:t>br</a:t>
            </a:r>
            <a:r>
              <a:rPr lang="en-US" sz="3200" b="1" dirty="0" smtClean="0">
                <a:solidFill>
                  <a:srgbClr val="FF0000"/>
                </a:solidFill>
              </a:rPr>
              <a:t>/ or /pr/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17" name="BR Song (convert-video-online.com)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33400" y="1905000"/>
            <a:ext cx="3962400" cy="4267200"/>
          </a:xfrm>
          <a:prstGeom prst="rect">
            <a:avLst/>
          </a:prstGeom>
        </p:spPr>
      </p:pic>
      <p:pic>
        <p:nvPicPr>
          <p:cNvPr id="18" name="PR Song (convert-video-online.com).avi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4800600" y="1828800"/>
            <a:ext cx="3962400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646</Words>
  <Application>Microsoft Office PowerPoint</Application>
  <PresentationFormat>On-screen Show (4:3)</PresentationFormat>
  <Paragraphs>124</Paragraphs>
  <Slides>12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CLASS</dc:title>
  <dc:creator>Mr</dc:creator>
  <cp:lastModifiedBy>Admin</cp:lastModifiedBy>
  <cp:revision>86</cp:revision>
  <dcterms:created xsi:type="dcterms:W3CDTF">2015-08-01T15:00:19Z</dcterms:created>
  <dcterms:modified xsi:type="dcterms:W3CDTF">2016-09-09T14:40:45Z</dcterms:modified>
</cp:coreProperties>
</file>