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69" r:id="rId3"/>
    <p:sldId id="262" r:id="rId4"/>
    <p:sldId id="271" r:id="rId5"/>
    <p:sldId id="263" r:id="rId6"/>
    <p:sldId id="27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EBF0"/>
    <a:srgbClr val="19F9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29/08/2017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7480" y="1223350"/>
            <a:ext cx="10128159" cy="3474720"/>
          </a:xfrm>
        </p:spPr>
        <p:txBody>
          <a:bodyPr anchor="ctr">
            <a:noAutofit/>
          </a:bodyPr>
          <a:lstStyle/>
          <a:p>
            <a:pPr algn="ctr"/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TIẾT </a:t>
            </a:r>
            <a:r>
              <a:rPr lang="en-US" sz="5400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BÀI 3: </a:t>
            </a:r>
            <a:r>
              <a:rPr lang="en-US" sz="54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ứng</a:t>
            </a:r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định</a:t>
            </a:r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luật</a:t>
            </a:r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truyền</a:t>
            </a:r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thẳng</a:t>
            </a:r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của</a:t>
            </a:r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ánh</a:t>
            </a:r>
            <a:r>
              <a:rPr lang="en-US" sz="5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sáng</a:t>
            </a:r>
            <a:endParaRPr lang="en-US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6902" y="4725366"/>
            <a:ext cx="7197726" cy="1405467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7145" y="164330"/>
            <a:ext cx="4954137" cy="1023581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Kiểm</a:t>
            </a:r>
            <a:r>
              <a:rPr lang="en-US" sz="20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tra</a:t>
            </a:r>
            <a:r>
              <a:rPr lang="en-US" sz="20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20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cũ</a:t>
            </a:r>
            <a:endParaRPr lang="en-US" sz="2000" b="1" i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348679" y="1757038"/>
            <a:ext cx="7690515" cy="3166280"/>
          </a:xfrm>
          <a:prstGeom prst="cloudCallout">
            <a:avLst>
              <a:gd name="adj1" fmla="val -39887"/>
              <a:gd name="adj2" fmla="val 71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73707" y="1423383"/>
            <a:ext cx="95670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(2)?</a:t>
            </a:r>
          </a:p>
        </p:txBody>
      </p:sp>
      <p:grpSp>
        <p:nvGrpSpPr>
          <p:cNvPr id="18" name="Group 48"/>
          <p:cNvGrpSpPr>
            <a:grpSpLocks/>
          </p:cNvGrpSpPr>
          <p:nvPr/>
        </p:nvGrpSpPr>
        <p:grpSpPr bwMode="auto">
          <a:xfrm>
            <a:off x="1689507" y="2719137"/>
            <a:ext cx="3397507" cy="1749659"/>
            <a:chOff x="143" y="2086"/>
            <a:chExt cx="1749" cy="978"/>
          </a:xfrm>
        </p:grpSpPr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143" y="2093"/>
              <a:ext cx="336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</a:t>
              </a:r>
            </a:p>
          </p:txBody>
        </p:sp>
        <p:pic>
          <p:nvPicPr>
            <p:cNvPr id="22" name="Picture 1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" y="2086"/>
              <a:ext cx="1392" cy="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Line 17"/>
            <p:cNvSpPr>
              <a:spLocks noChangeShapeType="1"/>
            </p:cNvSpPr>
            <p:nvPr/>
          </p:nvSpPr>
          <p:spPr bwMode="auto">
            <a:xfrm flipV="1">
              <a:off x="480" y="2541"/>
              <a:ext cx="1391" cy="3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" name="Group 54"/>
          <p:cNvGrpSpPr>
            <a:grpSpLocks/>
          </p:cNvGrpSpPr>
          <p:nvPr/>
        </p:nvGrpSpPr>
        <p:grpSpPr bwMode="auto">
          <a:xfrm>
            <a:off x="6590855" y="2692279"/>
            <a:ext cx="3322836" cy="1509714"/>
            <a:chOff x="2904" y="1872"/>
            <a:chExt cx="1852" cy="1104"/>
          </a:xfrm>
        </p:grpSpPr>
        <p:sp>
          <p:nvSpPr>
            <p:cNvPr id="25" name="Text Box 18"/>
            <p:cNvSpPr txBox="1">
              <a:spLocks noChangeArrowheads="1"/>
            </p:cNvSpPr>
            <p:nvPr/>
          </p:nvSpPr>
          <p:spPr bwMode="auto">
            <a:xfrm>
              <a:off x="2904" y="1886"/>
              <a:ext cx="336" cy="3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</a:p>
          </p:txBody>
        </p:sp>
        <p:sp>
          <p:nvSpPr>
            <p:cNvPr id="26" name="Line 22"/>
            <p:cNvSpPr>
              <a:spLocks noChangeShapeType="1"/>
            </p:cNvSpPr>
            <p:nvPr/>
          </p:nvSpPr>
          <p:spPr bwMode="auto">
            <a:xfrm>
              <a:off x="3360" y="2544"/>
              <a:ext cx="13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3456" y="1872"/>
              <a:ext cx="672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3456" y="1872"/>
              <a:ext cx="288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2"/>
            <p:cNvSpPr>
              <a:spLocks noChangeShapeType="1"/>
            </p:cNvSpPr>
            <p:nvPr/>
          </p:nvSpPr>
          <p:spPr bwMode="auto">
            <a:xfrm>
              <a:off x="4128" y="2544"/>
              <a:ext cx="24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33"/>
            <p:cNvSpPr>
              <a:spLocks noChangeArrowheads="1"/>
            </p:cNvSpPr>
            <p:nvPr/>
          </p:nvSpPr>
          <p:spPr bwMode="auto">
            <a:xfrm>
              <a:off x="4464" y="2544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solidFill>
                    <a:srgbClr val="FF3300"/>
                  </a:solidFill>
                </a:rPr>
                <a:t>(2)</a:t>
              </a:r>
            </a:p>
          </p:txBody>
        </p:sp>
        <p:sp>
          <p:nvSpPr>
            <p:cNvPr id="31" name="Rectangle 34"/>
            <p:cNvSpPr>
              <a:spLocks noChangeArrowheads="1"/>
            </p:cNvSpPr>
            <p:nvPr/>
          </p:nvSpPr>
          <p:spPr bwMode="auto">
            <a:xfrm>
              <a:off x="4464" y="2256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 dirty="0">
                  <a:solidFill>
                    <a:srgbClr val="FF3300"/>
                  </a:solidFill>
                </a:rPr>
                <a:t>(1)</a:t>
              </a:r>
            </a:p>
          </p:txBody>
        </p:sp>
      </p:grpSp>
      <p:grpSp>
        <p:nvGrpSpPr>
          <p:cNvPr id="32" name="Group 50"/>
          <p:cNvGrpSpPr>
            <a:grpSpLocks/>
          </p:cNvGrpSpPr>
          <p:nvPr/>
        </p:nvGrpSpPr>
        <p:grpSpPr bwMode="auto">
          <a:xfrm>
            <a:off x="1655987" y="4488939"/>
            <a:ext cx="3904215" cy="1765231"/>
            <a:chOff x="11" y="3174"/>
            <a:chExt cx="1961" cy="1002"/>
          </a:xfrm>
        </p:grpSpPr>
        <p:sp>
          <p:nvSpPr>
            <p:cNvPr id="33" name="Rectangle 35"/>
            <p:cNvSpPr>
              <a:spLocks noChangeArrowheads="1"/>
            </p:cNvSpPr>
            <p:nvPr/>
          </p:nvSpPr>
          <p:spPr bwMode="auto">
            <a:xfrm>
              <a:off x="1680" y="3945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solidFill>
                    <a:srgbClr val="FF3300"/>
                  </a:solidFill>
                </a:rPr>
                <a:t>(2)</a:t>
              </a:r>
            </a:p>
          </p:txBody>
        </p:sp>
        <p:sp>
          <p:nvSpPr>
            <p:cNvPr id="34" name="Rectangle 36"/>
            <p:cNvSpPr>
              <a:spLocks noChangeArrowheads="1"/>
            </p:cNvSpPr>
            <p:nvPr/>
          </p:nvSpPr>
          <p:spPr bwMode="auto">
            <a:xfrm>
              <a:off x="1680" y="3657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solidFill>
                    <a:srgbClr val="FF3300"/>
                  </a:solidFill>
                </a:rPr>
                <a:t>(1)</a:t>
              </a:r>
            </a:p>
          </p:txBody>
        </p:sp>
        <p:sp>
          <p:nvSpPr>
            <p:cNvPr id="35" name="Text Box 39"/>
            <p:cNvSpPr txBox="1">
              <a:spLocks noChangeArrowheads="1"/>
            </p:cNvSpPr>
            <p:nvPr/>
          </p:nvSpPr>
          <p:spPr bwMode="auto">
            <a:xfrm>
              <a:off x="11" y="3174"/>
              <a:ext cx="33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C.</a:t>
              </a:r>
            </a:p>
          </p:txBody>
        </p:sp>
        <p:sp>
          <p:nvSpPr>
            <p:cNvPr id="36" name="Line 41"/>
            <p:cNvSpPr>
              <a:spLocks noChangeShapeType="1"/>
            </p:cNvSpPr>
            <p:nvPr/>
          </p:nvSpPr>
          <p:spPr bwMode="auto">
            <a:xfrm>
              <a:off x="528" y="3888"/>
              <a:ext cx="13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43"/>
            <p:cNvSpPr>
              <a:spLocks noChangeShapeType="1"/>
            </p:cNvSpPr>
            <p:nvPr/>
          </p:nvSpPr>
          <p:spPr bwMode="auto">
            <a:xfrm>
              <a:off x="624" y="3504"/>
              <a:ext cx="1056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44"/>
            <p:cNvSpPr>
              <a:spLocks noChangeShapeType="1"/>
            </p:cNvSpPr>
            <p:nvPr/>
          </p:nvSpPr>
          <p:spPr bwMode="auto">
            <a:xfrm>
              <a:off x="624" y="3504"/>
              <a:ext cx="24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" name="Group 51"/>
          <p:cNvGrpSpPr>
            <a:grpSpLocks/>
          </p:cNvGrpSpPr>
          <p:nvPr/>
        </p:nvGrpSpPr>
        <p:grpSpPr bwMode="auto">
          <a:xfrm>
            <a:off x="6588298" y="4451142"/>
            <a:ext cx="4138923" cy="2022719"/>
            <a:chOff x="2928" y="3264"/>
            <a:chExt cx="1876" cy="1298"/>
          </a:xfrm>
        </p:grpSpPr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4512" y="3945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solidFill>
                    <a:srgbClr val="FF3300"/>
                  </a:solidFill>
                </a:rPr>
                <a:t>(2)</a:t>
              </a: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4512" y="3657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solidFill>
                    <a:srgbClr val="FF3300"/>
                  </a:solidFill>
                </a:rPr>
                <a:t>(1)</a:t>
              </a:r>
            </a:p>
          </p:txBody>
        </p:sp>
        <p:sp>
          <p:nvSpPr>
            <p:cNvPr id="42" name="Text Box 40"/>
            <p:cNvSpPr txBox="1">
              <a:spLocks noChangeArrowheads="1"/>
            </p:cNvSpPr>
            <p:nvPr/>
          </p:nvSpPr>
          <p:spPr bwMode="auto">
            <a:xfrm>
              <a:off x="2928" y="3264"/>
              <a:ext cx="336" cy="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D.</a:t>
              </a:r>
              <a:endPara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3" name="Picture 4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0" y="3390"/>
              <a:ext cx="1392" cy="1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Line 47"/>
            <p:cNvSpPr>
              <a:spLocks noChangeShapeType="1"/>
            </p:cNvSpPr>
            <p:nvPr/>
          </p:nvSpPr>
          <p:spPr bwMode="auto">
            <a:xfrm>
              <a:off x="3300" y="3973"/>
              <a:ext cx="139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" name="Rectangle 33"/>
          <p:cNvSpPr>
            <a:spLocks noChangeArrowheads="1"/>
          </p:cNvSpPr>
          <p:nvPr/>
        </p:nvSpPr>
        <p:spPr bwMode="auto">
          <a:xfrm>
            <a:off x="4690925" y="3598507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dirty="0">
                <a:solidFill>
                  <a:srgbClr val="FF3300"/>
                </a:solidFill>
              </a:rPr>
              <a:t>(2)</a:t>
            </a:r>
          </a:p>
        </p:txBody>
      </p:sp>
      <p:sp>
        <p:nvSpPr>
          <p:cNvPr id="73" name="Rectangle 34"/>
          <p:cNvSpPr>
            <a:spLocks noChangeArrowheads="1"/>
          </p:cNvSpPr>
          <p:nvPr/>
        </p:nvSpPr>
        <p:spPr bwMode="auto">
          <a:xfrm>
            <a:off x="4662315" y="3086117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dirty="0">
                <a:solidFill>
                  <a:srgbClr val="FF3300"/>
                </a:solidFill>
              </a:rPr>
              <a:t>(1)</a:t>
            </a:r>
          </a:p>
        </p:txBody>
      </p:sp>
      <p:sp>
        <p:nvSpPr>
          <p:cNvPr id="75" name="Smiley Face 74"/>
          <p:cNvSpPr/>
          <p:nvPr/>
        </p:nvSpPr>
        <p:spPr>
          <a:xfrm>
            <a:off x="6458857" y="2612962"/>
            <a:ext cx="691785" cy="648601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33"/>
          <p:cNvSpPr>
            <a:spLocks noChangeArrowheads="1"/>
          </p:cNvSpPr>
          <p:nvPr/>
        </p:nvSpPr>
        <p:spPr bwMode="auto">
          <a:xfrm>
            <a:off x="7376060" y="5594392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dirty="0">
                <a:solidFill>
                  <a:srgbClr val="FF3300"/>
                </a:solidFill>
              </a:rPr>
              <a:t>(2)</a:t>
            </a:r>
          </a:p>
        </p:txBody>
      </p:sp>
      <p:sp>
        <p:nvSpPr>
          <p:cNvPr id="77" name="Rectangle 34"/>
          <p:cNvSpPr>
            <a:spLocks noChangeArrowheads="1"/>
          </p:cNvSpPr>
          <p:nvPr/>
        </p:nvSpPr>
        <p:spPr bwMode="auto">
          <a:xfrm>
            <a:off x="7391305" y="5140632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dirty="0">
                <a:solidFill>
                  <a:srgbClr val="FF3300"/>
                </a:solidFill>
              </a:rPr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378740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72" grpId="0"/>
      <p:bldP spid="73" grpId="0"/>
      <p:bldP spid="75" grpId="0" animBg="1"/>
      <p:bldP spid="76" grpId="0"/>
      <p:bldP spid="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772" y="439657"/>
            <a:ext cx="9718765" cy="3084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 –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Bóng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tối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Bóng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nửa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tối</a:t>
            </a:r>
            <a:endParaRPr lang="en-US" sz="2800" b="1" u="sng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5000"/>
              </a:lnSpc>
              <a:buAutoNum type="arabicPeriod"/>
            </a:pPr>
            <a:r>
              <a:rPr lang="en-US" sz="26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Bóng</a:t>
            </a:r>
            <a:r>
              <a:rPr lang="en-US" sz="26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tối</a:t>
            </a:r>
            <a:endParaRPr lang="en-US" sz="2600" b="1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5000"/>
              </a:lnSpc>
              <a:buAutoNum type="alphaLcPeriod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Thí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nghiệm</a:t>
            </a:r>
            <a:endParaRPr lang="en-US" sz="2600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25000"/>
              </a:lnSpc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cụ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1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nguồn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sáng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nhỏ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1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màn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chắn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1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miếng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bìa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25000"/>
              </a:lnSpc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Tiến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hành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TN</a:t>
            </a:r>
          </a:p>
          <a:p>
            <a:pPr>
              <a:lnSpc>
                <a:spcPct val="125000"/>
              </a:lnSpc>
            </a:pP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b. 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tối</a:t>
            </a:r>
            <a:endParaRPr lang="en-US" sz="2600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3772" y="3698584"/>
            <a:ext cx="1046479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 </a:t>
            </a:r>
            <a:r>
              <a:rPr lang="en-US" sz="3200" b="1" dirty="0" err="1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KÕt</a:t>
            </a:r>
            <a:r>
              <a:rPr lang="en-US" sz="3200" b="1" dirty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 </a:t>
            </a:r>
            <a:r>
              <a:rPr lang="en-US" sz="3200" b="1" dirty="0" err="1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luËn</a:t>
            </a:r>
            <a:endParaRPr lang="en-US" sz="3200" b="1" dirty="0">
              <a:effectLst>
                <a:glow rad="101600">
                  <a:srgbClr val="3DF941">
                    <a:alpha val="60000"/>
                  </a:srgbClr>
                </a:glow>
              </a:effectLst>
              <a:latin typeface=".VnAristote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i="1" u="sng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u="sng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i="1" u="sng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800" b="1" i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90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772" y="439657"/>
            <a:ext cx="971876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 –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Bóng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tối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Bóng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nửa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tối</a:t>
            </a:r>
            <a:endParaRPr lang="en-US" sz="2800" b="1" u="sng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sz="26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</a:t>
            </a:r>
            <a:r>
              <a:rPr lang="en-US" sz="26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Bóng</a:t>
            </a:r>
            <a:r>
              <a:rPr lang="en-US" sz="26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tối</a:t>
            </a:r>
            <a:endParaRPr lang="en-US" sz="2600" b="1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sz="26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</a:t>
            </a:r>
            <a:r>
              <a:rPr lang="en-US" sz="26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Bóng</a:t>
            </a:r>
            <a:r>
              <a:rPr lang="en-US" sz="26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nửa</a:t>
            </a:r>
            <a:r>
              <a:rPr lang="en-US" sz="26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tối</a:t>
            </a:r>
            <a:endParaRPr lang="en-US" sz="2600" b="1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5000"/>
              </a:lnSpc>
              <a:buAutoNum type="alphaLcPeriod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Thí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nghiệm</a:t>
            </a:r>
            <a:endParaRPr lang="en-US" sz="2600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25000"/>
              </a:lnSpc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cụ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1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nguồn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sáng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lớn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1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màn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chắn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1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miếng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bìa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25000"/>
              </a:lnSpc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Tiến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hành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TN</a:t>
            </a:r>
          </a:p>
          <a:p>
            <a:pPr>
              <a:lnSpc>
                <a:spcPct val="125000"/>
              </a:lnSpc>
            </a:pP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b. 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Bóng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nửa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tối</a:t>
            </a:r>
            <a:endParaRPr lang="en-US" sz="2600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3772" y="4071420"/>
            <a:ext cx="1026159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 </a:t>
            </a:r>
            <a:r>
              <a:rPr lang="en-US" sz="3200" b="1" dirty="0" err="1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KÕt</a:t>
            </a:r>
            <a:r>
              <a:rPr lang="en-US" sz="3200" b="1" dirty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 </a:t>
            </a:r>
            <a:r>
              <a:rPr lang="en-US" sz="3200" b="1" dirty="0" err="1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luËn</a:t>
            </a:r>
            <a:endParaRPr lang="en-US" sz="3200" b="1" dirty="0">
              <a:effectLst>
                <a:glow rad="101600">
                  <a:srgbClr val="3DF941">
                    <a:alpha val="60000"/>
                  </a:srgbClr>
                </a:glow>
              </a:effectLst>
              <a:latin typeface=".VnAristote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i="1" u="sng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i="1" u="sng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i="1" u="sng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i="1" u="sng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800" b="1" i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12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7676" y="365654"/>
            <a:ext cx="1084574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–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ặt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khuất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600" i="1" u="sng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600" i="1" u="sng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i="1" u="sng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600" i="1" u="sng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600" i="1" u="sng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b="1" i="1" dirty="0" smtClean="0">
                <a:solidFill>
                  <a:srgbClr val="2CEB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600" i="1" u="sng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u="sng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6958845" y="792345"/>
            <a:ext cx="4532569" cy="1151936"/>
          </a:xfrm>
          <a:prstGeom prst="wedgeEllipseCallout">
            <a:avLst>
              <a:gd name="adj1" fmla="val -60186"/>
              <a:gd name="adj2" fmla="val 536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Nhật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sz="3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val Callout 15"/>
          <p:cNvSpPr/>
          <p:nvPr/>
        </p:nvSpPr>
        <p:spPr>
          <a:xfrm>
            <a:off x="7347478" y="4253898"/>
            <a:ext cx="4143936" cy="1603839"/>
          </a:xfrm>
          <a:prstGeom prst="wedgeEllipseCallout">
            <a:avLst>
              <a:gd name="adj1" fmla="val -56340"/>
              <a:gd name="adj2" fmla="val 46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Điều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kiện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nhật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sz="3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71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6" grpId="0" animBg="1"/>
      <p:bldP spid="1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7675" y="747791"/>
            <a:ext cx="108457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–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khuất</a:t>
            </a:r>
            <a:endParaRPr lang="en-US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6477971" y="747791"/>
            <a:ext cx="4781432" cy="1151936"/>
          </a:xfrm>
          <a:prstGeom prst="wedgeEllipseCallout">
            <a:avLst>
              <a:gd name="adj1" fmla="val -60186"/>
              <a:gd name="adj2" fmla="val 536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Nguyệt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sz="3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69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300</TotalTime>
  <Words>345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.VnAristote</vt:lpstr>
      <vt:lpstr>Arial</vt:lpstr>
      <vt:lpstr>Calibri</vt:lpstr>
      <vt:lpstr>Calibri Light</vt:lpstr>
      <vt:lpstr>Tahoma</vt:lpstr>
      <vt:lpstr>Times New Roman</vt:lpstr>
      <vt:lpstr>Wingdings</vt:lpstr>
      <vt:lpstr>Celestial</vt:lpstr>
      <vt:lpstr>TIẾT 3: BÀI 3: ứng dụng định luật truyền thẳng của ánh sáng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2: BÀI 1: NHẬN BIẾT ÁNH SÁNG – NGUỒN SÁNG VÀ VẬT SÁNG</dc:title>
  <dc:creator>Windows User</dc:creator>
  <cp:lastModifiedBy>Windows User</cp:lastModifiedBy>
  <cp:revision>82</cp:revision>
  <dcterms:created xsi:type="dcterms:W3CDTF">2017-08-28T02:49:02Z</dcterms:created>
  <dcterms:modified xsi:type="dcterms:W3CDTF">2017-08-29T04:06:11Z</dcterms:modified>
</cp:coreProperties>
</file>