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9" r:id="rId2"/>
    <p:sldId id="272" r:id="rId3"/>
    <p:sldId id="278" r:id="rId4"/>
    <p:sldId id="279" r:id="rId5"/>
    <p:sldId id="261" r:id="rId6"/>
    <p:sldId id="262" r:id="rId7"/>
    <p:sldId id="263" r:id="rId8"/>
    <p:sldId id="277" r:id="rId9"/>
    <p:sldId id="276" r:id="rId10"/>
    <p:sldId id="266" r:id="rId11"/>
    <p:sldId id="280" r:id="rId12"/>
    <p:sldId id="283" r:id="rId13"/>
    <p:sldId id="282" r:id="rId14"/>
    <p:sldId id="281"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9/10/2018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9/10/2018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795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818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965158" y="858543"/>
            <a:ext cx="10532077" cy="1384995"/>
          </a:xfrm>
          <a:prstGeom prst="rect">
            <a:avLst/>
          </a:prstGeom>
          <a:noFill/>
          <a:ln w="9525">
            <a:noFill/>
            <a:miter lim="800000"/>
            <a:headEnd/>
            <a:tailEnd/>
          </a:ln>
          <a:effectLst/>
        </p:spPr>
        <p:txBody>
          <a:bodyPr wrap="square">
            <a:spAutoFit/>
          </a:bodyPr>
          <a:lstStyle/>
          <a:p>
            <a:pPr algn="ctr"/>
            <a:r>
              <a:rPr lang="en-US" sz="2800" i="1" dirty="0" smtClean="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Các mặt hồ trong xanh tạo cảnh quan rất đẹp, các dòng sông trong xanh ngoài tác dụng đối với nông nghiệp và sản xuất còn có vai trò quan trọng trong việc điều hòa khí hậu tạo ra </a:t>
            </a:r>
            <a:r>
              <a:rPr lang="en-US" sz="2800" i="1" dirty="0" smtClean="0">
                <a:latin typeface="Times New Roman" panose="02020603050405020304" pitchFamily="18" charset="0"/>
                <a:cs typeface="Times New Roman" panose="02020603050405020304" pitchFamily="18" charset="0"/>
              </a:rPr>
              <a:t>môi </a:t>
            </a:r>
            <a:r>
              <a:rPr lang="en-US" sz="2800" i="1" dirty="0">
                <a:latin typeface="Times New Roman" panose="02020603050405020304" pitchFamily="18" charset="0"/>
                <a:cs typeface="Times New Roman" panose="02020603050405020304" pitchFamily="18" charset="0"/>
              </a:rPr>
              <a:t>trường trong lành</a:t>
            </a:r>
            <a:r>
              <a:rPr lang="en-US" sz="2800" i="1" dirty="0" smtClean="0">
                <a:latin typeface="Times New Roman" panose="02020603050405020304" pitchFamily="18" charset="0"/>
                <a:cs typeface="Times New Roman" panose="02020603050405020304" pitchFamily="18" charset="0"/>
              </a:rPr>
              <a:t>.</a:t>
            </a:r>
          </a:p>
        </p:txBody>
      </p:sp>
      <p:sp>
        <p:nvSpPr>
          <p:cNvPr id="3" name="Text Box 7"/>
          <p:cNvSpPr txBox="1">
            <a:spLocks noChangeArrowheads="1"/>
          </p:cNvSpPr>
          <p:nvPr/>
        </p:nvSpPr>
        <p:spPr bwMode="auto">
          <a:xfrm>
            <a:off x="2748371" y="127544"/>
            <a:ext cx="6640513" cy="762000"/>
          </a:xfrm>
          <a:prstGeom prst="rect">
            <a:avLst/>
          </a:prstGeom>
          <a:noFill/>
          <a:ln w="9525">
            <a:noFill/>
            <a:miter lim="800000"/>
            <a:headEnd/>
            <a:tailEnd/>
          </a:ln>
          <a:effectLst/>
        </p:spPr>
        <p:txBody>
          <a:bodyPr wrap="none">
            <a:spAutoFit/>
          </a:bodyPr>
          <a:lstStyle/>
          <a:p>
            <a:pPr eaLnBrk="1" hangingPunct="1"/>
            <a:r>
              <a:rPr lang="en-US" sz="4400" b="1" i="1" dirty="0" err="1">
                <a:solidFill>
                  <a:srgbClr val="FFFF4F"/>
                </a:solidFill>
                <a:latin typeface="Times New Roman" pitchFamily="18" charset="0"/>
              </a:rPr>
              <a:t>Giáo</a:t>
            </a:r>
            <a:r>
              <a:rPr lang="en-US" sz="4400" b="1" i="1" dirty="0">
                <a:solidFill>
                  <a:srgbClr val="FFFF4F"/>
                </a:solidFill>
                <a:latin typeface="Times New Roman" pitchFamily="18" charset="0"/>
              </a:rPr>
              <a:t> </a:t>
            </a:r>
            <a:r>
              <a:rPr lang="en-US" sz="4400" b="1" i="1" dirty="0" err="1">
                <a:solidFill>
                  <a:srgbClr val="FFFF4F"/>
                </a:solidFill>
                <a:latin typeface="Times New Roman" pitchFamily="18" charset="0"/>
              </a:rPr>
              <a:t>dục</a:t>
            </a:r>
            <a:r>
              <a:rPr lang="en-US" sz="4400" b="1" i="1" dirty="0">
                <a:solidFill>
                  <a:srgbClr val="FFFF4F"/>
                </a:solidFill>
                <a:latin typeface="Times New Roman" pitchFamily="18" charset="0"/>
              </a:rPr>
              <a:t> </a:t>
            </a:r>
            <a:r>
              <a:rPr lang="en-US" sz="4400" b="1" i="1" dirty="0" err="1">
                <a:solidFill>
                  <a:srgbClr val="FFFF4F"/>
                </a:solidFill>
                <a:latin typeface="Times New Roman" pitchFamily="18" charset="0"/>
              </a:rPr>
              <a:t>bảo</a:t>
            </a:r>
            <a:r>
              <a:rPr lang="en-US" sz="4400" b="1" i="1" dirty="0">
                <a:solidFill>
                  <a:srgbClr val="FFFF4F"/>
                </a:solidFill>
                <a:latin typeface="Times New Roman" pitchFamily="18" charset="0"/>
              </a:rPr>
              <a:t> </a:t>
            </a:r>
            <a:r>
              <a:rPr lang="en-US" sz="4400" b="1" i="1" dirty="0" err="1">
                <a:solidFill>
                  <a:srgbClr val="FFFF4F"/>
                </a:solidFill>
                <a:latin typeface="Times New Roman" pitchFamily="18" charset="0"/>
              </a:rPr>
              <a:t>vệ</a:t>
            </a:r>
            <a:r>
              <a:rPr lang="en-US" sz="4400" b="1" i="1" dirty="0">
                <a:solidFill>
                  <a:srgbClr val="FFFF4F"/>
                </a:solidFill>
                <a:latin typeface="Times New Roman" pitchFamily="18" charset="0"/>
              </a:rPr>
              <a:t> </a:t>
            </a:r>
            <a:r>
              <a:rPr lang="en-US" sz="4400" b="1" i="1" dirty="0" err="1">
                <a:solidFill>
                  <a:srgbClr val="FFFF4F"/>
                </a:solidFill>
                <a:latin typeface="Times New Roman" pitchFamily="18" charset="0"/>
              </a:rPr>
              <a:t>môi</a:t>
            </a:r>
            <a:r>
              <a:rPr lang="en-US" sz="4400" b="1" i="1" dirty="0">
                <a:solidFill>
                  <a:srgbClr val="FFFF4F"/>
                </a:solidFill>
                <a:latin typeface="Times New Roman" pitchFamily="18" charset="0"/>
              </a:rPr>
              <a:t> </a:t>
            </a:r>
            <a:r>
              <a:rPr lang="en-US" sz="4400" b="1" i="1" dirty="0" err="1">
                <a:solidFill>
                  <a:srgbClr val="FFFF4F"/>
                </a:solidFill>
                <a:latin typeface="Times New Roman" pitchFamily="18" charset="0"/>
              </a:rPr>
              <a:t>trường</a:t>
            </a:r>
            <a:endParaRPr lang="en-US" sz="4400" b="1" i="1" dirty="0">
              <a:solidFill>
                <a:srgbClr val="FFFF4F"/>
              </a:solidFill>
              <a:latin typeface="Times New Roman" pitchFamily="18" charset="0"/>
            </a:endParaRPr>
          </a:p>
        </p:txBody>
      </p:sp>
      <p:grpSp>
        <p:nvGrpSpPr>
          <p:cNvPr id="23" name="Group 22"/>
          <p:cNvGrpSpPr/>
          <p:nvPr/>
        </p:nvGrpSpPr>
        <p:grpSpPr>
          <a:xfrm>
            <a:off x="484093" y="3028278"/>
            <a:ext cx="5251799" cy="3480098"/>
            <a:chOff x="6518366" y="3507167"/>
            <a:chExt cx="4376057" cy="2867442"/>
          </a:xfrm>
        </p:grpSpPr>
        <p:pic>
          <p:nvPicPr>
            <p:cNvPr id="4" name="Picture 2" descr="Káº¿t quáº£ hÃ¬nh áº£nh cho ao bá» Ã´ nhiá»m"/>
            <p:cNvPicPr>
              <a:picLocks noChangeAspect="1" noChangeArrowheads="1"/>
            </p:cNvPicPr>
            <p:nvPr/>
          </p:nvPicPr>
          <p:blipFill rotWithShape="1">
            <a:blip r:embed="rId2">
              <a:extLst>
                <a:ext uri="{28A0092B-C50C-407E-A947-70E740481C1C}">
                  <a14:useLocalDpi xmlns:a14="http://schemas.microsoft.com/office/drawing/2010/main" val="0"/>
                </a:ext>
              </a:extLst>
            </a:blip>
            <a:srcRect l="1191" t="1288" r="1498" b="2629"/>
            <a:stretch/>
          </p:blipFill>
          <p:spPr bwMode="auto">
            <a:xfrm>
              <a:off x="6518366" y="3507167"/>
              <a:ext cx="4376057" cy="286744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6518366" y="3507167"/>
              <a:ext cx="4376057" cy="2867442"/>
            </a:xfrm>
            <a:prstGeom prst="line">
              <a:avLst/>
            </a:prstGeom>
            <a:ln w="38100">
              <a:solidFill>
                <a:srgbClr val="FF0000"/>
              </a:solidFill>
            </a:ln>
          </p:spPr>
          <p:style>
            <a:lnRef idx="2">
              <a:schemeClr val="accent4"/>
            </a:lnRef>
            <a:fillRef idx="0">
              <a:schemeClr val="accent4"/>
            </a:fillRef>
            <a:effectRef idx="1">
              <a:schemeClr val="accent4"/>
            </a:effectRef>
            <a:fontRef idx="minor">
              <a:schemeClr val="tx1"/>
            </a:fontRef>
          </p:style>
        </p:cxnSp>
        <p:cxnSp>
          <p:nvCxnSpPr>
            <p:cNvPr id="7" name="Straight Connector 6"/>
            <p:cNvCxnSpPr/>
            <p:nvPr/>
          </p:nvCxnSpPr>
          <p:spPr>
            <a:xfrm flipV="1">
              <a:off x="6518366" y="3507168"/>
              <a:ext cx="4376057" cy="28674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4" name="Picture 2"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893" y="2355925"/>
            <a:ext cx="6003389" cy="3347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26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circle(in)">
                                      <p:cBhvr>
                                        <p:cTn id="10" dur="2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áº¿t quáº£ hÃ¬nh áº£nh cho tráº» em nháº·t rÃ¡c trÃªn biá»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818" y="565853"/>
            <a:ext cx="5202096" cy="38853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áº¿t quáº£ hÃ¬nh áº£nh cho tráº» em nháº·t rÃ¡c trÃªn biá»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914" y="565853"/>
            <a:ext cx="5832360" cy="38853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áº¿t quáº£ hÃ¬nh áº£nh cho nháº·t rÃ¡c á» ao há»"/>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1365" y="996486"/>
            <a:ext cx="5839097" cy="43793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24097" y="5669283"/>
            <a:ext cx="9262472" cy="523220"/>
          </a:xfrm>
          <a:prstGeom prst="rect">
            <a:avLst/>
          </a:prstGeom>
          <a:noFill/>
        </p:spPr>
        <p:txBody>
          <a:bodyPr wrap="none" rtlCol="0">
            <a:spAutoFit/>
          </a:bodyPr>
          <a:lstStyle/>
          <a:p>
            <a:r>
              <a:rPr lang="en-US" sz="2800" b="1" dirty="0" smtClean="0">
                <a:latin typeface="Times New Roman" panose="02020603050405020304" pitchFamily="18" charset="0"/>
                <a:ea typeface="Tahoma" panose="020B0604030504040204" pitchFamily="34" charset="0"/>
                <a:cs typeface="Times New Roman" panose="02020603050405020304" pitchFamily="18" charset="0"/>
              </a:rPr>
              <a:t>Dọn vệ sinh và nhặt rác tại các mặt sông, hồ tại địa phương</a:t>
            </a:r>
            <a:endParaRPr lang="vi-VN" sz="2800" b="1"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13431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fade">
                                      <p:cBhvr>
                                        <p:cTn id="21" dur="1000"/>
                                        <p:tgtEl>
                                          <p:spTgt spid="1030"/>
                                        </p:tgtEl>
                                      </p:cBhvr>
                                    </p:animEffect>
                                    <p:anim calcmode="lin" valueType="num">
                                      <p:cBhvr>
                                        <p:cTn id="22" dur="1000" fill="hold"/>
                                        <p:tgtEl>
                                          <p:spTgt spid="1030"/>
                                        </p:tgtEl>
                                        <p:attrNameLst>
                                          <p:attrName>ppt_x</p:attrName>
                                        </p:attrNameLst>
                                      </p:cBhvr>
                                      <p:tavLst>
                                        <p:tav tm="0">
                                          <p:val>
                                            <p:strVal val="#ppt_x"/>
                                          </p:val>
                                        </p:tav>
                                        <p:tav tm="100000">
                                          <p:val>
                                            <p:strVal val="#ppt_x"/>
                                          </p:val>
                                        </p:tav>
                                      </p:tavLst>
                                    </p:anim>
                                    <p:anim calcmode="lin" valueType="num">
                                      <p:cBhvr>
                                        <p:cTn id="23"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0" descr="Káº¿t quáº£ hÃ¬nh áº£nh cho khÃ´ng xáº£ rÃ¡c xuá»ng h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526" y="2179949"/>
            <a:ext cx="5311685" cy="35375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2" descr="Káº¿t quáº£ hÃ¬nh áº£nh cho nhiÃªu lá»c xanh sao ÄÃ nh vá»©t rÃ¡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211" y="2151375"/>
            <a:ext cx="5943593" cy="35661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04830" y="744581"/>
            <a:ext cx="7696816" cy="1077218"/>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Tuyên truyền bảo vệ môi trường nước bằng băng </a:t>
            </a:r>
            <a:r>
              <a:rPr lang="en-US" sz="3200" b="1" dirty="0" err="1" smtClean="0">
                <a:latin typeface="Times New Roman" panose="02020603050405020304" pitchFamily="18" charset="0"/>
                <a:cs typeface="Times New Roman" panose="02020603050405020304" pitchFamily="18" charset="0"/>
              </a:rPr>
              <a:t>rôn</a:t>
            </a:r>
            <a:r>
              <a:rPr lang="en-US" sz="3200" b="1" dirty="0" smtClean="0">
                <a:latin typeface="Times New Roman" panose="02020603050405020304" pitchFamily="18" charset="0"/>
                <a:cs typeface="Times New Roman" panose="02020603050405020304" pitchFamily="18" charset="0"/>
              </a:rPr>
              <a:t>, khẩu hiệu</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9709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8" descr="Káº¿t quáº£ hÃ¬nh áº£nh cho há»c sinh báº£o vá» nguá»n nÆ°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078" y="2330470"/>
            <a:ext cx="6989807" cy="39317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4" descr="Káº¿t quáº£ hÃ¬nh áº£nh cho há»c sinh báº£o vá» nguá»n nÆ°á»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70" y="336145"/>
            <a:ext cx="6369265" cy="35827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3770" y="4059495"/>
            <a:ext cx="4127863" cy="2062103"/>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Tuyên truyền bằng hình thức vẽ tranh bảo vệ môi trường trong nhà trường</a:t>
            </a:r>
          </a:p>
        </p:txBody>
      </p:sp>
    </p:spTree>
    <p:extLst>
      <p:ext uri="{BB962C8B-B14F-4D97-AF65-F5344CB8AC3E}">
        <p14:creationId xmlns:p14="http://schemas.microsoft.com/office/powerpoint/2010/main" val="472153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Káº¿t quáº£ hÃ¬nh áº£nh cho há»c sinh vá»i kháº©u hiá»u báº£o vá» nguá»n nÆ°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30" y="918708"/>
            <a:ext cx="5353257" cy="40451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Káº¿t quáº£ hÃ¬nh áº£nh cho há»c sinh báº£o vá» nguá»n nÆ°á»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966" y="918708"/>
            <a:ext cx="6067695" cy="40451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55857" y="5311925"/>
            <a:ext cx="9845374" cy="954107"/>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Ngoài ra, còn có thể tổ chức các hoạt động, lễ phát động bảo vệ môi trường vì một môi trường sáng, xanh, sạch, đẹp </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9366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3"/>
          <p:cNvSpPr>
            <a:spLocks noChangeArrowheads="1" noChangeShapeType="1" noTextEdit="1"/>
          </p:cNvSpPr>
          <p:nvPr/>
        </p:nvSpPr>
        <p:spPr bwMode="auto">
          <a:xfrm>
            <a:off x="2505891" y="1705929"/>
            <a:ext cx="6667500" cy="671512"/>
          </a:xfrm>
          <a:prstGeom prst="rect">
            <a:avLst/>
          </a:prstGeom>
        </p:spPr>
        <p:txBody>
          <a:bodyPr wrap="none" fromWordArt="1">
            <a:prstTxWarp prst="textArchUp">
              <a:avLst/>
            </a:prstTxWarp>
          </a:bodyPr>
          <a:lstStyle/>
          <a:p>
            <a:pPr algn="ctr"/>
            <a:r>
              <a:rPr lang="vi-VN" sz="2800" b="1" kern="1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a:cs typeface="Times New Roman"/>
              </a:rPr>
              <a:t>HƯỚNG DẪN VỀ NHÀ</a:t>
            </a:r>
            <a:endParaRPr lang="en-US" sz="2800" b="1" kern="1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a:cs typeface="Times New Roman"/>
            </a:endParaRPr>
          </a:p>
        </p:txBody>
      </p:sp>
      <p:sp>
        <p:nvSpPr>
          <p:cNvPr id="3" name="Text Box 4"/>
          <p:cNvSpPr txBox="1">
            <a:spLocks noChangeArrowheads="1"/>
          </p:cNvSpPr>
          <p:nvPr/>
        </p:nvSpPr>
        <p:spPr bwMode="auto">
          <a:xfrm>
            <a:off x="3302725" y="2625635"/>
            <a:ext cx="7543800" cy="2862322"/>
          </a:xfrm>
          <a:prstGeom prst="rect">
            <a:avLst/>
          </a:prstGeom>
          <a:noFill/>
          <a:ln w="9525">
            <a:noFill/>
            <a:miter lim="800000"/>
            <a:headEnd/>
            <a:tailEnd/>
          </a:ln>
          <a:effectLst/>
        </p:spPr>
        <p:txBody>
          <a:bodyPr>
            <a:spAutoFit/>
          </a:bodyPr>
          <a:lstStyle/>
          <a:p>
            <a:pPr eaLnBrk="1" hangingPunct="1">
              <a:buFontTx/>
              <a:buChar char="-"/>
            </a:pPr>
            <a:r>
              <a:rPr lang="en-US" sz="3600" dirty="0">
                <a:ln w="0"/>
                <a:effectLst>
                  <a:glow rad="101600">
                    <a:srgbClr val="3DF941">
                      <a:alpha val="60000"/>
                    </a:srgbClr>
                  </a:glow>
                  <a:outerShdw blurRad="38100" dist="19050" dir="2700000" algn="tl" rotWithShape="0">
                    <a:schemeClr val="dk1">
                      <a:alpha val="40000"/>
                    </a:schemeClr>
                  </a:outerShdw>
                </a:effectLst>
                <a:latin typeface="Times New Roman" pitchFamily="18" charset="0"/>
              </a:rPr>
              <a:t> </a:t>
            </a:r>
            <a:r>
              <a:rPr lang="en-US" sz="3600" dirty="0" smtClean="0">
                <a:ln w="0"/>
                <a:effectLst>
                  <a:glow rad="101600">
                    <a:srgbClr val="3DF941">
                      <a:alpha val="60000"/>
                    </a:srgbClr>
                  </a:glow>
                  <a:outerShdw blurRad="38100" dist="19050" dir="2700000" algn="tl" rotWithShape="0">
                    <a:schemeClr val="dk1">
                      <a:alpha val="40000"/>
                    </a:schemeClr>
                  </a:outerShdw>
                </a:effectLst>
                <a:latin typeface="Times New Roman" pitchFamily="18" charset="0"/>
              </a:rPr>
              <a:t>Nắm vững </a:t>
            </a:r>
            <a:r>
              <a:rPr lang="en-US" sz="3600" dirty="0">
                <a:ln w="0"/>
                <a:effectLst>
                  <a:glow rad="101600">
                    <a:srgbClr val="3DF941">
                      <a:alpha val="60000"/>
                    </a:srgbClr>
                  </a:glow>
                  <a:outerShdw blurRad="38100" dist="19050" dir="2700000" algn="tl" rotWithShape="0">
                    <a:schemeClr val="dk1">
                      <a:alpha val="40000"/>
                    </a:schemeClr>
                  </a:outerShdw>
                </a:effectLst>
                <a:latin typeface="Times New Roman" pitchFamily="18" charset="0"/>
              </a:rPr>
              <a:t>phần ghi </a:t>
            </a:r>
            <a:r>
              <a:rPr lang="en-US" sz="3600" dirty="0" smtClean="0">
                <a:ln w="0"/>
                <a:effectLst>
                  <a:glow rad="101600">
                    <a:srgbClr val="3DF941">
                      <a:alpha val="60000"/>
                    </a:srgbClr>
                  </a:glow>
                  <a:outerShdw blurRad="38100" dist="19050" dir="2700000" algn="tl" rotWithShape="0">
                    <a:schemeClr val="dk1">
                      <a:alpha val="40000"/>
                    </a:schemeClr>
                  </a:outerShdw>
                </a:effectLst>
                <a:latin typeface="Times New Roman" pitchFamily="18" charset="0"/>
              </a:rPr>
              <a:t>nhớ.</a:t>
            </a:r>
          </a:p>
          <a:p>
            <a:pPr eaLnBrk="1" hangingPunct="1">
              <a:buFontTx/>
              <a:buChar char="-"/>
            </a:pPr>
            <a:r>
              <a:rPr lang="en-US" sz="3600" dirty="0">
                <a:ln w="0"/>
                <a:effectLst>
                  <a:glow rad="101600">
                    <a:srgbClr val="3DF941">
                      <a:alpha val="60000"/>
                    </a:srgbClr>
                  </a:glow>
                  <a:outerShdw blurRad="38100" dist="19050" dir="2700000" algn="tl" rotWithShape="0">
                    <a:schemeClr val="dk1">
                      <a:alpha val="40000"/>
                    </a:schemeClr>
                  </a:outerShdw>
                </a:effectLst>
                <a:latin typeface="Times New Roman" pitchFamily="18" charset="0"/>
              </a:rPr>
              <a:t> </a:t>
            </a:r>
            <a:r>
              <a:rPr lang="en-US" sz="3600" dirty="0" smtClean="0">
                <a:ln w="0"/>
                <a:effectLst>
                  <a:glow rad="101600">
                    <a:srgbClr val="3DF941">
                      <a:alpha val="60000"/>
                    </a:srgbClr>
                  </a:glow>
                  <a:outerShdw blurRad="38100" dist="19050" dir="2700000" algn="tl" rotWithShape="0">
                    <a:schemeClr val="dk1">
                      <a:alpha val="40000"/>
                    </a:schemeClr>
                  </a:outerShdw>
                </a:effectLst>
                <a:latin typeface="Times New Roman" pitchFamily="18" charset="0"/>
              </a:rPr>
              <a:t>Làm câu hỏi C5 vào vở.</a:t>
            </a:r>
            <a:endParaRPr lang="en-US" sz="3600" dirty="0">
              <a:ln w="0"/>
              <a:effectLst>
                <a:glow rad="101600">
                  <a:srgbClr val="3DF941">
                    <a:alpha val="60000"/>
                  </a:srgbClr>
                </a:glow>
                <a:outerShdw blurRad="38100" dist="19050" dir="2700000" algn="tl" rotWithShape="0">
                  <a:schemeClr val="dk1">
                    <a:alpha val="40000"/>
                  </a:schemeClr>
                </a:outerShdw>
              </a:effectLst>
              <a:latin typeface="Times New Roman" pitchFamily="18" charset="0"/>
            </a:endParaRPr>
          </a:p>
          <a:p>
            <a:pPr eaLnBrk="1" hangingPunct="1">
              <a:buFontTx/>
              <a:buChar char="-"/>
            </a:pPr>
            <a:r>
              <a:rPr lang="en-US" sz="3600" dirty="0">
                <a:ln w="0"/>
                <a:effectLst>
                  <a:glow rad="101600">
                    <a:srgbClr val="3DF941">
                      <a:alpha val="60000"/>
                    </a:srgbClr>
                  </a:glow>
                  <a:outerShdw blurRad="38100" dist="19050" dir="2700000" algn="tl" rotWithShape="0">
                    <a:schemeClr val="dk1">
                      <a:alpha val="40000"/>
                    </a:schemeClr>
                  </a:outerShdw>
                </a:effectLst>
                <a:latin typeface="Times New Roman" pitchFamily="18" charset="0"/>
              </a:rPr>
              <a:t> Làm bài </a:t>
            </a:r>
            <a:r>
              <a:rPr lang="en-US" sz="3600" dirty="0" smtClean="0">
                <a:ln w="0"/>
                <a:effectLst>
                  <a:glow rad="101600">
                    <a:srgbClr val="3DF941">
                      <a:alpha val="60000"/>
                    </a:srgbClr>
                  </a:glow>
                  <a:outerShdw blurRad="38100" dist="19050" dir="2700000" algn="tl" rotWithShape="0">
                    <a:schemeClr val="dk1">
                      <a:alpha val="40000"/>
                    </a:schemeClr>
                  </a:outerShdw>
                </a:effectLst>
                <a:latin typeface="Times New Roman" pitchFamily="18" charset="0"/>
              </a:rPr>
              <a:t>tập từ 5.1 đến 5.8 (SBT).</a:t>
            </a:r>
            <a:endParaRPr lang="en-US" sz="3600" dirty="0">
              <a:ln w="0"/>
              <a:effectLst>
                <a:glow rad="101600">
                  <a:srgbClr val="3DF941">
                    <a:alpha val="60000"/>
                  </a:srgbClr>
                </a:glow>
                <a:outerShdw blurRad="38100" dist="19050" dir="2700000" algn="tl" rotWithShape="0">
                  <a:schemeClr val="dk1">
                    <a:alpha val="40000"/>
                  </a:schemeClr>
                </a:outerShdw>
              </a:effectLst>
              <a:latin typeface="Times New Roman" pitchFamily="18" charset="0"/>
            </a:endParaRPr>
          </a:p>
          <a:p>
            <a:pPr eaLnBrk="1" hangingPunct="1">
              <a:buFontTx/>
              <a:buChar char="-"/>
            </a:pPr>
            <a:r>
              <a:rPr lang="en-US" sz="3600" dirty="0">
                <a:ln w="0"/>
                <a:effectLst>
                  <a:glow rad="101600">
                    <a:srgbClr val="3DF941">
                      <a:alpha val="60000"/>
                    </a:srgbClr>
                  </a:glow>
                  <a:outerShdw blurRad="38100" dist="19050" dir="2700000" algn="tl" rotWithShape="0">
                    <a:schemeClr val="dk1">
                      <a:alpha val="40000"/>
                    </a:schemeClr>
                  </a:outerShdw>
                </a:effectLst>
                <a:latin typeface="Times New Roman" pitchFamily="18" charset="0"/>
              </a:rPr>
              <a:t> </a:t>
            </a:r>
            <a:r>
              <a:rPr lang="en-US" sz="3600" dirty="0" smtClean="0">
                <a:ln w="0"/>
                <a:effectLst>
                  <a:glow rad="101600">
                    <a:srgbClr val="3DF941">
                      <a:alpha val="60000"/>
                    </a:srgbClr>
                  </a:glow>
                  <a:outerShdw blurRad="38100" dist="19050" dir="2700000" algn="tl" rotWithShape="0">
                    <a:schemeClr val="dk1">
                      <a:alpha val="40000"/>
                    </a:schemeClr>
                  </a:outerShdw>
                </a:effectLst>
                <a:latin typeface="Times New Roman" pitchFamily="18" charset="0"/>
              </a:rPr>
              <a:t>Chuẩn bị mẫu báo cáo thực hành.</a:t>
            </a:r>
            <a:endParaRPr lang="en-US" sz="3600" dirty="0">
              <a:ln w="0"/>
              <a:effectLst>
                <a:glow rad="101600">
                  <a:srgbClr val="3DF941">
                    <a:alpha val="60000"/>
                  </a:srgbClr>
                </a:glow>
                <a:outerShdw blurRad="38100" dist="19050" dir="2700000" algn="tl" rotWithShape="0">
                  <a:schemeClr val="dk1">
                    <a:alpha val="40000"/>
                  </a:schemeClr>
                </a:outerShdw>
              </a:effectLst>
              <a:latin typeface="Times New Roman" pitchFamily="18" charset="0"/>
            </a:endParaRPr>
          </a:p>
          <a:p>
            <a:pPr eaLnBrk="1" hangingPunct="1"/>
            <a:endParaRPr lang="en-US" sz="3600" dirty="0">
              <a:ln w="0"/>
              <a:effectLst>
                <a:glow rad="101600">
                  <a:srgbClr val="3DF941">
                    <a:alpha val="60000"/>
                  </a:srgbClr>
                </a:glow>
                <a:outerShdw blurRad="38100" dist="19050" dir="2700000" algn="tl" rotWithShape="0">
                  <a:schemeClr val="dk1">
                    <a:alpha val="40000"/>
                  </a:schemeClr>
                </a:outerShdw>
              </a:effectLst>
              <a:latin typeface="Times New Roman" pitchFamily="18" charset="0"/>
            </a:endParaRPr>
          </a:p>
        </p:txBody>
      </p:sp>
    </p:spTree>
    <p:extLst>
      <p:ext uri="{BB962C8B-B14F-4D97-AF65-F5344CB8AC3E}">
        <p14:creationId xmlns:p14="http://schemas.microsoft.com/office/powerpoint/2010/main" val="239299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411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1026" name="Picture 2" descr="Káº¿t quáº£ hÃ¬nh áº£nh cho soi gÆ°Æ¡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8980" y="0"/>
            <a:ext cx="972022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532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2050" name="Picture 2" descr="HÃ¬nh áº£nh cÃ³ liÃªn qu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3397"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880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6286" y="1250646"/>
            <a:ext cx="10128159" cy="3474720"/>
          </a:xfrm>
        </p:spPr>
        <p:txBody>
          <a:bodyPr anchor="ctr">
            <a:noAutofit/>
          </a:bodyPr>
          <a:lstStyle/>
          <a:p>
            <a:pPr algn="ctr"/>
            <a:r>
              <a:rPr lang="en-US" sz="6000" dirty="0" smtClean="0">
                <a:effectLst>
                  <a:glow rad="139700">
                    <a:schemeClr val="accent2">
                      <a:satMod val="175000"/>
                      <a:alpha val="40000"/>
                    </a:schemeClr>
                  </a:glow>
                </a:effectLst>
                <a:latin typeface="Times New Roman" panose="02020603050405020304" pitchFamily="18" charset="0"/>
                <a:ea typeface="Tahoma" panose="020B0604030504040204" pitchFamily="34" charset="0"/>
                <a:cs typeface="Times New Roman" panose="02020603050405020304" pitchFamily="18" charset="0"/>
              </a:rPr>
              <a:t>TIẾT </a:t>
            </a:r>
            <a:r>
              <a:rPr lang="en-US" sz="6000" dirty="0">
                <a:effectLst>
                  <a:glow rad="139700">
                    <a:schemeClr val="accent2">
                      <a:satMod val="175000"/>
                      <a:alpha val="40000"/>
                    </a:schemeClr>
                  </a:glow>
                </a:effectLst>
                <a:latin typeface="Times New Roman" panose="02020603050405020304" pitchFamily="18" charset="0"/>
                <a:ea typeface="Tahoma" panose="020B0604030504040204" pitchFamily="34" charset="0"/>
                <a:cs typeface="Times New Roman" panose="02020603050405020304" pitchFamily="18" charset="0"/>
              </a:rPr>
              <a:t>5</a:t>
            </a:r>
            <a:r>
              <a:rPr lang="en-US" sz="6000" dirty="0" smtClean="0">
                <a:effectLst>
                  <a:glow rad="139700">
                    <a:schemeClr val="accent2">
                      <a:satMod val="175000"/>
                      <a:alpha val="40000"/>
                    </a:schemeClr>
                  </a:glow>
                </a:effectLst>
                <a:latin typeface="Times New Roman" panose="02020603050405020304" pitchFamily="18" charset="0"/>
                <a:ea typeface="Tahoma" panose="020B0604030504040204" pitchFamily="34" charset="0"/>
                <a:cs typeface="Times New Roman" panose="02020603050405020304" pitchFamily="18" charset="0"/>
              </a:rPr>
              <a:t>: BÀI 5: </a:t>
            </a:r>
            <a:br>
              <a:rPr lang="en-US" sz="6000" dirty="0" smtClean="0">
                <a:effectLst>
                  <a:glow rad="139700">
                    <a:schemeClr val="accent2">
                      <a:satMod val="175000"/>
                      <a:alpha val="40000"/>
                    </a:schemeClr>
                  </a:glow>
                </a:effectLst>
                <a:latin typeface="Times New Roman" panose="02020603050405020304" pitchFamily="18" charset="0"/>
                <a:ea typeface="Tahoma" panose="020B0604030504040204" pitchFamily="34" charset="0"/>
                <a:cs typeface="Times New Roman" panose="02020603050405020304" pitchFamily="18" charset="0"/>
              </a:rPr>
            </a:br>
            <a:r>
              <a:rPr lang="en-US" sz="6000" dirty="0" err="1" smtClean="0">
                <a:effectLst>
                  <a:glow rad="139700">
                    <a:schemeClr val="accent2">
                      <a:satMod val="175000"/>
                      <a:alpha val="40000"/>
                    </a:schemeClr>
                  </a:glow>
                </a:effectLst>
                <a:latin typeface="Times New Roman" panose="02020603050405020304" pitchFamily="18" charset="0"/>
                <a:ea typeface="Tahoma" panose="020B0604030504040204" pitchFamily="34" charset="0"/>
                <a:cs typeface="Times New Roman" panose="02020603050405020304" pitchFamily="18" charset="0"/>
              </a:rPr>
              <a:t>Ảnh</a:t>
            </a:r>
            <a:r>
              <a:rPr lang="en-US" sz="6000" dirty="0" smtClean="0">
                <a:effectLst>
                  <a:glow rad="139700">
                    <a:schemeClr val="accent2">
                      <a:satMod val="175000"/>
                      <a:alpha val="40000"/>
                    </a:schemeClr>
                  </a:glow>
                </a:effectLst>
                <a:latin typeface="Times New Roman" panose="02020603050405020304" pitchFamily="18" charset="0"/>
                <a:ea typeface="Tahoma" panose="020B0604030504040204" pitchFamily="34" charset="0"/>
                <a:cs typeface="Times New Roman" panose="02020603050405020304" pitchFamily="18" charset="0"/>
              </a:rPr>
              <a:t> </a:t>
            </a:r>
            <a:r>
              <a:rPr lang="en-US" sz="6000" dirty="0" err="1" smtClean="0">
                <a:effectLst>
                  <a:glow rad="139700">
                    <a:schemeClr val="accent2">
                      <a:satMod val="175000"/>
                      <a:alpha val="40000"/>
                    </a:schemeClr>
                  </a:glow>
                </a:effectLst>
                <a:latin typeface="Times New Roman" panose="02020603050405020304" pitchFamily="18" charset="0"/>
                <a:ea typeface="Tahoma" panose="020B0604030504040204" pitchFamily="34" charset="0"/>
                <a:cs typeface="Times New Roman" panose="02020603050405020304" pitchFamily="18" charset="0"/>
              </a:rPr>
              <a:t>của</a:t>
            </a:r>
            <a:r>
              <a:rPr lang="en-US" sz="6000" dirty="0" smtClean="0">
                <a:effectLst>
                  <a:glow rad="139700">
                    <a:schemeClr val="accent2">
                      <a:satMod val="175000"/>
                      <a:alpha val="40000"/>
                    </a:schemeClr>
                  </a:glow>
                </a:effectLst>
                <a:latin typeface="Times New Roman" panose="02020603050405020304" pitchFamily="18" charset="0"/>
                <a:ea typeface="Tahoma" panose="020B0604030504040204" pitchFamily="34" charset="0"/>
                <a:cs typeface="Times New Roman" panose="02020603050405020304" pitchFamily="18" charset="0"/>
              </a:rPr>
              <a:t> </a:t>
            </a:r>
            <a:r>
              <a:rPr lang="en-US" sz="6000" dirty="0" err="1" smtClean="0">
                <a:effectLst>
                  <a:glow rad="139700">
                    <a:schemeClr val="accent2">
                      <a:satMod val="175000"/>
                      <a:alpha val="40000"/>
                    </a:schemeClr>
                  </a:glow>
                </a:effectLst>
                <a:latin typeface="Times New Roman" panose="02020603050405020304" pitchFamily="18" charset="0"/>
                <a:ea typeface="Tahoma" panose="020B0604030504040204" pitchFamily="34" charset="0"/>
                <a:cs typeface="Times New Roman" panose="02020603050405020304" pitchFamily="18" charset="0"/>
              </a:rPr>
              <a:t>một</a:t>
            </a:r>
            <a:r>
              <a:rPr lang="en-US" sz="6000" dirty="0" smtClean="0">
                <a:effectLst>
                  <a:glow rad="139700">
                    <a:schemeClr val="accent2">
                      <a:satMod val="175000"/>
                      <a:alpha val="40000"/>
                    </a:schemeClr>
                  </a:glow>
                </a:effectLst>
                <a:latin typeface="Times New Roman" panose="02020603050405020304" pitchFamily="18" charset="0"/>
                <a:ea typeface="Tahoma" panose="020B0604030504040204" pitchFamily="34" charset="0"/>
                <a:cs typeface="Times New Roman" panose="02020603050405020304" pitchFamily="18" charset="0"/>
              </a:rPr>
              <a:t> </a:t>
            </a:r>
            <a:r>
              <a:rPr lang="en-US" sz="6000" dirty="0" err="1" smtClean="0">
                <a:effectLst>
                  <a:glow rad="139700">
                    <a:schemeClr val="accent2">
                      <a:satMod val="175000"/>
                      <a:alpha val="40000"/>
                    </a:schemeClr>
                  </a:glow>
                </a:effectLst>
                <a:latin typeface="Times New Roman" panose="02020603050405020304" pitchFamily="18" charset="0"/>
                <a:ea typeface="Tahoma" panose="020B0604030504040204" pitchFamily="34" charset="0"/>
                <a:cs typeface="Times New Roman" panose="02020603050405020304" pitchFamily="18" charset="0"/>
              </a:rPr>
              <a:t>vật</a:t>
            </a:r>
            <a:r>
              <a:rPr lang="en-US" sz="6000" dirty="0" smtClean="0">
                <a:effectLst>
                  <a:glow rad="139700">
                    <a:schemeClr val="accent2">
                      <a:satMod val="175000"/>
                      <a:alpha val="40000"/>
                    </a:schemeClr>
                  </a:glow>
                </a:effectLst>
                <a:latin typeface="Times New Roman" panose="02020603050405020304" pitchFamily="18" charset="0"/>
                <a:ea typeface="Tahoma" panose="020B0604030504040204" pitchFamily="34" charset="0"/>
                <a:cs typeface="Times New Roman" panose="02020603050405020304" pitchFamily="18" charset="0"/>
              </a:rPr>
              <a:t> </a:t>
            </a:r>
            <a:br>
              <a:rPr lang="en-US" sz="6000" dirty="0" smtClean="0">
                <a:effectLst>
                  <a:glow rad="139700">
                    <a:schemeClr val="accent2">
                      <a:satMod val="175000"/>
                      <a:alpha val="40000"/>
                    </a:schemeClr>
                  </a:glow>
                </a:effectLst>
                <a:latin typeface="Times New Roman" panose="02020603050405020304" pitchFamily="18" charset="0"/>
                <a:ea typeface="Tahoma" panose="020B0604030504040204" pitchFamily="34" charset="0"/>
                <a:cs typeface="Times New Roman" panose="02020603050405020304" pitchFamily="18" charset="0"/>
              </a:rPr>
            </a:br>
            <a:r>
              <a:rPr lang="en-US" sz="6000" dirty="0" err="1" smtClean="0">
                <a:effectLst>
                  <a:glow rad="139700">
                    <a:schemeClr val="accent2">
                      <a:satMod val="175000"/>
                      <a:alpha val="40000"/>
                    </a:schemeClr>
                  </a:glow>
                </a:effectLst>
                <a:latin typeface="Times New Roman" panose="02020603050405020304" pitchFamily="18" charset="0"/>
                <a:ea typeface="Tahoma" panose="020B0604030504040204" pitchFamily="34" charset="0"/>
                <a:cs typeface="Times New Roman" panose="02020603050405020304" pitchFamily="18" charset="0"/>
              </a:rPr>
              <a:t>tạo</a:t>
            </a:r>
            <a:r>
              <a:rPr lang="en-US" sz="6000" dirty="0" smtClean="0">
                <a:effectLst>
                  <a:glow rad="139700">
                    <a:schemeClr val="accent2">
                      <a:satMod val="175000"/>
                      <a:alpha val="40000"/>
                    </a:schemeClr>
                  </a:glow>
                </a:effectLst>
                <a:latin typeface="Times New Roman" panose="02020603050405020304" pitchFamily="18" charset="0"/>
                <a:ea typeface="Tahoma" panose="020B0604030504040204" pitchFamily="34" charset="0"/>
                <a:cs typeface="Times New Roman" panose="02020603050405020304" pitchFamily="18" charset="0"/>
              </a:rPr>
              <a:t> </a:t>
            </a:r>
            <a:r>
              <a:rPr lang="en-US" sz="6000" dirty="0" err="1" smtClean="0">
                <a:effectLst>
                  <a:glow rad="139700">
                    <a:schemeClr val="accent2">
                      <a:satMod val="175000"/>
                      <a:alpha val="40000"/>
                    </a:schemeClr>
                  </a:glow>
                </a:effectLst>
                <a:latin typeface="Times New Roman" panose="02020603050405020304" pitchFamily="18" charset="0"/>
                <a:ea typeface="Tahoma" panose="020B0604030504040204" pitchFamily="34" charset="0"/>
                <a:cs typeface="Times New Roman" panose="02020603050405020304" pitchFamily="18" charset="0"/>
              </a:rPr>
              <a:t>bởi</a:t>
            </a:r>
            <a:r>
              <a:rPr lang="en-US" sz="6000" dirty="0" smtClean="0">
                <a:effectLst>
                  <a:glow rad="139700">
                    <a:schemeClr val="accent2">
                      <a:satMod val="175000"/>
                      <a:alpha val="40000"/>
                    </a:schemeClr>
                  </a:glow>
                </a:effectLst>
                <a:latin typeface="Times New Roman" panose="02020603050405020304" pitchFamily="18" charset="0"/>
                <a:ea typeface="Tahoma" panose="020B0604030504040204" pitchFamily="34" charset="0"/>
                <a:cs typeface="Times New Roman" panose="02020603050405020304" pitchFamily="18" charset="0"/>
              </a:rPr>
              <a:t> </a:t>
            </a:r>
            <a:r>
              <a:rPr lang="en-US" sz="6000" dirty="0" err="1" smtClean="0">
                <a:effectLst>
                  <a:glow rad="139700">
                    <a:schemeClr val="accent2">
                      <a:satMod val="175000"/>
                      <a:alpha val="40000"/>
                    </a:schemeClr>
                  </a:glow>
                </a:effectLst>
                <a:latin typeface="Times New Roman" panose="02020603050405020304" pitchFamily="18" charset="0"/>
                <a:ea typeface="Tahoma" panose="020B0604030504040204" pitchFamily="34" charset="0"/>
                <a:cs typeface="Times New Roman" panose="02020603050405020304" pitchFamily="18" charset="0"/>
              </a:rPr>
              <a:t>gương</a:t>
            </a:r>
            <a:r>
              <a:rPr lang="en-US" sz="6000" dirty="0" smtClean="0">
                <a:effectLst>
                  <a:glow rad="139700">
                    <a:schemeClr val="accent2">
                      <a:satMod val="175000"/>
                      <a:alpha val="40000"/>
                    </a:schemeClr>
                  </a:glow>
                </a:effectLst>
                <a:latin typeface="Times New Roman" panose="02020603050405020304" pitchFamily="18" charset="0"/>
                <a:ea typeface="Tahoma" panose="020B0604030504040204" pitchFamily="34" charset="0"/>
                <a:cs typeface="Times New Roman" panose="02020603050405020304" pitchFamily="18" charset="0"/>
              </a:rPr>
              <a:t> </a:t>
            </a:r>
            <a:r>
              <a:rPr lang="en-US" sz="6000" dirty="0" err="1" smtClean="0">
                <a:effectLst>
                  <a:glow rad="139700">
                    <a:schemeClr val="accent2">
                      <a:satMod val="175000"/>
                      <a:alpha val="40000"/>
                    </a:schemeClr>
                  </a:glow>
                </a:effectLst>
                <a:latin typeface="Times New Roman" panose="02020603050405020304" pitchFamily="18" charset="0"/>
                <a:ea typeface="Tahoma" panose="020B0604030504040204" pitchFamily="34" charset="0"/>
                <a:cs typeface="Times New Roman" panose="02020603050405020304" pitchFamily="18" charset="0"/>
              </a:rPr>
              <a:t>phẳng</a:t>
            </a:r>
            <a:endParaRPr lang="en-US" sz="5400" dirty="0">
              <a:effectLst>
                <a:glow rad="139700">
                  <a:schemeClr val="accent2">
                    <a:satMod val="175000"/>
                    <a:alpha val="40000"/>
                  </a:schemeClr>
                </a:glo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Subtitle 2"/>
          <p:cNvSpPr>
            <a:spLocks noGrp="1"/>
          </p:cNvSpPr>
          <p:nvPr>
            <p:ph type="subTitle" idx="1"/>
          </p:nvPr>
        </p:nvSpPr>
        <p:spPr>
          <a:xfrm>
            <a:off x="4066902" y="4725366"/>
            <a:ext cx="7197726" cy="1405467"/>
          </a:xfrm>
        </p:spPr>
        <p:txBody>
          <a:bodyPr>
            <a:normAutofit/>
          </a:bodyPr>
          <a:lstStyle/>
          <a:p>
            <a:r>
              <a:rPr lang="en-US" sz="2000" dirty="0" smtClean="0">
                <a:latin typeface="Times New Roman" panose="02020603050405020304" pitchFamily="18" charset="0"/>
                <a:cs typeface="Times New Roman" panose="02020603050405020304" pitchFamily="18" charset="0"/>
              </a:rPr>
              <a:t>GV: </a:t>
            </a:r>
            <a:r>
              <a:rPr lang="en-US" sz="2000" dirty="0" err="1" smtClean="0">
                <a:latin typeface="Times New Roman" panose="02020603050405020304" pitchFamily="18" charset="0"/>
                <a:cs typeface="Times New Roman" panose="02020603050405020304" pitchFamily="18" charset="0"/>
              </a:rPr>
              <a:t>Lê</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Thị</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Thanh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Ngân</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3110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4841" y="133891"/>
            <a:ext cx="9718765" cy="2800767"/>
          </a:xfrm>
          <a:prstGeom prst="rect">
            <a:avLst/>
          </a:prstGeom>
          <a:noFill/>
        </p:spPr>
        <p:txBody>
          <a:bodyPr wrap="square" rtlCol="0">
            <a:spAutoFit/>
          </a:bodyPr>
          <a:lstStyle/>
          <a:p>
            <a:pPr>
              <a:lnSpc>
                <a:spcPct val="150000"/>
              </a:lnSpc>
            </a:pPr>
            <a:r>
              <a:rPr lang="en-US" sz="2800" b="1" u="sng" dirty="0" smtClean="0">
                <a:latin typeface="Times New Roman" panose="02020603050405020304" pitchFamily="18" charset="0"/>
                <a:ea typeface="Tahoma" panose="020B0604030504040204" pitchFamily="34" charset="0"/>
                <a:cs typeface="Times New Roman" panose="02020603050405020304" pitchFamily="18" charset="0"/>
              </a:rPr>
              <a:t>I – </a:t>
            </a:r>
            <a:r>
              <a:rPr lang="en-US" sz="2800" b="1" u="sng" dirty="0" err="1" smtClean="0">
                <a:latin typeface="Times New Roman" panose="02020603050405020304" pitchFamily="18" charset="0"/>
                <a:ea typeface="Tahoma" panose="020B0604030504040204" pitchFamily="34" charset="0"/>
                <a:cs typeface="Times New Roman" panose="02020603050405020304" pitchFamily="18" charset="0"/>
              </a:rPr>
              <a:t>Tính</a:t>
            </a:r>
            <a:r>
              <a:rPr lang="en-US" sz="2800" b="1" u="sng"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u="sng" dirty="0" err="1" smtClean="0">
                <a:latin typeface="Times New Roman" panose="02020603050405020304" pitchFamily="18" charset="0"/>
                <a:ea typeface="Tahoma" panose="020B0604030504040204" pitchFamily="34" charset="0"/>
                <a:cs typeface="Times New Roman" panose="02020603050405020304" pitchFamily="18" charset="0"/>
              </a:rPr>
              <a:t>chất</a:t>
            </a:r>
            <a:r>
              <a:rPr lang="en-US" sz="2800" b="1" u="sng"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u="sng" dirty="0" err="1" smtClean="0">
                <a:latin typeface="Times New Roman" panose="02020603050405020304" pitchFamily="18" charset="0"/>
                <a:ea typeface="Tahoma" panose="020B0604030504040204" pitchFamily="34" charset="0"/>
                <a:cs typeface="Times New Roman" panose="02020603050405020304" pitchFamily="18" charset="0"/>
              </a:rPr>
              <a:t>của</a:t>
            </a:r>
            <a:r>
              <a:rPr lang="en-US" sz="2800" b="1" u="sng"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u="sng" dirty="0" err="1" smtClean="0">
                <a:latin typeface="Times New Roman" panose="02020603050405020304" pitchFamily="18" charset="0"/>
                <a:ea typeface="Tahoma" panose="020B0604030504040204" pitchFamily="34" charset="0"/>
                <a:cs typeface="Times New Roman" panose="02020603050405020304" pitchFamily="18" charset="0"/>
              </a:rPr>
              <a:t>ảnh</a:t>
            </a:r>
            <a:r>
              <a:rPr lang="en-US" sz="2800" b="1" u="sng"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u="sng" dirty="0" err="1" smtClean="0">
                <a:latin typeface="Times New Roman" panose="02020603050405020304" pitchFamily="18" charset="0"/>
                <a:ea typeface="Tahoma" panose="020B0604030504040204" pitchFamily="34" charset="0"/>
                <a:cs typeface="Times New Roman" panose="02020603050405020304" pitchFamily="18" charset="0"/>
              </a:rPr>
              <a:t>tạo</a:t>
            </a:r>
            <a:r>
              <a:rPr lang="en-US" sz="2800" b="1" u="sng"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u="sng" dirty="0" err="1" smtClean="0">
                <a:latin typeface="Times New Roman" panose="02020603050405020304" pitchFamily="18" charset="0"/>
                <a:ea typeface="Tahoma" panose="020B0604030504040204" pitchFamily="34" charset="0"/>
                <a:cs typeface="Times New Roman" panose="02020603050405020304" pitchFamily="18" charset="0"/>
              </a:rPr>
              <a:t>bởi</a:t>
            </a:r>
            <a:r>
              <a:rPr lang="en-US" sz="2800" b="1" u="sng"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u="sng" dirty="0" err="1" smtClean="0">
                <a:latin typeface="Times New Roman" panose="02020603050405020304" pitchFamily="18" charset="0"/>
                <a:ea typeface="Tahoma" panose="020B0604030504040204" pitchFamily="34" charset="0"/>
                <a:cs typeface="Times New Roman" panose="02020603050405020304" pitchFamily="18" charset="0"/>
              </a:rPr>
              <a:t>gương</a:t>
            </a:r>
            <a:r>
              <a:rPr lang="en-US" sz="2800" b="1" u="sng"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u="sng" dirty="0" err="1" smtClean="0">
                <a:latin typeface="Times New Roman" panose="02020603050405020304" pitchFamily="18" charset="0"/>
                <a:ea typeface="Tahoma" panose="020B0604030504040204" pitchFamily="34" charset="0"/>
                <a:cs typeface="Times New Roman" panose="02020603050405020304" pitchFamily="18" charset="0"/>
              </a:rPr>
              <a:t>phẳng</a:t>
            </a:r>
            <a:endParaRPr lang="en-US" sz="2800" b="1" u="sng" dirty="0" smtClean="0">
              <a:latin typeface="Times New Roman" panose="02020603050405020304" pitchFamily="18" charset="0"/>
              <a:ea typeface="Tahoma" panose="020B0604030504040204" pitchFamily="34" charset="0"/>
              <a:cs typeface="Times New Roman" panose="02020603050405020304" pitchFamily="18" charset="0"/>
            </a:endParaRPr>
          </a:p>
          <a:p>
            <a:pPr marL="514350" indent="-514350">
              <a:lnSpc>
                <a:spcPct val="150000"/>
              </a:lnSpc>
              <a:buAutoNum type="arabicPeriod"/>
            </a:pPr>
            <a:r>
              <a:rPr lang="en-US" sz="2600" i="1" dirty="0" err="1" smtClean="0">
                <a:latin typeface="Times New Roman" panose="02020603050405020304" pitchFamily="18" charset="0"/>
                <a:ea typeface="Tahoma" panose="020B0604030504040204" pitchFamily="34" charset="0"/>
                <a:cs typeface="Times New Roman" panose="02020603050405020304" pitchFamily="18" charset="0"/>
              </a:rPr>
              <a:t>Thí</a:t>
            </a:r>
            <a:r>
              <a:rPr lang="en-US" sz="2600" i="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600" i="1" dirty="0" err="1" smtClean="0">
                <a:latin typeface="Times New Roman" panose="02020603050405020304" pitchFamily="18" charset="0"/>
                <a:ea typeface="Tahoma" panose="020B0604030504040204" pitchFamily="34" charset="0"/>
                <a:cs typeface="Times New Roman" panose="02020603050405020304" pitchFamily="18" charset="0"/>
              </a:rPr>
              <a:t>nghiệm</a:t>
            </a:r>
            <a:endParaRPr lang="en-US" sz="2600" i="1" dirty="0">
              <a:latin typeface="Times New Roman" panose="02020603050405020304" pitchFamily="18" charset="0"/>
              <a:ea typeface="Tahoma" panose="020B0604030504040204" pitchFamily="34" charset="0"/>
              <a:cs typeface="Times New Roman" panose="02020603050405020304" pitchFamily="18" charset="0"/>
            </a:endParaRPr>
          </a:p>
          <a:p>
            <a:pPr marL="514350" indent="-514350">
              <a:lnSpc>
                <a:spcPct val="150000"/>
              </a:lnSpc>
              <a:buAutoNum type="arabicPeriod"/>
            </a:pPr>
            <a:r>
              <a:rPr lang="en-US" sz="2600" i="1" dirty="0" err="1" smtClean="0">
                <a:latin typeface="Times New Roman" panose="02020603050405020304" pitchFamily="18" charset="0"/>
                <a:ea typeface="Tahoma" panose="020B0604030504040204" pitchFamily="34" charset="0"/>
                <a:cs typeface="Times New Roman" panose="02020603050405020304" pitchFamily="18" charset="0"/>
              </a:rPr>
              <a:t>Kết</a:t>
            </a:r>
            <a:r>
              <a:rPr lang="en-US" sz="2600" i="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600" i="1" dirty="0" err="1" smtClean="0">
                <a:latin typeface="Times New Roman" panose="02020603050405020304" pitchFamily="18" charset="0"/>
                <a:ea typeface="Tahoma" panose="020B0604030504040204" pitchFamily="34" charset="0"/>
                <a:cs typeface="Times New Roman" panose="02020603050405020304" pitchFamily="18" charset="0"/>
              </a:rPr>
              <a:t>luận</a:t>
            </a:r>
            <a:endParaRPr lang="en-US" sz="2600" i="1" dirty="0" smtClean="0">
              <a:latin typeface="Times New Roman" panose="02020603050405020304" pitchFamily="18" charset="0"/>
              <a:ea typeface="Tahoma" panose="020B0604030504040204" pitchFamily="34" charset="0"/>
              <a:cs typeface="Times New Roman" panose="02020603050405020304" pitchFamily="18" charset="0"/>
            </a:endParaRPr>
          </a:p>
          <a:p>
            <a:endParaRPr lang="en-US" sz="2800" i="1" dirty="0" smtClean="0">
              <a:latin typeface="Times New Roman" panose="02020603050405020304" pitchFamily="18" charset="0"/>
              <a:ea typeface="Tahoma" panose="020B0604030504040204" pitchFamily="34" charset="0"/>
              <a:cs typeface="Times New Roman" panose="02020603050405020304" pitchFamily="18" charset="0"/>
            </a:endParaRPr>
          </a:p>
          <a:p>
            <a:endParaRPr lang="en-US" sz="2800" i="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Cloud 1"/>
          <p:cNvSpPr/>
          <p:nvPr/>
        </p:nvSpPr>
        <p:spPr>
          <a:xfrm>
            <a:off x="4113327" y="2831719"/>
            <a:ext cx="4844954" cy="157356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Tính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bởi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phẳng</a:t>
            </a:r>
            <a:endParaRPr lang="en-US" sz="2800" dirty="0">
              <a:latin typeface="Times New Roman" panose="02020603050405020304" pitchFamily="18" charset="0"/>
              <a:cs typeface="Times New Roman" panose="02020603050405020304" pitchFamily="18" charset="0"/>
            </a:endParaRPr>
          </a:p>
        </p:txBody>
      </p:sp>
      <p:sp>
        <p:nvSpPr>
          <p:cNvPr id="20" name="Rounded Rectangular Callout 19"/>
          <p:cNvSpPr/>
          <p:nvPr/>
        </p:nvSpPr>
        <p:spPr>
          <a:xfrm>
            <a:off x="1095851" y="2198667"/>
            <a:ext cx="2794866" cy="1266105"/>
          </a:xfrm>
          <a:prstGeom prst="wedgeRoundRectCallout">
            <a:avLst>
              <a:gd name="adj1" fmla="val 73911"/>
              <a:gd name="adj2" fmla="val 43037"/>
              <a:gd name="adj3" fmla="val 16667"/>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solidFill>
                  <a:schemeClr val="bg1"/>
                </a:solidFill>
                <a:latin typeface="Times New Roman" panose="02020603050405020304" pitchFamily="18" charset="0"/>
                <a:cs typeface="Times New Roman" panose="02020603050405020304" pitchFamily="18" charset="0"/>
              </a:rPr>
              <a:t>Ảnh không hứng được trên màn</a:t>
            </a:r>
            <a:endParaRPr lang="en-US" sz="2600" dirty="0">
              <a:solidFill>
                <a:schemeClr val="bg1"/>
              </a:solidFill>
              <a:latin typeface="Times New Roman" panose="02020603050405020304" pitchFamily="18" charset="0"/>
              <a:cs typeface="Times New Roman" panose="02020603050405020304" pitchFamily="18" charset="0"/>
            </a:endParaRPr>
          </a:p>
        </p:txBody>
      </p:sp>
      <p:sp>
        <p:nvSpPr>
          <p:cNvPr id="21" name="Rounded Rectangular Callout 20"/>
          <p:cNvSpPr/>
          <p:nvPr/>
        </p:nvSpPr>
        <p:spPr>
          <a:xfrm>
            <a:off x="8090229" y="1282783"/>
            <a:ext cx="3102635" cy="1266105"/>
          </a:xfrm>
          <a:prstGeom prst="wedgeRoundRectCallout">
            <a:avLst>
              <a:gd name="adj1" fmla="val -79897"/>
              <a:gd name="adj2" fmla="val 72844"/>
              <a:gd name="adj3" fmla="val 16667"/>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solidFill>
                  <a:schemeClr val="bg1"/>
                </a:solidFill>
                <a:latin typeface="Times New Roman" panose="02020603050405020304" pitchFamily="18" charset="0"/>
                <a:cs typeface="Times New Roman" panose="02020603050405020304" pitchFamily="18" charset="0"/>
              </a:rPr>
              <a:t>Độ</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lớn</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của</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ảnh</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bằng</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độ</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lớn</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của</a:t>
            </a:r>
            <a:r>
              <a:rPr lang="en-US" sz="2600" dirty="0" smtClean="0">
                <a:solidFill>
                  <a:schemeClr val="bg1"/>
                </a:solidFill>
                <a:latin typeface="Times New Roman" panose="02020603050405020304" pitchFamily="18" charset="0"/>
                <a:cs typeface="Times New Roman" panose="02020603050405020304" pitchFamily="18" charset="0"/>
              </a:rPr>
              <a:t> </a:t>
            </a:r>
            <a:r>
              <a:rPr lang="en-US" sz="2600" dirty="0" err="1" smtClean="0">
                <a:solidFill>
                  <a:schemeClr val="bg1"/>
                </a:solidFill>
                <a:latin typeface="Times New Roman" panose="02020603050405020304" pitchFamily="18" charset="0"/>
                <a:cs typeface="Times New Roman" panose="02020603050405020304" pitchFamily="18" charset="0"/>
              </a:rPr>
              <a:t>vật</a:t>
            </a:r>
            <a:endParaRPr lang="en-US" sz="2600" dirty="0">
              <a:solidFill>
                <a:schemeClr val="bg1"/>
              </a:solidFill>
              <a:latin typeface="Times New Roman" panose="02020603050405020304" pitchFamily="18" charset="0"/>
              <a:cs typeface="Times New Roman" panose="02020603050405020304" pitchFamily="18" charset="0"/>
            </a:endParaRPr>
          </a:p>
        </p:txBody>
      </p:sp>
      <p:sp>
        <p:nvSpPr>
          <p:cNvPr id="22" name="Rounded Rectangular Callout 21"/>
          <p:cNvSpPr/>
          <p:nvPr/>
        </p:nvSpPr>
        <p:spPr>
          <a:xfrm>
            <a:off x="7218917" y="4688122"/>
            <a:ext cx="4090061" cy="1262743"/>
          </a:xfrm>
          <a:prstGeom prst="wedgeRoundRectCallout">
            <a:avLst>
              <a:gd name="adj1" fmla="val -77306"/>
              <a:gd name="adj2" fmla="val -76180"/>
              <a:gd name="adj3" fmla="val 16667"/>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solidFill>
                  <a:schemeClr val="bg1"/>
                </a:solidFill>
                <a:latin typeface="Times New Roman" panose="02020603050405020304" pitchFamily="18" charset="0"/>
                <a:cs typeface="Times New Roman" panose="02020603050405020304" pitchFamily="18" charset="0"/>
              </a:rPr>
              <a:t>Khoảng cách từ </a:t>
            </a:r>
            <a:r>
              <a:rPr lang="en-US" sz="2600" dirty="0" smtClean="0">
                <a:solidFill>
                  <a:srgbClr val="FF0000"/>
                </a:solidFill>
                <a:latin typeface="Times New Roman" panose="02020603050405020304" pitchFamily="18" charset="0"/>
                <a:cs typeface="Times New Roman" panose="02020603050405020304" pitchFamily="18" charset="0"/>
              </a:rPr>
              <a:t>ảnh</a:t>
            </a:r>
            <a:r>
              <a:rPr lang="en-US" sz="2600" dirty="0" smtClean="0">
                <a:solidFill>
                  <a:schemeClr val="bg1"/>
                </a:solidFill>
                <a:latin typeface="Times New Roman" panose="02020603050405020304" pitchFamily="18" charset="0"/>
                <a:cs typeface="Times New Roman" panose="02020603050405020304" pitchFamily="18" charset="0"/>
              </a:rPr>
              <a:t> đến gương bằng khoảng cách từ </a:t>
            </a:r>
            <a:r>
              <a:rPr lang="en-US" sz="2600" dirty="0" smtClean="0">
                <a:solidFill>
                  <a:srgbClr val="FF0000"/>
                </a:solidFill>
                <a:latin typeface="Times New Roman" panose="02020603050405020304" pitchFamily="18" charset="0"/>
                <a:cs typeface="Times New Roman" panose="02020603050405020304" pitchFamily="18" charset="0"/>
              </a:rPr>
              <a:t>vật</a:t>
            </a:r>
            <a:r>
              <a:rPr lang="en-US" sz="2600" dirty="0" smtClean="0">
                <a:solidFill>
                  <a:schemeClr val="bg1"/>
                </a:solidFill>
                <a:latin typeface="Times New Roman" panose="02020603050405020304" pitchFamily="18" charset="0"/>
                <a:cs typeface="Times New Roman" panose="02020603050405020304" pitchFamily="18" charset="0"/>
              </a:rPr>
              <a:t> đến gương</a:t>
            </a:r>
            <a:endParaRPr lang="en-US" sz="2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613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0071" y="549622"/>
            <a:ext cx="9144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II – </a:t>
            </a:r>
            <a:r>
              <a:rPr lang="en-US" sz="2800" b="1" dirty="0" err="1" smtClean="0">
                <a:latin typeface="Times New Roman" panose="02020603050405020304" pitchFamily="18" charset="0"/>
                <a:cs typeface="Times New Roman" panose="02020603050405020304" pitchFamily="18" charset="0"/>
              </a:rPr>
              <a:t>Giải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thích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sự</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tạo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thành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ảnh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bởi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gương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phẳng</a:t>
            </a:r>
            <a:endParaRPr lang="en-US" sz="2800" b="1" dirty="0" smtClean="0">
              <a:latin typeface="Times New Roman" panose="02020603050405020304" pitchFamily="18" charset="0"/>
              <a:cs typeface="Times New Roman" panose="02020603050405020304" pitchFamily="18" charset="0"/>
            </a:endParaRPr>
          </a:p>
        </p:txBody>
      </p:sp>
      <p:sp>
        <p:nvSpPr>
          <p:cNvPr id="3" name="Cloud Callout 2"/>
          <p:cNvSpPr/>
          <p:nvPr/>
        </p:nvSpPr>
        <p:spPr>
          <a:xfrm>
            <a:off x="3263705" y="1675593"/>
            <a:ext cx="6400800" cy="2207091"/>
          </a:xfrm>
          <a:prstGeom prst="cloudCallout">
            <a:avLst>
              <a:gd name="adj1" fmla="val -56301"/>
              <a:gd name="adj2" fmla="val 65337"/>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Áp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định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ánh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 ở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trước</a:t>
            </a:r>
            <a:endParaRPr lang="en-US" sz="2800" dirty="0">
              <a:latin typeface="Times New Roman" panose="02020603050405020304" pitchFamily="18" charset="0"/>
              <a:cs typeface="Times New Roman" panose="02020603050405020304" pitchFamily="18" charset="0"/>
            </a:endParaRPr>
          </a:p>
        </p:txBody>
      </p:sp>
      <p:pic>
        <p:nvPicPr>
          <p:cNvPr id="1028" name="Picture 4" descr="http://image.hoc247.net/fckeditor/upload/images/2a(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914" y="1675593"/>
            <a:ext cx="5451191" cy="4099414"/>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58"/>
          <p:cNvGrpSpPr>
            <a:grpSpLocks/>
          </p:cNvGrpSpPr>
          <p:nvPr/>
        </p:nvGrpSpPr>
        <p:grpSpPr bwMode="auto">
          <a:xfrm rot="19275583">
            <a:off x="4148388" y="1919638"/>
            <a:ext cx="576547" cy="345275"/>
            <a:chOff x="4272" y="1383"/>
            <a:chExt cx="240" cy="297"/>
          </a:xfrm>
          <a:solidFill>
            <a:schemeClr val="bg2"/>
          </a:solidFill>
        </p:grpSpPr>
        <p:sp>
          <p:nvSpPr>
            <p:cNvPr id="17" name="Oval 59"/>
            <p:cNvSpPr>
              <a:spLocks noChangeArrowheads="1"/>
            </p:cNvSpPr>
            <p:nvPr/>
          </p:nvSpPr>
          <p:spPr bwMode="auto">
            <a:xfrm>
              <a:off x="4320" y="1440"/>
              <a:ext cx="96" cy="192"/>
            </a:xfrm>
            <a:prstGeom prst="ellips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60"/>
            <p:cNvSpPr>
              <a:spLocks noChangeShapeType="1"/>
            </p:cNvSpPr>
            <p:nvPr/>
          </p:nvSpPr>
          <p:spPr bwMode="auto">
            <a:xfrm>
              <a:off x="4272" y="1383"/>
              <a:ext cx="240" cy="144"/>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61"/>
            <p:cNvSpPr>
              <a:spLocks noChangeShapeType="1"/>
            </p:cNvSpPr>
            <p:nvPr/>
          </p:nvSpPr>
          <p:spPr bwMode="auto">
            <a:xfrm flipH="1">
              <a:off x="4320" y="1536"/>
              <a:ext cx="192" cy="144"/>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 name="Rounded Rectangular Callout 8"/>
          <p:cNvSpPr/>
          <p:nvPr/>
        </p:nvSpPr>
        <p:spPr>
          <a:xfrm>
            <a:off x="7304176" y="1357235"/>
            <a:ext cx="3963884" cy="4405242"/>
          </a:xfrm>
          <a:prstGeom prst="wedgeRoundRectCallout">
            <a:avLst>
              <a:gd name="adj1" fmla="val -70076"/>
              <a:gd name="adj2" fmla="val 312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Tx/>
              <a:buChar char="-"/>
            </a:pPr>
            <a:r>
              <a:rPr lang="en-US" sz="2400" dirty="0" smtClean="0">
                <a:latin typeface="Times New Roman" panose="02020603050405020304" pitchFamily="18" charset="0"/>
                <a:cs typeface="Times New Roman" panose="02020603050405020304" pitchFamily="18" charset="0"/>
              </a:rPr>
              <a:t>Ta </a:t>
            </a:r>
            <a:r>
              <a:rPr lang="en-US" sz="2400" dirty="0" err="1" smtClean="0">
                <a:latin typeface="Times New Roman" panose="02020603050405020304" pitchFamily="18" charset="0"/>
                <a:cs typeface="Times New Roman" panose="02020603050405020304" pitchFamily="18" charset="0"/>
              </a:rPr>
              <a:t>nhìn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thấy</a:t>
            </a:r>
            <a:r>
              <a:rPr lang="en-US" sz="2400" dirty="0" smtClean="0">
                <a:latin typeface="Times New Roman" panose="02020603050405020304" pitchFamily="18" charset="0"/>
                <a:cs typeface="Times New Roman" panose="02020603050405020304" pitchFamily="18" charset="0"/>
              </a:rPr>
              <a:t> S’ </a:t>
            </a:r>
            <a:r>
              <a:rPr lang="en-US" sz="2400" dirty="0" err="1" smtClean="0">
                <a:latin typeface="Times New Roman" panose="02020603050405020304" pitchFamily="18" charset="0"/>
                <a:cs typeface="Times New Roman" panose="02020603050405020304" pitchFamily="18" charset="0"/>
              </a:rPr>
              <a:t>vì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lọt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mắt</a:t>
            </a:r>
            <a:r>
              <a:rPr lang="en-US" sz="2400" dirty="0" smtClean="0">
                <a:latin typeface="Times New Roman" panose="02020603050405020304" pitchFamily="18" charset="0"/>
                <a:cs typeface="Times New Roman" panose="02020603050405020304" pitchFamily="18" charset="0"/>
              </a:rPr>
              <a:t> ta </a:t>
            </a:r>
            <a:r>
              <a:rPr lang="en-US" sz="2400" dirty="0" err="1" smtClean="0">
                <a:latin typeface="Times New Roman" panose="02020603050405020304" pitchFamily="18" charset="0"/>
                <a:cs typeface="Times New Roman" panose="02020603050405020304" pitchFamily="18" charset="0"/>
              </a:rPr>
              <a:t>coi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như</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thẳng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 S’ </a:t>
            </a:r>
            <a:r>
              <a:rPr lang="en-US" sz="2400" dirty="0" err="1" smtClean="0">
                <a:latin typeface="Times New Roman" panose="02020603050405020304" pitchFamily="18" charset="0"/>
                <a:cs typeface="Times New Roman" panose="02020603050405020304" pitchFamily="18" charset="0"/>
              </a:rPr>
              <a:t>đến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mắt</a:t>
            </a:r>
            <a:r>
              <a:rPr lang="en-US" sz="2400" dirty="0" smtClean="0">
                <a:latin typeface="Times New Roman" panose="02020603050405020304" pitchFamily="18" charset="0"/>
                <a:cs typeface="Times New Roman" panose="02020603050405020304" pitchFamily="18" charset="0"/>
              </a:rPr>
              <a:t>.</a:t>
            </a:r>
          </a:p>
          <a:p>
            <a:pPr marL="457200" indent="-457200" algn="just">
              <a:buFontTx/>
              <a:buChar char="-"/>
            </a:pP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S’ </a:t>
            </a:r>
            <a:r>
              <a:rPr lang="en-US" sz="2400" dirty="0" err="1" smtClean="0">
                <a:latin typeface="Times New Roman" panose="02020603050405020304" pitchFamily="18" charset="0"/>
                <a:cs typeface="Times New Roman" panose="02020603050405020304" pitchFamily="18" charset="0"/>
              </a:rPr>
              <a:t>trên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chỉ</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kéo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gặp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tại</a:t>
            </a:r>
            <a:r>
              <a:rPr lang="en-US" sz="2400" dirty="0" smtClean="0">
                <a:latin typeface="Times New Roman" panose="02020603050405020304" pitchFamily="18" charset="0"/>
                <a:cs typeface="Times New Roman" panose="02020603050405020304" pitchFamily="18" charset="0"/>
              </a:rPr>
              <a:t> S’ </a:t>
            </a:r>
            <a:r>
              <a:rPr lang="en-US" sz="2400" err="1" smtClean="0">
                <a:latin typeface="Times New Roman" panose="02020603050405020304" pitchFamily="18" charset="0"/>
                <a:cs typeface="Times New Roman" panose="02020603050405020304" pitchFamily="18" charset="0"/>
              </a:rPr>
              <a:t>chứ</a:t>
            </a:r>
            <a:r>
              <a:rPr lang="en-US" sz="2400" smtClean="0">
                <a:latin typeface="Times New Roman" panose="02020603050405020304" pitchFamily="18" charset="0"/>
                <a:cs typeface="Times New Roman" panose="02020603050405020304" pitchFamily="18" charset="0"/>
              </a:rPr>
              <a:t> không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đến</a:t>
            </a:r>
            <a:r>
              <a:rPr lang="en-US" sz="2400" dirty="0" smtClean="0">
                <a:latin typeface="Times New Roman" panose="02020603050405020304" pitchFamily="18" charset="0"/>
                <a:cs typeface="Times New Roman" panose="02020603050405020304" pitchFamily="18" charset="0"/>
              </a:rPr>
              <a:t> S’. </a:t>
            </a:r>
            <a:endParaRPr lang="en-US" sz="2400" dirty="0">
              <a:latin typeface="Times New Roman" panose="02020603050405020304" pitchFamily="18" charset="0"/>
              <a:cs typeface="Times New Roman" panose="02020603050405020304" pitchFamily="18" charset="0"/>
            </a:endParaRPr>
          </a:p>
        </p:txBody>
      </p:sp>
      <p:sp>
        <p:nvSpPr>
          <p:cNvPr id="10" name="Cloud Callout 9"/>
          <p:cNvSpPr/>
          <p:nvPr/>
        </p:nvSpPr>
        <p:spPr>
          <a:xfrm>
            <a:off x="6860353" y="1556263"/>
            <a:ext cx="4223849" cy="1557816"/>
          </a:xfrm>
          <a:prstGeom prst="cloudCallout">
            <a:avLst>
              <a:gd name="adj1" fmla="val -45237"/>
              <a:gd name="adj2" fmla="val 78755"/>
            </a:avLst>
          </a:prstGeom>
          <a:solidFill>
            <a:srgbClr val="FFFF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bg1"/>
                </a:solidFill>
                <a:latin typeface="Times New Roman" panose="02020603050405020304" pitchFamily="18" charset="0"/>
                <a:cs typeface="Times New Roman" panose="02020603050405020304" pitchFamily="18" charset="0"/>
              </a:rPr>
              <a:t>Phải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đặt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mắt</a:t>
            </a:r>
            <a:r>
              <a:rPr lang="en-US" sz="2400" dirty="0" smtClean="0">
                <a:solidFill>
                  <a:schemeClr val="bg1"/>
                </a:solidFill>
                <a:latin typeface="Times New Roman" panose="02020603050405020304" pitchFamily="18" charset="0"/>
                <a:cs typeface="Times New Roman" panose="02020603050405020304" pitchFamily="18" charset="0"/>
              </a:rPr>
              <a:t> ở </a:t>
            </a:r>
            <a:r>
              <a:rPr lang="en-US" sz="2400" dirty="0" err="1" smtClean="0">
                <a:solidFill>
                  <a:schemeClr val="bg1"/>
                </a:solidFill>
                <a:latin typeface="Times New Roman" panose="02020603050405020304" pitchFamily="18" charset="0"/>
                <a:cs typeface="Times New Roman" panose="02020603050405020304" pitchFamily="18" charset="0"/>
              </a:rPr>
              <a:t>đâu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để</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thấy</a:t>
            </a:r>
            <a:r>
              <a:rPr lang="en-US" sz="2400" dirty="0" smtClean="0">
                <a:solidFill>
                  <a:schemeClr val="bg1"/>
                </a:solidFill>
                <a:latin typeface="Times New Roman" panose="02020603050405020304" pitchFamily="18" charset="0"/>
                <a:cs typeface="Times New Roman" panose="02020603050405020304" pitchFamily="18" charset="0"/>
              </a:rPr>
              <a:t> S’?</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1012914" y="1047644"/>
            <a:ext cx="9144000" cy="3323987"/>
          </a:xfrm>
          <a:prstGeom prst="rect">
            <a:avLst/>
          </a:prstGeom>
          <a:noFill/>
        </p:spPr>
        <p:txBody>
          <a:bodyPr wrap="square" rtlCol="0">
            <a:spAutoFit/>
          </a:bodyPr>
          <a:lstStyle/>
          <a:p>
            <a:pPr>
              <a:lnSpc>
                <a:spcPct val="150000"/>
              </a:lnSpc>
            </a:pPr>
            <a:r>
              <a:rPr lang="en-US" sz="2800" b="1" i="1" dirty="0" err="1" smtClean="0">
                <a:effectLst>
                  <a:glow rad="139700">
                    <a:schemeClr val="accent5">
                      <a:satMod val="175000"/>
                      <a:alpha val="40000"/>
                    </a:schemeClr>
                  </a:glow>
                </a:effectLst>
                <a:latin typeface="Times New Roman" panose="02020603050405020304" pitchFamily="18" charset="0"/>
                <a:cs typeface="Times New Roman" panose="02020603050405020304" pitchFamily="18" charset="0"/>
              </a:rPr>
              <a:t>Kết</a:t>
            </a:r>
            <a:r>
              <a:rPr lang="en-US" sz="2800" b="1" i="1" dirty="0" smtClean="0">
                <a:effectLst>
                  <a:glow rad="139700">
                    <a:schemeClr val="accent5">
                      <a:satMod val="175000"/>
                      <a:alpha val="40000"/>
                    </a:schemeClr>
                  </a:glow>
                </a:effectLst>
                <a:latin typeface="Times New Roman" panose="02020603050405020304" pitchFamily="18" charset="0"/>
                <a:cs typeface="Times New Roman" panose="02020603050405020304" pitchFamily="18" charset="0"/>
              </a:rPr>
              <a:t> </a:t>
            </a:r>
            <a:r>
              <a:rPr lang="en-US" sz="2800" b="1" i="1" dirty="0" err="1" smtClean="0">
                <a:effectLst>
                  <a:glow rad="139700">
                    <a:schemeClr val="accent5">
                      <a:satMod val="175000"/>
                      <a:alpha val="40000"/>
                    </a:schemeClr>
                  </a:glow>
                </a:effectLst>
                <a:latin typeface="Times New Roman" panose="02020603050405020304" pitchFamily="18" charset="0"/>
                <a:cs typeface="Times New Roman" panose="02020603050405020304" pitchFamily="18" charset="0"/>
              </a:rPr>
              <a:t>luận</a:t>
            </a:r>
            <a:r>
              <a:rPr lang="en-US" sz="2800" b="1" i="1" dirty="0" smtClean="0">
                <a:effectLst>
                  <a:glow rad="139700">
                    <a:schemeClr val="accent5">
                      <a:satMod val="175000"/>
                      <a:alpha val="40000"/>
                    </a:schemeClr>
                  </a:glow>
                </a:effectLst>
                <a:latin typeface="Times New Roman" panose="02020603050405020304" pitchFamily="18" charset="0"/>
                <a:cs typeface="Times New Roman" panose="02020603050405020304" pitchFamily="18" charset="0"/>
              </a:rPr>
              <a:t>:</a:t>
            </a:r>
          </a:p>
          <a:p>
            <a:pPr marL="457200" indent="-457200">
              <a:lnSpc>
                <a:spcPct val="150000"/>
              </a:lnSpc>
              <a:buFontTx/>
              <a:buChar char="-"/>
            </a:pPr>
            <a:r>
              <a:rPr lang="en-US" sz="2800" i="1" dirty="0" smtClean="0">
                <a:effectLst>
                  <a:glow rad="101600">
                    <a:srgbClr val="66FF33">
                      <a:alpha val="60000"/>
                    </a:srgbClr>
                  </a:glow>
                </a:effectLst>
                <a:latin typeface="Times New Roman" panose="02020603050405020304" pitchFamily="18" charset="0"/>
                <a:cs typeface="Times New Roman" panose="02020603050405020304" pitchFamily="18" charset="0"/>
              </a:rPr>
              <a:t>Ta </a:t>
            </a:r>
            <a:r>
              <a:rPr lang="en-US" sz="2800" i="1" dirty="0" err="1" smtClean="0">
                <a:effectLst>
                  <a:glow rad="101600">
                    <a:srgbClr val="66FF33">
                      <a:alpha val="60000"/>
                    </a:srgbClr>
                  </a:glow>
                </a:effectLst>
                <a:latin typeface="Times New Roman" panose="02020603050405020304" pitchFamily="18" charset="0"/>
                <a:cs typeface="Times New Roman" panose="02020603050405020304" pitchFamily="18" charset="0"/>
              </a:rPr>
              <a:t>nhìn</a:t>
            </a:r>
            <a:r>
              <a:rPr lang="en-US" sz="2800" i="1" dirty="0" smtClean="0">
                <a:effectLst>
                  <a:glow rad="101600">
                    <a:srgbClr val="66FF33">
                      <a:alpha val="60000"/>
                    </a:srgbClr>
                  </a:glow>
                </a:effectLst>
                <a:latin typeface="Times New Roman" panose="02020603050405020304" pitchFamily="18" charset="0"/>
                <a:cs typeface="Times New Roman" panose="02020603050405020304" pitchFamily="18" charset="0"/>
              </a:rPr>
              <a:t> </a:t>
            </a:r>
            <a:r>
              <a:rPr lang="en-US" sz="2800" i="1" dirty="0" err="1" smtClean="0">
                <a:effectLst>
                  <a:glow rad="101600">
                    <a:srgbClr val="66FF33">
                      <a:alpha val="60000"/>
                    </a:srgbClr>
                  </a:glow>
                </a:effectLst>
                <a:latin typeface="Times New Roman" panose="02020603050405020304" pitchFamily="18" charset="0"/>
                <a:cs typeface="Times New Roman" panose="02020603050405020304" pitchFamily="18" charset="0"/>
              </a:rPr>
              <a:t>thấy</a:t>
            </a:r>
            <a:r>
              <a:rPr lang="en-US" sz="2800" i="1" dirty="0" smtClean="0">
                <a:effectLst>
                  <a:glow rad="101600">
                    <a:srgbClr val="66FF33">
                      <a:alpha val="60000"/>
                    </a:srgbClr>
                  </a:glow>
                </a:effectLst>
                <a:latin typeface="Times New Roman" panose="02020603050405020304" pitchFamily="18" charset="0"/>
                <a:cs typeface="Times New Roman" panose="02020603050405020304" pitchFamily="18" charset="0"/>
              </a:rPr>
              <a:t> </a:t>
            </a:r>
            <a:r>
              <a:rPr lang="en-US" sz="2800" i="1" dirty="0" err="1" smtClean="0">
                <a:effectLst>
                  <a:glow rad="101600">
                    <a:srgbClr val="66FF33">
                      <a:alpha val="60000"/>
                    </a:srgbClr>
                  </a:glow>
                </a:effectLst>
                <a:latin typeface="Times New Roman" panose="02020603050405020304" pitchFamily="18" charset="0"/>
                <a:cs typeface="Times New Roman" panose="02020603050405020304" pitchFamily="18" charset="0"/>
              </a:rPr>
              <a:t>ảnh</a:t>
            </a:r>
            <a:r>
              <a:rPr lang="en-US" sz="2800" i="1" dirty="0" smtClean="0">
                <a:effectLst>
                  <a:glow rad="101600">
                    <a:srgbClr val="66FF33">
                      <a:alpha val="60000"/>
                    </a:srgbClr>
                  </a:glow>
                </a:effectLst>
                <a:latin typeface="Times New Roman" panose="02020603050405020304" pitchFamily="18" charset="0"/>
                <a:cs typeface="Times New Roman" panose="02020603050405020304" pitchFamily="18" charset="0"/>
              </a:rPr>
              <a:t> </a:t>
            </a:r>
            <a:r>
              <a:rPr lang="en-US" sz="2800" i="1" dirty="0" err="1" smtClean="0">
                <a:effectLst>
                  <a:glow rad="101600">
                    <a:srgbClr val="66FF33">
                      <a:alpha val="60000"/>
                    </a:srgbClr>
                  </a:glow>
                </a:effectLst>
                <a:latin typeface="Times New Roman" panose="02020603050405020304" pitchFamily="18" charset="0"/>
                <a:cs typeface="Times New Roman" panose="02020603050405020304" pitchFamily="18" charset="0"/>
              </a:rPr>
              <a:t>ảo</a:t>
            </a:r>
            <a:r>
              <a:rPr lang="en-US" sz="2800" i="1" dirty="0" smtClean="0">
                <a:effectLst>
                  <a:glow rad="101600">
                    <a:srgbClr val="66FF33">
                      <a:alpha val="60000"/>
                    </a:srgbClr>
                  </a:glow>
                </a:effectLst>
                <a:latin typeface="Times New Roman" panose="02020603050405020304" pitchFamily="18" charset="0"/>
                <a:cs typeface="Times New Roman" panose="02020603050405020304" pitchFamily="18" charset="0"/>
              </a:rPr>
              <a:t> S’ </a:t>
            </a:r>
            <a:r>
              <a:rPr lang="en-US" sz="2800" i="1" dirty="0" err="1" smtClean="0">
                <a:effectLst>
                  <a:glow rad="101600">
                    <a:srgbClr val="66FF33">
                      <a:alpha val="60000"/>
                    </a:srgbClr>
                  </a:glow>
                </a:effectLst>
                <a:latin typeface="Times New Roman" panose="02020603050405020304" pitchFamily="18" charset="0"/>
                <a:cs typeface="Times New Roman" panose="02020603050405020304" pitchFamily="18" charset="0"/>
              </a:rPr>
              <a:t>vì</a:t>
            </a:r>
            <a:r>
              <a:rPr lang="en-US" sz="2800" i="1" dirty="0" smtClean="0">
                <a:effectLst>
                  <a:glow rad="101600">
                    <a:srgbClr val="66FF33">
                      <a:alpha val="60000"/>
                    </a:srgbClr>
                  </a:glow>
                </a:effectLst>
                <a:latin typeface="Times New Roman" panose="02020603050405020304" pitchFamily="18" charset="0"/>
                <a:cs typeface="Times New Roman" panose="02020603050405020304" pitchFamily="18" charset="0"/>
              </a:rPr>
              <a:t> </a:t>
            </a:r>
            <a:r>
              <a:rPr lang="en-US" sz="2800" i="1" dirty="0" err="1" smtClean="0">
                <a:effectLst>
                  <a:glow rad="101600">
                    <a:srgbClr val="66FF33">
                      <a:alpha val="60000"/>
                    </a:srgbClr>
                  </a:glow>
                </a:effectLst>
                <a:latin typeface="Times New Roman" panose="02020603050405020304" pitchFamily="18" charset="0"/>
                <a:cs typeface="Times New Roman" panose="02020603050405020304" pitchFamily="18" charset="0"/>
              </a:rPr>
              <a:t>các</a:t>
            </a:r>
            <a:r>
              <a:rPr lang="en-US" sz="2800" i="1" dirty="0" smtClean="0">
                <a:effectLst>
                  <a:glow rad="101600">
                    <a:srgbClr val="66FF33">
                      <a:alpha val="60000"/>
                    </a:srgbClr>
                  </a:glow>
                </a:effectLst>
                <a:latin typeface="Times New Roman" panose="02020603050405020304" pitchFamily="18" charset="0"/>
                <a:cs typeface="Times New Roman" panose="02020603050405020304" pitchFamily="18" charset="0"/>
              </a:rPr>
              <a:t> </a:t>
            </a:r>
            <a:r>
              <a:rPr lang="en-US" sz="2800" i="1" dirty="0" err="1" smtClean="0">
                <a:effectLst>
                  <a:glow rad="101600">
                    <a:srgbClr val="66FF33">
                      <a:alpha val="60000"/>
                    </a:srgbClr>
                  </a:glow>
                </a:effectLst>
                <a:latin typeface="Times New Roman" panose="02020603050405020304" pitchFamily="18" charset="0"/>
                <a:cs typeface="Times New Roman" panose="02020603050405020304" pitchFamily="18" charset="0"/>
              </a:rPr>
              <a:t>tia</a:t>
            </a:r>
            <a:r>
              <a:rPr lang="en-US" sz="2800" i="1" dirty="0" smtClean="0">
                <a:effectLst>
                  <a:glow rad="101600">
                    <a:srgbClr val="66FF33">
                      <a:alpha val="60000"/>
                    </a:srgbClr>
                  </a:glow>
                </a:effectLst>
                <a:latin typeface="Times New Roman" panose="02020603050405020304" pitchFamily="18" charset="0"/>
                <a:cs typeface="Times New Roman" panose="02020603050405020304" pitchFamily="18" charset="0"/>
              </a:rPr>
              <a:t> </a:t>
            </a:r>
            <a:r>
              <a:rPr lang="en-US" sz="2800" i="1" dirty="0" err="1" smtClean="0">
                <a:effectLst>
                  <a:glow rad="101600">
                    <a:srgbClr val="66FF33">
                      <a:alpha val="60000"/>
                    </a:srgbClr>
                  </a:glow>
                </a:effectLst>
                <a:latin typeface="Times New Roman" panose="02020603050405020304" pitchFamily="18" charset="0"/>
                <a:cs typeface="Times New Roman" panose="02020603050405020304" pitchFamily="18" charset="0"/>
              </a:rPr>
              <a:t>phản</a:t>
            </a:r>
            <a:r>
              <a:rPr lang="en-US" sz="2800" i="1" dirty="0" smtClean="0">
                <a:effectLst>
                  <a:glow rad="101600">
                    <a:srgbClr val="66FF33">
                      <a:alpha val="60000"/>
                    </a:srgbClr>
                  </a:glow>
                </a:effectLst>
                <a:latin typeface="Times New Roman" panose="02020603050405020304" pitchFamily="18" charset="0"/>
                <a:cs typeface="Times New Roman" panose="02020603050405020304" pitchFamily="18" charset="0"/>
              </a:rPr>
              <a:t> </a:t>
            </a:r>
            <a:r>
              <a:rPr lang="en-US" sz="2800" i="1" dirty="0" err="1" smtClean="0">
                <a:effectLst>
                  <a:glow rad="101600">
                    <a:srgbClr val="66FF33">
                      <a:alpha val="60000"/>
                    </a:srgbClr>
                  </a:glow>
                </a:effectLst>
                <a:latin typeface="Times New Roman" panose="02020603050405020304" pitchFamily="18" charset="0"/>
                <a:cs typeface="Times New Roman" panose="02020603050405020304" pitchFamily="18" charset="0"/>
              </a:rPr>
              <a:t>xạ</a:t>
            </a:r>
            <a:r>
              <a:rPr lang="en-US" sz="2800" i="1" dirty="0" smtClean="0">
                <a:effectLst>
                  <a:glow rad="101600">
                    <a:srgbClr val="66FF33">
                      <a:alpha val="60000"/>
                    </a:srgbClr>
                  </a:glow>
                </a:effectLst>
                <a:latin typeface="Times New Roman" panose="02020603050405020304" pitchFamily="18" charset="0"/>
                <a:cs typeface="Times New Roman" panose="02020603050405020304" pitchFamily="18" charset="0"/>
              </a:rPr>
              <a:t> </a:t>
            </a:r>
            <a:r>
              <a:rPr lang="en-US" sz="2800" i="1" dirty="0" err="1" smtClean="0">
                <a:effectLst>
                  <a:glow rad="101600">
                    <a:srgbClr val="66FF33">
                      <a:alpha val="60000"/>
                    </a:srgbClr>
                  </a:glow>
                </a:effectLst>
                <a:latin typeface="Times New Roman" panose="02020603050405020304" pitchFamily="18" charset="0"/>
                <a:cs typeface="Times New Roman" panose="02020603050405020304" pitchFamily="18" charset="0"/>
              </a:rPr>
              <a:t>lọt</a:t>
            </a:r>
            <a:r>
              <a:rPr lang="en-US" sz="2800" i="1" dirty="0" smtClean="0">
                <a:effectLst>
                  <a:glow rad="101600">
                    <a:srgbClr val="66FF33">
                      <a:alpha val="60000"/>
                    </a:srgbClr>
                  </a:glow>
                </a:effectLst>
                <a:latin typeface="Times New Roman" panose="02020603050405020304" pitchFamily="18" charset="0"/>
                <a:cs typeface="Times New Roman" panose="02020603050405020304" pitchFamily="18" charset="0"/>
              </a:rPr>
              <a:t> </a:t>
            </a:r>
            <a:r>
              <a:rPr lang="en-US" sz="2800" i="1" dirty="0" err="1" smtClean="0">
                <a:effectLst>
                  <a:glow rad="101600">
                    <a:srgbClr val="66FF33">
                      <a:alpha val="60000"/>
                    </a:srgbClr>
                  </a:glow>
                </a:effectLst>
                <a:latin typeface="Times New Roman" panose="02020603050405020304" pitchFamily="18" charset="0"/>
                <a:cs typeface="Times New Roman" panose="02020603050405020304" pitchFamily="18" charset="0"/>
              </a:rPr>
              <a:t>vào</a:t>
            </a:r>
            <a:r>
              <a:rPr lang="en-US" sz="2800" i="1" dirty="0" smtClean="0">
                <a:effectLst>
                  <a:glow rad="101600">
                    <a:srgbClr val="66FF33">
                      <a:alpha val="60000"/>
                    </a:srgbClr>
                  </a:glow>
                </a:effectLst>
                <a:latin typeface="Times New Roman" panose="02020603050405020304" pitchFamily="18" charset="0"/>
                <a:cs typeface="Times New Roman" panose="02020603050405020304" pitchFamily="18" charset="0"/>
              </a:rPr>
              <a:t> </a:t>
            </a:r>
            <a:r>
              <a:rPr lang="en-US" sz="2800" i="1" dirty="0" err="1" smtClean="0">
                <a:effectLst>
                  <a:glow rad="101600">
                    <a:srgbClr val="66FF33">
                      <a:alpha val="60000"/>
                    </a:srgbClr>
                  </a:glow>
                </a:effectLst>
                <a:latin typeface="Times New Roman" panose="02020603050405020304" pitchFamily="18" charset="0"/>
                <a:cs typeface="Times New Roman" panose="02020603050405020304" pitchFamily="18" charset="0"/>
              </a:rPr>
              <a:t>mắt</a:t>
            </a:r>
            <a:r>
              <a:rPr lang="en-US" sz="2800" i="1" dirty="0" smtClean="0">
                <a:effectLst>
                  <a:glow rad="101600">
                    <a:srgbClr val="66FF33">
                      <a:alpha val="60000"/>
                    </a:srgbClr>
                  </a:glow>
                </a:effectLst>
                <a:latin typeface="Times New Roman" panose="02020603050405020304" pitchFamily="18" charset="0"/>
                <a:cs typeface="Times New Roman" panose="02020603050405020304" pitchFamily="18" charset="0"/>
              </a:rPr>
              <a:t> ta </a:t>
            </a:r>
            <a:r>
              <a:rPr lang="en-US" sz="2800" i="1" dirty="0" err="1" smtClean="0">
                <a:effectLst>
                  <a:glow rad="101600">
                    <a:srgbClr val="66FF33">
                      <a:alpha val="60000"/>
                    </a:srgbClr>
                  </a:glow>
                </a:effectLst>
                <a:latin typeface="Times New Roman" panose="02020603050405020304" pitchFamily="18" charset="0"/>
                <a:cs typeface="Times New Roman" panose="02020603050405020304" pitchFamily="18" charset="0"/>
              </a:rPr>
              <a:t>có</a:t>
            </a:r>
            <a:r>
              <a:rPr lang="en-US" sz="2800" i="1" dirty="0" smtClean="0">
                <a:effectLst>
                  <a:glow rad="101600">
                    <a:srgbClr val="66FF33">
                      <a:alpha val="60000"/>
                    </a:srgbClr>
                  </a:glow>
                </a:effectLst>
                <a:latin typeface="Times New Roman" panose="02020603050405020304" pitchFamily="18" charset="0"/>
                <a:cs typeface="Times New Roman" panose="02020603050405020304" pitchFamily="18" charset="0"/>
              </a:rPr>
              <a:t> </a:t>
            </a:r>
            <a:r>
              <a:rPr lang="en-US" sz="2800" i="1" dirty="0" err="1" smtClean="0">
                <a:effectLst>
                  <a:glow rad="101600">
                    <a:srgbClr val="66FF33">
                      <a:alpha val="60000"/>
                    </a:srgbClr>
                  </a:glow>
                </a:effectLst>
                <a:latin typeface="Times New Roman" panose="02020603050405020304" pitchFamily="18" charset="0"/>
                <a:cs typeface="Times New Roman" panose="02020603050405020304" pitchFamily="18" charset="0"/>
              </a:rPr>
              <a:t>đường</a:t>
            </a:r>
            <a:r>
              <a:rPr lang="en-US" sz="2800" i="1" dirty="0" smtClean="0">
                <a:effectLst>
                  <a:glow rad="101600">
                    <a:srgbClr val="66FF33">
                      <a:alpha val="60000"/>
                    </a:srgbClr>
                  </a:glow>
                </a:effectLst>
                <a:latin typeface="Times New Roman" panose="02020603050405020304" pitchFamily="18" charset="0"/>
                <a:cs typeface="Times New Roman" panose="02020603050405020304" pitchFamily="18" charset="0"/>
              </a:rPr>
              <a:t> </a:t>
            </a:r>
            <a:r>
              <a:rPr lang="en-US" sz="2800" i="1" dirty="0" err="1" smtClean="0">
                <a:effectLst>
                  <a:glow rad="101600">
                    <a:srgbClr val="66FF33">
                      <a:alpha val="60000"/>
                    </a:srgbClr>
                  </a:glow>
                </a:effectLst>
                <a:latin typeface="Times New Roman" panose="02020603050405020304" pitchFamily="18" charset="0"/>
                <a:cs typeface="Times New Roman" panose="02020603050405020304" pitchFamily="18" charset="0"/>
              </a:rPr>
              <a:t>kéo</a:t>
            </a:r>
            <a:r>
              <a:rPr lang="en-US" sz="2800" i="1" dirty="0" smtClean="0">
                <a:effectLst>
                  <a:glow rad="101600">
                    <a:srgbClr val="66FF33">
                      <a:alpha val="60000"/>
                    </a:srgbClr>
                  </a:glow>
                </a:effectLst>
                <a:latin typeface="Times New Roman" panose="02020603050405020304" pitchFamily="18" charset="0"/>
                <a:cs typeface="Times New Roman" panose="02020603050405020304" pitchFamily="18" charset="0"/>
              </a:rPr>
              <a:t> </a:t>
            </a:r>
            <a:r>
              <a:rPr lang="en-US" sz="2800" i="1" dirty="0" err="1" smtClean="0">
                <a:effectLst>
                  <a:glow rad="101600">
                    <a:srgbClr val="66FF33">
                      <a:alpha val="60000"/>
                    </a:srgbClr>
                  </a:glow>
                </a:effectLst>
                <a:latin typeface="Times New Roman" panose="02020603050405020304" pitchFamily="18" charset="0"/>
                <a:cs typeface="Times New Roman" panose="02020603050405020304" pitchFamily="18" charset="0"/>
              </a:rPr>
              <a:t>dài</a:t>
            </a:r>
            <a:r>
              <a:rPr lang="en-US" sz="2800" i="1" dirty="0" smtClean="0">
                <a:effectLst>
                  <a:glow rad="101600">
                    <a:srgbClr val="66FF33">
                      <a:alpha val="60000"/>
                    </a:srgbClr>
                  </a:glow>
                </a:effectLst>
                <a:latin typeface="Times New Roman" panose="02020603050405020304" pitchFamily="18" charset="0"/>
                <a:cs typeface="Times New Roman" panose="02020603050405020304" pitchFamily="18" charset="0"/>
              </a:rPr>
              <a:t> </a:t>
            </a:r>
            <a:r>
              <a:rPr lang="en-US" sz="2800" i="1" dirty="0" err="1" smtClean="0">
                <a:effectLst>
                  <a:glow rad="101600">
                    <a:srgbClr val="66FF33">
                      <a:alpha val="60000"/>
                    </a:srgbClr>
                  </a:glow>
                </a:effectLst>
                <a:latin typeface="Times New Roman" panose="02020603050405020304" pitchFamily="18" charset="0"/>
                <a:cs typeface="Times New Roman" panose="02020603050405020304" pitchFamily="18" charset="0"/>
              </a:rPr>
              <a:t>đi</a:t>
            </a:r>
            <a:r>
              <a:rPr lang="en-US" sz="2800" i="1" dirty="0" smtClean="0">
                <a:effectLst>
                  <a:glow rad="101600">
                    <a:srgbClr val="66FF33">
                      <a:alpha val="60000"/>
                    </a:srgbClr>
                  </a:glow>
                </a:effectLst>
                <a:latin typeface="Times New Roman" panose="02020603050405020304" pitchFamily="18" charset="0"/>
                <a:cs typeface="Times New Roman" panose="02020603050405020304" pitchFamily="18" charset="0"/>
              </a:rPr>
              <a:t> qua S’.</a:t>
            </a:r>
          </a:p>
          <a:p>
            <a:pPr marL="457200" indent="-457200">
              <a:lnSpc>
                <a:spcPct val="150000"/>
              </a:lnSpc>
              <a:buFontTx/>
              <a:buChar char="-"/>
            </a:pPr>
            <a:r>
              <a:rPr lang="en-US" sz="2800" i="1" dirty="0" smtClean="0">
                <a:effectLst>
                  <a:glow rad="101600">
                    <a:srgbClr val="66FF33">
                      <a:alpha val="60000"/>
                    </a:srgbClr>
                  </a:glow>
                </a:effectLst>
                <a:latin typeface="Times New Roman" panose="02020603050405020304" pitchFamily="18" charset="0"/>
                <a:cs typeface="Times New Roman" panose="02020603050405020304" pitchFamily="18" charset="0"/>
              </a:rPr>
              <a:t>Ảnh của một vật là tập hợp của tất cả các ảnh của</a:t>
            </a:r>
            <a:r>
              <a:rPr lang="en-US" sz="2800" dirty="0" smtClean="0">
                <a:effectLst>
                  <a:glow rad="101600">
                    <a:srgbClr val="66FF33">
                      <a:alpha val="60000"/>
                    </a:srgbClr>
                  </a:glow>
                </a:effectLst>
                <a:latin typeface="Times New Roman" panose="02020603050405020304" pitchFamily="18" charset="0"/>
                <a:cs typeface="Times New Roman" panose="02020603050405020304" pitchFamily="18" charset="0"/>
              </a:rPr>
              <a:t> </a:t>
            </a:r>
            <a:r>
              <a:rPr lang="en-US" sz="2800" i="1" dirty="0" smtClean="0">
                <a:effectLst>
                  <a:glow rad="101600">
                    <a:srgbClr val="66FF33">
                      <a:alpha val="60000"/>
                    </a:srgbClr>
                  </a:glow>
                </a:effectLst>
                <a:latin typeface="Times New Roman" panose="02020603050405020304" pitchFamily="18" charset="0"/>
                <a:cs typeface="Times New Roman" panose="02020603050405020304" pitchFamily="18" charset="0"/>
              </a:rPr>
              <a:t>các điểm trên vật.</a:t>
            </a:r>
          </a:p>
        </p:txBody>
      </p:sp>
    </p:spTree>
    <p:extLst>
      <p:ext uri="{BB962C8B-B14F-4D97-AF65-F5344CB8AC3E}">
        <p14:creationId xmlns:p14="http://schemas.microsoft.com/office/powerpoint/2010/main" val="137384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6" presetClass="entr" presetSubtype="21"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barn(inVertical)">
                                      <p:cBhvr>
                                        <p:cTn id="15" dur="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xit" presetSubtype="10" fill="hold" grpId="1" nodeType="clickEffect">
                                  <p:stCondLst>
                                    <p:cond delay="0"/>
                                  </p:stCondLst>
                                  <p:childTnLst>
                                    <p:animEffect transition="out" filter="randombar(horizontal)">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16" presetClass="entr" presetSubtype="21"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xit" presetSubtype="0" fill="hold" nodeType="clickEffect">
                                  <p:stCondLst>
                                    <p:cond delay="0"/>
                                  </p:stCondLst>
                                  <p:childTnLst>
                                    <p:animEffect transition="out" filter="fade">
                                      <p:cBhvr>
                                        <p:cTn id="37" dur="1000"/>
                                        <p:tgtEl>
                                          <p:spTgt spid="1028"/>
                                        </p:tgtEl>
                                      </p:cBhvr>
                                    </p:animEffect>
                                    <p:anim calcmode="lin" valueType="num">
                                      <p:cBhvr>
                                        <p:cTn id="38" dur="1000"/>
                                        <p:tgtEl>
                                          <p:spTgt spid="1028"/>
                                        </p:tgtEl>
                                        <p:attrNameLst>
                                          <p:attrName>ppt_x</p:attrName>
                                        </p:attrNameLst>
                                      </p:cBhvr>
                                      <p:tavLst>
                                        <p:tav tm="0">
                                          <p:val>
                                            <p:strVal val="ppt_x"/>
                                          </p:val>
                                        </p:tav>
                                        <p:tav tm="100000">
                                          <p:val>
                                            <p:strVal val="ppt_x"/>
                                          </p:val>
                                        </p:tav>
                                      </p:tavLst>
                                    </p:anim>
                                    <p:anim calcmode="lin" valueType="num">
                                      <p:cBhvr>
                                        <p:cTn id="39" dur="1000"/>
                                        <p:tgtEl>
                                          <p:spTgt spid="1028"/>
                                        </p:tgtEl>
                                        <p:attrNameLst>
                                          <p:attrName>ppt_y</p:attrName>
                                        </p:attrNameLst>
                                      </p:cBhvr>
                                      <p:tavLst>
                                        <p:tav tm="0">
                                          <p:val>
                                            <p:strVal val="ppt_y"/>
                                          </p:val>
                                        </p:tav>
                                        <p:tav tm="100000">
                                          <p:val>
                                            <p:strVal val="ppt_y+.1"/>
                                          </p:val>
                                        </p:tav>
                                      </p:tavLst>
                                    </p:anim>
                                    <p:set>
                                      <p:cBhvr>
                                        <p:cTn id="40" dur="1" fill="hold">
                                          <p:stCondLst>
                                            <p:cond delay="999"/>
                                          </p:stCondLst>
                                        </p:cTn>
                                        <p:tgtEl>
                                          <p:spTgt spid="1028"/>
                                        </p:tgtEl>
                                        <p:attrNameLst>
                                          <p:attrName>style.visibility</p:attrName>
                                        </p:attrNameLst>
                                      </p:cBhvr>
                                      <p:to>
                                        <p:strVal val="hidden"/>
                                      </p:to>
                                    </p:set>
                                  </p:childTnLst>
                                </p:cTn>
                              </p:par>
                              <p:par>
                                <p:cTn id="41" presetID="42" presetClass="exit" presetSubtype="0" fill="hold" grpId="1" nodeType="withEffect">
                                  <p:stCondLst>
                                    <p:cond delay="0"/>
                                  </p:stCondLst>
                                  <p:childTnLst>
                                    <p:animEffect transition="out" filter="fade">
                                      <p:cBhvr>
                                        <p:cTn id="42" dur="1000"/>
                                        <p:tgtEl>
                                          <p:spTgt spid="9"/>
                                        </p:tgtEl>
                                      </p:cBhvr>
                                    </p:animEffect>
                                    <p:anim calcmode="lin" valueType="num">
                                      <p:cBhvr>
                                        <p:cTn id="43" dur="1000"/>
                                        <p:tgtEl>
                                          <p:spTgt spid="9"/>
                                        </p:tgtEl>
                                        <p:attrNameLst>
                                          <p:attrName>ppt_x</p:attrName>
                                        </p:attrNameLst>
                                      </p:cBhvr>
                                      <p:tavLst>
                                        <p:tav tm="0">
                                          <p:val>
                                            <p:strVal val="ppt_x"/>
                                          </p:val>
                                        </p:tav>
                                        <p:tav tm="100000">
                                          <p:val>
                                            <p:strVal val="ppt_x"/>
                                          </p:val>
                                        </p:tav>
                                      </p:tavLst>
                                    </p:anim>
                                    <p:anim calcmode="lin" valueType="num">
                                      <p:cBhvr>
                                        <p:cTn id="44" dur="1000"/>
                                        <p:tgtEl>
                                          <p:spTgt spid="9"/>
                                        </p:tgtEl>
                                        <p:attrNameLst>
                                          <p:attrName>ppt_y</p:attrName>
                                        </p:attrNameLst>
                                      </p:cBhvr>
                                      <p:tavLst>
                                        <p:tav tm="0">
                                          <p:val>
                                            <p:strVal val="ppt_y"/>
                                          </p:val>
                                        </p:tav>
                                        <p:tav tm="100000">
                                          <p:val>
                                            <p:strVal val="ppt_y+.1"/>
                                          </p:val>
                                        </p:tav>
                                      </p:tavLst>
                                    </p:anim>
                                    <p:set>
                                      <p:cBhvr>
                                        <p:cTn id="45" dur="1" fill="hold">
                                          <p:stCondLst>
                                            <p:cond delay="999"/>
                                          </p:stCondLst>
                                        </p:cTn>
                                        <p:tgtEl>
                                          <p:spTgt spid="9"/>
                                        </p:tgtEl>
                                        <p:attrNameLst>
                                          <p:attrName>style.visibility</p:attrName>
                                        </p:attrNameLst>
                                      </p:cBhvr>
                                      <p:to>
                                        <p:strVal val="hidden"/>
                                      </p:to>
                                    </p:set>
                                  </p:childTnLst>
                                </p:cTn>
                              </p:par>
                              <p:par>
                                <p:cTn id="46" presetID="16" presetClass="exit" presetSubtype="21" fill="hold" nodeType="withEffect">
                                  <p:stCondLst>
                                    <p:cond delay="0"/>
                                  </p:stCondLst>
                                  <p:childTnLst>
                                    <p:animEffect transition="out" filter="barn(inVertical)">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par>
                                <p:cTn id="49" presetID="6" presetClass="entr" presetSubtype="16"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circle(in)">
                                      <p:cBhvr>
                                        <p:cTn id="51"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9" grpId="0" animBg="1"/>
      <p:bldP spid="9" grpId="1" animBg="1"/>
      <p:bldP spid="10" grpId="0" animBg="1"/>
      <p:bldP spid="10" grpId="1" animBg="1"/>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3"/>
          <p:cNvSpPr>
            <a:spLocks noChangeArrowheads="1" noChangeShapeType="1" noTextEdit="1"/>
          </p:cNvSpPr>
          <p:nvPr/>
        </p:nvSpPr>
        <p:spPr bwMode="auto">
          <a:xfrm>
            <a:off x="3262088" y="440050"/>
            <a:ext cx="5389562" cy="381000"/>
          </a:xfrm>
          <a:prstGeom prst="rect">
            <a:avLst/>
          </a:prstGeom>
        </p:spPr>
        <p:txBody>
          <a:bodyPr wrap="none" fromWordArt="1">
            <a:prstTxWarp prst="textPlain">
              <a:avLst>
                <a:gd name="adj" fmla="val 50000"/>
              </a:avLst>
            </a:prstTxWarp>
          </a:bodyPr>
          <a:lstStyle/>
          <a:p>
            <a:pPr algn="ctr"/>
            <a:r>
              <a:rPr lang="en-US" sz="2800" kern="10" dirty="0" err="1" smtClean="0">
                <a:ln w="9525">
                  <a:solidFill>
                    <a:srgbClr val="FF00FF"/>
                  </a:solidFill>
                  <a:round/>
                  <a:headEnd/>
                  <a:tailEnd/>
                </a:ln>
                <a:latin typeface="Times New Roman"/>
                <a:cs typeface="Times New Roman"/>
              </a:rPr>
              <a:t>Luyện</a:t>
            </a:r>
            <a:r>
              <a:rPr lang="en-US" sz="2800" kern="10" dirty="0" smtClean="0">
                <a:ln w="9525">
                  <a:solidFill>
                    <a:srgbClr val="FF00FF"/>
                  </a:solidFill>
                  <a:round/>
                  <a:headEnd/>
                  <a:tailEnd/>
                </a:ln>
                <a:latin typeface="Times New Roman"/>
                <a:cs typeface="Times New Roman"/>
              </a:rPr>
              <a:t> </a:t>
            </a:r>
            <a:r>
              <a:rPr lang="en-US" sz="2800" kern="10" dirty="0" err="1" smtClean="0">
                <a:ln w="9525">
                  <a:solidFill>
                    <a:srgbClr val="FF00FF"/>
                  </a:solidFill>
                  <a:round/>
                  <a:headEnd/>
                  <a:tailEnd/>
                </a:ln>
                <a:latin typeface="Times New Roman"/>
                <a:cs typeface="Times New Roman"/>
              </a:rPr>
              <a:t>tập</a:t>
            </a:r>
            <a:endParaRPr lang="en-US" sz="2800" kern="10" dirty="0">
              <a:ln w="9525">
                <a:solidFill>
                  <a:srgbClr val="FF00FF"/>
                </a:solidFill>
                <a:round/>
                <a:headEnd/>
                <a:tailEnd/>
              </a:ln>
              <a:latin typeface="Times New Roman"/>
              <a:cs typeface="Times New Roman"/>
            </a:endParaRPr>
          </a:p>
        </p:txBody>
      </p:sp>
      <p:sp>
        <p:nvSpPr>
          <p:cNvPr id="3" name="Rectangle 10"/>
          <p:cNvSpPr txBox="1">
            <a:spLocks noChangeArrowheads="1"/>
          </p:cNvSpPr>
          <p:nvPr/>
        </p:nvSpPr>
        <p:spPr>
          <a:xfrm>
            <a:off x="1308295" y="4355123"/>
            <a:ext cx="9664504" cy="2057400"/>
          </a:xfrm>
          <a:prstGeom prst="rect">
            <a:avLst/>
          </a:prstGeom>
        </p:spPr>
        <p:txBody>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lnSpc>
                <a:spcPct val="125000"/>
              </a:lnSpc>
              <a:buFontTx/>
              <a:buNone/>
            </a:pP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Gương</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có</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tác</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dụng</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giúp</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người</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sử</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dụng</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có</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thể</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đọc</a:t>
            </a:r>
            <a:r>
              <a:rPr lang="en-US" altLang="en-US" sz="2400" i="1" dirty="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kết</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quả</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một</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cách</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chính</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xác</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nhất</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Khi</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đọc</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phải</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nhìn</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kim</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chỉ</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thị</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theo</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hướng</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vuông</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góc</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với</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mặt</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chia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độ</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sao</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cho</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kim</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của</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dụng</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cụ</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đo</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che</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khuất</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hoàn</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toàn</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ảnh</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của</a:t>
            </a:r>
            <a:r>
              <a:rPr lang="en-US" altLang="en-US" sz="2400" i="1" dirty="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nó</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trên</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gương</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thì</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kết</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quả</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đọc</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được</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khi</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đó</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là</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chính</a:t>
            </a:r>
            <a:r>
              <a:rPr lang="en-US" altLang="en-US" sz="2400" i="1" dirty="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xác</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 </a:t>
            </a:r>
            <a:r>
              <a:rPr lang="en-US" altLang="en-US" sz="2400" i="1" dirty="0" err="1"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nhất</a:t>
            </a:r>
            <a:r>
              <a:rPr lang="en-US" altLang="en-US" sz="2400" i="1" dirty="0" smtClean="0">
                <a:effectLst>
                  <a:glow rad="139700">
                    <a:schemeClr val="accent6">
                      <a:satMod val="175000"/>
                      <a:alpha val="40000"/>
                    </a:schemeClr>
                  </a:glow>
                </a:effectLst>
                <a:latin typeface="Times New Roman" panose="02020603050405020304" pitchFamily="18" charset="0"/>
                <a:cs typeface="Times New Roman" panose="02020603050405020304" pitchFamily="18" charset="0"/>
              </a:rPr>
              <a:t>.</a:t>
            </a:r>
            <a:endParaRPr lang="en-US" altLang="en-US" sz="2400" i="1" dirty="0">
              <a:effectLst>
                <a:glow rad="139700">
                  <a:schemeClr val="accent6">
                    <a:satMod val="175000"/>
                    <a:alpha val="40000"/>
                  </a:schemeClr>
                </a:glow>
              </a:effectLst>
              <a:latin typeface="Times New Roman" panose="02020603050405020304" pitchFamily="18" charset="0"/>
              <a:cs typeface="Times New Roman" panose="02020603050405020304" pitchFamily="18" charset="0"/>
            </a:endParaRPr>
          </a:p>
        </p:txBody>
      </p:sp>
      <p:sp>
        <p:nvSpPr>
          <p:cNvPr id="4" name="Text Box 19"/>
          <p:cNvSpPr txBox="1">
            <a:spLocks noChangeArrowheads="1"/>
          </p:cNvSpPr>
          <p:nvPr/>
        </p:nvSpPr>
        <p:spPr bwMode="auto">
          <a:xfrm>
            <a:off x="835057" y="1028245"/>
            <a:ext cx="1024362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b="0" dirty="0" smtClean="0">
                <a:latin typeface="Times New Roman" panose="02020603050405020304" pitchFamily="18" charset="0"/>
                <a:cs typeface="Times New Roman" panose="02020603050405020304" pitchFamily="18" charset="0"/>
              </a:rPr>
              <a:t>  </a:t>
            </a:r>
            <a:r>
              <a:rPr lang="en-US" altLang="en-US" sz="2400" b="0" i="1" dirty="0" err="1" smtClean="0">
                <a:latin typeface="Times New Roman" panose="02020603050405020304" pitchFamily="18" charset="0"/>
                <a:cs typeface="Times New Roman" panose="02020603050405020304" pitchFamily="18" charset="0"/>
              </a:rPr>
              <a:t>Trên</a:t>
            </a:r>
            <a:r>
              <a:rPr lang="en-US" altLang="en-US" sz="2400" b="0" i="1" dirty="0" smtClean="0">
                <a:latin typeface="Times New Roman" panose="02020603050405020304" pitchFamily="18" charset="0"/>
                <a:cs typeface="Times New Roman" panose="02020603050405020304" pitchFamily="18" charset="0"/>
              </a:rPr>
              <a:t> </a:t>
            </a:r>
            <a:r>
              <a:rPr lang="en-US" altLang="en-US" sz="2400" b="0" i="1" dirty="0" err="1" smtClean="0">
                <a:latin typeface="Times New Roman" panose="02020603050405020304" pitchFamily="18" charset="0"/>
                <a:cs typeface="Times New Roman" panose="02020603050405020304" pitchFamily="18" charset="0"/>
              </a:rPr>
              <a:t>mặt</a:t>
            </a:r>
            <a:r>
              <a:rPr lang="en-US" altLang="en-US" sz="2400" b="0" i="1" dirty="0" smtClean="0">
                <a:latin typeface="Times New Roman" panose="02020603050405020304" pitchFamily="18" charset="0"/>
                <a:cs typeface="Times New Roman" panose="02020603050405020304" pitchFamily="18" charset="0"/>
              </a:rPr>
              <a:t> </a:t>
            </a:r>
            <a:r>
              <a:rPr lang="en-US" altLang="en-US" sz="2400" b="0" i="1" dirty="0" err="1" smtClean="0">
                <a:latin typeface="Times New Roman" panose="02020603050405020304" pitchFamily="18" charset="0"/>
                <a:cs typeface="Times New Roman" panose="02020603050405020304" pitchFamily="18" charset="0"/>
              </a:rPr>
              <a:t>số</a:t>
            </a:r>
            <a:r>
              <a:rPr lang="en-US" altLang="en-US" sz="2400" b="0" i="1" dirty="0" smtClean="0">
                <a:latin typeface="Times New Roman" panose="02020603050405020304" pitchFamily="18" charset="0"/>
                <a:cs typeface="Times New Roman" panose="02020603050405020304" pitchFamily="18" charset="0"/>
              </a:rPr>
              <a:t> </a:t>
            </a:r>
            <a:r>
              <a:rPr lang="en-US" altLang="en-US" sz="2400" b="0" i="1" dirty="0" err="1" smtClean="0">
                <a:latin typeface="Times New Roman" panose="02020603050405020304" pitchFamily="18" charset="0"/>
                <a:cs typeface="Times New Roman" panose="02020603050405020304" pitchFamily="18" charset="0"/>
              </a:rPr>
              <a:t>của</a:t>
            </a:r>
            <a:r>
              <a:rPr lang="en-US" altLang="en-US" sz="2400" b="0" i="1" dirty="0" smtClean="0">
                <a:latin typeface="Times New Roman" panose="02020603050405020304" pitchFamily="18" charset="0"/>
                <a:cs typeface="Times New Roman" panose="02020603050405020304" pitchFamily="18" charset="0"/>
              </a:rPr>
              <a:t> </a:t>
            </a:r>
            <a:r>
              <a:rPr lang="en-US" altLang="en-US" sz="2400" b="0" i="1" dirty="0" err="1" smtClean="0">
                <a:latin typeface="Times New Roman" panose="02020603050405020304" pitchFamily="18" charset="0"/>
                <a:cs typeface="Times New Roman" panose="02020603050405020304" pitchFamily="18" charset="0"/>
              </a:rPr>
              <a:t>các</a:t>
            </a:r>
            <a:r>
              <a:rPr lang="en-US" altLang="en-US" sz="2400" b="0" i="1" dirty="0" smtClean="0">
                <a:latin typeface="Times New Roman" panose="02020603050405020304" pitchFamily="18" charset="0"/>
                <a:cs typeface="Times New Roman" panose="02020603050405020304" pitchFamily="18" charset="0"/>
              </a:rPr>
              <a:t> </a:t>
            </a:r>
            <a:r>
              <a:rPr lang="en-US" altLang="en-US" sz="2400" b="0" i="1" dirty="0" err="1" smtClean="0">
                <a:latin typeface="Times New Roman" panose="02020603050405020304" pitchFamily="18" charset="0"/>
                <a:cs typeface="Times New Roman" panose="02020603050405020304" pitchFamily="18" charset="0"/>
              </a:rPr>
              <a:t>dụng</a:t>
            </a:r>
            <a:r>
              <a:rPr lang="en-US" altLang="en-US" sz="2400" b="0" i="1" dirty="0" smtClean="0">
                <a:latin typeface="Times New Roman" panose="02020603050405020304" pitchFamily="18" charset="0"/>
                <a:cs typeface="Times New Roman" panose="02020603050405020304" pitchFamily="18" charset="0"/>
              </a:rPr>
              <a:t> </a:t>
            </a:r>
            <a:r>
              <a:rPr lang="en-US" altLang="en-US" sz="2400" b="0" i="1" dirty="0" err="1" smtClean="0">
                <a:latin typeface="Times New Roman" panose="02020603050405020304" pitchFamily="18" charset="0"/>
                <a:cs typeface="Times New Roman" panose="02020603050405020304" pitchFamily="18" charset="0"/>
              </a:rPr>
              <a:t>cụ</a:t>
            </a:r>
            <a:r>
              <a:rPr lang="en-US" altLang="en-US" sz="2400" b="0" i="1" dirty="0" smtClean="0">
                <a:latin typeface="Times New Roman" panose="02020603050405020304" pitchFamily="18" charset="0"/>
                <a:cs typeface="Times New Roman" panose="02020603050405020304" pitchFamily="18" charset="0"/>
              </a:rPr>
              <a:t> </a:t>
            </a:r>
            <a:r>
              <a:rPr lang="en-US" altLang="en-US" sz="2400" b="0" i="1" dirty="0" err="1" smtClean="0">
                <a:latin typeface="Times New Roman" panose="02020603050405020304" pitchFamily="18" charset="0"/>
                <a:cs typeface="Times New Roman" panose="02020603050405020304" pitchFamily="18" charset="0"/>
              </a:rPr>
              <a:t>đo</a:t>
            </a:r>
            <a:r>
              <a:rPr lang="en-US" altLang="en-US" sz="2400" b="0" i="1" dirty="0" smtClean="0">
                <a:latin typeface="Times New Roman" panose="02020603050405020304" pitchFamily="18" charset="0"/>
                <a:cs typeface="Times New Roman" panose="02020603050405020304" pitchFamily="18" charset="0"/>
              </a:rPr>
              <a:t> </a:t>
            </a:r>
            <a:r>
              <a:rPr lang="en-US" altLang="en-US" sz="2400" b="0" i="1" dirty="0" err="1" smtClean="0">
                <a:latin typeface="Times New Roman" panose="02020603050405020304" pitchFamily="18" charset="0"/>
                <a:cs typeface="Times New Roman" panose="02020603050405020304" pitchFamily="18" charset="0"/>
              </a:rPr>
              <a:t>điện</a:t>
            </a:r>
            <a:r>
              <a:rPr lang="en-US" altLang="en-US" sz="2400" b="0" i="1" dirty="0" smtClean="0">
                <a:latin typeface="Times New Roman" panose="02020603050405020304" pitchFamily="18" charset="0"/>
                <a:cs typeface="Times New Roman" panose="02020603050405020304" pitchFamily="18" charset="0"/>
              </a:rPr>
              <a:t> </a:t>
            </a:r>
            <a:r>
              <a:rPr lang="en-US" altLang="en-US" sz="2400" b="0" i="1" dirty="0" err="1" smtClean="0">
                <a:latin typeface="Times New Roman" panose="02020603050405020304" pitchFamily="18" charset="0"/>
                <a:cs typeface="Times New Roman" panose="02020603050405020304" pitchFamily="18" charset="0"/>
              </a:rPr>
              <a:t>chính</a:t>
            </a:r>
            <a:r>
              <a:rPr lang="en-US" altLang="en-US" sz="2400" b="0" i="1" dirty="0" smtClean="0">
                <a:latin typeface="Times New Roman" panose="02020603050405020304" pitchFamily="18" charset="0"/>
                <a:cs typeface="Times New Roman" panose="02020603050405020304" pitchFamily="18" charset="0"/>
              </a:rPr>
              <a:t> </a:t>
            </a:r>
            <a:r>
              <a:rPr lang="en-US" altLang="en-US" sz="2400" b="0" i="1" dirty="0" err="1" smtClean="0">
                <a:latin typeface="Times New Roman" panose="02020603050405020304" pitchFamily="18" charset="0"/>
                <a:cs typeface="Times New Roman" panose="02020603050405020304" pitchFamily="18" charset="0"/>
              </a:rPr>
              <a:t>xác</a:t>
            </a:r>
            <a:r>
              <a:rPr lang="en-US" altLang="en-US" sz="2400" b="0" i="1" dirty="0" smtClean="0">
                <a:latin typeface="Times New Roman" panose="02020603050405020304" pitchFamily="18" charset="0"/>
                <a:cs typeface="Times New Roman" panose="02020603050405020304" pitchFamily="18" charset="0"/>
              </a:rPr>
              <a:t> </a:t>
            </a:r>
            <a:r>
              <a:rPr lang="en-US" altLang="en-US" sz="2400" b="0" i="1" dirty="0" err="1" smtClean="0">
                <a:latin typeface="Times New Roman" panose="02020603050405020304" pitchFamily="18" charset="0"/>
                <a:cs typeface="Times New Roman" panose="02020603050405020304" pitchFamily="18" charset="0"/>
              </a:rPr>
              <a:t>người</a:t>
            </a:r>
            <a:r>
              <a:rPr lang="en-US" altLang="en-US" sz="2400" i="1" dirty="0">
                <a:latin typeface="Times New Roman" panose="02020603050405020304" pitchFamily="18" charset="0"/>
                <a:cs typeface="Times New Roman" panose="02020603050405020304" pitchFamily="18" charset="0"/>
              </a:rPr>
              <a:t> </a:t>
            </a:r>
            <a:r>
              <a:rPr lang="en-US" altLang="en-US" sz="2400" b="0" i="1" dirty="0" smtClean="0">
                <a:latin typeface="Times New Roman" panose="02020603050405020304" pitchFamily="18" charset="0"/>
                <a:cs typeface="Times New Roman" panose="02020603050405020304" pitchFamily="18" charset="0"/>
              </a:rPr>
              <a:t>ta </a:t>
            </a:r>
            <a:r>
              <a:rPr lang="en-US" altLang="en-US" sz="2400" b="0" i="1" dirty="0" err="1" smtClean="0">
                <a:latin typeface="Times New Roman" panose="02020603050405020304" pitchFamily="18" charset="0"/>
                <a:cs typeface="Times New Roman" panose="02020603050405020304" pitchFamily="18" charset="0"/>
              </a:rPr>
              <a:t>thường</a:t>
            </a:r>
            <a:r>
              <a:rPr lang="en-US" altLang="en-US" sz="2400" b="0" i="1" dirty="0" smtClean="0">
                <a:latin typeface="Times New Roman" panose="02020603050405020304" pitchFamily="18" charset="0"/>
                <a:cs typeface="Times New Roman" panose="02020603050405020304" pitchFamily="18" charset="0"/>
              </a:rPr>
              <a:t> </a:t>
            </a:r>
            <a:r>
              <a:rPr lang="en-US" altLang="en-US" sz="2400" b="0" i="1" dirty="0" err="1" smtClean="0">
                <a:latin typeface="Times New Roman" panose="02020603050405020304" pitchFamily="18" charset="0"/>
                <a:cs typeface="Times New Roman" panose="02020603050405020304" pitchFamily="18" charset="0"/>
              </a:rPr>
              <a:t>gắn</a:t>
            </a:r>
            <a:r>
              <a:rPr lang="en-US" altLang="en-US" sz="2400" b="0" i="1" dirty="0" smtClean="0">
                <a:latin typeface="Times New Roman" panose="02020603050405020304" pitchFamily="18" charset="0"/>
                <a:cs typeface="Times New Roman" panose="02020603050405020304" pitchFamily="18" charset="0"/>
              </a:rPr>
              <a:t> </a:t>
            </a:r>
            <a:r>
              <a:rPr lang="en-US" altLang="en-US" sz="2400" b="0" i="1" dirty="0" err="1" smtClean="0">
                <a:latin typeface="Times New Roman" panose="02020603050405020304" pitchFamily="18" charset="0"/>
                <a:cs typeface="Times New Roman" panose="02020603050405020304" pitchFamily="18" charset="0"/>
              </a:rPr>
              <a:t>một</a:t>
            </a:r>
            <a:r>
              <a:rPr lang="en-US" altLang="en-US" sz="2400" b="0" i="1" dirty="0" smtClean="0">
                <a:latin typeface="Times New Roman" panose="02020603050405020304" pitchFamily="18" charset="0"/>
                <a:cs typeface="Times New Roman" panose="02020603050405020304" pitchFamily="18" charset="0"/>
              </a:rPr>
              <a:t> </a:t>
            </a:r>
            <a:r>
              <a:rPr lang="en-US" altLang="en-US" sz="2400" b="0" i="1" dirty="0" err="1" smtClean="0">
                <a:latin typeface="Times New Roman" panose="02020603050405020304" pitchFamily="18" charset="0"/>
                <a:cs typeface="Times New Roman" panose="02020603050405020304" pitchFamily="18" charset="0"/>
              </a:rPr>
              <a:t>gương</a:t>
            </a:r>
            <a:r>
              <a:rPr lang="en-US" altLang="en-US" sz="2400" b="0" i="1" dirty="0" smtClean="0">
                <a:latin typeface="Times New Roman" panose="02020603050405020304" pitchFamily="18" charset="0"/>
                <a:cs typeface="Times New Roman" panose="02020603050405020304" pitchFamily="18" charset="0"/>
              </a:rPr>
              <a:t> </a:t>
            </a:r>
            <a:r>
              <a:rPr lang="en-US" altLang="en-US" sz="2400" b="0" i="1" dirty="0" err="1" smtClean="0">
                <a:latin typeface="Times New Roman" panose="02020603050405020304" pitchFamily="18" charset="0"/>
                <a:cs typeface="Times New Roman" panose="02020603050405020304" pitchFamily="18" charset="0"/>
              </a:rPr>
              <a:t>phẳng</a:t>
            </a:r>
            <a:r>
              <a:rPr lang="en-US" altLang="en-US" sz="2400" b="0" i="1" dirty="0" smtClean="0">
                <a:latin typeface="Times New Roman" panose="02020603050405020304" pitchFamily="18" charset="0"/>
                <a:cs typeface="Times New Roman" panose="02020603050405020304" pitchFamily="18" charset="0"/>
              </a:rPr>
              <a:t> </a:t>
            </a:r>
            <a:r>
              <a:rPr lang="en-US" altLang="en-US" sz="2400" b="0" i="1" dirty="0" err="1" smtClean="0">
                <a:latin typeface="Times New Roman" panose="02020603050405020304" pitchFamily="18" charset="0"/>
                <a:cs typeface="Times New Roman" panose="02020603050405020304" pitchFamily="18" charset="0"/>
              </a:rPr>
              <a:t>ngay</a:t>
            </a:r>
            <a:r>
              <a:rPr lang="en-US" altLang="en-US" sz="2400" b="0" i="1" dirty="0" smtClean="0">
                <a:latin typeface="Times New Roman" panose="02020603050405020304" pitchFamily="18" charset="0"/>
                <a:cs typeface="Times New Roman" panose="02020603050405020304" pitchFamily="18" charset="0"/>
              </a:rPr>
              <a:t> </a:t>
            </a:r>
            <a:r>
              <a:rPr lang="en-US" altLang="en-US" sz="2400" b="0" i="1" dirty="0" err="1" smtClean="0">
                <a:latin typeface="Times New Roman" panose="02020603050405020304" pitchFamily="18" charset="0"/>
                <a:cs typeface="Times New Roman" panose="02020603050405020304" pitchFamily="18" charset="0"/>
              </a:rPr>
              <a:t>sát</a:t>
            </a:r>
            <a:r>
              <a:rPr lang="en-US" altLang="en-US" sz="2400" b="0" i="1" dirty="0" smtClean="0">
                <a:latin typeface="Times New Roman" panose="02020603050405020304" pitchFamily="18" charset="0"/>
                <a:cs typeface="Times New Roman" panose="02020603050405020304" pitchFamily="18" charset="0"/>
              </a:rPr>
              <a:t> </a:t>
            </a:r>
            <a:r>
              <a:rPr lang="en-US" altLang="en-US" sz="2400" b="0" i="1" dirty="0" err="1" smtClean="0">
                <a:latin typeface="Times New Roman" panose="02020603050405020304" pitchFamily="18" charset="0"/>
                <a:cs typeface="Times New Roman" panose="02020603050405020304" pitchFamily="18" charset="0"/>
              </a:rPr>
              <a:t>phía</a:t>
            </a:r>
            <a:r>
              <a:rPr lang="en-US" altLang="en-US" sz="2400" b="0" i="1" dirty="0" smtClean="0">
                <a:latin typeface="Times New Roman" panose="02020603050405020304" pitchFamily="18" charset="0"/>
                <a:cs typeface="Times New Roman" panose="02020603050405020304" pitchFamily="18" charset="0"/>
              </a:rPr>
              <a:t> </a:t>
            </a:r>
            <a:r>
              <a:rPr lang="en-US" altLang="en-US" sz="2400" b="0" i="1" dirty="0" err="1" smtClean="0">
                <a:latin typeface="Times New Roman" panose="02020603050405020304" pitchFamily="18" charset="0"/>
                <a:cs typeface="Times New Roman" panose="02020603050405020304" pitchFamily="18" charset="0"/>
              </a:rPr>
              <a:t>dưới</a:t>
            </a:r>
            <a:r>
              <a:rPr lang="en-US" altLang="en-US" sz="2400" i="1" dirty="0">
                <a:latin typeface="Times New Roman" panose="02020603050405020304" pitchFamily="18" charset="0"/>
                <a:cs typeface="Times New Roman" panose="02020603050405020304" pitchFamily="18" charset="0"/>
              </a:rPr>
              <a:t> </a:t>
            </a:r>
            <a:r>
              <a:rPr lang="en-US" altLang="en-US" sz="2400" b="0" i="1" dirty="0" err="1" smtClean="0">
                <a:latin typeface="Times New Roman" panose="02020603050405020304" pitchFamily="18" charset="0"/>
                <a:cs typeface="Times New Roman" panose="02020603050405020304" pitchFamily="18" charset="0"/>
              </a:rPr>
              <a:t>của</a:t>
            </a:r>
            <a:r>
              <a:rPr lang="en-US" altLang="en-US" sz="2400" b="0" i="1" dirty="0" smtClean="0">
                <a:latin typeface="Times New Roman" panose="02020603050405020304" pitchFamily="18" charset="0"/>
                <a:cs typeface="Times New Roman" panose="02020603050405020304" pitchFamily="18" charset="0"/>
              </a:rPr>
              <a:t> </a:t>
            </a:r>
            <a:r>
              <a:rPr lang="en-US" altLang="en-US" sz="2400" b="0" i="1" dirty="0" err="1" smtClean="0">
                <a:latin typeface="Times New Roman" panose="02020603050405020304" pitchFamily="18" charset="0"/>
                <a:cs typeface="Times New Roman" panose="02020603050405020304" pitchFamily="18" charset="0"/>
              </a:rPr>
              <a:t>mặt</a:t>
            </a:r>
            <a:r>
              <a:rPr lang="en-US" altLang="en-US" sz="2400" b="0" i="1" dirty="0" smtClean="0">
                <a:latin typeface="Times New Roman" panose="02020603050405020304" pitchFamily="18" charset="0"/>
                <a:cs typeface="Times New Roman" panose="02020603050405020304" pitchFamily="18" charset="0"/>
              </a:rPr>
              <a:t> chia </a:t>
            </a:r>
            <a:r>
              <a:rPr lang="en-US" altLang="en-US" sz="2400" b="0" i="1" dirty="0" err="1" smtClean="0">
                <a:latin typeface="Times New Roman" panose="02020603050405020304" pitchFamily="18" charset="0"/>
                <a:cs typeface="Times New Roman" panose="02020603050405020304" pitchFamily="18" charset="0"/>
              </a:rPr>
              <a:t>độ</a:t>
            </a:r>
            <a:r>
              <a:rPr lang="en-US" altLang="en-US" sz="2400" b="0" i="1" dirty="0" smtClean="0">
                <a:latin typeface="Times New Roman" panose="02020603050405020304" pitchFamily="18" charset="0"/>
                <a:cs typeface="Times New Roman" panose="02020603050405020304" pitchFamily="18" charset="0"/>
              </a:rPr>
              <a:t>. </a:t>
            </a:r>
            <a:r>
              <a:rPr lang="en-US" altLang="en-US" sz="2400" b="0" i="1" dirty="0" err="1" smtClean="0">
                <a:latin typeface="Times New Roman" panose="02020603050405020304" pitchFamily="18" charset="0"/>
                <a:cs typeface="Times New Roman" panose="02020603050405020304" pitchFamily="18" charset="0"/>
              </a:rPr>
              <a:t>Làm</a:t>
            </a:r>
            <a:r>
              <a:rPr lang="en-US" altLang="en-US" sz="2400" b="0" i="1" dirty="0" smtClean="0">
                <a:latin typeface="Times New Roman" panose="02020603050405020304" pitchFamily="18" charset="0"/>
                <a:cs typeface="Times New Roman" panose="02020603050405020304" pitchFamily="18" charset="0"/>
              </a:rPr>
              <a:t> </a:t>
            </a:r>
            <a:r>
              <a:rPr lang="en-US" altLang="en-US" sz="2400" b="0" i="1" dirty="0" err="1" smtClean="0">
                <a:latin typeface="Times New Roman" panose="02020603050405020304" pitchFamily="18" charset="0"/>
                <a:cs typeface="Times New Roman" panose="02020603050405020304" pitchFamily="18" charset="0"/>
              </a:rPr>
              <a:t>như</a:t>
            </a:r>
            <a:r>
              <a:rPr lang="en-US" altLang="en-US" sz="2400" b="0" i="1" dirty="0" smtClean="0">
                <a:latin typeface="Times New Roman" panose="02020603050405020304" pitchFamily="18" charset="0"/>
                <a:cs typeface="Times New Roman" panose="02020603050405020304" pitchFamily="18" charset="0"/>
              </a:rPr>
              <a:t> </a:t>
            </a:r>
            <a:r>
              <a:rPr lang="en-US" altLang="en-US" sz="2400" b="0" i="1" dirty="0" err="1" smtClean="0">
                <a:latin typeface="Times New Roman" panose="02020603050405020304" pitchFamily="18" charset="0"/>
                <a:cs typeface="Times New Roman" panose="02020603050405020304" pitchFamily="18" charset="0"/>
              </a:rPr>
              <a:t>vậy</a:t>
            </a:r>
            <a:r>
              <a:rPr lang="en-US" altLang="en-US" sz="2400" b="0" i="1" dirty="0" smtClean="0">
                <a:latin typeface="Times New Roman" panose="02020603050405020304" pitchFamily="18" charset="0"/>
                <a:cs typeface="Times New Roman" panose="02020603050405020304" pitchFamily="18" charset="0"/>
              </a:rPr>
              <a:t> </a:t>
            </a:r>
            <a:r>
              <a:rPr lang="en-US" altLang="en-US" sz="2400" b="0" i="1" dirty="0" err="1" smtClean="0">
                <a:latin typeface="Times New Roman" panose="02020603050405020304" pitchFamily="18" charset="0"/>
                <a:cs typeface="Times New Roman" panose="02020603050405020304" pitchFamily="18" charset="0"/>
              </a:rPr>
              <a:t>có</a:t>
            </a:r>
            <a:r>
              <a:rPr lang="en-US" altLang="en-US" sz="2400" b="0" i="1" dirty="0" smtClean="0">
                <a:latin typeface="Times New Roman" panose="02020603050405020304" pitchFamily="18" charset="0"/>
                <a:cs typeface="Times New Roman" panose="02020603050405020304" pitchFamily="18" charset="0"/>
              </a:rPr>
              <a:t> </a:t>
            </a:r>
            <a:r>
              <a:rPr lang="en-US" altLang="en-US" sz="2400" b="0" i="1" dirty="0" err="1" smtClean="0">
                <a:latin typeface="Times New Roman" panose="02020603050405020304" pitchFamily="18" charset="0"/>
                <a:cs typeface="Times New Roman" panose="02020603050405020304" pitchFamily="18" charset="0"/>
              </a:rPr>
              <a:t>tác</a:t>
            </a:r>
            <a:r>
              <a:rPr lang="en-US" altLang="en-US" sz="2400" b="0" i="1" dirty="0" smtClean="0">
                <a:latin typeface="Times New Roman" panose="02020603050405020304" pitchFamily="18" charset="0"/>
                <a:cs typeface="Times New Roman" panose="02020603050405020304" pitchFamily="18" charset="0"/>
              </a:rPr>
              <a:t> </a:t>
            </a:r>
            <a:r>
              <a:rPr lang="en-US" altLang="en-US" sz="2400" b="0" i="1" dirty="0" err="1" smtClean="0">
                <a:latin typeface="Times New Roman" panose="02020603050405020304" pitchFamily="18" charset="0"/>
                <a:cs typeface="Times New Roman" panose="02020603050405020304" pitchFamily="18" charset="0"/>
              </a:rPr>
              <a:t>dụng</a:t>
            </a:r>
            <a:r>
              <a:rPr lang="en-US" altLang="en-US" sz="2400" b="0" i="1" dirty="0" smtClean="0">
                <a:latin typeface="Times New Roman" panose="02020603050405020304" pitchFamily="18" charset="0"/>
                <a:cs typeface="Times New Roman" panose="02020603050405020304" pitchFamily="18" charset="0"/>
              </a:rPr>
              <a:t> </a:t>
            </a:r>
            <a:r>
              <a:rPr lang="en-US" altLang="en-US" sz="2400" b="0" i="1" dirty="0" err="1" smtClean="0">
                <a:latin typeface="Times New Roman" panose="02020603050405020304" pitchFamily="18" charset="0"/>
                <a:cs typeface="Times New Roman" panose="02020603050405020304" pitchFamily="18" charset="0"/>
              </a:rPr>
              <a:t>gì</a:t>
            </a:r>
            <a:r>
              <a:rPr lang="en-US" altLang="en-US" sz="2400" b="0" i="1" dirty="0" smtClean="0">
                <a:latin typeface="Times New Roman" panose="02020603050405020304" pitchFamily="18" charset="0"/>
                <a:cs typeface="Times New Roman" panose="02020603050405020304" pitchFamily="18" charset="0"/>
              </a:rPr>
              <a:t>?</a:t>
            </a:r>
            <a:endParaRPr lang="en-US" altLang="en-US" sz="2400" i="1" dirty="0">
              <a:latin typeface="Times New Roman" panose="02020603050405020304" pitchFamily="18" charset="0"/>
              <a:cs typeface="Times New Roman" panose="02020603050405020304" pitchFamily="18" charset="0"/>
            </a:endParaRPr>
          </a:p>
        </p:txBody>
      </p:sp>
      <p:grpSp>
        <p:nvGrpSpPr>
          <p:cNvPr id="5" name="Group 31"/>
          <p:cNvGrpSpPr>
            <a:grpSpLocks/>
          </p:cNvGrpSpPr>
          <p:nvPr/>
        </p:nvGrpSpPr>
        <p:grpSpPr bwMode="auto">
          <a:xfrm>
            <a:off x="2545080" y="2066438"/>
            <a:ext cx="7162800" cy="2133600"/>
            <a:chOff x="1248" y="672"/>
            <a:chExt cx="4512" cy="1344"/>
          </a:xfrm>
        </p:grpSpPr>
        <p:pic>
          <p:nvPicPr>
            <p:cNvPr id="6" name="Picture 20" descr="imagesJH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6" y="672"/>
              <a:ext cx="1584" cy="13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1" descr="HBAI5L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 y="672"/>
              <a:ext cx="1488" cy="13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8"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 y="672"/>
              <a:ext cx="1584" cy="13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7763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5"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heckerboard(across)">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3"/>
          <p:cNvSpPr>
            <a:spLocks noChangeArrowheads="1" noChangeShapeType="1" noTextEdit="1"/>
          </p:cNvSpPr>
          <p:nvPr/>
        </p:nvSpPr>
        <p:spPr bwMode="auto">
          <a:xfrm>
            <a:off x="856512" y="211016"/>
            <a:ext cx="10580522" cy="900331"/>
          </a:xfrm>
          <a:prstGeom prst="rect">
            <a:avLst/>
          </a:prstGeom>
        </p:spPr>
        <p:txBody>
          <a:bodyPr wrap="none" fromWordArt="1">
            <a:prstTxWarp prst="textPlain">
              <a:avLst>
                <a:gd name="adj" fmla="val 49711"/>
              </a:avLst>
            </a:prstTxWarp>
          </a:bodyPr>
          <a:lstStyle/>
          <a:p>
            <a:pPr algn="ctr"/>
            <a:r>
              <a:rPr lang="en-US" sz="2800" b="1" kern="10" dirty="0" err="1" smtClean="0">
                <a:ln w="9525">
                  <a:solidFill>
                    <a:srgbClr val="FF00FF"/>
                  </a:solidFill>
                  <a:round/>
                  <a:headEnd/>
                  <a:tailEnd/>
                </a:ln>
                <a:latin typeface="Times New Roman"/>
                <a:cs typeface="Times New Roman"/>
              </a:rPr>
              <a:t>Ứng</a:t>
            </a:r>
            <a:r>
              <a:rPr lang="en-US" sz="2800" b="1" kern="10" dirty="0" smtClean="0">
                <a:ln w="9525">
                  <a:solidFill>
                    <a:srgbClr val="FF00FF"/>
                  </a:solidFill>
                  <a:round/>
                  <a:headEnd/>
                  <a:tailEnd/>
                </a:ln>
                <a:latin typeface="Times New Roman"/>
                <a:cs typeface="Times New Roman"/>
              </a:rPr>
              <a:t> </a:t>
            </a:r>
            <a:r>
              <a:rPr lang="en-US" sz="2800" b="1" kern="10" dirty="0" err="1" smtClean="0">
                <a:ln w="9525">
                  <a:solidFill>
                    <a:srgbClr val="FF00FF"/>
                  </a:solidFill>
                  <a:round/>
                  <a:headEnd/>
                  <a:tailEnd/>
                </a:ln>
                <a:latin typeface="Times New Roman"/>
                <a:cs typeface="Times New Roman"/>
              </a:rPr>
              <a:t>dụng</a:t>
            </a:r>
            <a:r>
              <a:rPr lang="en-US" sz="2800" b="1" kern="10" dirty="0" smtClean="0">
                <a:ln w="9525">
                  <a:solidFill>
                    <a:srgbClr val="FF00FF"/>
                  </a:solidFill>
                  <a:round/>
                  <a:headEnd/>
                  <a:tailEnd/>
                </a:ln>
                <a:latin typeface="Times New Roman"/>
                <a:cs typeface="Times New Roman"/>
              </a:rPr>
              <a:t> </a:t>
            </a:r>
            <a:r>
              <a:rPr lang="en-US" sz="2800" b="1" kern="10" dirty="0" err="1" smtClean="0">
                <a:ln w="9525">
                  <a:solidFill>
                    <a:srgbClr val="FF00FF"/>
                  </a:solidFill>
                  <a:round/>
                  <a:headEnd/>
                  <a:tailEnd/>
                </a:ln>
                <a:latin typeface="Times New Roman"/>
                <a:cs typeface="Times New Roman"/>
              </a:rPr>
              <a:t>của</a:t>
            </a:r>
            <a:r>
              <a:rPr lang="en-US" sz="2800" b="1" kern="10" dirty="0" smtClean="0">
                <a:ln w="9525">
                  <a:solidFill>
                    <a:srgbClr val="FF00FF"/>
                  </a:solidFill>
                  <a:round/>
                  <a:headEnd/>
                  <a:tailEnd/>
                </a:ln>
                <a:latin typeface="Times New Roman"/>
                <a:cs typeface="Times New Roman"/>
              </a:rPr>
              <a:t> </a:t>
            </a:r>
            <a:r>
              <a:rPr lang="en-US" sz="2800" b="1" kern="10" dirty="0" err="1" smtClean="0">
                <a:ln w="9525">
                  <a:solidFill>
                    <a:srgbClr val="FF00FF"/>
                  </a:solidFill>
                  <a:round/>
                  <a:headEnd/>
                  <a:tailEnd/>
                </a:ln>
                <a:latin typeface="Times New Roman"/>
                <a:cs typeface="Times New Roman"/>
              </a:rPr>
              <a:t>gương</a:t>
            </a:r>
            <a:r>
              <a:rPr lang="en-US" sz="2800" b="1" kern="10" dirty="0" smtClean="0">
                <a:ln w="9525">
                  <a:solidFill>
                    <a:srgbClr val="FF00FF"/>
                  </a:solidFill>
                  <a:round/>
                  <a:headEnd/>
                  <a:tailEnd/>
                </a:ln>
                <a:latin typeface="Times New Roman"/>
                <a:cs typeface="Times New Roman"/>
              </a:rPr>
              <a:t> </a:t>
            </a:r>
            <a:r>
              <a:rPr lang="en-US" sz="2800" b="1" kern="10" dirty="0" err="1" smtClean="0">
                <a:ln w="9525">
                  <a:solidFill>
                    <a:srgbClr val="FF00FF"/>
                  </a:solidFill>
                  <a:round/>
                  <a:headEnd/>
                  <a:tailEnd/>
                </a:ln>
                <a:latin typeface="Times New Roman"/>
                <a:cs typeface="Times New Roman"/>
              </a:rPr>
              <a:t>phẳng</a:t>
            </a:r>
            <a:r>
              <a:rPr lang="en-US" sz="2800" b="1" kern="10" dirty="0" smtClean="0">
                <a:ln w="9525">
                  <a:solidFill>
                    <a:srgbClr val="FF00FF"/>
                  </a:solidFill>
                  <a:round/>
                  <a:headEnd/>
                  <a:tailEnd/>
                </a:ln>
                <a:latin typeface="Times New Roman"/>
                <a:cs typeface="Times New Roman"/>
              </a:rPr>
              <a:t> </a:t>
            </a:r>
            <a:r>
              <a:rPr lang="en-US" sz="2800" b="1" kern="10" dirty="0" err="1" smtClean="0">
                <a:ln w="9525">
                  <a:solidFill>
                    <a:srgbClr val="FF00FF"/>
                  </a:solidFill>
                  <a:round/>
                  <a:headEnd/>
                  <a:tailEnd/>
                </a:ln>
                <a:latin typeface="Times New Roman"/>
                <a:cs typeface="Times New Roman"/>
              </a:rPr>
              <a:t>trong</a:t>
            </a:r>
            <a:r>
              <a:rPr lang="en-US" sz="2800" b="1" kern="10" dirty="0" smtClean="0">
                <a:ln w="9525">
                  <a:solidFill>
                    <a:srgbClr val="FF00FF"/>
                  </a:solidFill>
                  <a:round/>
                  <a:headEnd/>
                  <a:tailEnd/>
                </a:ln>
                <a:latin typeface="Times New Roman"/>
                <a:cs typeface="Times New Roman"/>
              </a:rPr>
              <a:t> </a:t>
            </a:r>
            <a:r>
              <a:rPr lang="en-US" sz="2800" b="1" kern="10" dirty="0" err="1" smtClean="0">
                <a:ln w="9525">
                  <a:solidFill>
                    <a:srgbClr val="FF00FF"/>
                  </a:solidFill>
                  <a:round/>
                  <a:headEnd/>
                  <a:tailEnd/>
                </a:ln>
                <a:latin typeface="Times New Roman"/>
                <a:cs typeface="Times New Roman"/>
              </a:rPr>
              <a:t>đời</a:t>
            </a:r>
            <a:r>
              <a:rPr lang="en-US" sz="2800" b="1" kern="10" dirty="0" smtClean="0">
                <a:ln w="9525">
                  <a:solidFill>
                    <a:srgbClr val="FF00FF"/>
                  </a:solidFill>
                  <a:round/>
                  <a:headEnd/>
                  <a:tailEnd/>
                </a:ln>
                <a:latin typeface="Times New Roman"/>
                <a:cs typeface="Times New Roman"/>
              </a:rPr>
              <a:t> </a:t>
            </a:r>
            <a:r>
              <a:rPr lang="en-US" sz="2800" b="1" kern="10" dirty="0" err="1" smtClean="0">
                <a:ln w="9525">
                  <a:solidFill>
                    <a:srgbClr val="FF00FF"/>
                  </a:solidFill>
                  <a:round/>
                  <a:headEnd/>
                  <a:tailEnd/>
                </a:ln>
                <a:latin typeface="Times New Roman"/>
                <a:cs typeface="Times New Roman"/>
              </a:rPr>
              <a:t>sống</a:t>
            </a:r>
            <a:endParaRPr lang="en-US" sz="2800" b="1" kern="10" dirty="0">
              <a:ln w="9525">
                <a:solidFill>
                  <a:srgbClr val="FF00FF"/>
                </a:solidFill>
                <a:round/>
                <a:headEnd/>
                <a:tailEnd/>
              </a:ln>
              <a:latin typeface="Times New Roman"/>
              <a:cs typeface="Times New Roman"/>
            </a:endParaRPr>
          </a:p>
        </p:txBody>
      </p:sp>
      <p:pic>
        <p:nvPicPr>
          <p:cNvPr id="2050"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512" y="1463040"/>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856512" y="5598942"/>
            <a:ext cx="3856165" cy="5908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anose="02020603050405020304" pitchFamily="18" charset="0"/>
                <a:cs typeface="Times New Roman" panose="02020603050405020304" pitchFamily="18" charset="0"/>
              </a:rPr>
              <a:t>Làm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gương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soi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trang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trí</a:t>
            </a:r>
            <a:endParaRPr lang="en-US" sz="2400" b="1" dirty="0">
              <a:latin typeface="Times New Roman" panose="02020603050405020304" pitchFamily="18" charset="0"/>
              <a:cs typeface="Times New Roman" panose="02020603050405020304" pitchFamily="18" charset="0"/>
            </a:endParaRPr>
          </a:p>
        </p:txBody>
      </p:sp>
      <p:pic>
        <p:nvPicPr>
          <p:cNvPr id="2052" name="Picture 4"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114" y="1463040"/>
            <a:ext cx="5692482"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6322719" y="5570807"/>
            <a:ext cx="4247271" cy="844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anose="02020603050405020304" pitchFamily="18" charset="0"/>
                <a:cs typeface="Times New Roman" panose="02020603050405020304" pitchFamily="18" charset="0"/>
              </a:rPr>
              <a:t>Làm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tăng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sáng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mở</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rộng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kích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thước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căn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phòng</a:t>
            </a:r>
            <a:endParaRPr lang="en-US" sz="2400" b="1" dirty="0">
              <a:latin typeface="Times New Roman" panose="02020603050405020304" pitchFamily="18" charset="0"/>
              <a:cs typeface="Times New Roman" panose="02020603050405020304" pitchFamily="18" charset="0"/>
            </a:endParaRPr>
          </a:p>
        </p:txBody>
      </p:sp>
      <p:pic>
        <p:nvPicPr>
          <p:cNvPr id="2054" name="Picture 6" descr="Kết quả hình ảnh cho kính hiển v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7728" y="1473752"/>
            <a:ext cx="3676870" cy="383579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có li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7544" y="1458674"/>
            <a:ext cx="5096782" cy="3814366"/>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2068723" y="5553707"/>
            <a:ext cx="8156100" cy="8611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anose="02020603050405020304" pitchFamily="18" charset="0"/>
                <a:cs typeface="Times New Roman" panose="02020603050405020304" pitchFamily="18" charset="0"/>
              </a:rPr>
              <a:t>Ngoài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ra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còn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được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sử</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dụng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làm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một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phần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trong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kính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hiển</a:t>
            </a:r>
            <a:r>
              <a:rPr lang="en-US" sz="2400" b="1" dirty="0" smtClean="0">
                <a:latin typeface="Times New Roman" panose="02020603050405020304" pitchFamily="18" charset="0"/>
                <a:cs typeface="Times New Roman" panose="02020603050405020304" pitchFamily="18" charset="0"/>
              </a:rPr>
              <a:t> vi </a:t>
            </a:r>
          </a:p>
          <a:p>
            <a:pPr algn="ct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kính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thiên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văn</a:t>
            </a:r>
            <a:r>
              <a:rPr lang="en-US" sz="2400" b="1" dirty="0" smtClean="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pic>
        <p:nvPicPr>
          <p:cNvPr id="3076" name="Picture 4" descr="HÃ¬nh áº£nh cÃ³ liÃ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3018" y="1446383"/>
            <a:ext cx="5404016" cy="4053012"/>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1287833" y="5671948"/>
            <a:ext cx="9717879" cy="8611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latin typeface="+mj-lt"/>
              </a:rPr>
              <a:t>- Các </a:t>
            </a:r>
            <a:r>
              <a:rPr lang="vi-VN" sz="2400" b="1" dirty="0">
                <a:latin typeface="+mj-lt"/>
              </a:rPr>
              <a:t>biển báo giao thông các vạch phân chia làng đường thường dùng sơn phản quang để người tham gia giao thông nhìn thấy vào ban đêm.</a:t>
            </a:r>
          </a:p>
        </p:txBody>
      </p:sp>
      <p:pic>
        <p:nvPicPr>
          <p:cNvPr id="3078" name="Picture 6" descr="Káº¿t quáº£ hÃ¬nh áº£nh cho biá»n bÃ¡o giao thÃ´ng vÃ o ban ÄÃª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866" y="1463040"/>
            <a:ext cx="4824328" cy="4036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08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1000"/>
                                        <p:tgtEl>
                                          <p:spTgt spid="2052"/>
                                        </p:tgtEl>
                                      </p:cBhvr>
                                    </p:animEffect>
                                    <p:anim calcmode="lin" valueType="num">
                                      <p:cBhvr>
                                        <p:cTn id="16" dur="1000" fill="hold"/>
                                        <p:tgtEl>
                                          <p:spTgt spid="2052"/>
                                        </p:tgtEl>
                                        <p:attrNameLst>
                                          <p:attrName>ppt_x</p:attrName>
                                        </p:attrNameLst>
                                      </p:cBhvr>
                                      <p:tavLst>
                                        <p:tav tm="0">
                                          <p:val>
                                            <p:strVal val="#ppt_x"/>
                                          </p:val>
                                        </p:tav>
                                        <p:tav tm="100000">
                                          <p:val>
                                            <p:strVal val="#ppt_x"/>
                                          </p:val>
                                        </p:tav>
                                      </p:tavLst>
                                    </p:anim>
                                    <p:anim calcmode="lin" valueType="num">
                                      <p:cBhvr>
                                        <p:cTn id="17" dur="1000" fill="hold"/>
                                        <p:tgtEl>
                                          <p:spTgt spid="205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050"/>
                                        </p:tgtEl>
                                      </p:cBhvr>
                                    </p:animEffect>
                                    <p:set>
                                      <p:cBhvr>
                                        <p:cTn id="27" dur="1" fill="hold">
                                          <p:stCondLst>
                                            <p:cond delay="499"/>
                                          </p:stCondLst>
                                        </p:cTn>
                                        <p:tgtEl>
                                          <p:spTgt spid="2050"/>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052"/>
                                        </p:tgtEl>
                                      </p:cBhvr>
                                    </p:animEffect>
                                    <p:set>
                                      <p:cBhvr>
                                        <p:cTn id="33" dur="1" fill="hold">
                                          <p:stCondLst>
                                            <p:cond delay="499"/>
                                          </p:stCondLst>
                                        </p:cTn>
                                        <p:tgtEl>
                                          <p:spTgt spid="2052"/>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078"/>
                                        </p:tgtEl>
                                        <p:attrNameLst>
                                          <p:attrName>style.visibility</p:attrName>
                                        </p:attrNameLst>
                                      </p:cBhvr>
                                      <p:to>
                                        <p:strVal val="visible"/>
                                      </p:to>
                                    </p:set>
                                    <p:animEffect transition="in" filter="barn(inVertical)">
                                      <p:cBhvr>
                                        <p:cTn id="41" dur="500"/>
                                        <p:tgtEl>
                                          <p:spTgt spid="3078"/>
                                        </p:tgtEl>
                                      </p:cBhvr>
                                    </p:animEffect>
                                  </p:childTnLst>
                                </p:cTn>
                              </p:par>
                              <p:par>
                                <p:cTn id="42" presetID="6" presetClass="entr" presetSubtype="16" fill="hold" nodeType="withEffect">
                                  <p:stCondLst>
                                    <p:cond delay="0"/>
                                  </p:stCondLst>
                                  <p:childTnLst>
                                    <p:set>
                                      <p:cBhvr>
                                        <p:cTn id="43" dur="1" fill="hold">
                                          <p:stCondLst>
                                            <p:cond delay="0"/>
                                          </p:stCondLst>
                                        </p:cTn>
                                        <p:tgtEl>
                                          <p:spTgt spid="3076"/>
                                        </p:tgtEl>
                                        <p:attrNameLst>
                                          <p:attrName>style.visibility</p:attrName>
                                        </p:attrNameLst>
                                      </p:cBhvr>
                                      <p:to>
                                        <p:strVal val="visible"/>
                                      </p:to>
                                    </p:set>
                                    <p:animEffect transition="in" filter="circle(in)">
                                      <p:cBhvr>
                                        <p:cTn id="44" dur="2000"/>
                                        <p:tgtEl>
                                          <p:spTgt spid="3076"/>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xit" presetSubtype="0" fill="hold" nodeType="clickEffect">
                                  <p:stCondLst>
                                    <p:cond delay="0"/>
                                  </p:stCondLst>
                                  <p:childTnLst>
                                    <p:animEffect transition="out" filter="fade">
                                      <p:cBhvr>
                                        <p:cTn id="53" dur="1000"/>
                                        <p:tgtEl>
                                          <p:spTgt spid="3078"/>
                                        </p:tgtEl>
                                      </p:cBhvr>
                                    </p:animEffect>
                                    <p:anim calcmode="lin" valueType="num">
                                      <p:cBhvr>
                                        <p:cTn id="54" dur="1000"/>
                                        <p:tgtEl>
                                          <p:spTgt spid="3078"/>
                                        </p:tgtEl>
                                        <p:attrNameLst>
                                          <p:attrName>ppt_x</p:attrName>
                                        </p:attrNameLst>
                                      </p:cBhvr>
                                      <p:tavLst>
                                        <p:tav tm="0">
                                          <p:val>
                                            <p:strVal val="ppt_x"/>
                                          </p:val>
                                        </p:tav>
                                        <p:tav tm="100000">
                                          <p:val>
                                            <p:strVal val="ppt_x"/>
                                          </p:val>
                                        </p:tav>
                                      </p:tavLst>
                                    </p:anim>
                                    <p:anim calcmode="lin" valueType="num">
                                      <p:cBhvr>
                                        <p:cTn id="55" dur="1000"/>
                                        <p:tgtEl>
                                          <p:spTgt spid="3078"/>
                                        </p:tgtEl>
                                        <p:attrNameLst>
                                          <p:attrName>ppt_y</p:attrName>
                                        </p:attrNameLst>
                                      </p:cBhvr>
                                      <p:tavLst>
                                        <p:tav tm="0">
                                          <p:val>
                                            <p:strVal val="ppt_y"/>
                                          </p:val>
                                        </p:tav>
                                        <p:tav tm="100000">
                                          <p:val>
                                            <p:strVal val="ppt_y+.1"/>
                                          </p:val>
                                        </p:tav>
                                      </p:tavLst>
                                    </p:anim>
                                    <p:set>
                                      <p:cBhvr>
                                        <p:cTn id="56" dur="1" fill="hold">
                                          <p:stCondLst>
                                            <p:cond delay="999"/>
                                          </p:stCondLst>
                                        </p:cTn>
                                        <p:tgtEl>
                                          <p:spTgt spid="3078"/>
                                        </p:tgtEl>
                                        <p:attrNameLst>
                                          <p:attrName>style.visibility</p:attrName>
                                        </p:attrNameLst>
                                      </p:cBhvr>
                                      <p:to>
                                        <p:strVal val="hidden"/>
                                      </p:to>
                                    </p:set>
                                  </p:childTnLst>
                                </p:cTn>
                              </p:par>
                              <p:par>
                                <p:cTn id="57" presetID="21" presetClass="exit" presetSubtype="1" fill="hold" nodeType="withEffect">
                                  <p:stCondLst>
                                    <p:cond delay="0"/>
                                  </p:stCondLst>
                                  <p:childTnLst>
                                    <p:animEffect transition="out" filter="wheel(1)">
                                      <p:cBhvr>
                                        <p:cTn id="58" dur="2000"/>
                                        <p:tgtEl>
                                          <p:spTgt spid="3076"/>
                                        </p:tgtEl>
                                      </p:cBhvr>
                                    </p:animEffect>
                                    <p:set>
                                      <p:cBhvr>
                                        <p:cTn id="59" dur="1" fill="hold">
                                          <p:stCondLst>
                                            <p:cond delay="1999"/>
                                          </p:stCondLst>
                                        </p:cTn>
                                        <p:tgtEl>
                                          <p:spTgt spid="3076"/>
                                        </p:tgtEl>
                                        <p:attrNameLst>
                                          <p:attrName>style.visibility</p:attrName>
                                        </p:attrNameLst>
                                      </p:cBhvr>
                                      <p:to>
                                        <p:strVal val="hidden"/>
                                      </p:to>
                                    </p:set>
                                  </p:childTnLst>
                                </p:cTn>
                              </p:par>
                              <p:par>
                                <p:cTn id="60" presetID="2" presetClass="exit" presetSubtype="4" fill="hold" grpId="1" nodeType="withEffect">
                                  <p:stCondLst>
                                    <p:cond delay="0"/>
                                  </p:stCondLst>
                                  <p:childTnLst>
                                    <p:anim calcmode="lin" valueType="num">
                                      <p:cBhvr additive="base">
                                        <p:cTn id="61" dur="500"/>
                                        <p:tgtEl>
                                          <p:spTgt spid="13"/>
                                        </p:tgtEl>
                                        <p:attrNameLst>
                                          <p:attrName>ppt_x</p:attrName>
                                        </p:attrNameLst>
                                      </p:cBhvr>
                                      <p:tavLst>
                                        <p:tav tm="0">
                                          <p:val>
                                            <p:strVal val="ppt_x"/>
                                          </p:val>
                                        </p:tav>
                                        <p:tav tm="100000">
                                          <p:val>
                                            <p:strVal val="ppt_x"/>
                                          </p:val>
                                        </p:tav>
                                      </p:tavLst>
                                    </p:anim>
                                    <p:anim calcmode="lin" valueType="num">
                                      <p:cBhvr additive="base">
                                        <p:cTn id="62" dur="500"/>
                                        <p:tgtEl>
                                          <p:spTgt spid="13"/>
                                        </p:tgtEl>
                                        <p:attrNameLst>
                                          <p:attrName>ppt_y</p:attrName>
                                        </p:attrNameLst>
                                      </p:cBhvr>
                                      <p:tavLst>
                                        <p:tav tm="0">
                                          <p:val>
                                            <p:strVal val="ppt_y"/>
                                          </p:val>
                                        </p:tav>
                                        <p:tav tm="100000">
                                          <p:val>
                                            <p:strVal val="1+ppt_h/2"/>
                                          </p:val>
                                        </p:tav>
                                      </p:tavLst>
                                    </p:anim>
                                    <p:set>
                                      <p:cBhvr>
                                        <p:cTn id="63" dur="1" fill="hold">
                                          <p:stCondLst>
                                            <p:cond delay="499"/>
                                          </p:stCondLst>
                                        </p:cTn>
                                        <p:tgtEl>
                                          <p:spTgt spid="13"/>
                                        </p:tgtEl>
                                        <p:attrNameLst>
                                          <p:attrName>style.visibility</p:attrName>
                                        </p:attrNameLst>
                                      </p:cBhvr>
                                      <p:to>
                                        <p:strVal val="hidden"/>
                                      </p:to>
                                    </p:set>
                                  </p:childTnLst>
                                </p:cTn>
                              </p:par>
                              <p:par>
                                <p:cTn id="64" presetID="42" presetClass="entr" presetSubtype="0"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1000"/>
                                        <p:tgtEl>
                                          <p:spTgt spid="10"/>
                                        </p:tgtEl>
                                      </p:cBhvr>
                                    </p:animEffect>
                                    <p:anim calcmode="lin" valueType="num">
                                      <p:cBhvr>
                                        <p:cTn id="67" dur="1000" fill="hold"/>
                                        <p:tgtEl>
                                          <p:spTgt spid="10"/>
                                        </p:tgtEl>
                                        <p:attrNameLst>
                                          <p:attrName>ppt_x</p:attrName>
                                        </p:attrNameLst>
                                      </p:cBhvr>
                                      <p:tavLst>
                                        <p:tav tm="0">
                                          <p:val>
                                            <p:strVal val="#ppt_x"/>
                                          </p:val>
                                        </p:tav>
                                        <p:tav tm="100000">
                                          <p:val>
                                            <p:strVal val="#ppt_x"/>
                                          </p:val>
                                        </p:tav>
                                      </p:tavLst>
                                    </p:anim>
                                    <p:anim calcmode="lin" valueType="num">
                                      <p:cBhvr>
                                        <p:cTn id="68" dur="1000" fill="hold"/>
                                        <p:tgtEl>
                                          <p:spTgt spid="10"/>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2054"/>
                                        </p:tgtEl>
                                        <p:attrNameLst>
                                          <p:attrName>style.visibility</p:attrName>
                                        </p:attrNameLst>
                                      </p:cBhvr>
                                      <p:to>
                                        <p:strVal val="visible"/>
                                      </p:to>
                                    </p:set>
                                    <p:animEffect transition="in" filter="fade">
                                      <p:cBhvr>
                                        <p:cTn id="71" dur="1000"/>
                                        <p:tgtEl>
                                          <p:spTgt spid="2054"/>
                                        </p:tgtEl>
                                      </p:cBhvr>
                                    </p:animEffect>
                                    <p:anim calcmode="lin" valueType="num">
                                      <p:cBhvr>
                                        <p:cTn id="72" dur="1000" fill="hold"/>
                                        <p:tgtEl>
                                          <p:spTgt spid="2054"/>
                                        </p:tgtEl>
                                        <p:attrNameLst>
                                          <p:attrName>ppt_x</p:attrName>
                                        </p:attrNameLst>
                                      </p:cBhvr>
                                      <p:tavLst>
                                        <p:tav tm="0">
                                          <p:val>
                                            <p:strVal val="#ppt_x"/>
                                          </p:val>
                                        </p:tav>
                                        <p:tav tm="100000">
                                          <p:val>
                                            <p:strVal val="#ppt_x"/>
                                          </p:val>
                                        </p:tav>
                                      </p:tavLst>
                                    </p:anim>
                                    <p:anim calcmode="lin" valueType="num">
                                      <p:cBhvr>
                                        <p:cTn id="73" dur="1000" fill="hold"/>
                                        <p:tgtEl>
                                          <p:spTgt spid="2054"/>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2056"/>
                                        </p:tgtEl>
                                        <p:attrNameLst>
                                          <p:attrName>style.visibility</p:attrName>
                                        </p:attrNameLst>
                                      </p:cBhvr>
                                      <p:to>
                                        <p:strVal val="visible"/>
                                      </p:to>
                                    </p:set>
                                    <p:animEffect transition="in" filter="fade">
                                      <p:cBhvr>
                                        <p:cTn id="76" dur="1000"/>
                                        <p:tgtEl>
                                          <p:spTgt spid="2056"/>
                                        </p:tgtEl>
                                      </p:cBhvr>
                                    </p:animEffect>
                                    <p:anim calcmode="lin" valueType="num">
                                      <p:cBhvr>
                                        <p:cTn id="77" dur="1000" fill="hold"/>
                                        <p:tgtEl>
                                          <p:spTgt spid="2056"/>
                                        </p:tgtEl>
                                        <p:attrNameLst>
                                          <p:attrName>ppt_x</p:attrName>
                                        </p:attrNameLst>
                                      </p:cBhvr>
                                      <p:tavLst>
                                        <p:tav tm="0">
                                          <p:val>
                                            <p:strVal val="#ppt_x"/>
                                          </p:val>
                                        </p:tav>
                                        <p:tav tm="100000">
                                          <p:val>
                                            <p:strVal val="#ppt_x"/>
                                          </p:val>
                                        </p:tav>
                                      </p:tavLst>
                                    </p:anim>
                                    <p:anim calcmode="lin" valueType="num">
                                      <p:cBhvr>
                                        <p:cTn id="78"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10" grpId="0" animBg="1"/>
      <p:bldP spid="13" grpId="0" animBg="1"/>
      <p:bldP spid="13"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Celestial</Template>
  <TotalTime>394</TotalTime>
  <Words>530</Words>
  <Application>Microsoft Office PowerPoint</Application>
  <PresentationFormat>Widescreen</PresentationFormat>
  <Paragraphs>37</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Tahoma</vt:lpstr>
      <vt:lpstr>Times New Roman</vt:lpstr>
      <vt:lpstr>Celestial</vt:lpstr>
      <vt:lpstr>PowerPoint Presentation</vt:lpstr>
      <vt:lpstr>PowerPoint Presentation</vt:lpstr>
      <vt:lpstr>PowerPoint Presentation</vt:lpstr>
      <vt:lpstr>PowerPoint Presentation</vt:lpstr>
      <vt:lpstr>TIẾT 5: BÀI 5:  Ảnh của một vật  tạo bởi gương phẳng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5: BÀI 5: Ảnh của một vật tạo bởi</dc:title>
  <dc:creator>Windows User</dc:creator>
  <cp:lastModifiedBy>MyPC</cp:lastModifiedBy>
  <cp:revision>95</cp:revision>
  <dcterms:created xsi:type="dcterms:W3CDTF">2017-09-15T02:10:24Z</dcterms:created>
  <dcterms:modified xsi:type="dcterms:W3CDTF">2018-09-10T07:46:10Z</dcterms:modified>
</cp:coreProperties>
</file>