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57" r:id="rId3"/>
    <p:sldId id="258" r:id="rId4"/>
    <p:sldId id="283" r:id="rId5"/>
    <p:sldId id="259" r:id="rId6"/>
    <p:sldId id="262" r:id="rId7"/>
    <p:sldId id="273" r:id="rId8"/>
    <p:sldId id="277" r:id="rId9"/>
    <p:sldId id="271" r:id="rId10"/>
    <p:sldId id="278" r:id="rId11"/>
    <p:sldId id="276" r:id="rId12"/>
    <p:sldId id="265" r:id="rId13"/>
    <p:sldId id="266" r:id="rId14"/>
    <p:sldId id="267" r:id="rId15"/>
    <p:sldId id="279" r:id="rId16"/>
    <p:sldId id="280" r:id="rId17"/>
    <p:sldId id="269" r:id="rId18"/>
    <p:sldId id="281" r:id="rId19"/>
    <p:sldId id="285" r:id="rId20"/>
    <p:sldId id="286" r:id="rId21"/>
    <p:sldId id="287" r:id="rId22"/>
    <p:sldId id="282" r:id="rId23"/>
    <p:sldId id="268" r:id="rId24"/>
    <p:sldId id="270"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60066"/>
    <a:srgbClr val="FF3300"/>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0" autoAdjust="0"/>
    <p:restoredTop sz="94660"/>
  </p:normalViewPr>
  <p:slideViewPr>
    <p:cSldViewPr>
      <p:cViewPr>
        <p:scale>
          <a:sx n="75" d="100"/>
          <a:sy n="75" d="100"/>
        </p:scale>
        <p:origin x="-147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CB7AAA6-11B8-4CC0-99D4-5F3C41B44C7E}" type="datetime1">
              <a:rPr lang="vi-VN"/>
              <a:pPr>
                <a:defRPr/>
              </a:pPr>
              <a:t>05/04/2018</a:t>
            </a:fld>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FEAF491-338D-4370-9F49-BAF096B7E2E7}" type="slidenum">
              <a:rPr lang="en-US"/>
              <a:pPr>
                <a:defRPr/>
              </a:pPr>
              <a:t>‹#›</a:t>
            </a:fld>
            <a:endParaRPr lang="en-US"/>
          </a:p>
        </p:txBody>
      </p:sp>
    </p:spTree>
    <p:extLst>
      <p:ext uri="{BB962C8B-B14F-4D97-AF65-F5344CB8AC3E}">
        <p14:creationId xmlns:p14="http://schemas.microsoft.com/office/powerpoint/2010/main" val="56639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4095667-B829-49A5-917E-99CEC18EF6A3}" type="datetime1">
              <a:rPr lang="en-US"/>
              <a:pPr>
                <a:defRPr/>
              </a:pPr>
              <a:t>4/5/2018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9C5763-512F-4345-AF92-720ED3FF462D}" type="slidenum">
              <a:rPr lang="en-US"/>
              <a:pPr>
                <a:defRPr/>
              </a:pPr>
              <a:t>‹#›</a:t>
            </a:fld>
            <a:endParaRPr lang="en-US"/>
          </a:p>
        </p:txBody>
      </p:sp>
    </p:spTree>
    <p:extLst>
      <p:ext uri="{BB962C8B-B14F-4D97-AF65-F5344CB8AC3E}">
        <p14:creationId xmlns:p14="http://schemas.microsoft.com/office/powerpoint/2010/main" val="371186158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fld id="{22DB51FC-FFCF-4FEC-967B-FA653717501A}" type="datetime1">
              <a:rPr lang="en-US"/>
              <a:pPr>
                <a:defRPr/>
              </a:pPr>
              <a:t>4/5/2018</a:t>
            </a:fld>
            <a:endParaRPr lang="en-US"/>
          </a:p>
        </p:txBody>
      </p:sp>
      <p:sp>
        <p:nvSpPr>
          <p:cNvPr id="276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D9C439-9B3F-4DFD-883F-DFDD0838ACB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
          </p:nvPr>
        </p:nvSpPr>
        <p:spPr/>
        <p:txBody>
          <a:bodyPr/>
          <a:lstStyle/>
          <a:p>
            <a:pPr>
              <a:defRPr/>
            </a:pPr>
            <a:fld id="{ACFFB7F1-8ED0-4F1E-B488-A7F2069BAF36}" type="datetime1">
              <a:rPr lang="en-US"/>
              <a:pPr>
                <a:defRPr/>
              </a:pPr>
              <a:t>4/5/2018</a:t>
            </a:fld>
            <a:endParaRPr lang="en-US"/>
          </a:p>
        </p:txBody>
      </p:sp>
      <p:sp>
        <p:nvSpPr>
          <p:cNvPr id="7" name="Rectangle 7"/>
          <p:cNvSpPr>
            <a:spLocks noGrp="1" noChangeArrowheads="1"/>
          </p:cNvSpPr>
          <p:nvPr>
            <p:ph type="sldNum" sz="quarter" idx="5"/>
          </p:nvPr>
        </p:nvSpPr>
        <p:spPr/>
        <p:txBody>
          <a:bodyPr/>
          <a:lstStyle/>
          <a:p>
            <a:pPr>
              <a:defRPr/>
            </a:pPr>
            <a:fld id="{D529D096-AB4D-4ED8-962F-8FF8073D5148}" type="slidenum">
              <a:rPr lang="en-US"/>
              <a:pPr>
                <a:defRPr/>
              </a:pPr>
              <a:t>9</a:t>
            </a:fld>
            <a:endParaRPr lang="en-US"/>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1C48357-41DA-4E3F-A58F-E87CE1598321}" type="datetime1">
              <a:rPr lang="en-US" sz="1200">
                <a:latin typeface="Times New Roman" pitchFamily="18" charset="0"/>
              </a:rPr>
              <a:pPr algn="r" eaLnBrk="1" hangingPunct="1"/>
              <a:t>4/5/2018</a:t>
            </a:fld>
            <a:endParaRPr lang="en-US" sz="1200">
              <a:latin typeface="Times New Roman" pitchFamily="18" charset="0"/>
            </a:endParaRPr>
          </a:p>
        </p:txBody>
      </p:sp>
      <p:sp>
        <p:nvSpPr>
          <p:cNvPr id="296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0607696-9393-48D5-AAAD-5C70DAEF1605}" type="slidenum">
              <a:rPr lang="en-US" sz="1200">
                <a:latin typeface="Times New Roman" pitchFamily="18" charset="0"/>
              </a:rPr>
              <a:pPr algn="r" eaLnBrk="1" hangingPunct="1"/>
              <a:t>10</a:t>
            </a:fld>
            <a:endParaRPr lang="en-US" sz="1200">
              <a:latin typeface="Times New Roman" pitchFamily="18" charset="0"/>
            </a:endParaRP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ACFFB7F1-8ED0-4F1E-B488-A7F2069BAF36}" type="datetime1">
              <a:rPr lang="en-US" sz="1200">
                <a:latin typeface="+mn-lt"/>
                <a:cs typeface="+mn-cs"/>
              </a:rPr>
              <a:pPr algn="r" fontAlgn="auto">
                <a:spcBef>
                  <a:spcPts val="0"/>
                </a:spcBef>
                <a:spcAft>
                  <a:spcPts val="0"/>
                </a:spcAft>
                <a:defRPr/>
              </a:pPr>
              <a:t>4/5/2018</a:t>
            </a:fld>
            <a:endParaRPr lang="en-US" sz="1200">
              <a:latin typeface="+mn-lt"/>
              <a:cs typeface="+mn-cs"/>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71C2F08-F7A3-4BB3-B881-341B0DBCC91E}" type="slidenum">
              <a:rPr lang="en-US" sz="1200">
                <a:latin typeface="+mn-lt"/>
                <a:cs typeface="+mn-cs"/>
              </a:rPr>
              <a:pPr algn="r" fontAlgn="auto">
                <a:spcBef>
                  <a:spcPts val="0"/>
                </a:spcBef>
                <a:spcAft>
                  <a:spcPts val="0"/>
                </a:spcAft>
                <a:defRPr/>
              </a:pPr>
              <a:t>11</a:t>
            </a:fld>
            <a:endParaRPr lang="en-US" sz="1200">
              <a:latin typeface="+mn-lt"/>
              <a:cs typeface="+mn-cs"/>
            </a:endParaRPr>
          </a:p>
        </p:txBody>
      </p:sp>
      <p:sp>
        <p:nvSpPr>
          <p:cNvPr id="307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6" name="Slide Number Placeholder 5"/>
          <p:cNvSpPr>
            <a:spLocks noGrp="1"/>
          </p:cNvSpPr>
          <p:nvPr>
            <p:ph type="sldNum" sz="quarter" idx="12"/>
          </p:nvPr>
        </p:nvSpPr>
        <p:spPr/>
        <p:txBody>
          <a:bodyPr/>
          <a:lstStyle>
            <a:lvl1pPr>
              <a:defRPr/>
            </a:lvl1pPr>
          </a:lstStyle>
          <a:p>
            <a:pPr>
              <a:defRPr/>
            </a:pPr>
            <a:fld id="{31CEBC11-A12B-49A7-8BE6-ABA44BB2EE59}" type="slidenum">
              <a:rPr lang="en-US"/>
              <a:pPr>
                <a:defRPr/>
              </a:pPr>
              <a:t>‹#›</a:t>
            </a:fld>
            <a:endParaRPr lang="en-US"/>
          </a:p>
        </p:txBody>
      </p:sp>
    </p:spTree>
    <p:extLst>
      <p:ext uri="{BB962C8B-B14F-4D97-AF65-F5344CB8AC3E}">
        <p14:creationId xmlns:p14="http://schemas.microsoft.com/office/powerpoint/2010/main" val="299412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6" name="Slide Number Placeholder 5"/>
          <p:cNvSpPr>
            <a:spLocks noGrp="1"/>
          </p:cNvSpPr>
          <p:nvPr>
            <p:ph type="sldNum" sz="quarter" idx="12"/>
          </p:nvPr>
        </p:nvSpPr>
        <p:spPr/>
        <p:txBody>
          <a:bodyPr/>
          <a:lstStyle>
            <a:lvl1pPr>
              <a:defRPr/>
            </a:lvl1pPr>
          </a:lstStyle>
          <a:p>
            <a:pPr>
              <a:defRPr/>
            </a:pPr>
            <a:fld id="{4C059306-DEEE-457E-9E3C-7F8DE80D9C56}" type="slidenum">
              <a:rPr lang="en-US"/>
              <a:pPr>
                <a:defRPr/>
              </a:pPr>
              <a:t>‹#›</a:t>
            </a:fld>
            <a:endParaRPr lang="en-US"/>
          </a:p>
        </p:txBody>
      </p:sp>
    </p:spTree>
    <p:extLst>
      <p:ext uri="{BB962C8B-B14F-4D97-AF65-F5344CB8AC3E}">
        <p14:creationId xmlns:p14="http://schemas.microsoft.com/office/powerpoint/2010/main" val="23765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6" name="Slide Number Placeholder 5"/>
          <p:cNvSpPr>
            <a:spLocks noGrp="1"/>
          </p:cNvSpPr>
          <p:nvPr>
            <p:ph type="sldNum" sz="quarter" idx="12"/>
          </p:nvPr>
        </p:nvSpPr>
        <p:spPr/>
        <p:txBody>
          <a:bodyPr/>
          <a:lstStyle>
            <a:lvl1pPr>
              <a:defRPr/>
            </a:lvl1pPr>
          </a:lstStyle>
          <a:p>
            <a:pPr>
              <a:defRPr/>
            </a:pPr>
            <a:fld id="{7DAC4209-EE58-4743-AE12-89BF9BE61151}" type="slidenum">
              <a:rPr lang="en-US"/>
              <a:pPr>
                <a:defRPr/>
              </a:pPr>
              <a:t>‹#›</a:t>
            </a:fld>
            <a:endParaRPr lang="en-US"/>
          </a:p>
        </p:txBody>
      </p:sp>
    </p:spTree>
    <p:extLst>
      <p:ext uri="{BB962C8B-B14F-4D97-AF65-F5344CB8AC3E}">
        <p14:creationId xmlns:p14="http://schemas.microsoft.com/office/powerpoint/2010/main" val="319134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6" name="Slide Number Placeholder 5"/>
          <p:cNvSpPr>
            <a:spLocks noGrp="1"/>
          </p:cNvSpPr>
          <p:nvPr>
            <p:ph type="sldNum" sz="quarter" idx="12"/>
          </p:nvPr>
        </p:nvSpPr>
        <p:spPr/>
        <p:txBody>
          <a:bodyPr/>
          <a:lstStyle>
            <a:lvl1pPr>
              <a:defRPr/>
            </a:lvl1pPr>
          </a:lstStyle>
          <a:p>
            <a:pPr>
              <a:defRPr/>
            </a:pPr>
            <a:fld id="{E29CC19C-5FAC-4A3A-A978-4545ED879CFC}" type="slidenum">
              <a:rPr lang="en-US"/>
              <a:pPr>
                <a:defRPr/>
              </a:pPr>
              <a:t>‹#›</a:t>
            </a:fld>
            <a:endParaRPr lang="en-US"/>
          </a:p>
        </p:txBody>
      </p:sp>
    </p:spTree>
    <p:extLst>
      <p:ext uri="{BB962C8B-B14F-4D97-AF65-F5344CB8AC3E}">
        <p14:creationId xmlns:p14="http://schemas.microsoft.com/office/powerpoint/2010/main" val="393638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6" name="Slide Number Placeholder 5"/>
          <p:cNvSpPr>
            <a:spLocks noGrp="1"/>
          </p:cNvSpPr>
          <p:nvPr>
            <p:ph type="sldNum" sz="quarter" idx="12"/>
          </p:nvPr>
        </p:nvSpPr>
        <p:spPr/>
        <p:txBody>
          <a:bodyPr/>
          <a:lstStyle>
            <a:lvl1pPr>
              <a:defRPr/>
            </a:lvl1pPr>
          </a:lstStyle>
          <a:p>
            <a:pPr>
              <a:defRPr/>
            </a:pPr>
            <a:fld id="{632B8596-605D-4CB2-AEA4-19DBBCD97A5A}" type="slidenum">
              <a:rPr lang="en-US"/>
              <a:pPr>
                <a:defRPr/>
              </a:pPr>
              <a:t>‹#›</a:t>
            </a:fld>
            <a:endParaRPr lang="en-US"/>
          </a:p>
        </p:txBody>
      </p:sp>
    </p:spTree>
    <p:extLst>
      <p:ext uri="{BB962C8B-B14F-4D97-AF65-F5344CB8AC3E}">
        <p14:creationId xmlns:p14="http://schemas.microsoft.com/office/powerpoint/2010/main" val="98475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7" name="Slide Number Placeholder 5"/>
          <p:cNvSpPr>
            <a:spLocks noGrp="1"/>
          </p:cNvSpPr>
          <p:nvPr>
            <p:ph type="sldNum" sz="quarter" idx="12"/>
          </p:nvPr>
        </p:nvSpPr>
        <p:spPr/>
        <p:txBody>
          <a:bodyPr/>
          <a:lstStyle>
            <a:lvl1pPr>
              <a:defRPr/>
            </a:lvl1pPr>
          </a:lstStyle>
          <a:p>
            <a:pPr>
              <a:defRPr/>
            </a:pPr>
            <a:fld id="{35A6B3AC-8146-4580-9CFC-0FEBB984792C}" type="slidenum">
              <a:rPr lang="en-US"/>
              <a:pPr>
                <a:defRPr/>
              </a:pPr>
              <a:t>‹#›</a:t>
            </a:fld>
            <a:endParaRPr lang="en-US"/>
          </a:p>
        </p:txBody>
      </p:sp>
    </p:spTree>
    <p:extLst>
      <p:ext uri="{BB962C8B-B14F-4D97-AF65-F5344CB8AC3E}">
        <p14:creationId xmlns:p14="http://schemas.microsoft.com/office/powerpoint/2010/main" val="119142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9" name="Slide Number Placeholder 5"/>
          <p:cNvSpPr>
            <a:spLocks noGrp="1"/>
          </p:cNvSpPr>
          <p:nvPr>
            <p:ph type="sldNum" sz="quarter" idx="12"/>
          </p:nvPr>
        </p:nvSpPr>
        <p:spPr/>
        <p:txBody>
          <a:bodyPr/>
          <a:lstStyle>
            <a:lvl1pPr>
              <a:defRPr/>
            </a:lvl1pPr>
          </a:lstStyle>
          <a:p>
            <a:pPr>
              <a:defRPr/>
            </a:pPr>
            <a:fld id="{9FD5C9A0-9A59-412E-B867-B8FBB7FCFADD}" type="slidenum">
              <a:rPr lang="en-US"/>
              <a:pPr>
                <a:defRPr/>
              </a:pPr>
              <a:t>‹#›</a:t>
            </a:fld>
            <a:endParaRPr lang="en-US"/>
          </a:p>
        </p:txBody>
      </p:sp>
    </p:spTree>
    <p:extLst>
      <p:ext uri="{BB962C8B-B14F-4D97-AF65-F5344CB8AC3E}">
        <p14:creationId xmlns:p14="http://schemas.microsoft.com/office/powerpoint/2010/main" val="148070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5" name="Slide Number Placeholder 5"/>
          <p:cNvSpPr>
            <a:spLocks noGrp="1"/>
          </p:cNvSpPr>
          <p:nvPr>
            <p:ph type="sldNum" sz="quarter" idx="12"/>
          </p:nvPr>
        </p:nvSpPr>
        <p:spPr/>
        <p:txBody>
          <a:bodyPr/>
          <a:lstStyle>
            <a:lvl1pPr>
              <a:defRPr/>
            </a:lvl1pPr>
          </a:lstStyle>
          <a:p>
            <a:pPr>
              <a:defRPr/>
            </a:pPr>
            <a:fld id="{61165C55-839E-46F9-B04F-40818E134236}" type="slidenum">
              <a:rPr lang="en-US"/>
              <a:pPr>
                <a:defRPr/>
              </a:pPr>
              <a:t>‹#›</a:t>
            </a:fld>
            <a:endParaRPr lang="en-US"/>
          </a:p>
        </p:txBody>
      </p:sp>
    </p:spTree>
    <p:extLst>
      <p:ext uri="{BB962C8B-B14F-4D97-AF65-F5344CB8AC3E}">
        <p14:creationId xmlns:p14="http://schemas.microsoft.com/office/powerpoint/2010/main" val="254286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4" name="Slide Number Placeholder 5"/>
          <p:cNvSpPr>
            <a:spLocks noGrp="1"/>
          </p:cNvSpPr>
          <p:nvPr>
            <p:ph type="sldNum" sz="quarter" idx="12"/>
          </p:nvPr>
        </p:nvSpPr>
        <p:spPr/>
        <p:txBody>
          <a:bodyPr/>
          <a:lstStyle>
            <a:lvl1pPr>
              <a:defRPr/>
            </a:lvl1pPr>
          </a:lstStyle>
          <a:p>
            <a:pPr>
              <a:defRPr/>
            </a:pPr>
            <a:fld id="{ABC4D3D8-B542-4E1C-8142-19449E09C2B8}" type="slidenum">
              <a:rPr lang="en-US"/>
              <a:pPr>
                <a:defRPr/>
              </a:pPr>
              <a:t>‹#›</a:t>
            </a:fld>
            <a:endParaRPr lang="en-US"/>
          </a:p>
        </p:txBody>
      </p:sp>
    </p:spTree>
    <p:extLst>
      <p:ext uri="{BB962C8B-B14F-4D97-AF65-F5344CB8AC3E}">
        <p14:creationId xmlns:p14="http://schemas.microsoft.com/office/powerpoint/2010/main" val="147034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7" name="Slide Number Placeholder 5"/>
          <p:cNvSpPr>
            <a:spLocks noGrp="1"/>
          </p:cNvSpPr>
          <p:nvPr>
            <p:ph type="sldNum" sz="quarter" idx="12"/>
          </p:nvPr>
        </p:nvSpPr>
        <p:spPr/>
        <p:txBody>
          <a:bodyPr/>
          <a:lstStyle>
            <a:lvl1pPr>
              <a:defRPr/>
            </a:lvl1pPr>
          </a:lstStyle>
          <a:p>
            <a:pPr>
              <a:defRPr/>
            </a:pPr>
            <a:fld id="{36321227-515D-4EF3-A361-3CB0875ED792}" type="slidenum">
              <a:rPr lang="en-US"/>
              <a:pPr>
                <a:defRPr/>
              </a:pPr>
              <a:t>‹#›</a:t>
            </a:fld>
            <a:endParaRPr lang="en-US"/>
          </a:p>
        </p:txBody>
      </p:sp>
    </p:spTree>
    <p:extLst>
      <p:ext uri="{BB962C8B-B14F-4D97-AF65-F5344CB8AC3E}">
        <p14:creationId xmlns:p14="http://schemas.microsoft.com/office/powerpoint/2010/main" val="148502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Vật lí 6. Bài 28: Sự sôi</a:t>
            </a:r>
          </a:p>
        </p:txBody>
      </p:sp>
      <p:sp>
        <p:nvSpPr>
          <p:cNvPr id="7" name="Slide Number Placeholder 5"/>
          <p:cNvSpPr>
            <a:spLocks noGrp="1"/>
          </p:cNvSpPr>
          <p:nvPr>
            <p:ph type="sldNum" sz="quarter" idx="12"/>
          </p:nvPr>
        </p:nvSpPr>
        <p:spPr/>
        <p:txBody>
          <a:bodyPr/>
          <a:lstStyle>
            <a:lvl1pPr>
              <a:defRPr/>
            </a:lvl1pPr>
          </a:lstStyle>
          <a:p>
            <a:pPr>
              <a:defRPr/>
            </a:pPr>
            <a:fld id="{39451B75-8997-49FE-B034-8FA0B1D23F89}" type="slidenum">
              <a:rPr lang="en-US"/>
              <a:pPr>
                <a:defRPr/>
              </a:pPr>
              <a:t>‹#›</a:t>
            </a:fld>
            <a:endParaRPr lang="en-US"/>
          </a:p>
        </p:txBody>
      </p:sp>
    </p:spTree>
    <p:extLst>
      <p:ext uri="{BB962C8B-B14F-4D97-AF65-F5344CB8AC3E}">
        <p14:creationId xmlns:p14="http://schemas.microsoft.com/office/powerpoint/2010/main" val="410676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Vật lí 6. Bài 28: Sự sôi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B63500-A740-43CB-AEF1-31F6F9412C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752600" y="304800"/>
            <a:ext cx="5638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i="1">
                <a:solidFill>
                  <a:srgbClr val="FF0000"/>
                </a:solidFill>
                <a:latin typeface="Times New Roman" pitchFamily="18" charset="0"/>
                <a:cs typeface="Times New Roman" pitchFamily="18" charset="0"/>
              </a:rPr>
              <a:t>Kiểm tra bài cũ</a:t>
            </a:r>
          </a:p>
        </p:txBody>
      </p:sp>
      <p:pic>
        <p:nvPicPr>
          <p:cNvPr id="20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1371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0"/>
            <a:ext cx="480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86000"/>
            <a:ext cx="8382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Box 1"/>
          <p:cNvSpPr txBox="1">
            <a:spLocks noChangeArrowheads="1"/>
          </p:cNvSpPr>
          <p:nvPr/>
        </p:nvSpPr>
        <p:spPr bwMode="auto">
          <a:xfrm>
            <a:off x="227013" y="5049838"/>
            <a:ext cx="6858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3600" dirty="0" smtClean="0">
                <a:solidFill>
                  <a:schemeClr val="bg2">
                    <a:lumMod val="50000"/>
                  </a:schemeClr>
                </a:solidFill>
              </a:rPr>
              <a:t>A</a:t>
            </a:r>
          </a:p>
        </p:txBody>
      </p:sp>
      <p:sp>
        <p:nvSpPr>
          <p:cNvPr id="2055" name="TextBox 2"/>
          <p:cNvSpPr txBox="1">
            <a:spLocks noChangeArrowheads="1"/>
          </p:cNvSpPr>
          <p:nvPr/>
        </p:nvSpPr>
        <p:spPr bwMode="auto">
          <a:xfrm>
            <a:off x="6477000" y="4876800"/>
            <a:ext cx="6096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3600" dirty="0" smtClean="0">
                <a:solidFill>
                  <a:schemeClr val="bg2">
                    <a:lumMod val="50000"/>
                  </a:schemeClr>
                </a:solidFill>
              </a:rPr>
              <a:t>C</a:t>
            </a:r>
          </a:p>
        </p:txBody>
      </p:sp>
      <p:sp>
        <p:nvSpPr>
          <p:cNvPr id="4" name="TextBox 3"/>
          <p:cNvSpPr txBox="1">
            <a:spLocks noChangeArrowheads="1"/>
          </p:cNvSpPr>
          <p:nvPr/>
        </p:nvSpPr>
        <p:spPr bwMode="auto">
          <a:xfrm>
            <a:off x="227013" y="1295400"/>
            <a:ext cx="8421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solidFill>
                  <a:srgbClr val="FF0000"/>
                </a:solidFill>
                <a:latin typeface="Times New Roman" pitchFamily="18" charset="0"/>
                <a:cs typeface="Times New Roman" pitchFamily="18" charset="0"/>
              </a:rPr>
              <a:t>Câu 1</a:t>
            </a:r>
            <a:r>
              <a:rPr lang="en-US" sz="3200">
                <a:latin typeface="Times New Roman" pitchFamily="18" charset="0"/>
                <a:cs typeface="Times New Roman" pitchFamily="18" charset="0"/>
              </a:rPr>
              <a:t>: </a:t>
            </a:r>
            <a:r>
              <a:rPr lang="en-US" sz="3200" i="1">
                <a:latin typeface="Times New Roman" pitchFamily="18" charset="0"/>
                <a:cs typeface="Times New Roman" pitchFamily="18" charset="0"/>
              </a:rPr>
              <a:t>Các bình cùng chứa một lượng nước, sau một tuần bình nào còn ít nước nhất? Vì sao?</a:t>
            </a:r>
          </a:p>
        </p:txBody>
      </p:sp>
      <p:sp>
        <p:nvSpPr>
          <p:cNvPr id="2057" name="TextBox 4"/>
          <p:cNvSpPr txBox="1">
            <a:spLocks noChangeArrowheads="1"/>
          </p:cNvSpPr>
          <p:nvPr/>
        </p:nvSpPr>
        <p:spPr bwMode="auto">
          <a:xfrm>
            <a:off x="1143000" y="5638800"/>
            <a:ext cx="7089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Bình B còn ít nước nhất vì diện tích mặt thoáng lớn nhất.</a:t>
            </a:r>
          </a:p>
        </p:txBody>
      </p:sp>
      <p:pic>
        <p:nvPicPr>
          <p:cNvPr id="2058" name="Picture 5" descr="j02921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5122863"/>
            <a:ext cx="1600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1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checkerboard(across)">
                                      <p:cBhvr>
                                        <p:cTn id="16" dur="1000"/>
                                        <p:tgtEl>
                                          <p:spTgt spid="205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dissolve">
                                      <p:cBhvr>
                                        <p:cTn id="19" dur="500"/>
                                        <p:tgtEl>
                                          <p:spTgt spid="2054"/>
                                        </p:tgtEl>
                                      </p:cBhvr>
                                    </p:animEffect>
                                  </p:childTnLst>
                                </p:cTn>
                              </p:par>
                            </p:childTnLst>
                          </p:cTn>
                        </p:par>
                        <p:par>
                          <p:cTn id="20" fill="hold" nodeType="afterGroup">
                            <p:stCondLst>
                              <p:cond delay="1500"/>
                            </p:stCondLst>
                            <p:childTnLst>
                              <p:par>
                                <p:cTn id="21" presetID="8" presetClass="entr" presetSubtype="16"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diamond(in)">
                                      <p:cBhvr>
                                        <p:cTn id="23" dur="1000"/>
                                        <p:tgtEl>
                                          <p:spTgt spid="2052"/>
                                        </p:tgtEl>
                                      </p:cBhvr>
                                    </p:animEffect>
                                  </p:childTnLst>
                                </p:cTn>
                              </p:par>
                            </p:childTnLst>
                          </p:cTn>
                        </p:par>
                        <p:par>
                          <p:cTn id="24" fill="hold" nodeType="afterGroup">
                            <p:stCondLst>
                              <p:cond delay="2500"/>
                            </p:stCondLst>
                            <p:childTnLst>
                              <p:par>
                                <p:cTn id="25" presetID="13" presetClass="entr" presetSubtype="16"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plus(in)">
                                      <p:cBhvr>
                                        <p:cTn id="27" dur="500"/>
                                        <p:tgtEl>
                                          <p:spTgt spid="2053"/>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055"/>
                                        </p:tgtEl>
                                        <p:attrNameLst>
                                          <p:attrName>style.visibility</p:attrName>
                                        </p:attrNameLst>
                                      </p:cBhvr>
                                      <p:to>
                                        <p:strVal val="visible"/>
                                      </p:to>
                                    </p:set>
                                    <p:animEffect transition="in" filter="strips(downLeft)">
                                      <p:cBhvr>
                                        <p:cTn id="30" dur="500"/>
                                        <p:tgtEl>
                                          <p:spTgt spid="20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checkerboard(across)">
                                      <p:cBhvr>
                                        <p:cTn id="35"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4" grpId="0" animBg="1"/>
      <p:bldP spid="2055" grpId="0" animBg="1"/>
      <p:bldP spid="4"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80"/>
          <p:cNvSpPr txBox="1">
            <a:spLocks noChangeArrowheads="1"/>
          </p:cNvSpPr>
          <p:nvPr/>
        </p:nvSpPr>
        <p:spPr bwMode="auto">
          <a:xfrm>
            <a:off x="1687513" y="304800"/>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endParaRPr lang="en-US" sz="4000">
              <a:solidFill>
                <a:srgbClr val="3333FF"/>
              </a:solidFill>
              <a:latin typeface=".VnTime" pitchFamily="34" charset="0"/>
            </a:endParaRPr>
          </a:p>
        </p:txBody>
      </p:sp>
      <p:sp>
        <p:nvSpPr>
          <p:cNvPr id="41541" name="Text Box 581"/>
          <p:cNvSpPr txBox="1">
            <a:spLocks noChangeArrowheads="1"/>
          </p:cNvSpPr>
          <p:nvPr/>
        </p:nvSpPr>
        <p:spPr bwMode="auto">
          <a:xfrm>
            <a:off x="457200" y="1524000"/>
            <a:ext cx="24971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600" b="1">
                <a:solidFill>
                  <a:srgbClr val="3333FF"/>
                </a:solidFill>
                <a:latin typeface=".VnTime" pitchFamily="34" charset="0"/>
              </a:rPr>
              <a:t>* Ghi c¸c nhËn xÐt vµo b¶ng  theo kÝ hiÖu I,II,III, A,B,C,D</a:t>
            </a:r>
          </a:p>
        </p:txBody>
      </p:sp>
      <p:graphicFrame>
        <p:nvGraphicFramePr>
          <p:cNvPr id="41662" name="Group 702"/>
          <p:cNvGraphicFramePr>
            <a:graphicFrameLocks noGrp="1"/>
          </p:cNvGraphicFramePr>
          <p:nvPr/>
        </p:nvGraphicFramePr>
        <p:xfrm>
          <a:off x="3106738" y="141288"/>
          <a:ext cx="5884862" cy="6640516"/>
        </p:xfrm>
        <a:graphic>
          <a:graphicData uri="http://schemas.openxmlformats.org/drawingml/2006/table">
            <a:tbl>
              <a:tblPr/>
              <a:tblGrid>
                <a:gridCol w="1063625"/>
                <a:gridCol w="1019175"/>
                <a:gridCol w="1968500"/>
                <a:gridCol w="1833562"/>
              </a:tblGrid>
              <a:tr h="7381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900" b="0" i="0" u="none" strike="noStrike" cap="none" normalizeH="0" baseline="0" smtClean="0">
                          <a:ln>
                            <a:noFill/>
                          </a:ln>
                          <a:solidFill>
                            <a:schemeClr val="tx1"/>
                          </a:solidFill>
                          <a:effectLst/>
                          <a:latin typeface=".VnTime" pitchFamily="34" charset="0"/>
                        </a:rPr>
                        <a:t>Thêi gian</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900" b="0" i="0" u="none" strike="noStrike" cap="none" normalizeH="0" baseline="0" smtClean="0">
                          <a:ln>
                            <a:noFill/>
                          </a:ln>
                          <a:solidFill>
                            <a:schemeClr val="tx1"/>
                          </a:solidFill>
                          <a:effectLst/>
                          <a:latin typeface=".VnTime" pitchFamily="34" charset="0"/>
                        </a:rPr>
                        <a:t>NhiÖt ®é</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900" b="0" i="0" u="none" strike="noStrike" cap="none" normalizeH="0" baseline="0" smtClean="0">
                          <a:ln>
                            <a:noFill/>
                          </a:ln>
                          <a:solidFill>
                            <a:schemeClr val="tx1"/>
                          </a:solidFill>
                          <a:effectLst/>
                          <a:latin typeface=".VnTime" pitchFamily="34" charset="0"/>
                        </a:rPr>
                        <a:t>HiÖn t­îng trªn mÆt n­íc</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900" b="0" i="0" u="none" strike="noStrike" cap="none" normalizeH="0" baseline="0" smtClean="0">
                          <a:ln>
                            <a:noFill/>
                          </a:ln>
                          <a:solidFill>
                            <a:schemeClr val="tx1"/>
                          </a:solidFill>
                          <a:effectLst/>
                          <a:latin typeface=".VnTime" pitchFamily="34" charset="0"/>
                        </a:rPr>
                        <a:t>HiÖn t­îng tronglßngn­íc</a:t>
                      </a: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0</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2</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3</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4</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5</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6</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7</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8</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9</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10</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11</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12</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13</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14</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Calibri" pitchFamily="34" charset="0"/>
                        </a:rPr>
                        <a:t>15</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900" b="0" i="0" u="none" strike="noStrike" cap="none" normalizeH="0" baseline="0" smtClean="0">
                        <a:ln>
                          <a:noFill/>
                        </a:ln>
                        <a:solidFill>
                          <a:schemeClr val="tx1"/>
                        </a:solidFill>
                        <a:effectLst/>
                        <a:latin typeface="Calibri" pitchFamily="34" charset="0"/>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541"/>
                                        </p:tgtEl>
                                        <p:attrNameLst>
                                          <p:attrName>style.visibility</p:attrName>
                                        </p:attrNameLst>
                                      </p:cBhvr>
                                      <p:to>
                                        <p:strVal val="visible"/>
                                      </p:to>
                                    </p:set>
                                    <p:animEffect transition="in" filter="checkerboard(across)">
                                      <p:cBhvr>
                                        <p:cTn id="7" dur="500"/>
                                        <p:tgtEl>
                                          <p:spTgt spid="4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3600" b="1">
              <a:latin typeface="Times New Roman" pitchFamily="18" charset="0"/>
            </a:endParaRPr>
          </a:p>
          <a:p>
            <a:pPr algn="ctr" eaLnBrk="1" hangingPunct="1"/>
            <a:endParaRPr lang="en-US" sz="3600" b="1">
              <a:latin typeface="Times New Roman" pitchFamily="18" charset="0"/>
            </a:endParaRPr>
          </a:p>
        </p:txBody>
      </p:sp>
      <p:sp>
        <p:nvSpPr>
          <p:cNvPr id="12291" name="AutoShape 151"/>
          <p:cNvSpPr>
            <a:spLocks noChangeArrowheads="1"/>
          </p:cNvSpPr>
          <p:nvPr/>
        </p:nvSpPr>
        <p:spPr bwMode="auto">
          <a:xfrm>
            <a:off x="2133600" y="6518275"/>
            <a:ext cx="4038600" cy="304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Line 152"/>
          <p:cNvSpPr>
            <a:spLocks noChangeShapeType="1"/>
          </p:cNvSpPr>
          <p:nvPr/>
        </p:nvSpPr>
        <p:spPr bwMode="auto">
          <a:xfrm flipH="1">
            <a:off x="5791200" y="0"/>
            <a:ext cx="28575" cy="656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AutoShape 153"/>
          <p:cNvSpPr>
            <a:spLocks noChangeArrowheads="1"/>
          </p:cNvSpPr>
          <p:nvPr/>
        </p:nvSpPr>
        <p:spPr bwMode="auto">
          <a:xfrm>
            <a:off x="4740275" y="5391150"/>
            <a:ext cx="6096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AutoShape 154"/>
          <p:cNvSpPr>
            <a:spLocks noChangeArrowheads="1"/>
          </p:cNvSpPr>
          <p:nvPr/>
        </p:nvSpPr>
        <p:spPr bwMode="auto">
          <a:xfrm>
            <a:off x="5216525" y="5391150"/>
            <a:ext cx="762000" cy="76200"/>
          </a:xfrm>
          <a:prstGeom prst="leftArrow">
            <a:avLst>
              <a:gd name="adj1" fmla="val 50000"/>
              <a:gd name="adj2" fmla="val 270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75" name="Group 155"/>
          <p:cNvGrpSpPr>
            <a:grpSpLocks/>
          </p:cNvGrpSpPr>
          <p:nvPr/>
        </p:nvGrpSpPr>
        <p:grpSpPr bwMode="auto">
          <a:xfrm>
            <a:off x="4602163" y="5238750"/>
            <a:ext cx="749300" cy="1314450"/>
            <a:chOff x="4236" y="2913"/>
            <a:chExt cx="472" cy="828"/>
          </a:xfrm>
        </p:grpSpPr>
        <p:sp>
          <p:nvSpPr>
            <p:cNvPr id="12449" name="Oval 156"/>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0" name="AutoShape 157"/>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1" name="Oval 158"/>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2" name="Oval 159"/>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3" name="Freeform 160"/>
            <p:cNvSpPr>
              <a:spLocks/>
            </p:cNvSpPr>
            <p:nvPr/>
          </p:nvSpPr>
          <p:spPr bwMode="auto">
            <a:xfrm flipH="1">
              <a:off x="4532" y="3344"/>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54" name="Freeform 161"/>
            <p:cNvSpPr>
              <a:spLocks/>
            </p:cNvSpPr>
            <p:nvPr/>
          </p:nvSpPr>
          <p:spPr bwMode="auto">
            <a:xfrm>
              <a:off x="4356" y="3345"/>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55" name="AutoShape 162"/>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12456" name="Freeform 163"/>
            <p:cNvSpPr>
              <a:spLocks/>
            </p:cNvSpPr>
            <p:nvPr/>
          </p:nvSpPr>
          <p:spPr bwMode="auto">
            <a:xfrm>
              <a:off x="4371" y="3357"/>
              <a:ext cx="231" cy="370"/>
            </a:xfrm>
            <a:custGeom>
              <a:avLst/>
              <a:gdLst>
                <a:gd name="T0" fmla="*/ 6 w 288"/>
                <a:gd name="T1" fmla="*/ 0 h 462"/>
                <a:gd name="T2" fmla="*/ 7 w 288"/>
                <a:gd name="T3" fmla="*/ 6 h 462"/>
                <a:gd name="T4" fmla="*/ 9 w 288"/>
                <a:gd name="T5" fmla="*/ 11 h 462"/>
                <a:gd name="T6" fmla="*/ 15 w 288"/>
                <a:gd name="T7" fmla="*/ 19 h 462"/>
                <a:gd name="T8" fmla="*/ 6 w 288"/>
                <a:gd name="T9" fmla="*/ 24 h 462"/>
                <a:gd name="T10" fmla="*/ 2 w 288"/>
                <a:gd name="T11" fmla="*/ 21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4" name="Arc 164"/>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458" name="Arc 165"/>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Lst>
              <a:ahLst/>
              <a:cxnLst>
                <a:cxn ang="T6">
                  <a:pos x="T0" y="T1"/>
                </a:cxn>
                <a:cxn ang="T7">
                  <a:pos x="T2" y="T3"/>
                </a:cxn>
                <a:cxn ang="T8">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ffectLst/>
            <a:extLst>
              <a:ext uri="{91240B29-F687-4F45-9708-019B960494DF}">
                <a14:hiddenLine xmlns:a14="http://schemas.microsoft.com/office/drawing/2010/main" w="9525">
                  <a:solidFill>
                    <a:srgbClr val="00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9" name="Oval 166"/>
            <p:cNvSpPr>
              <a:spLocks noChangeArrowheads="1"/>
            </p:cNvSpPr>
            <p:nvPr/>
          </p:nvSpPr>
          <p:spPr bwMode="auto">
            <a:xfrm>
              <a:off x="4394" y="3258"/>
              <a:ext cx="149" cy="72"/>
            </a:xfrm>
            <a:prstGeom prst="ellipse">
              <a:avLst/>
            </a:prstGeom>
            <a:solidFill>
              <a:schemeClr val="bg1"/>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0" name="Arc 167"/>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Lst>
              <a:ahLst/>
              <a:cxnLst>
                <a:cxn ang="T6">
                  <a:pos x="T0" y="T1"/>
                </a:cxn>
                <a:cxn ang="T7">
                  <a:pos x="T2" y="T3"/>
                </a:cxn>
                <a:cxn ang="T8">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1" name="Arc 168"/>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Lst>
              <a:ahLst/>
              <a:cxnLst>
                <a:cxn ang="T6">
                  <a:pos x="T0" y="T1"/>
                </a:cxn>
                <a:cxn ang="T7">
                  <a:pos x="T2" y="T3"/>
                </a:cxn>
                <a:cxn ang="T8">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 name="Arc 169"/>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Lst>
              <a:ahLst/>
              <a:cxnLst>
                <a:cxn ang="T6">
                  <a:pos x="T0" y="T1"/>
                </a:cxn>
                <a:cxn ang="T7">
                  <a:pos x="T2" y="T3"/>
                </a:cxn>
                <a:cxn ang="T8">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3" name="Arc 170"/>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Lst>
              <a:ahLst/>
              <a:cxnLst>
                <a:cxn ang="T6">
                  <a:pos x="T0" y="T1"/>
                </a:cxn>
                <a:cxn ang="T7">
                  <a:pos x="T2" y="T3"/>
                </a:cxn>
                <a:cxn ang="T8">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4" name="AutoShape 171"/>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5" name="Arc 172"/>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Lst>
              <a:ahLst/>
              <a:cxnLst>
                <a:cxn ang="T6">
                  <a:pos x="T0" y="T1"/>
                </a:cxn>
                <a:cxn ang="T7">
                  <a:pos x="T2" y="T3"/>
                </a:cxn>
                <a:cxn ang="T8">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6" name="Line 173"/>
            <p:cNvSpPr>
              <a:spLocks noChangeShapeType="1"/>
            </p:cNvSpPr>
            <p:nvPr/>
          </p:nvSpPr>
          <p:spPr bwMode="auto">
            <a:xfrm>
              <a:off x="4422" y="3282"/>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7" name="Line 174"/>
            <p:cNvSpPr>
              <a:spLocks noChangeShapeType="1"/>
            </p:cNvSpPr>
            <p:nvPr/>
          </p:nvSpPr>
          <p:spPr bwMode="auto">
            <a:xfrm>
              <a:off x="4514" y="3280"/>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5" name="Freeform 175"/>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12469" name="Picture 176" descr="Lua do cle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296" name="Group 177"/>
          <p:cNvGrpSpPr>
            <a:grpSpLocks/>
          </p:cNvGrpSpPr>
          <p:nvPr/>
        </p:nvGrpSpPr>
        <p:grpSpPr bwMode="auto">
          <a:xfrm>
            <a:off x="4459288" y="4095750"/>
            <a:ext cx="996950" cy="1457325"/>
            <a:chOff x="4916" y="2869"/>
            <a:chExt cx="628" cy="918"/>
          </a:xfrm>
        </p:grpSpPr>
        <p:grpSp>
          <p:nvGrpSpPr>
            <p:cNvPr id="12408" name="AutoShape 178"/>
            <p:cNvGrpSpPr>
              <a:grpSpLocks/>
            </p:cNvGrpSpPr>
            <p:nvPr/>
          </p:nvGrpSpPr>
          <p:grpSpPr bwMode="auto">
            <a:xfrm>
              <a:off x="4955" y="2885"/>
              <a:ext cx="549" cy="841"/>
              <a:chOff x="7540752" y="4120896"/>
              <a:chExt cx="871728" cy="1335024"/>
            </a:xfrm>
          </p:grpSpPr>
          <p:pic>
            <p:nvPicPr>
              <p:cNvPr id="12447" name="AutoShape 1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752" y="4120896"/>
                <a:ext cx="871728"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48" name="Text Box 214"/>
              <p:cNvSpPr txBox="1">
                <a:spLocks noChangeArrowheads="1"/>
              </p:cNvSpPr>
              <p:nvPr/>
            </p:nvSpPr>
            <p:spPr bwMode="auto">
              <a:xfrm rot="10800000">
                <a:off x="7542213" y="4259678"/>
                <a:ext cx="868363" cy="91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p>
            </p:txBody>
          </p:sp>
        </p:grpSp>
        <p:sp>
          <p:nvSpPr>
            <p:cNvPr id="12409" name="Oval 179"/>
            <p:cNvSpPr>
              <a:spLocks noChangeArrowheads="1"/>
            </p:cNvSpPr>
            <p:nvPr/>
          </p:nvSpPr>
          <p:spPr bwMode="auto">
            <a:xfrm>
              <a:off x="4916" y="2869"/>
              <a:ext cx="628" cy="230"/>
            </a:xfrm>
            <a:prstGeom prst="ellipse">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0" name="Oval 180"/>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411" name="Oval 181"/>
            <p:cNvSpPr>
              <a:spLocks noChangeArrowheads="1"/>
            </p:cNvSpPr>
            <p:nvPr/>
          </p:nvSpPr>
          <p:spPr bwMode="auto">
            <a:xfrm>
              <a:off x="5006" y="3554"/>
              <a:ext cx="453" cy="165"/>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2" name="Arc 182"/>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Lst>
              <a:ahLst/>
              <a:cxnLst>
                <a:cxn ang="T6">
                  <a:pos x="T0" y="T1"/>
                </a:cxn>
                <a:cxn ang="T7">
                  <a:pos x="T2" y="T3"/>
                </a:cxn>
                <a:cxn ang="T8">
                  <a:pos x="T4" y="T5"/>
                </a:cxn>
              </a:cxnLst>
              <a:rect l="0" t="0" r="r" b="b"/>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3" name="Oval 183"/>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4" name="Arc 184"/>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Lst>
              <a:ahLst/>
              <a:cxnLst>
                <a:cxn ang="T6">
                  <a:pos x="T0" y="T1"/>
                </a:cxn>
                <a:cxn ang="T7">
                  <a:pos x="T2" y="T3"/>
                </a:cxn>
                <a:cxn ang="T8">
                  <a:pos x="T4" y="T5"/>
                </a:cxn>
              </a:cxnLst>
              <a:rect l="0" t="0" r="r" b="b"/>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5" name="Freeform 185"/>
            <p:cNvSpPr>
              <a:spLocks/>
            </p:cNvSpPr>
            <p:nvPr/>
          </p:nvSpPr>
          <p:spPr bwMode="auto">
            <a:xfrm flipH="1">
              <a:off x="4931" y="2970"/>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16" name="Freeform 186"/>
            <p:cNvSpPr>
              <a:spLocks/>
            </p:cNvSpPr>
            <p:nvPr/>
          </p:nvSpPr>
          <p:spPr bwMode="auto">
            <a:xfrm>
              <a:off x="5459" y="2962"/>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17" name="Oval 187"/>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8" name="Freeform 188"/>
            <p:cNvSpPr>
              <a:spLocks/>
            </p:cNvSpPr>
            <p:nvPr/>
          </p:nvSpPr>
          <p:spPr bwMode="auto">
            <a:xfrm>
              <a:off x="4958" y="3007"/>
              <a:ext cx="547" cy="780"/>
            </a:xfrm>
            <a:custGeom>
              <a:avLst/>
              <a:gdLst>
                <a:gd name="T0" fmla="*/ 0 w 547"/>
                <a:gd name="T1" fmla="*/ 0 h 780"/>
                <a:gd name="T2" fmla="*/ 547 w 547"/>
                <a:gd name="T3" fmla="*/ 0 h 780"/>
                <a:gd name="T4" fmla="*/ 547 w 547"/>
                <a:gd name="T5" fmla="*/ 639 h 780"/>
                <a:gd name="T6" fmla="*/ 0 w 547"/>
                <a:gd name="T7" fmla="*/ 639 h 780"/>
                <a:gd name="T8" fmla="*/ 0 w 547"/>
                <a:gd name="T9" fmla="*/ 0 h 780"/>
              </a:gdLst>
              <a:ahLst/>
              <a:cxnLst>
                <a:cxn ang="0">
                  <a:pos x="T0" y="T1"/>
                </a:cxn>
                <a:cxn ang="0">
                  <a:pos x="T2" y="T3"/>
                </a:cxn>
                <a:cxn ang="0">
                  <a:pos x="T4" y="T5"/>
                </a:cxn>
                <a:cxn ang="0">
                  <a:pos x="T6" y="T7"/>
                </a:cxn>
                <a:cxn ang="0">
                  <a:pos x="T8" y="T9"/>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12421" name="Group 189"/>
            <p:cNvGrpSpPr>
              <a:grpSpLocks/>
            </p:cNvGrpSpPr>
            <p:nvPr/>
          </p:nvGrpSpPr>
          <p:grpSpPr bwMode="auto">
            <a:xfrm>
              <a:off x="5207" y="3147"/>
              <a:ext cx="189" cy="571"/>
              <a:chOff x="2643" y="2630"/>
              <a:chExt cx="189" cy="571"/>
            </a:xfrm>
          </p:grpSpPr>
          <p:sp>
            <p:nvSpPr>
              <p:cNvPr id="12424" name="Text Box 190"/>
              <p:cNvSpPr txBox="1">
                <a:spLocks noChangeArrowheads="1"/>
              </p:cNvSpPr>
              <p:nvPr/>
            </p:nvSpPr>
            <p:spPr bwMode="auto">
              <a:xfrm>
                <a:off x="2738" y="3076"/>
                <a:ext cx="58"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50</a:t>
                </a:r>
              </a:p>
            </p:txBody>
          </p:sp>
          <p:sp>
            <p:nvSpPr>
              <p:cNvPr id="12425" name="Line 191"/>
              <p:cNvSpPr>
                <a:spLocks noChangeShapeType="1"/>
              </p:cNvSpPr>
              <p:nvPr/>
            </p:nvSpPr>
            <p:spPr bwMode="auto">
              <a:xfrm>
                <a:off x="2643" y="2694"/>
                <a:ext cx="0" cy="507"/>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6" name="Line 192"/>
              <p:cNvSpPr>
                <a:spLocks noChangeShapeType="1"/>
              </p:cNvSpPr>
              <p:nvPr/>
            </p:nvSpPr>
            <p:spPr bwMode="auto">
              <a:xfrm>
                <a:off x="2645" y="3201"/>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7" name="Line 193"/>
              <p:cNvSpPr>
                <a:spLocks noChangeShapeType="1"/>
              </p:cNvSpPr>
              <p:nvPr/>
            </p:nvSpPr>
            <p:spPr bwMode="auto">
              <a:xfrm>
                <a:off x="2645" y="3010"/>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8" name="Line 194"/>
              <p:cNvSpPr>
                <a:spLocks noChangeShapeType="1"/>
              </p:cNvSpPr>
              <p:nvPr/>
            </p:nvSpPr>
            <p:spPr bwMode="auto">
              <a:xfrm>
                <a:off x="2648" y="2814"/>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9" name="Line 195"/>
              <p:cNvSpPr>
                <a:spLocks noChangeShapeType="1"/>
              </p:cNvSpPr>
              <p:nvPr/>
            </p:nvSpPr>
            <p:spPr bwMode="auto">
              <a:xfrm>
                <a:off x="2643" y="2880"/>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0" name="Line 196"/>
              <p:cNvSpPr>
                <a:spLocks noChangeShapeType="1"/>
              </p:cNvSpPr>
              <p:nvPr/>
            </p:nvSpPr>
            <p:spPr bwMode="auto">
              <a:xfrm>
                <a:off x="2643" y="2947"/>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1" name="Line 197"/>
              <p:cNvSpPr>
                <a:spLocks noChangeShapeType="1"/>
              </p:cNvSpPr>
              <p:nvPr/>
            </p:nvSpPr>
            <p:spPr bwMode="auto">
              <a:xfrm>
                <a:off x="2643" y="3075"/>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2" name="Line 198"/>
              <p:cNvSpPr>
                <a:spLocks noChangeShapeType="1"/>
              </p:cNvSpPr>
              <p:nvPr/>
            </p:nvSpPr>
            <p:spPr bwMode="auto">
              <a:xfrm>
                <a:off x="2643" y="3141"/>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3" name="Line 199"/>
              <p:cNvSpPr>
                <a:spLocks noChangeShapeType="1"/>
              </p:cNvSpPr>
              <p:nvPr/>
            </p:nvSpPr>
            <p:spPr bwMode="auto">
              <a:xfrm>
                <a:off x="2643" y="284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4" name="Line 200"/>
              <p:cNvSpPr>
                <a:spLocks noChangeShapeType="1"/>
              </p:cNvSpPr>
              <p:nvPr/>
            </p:nvSpPr>
            <p:spPr bwMode="auto">
              <a:xfrm>
                <a:off x="2643" y="2915"/>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5" name="Line 201"/>
              <p:cNvSpPr>
                <a:spLocks noChangeShapeType="1"/>
              </p:cNvSpPr>
              <p:nvPr/>
            </p:nvSpPr>
            <p:spPr bwMode="auto">
              <a:xfrm>
                <a:off x="2643" y="297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6" name="Line 202"/>
              <p:cNvSpPr>
                <a:spLocks noChangeShapeType="1"/>
              </p:cNvSpPr>
              <p:nvPr/>
            </p:nvSpPr>
            <p:spPr bwMode="auto">
              <a:xfrm>
                <a:off x="2643" y="3044"/>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7" name="Line 203"/>
              <p:cNvSpPr>
                <a:spLocks noChangeShapeType="1"/>
              </p:cNvSpPr>
              <p:nvPr/>
            </p:nvSpPr>
            <p:spPr bwMode="auto">
              <a:xfrm>
                <a:off x="2643" y="310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8" name="Line 204"/>
              <p:cNvSpPr>
                <a:spLocks noChangeShapeType="1"/>
              </p:cNvSpPr>
              <p:nvPr/>
            </p:nvSpPr>
            <p:spPr bwMode="auto">
              <a:xfrm>
                <a:off x="2643" y="317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9" name="Text Box 205"/>
              <p:cNvSpPr txBox="1">
                <a:spLocks noChangeArrowheads="1"/>
              </p:cNvSpPr>
              <p:nvPr/>
            </p:nvSpPr>
            <p:spPr bwMode="auto">
              <a:xfrm>
                <a:off x="2713" y="298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100</a:t>
                </a:r>
              </a:p>
            </p:txBody>
          </p:sp>
          <p:sp>
            <p:nvSpPr>
              <p:cNvPr id="12440" name="Text Box 206"/>
              <p:cNvSpPr txBox="1">
                <a:spLocks noChangeArrowheads="1"/>
              </p:cNvSpPr>
              <p:nvPr/>
            </p:nvSpPr>
            <p:spPr bwMode="auto">
              <a:xfrm>
                <a:off x="2713" y="2893"/>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150</a:t>
                </a:r>
              </a:p>
            </p:txBody>
          </p:sp>
          <p:sp>
            <p:nvSpPr>
              <p:cNvPr id="12441" name="Text Box 207"/>
              <p:cNvSpPr txBox="1">
                <a:spLocks noChangeArrowheads="1"/>
              </p:cNvSpPr>
              <p:nvPr/>
            </p:nvSpPr>
            <p:spPr bwMode="auto">
              <a:xfrm>
                <a:off x="2712" y="2787"/>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200</a:t>
                </a:r>
              </a:p>
            </p:txBody>
          </p:sp>
          <p:sp>
            <p:nvSpPr>
              <p:cNvPr id="12442" name="Text Box 208"/>
              <p:cNvSpPr txBox="1">
                <a:spLocks noChangeArrowheads="1"/>
              </p:cNvSpPr>
              <p:nvPr/>
            </p:nvSpPr>
            <p:spPr bwMode="auto">
              <a:xfrm>
                <a:off x="2717" y="2630"/>
                <a:ext cx="115"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Cm</a:t>
                </a:r>
                <a:r>
                  <a:rPr lang="en-US" sz="600" b="1" baseline="30000">
                    <a:solidFill>
                      <a:srgbClr val="CC0000"/>
                    </a:solidFill>
                    <a:latin typeface="Arial" charset="0"/>
                  </a:rPr>
                  <a:t>3</a:t>
                </a:r>
              </a:p>
            </p:txBody>
          </p:sp>
          <p:sp>
            <p:nvSpPr>
              <p:cNvPr id="12443" name="Line 209"/>
              <p:cNvSpPr>
                <a:spLocks noChangeShapeType="1"/>
              </p:cNvSpPr>
              <p:nvPr/>
            </p:nvSpPr>
            <p:spPr bwMode="auto">
              <a:xfrm>
                <a:off x="2643" y="274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4" name="Line 210"/>
              <p:cNvSpPr>
                <a:spLocks noChangeShapeType="1"/>
              </p:cNvSpPr>
              <p:nvPr/>
            </p:nvSpPr>
            <p:spPr bwMode="auto">
              <a:xfrm>
                <a:off x="2643" y="271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5" name="Line 211"/>
              <p:cNvSpPr>
                <a:spLocks noChangeShapeType="1"/>
              </p:cNvSpPr>
              <p:nvPr/>
            </p:nvSpPr>
            <p:spPr bwMode="auto">
              <a:xfrm>
                <a:off x="2643" y="278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6" name="Text Box 212"/>
              <p:cNvSpPr txBox="1">
                <a:spLocks noChangeArrowheads="1"/>
              </p:cNvSpPr>
              <p:nvPr/>
            </p:nvSpPr>
            <p:spPr bwMode="auto">
              <a:xfrm>
                <a:off x="2713" y="269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250</a:t>
                </a:r>
              </a:p>
            </p:txBody>
          </p:sp>
        </p:grpSp>
        <p:sp>
          <p:nvSpPr>
            <p:cNvPr id="12422" name="Arc 213"/>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Lst>
              <a:ahLst/>
              <a:cxnLst>
                <a:cxn ang="T6">
                  <a:pos x="T0" y="T1"/>
                </a:cxn>
                <a:cxn ang="T7">
                  <a:pos x="T2" y="T3"/>
                </a:cxn>
                <a:cxn ang="T8">
                  <a:pos x="T4" y="T5"/>
                </a:cxn>
              </a:cxnLst>
              <a:rect l="0" t="0" r="r" b="b"/>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3" name="Arc 214"/>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Lst>
              <a:ahLst/>
              <a:cxnLst>
                <a:cxn ang="T6">
                  <a:pos x="T0" y="T1"/>
                </a:cxn>
                <a:cxn ang="T7">
                  <a:pos x="T2" y="T3"/>
                </a:cxn>
                <a:cxn ang="T8">
                  <a:pos x="T4" y="T5"/>
                </a:cxn>
              </a:cxnLst>
              <a:rect l="0" t="0" r="r" b="b"/>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7" name="Oval 215"/>
          <p:cNvSpPr>
            <a:spLocks noChangeArrowheads="1"/>
          </p:cNvSpPr>
          <p:nvPr/>
        </p:nvSpPr>
        <p:spPr bwMode="auto">
          <a:xfrm>
            <a:off x="4895850" y="5257800"/>
            <a:ext cx="161925" cy="2286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216"/>
          <p:cNvSpPr>
            <a:spLocks noChangeShapeType="1"/>
          </p:cNvSpPr>
          <p:nvPr/>
        </p:nvSpPr>
        <p:spPr bwMode="auto">
          <a:xfrm>
            <a:off x="4981575" y="304800"/>
            <a:ext cx="0" cy="5029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217"/>
          <p:cNvSpPr>
            <a:spLocks noChangeShapeType="1"/>
          </p:cNvSpPr>
          <p:nvPr/>
        </p:nvSpPr>
        <p:spPr bwMode="auto">
          <a:xfrm>
            <a:off x="4981575" y="3690938"/>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8" name="Line 218"/>
          <p:cNvSpPr>
            <a:spLocks noChangeShapeType="1"/>
          </p:cNvSpPr>
          <p:nvPr/>
        </p:nvSpPr>
        <p:spPr bwMode="auto">
          <a:xfrm>
            <a:off x="4981575" y="3505200"/>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9" name="Line 219"/>
          <p:cNvSpPr>
            <a:spLocks noChangeShapeType="1"/>
          </p:cNvSpPr>
          <p:nvPr/>
        </p:nvSpPr>
        <p:spPr bwMode="auto">
          <a:xfrm>
            <a:off x="4981575" y="3581400"/>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Oval 220"/>
          <p:cNvSpPr>
            <a:spLocks noChangeArrowheads="1"/>
          </p:cNvSpPr>
          <p:nvPr/>
        </p:nvSpPr>
        <p:spPr bwMode="auto">
          <a:xfrm>
            <a:off x="4938713" y="17145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AutoShape 221"/>
          <p:cNvSpPr>
            <a:spLocks noChangeArrowheads="1"/>
          </p:cNvSpPr>
          <p:nvPr/>
        </p:nvSpPr>
        <p:spPr bwMode="auto">
          <a:xfrm>
            <a:off x="4876800" y="349250"/>
            <a:ext cx="3048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Line 222"/>
          <p:cNvSpPr>
            <a:spLocks noChangeShapeType="1"/>
          </p:cNvSpPr>
          <p:nvPr/>
        </p:nvSpPr>
        <p:spPr bwMode="auto">
          <a:xfrm>
            <a:off x="5146675" y="377825"/>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Line 223"/>
          <p:cNvSpPr>
            <a:spLocks noChangeShapeType="1"/>
          </p:cNvSpPr>
          <p:nvPr/>
        </p:nvSpPr>
        <p:spPr bwMode="auto">
          <a:xfrm>
            <a:off x="4981575" y="3486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224"/>
          <p:cNvSpPr>
            <a:spLocks noChangeShapeType="1"/>
          </p:cNvSpPr>
          <p:nvPr/>
        </p:nvSpPr>
        <p:spPr bwMode="auto">
          <a:xfrm>
            <a:off x="5026025" y="3409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225"/>
          <p:cNvSpPr>
            <a:spLocks noChangeShapeType="1"/>
          </p:cNvSpPr>
          <p:nvPr/>
        </p:nvSpPr>
        <p:spPr bwMode="auto">
          <a:xfrm>
            <a:off x="5026025" y="3333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Line 226"/>
          <p:cNvSpPr>
            <a:spLocks noChangeShapeType="1"/>
          </p:cNvSpPr>
          <p:nvPr/>
        </p:nvSpPr>
        <p:spPr bwMode="auto">
          <a:xfrm>
            <a:off x="5026025" y="3257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27"/>
          <p:cNvSpPr>
            <a:spLocks noChangeShapeType="1"/>
          </p:cNvSpPr>
          <p:nvPr/>
        </p:nvSpPr>
        <p:spPr bwMode="auto">
          <a:xfrm>
            <a:off x="5026025" y="3181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28"/>
          <p:cNvSpPr>
            <a:spLocks noChangeShapeType="1"/>
          </p:cNvSpPr>
          <p:nvPr/>
        </p:nvSpPr>
        <p:spPr bwMode="auto">
          <a:xfrm>
            <a:off x="5010150" y="3105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29"/>
          <p:cNvSpPr>
            <a:spLocks noChangeShapeType="1"/>
          </p:cNvSpPr>
          <p:nvPr/>
        </p:nvSpPr>
        <p:spPr bwMode="auto">
          <a:xfrm>
            <a:off x="5038725" y="3028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30"/>
          <p:cNvSpPr>
            <a:spLocks noChangeShapeType="1"/>
          </p:cNvSpPr>
          <p:nvPr/>
        </p:nvSpPr>
        <p:spPr bwMode="auto">
          <a:xfrm>
            <a:off x="5038725" y="2952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31"/>
          <p:cNvSpPr>
            <a:spLocks noChangeShapeType="1"/>
          </p:cNvSpPr>
          <p:nvPr/>
        </p:nvSpPr>
        <p:spPr bwMode="auto">
          <a:xfrm>
            <a:off x="5038725" y="2876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Line 232"/>
          <p:cNvSpPr>
            <a:spLocks noChangeShapeType="1"/>
          </p:cNvSpPr>
          <p:nvPr/>
        </p:nvSpPr>
        <p:spPr bwMode="auto">
          <a:xfrm>
            <a:off x="5038725" y="2800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233"/>
          <p:cNvSpPr>
            <a:spLocks noChangeShapeType="1"/>
          </p:cNvSpPr>
          <p:nvPr/>
        </p:nvSpPr>
        <p:spPr bwMode="auto">
          <a:xfrm>
            <a:off x="4962525" y="2724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234"/>
          <p:cNvSpPr>
            <a:spLocks noChangeShapeType="1"/>
          </p:cNvSpPr>
          <p:nvPr/>
        </p:nvSpPr>
        <p:spPr bwMode="auto">
          <a:xfrm>
            <a:off x="5038725" y="2647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Line 235"/>
          <p:cNvSpPr>
            <a:spLocks noChangeShapeType="1"/>
          </p:cNvSpPr>
          <p:nvPr/>
        </p:nvSpPr>
        <p:spPr bwMode="auto">
          <a:xfrm>
            <a:off x="5038725" y="2571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Line 236"/>
          <p:cNvSpPr>
            <a:spLocks noChangeShapeType="1"/>
          </p:cNvSpPr>
          <p:nvPr/>
        </p:nvSpPr>
        <p:spPr bwMode="auto">
          <a:xfrm>
            <a:off x="5038725" y="2495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Line 237"/>
          <p:cNvSpPr>
            <a:spLocks noChangeShapeType="1"/>
          </p:cNvSpPr>
          <p:nvPr/>
        </p:nvSpPr>
        <p:spPr bwMode="auto">
          <a:xfrm>
            <a:off x="5038725" y="2419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0" name="Line 238"/>
          <p:cNvSpPr>
            <a:spLocks noChangeShapeType="1"/>
          </p:cNvSpPr>
          <p:nvPr/>
        </p:nvSpPr>
        <p:spPr bwMode="auto">
          <a:xfrm>
            <a:off x="4991100" y="2343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Line 239"/>
          <p:cNvSpPr>
            <a:spLocks noChangeShapeType="1"/>
          </p:cNvSpPr>
          <p:nvPr/>
        </p:nvSpPr>
        <p:spPr bwMode="auto">
          <a:xfrm>
            <a:off x="5035550" y="2266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240"/>
          <p:cNvSpPr>
            <a:spLocks noChangeShapeType="1"/>
          </p:cNvSpPr>
          <p:nvPr/>
        </p:nvSpPr>
        <p:spPr bwMode="auto">
          <a:xfrm>
            <a:off x="5035550" y="2190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Line 241"/>
          <p:cNvSpPr>
            <a:spLocks noChangeShapeType="1"/>
          </p:cNvSpPr>
          <p:nvPr/>
        </p:nvSpPr>
        <p:spPr bwMode="auto">
          <a:xfrm>
            <a:off x="5035550" y="2114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242"/>
          <p:cNvSpPr>
            <a:spLocks noChangeShapeType="1"/>
          </p:cNvSpPr>
          <p:nvPr/>
        </p:nvSpPr>
        <p:spPr bwMode="auto">
          <a:xfrm>
            <a:off x="5035550" y="2038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Line 243"/>
          <p:cNvSpPr>
            <a:spLocks noChangeShapeType="1"/>
          </p:cNvSpPr>
          <p:nvPr/>
        </p:nvSpPr>
        <p:spPr bwMode="auto">
          <a:xfrm>
            <a:off x="5003800" y="1962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244"/>
          <p:cNvSpPr>
            <a:spLocks noChangeShapeType="1"/>
          </p:cNvSpPr>
          <p:nvPr/>
        </p:nvSpPr>
        <p:spPr bwMode="auto">
          <a:xfrm>
            <a:off x="5048250" y="1885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Line 245"/>
          <p:cNvSpPr>
            <a:spLocks noChangeShapeType="1"/>
          </p:cNvSpPr>
          <p:nvPr/>
        </p:nvSpPr>
        <p:spPr bwMode="auto">
          <a:xfrm>
            <a:off x="5048250" y="1809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246"/>
          <p:cNvSpPr>
            <a:spLocks noChangeShapeType="1"/>
          </p:cNvSpPr>
          <p:nvPr/>
        </p:nvSpPr>
        <p:spPr bwMode="auto">
          <a:xfrm>
            <a:off x="5048250" y="1733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Line 247"/>
          <p:cNvSpPr>
            <a:spLocks noChangeShapeType="1"/>
          </p:cNvSpPr>
          <p:nvPr/>
        </p:nvSpPr>
        <p:spPr bwMode="auto">
          <a:xfrm>
            <a:off x="5048250" y="1657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0" name="Line 248"/>
          <p:cNvSpPr>
            <a:spLocks noChangeShapeType="1"/>
          </p:cNvSpPr>
          <p:nvPr/>
        </p:nvSpPr>
        <p:spPr bwMode="auto">
          <a:xfrm>
            <a:off x="5032375" y="1581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1" name="Line 249"/>
          <p:cNvSpPr>
            <a:spLocks noChangeShapeType="1"/>
          </p:cNvSpPr>
          <p:nvPr/>
        </p:nvSpPr>
        <p:spPr bwMode="auto">
          <a:xfrm>
            <a:off x="5060950" y="1504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2" name="Line 250"/>
          <p:cNvSpPr>
            <a:spLocks noChangeShapeType="1"/>
          </p:cNvSpPr>
          <p:nvPr/>
        </p:nvSpPr>
        <p:spPr bwMode="auto">
          <a:xfrm>
            <a:off x="5060950" y="1428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3" name="Line 251"/>
          <p:cNvSpPr>
            <a:spLocks noChangeShapeType="1"/>
          </p:cNvSpPr>
          <p:nvPr/>
        </p:nvSpPr>
        <p:spPr bwMode="auto">
          <a:xfrm>
            <a:off x="5060950" y="1352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Line 252"/>
          <p:cNvSpPr>
            <a:spLocks noChangeShapeType="1"/>
          </p:cNvSpPr>
          <p:nvPr/>
        </p:nvSpPr>
        <p:spPr bwMode="auto">
          <a:xfrm>
            <a:off x="5060950" y="1276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5" name="Line 253"/>
          <p:cNvSpPr>
            <a:spLocks noChangeShapeType="1"/>
          </p:cNvSpPr>
          <p:nvPr/>
        </p:nvSpPr>
        <p:spPr bwMode="auto">
          <a:xfrm>
            <a:off x="4984750" y="1200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Line 254"/>
          <p:cNvSpPr>
            <a:spLocks noChangeShapeType="1"/>
          </p:cNvSpPr>
          <p:nvPr/>
        </p:nvSpPr>
        <p:spPr bwMode="auto">
          <a:xfrm>
            <a:off x="5060950" y="1123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7" name="Line 255"/>
          <p:cNvSpPr>
            <a:spLocks noChangeShapeType="1"/>
          </p:cNvSpPr>
          <p:nvPr/>
        </p:nvSpPr>
        <p:spPr bwMode="auto">
          <a:xfrm>
            <a:off x="5060950" y="1047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Line 256"/>
          <p:cNvSpPr>
            <a:spLocks noChangeShapeType="1"/>
          </p:cNvSpPr>
          <p:nvPr/>
        </p:nvSpPr>
        <p:spPr bwMode="auto">
          <a:xfrm>
            <a:off x="5060950" y="971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9" name="Line 257"/>
          <p:cNvSpPr>
            <a:spLocks noChangeShapeType="1"/>
          </p:cNvSpPr>
          <p:nvPr/>
        </p:nvSpPr>
        <p:spPr bwMode="auto">
          <a:xfrm>
            <a:off x="5060950" y="895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0" name="Line 258"/>
          <p:cNvSpPr>
            <a:spLocks noChangeShapeType="1"/>
          </p:cNvSpPr>
          <p:nvPr/>
        </p:nvSpPr>
        <p:spPr bwMode="auto">
          <a:xfrm>
            <a:off x="5013325" y="819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1" name="Line 259"/>
          <p:cNvSpPr>
            <a:spLocks noChangeShapeType="1"/>
          </p:cNvSpPr>
          <p:nvPr/>
        </p:nvSpPr>
        <p:spPr bwMode="auto">
          <a:xfrm>
            <a:off x="5057775" y="742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2" name="Line 260"/>
          <p:cNvSpPr>
            <a:spLocks noChangeShapeType="1"/>
          </p:cNvSpPr>
          <p:nvPr/>
        </p:nvSpPr>
        <p:spPr bwMode="auto">
          <a:xfrm>
            <a:off x="5057775" y="666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3" name="Line 261"/>
          <p:cNvSpPr>
            <a:spLocks noChangeShapeType="1"/>
          </p:cNvSpPr>
          <p:nvPr/>
        </p:nvSpPr>
        <p:spPr bwMode="auto">
          <a:xfrm>
            <a:off x="5057775" y="590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4" name="Line 262"/>
          <p:cNvSpPr>
            <a:spLocks noChangeShapeType="1"/>
          </p:cNvSpPr>
          <p:nvPr/>
        </p:nvSpPr>
        <p:spPr bwMode="auto">
          <a:xfrm>
            <a:off x="5057775" y="514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5" name="Text Box 263"/>
          <p:cNvSpPr txBox="1">
            <a:spLocks noChangeArrowheads="1"/>
          </p:cNvSpPr>
          <p:nvPr/>
        </p:nvSpPr>
        <p:spPr bwMode="auto">
          <a:xfrm>
            <a:off x="5241925" y="3333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40</a:t>
            </a:r>
          </a:p>
        </p:txBody>
      </p:sp>
      <p:sp>
        <p:nvSpPr>
          <p:cNvPr id="12346" name="Text Box 264"/>
          <p:cNvSpPr txBox="1">
            <a:spLocks noChangeArrowheads="1"/>
          </p:cNvSpPr>
          <p:nvPr/>
        </p:nvSpPr>
        <p:spPr bwMode="auto">
          <a:xfrm>
            <a:off x="5232400" y="2952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50</a:t>
            </a:r>
          </a:p>
        </p:txBody>
      </p:sp>
      <p:sp>
        <p:nvSpPr>
          <p:cNvPr id="12347" name="Text Box 265"/>
          <p:cNvSpPr txBox="1">
            <a:spLocks noChangeArrowheads="1"/>
          </p:cNvSpPr>
          <p:nvPr/>
        </p:nvSpPr>
        <p:spPr bwMode="auto">
          <a:xfrm>
            <a:off x="5203825" y="2568575"/>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60</a:t>
            </a:r>
          </a:p>
        </p:txBody>
      </p:sp>
      <p:sp>
        <p:nvSpPr>
          <p:cNvPr id="12348" name="Text Box 266"/>
          <p:cNvSpPr txBox="1">
            <a:spLocks noChangeArrowheads="1"/>
          </p:cNvSpPr>
          <p:nvPr/>
        </p:nvSpPr>
        <p:spPr bwMode="auto">
          <a:xfrm>
            <a:off x="5232400" y="2190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70</a:t>
            </a:r>
          </a:p>
        </p:txBody>
      </p:sp>
      <p:sp>
        <p:nvSpPr>
          <p:cNvPr id="12349" name="Text Box 267"/>
          <p:cNvSpPr txBox="1">
            <a:spLocks noChangeArrowheads="1"/>
          </p:cNvSpPr>
          <p:nvPr/>
        </p:nvSpPr>
        <p:spPr bwMode="auto">
          <a:xfrm>
            <a:off x="5248275" y="1809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80</a:t>
            </a:r>
          </a:p>
        </p:txBody>
      </p:sp>
      <p:sp>
        <p:nvSpPr>
          <p:cNvPr id="12350" name="Text Box 268"/>
          <p:cNvSpPr txBox="1">
            <a:spLocks noChangeArrowheads="1"/>
          </p:cNvSpPr>
          <p:nvPr/>
        </p:nvSpPr>
        <p:spPr bwMode="auto">
          <a:xfrm>
            <a:off x="5229225" y="1428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90</a:t>
            </a:r>
          </a:p>
        </p:txBody>
      </p:sp>
      <p:sp>
        <p:nvSpPr>
          <p:cNvPr id="12351" name="Text Box 269"/>
          <p:cNvSpPr txBox="1">
            <a:spLocks noChangeArrowheads="1"/>
          </p:cNvSpPr>
          <p:nvPr/>
        </p:nvSpPr>
        <p:spPr bwMode="auto">
          <a:xfrm>
            <a:off x="5133975" y="1047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100</a:t>
            </a:r>
          </a:p>
        </p:txBody>
      </p:sp>
      <p:sp>
        <p:nvSpPr>
          <p:cNvPr id="12352" name="Text Box 270"/>
          <p:cNvSpPr txBox="1">
            <a:spLocks noChangeArrowheads="1"/>
          </p:cNvSpPr>
          <p:nvPr/>
        </p:nvSpPr>
        <p:spPr bwMode="auto">
          <a:xfrm>
            <a:off x="5133975" y="666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110</a:t>
            </a:r>
          </a:p>
        </p:txBody>
      </p:sp>
      <p:grpSp>
        <p:nvGrpSpPr>
          <p:cNvPr id="30991" name="Group 271"/>
          <p:cNvGrpSpPr>
            <a:grpSpLocks/>
          </p:cNvGrpSpPr>
          <p:nvPr/>
        </p:nvGrpSpPr>
        <p:grpSpPr bwMode="auto">
          <a:xfrm>
            <a:off x="4691063" y="5291138"/>
            <a:ext cx="685800" cy="228600"/>
            <a:chOff x="3456" y="2688"/>
            <a:chExt cx="432" cy="144"/>
          </a:xfrm>
        </p:grpSpPr>
        <p:sp>
          <p:nvSpPr>
            <p:cNvPr id="12396" name="Oval 272"/>
            <p:cNvSpPr>
              <a:spLocks noChangeArrowheads="1"/>
            </p:cNvSpPr>
            <p:nvPr/>
          </p:nvSpPr>
          <p:spPr bwMode="auto">
            <a:xfrm>
              <a:off x="3552"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 name="Oval 273"/>
            <p:cNvSpPr>
              <a:spLocks noChangeArrowheads="1"/>
            </p:cNvSpPr>
            <p:nvPr/>
          </p:nvSpPr>
          <p:spPr bwMode="auto">
            <a:xfrm>
              <a:off x="3600"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 name="Oval 274"/>
            <p:cNvSpPr>
              <a:spLocks noChangeArrowheads="1"/>
            </p:cNvSpPr>
            <p:nvPr/>
          </p:nvSpPr>
          <p:spPr bwMode="auto">
            <a:xfrm>
              <a:off x="3648"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9" name="Oval 275"/>
            <p:cNvSpPr>
              <a:spLocks noChangeArrowheads="1"/>
            </p:cNvSpPr>
            <p:nvPr/>
          </p:nvSpPr>
          <p:spPr bwMode="auto">
            <a:xfrm>
              <a:off x="3744"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 name="Oval 276"/>
            <p:cNvSpPr>
              <a:spLocks noChangeArrowheads="1"/>
            </p:cNvSpPr>
            <p:nvPr/>
          </p:nvSpPr>
          <p:spPr bwMode="auto">
            <a:xfrm>
              <a:off x="3840"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1" name="Oval 277"/>
            <p:cNvSpPr>
              <a:spLocks noChangeArrowheads="1"/>
            </p:cNvSpPr>
            <p:nvPr/>
          </p:nvSpPr>
          <p:spPr bwMode="auto">
            <a:xfrm>
              <a:off x="3792" y="2736"/>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2" name="Oval 278"/>
            <p:cNvSpPr>
              <a:spLocks noChangeArrowheads="1"/>
            </p:cNvSpPr>
            <p:nvPr/>
          </p:nvSpPr>
          <p:spPr bwMode="auto">
            <a:xfrm>
              <a:off x="3648"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3" name="Oval 279"/>
            <p:cNvSpPr>
              <a:spLocks noChangeArrowheads="1"/>
            </p:cNvSpPr>
            <p:nvPr/>
          </p:nvSpPr>
          <p:spPr bwMode="auto">
            <a:xfrm>
              <a:off x="3744"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4" name="Oval 280"/>
            <p:cNvSpPr>
              <a:spLocks noChangeArrowheads="1"/>
            </p:cNvSpPr>
            <p:nvPr/>
          </p:nvSpPr>
          <p:spPr bwMode="auto">
            <a:xfrm>
              <a:off x="3504"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5" name="Oval 281"/>
            <p:cNvSpPr>
              <a:spLocks noChangeArrowheads="1"/>
            </p:cNvSpPr>
            <p:nvPr/>
          </p:nvSpPr>
          <p:spPr bwMode="auto">
            <a:xfrm>
              <a:off x="3600"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6" name="Oval 282"/>
            <p:cNvSpPr>
              <a:spLocks noChangeArrowheads="1"/>
            </p:cNvSpPr>
            <p:nvPr/>
          </p:nvSpPr>
          <p:spPr bwMode="auto">
            <a:xfrm>
              <a:off x="3504"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7" name="Oval 283"/>
            <p:cNvSpPr>
              <a:spLocks noChangeArrowheads="1"/>
            </p:cNvSpPr>
            <p:nvPr/>
          </p:nvSpPr>
          <p:spPr bwMode="auto">
            <a:xfrm>
              <a:off x="3456" y="2736"/>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04" name="Group 284"/>
          <p:cNvGrpSpPr>
            <a:grpSpLocks/>
          </p:cNvGrpSpPr>
          <p:nvPr/>
        </p:nvGrpSpPr>
        <p:grpSpPr bwMode="auto">
          <a:xfrm>
            <a:off x="4600575" y="5181600"/>
            <a:ext cx="762000" cy="304800"/>
            <a:chOff x="3312" y="3648"/>
            <a:chExt cx="480" cy="192"/>
          </a:xfrm>
        </p:grpSpPr>
        <p:grpSp>
          <p:nvGrpSpPr>
            <p:cNvPr id="12372" name="Group 285"/>
            <p:cNvGrpSpPr>
              <a:grpSpLocks/>
            </p:cNvGrpSpPr>
            <p:nvPr/>
          </p:nvGrpSpPr>
          <p:grpSpPr bwMode="auto">
            <a:xfrm>
              <a:off x="3312" y="3648"/>
              <a:ext cx="384" cy="192"/>
              <a:chOff x="3696" y="2688"/>
              <a:chExt cx="384" cy="192"/>
            </a:xfrm>
          </p:grpSpPr>
          <p:sp>
            <p:nvSpPr>
              <p:cNvPr id="12389" name="AutoShape 286"/>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0" name="AutoShape 287"/>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 name="AutoShape 288"/>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 name="AutoShape 289"/>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3" name="AutoShape 290"/>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4" name="AutoShape 291"/>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5" name="AutoShape 292"/>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73" name="Group 293"/>
            <p:cNvGrpSpPr>
              <a:grpSpLocks/>
            </p:cNvGrpSpPr>
            <p:nvPr/>
          </p:nvGrpSpPr>
          <p:grpSpPr bwMode="auto">
            <a:xfrm>
              <a:off x="3312" y="3648"/>
              <a:ext cx="384" cy="192"/>
              <a:chOff x="3696" y="2688"/>
              <a:chExt cx="384" cy="192"/>
            </a:xfrm>
          </p:grpSpPr>
          <p:sp>
            <p:nvSpPr>
              <p:cNvPr id="12382" name="AutoShape 294"/>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3" name="AutoShape 295"/>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4" name="AutoShape 296"/>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5" name="AutoShape 297"/>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6" name="AutoShape 298"/>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7" name="AutoShape 299"/>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8" name="AutoShape 300"/>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74" name="Group 301"/>
            <p:cNvGrpSpPr>
              <a:grpSpLocks/>
            </p:cNvGrpSpPr>
            <p:nvPr/>
          </p:nvGrpSpPr>
          <p:grpSpPr bwMode="auto">
            <a:xfrm>
              <a:off x="3408" y="3648"/>
              <a:ext cx="384" cy="192"/>
              <a:chOff x="3696" y="2688"/>
              <a:chExt cx="384" cy="192"/>
            </a:xfrm>
          </p:grpSpPr>
          <p:sp>
            <p:nvSpPr>
              <p:cNvPr id="12375" name="AutoShape 302"/>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6" name="AutoShape 303"/>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7" name="AutoShape 304"/>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8" name="AutoShape 305"/>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9" name="AutoShape 306"/>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0" name="AutoShape 307"/>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1" name="AutoShape 308"/>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29" name="Group 309"/>
          <p:cNvGrpSpPr>
            <a:grpSpLocks/>
          </p:cNvGrpSpPr>
          <p:nvPr/>
        </p:nvGrpSpPr>
        <p:grpSpPr bwMode="auto">
          <a:xfrm>
            <a:off x="4600575" y="4953000"/>
            <a:ext cx="838200" cy="609600"/>
            <a:chOff x="3216" y="2976"/>
            <a:chExt cx="528" cy="384"/>
          </a:xfrm>
        </p:grpSpPr>
        <p:sp>
          <p:nvSpPr>
            <p:cNvPr id="12358" name="Oval 310"/>
            <p:cNvSpPr>
              <a:spLocks noChangeArrowheads="1"/>
            </p:cNvSpPr>
            <p:nvPr/>
          </p:nvSpPr>
          <p:spPr bwMode="auto">
            <a:xfrm>
              <a:off x="3216"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9" name="Oval 311"/>
            <p:cNvSpPr>
              <a:spLocks noChangeArrowheads="1"/>
            </p:cNvSpPr>
            <p:nvPr/>
          </p:nvSpPr>
          <p:spPr bwMode="auto">
            <a:xfrm>
              <a:off x="3216"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0" name="Oval 312"/>
            <p:cNvSpPr>
              <a:spLocks noChangeArrowheads="1"/>
            </p:cNvSpPr>
            <p:nvPr/>
          </p:nvSpPr>
          <p:spPr bwMode="auto">
            <a:xfrm>
              <a:off x="3360" y="3120"/>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 name="Oval 313"/>
            <p:cNvSpPr>
              <a:spLocks noChangeArrowheads="1"/>
            </p:cNvSpPr>
            <p:nvPr/>
          </p:nvSpPr>
          <p:spPr bwMode="auto">
            <a:xfrm>
              <a:off x="3360" y="302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2" name="Oval 314"/>
            <p:cNvSpPr>
              <a:spLocks noChangeArrowheads="1"/>
            </p:cNvSpPr>
            <p:nvPr/>
          </p:nvSpPr>
          <p:spPr bwMode="auto">
            <a:xfrm>
              <a:off x="3504"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3" name="Oval 315"/>
            <p:cNvSpPr>
              <a:spLocks noChangeArrowheads="1"/>
            </p:cNvSpPr>
            <p:nvPr/>
          </p:nvSpPr>
          <p:spPr bwMode="auto">
            <a:xfrm>
              <a:off x="3504"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4" name="Oval 316"/>
            <p:cNvSpPr>
              <a:spLocks noChangeArrowheads="1"/>
            </p:cNvSpPr>
            <p:nvPr/>
          </p:nvSpPr>
          <p:spPr bwMode="auto">
            <a:xfrm>
              <a:off x="3360" y="326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5" name="Oval 317"/>
            <p:cNvSpPr>
              <a:spLocks noChangeArrowheads="1"/>
            </p:cNvSpPr>
            <p:nvPr/>
          </p:nvSpPr>
          <p:spPr bwMode="auto">
            <a:xfrm>
              <a:off x="3360"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6" name="Oval 318"/>
            <p:cNvSpPr>
              <a:spLocks noChangeArrowheads="1"/>
            </p:cNvSpPr>
            <p:nvPr/>
          </p:nvSpPr>
          <p:spPr bwMode="auto">
            <a:xfrm>
              <a:off x="3600"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7" name="Oval 319"/>
            <p:cNvSpPr>
              <a:spLocks noChangeArrowheads="1"/>
            </p:cNvSpPr>
            <p:nvPr/>
          </p:nvSpPr>
          <p:spPr bwMode="auto">
            <a:xfrm>
              <a:off x="3456" y="326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8" name="Oval 320"/>
            <p:cNvSpPr>
              <a:spLocks noChangeArrowheads="1"/>
            </p:cNvSpPr>
            <p:nvPr/>
          </p:nvSpPr>
          <p:spPr bwMode="auto">
            <a:xfrm>
              <a:off x="3456"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9" name="Oval 321"/>
            <p:cNvSpPr>
              <a:spLocks noChangeArrowheads="1"/>
            </p:cNvSpPr>
            <p:nvPr/>
          </p:nvSpPr>
          <p:spPr bwMode="auto">
            <a:xfrm>
              <a:off x="3216" y="3216"/>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0" name="Oval 322"/>
            <p:cNvSpPr>
              <a:spLocks noChangeArrowheads="1"/>
            </p:cNvSpPr>
            <p:nvPr/>
          </p:nvSpPr>
          <p:spPr bwMode="auto">
            <a:xfrm>
              <a:off x="3504" y="2976"/>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1" name="Oval 323"/>
            <p:cNvSpPr>
              <a:spLocks noChangeArrowheads="1"/>
            </p:cNvSpPr>
            <p:nvPr/>
          </p:nvSpPr>
          <p:spPr bwMode="auto">
            <a:xfrm>
              <a:off x="3552" y="3120"/>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44" name="AutoShape 324"/>
          <p:cNvSpPr>
            <a:spLocks noChangeArrowheads="1"/>
          </p:cNvSpPr>
          <p:nvPr/>
        </p:nvSpPr>
        <p:spPr bwMode="auto">
          <a:xfrm>
            <a:off x="4467225" y="1168400"/>
            <a:ext cx="381000" cy="76200"/>
          </a:xfrm>
          <a:prstGeom prst="rightArrow">
            <a:avLst>
              <a:gd name="adj1" fmla="val 50000"/>
              <a:gd name="adj2" fmla="val 135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5" name="Text Box 325"/>
          <p:cNvSpPr txBox="1">
            <a:spLocks noChangeArrowheads="1"/>
          </p:cNvSpPr>
          <p:nvPr/>
        </p:nvSpPr>
        <p:spPr bwMode="auto">
          <a:xfrm>
            <a:off x="3124200" y="8890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a:latin typeface="Arial" charset="0"/>
              </a:rPr>
              <a:t>100</a:t>
            </a:r>
            <a:r>
              <a:rPr lang="en-US" sz="3200" baseline="30000">
                <a:latin typeface="Arial" charset="0"/>
              </a:rPr>
              <a:t>o</a:t>
            </a:r>
            <a:r>
              <a:rPr lang="en-US" sz="3200">
                <a:latin typeface="Arial"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875"/>
                                        </p:tgtEl>
                                        <p:attrNameLst>
                                          <p:attrName>style.visibility</p:attrName>
                                        </p:attrNameLst>
                                      </p:cBhvr>
                                      <p:to>
                                        <p:strVal val="visible"/>
                                      </p:to>
                                    </p:set>
                                    <p:anim calcmode="lin" valueType="num">
                                      <p:cBhvr additive="base">
                                        <p:cTn id="7" dur="2000" fill="hold"/>
                                        <p:tgtEl>
                                          <p:spTgt spid="30875"/>
                                        </p:tgtEl>
                                        <p:attrNameLst>
                                          <p:attrName>ppt_x</p:attrName>
                                        </p:attrNameLst>
                                      </p:cBhvr>
                                      <p:tavLst>
                                        <p:tav tm="0">
                                          <p:val>
                                            <p:strVal val="0-#ppt_w/2"/>
                                          </p:val>
                                        </p:tav>
                                        <p:tav tm="100000">
                                          <p:val>
                                            <p:strVal val="#ppt_x"/>
                                          </p:val>
                                        </p:tav>
                                      </p:tavLst>
                                    </p:anim>
                                    <p:anim calcmode="lin" valueType="num">
                                      <p:cBhvr additive="base">
                                        <p:cTn id="8" dur="2000" fill="hold"/>
                                        <p:tgtEl>
                                          <p:spTgt spid="308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64" presetClass="path" presetSubtype="0" repeatCount="10000" accel="50000" decel="50000" fill="hold" nodeType="afterEffect">
                                  <p:stCondLst>
                                    <p:cond delay="0"/>
                                  </p:stCondLst>
                                  <p:childTnLst>
                                    <p:animMotion origin="layout" path="M -3.33333E-6 3.98844E-6 L 0.00417 -0.04995 " pathEditMode="relative" rAng="0" ptsTypes="AA">
                                      <p:cBhvr>
                                        <p:cTn id="11" dur="5000" fill="hold"/>
                                        <p:tgtEl>
                                          <p:spTgt spid="30991"/>
                                        </p:tgtEl>
                                        <p:attrNameLst>
                                          <p:attrName>ppt_x</p:attrName>
                                          <p:attrName>ppt_y</p:attrName>
                                        </p:attrNameLst>
                                      </p:cBhvr>
                                      <p:rCtr x="208" y="-2497"/>
                                    </p:animMotion>
                                  </p:childTnLst>
                                </p:cTn>
                              </p:par>
                              <p:par>
                                <p:cTn id="12" presetID="5" presetClass="exit" presetSubtype="10" fill="hold" nodeType="withEffect">
                                  <p:stCondLst>
                                    <p:cond delay="0"/>
                                  </p:stCondLst>
                                  <p:childTnLst>
                                    <p:animEffect transition="out" filter="checkerboard(across)">
                                      <p:cBhvr>
                                        <p:cTn id="13" dur="500"/>
                                        <p:tgtEl>
                                          <p:spTgt spid="30991"/>
                                        </p:tgtEl>
                                      </p:cBhvr>
                                    </p:animEffect>
                                    <p:set>
                                      <p:cBhvr>
                                        <p:cTn id="14" dur="1" fill="hold">
                                          <p:stCondLst>
                                            <p:cond delay="499"/>
                                          </p:stCondLst>
                                        </p:cTn>
                                        <p:tgtEl>
                                          <p:spTgt spid="30991"/>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1004"/>
                                        </p:tgtEl>
                                        <p:attrNameLst>
                                          <p:attrName>style.visibility</p:attrName>
                                        </p:attrNameLst>
                                      </p:cBhvr>
                                      <p:to>
                                        <p:strVal val="visible"/>
                                      </p:to>
                                    </p:set>
                                    <p:animEffect transition="in" filter="box(in)">
                                      <p:cBhvr>
                                        <p:cTn id="17" dur="500"/>
                                        <p:tgtEl>
                                          <p:spTgt spid="31004"/>
                                        </p:tgtEl>
                                      </p:cBhvr>
                                    </p:animEffect>
                                  </p:childTnLst>
                                </p:cTn>
                              </p:par>
                              <p:par>
                                <p:cTn id="18" presetID="64" presetClass="path" presetSubtype="0" accel="50000" decel="50000" fill="hold" grpId="0" nodeType="withEffect">
                                  <p:stCondLst>
                                    <p:cond delay="0"/>
                                  </p:stCondLst>
                                  <p:childTnLst>
                                    <p:animMotion origin="layout" path="M 0 -2.19089E-6 L 0 -0.16085 " pathEditMode="relative" rAng="0" ptsTypes="AA">
                                      <p:cBhvr>
                                        <p:cTn id="19" dur="15000" fill="hold"/>
                                        <p:tgtEl>
                                          <p:spTgt spid="30938"/>
                                        </p:tgtEl>
                                        <p:attrNameLst>
                                          <p:attrName>ppt_x</p:attrName>
                                          <p:attrName>ppt_y</p:attrName>
                                        </p:attrNameLst>
                                      </p:cBhvr>
                                      <p:rCtr x="0" y="-8043"/>
                                    </p:animMotion>
                                  </p:childTnLst>
                                </p:cTn>
                              </p:par>
                              <p:par>
                                <p:cTn id="20" presetID="64" presetClass="path" presetSubtype="0" accel="50000" decel="50000" fill="hold" grpId="0" nodeType="withEffect">
                                  <p:stCondLst>
                                    <p:cond delay="0"/>
                                  </p:stCondLst>
                                  <p:childTnLst>
                                    <p:animMotion origin="layout" path="M -5.38634E-7 0.00555 L -5.38634E-7 -0.34373 " pathEditMode="relative" rAng="0" ptsTypes="AA">
                                      <p:cBhvr>
                                        <p:cTn id="21" dur="25000" fill="hold"/>
                                        <p:tgtEl>
                                          <p:spTgt spid="30939"/>
                                        </p:tgtEl>
                                        <p:attrNameLst>
                                          <p:attrName>ppt_x</p:attrName>
                                          <p:attrName>ppt_y</p:attrName>
                                        </p:attrNameLst>
                                      </p:cBhvr>
                                      <p:rCtr x="0" y="-17476"/>
                                    </p:animMotion>
                                  </p:childTnLst>
                                </p:cTn>
                              </p:par>
                              <p:par>
                                <p:cTn id="22" presetID="5" presetClass="exit" presetSubtype="10" fill="hold" nodeType="withEffect">
                                  <p:stCondLst>
                                    <p:cond delay="0"/>
                                  </p:stCondLst>
                                  <p:childTnLst>
                                    <p:animEffect transition="out" filter="checkerboard(across)">
                                      <p:cBhvr>
                                        <p:cTn id="23" dur="1000"/>
                                        <p:tgtEl>
                                          <p:spTgt spid="31004"/>
                                        </p:tgtEl>
                                      </p:cBhvr>
                                    </p:animEffect>
                                    <p:set>
                                      <p:cBhvr>
                                        <p:cTn id="24" dur="1" fill="hold">
                                          <p:stCondLst>
                                            <p:cond delay="999"/>
                                          </p:stCondLst>
                                        </p:cTn>
                                        <p:tgtEl>
                                          <p:spTgt spid="31004"/>
                                        </p:tgtEl>
                                        <p:attrNameLst>
                                          <p:attrName>style.visibility</p:attrName>
                                        </p:attrNameLst>
                                      </p:cBhvr>
                                      <p:to>
                                        <p:strVal val="hidden"/>
                                      </p:to>
                                    </p:set>
                                  </p:childTnLst>
                                </p:cTn>
                              </p:par>
                              <p:par>
                                <p:cTn id="25" presetID="64" presetClass="path" presetSubtype="0" repeatCount="5000" accel="50000" decel="50000" fill="hold" nodeType="withEffect">
                                  <p:stCondLst>
                                    <p:cond delay="0"/>
                                  </p:stCondLst>
                                  <p:childTnLst>
                                    <p:animMotion origin="layout" path="M 3.33333E-6 -4.73988E-6 L 3.33333E-6 -0.06658 " pathEditMode="relative" rAng="0" ptsTypes="AA">
                                      <p:cBhvr>
                                        <p:cTn id="26" dur="5000" fill="hold"/>
                                        <p:tgtEl>
                                          <p:spTgt spid="31004"/>
                                        </p:tgtEl>
                                        <p:attrNameLst>
                                          <p:attrName>ppt_x</p:attrName>
                                          <p:attrName>ppt_y</p:attrName>
                                        </p:attrNameLst>
                                      </p:cBhvr>
                                      <p:rCtr x="0" y="-3329"/>
                                    </p:animMotion>
                                  </p:childTnLst>
                                </p:cTn>
                              </p:par>
                              <p:par>
                                <p:cTn id="27" presetID="5" presetClass="entr" presetSubtype="10" repeatCount="25000" fill="hold" nodeType="withEffect">
                                  <p:stCondLst>
                                    <p:cond delay="0"/>
                                  </p:stCondLst>
                                  <p:childTnLst>
                                    <p:set>
                                      <p:cBhvr>
                                        <p:cTn id="28" dur="1" fill="hold">
                                          <p:stCondLst>
                                            <p:cond delay="0"/>
                                          </p:stCondLst>
                                        </p:cTn>
                                        <p:tgtEl>
                                          <p:spTgt spid="31029"/>
                                        </p:tgtEl>
                                        <p:attrNameLst>
                                          <p:attrName>style.visibility</p:attrName>
                                        </p:attrNameLst>
                                      </p:cBhvr>
                                      <p:to>
                                        <p:strVal val="visible"/>
                                      </p:to>
                                    </p:set>
                                    <p:animEffect transition="in" filter="checkerboard(across)">
                                      <p:cBhvr>
                                        <p:cTn id="29" dur="5000"/>
                                        <p:tgtEl>
                                          <p:spTgt spid="31029"/>
                                        </p:tgtEl>
                                      </p:cBhvr>
                                    </p:animEffect>
                                  </p:childTnLst>
                                </p:cTn>
                              </p:par>
                              <p:par>
                                <p:cTn id="30" presetID="64" presetClass="path" presetSubtype="0" repeatCount="25000" accel="50000" decel="50000" fill="hold" nodeType="withEffect">
                                  <p:stCondLst>
                                    <p:cond delay="0"/>
                                  </p:stCondLst>
                                  <p:childTnLst>
                                    <p:animMotion origin="layout" path="M 3.33333E-6 -7.51445E-7 L 0.00416 -0.05549 " pathEditMode="relative" rAng="0" ptsTypes="AA">
                                      <p:cBhvr>
                                        <p:cTn id="31" dur="5000" fill="hold"/>
                                        <p:tgtEl>
                                          <p:spTgt spid="31029"/>
                                        </p:tgtEl>
                                        <p:attrNameLst>
                                          <p:attrName>ppt_x</p:attrName>
                                          <p:attrName>ppt_y</p:attrName>
                                        </p:attrNameLst>
                                      </p:cBhvr>
                                      <p:rCtr x="208" y="-2775"/>
                                    </p:animMotion>
                                  </p:childTnLst>
                                </p:cTn>
                              </p:par>
                              <p:par>
                                <p:cTn id="32" presetID="8" presetClass="entr" presetSubtype="16" repeatCount="10000" fill="hold" grpId="0" nodeType="withEffect">
                                  <p:stCondLst>
                                    <p:cond delay="0"/>
                                  </p:stCondLst>
                                  <p:childTnLst>
                                    <p:set>
                                      <p:cBhvr>
                                        <p:cTn id="33" dur="1" fill="hold">
                                          <p:stCondLst>
                                            <p:cond delay="0"/>
                                          </p:stCondLst>
                                        </p:cTn>
                                        <p:tgtEl>
                                          <p:spTgt spid="31044"/>
                                        </p:tgtEl>
                                        <p:attrNameLst>
                                          <p:attrName>style.visibility</p:attrName>
                                        </p:attrNameLst>
                                      </p:cBhvr>
                                      <p:to>
                                        <p:strVal val="visible"/>
                                      </p:to>
                                    </p:set>
                                    <p:animEffect transition="in" filter="diamond(in)">
                                      <p:cBhvr>
                                        <p:cTn id="34" dur="3000"/>
                                        <p:tgtEl>
                                          <p:spTgt spid="31044"/>
                                        </p:tgtEl>
                                      </p:cBhvr>
                                    </p:animEffect>
                                  </p:childTnLst>
                                </p:cTn>
                              </p:par>
                              <p:par>
                                <p:cTn id="35" presetID="8" presetClass="entr" presetSubtype="16" repeatCount="10000" fill="hold" grpId="0" nodeType="withEffect">
                                  <p:stCondLst>
                                    <p:cond delay="0"/>
                                  </p:stCondLst>
                                  <p:childTnLst>
                                    <p:set>
                                      <p:cBhvr>
                                        <p:cTn id="36" dur="1" fill="hold">
                                          <p:stCondLst>
                                            <p:cond delay="0"/>
                                          </p:stCondLst>
                                        </p:cTn>
                                        <p:tgtEl>
                                          <p:spTgt spid="31045"/>
                                        </p:tgtEl>
                                        <p:attrNameLst>
                                          <p:attrName>style.visibility</p:attrName>
                                        </p:attrNameLst>
                                      </p:cBhvr>
                                      <p:to>
                                        <p:strVal val="visible"/>
                                      </p:to>
                                    </p:set>
                                    <p:animEffect transition="in" filter="diamond(in)">
                                      <p:cBhvr>
                                        <p:cTn id="37" dur="3000"/>
                                        <p:tgtEl>
                                          <p:spTgt spid="3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8" grpId="0" animBg="1"/>
      <p:bldP spid="30939" grpId="0" animBg="1"/>
      <p:bldP spid="31044" grpId="0" animBg="1"/>
      <p:bldP spid="310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5562600" y="68580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latin typeface="Times New Roman" pitchFamily="18" charset="0"/>
                <a:cs typeface="Times New Roman" pitchFamily="18" charset="0"/>
              </a:rPr>
              <a:t>Ở trên mặt nước:</a:t>
            </a:r>
          </a:p>
          <a:p>
            <a:pPr eaLnBrk="1" hangingPunct="1"/>
            <a:r>
              <a:rPr lang="en-US" sz="2400" b="1">
                <a:latin typeface="Times New Roman" pitchFamily="18" charset="0"/>
                <a:cs typeface="Times New Roman" pitchFamily="18" charset="0"/>
              </a:rPr>
              <a:t>I. Có ít hơi nước bay lên</a:t>
            </a:r>
          </a:p>
          <a:p>
            <a:pPr eaLnBrk="1" hangingPunct="1"/>
            <a:r>
              <a:rPr lang="en-US" sz="2400" b="1">
                <a:latin typeface="Times New Roman" pitchFamily="18" charset="0"/>
                <a:cs typeface="Times New Roman" pitchFamily="18" charset="0"/>
              </a:rPr>
              <a:t>II. Mặt nước bắt đầu xáo động</a:t>
            </a:r>
          </a:p>
          <a:p>
            <a:pPr eaLnBrk="1" hangingPunct="1"/>
            <a:r>
              <a:rPr lang="en-US" sz="2400" b="1">
                <a:latin typeface="Times New Roman" pitchFamily="18" charset="0"/>
                <a:cs typeface="Times New Roman" pitchFamily="18" charset="0"/>
              </a:rPr>
              <a:t>III. Mặt nước bắt đầu xáo động mạnh, hơi nước bay lên rất nhiều.</a:t>
            </a:r>
          </a:p>
        </p:txBody>
      </p:sp>
      <p:sp>
        <p:nvSpPr>
          <p:cNvPr id="13315" name="TextBox 6"/>
          <p:cNvSpPr txBox="1">
            <a:spLocks noChangeArrowheads="1"/>
          </p:cNvSpPr>
          <p:nvPr/>
        </p:nvSpPr>
        <p:spPr bwMode="auto">
          <a:xfrm>
            <a:off x="5562600" y="3581400"/>
            <a:ext cx="3581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latin typeface="Times New Roman" pitchFamily="18" charset="0"/>
                <a:cs typeface="Times New Roman" pitchFamily="18" charset="0"/>
              </a:rPr>
              <a:t>Ở trong lòng nước:</a:t>
            </a:r>
          </a:p>
          <a:p>
            <a:pPr eaLnBrk="1" hangingPunct="1">
              <a:buFontTx/>
              <a:buAutoNum type="alphaUcPeriod"/>
            </a:pPr>
            <a:r>
              <a:rPr lang="en-US" sz="2400" b="1">
                <a:latin typeface="Times New Roman" pitchFamily="18" charset="0"/>
                <a:cs typeface="Times New Roman" pitchFamily="18" charset="0"/>
              </a:rPr>
              <a:t>Các bọt khí bắt đầu xuất hiện ở đáy bình.</a:t>
            </a:r>
          </a:p>
          <a:p>
            <a:pPr eaLnBrk="1" hangingPunct="1">
              <a:buFontTx/>
              <a:buAutoNum type="alphaUcPeriod"/>
            </a:pPr>
            <a:r>
              <a:rPr lang="en-US" sz="2400" b="1">
                <a:latin typeface="Times New Roman" pitchFamily="18" charset="0"/>
                <a:cs typeface="Times New Roman" pitchFamily="18" charset="0"/>
              </a:rPr>
              <a:t>Các bọt khí nổi lên.</a:t>
            </a:r>
          </a:p>
          <a:p>
            <a:pPr eaLnBrk="1" hangingPunct="1">
              <a:buFontTx/>
              <a:buAutoNum type="alphaUcPeriod"/>
            </a:pPr>
            <a:r>
              <a:rPr lang="en-US" sz="2400" b="1">
                <a:latin typeface="Times New Roman" pitchFamily="18" charset="0"/>
                <a:cs typeface="Times New Roman" pitchFamily="18" charset="0"/>
              </a:rPr>
              <a:t>Nước reo.</a:t>
            </a:r>
          </a:p>
          <a:p>
            <a:pPr eaLnBrk="1" hangingPunct="1">
              <a:buFontTx/>
              <a:buAutoNum type="alphaUcPeriod"/>
            </a:pPr>
            <a:r>
              <a:rPr lang="en-US" sz="2400" b="1">
                <a:latin typeface="Times New Roman" pitchFamily="18" charset="0"/>
                <a:cs typeface="Times New Roman" pitchFamily="18" charset="0"/>
              </a:rPr>
              <a:t>Các bọt khí nổi lên nhiều hơn,.. .Nước sôi sùng sục.</a:t>
            </a:r>
          </a:p>
          <a:p>
            <a:pPr eaLnBrk="1" hangingPunct="1">
              <a:buFontTx/>
              <a:buAutoNum type="alphaUcPeriod"/>
            </a:pPr>
            <a:endParaRPr lang="en-US" sz="2400" b="1">
              <a:latin typeface="Times New Roman" pitchFamily="18" charset="0"/>
              <a:cs typeface="Times New Roman" pitchFamily="18" charset="0"/>
            </a:endParaRPr>
          </a:p>
        </p:txBody>
      </p:sp>
      <p:graphicFrame>
        <p:nvGraphicFramePr>
          <p:cNvPr id="12390" name="Group 102"/>
          <p:cNvGraphicFramePr>
            <a:graphicFrameLocks noGrp="1"/>
          </p:cNvGraphicFramePr>
          <p:nvPr/>
        </p:nvGraphicFramePr>
        <p:xfrm>
          <a:off x="381000" y="0"/>
          <a:ext cx="5181600" cy="6872294"/>
        </p:xfrm>
        <a:graphic>
          <a:graphicData uri="http://schemas.openxmlformats.org/drawingml/2006/table">
            <a:tbl>
              <a:tblPr/>
              <a:tblGrid>
                <a:gridCol w="1041400"/>
                <a:gridCol w="1066800"/>
                <a:gridCol w="1473200"/>
                <a:gridCol w="1600200"/>
              </a:tblGrid>
              <a:tr h="9143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Thời gian theo dõi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Nhiệt độ</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nước (</a:t>
                      </a:r>
                      <a:r>
                        <a:rPr kumimoji="0" lang="en-US" sz="2400" b="1" i="0" u="none" strike="noStrike" cap="none" normalizeH="0" baseline="30000" smtClean="0">
                          <a:ln>
                            <a:noFill/>
                          </a:ln>
                          <a:solidFill>
                            <a:schemeClr val="tx1"/>
                          </a:solidFill>
                          <a:effectLst/>
                          <a:latin typeface="Times New Roman" pitchFamily="18" charset="0"/>
                          <a:cs typeface="Arial" charset="0"/>
                        </a:rPr>
                        <a:t>o</a:t>
                      </a:r>
                      <a:r>
                        <a:rPr kumimoji="0" lang="en-US" sz="1600" b="1" i="0" u="none" strike="noStrike" cap="none" normalizeH="0" baseline="0" smtClean="0">
                          <a:ln>
                            <a:noFill/>
                          </a:ln>
                          <a:solidFill>
                            <a:schemeClr val="tx1"/>
                          </a:solidFill>
                          <a:effectLst/>
                          <a:latin typeface="Times New Roman" pitchFamily="18" charset="0"/>
                          <a:cs typeface="Arial" charset="0"/>
                        </a:rPr>
                        <a:t>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Hiện tượng trên mặt nước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Hiện tượng trong lòng nước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40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Times New Roman" pitchFamily="18" charset="0"/>
                          <a:cs typeface="Times New Roman" pitchFamily="18"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Calibri" pitchFamily="34"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45</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Times New Roman" pitchFamily="18" charset="0"/>
                          <a:cs typeface="Times New Roman" pitchFamily="18"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Calibri" pitchFamily="34"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2</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51</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66FF"/>
                          </a:solidFill>
                          <a:effectLst/>
                          <a:latin typeface="Times New Roman" pitchFamily="18" charset="0"/>
                          <a:cs typeface="Arial"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Calibri" pitchFamily="34"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3</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55</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66FF"/>
                          </a:solidFill>
                          <a:effectLst/>
                          <a:latin typeface="Times New Roman" pitchFamily="18" charset="0"/>
                          <a:cs typeface="Arial"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66FF"/>
                          </a:solidFill>
                          <a:effectLst/>
                          <a:latin typeface="Times New Roman" pitchFamily="18"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4</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61</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66FF"/>
                          </a:solidFill>
                          <a:effectLst/>
                          <a:latin typeface="Times New Roman" pitchFamily="18" charset="0"/>
                          <a:cs typeface="Arial"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66FF"/>
                          </a:solidFill>
                          <a:effectLst/>
                          <a:latin typeface="Times New Roman" pitchFamily="18"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5</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67</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B0F0"/>
                          </a:solidFill>
                          <a:effectLst/>
                          <a:latin typeface="Times New Roman" pitchFamily="18" charset="0"/>
                          <a:cs typeface="Arial" charset="0"/>
                        </a:rPr>
                        <a:t>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F0"/>
                          </a:solidFill>
                          <a:effectLst/>
                          <a:latin typeface="Times New Roman" pitchFamily="18" charset="0"/>
                          <a:cs typeface="Arial" charset="0"/>
                        </a:rPr>
                        <a:t>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6</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72</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3366"/>
                          </a:solidFill>
                          <a:effectLst/>
                          <a:latin typeface="Times New Roman" pitchFamily="18" charset="0"/>
                          <a:cs typeface="Arial" charset="0"/>
                        </a:rPr>
                        <a:t>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993366"/>
                          </a:solidFill>
                          <a:effectLst/>
                          <a:latin typeface="Times New Roman" pitchFamily="18" charset="0"/>
                          <a:cs typeface="Arial" charset="0"/>
                        </a:rPr>
                        <a:t>B</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7</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80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3366"/>
                          </a:solidFill>
                          <a:effectLst/>
                          <a:latin typeface="Times New Roman" pitchFamily="18" charset="0"/>
                          <a:cs typeface="Arial" charset="0"/>
                        </a:rPr>
                        <a:t>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3366"/>
                          </a:solidFill>
                          <a:effectLst/>
                          <a:latin typeface="Times New Roman" pitchFamily="18" charset="0"/>
                          <a:cs typeface="Arial" charset="0"/>
                        </a:rPr>
                        <a:t>B</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8</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85</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3366"/>
                          </a:solidFill>
                          <a:effectLst/>
                          <a:latin typeface="Times New Roman" pitchFamily="18" charset="0"/>
                          <a:cs typeface="Arial" charset="0"/>
                        </a:rPr>
                        <a:t>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993366"/>
                          </a:solidFill>
                          <a:effectLst/>
                          <a:latin typeface="Times New Roman" pitchFamily="18" charset="0"/>
                          <a:cs typeface="Arial" charset="0"/>
                        </a:rPr>
                        <a:t>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9</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92</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993366"/>
                          </a:solidFill>
                          <a:effectLst/>
                          <a:latin typeface="Times New Roman" pitchFamily="18" charset="0"/>
                          <a:cs typeface="Arial" charset="0"/>
                        </a:rPr>
                        <a:t>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993366"/>
                          </a:solidFill>
                          <a:effectLst/>
                          <a:latin typeface="Times New Roman" pitchFamily="18" charset="0"/>
                          <a:cs typeface="Arial" charset="0"/>
                        </a:rPr>
                        <a:t>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97</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993366"/>
                          </a:solidFill>
                          <a:effectLst/>
                          <a:latin typeface="Times New Roman" pitchFamily="18" charset="0"/>
                          <a:cs typeface="Arial" charset="0"/>
                        </a:rPr>
                        <a:t>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993366"/>
                          </a:solidFill>
                          <a:effectLst/>
                          <a:latin typeface="Times New Roman" pitchFamily="18" charset="0"/>
                          <a:cs typeface="Arial" charset="0"/>
                        </a:rPr>
                        <a:t>C</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11</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III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9900"/>
                          </a:solidFill>
                          <a:effectLst/>
                          <a:latin typeface="Times New Roman" pitchFamily="18" charset="0"/>
                          <a:cs typeface="Arial" charset="0"/>
                        </a:rPr>
                        <a:t>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12</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III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9900"/>
                          </a:solidFill>
                          <a:effectLst/>
                          <a:latin typeface="Times New Roman" pitchFamily="18" charset="0"/>
                          <a:cs typeface="Arial" charset="0"/>
                        </a:rPr>
                        <a:t>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13</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III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14</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III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charset="0"/>
                        </a:rPr>
                        <a:t>15</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CC33"/>
                          </a:solidFill>
                          <a:effectLst/>
                          <a:latin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III</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9900"/>
                          </a:solidFill>
                          <a:effectLst/>
                          <a:latin typeface="Times New Roman" pitchFamily="18" charset="0"/>
                          <a:cs typeface="Arial" charset="0"/>
                        </a:rPr>
                        <a:t>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754063" y="460375"/>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FF0066"/>
                </a:solidFill>
                <a:latin typeface="Times New Roman" pitchFamily="18" charset="0"/>
                <a:cs typeface="Times New Roman" pitchFamily="18" charset="0"/>
              </a:rPr>
              <a:t>2.Vẽ đường biểu diễn</a:t>
            </a:r>
          </a:p>
        </p:txBody>
      </p:sp>
      <p:sp>
        <p:nvSpPr>
          <p:cNvPr id="11267" name="TextBox 6"/>
          <p:cNvSpPr txBox="1">
            <a:spLocks noChangeArrowheads="1"/>
          </p:cNvSpPr>
          <p:nvPr/>
        </p:nvSpPr>
        <p:spPr bwMode="auto">
          <a:xfrm>
            <a:off x="381000" y="125888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sym typeface="Wingdings 2" pitchFamily="18" charset="2"/>
              </a:rPr>
              <a:t></a:t>
            </a:r>
            <a:r>
              <a:rPr lang="en-US" sz="3200" i="1">
                <a:latin typeface="Times New Roman" pitchFamily="18" charset="0"/>
                <a:cs typeface="Times New Roman" pitchFamily="18" charset="0"/>
              </a:rPr>
              <a:t>Vẽ đồ thị:</a:t>
            </a:r>
          </a:p>
        </p:txBody>
      </p:sp>
      <p:sp>
        <p:nvSpPr>
          <p:cNvPr id="12294" name="Text Box 6"/>
          <p:cNvSpPr txBox="1">
            <a:spLocks noChangeArrowheads="1"/>
          </p:cNvSpPr>
          <p:nvPr/>
        </p:nvSpPr>
        <p:spPr bwMode="auto">
          <a:xfrm>
            <a:off x="685800" y="2057400"/>
            <a:ext cx="6019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a:latin typeface="Times New Roman" pitchFamily="18" charset="0"/>
              </a:rPr>
              <a:t>Trục nằm ngang là trục thời gian</a:t>
            </a:r>
          </a:p>
          <a:p>
            <a:pPr eaLnBrk="1" hangingPunct="1">
              <a:spcBef>
                <a:spcPct val="50000"/>
              </a:spcBef>
            </a:pPr>
            <a:r>
              <a:rPr lang="en-US" sz="2800">
                <a:latin typeface="Times New Roman" pitchFamily="18" charset="0"/>
              </a:rPr>
              <a:t>Trục thẳng đứng là trục nhiệt độ.</a:t>
            </a:r>
          </a:p>
          <a:p>
            <a:pPr eaLnBrk="1" hangingPunct="1">
              <a:spcBef>
                <a:spcPct val="50000"/>
              </a:spcBef>
            </a:pPr>
            <a:r>
              <a:rPr lang="en-US" sz="2800">
                <a:latin typeface="Times New Roman" pitchFamily="18" charset="0"/>
              </a:rPr>
              <a:t>Gốc của trục nhiệt độ là 40</a:t>
            </a:r>
            <a:r>
              <a:rPr lang="en-US" sz="2800" baseline="30000">
                <a:latin typeface="Times New Roman" pitchFamily="18" charset="0"/>
              </a:rPr>
              <a:t>0</a:t>
            </a:r>
            <a:r>
              <a:rPr lang="en-US" sz="2800">
                <a:latin typeface="Times New Roman" pitchFamily="18" charset="0"/>
              </a:rPr>
              <a:t>C</a:t>
            </a:r>
          </a:p>
          <a:p>
            <a:pPr eaLnBrk="1" hangingPunct="1">
              <a:spcBef>
                <a:spcPct val="50000"/>
              </a:spcBef>
            </a:pPr>
            <a:r>
              <a:rPr lang="en-US" sz="2800">
                <a:latin typeface="Times New Roman" pitchFamily="18" charset="0"/>
              </a:rPr>
              <a:t>Gốc của trục thời gian là phút 0.</a:t>
            </a:r>
          </a:p>
          <a:p>
            <a:pPr eaLnBrk="1" hangingPunct="1">
              <a:spcBef>
                <a:spcPct val="50000"/>
              </a:spcBef>
            </a:pPr>
            <a:r>
              <a:rPr lang="en-US" sz="2800">
                <a:latin typeface="Times New Roman" pitchFamily="18" charset="0"/>
              </a:rPr>
              <a:t>Ghi nhận xét về đường biểu diễn.</a:t>
            </a:r>
          </a:p>
        </p:txBody>
      </p:sp>
      <p:graphicFrame>
        <p:nvGraphicFramePr>
          <p:cNvPr id="12328" name="Group 40"/>
          <p:cNvGraphicFramePr>
            <a:graphicFrameLocks noGrp="1"/>
          </p:cNvGraphicFramePr>
          <p:nvPr/>
        </p:nvGraphicFramePr>
        <p:xfrm>
          <a:off x="6096000" y="685800"/>
          <a:ext cx="2286000" cy="5943600"/>
        </p:xfrm>
        <a:graphic>
          <a:graphicData uri="http://schemas.openxmlformats.org/drawingml/2006/table">
            <a:tbl>
              <a:tblPr/>
              <a:tblGrid>
                <a:gridCol w="1143000"/>
                <a:gridCol w="1143000"/>
              </a:tblGrid>
              <a:tr h="63979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rgbClr val="660066"/>
                          </a:solidFill>
                          <a:effectLst/>
                          <a:latin typeface="Calibri" pitchFamily="34" charset="0"/>
                        </a:rPr>
                        <a:t>Thời gian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rgbClr val="660066"/>
                          </a:solidFill>
                          <a:effectLst/>
                          <a:latin typeface="Calibri" pitchFamily="34" charset="0"/>
                        </a:rPr>
                        <a:t>Nhiệt độ</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380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4</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6</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7</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8</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9</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14</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40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45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51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55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61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67</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72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80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85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92</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97</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p:cTn id="13" dur="500" fill="hold"/>
                                        <p:tgtEl>
                                          <p:spTgt spid="11267"/>
                                        </p:tgtEl>
                                        <p:attrNameLst>
                                          <p:attrName>ppt_w</p:attrName>
                                        </p:attrNameLst>
                                      </p:cBhvr>
                                      <p:tavLst>
                                        <p:tav tm="0">
                                          <p:val>
                                            <p:fltVal val="0"/>
                                          </p:val>
                                        </p:tav>
                                        <p:tav tm="100000">
                                          <p:val>
                                            <p:strVal val="#ppt_w"/>
                                          </p:val>
                                        </p:tav>
                                      </p:tavLst>
                                    </p:anim>
                                    <p:anim calcmode="lin" valueType="num">
                                      <p:cBhvr>
                                        <p:cTn id="14" dur="500" fill="hold"/>
                                        <p:tgtEl>
                                          <p:spTgt spid="1126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500"/>
                            </p:stCondLst>
                            <p:childTnLst>
                              <p:par>
                                <p:cTn id="16" presetID="8" presetClass="entr" presetSubtype="16" fill="hold" grpId="0"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diamond(in)">
                                      <p:cBhvr>
                                        <p:cTn id="18" dur="2000"/>
                                        <p:tgtEl>
                                          <p:spTgt spid="12294"/>
                                        </p:tgtEl>
                                      </p:cBhvr>
                                    </p:animEffect>
                                  </p:childTnLst>
                                </p:cTn>
                              </p:par>
                            </p:childTnLst>
                          </p:cTn>
                        </p:par>
                        <p:par>
                          <p:cTn id="19" fill="hold" nodeType="afterGroup">
                            <p:stCondLst>
                              <p:cond delay="3500"/>
                            </p:stCondLst>
                            <p:childTnLst>
                              <p:par>
                                <p:cTn id="20" presetID="20" presetClass="entr" presetSubtype="0" fill="hold" nodeType="afterEffect">
                                  <p:stCondLst>
                                    <p:cond delay="0"/>
                                  </p:stCondLst>
                                  <p:childTnLst>
                                    <p:set>
                                      <p:cBhvr>
                                        <p:cTn id="21" dur="1" fill="hold">
                                          <p:stCondLst>
                                            <p:cond delay="0"/>
                                          </p:stCondLst>
                                        </p:cTn>
                                        <p:tgtEl>
                                          <p:spTgt spid="12328"/>
                                        </p:tgtEl>
                                        <p:attrNameLst>
                                          <p:attrName>style.visibility</p:attrName>
                                        </p:attrNameLst>
                                      </p:cBhvr>
                                      <p:to>
                                        <p:strVal val="visible"/>
                                      </p:to>
                                    </p:set>
                                    <p:animEffect transition="in" filter="wedge">
                                      <p:cBhvr>
                                        <p:cTn id="22" dur="1000"/>
                                        <p:tgtEl>
                                          <p:spTgt spid="123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6" fill="hold" grpId="1" nodeType="clickEffect">
                                  <p:stCondLst>
                                    <p:cond delay="0"/>
                                  </p:stCondLst>
                                  <p:childTnLst>
                                    <p:animEffect transition="out" filter="barn(inHorizontal)">
                                      <p:cBhvr>
                                        <p:cTn id="26" dur="500"/>
                                        <p:tgtEl>
                                          <p:spTgt spid="11267"/>
                                        </p:tgtEl>
                                      </p:cBhvr>
                                    </p:animEffect>
                                    <p:set>
                                      <p:cBhvr>
                                        <p:cTn id="27" dur="1" fill="hold">
                                          <p:stCondLst>
                                            <p:cond delay="499"/>
                                          </p:stCondLst>
                                        </p:cTn>
                                        <p:tgtEl>
                                          <p:spTgt spid="11267"/>
                                        </p:tgtEl>
                                        <p:attrNameLst>
                                          <p:attrName>style.visibility</p:attrName>
                                        </p:attrNameLst>
                                      </p:cBhvr>
                                      <p:to>
                                        <p:strVal val="hidden"/>
                                      </p:to>
                                    </p:set>
                                  </p:childTnLst>
                                </p:cTn>
                              </p:par>
                              <p:par>
                                <p:cTn id="28" presetID="14" presetClass="exit" presetSubtype="10" fill="hold" grpId="1" nodeType="withEffect">
                                  <p:stCondLst>
                                    <p:cond delay="0"/>
                                  </p:stCondLst>
                                  <p:childTnLst>
                                    <p:animEffect transition="out" filter="randombar(horizontal)">
                                      <p:cBhvr>
                                        <p:cTn id="29" dur="500"/>
                                        <p:tgtEl>
                                          <p:spTgt spid="12294"/>
                                        </p:tgtEl>
                                      </p:cBhvr>
                                    </p:animEffect>
                                    <p:set>
                                      <p:cBhvr>
                                        <p:cTn id="30" dur="1" fill="hold">
                                          <p:stCondLst>
                                            <p:cond delay="499"/>
                                          </p:stCondLst>
                                        </p:cTn>
                                        <p:tgtEl>
                                          <p:spTgt spid="12294"/>
                                        </p:tgtEl>
                                        <p:attrNameLst>
                                          <p:attrName>style.visibility</p:attrName>
                                        </p:attrNameLst>
                                      </p:cBhvr>
                                      <p:to>
                                        <p:strVal val="hidden"/>
                                      </p:to>
                                    </p:set>
                                  </p:childTnLst>
                                </p:cTn>
                              </p:par>
                              <p:par>
                                <p:cTn id="31" presetID="12" presetClass="exit" presetSubtype="4" fill="hold" nodeType="withEffect">
                                  <p:stCondLst>
                                    <p:cond delay="0"/>
                                  </p:stCondLst>
                                  <p:childTnLst>
                                    <p:animEffect transition="out" filter="slide(fromBottom)">
                                      <p:cBhvr>
                                        <p:cTn id="32" dur="500"/>
                                        <p:tgtEl>
                                          <p:spTgt spid="12328"/>
                                        </p:tgtEl>
                                      </p:cBhvr>
                                    </p:animEffect>
                                    <p:set>
                                      <p:cBhvr>
                                        <p:cTn id="33" dur="1" fill="hold">
                                          <p:stCondLst>
                                            <p:cond delay="499"/>
                                          </p:stCondLst>
                                        </p:cTn>
                                        <p:tgtEl>
                                          <p:spTgt spid="123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7" grpId="1"/>
      <p:bldP spid="12294" grpId="0"/>
      <p:bldP spid="1229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1588" y="960438"/>
            <a:ext cx="388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latin typeface="Times New Roman" pitchFamily="18" charset="0"/>
                <a:cs typeface="Times New Roman" pitchFamily="18" charset="0"/>
                <a:sym typeface="Wingdings 2" pitchFamily="18" charset="2"/>
              </a:rPr>
              <a:t> </a:t>
            </a:r>
            <a:r>
              <a:rPr lang="en-US" sz="2400">
                <a:latin typeface="Times New Roman" pitchFamily="18" charset="0"/>
                <a:cs typeface="Times New Roman" pitchFamily="18" charset="0"/>
              </a:rPr>
              <a:t>Trong khoảng thời gian nào nước tăng nhiệt độ? Đường biểu diễn có đặc điểm gì</a:t>
            </a:r>
            <a:r>
              <a:rPr lang="en-US" sz="3200">
                <a:latin typeface="Times New Roman" pitchFamily="18" charset="0"/>
                <a:cs typeface="Times New Roman" pitchFamily="18" charset="0"/>
              </a:rPr>
              <a:t>?</a:t>
            </a:r>
          </a:p>
        </p:txBody>
      </p:sp>
      <p:sp>
        <p:nvSpPr>
          <p:cNvPr id="12291" name="TextBox 6"/>
          <p:cNvSpPr txBox="1">
            <a:spLocks noChangeArrowheads="1"/>
          </p:cNvSpPr>
          <p:nvPr/>
        </p:nvSpPr>
        <p:spPr bwMode="auto">
          <a:xfrm>
            <a:off x="52388" y="2208213"/>
            <a:ext cx="3886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latin typeface="Times New Roman" pitchFamily="18" charset="0"/>
                <a:cs typeface="Times New Roman" pitchFamily="18" charset="0"/>
                <a:sym typeface="Wingdings" pitchFamily="2" charset="2"/>
              </a:rPr>
              <a:t> Từ 0 đến phút thứ 11. Đường nằm nghiêng</a:t>
            </a:r>
            <a:r>
              <a:rPr lang="en-US" sz="3200">
                <a:latin typeface="Times New Roman" pitchFamily="18" charset="0"/>
                <a:cs typeface="Times New Roman" pitchFamily="18" charset="0"/>
                <a:sym typeface="Wingdings" pitchFamily="2" charset="2"/>
              </a:rPr>
              <a:t>.</a:t>
            </a:r>
            <a:endParaRPr lang="en-US" sz="3200">
              <a:latin typeface="Times New Roman" pitchFamily="18" charset="0"/>
              <a:cs typeface="Times New Roman" pitchFamily="18" charset="0"/>
            </a:endParaRPr>
          </a:p>
        </p:txBody>
      </p:sp>
      <p:sp>
        <p:nvSpPr>
          <p:cNvPr id="12292" name="Rectangle 7"/>
          <p:cNvSpPr>
            <a:spLocks noChangeArrowheads="1"/>
          </p:cNvSpPr>
          <p:nvPr/>
        </p:nvSpPr>
        <p:spPr bwMode="auto">
          <a:xfrm>
            <a:off x="-23813" y="3255963"/>
            <a:ext cx="37496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Times New Roman" pitchFamily="18" charset="0"/>
                <a:cs typeface="Times New Roman" pitchFamily="18" charset="0"/>
                <a:sym typeface="Wingdings 2" pitchFamily="18" charset="2"/>
              </a:rPr>
              <a:t></a:t>
            </a:r>
            <a:r>
              <a:rPr lang="en-US" sz="2400">
                <a:latin typeface="Times New Roman" pitchFamily="18" charset="0"/>
                <a:cs typeface="Times New Roman" pitchFamily="18" charset="0"/>
              </a:rPr>
              <a:t> Nước sôi ở nhiệt độ nào ? </a:t>
            </a:r>
            <a:endParaRPr lang="en-US" sz="2400"/>
          </a:p>
        </p:txBody>
      </p:sp>
      <p:sp>
        <p:nvSpPr>
          <p:cNvPr id="12293" name="Rectangle 8"/>
          <p:cNvSpPr>
            <a:spLocks noChangeArrowheads="1"/>
          </p:cNvSpPr>
          <p:nvPr/>
        </p:nvSpPr>
        <p:spPr bwMode="auto">
          <a:xfrm>
            <a:off x="36513" y="4225925"/>
            <a:ext cx="3943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sym typeface="Wingdings 2" pitchFamily="18" charset="2"/>
              </a:rPr>
              <a:t> </a:t>
            </a:r>
            <a:r>
              <a:rPr lang="en-US" sz="2400">
                <a:latin typeface="Times New Roman" pitchFamily="18" charset="0"/>
                <a:cs typeface="Times New Roman" pitchFamily="18" charset="0"/>
              </a:rPr>
              <a:t>Trong suốt thời gian nước sôi nhiệt độ của nước như thế nào? Đường biểu diễn có đặc điểm gì?</a:t>
            </a:r>
            <a:endParaRPr lang="en-US" sz="2400"/>
          </a:p>
        </p:txBody>
      </p:sp>
      <p:sp>
        <p:nvSpPr>
          <p:cNvPr id="12294" name="TextBox 9"/>
          <p:cNvSpPr txBox="1">
            <a:spLocks noChangeArrowheads="1"/>
          </p:cNvSpPr>
          <p:nvPr/>
        </p:nvSpPr>
        <p:spPr bwMode="auto">
          <a:xfrm>
            <a:off x="93663" y="3630613"/>
            <a:ext cx="388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latin typeface="Times New Roman" pitchFamily="18" charset="0"/>
                <a:cs typeface="Times New Roman" pitchFamily="18" charset="0"/>
                <a:sym typeface="Wingdings" pitchFamily="2" charset="2"/>
              </a:rPr>
              <a:t> 100</a:t>
            </a:r>
            <a:r>
              <a:rPr lang="en-US" sz="2400" baseline="30000">
                <a:latin typeface="Times New Roman" pitchFamily="18" charset="0"/>
                <a:cs typeface="Times New Roman" pitchFamily="18" charset="0"/>
                <a:sym typeface="Wingdings" pitchFamily="2" charset="2"/>
              </a:rPr>
              <a:t>0</a:t>
            </a:r>
            <a:r>
              <a:rPr lang="en-US" sz="2400">
                <a:latin typeface="Times New Roman" pitchFamily="18" charset="0"/>
                <a:cs typeface="Times New Roman" pitchFamily="18" charset="0"/>
                <a:sym typeface="Wingdings" pitchFamily="2" charset="2"/>
              </a:rPr>
              <a:t>C</a:t>
            </a:r>
            <a:endParaRPr lang="en-US" sz="2400">
              <a:latin typeface="Times New Roman" pitchFamily="18" charset="0"/>
              <a:cs typeface="Times New Roman" pitchFamily="18" charset="0"/>
            </a:endParaRPr>
          </a:p>
        </p:txBody>
      </p:sp>
      <p:sp>
        <p:nvSpPr>
          <p:cNvPr id="12295" name="TextBox 10"/>
          <p:cNvSpPr txBox="1">
            <a:spLocks noChangeArrowheads="1"/>
          </p:cNvSpPr>
          <p:nvPr/>
        </p:nvSpPr>
        <p:spPr bwMode="auto">
          <a:xfrm>
            <a:off x="69850" y="5749925"/>
            <a:ext cx="395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Wingdings" pitchFamily="2" charset="2"/>
              <a:buChar char="F"/>
              <a:defRPr/>
            </a:pPr>
            <a:r>
              <a:rPr lang="en-US" sz="2400" dirty="0" err="1" smtClean="0">
                <a:latin typeface="Times New Roman" pitchFamily="18" charset="0"/>
                <a:cs typeface="Times New Roman" pitchFamily="18" charset="0"/>
                <a:sym typeface="Wingdings" pitchFamily="2" charset="2"/>
              </a:rPr>
              <a:t>Không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thay</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đổi</a:t>
            </a:r>
            <a:r>
              <a:rPr lang="en-US" sz="2400" dirty="0" smtClean="0">
                <a:latin typeface="Times New Roman" pitchFamily="18" charset="0"/>
                <a:cs typeface="Times New Roman" pitchFamily="18" charset="0"/>
                <a:sym typeface="Wingdings" pitchFamily="2" charset="2"/>
              </a:rPr>
              <a:t>. </a:t>
            </a:r>
          </a:p>
          <a:p>
            <a:pPr eaLnBrk="1" hangingPunct="1">
              <a:defRPr/>
            </a:pPr>
            <a:r>
              <a:rPr lang="en-US" sz="2400" dirty="0" err="1" smtClean="0">
                <a:latin typeface="Times New Roman" pitchFamily="18" charset="0"/>
                <a:cs typeface="Times New Roman" pitchFamily="18" charset="0"/>
                <a:sym typeface="Wingdings" pitchFamily="2" charset="2"/>
              </a:rPr>
              <a:t>Đường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nằm</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ngang</a:t>
            </a:r>
            <a:endParaRPr lang="en-US" sz="2400" dirty="0" smtClean="0">
              <a:latin typeface="Times New Roman" pitchFamily="18" charset="0"/>
              <a:cs typeface="Times New Roman" pitchFamily="18" charset="0"/>
            </a:endParaRPr>
          </a:p>
        </p:txBody>
      </p:sp>
      <p:sp>
        <p:nvSpPr>
          <p:cNvPr id="12296" name="TextBox 3"/>
          <p:cNvSpPr txBox="1">
            <a:spLocks noChangeArrowheads="1"/>
          </p:cNvSpPr>
          <p:nvPr/>
        </p:nvSpPr>
        <p:spPr bwMode="auto">
          <a:xfrm>
            <a:off x="228600" y="152400"/>
            <a:ext cx="3124200" cy="65087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i="1">
                <a:solidFill>
                  <a:srgbClr val="990033"/>
                </a:solidFill>
                <a:latin typeface="Times New Roman" pitchFamily="18" charset="0"/>
                <a:cs typeface="Times New Roman" pitchFamily="18" charset="0"/>
                <a:sym typeface="Wingdings 2" pitchFamily="18" charset="2"/>
              </a:rPr>
              <a:t></a:t>
            </a:r>
            <a:r>
              <a:rPr lang="en-US" sz="3600" b="1" i="1">
                <a:solidFill>
                  <a:srgbClr val="990033"/>
                </a:solidFill>
                <a:latin typeface="Times New Roman" pitchFamily="18" charset="0"/>
                <a:cs typeface="Times New Roman" pitchFamily="18" charset="0"/>
              </a:rPr>
              <a:t>Nhận xét:</a:t>
            </a:r>
          </a:p>
        </p:txBody>
      </p:sp>
      <p:graphicFrame>
        <p:nvGraphicFramePr>
          <p:cNvPr id="10" name="Group 1135"/>
          <p:cNvGraphicFramePr>
            <a:graphicFrameLocks noGrp="1"/>
          </p:cNvGraphicFramePr>
          <p:nvPr/>
        </p:nvGraphicFramePr>
        <p:xfrm>
          <a:off x="3873500" y="973138"/>
          <a:ext cx="4916487" cy="5397500"/>
        </p:xfrm>
        <a:graphic>
          <a:graphicData uri="http://schemas.openxmlformats.org/drawingml/2006/table">
            <a:tbl>
              <a:tblPr/>
              <a:tblGrid>
                <a:gridCol w="293687"/>
                <a:gridCol w="334963"/>
                <a:gridCol w="325437"/>
                <a:gridCol w="330200"/>
                <a:gridCol w="330200"/>
                <a:gridCol w="330200"/>
                <a:gridCol w="330200"/>
                <a:gridCol w="330200"/>
                <a:gridCol w="330200"/>
                <a:gridCol w="330200"/>
                <a:gridCol w="330200"/>
                <a:gridCol w="330200"/>
                <a:gridCol w="330200"/>
                <a:gridCol w="330200"/>
                <a:gridCol w="330200"/>
              </a:tblGrid>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smtClean="0">
                        <a:ln>
                          <a:noFill/>
                        </a:ln>
                        <a:solidFill>
                          <a:srgbClr val="A5F9F9"/>
                        </a:solidFill>
                        <a:effectLst/>
                        <a:latin typeface="Arial"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r>
            </a:tbl>
          </a:graphicData>
        </a:graphic>
      </p:graphicFrame>
      <p:sp>
        <p:nvSpPr>
          <p:cNvPr id="15643" name="Text Box 337"/>
          <p:cNvSpPr txBox="1">
            <a:spLocks noChangeArrowheads="1"/>
          </p:cNvSpPr>
          <p:nvPr/>
        </p:nvSpPr>
        <p:spPr bwMode="auto">
          <a:xfrm>
            <a:off x="8437563" y="5921375"/>
            <a:ext cx="742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600" b="1">
                <a:latin typeface=".VnTime" pitchFamily="34" charset="0"/>
              </a:rPr>
              <a:t>Phót</a:t>
            </a:r>
          </a:p>
        </p:txBody>
      </p:sp>
      <p:sp>
        <p:nvSpPr>
          <p:cNvPr id="15644" name="Text Box 338"/>
          <p:cNvSpPr txBox="1">
            <a:spLocks noChangeArrowheads="1"/>
          </p:cNvSpPr>
          <p:nvPr/>
        </p:nvSpPr>
        <p:spPr bwMode="auto">
          <a:xfrm>
            <a:off x="3821113" y="635000"/>
            <a:ext cx="1219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600" b="1">
                <a:latin typeface=".VnTime" pitchFamily="34" charset="0"/>
              </a:rPr>
              <a:t>Nhiệt ®é</a:t>
            </a:r>
          </a:p>
        </p:txBody>
      </p:sp>
      <p:sp>
        <p:nvSpPr>
          <p:cNvPr id="15645" name="Text Box 628"/>
          <p:cNvSpPr txBox="1">
            <a:spLocks noChangeArrowheads="1"/>
          </p:cNvSpPr>
          <p:nvPr/>
        </p:nvSpPr>
        <p:spPr bwMode="auto">
          <a:xfrm>
            <a:off x="4833938" y="473075"/>
            <a:ext cx="42100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b="1">
                <a:latin typeface=".VnTime" pitchFamily="34" charset="0"/>
              </a:rPr>
              <a:t>B.V</a:t>
            </a:r>
            <a:r>
              <a:rPr lang="en-US" b="1"/>
              <a:t>ẽ đường biểu diễn sự sôi của nước</a:t>
            </a:r>
            <a:endParaRPr lang="en-US" b="1">
              <a:latin typeface=".VnTime" pitchFamily="34" charset="0"/>
            </a:endParaRPr>
          </a:p>
          <a:p>
            <a:pPr eaLnBrk="1" hangingPunct="1">
              <a:spcBef>
                <a:spcPct val="50000"/>
              </a:spcBef>
            </a:pPr>
            <a:endParaRPr lang="en-US" sz="1600" b="1">
              <a:latin typeface=".VnTime" pitchFamily="34" charset="0"/>
            </a:endParaRPr>
          </a:p>
        </p:txBody>
      </p:sp>
      <p:sp>
        <p:nvSpPr>
          <p:cNvPr id="15646" name="Line 652"/>
          <p:cNvSpPr>
            <a:spLocks noChangeShapeType="1"/>
          </p:cNvSpPr>
          <p:nvPr/>
        </p:nvSpPr>
        <p:spPr bwMode="auto">
          <a:xfrm>
            <a:off x="3805238" y="6400800"/>
            <a:ext cx="5365750"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47" name="Line 653"/>
          <p:cNvSpPr>
            <a:spLocks noChangeShapeType="1"/>
          </p:cNvSpPr>
          <p:nvPr/>
        </p:nvSpPr>
        <p:spPr bwMode="auto">
          <a:xfrm flipV="1">
            <a:off x="3816350" y="703263"/>
            <a:ext cx="4763" cy="5715000"/>
          </a:xfrm>
          <a:prstGeom prst="line">
            <a:avLst/>
          </a:prstGeom>
          <a:noFill/>
          <a:ln w="381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48" name="Line 644"/>
          <p:cNvSpPr>
            <a:spLocks noChangeShapeType="1"/>
          </p:cNvSpPr>
          <p:nvPr/>
        </p:nvSpPr>
        <p:spPr bwMode="auto">
          <a:xfrm flipV="1">
            <a:off x="3846513" y="5638800"/>
            <a:ext cx="660400" cy="762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49" name="Line 645"/>
          <p:cNvSpPr>
            <a:spLocks noChangeShapeType="1"/>
          </p:cNvSpPr>
          <p:nvPr/>
        </p:nvSpPr>
        <p:spPr bwMode="auto">
          <a:xfrm flipV="1">
            <a:off x="4506913" y="4495800"/>
            <a:ext cx="660400" cy="1143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0" name="Line 646"/>
          <p:cNvSpPr>
            <a:spLocks noChangeShapeType="1"/>
          </p:cNvSpPr>
          <p:nvPr/>
        </p:nvSpPr>
        <p:spPr bwMode="auto">
          <a:xfrm flipV="1">
            <a:off x="5167313" y="4038600"/>
            <a:ext cx="660400" cy="457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1" name="Line 647"/>
          <p:cNvSpPr>
            <a:spLocks noChangeShapeType="1"/>
          </p:cNvSpPr>
          <p:nvPr/>
        </p:nvSpPr>
        <p:spPr bwMode="auto">
          <a:xfrm flipV="1">
            <a:off x="5827713" y="3048000"/>
            <a:ext cx="660400" cy="990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2" name="Line 648"/>
          <p:cNvSpPr>
            <a:spLocks noChangeShapeType="1"/>
          </p:cNvSpPr>
          <p:nvPr/>
        </p:nvSpPr>
        <p:spPr bwMode="auto">
          <a:xfrm flipV="1">
            <a:off x="6488113" y="2438400"/>
            <a:ext cx="66040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3" name="Line 650"/>
          <p:cNvSpPr>
            <a:spLocks noChangeShapeType="1"/>
          </p:cNvSpPr>
          <p:nvPr/>
        </p:nvSpPr>
        <p:spPr bwMode="auto">
          <a:xfrm>
            <a:off x="7504113" y="2287588"/>
            <a:ext cx="1304925" cy="793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4" name="Text Box 651"/>
          <p:cNvSpPr txBox="1">
            <a:spLocks noChangeArrowheads="1"/>
          </p:cNvSpPr>
          <p:nvPr/>
        </p:nvSpPr>
        <p:spPr bwMode="auto">
          <a:xfrm>
            <a:off x="7613650" y="175101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b="1">
                <a:solidFill>
                  <a:srgbClr val="FF0000"/>
                </a:solidFill>
              </a:rPr>
              <a:t>Nước sôi</a:t>
            </a:r>
          </a:p>
        </p:txBody>
      </p:sp>
      <p:sp>
        <p:nvSpPr>
          <p:cNvPr id="15655" name="Line 649"/>
          <p:cNvSpPr>
            <a:spLocks noChangeShapeType="1"/>
          </p:cNvSpPr>
          <p:nvPr/>
        </p:nvSpPr>
        <p:spPr bwMode="auto">
          <a:xfrm flipV="1">
            <a:off x="7148513" y="2295525"/>
            <a:ext cx="317500" cy="152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56" name="Text Box 336"/>
          <p:cNvSpPr txBox="1">
            <a:spLocks noChangeArrowheads="1"/>
          </p:cNvSpPr>
          <p:nvPr/>
        </p:nvSpPr>
        <p:spPr bwMode="auto">
          <a:xfrm>
            <a:off x="3344863" y="62738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40</a:t>
            </a:r>
          </a:p>
        </p:txBody>
      </p:sp>
      <p:sp>
        <p:nvSpPr>
          <p:cNvPr id="15657" name="Text Box 339"/>
          <p:cNvSpPr txBox="1">
            <a:spLocks noChangeArrowheads="1"/>
          </p:cNvSpPr>
          <p:nvPr/>
        </p:nvSpPr>
        <p:spPr bwMode="auto">
          <a:xfrm>
            <a:off x="4383088" y="6329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2</a:t>
            </a:r>
          </a:p>
        </p:txBody>
      </p:sp>
      <p:sp>
        <p:nvSpPr>
          <p:cNvPr id="15658" name="Text Box 341"/>
          <p:cNvSpPr txBox="1">
            <a:spLocks noChangeArrowheads="1"/>
          </p:cNvSpPr>
          <p:nvPr/>
        </p:nvSpPr>
        <p:spPr bwMode="auto">
          <a:xfrm>
            <a:off x="5691188" y="6329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6</a:t>
            </a:r>
          </a:p>
        </p:txBody>
      </p:sp>
      <p:sp>
        <p:nvSpPr>
          <p:cNvPr id="15659" name="Text Box 344"/>
          <p:cNvSpPr txBox="1">
            <a:spLocks noChangeArrowheads="1"/>
          </p:cNvSpPr>
          <p:nvPr/>
        </p:nvSpPr>
        <p:spPr bwMode="auto">
          <a:xfrm>
            <a:off x="6921500" y="63039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10</a:t>
            </a:r>
          </a:p>
        </p:txBody>
      </p:sp>
      <p:sp>
        <p:nvSpPr>
          <p:cNvPr id="15660" name="Text Box 346"/>
          <p:cNvSpPr txBox="1">
            <a:spLocks noChangeArrowheads="1"/>
          </p:cNvSpPr>
          <p:nvPr/>
        </p:nvSpPr>
        <p:spPr bwMode="auto">
          <a:xfrm>
            <a:off x="8277225" y="6329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14</a:t>
            </a:r>
          </a:p>
        </p:txBody>
      </p:sp>
      <p:sp>
        <p:nvSpPr>
          <p:cNvPr id="15661" name="Text Box 348"/>
          <p:cNvSpPr txBox="1">
            <a:spLocks noChangeArrowheads="1"/>
          </p:cNvSpPr>
          <p:nvPr/>
        </p:nvSpPr>
        <p:spPr bwMode="auto">
          <a:xfrm>
            <a:off x="3451225" y="54864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50</a:t>
            </a:r>
          </a:p>
        </p:txBody>
      </p:sp>
      <p:sp>
        <p:nvSpPr>
          <p:cNvPr id="15662" name="Text Box 349"/>
          <p:cNvSpPr txBox="1">
            <a:spLocks noChangeArrowheads="1"/>
          </p:cNvSpPr>
          <p:nvPr/>
        </p:nvSpPr>
        <p:spPr bwMode="auto">
          <a:xfrm>
            <a:off x="3475038" y="488315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60</a:t>
            </a:r>
          </a:p>
        </p:txBody>
      </p:sp>
      <p:sp>
        <p:nvSpPr>
          <p:cNvPr id="15663" name="Text Box 350"/>
          <p:cNvSpPr txBox="1">
            <a:spLocks noChangeArrowheads="1"/>
          </p:cNvSpPr>
          <p:nvPr/>
        </p:nvSpPr>
        <p:spPr bwMode="auto">
          <a:xfrm>
            <a:off x="3451225" y="414337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70</a:t>
            </a:r>
          </a:p>
        </p:txBody>
      </p:sp>
      <p:sp>
        <p:nvSpPr>
          <p:cNvPr id="15664" name="Text Box 351"/>
          <p:cNvSpPr txBox="1">
            <a:spLocks noChangeArrowheads="1"/>
          </p:cNvSpPr>
          <p:nvPr/>
        </p:nvSpPr>
        <p:spPr bwMode="auto">
          <a:xfrm>
            <a:off x="3451225" y="344805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80</a:t>
            </a:r>
          </a:p>
        </p:txBody>
      </p:sp>
      <p:sp>
        <p:nvSpPr>
          <p:cNvPr id="15665" name="Text Box 352"/>
          <p:cNvSpPr txBox="1">
            <a:spLocks noChangeArrowheads="1"/>
          </p:cNvSpPr>
          <p:nvPr/>
        </p:nvSpPr>
        <p:spPr bwMode="auto">
          <a:xfrm>
            <a:off x="3433763" y="277812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90</a:t>
            </a:r>
          </a:p>
        </p:txBody>
      </p:sp>
      <p:sp>
        <p:nvSpPr>
          <p:cNvPr id="15666" name="Text Box 353"/>
          <p:cNvSpPr txBox="1">
            <a:spLocks noChangeArrowheads="1"/>
          </p:cNvSpPr>
          <p:nvPr/>
        </p:nvSpPr>
        <p:spPr bwMode="auto">
          <a:xfrm>
            <a:off x="3352800" y="14525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110</a:t>
            </a:r>
          </a:p>
        </p:txBody>
      </p:sp>
      <p:sp>
        <p:nvSpPr>
          <p:cNvPr id="15667" name="Line 643"/>
          <p:cNvSpPr>
            <a:spLocks noChangeShapeType="1"/>
          </p:cNvSpPr>
          <p:nvPr/>
        </p:nvSpPr>
        <p:spPr bwMode="auto">
          <a:xfrm flipV="1">
            <a:off x="8653463" y="2397125"/>
            <a:ext cx="0" cy="4114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 name="Text Box 342"/>
          <p:cNvSpPr txBox="1">
            <a:spLocks noChangeArrowheads="1"/>
          </p:cNvSpPr>
          <p:nvPr/>
        </p:nvSpPr>
        <p:spPr bwMode="auto">
          <a:xfrm>
            <a:off x="6318250" y="6329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8</a:t>
            </a:r>
          </a:p>
        </p:txBody>
      </p:sp>
      <p:sp>
        <p:nvSpPr>
          <p:cNvPr id="15669" name="Text Box 343"/>
          <p:cNvSpPr txBox="1">
            <a:spLocks noChangeArrowheads="1"/>
          </p:cNvSpPr>
          <p:nvPr/>
        </p:nvSpPr>
        <p:spPr bwMode="auto">
          <a:xfrm>
            <a:off x="5006975" y="6313488"/>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4</a:t>
            </a:r>
          </a:p>
        </p:txBody>
      </p:sp>
      <p:sp>
        <p:nvSpPr>
          <p:cNvPr id="15670" name="Text Box 347"/>
          <p:cNvSpPr txBox="1">
            <a:spLocks noChangeArrowheads="1"/>
          </p:cNvSpPr>
          <p:nvPr/>
        </p:nvSpPr>
        <p:spPr bwMode="auto">
          <a:xfrm>
            <a:off x="8613775" y="6319838"/>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15</a:t>
            </a:r>
          </a:p>
        </p:txBody>
      </p:sp>
      <p:sp>
        <p:nvSpPr>
          <p:cNvPr id="15671" name="Text Box 345"/>
          <p:cNvSpPr txBox="1">
            <a:spLocks noChangeArrowheads="1"/>
          </p:cNvSpPr>
          <p:nvPr/>
        </p:nvSpPr>
        <p:spPr bwMode="auto">
          <a:xfrm>
            <a:off x="7561263" y="634047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12</a:t>
            </a:r>
          </a:p>
        </p:txBody>
      </p:sp>
      <p:sp>
        <p:nvSpPr>
          <p:cNvPr id="15672" name="Line 630"/>
          <p:cNvSpPr>
            <a:spLocks noChangeShapeType="1"/>
          </p:cNvSpPr>
          <p:nvPr/>
        </p:nvSpPr>
        <p:spPr bwMode="auto">
          <a:xfrm>
            <a:off x="4506913" y="5702300"/>
            <a:ext cx="0" cy="685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3" name="Line 631"/>
          <p:cNvSpPr>
            <a:spLocks noChangeShapeType="1"/>
          </p:cNvSpPr>
          <p:nvPr/>
        </p:nvSpPr>
        <p:spPr bwMode="auto">
          <a:xfrm>
            <a:off x="3846513" y="4483100"/>
            <a:ext cx="1320800" cy="0"/>
          </a:xfrm>
          <a:prstGeom prst="line">
            <a:avLst/>
          </a:prstGeom>
          <a:noFill/>
          <a:ln w="1905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4" name="Line 632"/>
          <p:cNvSpPr>
            <a:spLocks noChangeShapeType="1"/>
          </p:cNvSpPr>
          <p:nvPr/>
        </p:nvSpPr>
        <p:spPr bwMode="auto">
          <a:xfrm>
            <a:off x="5167313" y="4483100"/>
            <a:ext cx="0" cy="19050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5" name="Line 633"/>
          <p:cNvSpPr>
            <a:spLocks noChangeShapeType="1"/>
          </p:cNvSpPr>
          <p:nvPr/>
        </p:nvSpPr>
        <p:spPr bwMode="auto">
          <a:xfrm>
            <a:off x="3846513" y="4025900"/>
            <a:ext cx="1981200" cy="0"/>
          </a:xfrm>
          <a:prstGeom prst="line">
            <a:avLst/>
          </a:prstGeom>
          <a:noFill/>
          <a:ln w="1905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6" name="Line 635"/>
          <p:cNvSpPr>
            <a:spLocks noChangeShapeType="1"/>
          </p:cNvSpPr>
          <p:nvPr/>
        </p:nvSpPr>
        <p:spPr bwMode="auto">
          <a:xfrm>
            <a:off x="3929063" y="3035300"/>
            <a:ext cx="2559050" cy="0"/>
          </a:xfrm>
          <a:prstGeom prst="line">
            <a:avLst/>
          </a:prstGeom>
          <a:noFill/>
          <a:ln w="1905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7" name="Line 636"/>
          <p:cNvSpPr>
            <a:spLocks noChangeShapeType="1"/>
          </p:cNvSpPr>
          <p:nvPr/>
        </p:nvSpPr>
        <p:spPr bwMode="auto">
          <a:xfrm>
            <a:off x="6488113" y="3035300"/>
            <a:ext cx="0" cy="3352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8" name="Line 637"/>
          <p:cNvSpPr>
            <a:spLocks noChangeShapeType="1"/>
          </p:cNvSpPr>
          <p:nvPr/>
        </p:nvSpPr>
        <p:spPr bwMode="auto">
          <a:xfrm flipV="1">
            <a:off x="7148513" y="2425700"/>
            <a:ext cx="0" cy="39624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9" name="Line 638"/>
          <p:cNvSpPr>
            <a:spLocks noChangeShapeType="1"/>
          </p:cNvSpPr>
          <p:nvPr/>
        </p:nvSpPr>
        <p:spPr bwMode="auto">
          <a:xfrm flipH="1">
            <a:off x="3846513" y="2425700"/>
            <a:ext cx="3302000" cy="0"/>
          </a:xfrm>
          <a:prstGeom prst="line">
            <a:avLst/>
          </a:prstGeom>
          <a:noFill/>
          <a:ln w="1905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0" name="Line 640"/>
          <p:cNvSpPr>
            <a:spLocks noChangeShapeType="1"/>
          </p:cNvSpPr>
          <p:nvPr/>
        </p:nvSpPr>
        <p:spPr bwMode="auto">
          <a:xfrm>
            <a:off x="3846513" y="2301875"/>
            <a:ext cx="3632200" cy="0"/>
          </a:xfrm>
          <a:prstGeom prst="line">
            <a:avLst/>
          </a:prstGeom>
          <a:noFill/>
          <a:ln w="1905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1" name="Line 641"/>
          <p:cNvSpPr>
            <a:spLocks noChangeShapeType="1"/>
          </p:cNvSpPr>
          <p:nvPr/>
        </p:nvSpPr>
        <p:spPr bwMode="auto">
          <a:xfrm flipV="1">
            <a:off x="7808913" y="2273300"/>
            <a:ext cx="0" cy="4114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2" name="Line 642"/>
          <p:cNvSpPr>
            <a:spLocks noChangeShapeType="1"/>
          </p:cNvSpPr>
          <p:nvPr/>
        </p:nvSpPr>
        <p:spPr bwMode="auto">
          <a:xfrm flipV="1">
            <a:off x="8469313" y="2273300"/>
            <a:ext cx="0" cy="4114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3" name="Line 643"/>
          <p:cNvSpPr>
            <a:spLocks noChangeShapeType="1"/>
          </p:cNvSpPr>
          <p:nvPr/>
        </p:nvSpPr>
        <p:spPr bwMode="auto">
          <a:xfrm flipV="1">
            <a:off x="8799513" y="2273300"/>
            <a:ext cx="0" cy="4114800"/>
          </a:xfrm>
          <a:prstGeom prst="line">
            <a:avLst/>
          </a:prstGeom>
          <a:noFill/>
          <a:ln w="127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4" name="Text Box 353"/>
          <p:cNvSpPr txBox="1">
            <a:spLocks noChangeArrowheads="1"/>
          </p:cNvSpPr>
          <p:nvPr/>
        </p:nvSpPr>
        <p:spPr bwMode="auto">
          <a:xfrm>
            <a:off x="3352800" y="2133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1000" fill="hold"/>
                                        <p:tgtEl>
                                          <p:spTgt spid="12296"/>
                                        </p:tgtEl>
                                        <p:attrNameLst>
                                          <p:attrName>ppt_w</p:attrName>
                                        </p:attrNameLst>
                                      </p:cBhvr>
                                      <p:tavLst>
                                        <p:tav tm="0">
                                          <p:val>
                                            <p:fltVal val="0"/>
                                          </p:val>
                                        </p:tav>
                                        <p:tav tm="100000">
                                          <p:val>
                                            <p:strVal val="#ppt_w"/>
                                          </p:val>
                                        </p:tav>
                                      </p:tavLst>
                                    </p:anim>
                                    <p:anim calcmode="lin" valueType="num">
                                      <p:cBhvr>
                                        <p:cTn id="8" dur="1000" fill="hold"/>
                                        <p:tgtEl>
                                          <p:spTgt spid="122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diamond(in)">
                                      <p:cBhvr>
                                        <p:cTn id="18" dur="2000"/>
                                        <p:tgtEl>
                                          <p:spTgt spid="12292"/>
                                        </p:tgtEl>
                                      </p:cBhvr>
                                    </p:animEffect>
                                  </p:childTnLst>
                                </p:cTn>
                              </p:par>
                            </p:childTnLst>
                          </p:cTn>
                        </p:par>
                        <p:par>
                          <p:cTn id="19" fill="hold" nodeType="afterGroup">
                            <p:stCondLst>
                              <p:cond delay="4000"/>
                            </p:stCondLst>
                            <p:childTnLst>
                              <p:par>
                                <p:cTn id="20" presetID="16" presetClass="entr" presetSubtype="26" fill="hold" grpId="0" nodeType="after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arn(inHorizontal)">
                                      <p:cBhvr>
                                        <p:cTn id="22" dur="10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1"/>
                                        </p:tgtEl>
                                        <p:attrNameLst>
                                          <p:attrName>style.visibility</p:attrName>
                                        </p:attrNameLst>
                                      </p:cBhvr>
                                      <p:to>
                                        <p:strVal val="visible"/>
                                      </p:to>
                                    </p:set>
                                    <p:anim calcmode="lin" valueType="num">
                                      <p:cBhvr additive="base">
                                        <p:cTn id="27" dur="500" fill="hold"/>
                                        <p:tgtEl>
                                          <p:spTgt spid="12291"/>
                                        </p:tgtEl>
                                        <p:attrNameLst>
                                          <p:attrName>ppt_x</p:attrName>
                                        </p:attrNameLst>
                                      </p:cBhvr>
                                      <p:tavLst>
                                        <p:tav tm="0">
                                          <p:val>
                                            <p:strVal val="#ppt_x"/>
                                          </p:val>
                                        </p:tav>
                                        <p:tav tm="100000">
                                          <p:val>
                                            <p:strVal val="#ppt_x"/>
                                          </p:val>
                                        </p:tav>
                                      </p:tavLst>
                                    </p:anim>
                                    <p:anim calcmode="lin" valueType="num">
                                      <p:cBhvr additive="base">
                                        <p:cTn id="2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294">
                                            <p:txEl>
                                              <p:pRg st="0" end="0"/>
                                            </p:txEl>
                                          </p:spTgt>
                                        </p:tgtEl>
                                        <p:attrNameLst>
                                          <p:attrName>style.visibility</p:attrName>
                                        </p:attrNameLst>
                                      </p:cBhvr>
                                      <p:to>
                                        <p:strVal val="visible"/>
                                      </p:to>
                                    </p:set>
                                    <p:anim calcmode="lin" valueType="num">
                                      <p:cBhvr additive="base">
                                        <p:cTn id="33"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295">
                                            <p:txEl>
                                              <p:pRg st="0" end="0"/>
                                            </p:txEl>
                                          </p:spTgt>
                                        </p:tgtEl>
                                        <p:attrNameLst>
                                          <p:attrName>style.visibility</p:attrName>
                                        </p:attrNameLst>
                                      </p:cBhvr>
                                      <p:to>
                                        <p:strVal val="visible"/>
                                      </p:to>
                                    </p:set>
                                    <p:anim calcmode="lin" valueType="num">
                                      <p:cBhvr additive="base">
                                        <p:cTn id="39"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295">
                                            <p:txEl>
                                              <p:pRg st="1" end="1"/>
                                            </p:txEl>
                                          </p:spTgt>
                                        </p:tgtEl>
                                        <p:attrNameLst>
                                          <p:attrName>style.visibility</p:attrName>
                                        </p:attrNameLst>
                                      </p:cBhvr>
                                      <p:to>
                                        <p:strVal val="visible"/>
                                      </p:to>
                                    </p:set>
                                    <p:anim calcmode="lin" valueType="num">
                                      <p:cBhvr additive="base">
                                        <p:cTn id="45" dur="5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Text Box 7"/>
          <p:cNvSpPr txBox="1">
            <a:spLocks noChangeArrowheads="1"/>
          </p:cNvSpPr>
          <p:nvPr/>
        </p:nvSpPr>
        <p:spPr bwMode="auto">
          <a:xfrm>
            <a:off x="747713" y="381000"/>
            <a:ext cx="7253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200">
                <a:latin typeface=".VnTime" pitchFamily="34" charset="0"/>
              </a:rPr>
              <a:t>C1: ThÕ nµo lµ sù s«i ?</a:t>
            </a:r>
          </a:p>
        </p:txBody>
      </p:sp>
      <p:sp>
        <p:nvSpPr>
          <p:cNvPr id="95240" name="Text Box 8"/>
          <p:cNvSpPr txBox="1">
            <a:spLocks noChangeArrowheads="1"/>
          </p:cNvSpPr>
          <p:nvPr/>
        </p:nvSpPr>
        <p:spPr bwMode="auto">
          <a:xfrm>
            <a:off x="844550" y="838200"/>
            <a:ext cx="8299450" cy="156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200">
                <a:latin typeface=".VnTime" pitchFamily="34" charset="0"/>
              </a:rPr>
              <a:t>Sù s«i lµ sù bay h¬i x¶y ra ë trong lßng chÊt láng vµ ngay trªn mÆt tho¸ng cña chÊt láng. ë mét nhiÖt ®é nhÊt ®Þnh </a:t>
            </a:r>
          </a:p>
        </p:txBody>
      </p:sp>
      <p:sp>
        <p:nvSpPr>
          <p:cNvPr id="95241" name="Text Box 9"/>
          <p:cNvSpPr txBox="1">
            <a:spLocks noChangeArrowheads="1"/>
          </p:cNvSpPr>
          <p:nvPr/>
        </p:nvSpPr>
        <p:spPr bwMode="auto">
          <a:xfrm>
            <a:off x="773113" y="2438400"/>
            <a:ext cx="8370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VnTime" pitchFamily="34" charset="0"/>
              </a:rPr>
              <a:t>C2: </a:t>
            </a:r>
            <a:r>
              <a:rPr lang="en-US" sz="2800">
                <a:latin typeface="Times New Roman" pitchFamily="18" charset="0"/>
              </a:rPr>
              <a:t>Đ</a:t>
            </a:r>
            <a:r>
              <a:rPr lang="en-US" sz="2800">
                <a:latin typeface=".VnTime" pitchFamily="34" charset="0"/>
              </a:rPr>
              <a:t>iÒn vµo chç trèng nh</a:t>
            </a:r>
            <a:r>
              <a:rPr lang="en-US" sz="2800">
                <a:latin typeface="Times New Roman" pitchFamily="18" charset="0"/>
              </a:rPr>
              <a:t>ữ</a:t>
            </a:r>
            <a:r>
              <a:rPr lang="en-US" sz="2800">
                <a:latin typeface=".VnTime" pitchFamily="34" charset="0"/>
              </a:rPr>
              <a:t>ng tõ hoÆc côm tõ thÝch hîp:</a:t>
            </a:r>
          </a:p>
        </p:txBody>
      </p:sp>
      <p:sp>
        <p:nvSpPr>
          <p:cNvPr id="95242" name="Text Box 10"/>
          <p:cNvSpPr txBox="1">
            <a:spLocks noChangeArrowheads="1"/>
          </p:cNvSpPr>
          <p:nvPr/>
        </p:nvSpPr>
        <p:spPr bwMode="auto">
          <a:xfrm>
            <a:off x="762000" y="2901950"/>
            <a:ext cx="78486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400">
                <a:latin typeface=".VnTime" pitchFamily="34" charset="0"/>
              </a:rPr>
              <a:t>N­íc s«i ë nhiÖt ®é…………trong suèt thêi gian s«i nhiÖt ®ộ cña n­íc……………………..</a:t>
            </a:r>
          </a:p>
        </p:txBody>
      </p:sp>
      <p:sp>
        <p:nvSpPr>
          <p:cNvPr id="95243" name="Text Box 11"/>
          <p:cNvSpPr txBox="1">
            <a:spLocks noChangeArrowheads="1"/>
          </p:cNvSpPr>
          <p:nvPr/>
        </p:nvSpPr>
        <p:spPr bwMode="auto">
          <a:xfrm>
            <a:off x="2063750" y="3200400"/>
            <a:ext cx="2813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solidFill>
                  <a:srgbClr val="FF0000"/>
                </a:solidFill>
                <a:latin typeface=".VnTime" pitchFamily="34" charset="0"/>
              </a:rPr>
              <a:t>kh«ng thay ®æi</a:t>
            </a:r>
          </a:p>
        </p:txBody>
      </p:sp>
      <p:sp>
        <p:nvSpPr>
          <p:cNvPr id="95244" name="Text Box 12"/>
          <p:cNvSpPr txBox="1">
            <a:spLocks noChangeArrowheads="1"/>
          </p:cNvSpPr>
          <p:nvPr/>
        </p:nvSpPr>
        <p:spPr bwMode="auto">
          <a:xfrm>
            <a:off x="3311525" y="289560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400">
                <a:solidFill>
                  <a:srgbClr val="FF0000"/>
                </a:solidFill>
                <a:latin typeface=".VnTime" pitchFamily="34" charset="0"/>
              </a:rPr>
              <a:t>100</a:t>
            </a:r>
            <a:r>
              <a:rPr lang="en-US" sz="2400" baseline="30000">
                <a:solidFill>
                  <a:srgbClr val="FF0000"/>
                </a:solidFill>
                <a:latin typeface=".VnTime" pitchFamily="34" charset="0"/>
              </a:rPr>
              <a:t>0</a:t>
            </a:r>
            <a:r>
              <a:rPr lang="en-US" sz="2400">
                <a:solidFill>
                  <a:srgbClr val="FF0000"/>
                </a:solidFill>
                <a:latin typeface=".VnTime" pitchFamily="34" charset="0"/>
              </a:rPr>
              <a:t>C</a:t>
            </a:r>
          </a:p>
        </p:txBody>
      </p:sp>
      <p:sp>
        <p:nvSpPr>
          <p:cNvPr id="95245" name="Text Box 13"/>
          <p:cNvSpPr txBox="1">
            <a:spLocks noChangeArrowheads="1"/>
          </p:cNvSpPr>
          <p:nvPr/>
        </p:nvSpPr>
        <p:spPr bwMode="auto">
          <a:xfrm>
            <a:off x="773113" y="3686175"/>
            <a:ext cx="8370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VnTime" pitchFamily="34" charset="0"/>
              </a:rPr>
              <a:t>C3: Trªn ®­êng biÓu diÔn  sù thay ®æi nhiÖt ®é khi ®un n­íc s«i tõ phót 0 ®Õn phót 11 nhiÖt dé thay ®æi nh­ thÕ nµo, tõ phót thø 11 ®Õn phót thø 15 nhiÖt ®é thay ®æi nh­ thÕ nµo?</a:t>
            </a:r>
          </a:p>
        </p:txBody>
      </p:sp>
      <p:sp>
        <p:nvSpPr>
          <p:cNvPr id="95246" name="Text Box 14"/>
          <p:cNvSpPr txBox="1">
            <a:spLocks noChangeArrowheads="1"/>
          </p:cNvSpPr>
          <p:nvPr/>
        </p:nvSpPr>
        <p:spPr bwMode="auto">
          <a:xfrm>
            <a:off x="533400" y="5486400"/>
            <a:ext cx="8077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400">
                <a:latin typeface=".VnTime" pitchFamily="34" charset="0"/>
              </a:rPr>
              <a:t>   -Tõ phót 0 ®Õn phót 11 nhiÖt ®é t</a:t>
            </a:r>
            <a:r>
              <a:rPr lang="en-US" sz="2400">
                <a:latin typeface="Times New Roman" pitchFamily="18" charset="0"/>
              </a:rPr>
              <a:t>ă</a:t>
            </a:r>
            <a:r>
              <a:rPr lang="en-US" sz="2400">
                <a:latin typeface=".VnTime" pitchFamily="34" charset="0"/>
              </a:rPr>
              <a:t>ng dÇn tõ 40</a:t>
            </a:r>
            <a:r>
              <a:rPr lang="en-US" sz="2400" baseline="30000">
                <a:latin typeface=".VnTime" pitchFamily="34" charset="0"/>
              </a:rPr>
              <a:t>0</a:t>
            </a:r>
            <a:r>
              <a:rPr lang="en-US" sz="2400">
                <a:latin typeface=".VnTime" pitchFamily="34" charset="0"/>
              </a:rPr>
              <a:t>C ®Õn 100</a:t>
            </a:r>
            <a:r>
              <a:rPr lang="en-US" sz="2400" baseline="30000">
                <a:latin typeface=".VnTime" pitchFamily="34" charset="0"/>
              </a:rPr>
              <a:t>0</a:t>
            </a:r>
            <a:r>
              <a:rPr lang="en-US" sz="2400">
                <a:latin typeface=".VnTime" pitchFamily="34" charset="0"/>
              </a:rPr>
              <a:t>C.</a:t>
            </a:r>
          </a:p>
          <a:p>
            <a:pPr>
              <a:spcBef>
                <a:spcPct val="50000"/>
              </a:spcBef>
            </a:pPr>
            <a:r>
              <a:rPr lang="en-US" sz="2400">
                <a:latin typeface=".VnTime" pitchFamily="34" charset="0"/>
              </a:rPr>
              <a:t>   -Tõ phót 11 ®Õn phót 15 nhiÖt ®é kh«ng ®æi ë 100</a:t>
            </a:r>
            <a:r>
              <a:rPr lang="en-US" sz="2400" baseline="30000">
                <a:latin typeface=".VnTime" pitchFamily="34" charset="0"/>
              </a:rPr>
              <a:t>0</a:t>
            </a:r>
            <a:r>
              <a:rPr lang="en-US" sz="2400">
                <a:latin typeface=".VnTime" pitchFamily="34" charset="0"/>
              </a:rPr>
              <a:t>C.</a:t>
            </a:r>
          </a:p>
        </p:txBody>
      </p:sp>
      <p:sp>
        <p:nvSpPr>
          <p:cNvPr id="16394" name="Text Box 16"/>
          <p:cNvSpPr txBox="1">
            <a:spLocks noChangeArrowheads="1"/>
          </p:cNvSpPr>
          <p:nvPr/>
        </p:nvSpPr>
        <p:spPr bwMode="auto">
          <a:xfrm>
            <a:off x="914400" y="13652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endParaRPr lang="en-US" sz="4000">
              <a:solidFill>
                <a:srgbClr val="3333FF"/>
              </a:solidFill>
              <a:latin typeface=".VnTime" pitchFamily="34" charset="0"/>
            </a:endParaRPr>
          </a:p>
        </p:txBody>
      </p:sp>
      <p:sp>
        <p:nvSpPr>
          <p:cNvPr id="16395" name="Text Box 18"/>
          <p:cNvSpPr txBox="1">
            <a:spLocks noChangeArrowheads="1"/>
          </p:cNvSpPr>
          <p:nvPr/>
        </p:nvSpPr>
        <p:spPr bwMode="auto">
          <a:xfrm>
            <a:off x="762000" y="-76200"/>
            <a:ext cx="3516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600">
                <a:solidFill>
                  <a:srgbClr val="D60093"/>
                </a:solidFill>
                <a:latin typeface="Times New Roman" pitchFamily="18" charset="0"/>
              </a:rPr>
              <a:t>Trả lời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additive="base">
                                        <p:cTn id="7" dur="500" fill="hold"/>
                                        <p:tgtEl>
                                          <p:spTgt spid="95239"/>
                                        </p:tgtEl>
                                        <p:attrNameLst>
                                          <p:attrName>ppt_x</p:attrName>
                                        </p:attrNameLst>
                                      </p:cBhvr>
                                      <p:tavLst>
                                        <p:tav tm="0">
                                          <p:val>
                                            <p:strVal val="#ppt_x"/>
                                          </p:val>
                                        </p:tav>
                                        <p:tav tm="100000">
                                          <p:val>
                                            <p:strVal val="#ppt_x"/>
                                          </p:val>
                                        </p:tav>
                                      </p:tavLst>
                                    </p:anim>
                                    <p:anim calcmode="lin" valueType="num">
                                      <p:cBhvr additive="base">
                                        <p:cTn id="8" dur="500" fill="hold"/>
                                        <p:tgtEl>
                                          <p:spTgt spid="952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5240"/>
                                        </p:tgtEl>
                                        <p:attrNameLst>
                                          <p:attrName>style.visibility</p:attrName>
                                        </p:attrNameLst>
                                      </p:cBhvr>
                                      <p:to>
                                        <p:strVal val="visible"/>
                                      </p:to>
                                    </p:set>
                                    <p:animEffect transition="in" filter="diamond(in)">
                                      <p:cBhvr>
                                        <p:cTn id="13" dur="2000"/>
                                        <p:tgtEl>
                                          <p:spTgt spid="95240"/>
                                        </p:tgtEl>
                                      </p:cBhvr>
                                    </p:animEffect>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5241"/>
                                        </p:tgtEl>
                                        <p:attrNameLst>
                                          <p:attrName>style.visibility</p:attrName>
                                        </p:attrNameLst>
                                      </p:cBhvr>
                                      <p:to>
                                        <p:strVal val="visible"/>
                                      </p:to>
                                    </p:set>
                                    <p:anim calcmode="lin" valueType="num">
                                      <p:cBhvr additive="base">
                                        <p:cTn id="18" dur="500" fill="hold"/>
                                        <p:tgtEl>
                                          <p:spTgt spid="95241"/>
                                        </p:tgtEl>
                                        <p:attrNameLst>
                                          <p:attrName>ppt_x</p:attrName>
                                        </p:attrNameLst>
                                      </p:cBhvr>
                                      <p:tavLst>
                                        <p:tav tm="0">
                                          <p:val>
                                            <p:strVal val="#ppt_x"/>
                                          </p:val>
                                        </p:tav>
                                        <p:tav tm="100000">
                                          <p:val>
                                            <p:strVal val="#ppt_x"/>
                                          </p:val>
                                        </p:tav>
                                      </p:tavLst>
                                    </p:anim>
                                    <p:anim calcmode="lin" valueType="num">
                                      <p:cBhvr additive="base">
                                        <p:cTn id="19" dur="500" fill="hold"/>
                                        <p:tgtEl>
                                          <p:spTgt spid="9524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5242"/>
                                        </p:tgtEl>
                                        <p:attrNameLst>
                                          <p:attrName>style.visibility</p:attrName>
                                        </p:attrNameLst>
                                      </p:cBhvr>
                                      <p:to>
                                        <p:strVal val="visible"/>
                                      </p:to>
                                    </p:set>
                                    <p:animEffect transition="in" filter="diamond(in)">
                                      <p:cBhvr>
                                        <p:cTn id="24" dur="2000"/>
                                        <p:tgtEl>
                                          <p:spTgt spid="952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5244"/>
                                        </p:tgtEl>
                                        <p:attrNameLst>
                                          <p:attrName>style.visibility</p:attrName>
                                        </p:attrNameLst>
                                      </p:cBhvr>
                                      <p:to>
                                        <p:strVal val="visible"/>
                                      </p:to>
                                    </p:set>
                                    <p:animEffect transition="in" filter="checkerboard(across)">
                                      <p:cBhvr>
                                        <p:cTn id="29" dur="500"/>
                                        <p:tgtEl>
                                          <p:spTgt spid="95244"/>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95243"/>
                                        </p:tgtEl>
                                        <p:attrNameLst>
                                          <p:attrName>style.visibility</p:attrName>
                                        </p:attrNameLst>
                                      </p:cBhvr>
                                      <p:to>
                                        <p:strVal val="visible"/>
                                      </p:to>
                                    </p:set>
                                    <p:animEffect transition="in" filter="diamond(in)">
                                      <p:cBhvr>
                                        <p:cTn id="34" dur="2000"/>
                                        <p:tgtEl>
                                          <p:spTgt spid="95243"/>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5245"/>
                                        </p:tgtEl>
                                        <p:attrNameLst>
                                          <p:attrName>style.visibility</p:attrName>
                                        </p:attrNameLst>
                                      </p:cBhvr>
                                      <p:to>
                                        <p:strVal val="visible"/>
                                      </p:to>
                                    </p:set>
                                    <p:anim calcmode="lin" valueType="num">
                                      <p:cBhvr additive="base">
                                        <p:cTn id="39" dur="500" fill="hold"/>
                                        <p:tgtEl>
                                          <p:spTgt spid="95245"/>
                                        </p:tgtEl>
                                        <p:attrNameLst>
                                          <p:attrName>ppt_x</p:attrName>
                                        </p:attrNameLst>
                                      </p:cBhvr>
                                      <p:tavLst>
                                        <p:tav tm="0">
                                          <p:val>
                                            <p:strVal val="#ppt_x"/>
                                          </p:val>
                                        </p:tav>
                                        <p:tav tm="100000">
                                          <p:val>
                                            <p:strVal val="#ppt_x"/>
                                          </p:val>
                                        </p:tav>
                                      </p:tavLst>
                                    </p:anim>
                                    <p:anim calcmode="lin" valueType="num">
                                      <p:cBhvr additive="base">
                                        <p:cTn id="40" dur="500" fill="hold"/>
                                        <p:tgtEl>
                                          <p:spTgt spid="9524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95246"/>
                                        </p:tgtEl>
                                        <p:attrNameLst>
                                          <p:attrName>style.visibility</p:attrName>
                                        </p:attrNameLst>
                                      </p:cBhvr>
                                      <p:to>
                                        <p:strVal val="visible"/>
                                      </p:to>
                                    </p:set>
                                    <p:animEffect transition="in" filter="diamond(in)">
                                      <p:cBhvr>
                                        <p:cTn id="45" dur="2000"/>
                                        <p:tgtEl>
                                          <p:spTgt spid="95246"/>
                                        </p:tgtEl>
                                      </p:cBhvr>
                                    </p:animEffect>
                                  </p:childTnLst>
                                  <p:subTnLst>
                                    <p:audio>
                                      <p:cMediaNode>
                                        <p:cTn display="0" masterRel="sameClick">
                                          <p:stCondLst>
                                            <p:cond evt="begin" delay="0">
                                              <p:tn val="43"/>
                                            </p:cond>
                                          </p:stCondLst>
                                          <p:endCondLst>
                                            <p:cond evt="onStopAudio" delay="0">
                                              <p:tgtEl>
                                                <p:sldTgt/>
                                              </p:tgtEl>
                                            </p:cond>
                                          </p:endCondLst>
                                        </p:cTn>
                                        <p:tgtEl>
                                          <p:sndTgt r:embed="rId4" name="wind.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1" nodeType="clickEffect">
                                  <p:stCondLst>
                                    <p:cond delay="0"/>
                                  </p:stCondLst>
                                  <p:childTnLst>
                                    <p:set>
                                      <p:cBhvr>
                                        <p:cTn id="49" dur="1" fill="hold">
                                          <p:stCondLst>
                                            <p:cond delay="0"/>
                                          </p:stCondLst>
                                        </p:cTn>
                                        <p:tgtEl>
                                          <p:spTgt spid="95246"/>
                                        </p:tgtEl>
                                        <p:attrNameLst>
                                          <p:attrName>style.visibility</p:attrName>
                                        </p:attrNameLst>
                                      </p:cBhvr>
                                      <p:to>
                                        <p:strVal val="visible"/>
                                      </p:to>
                                    </p:set>
                                    <p:animEffect transition="in" filter="diamond(in)">
                                      <p:cBhvr>
                                        <p:cTn id="50" dur="2000"/>
                                        <p:tgtEl>
                                          <p:spTgt spid="95246"/>
                                        </p:tgtEl>
                                      </p:cBhvr>
                                    </p:animEffect>
                                  </p:childTnLst>
                                  <p:subTnLst>
                                    <p:audio>
                                      <p:cMediaNode>
                                        <p:cTn display="0" masterRel="sameClick">
                                          <p:stCondLst>
                                            <p:cond evt="begin" delay="0">
                                              <p:tn val="48"/>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40" grpId="0" animBg="1"/>
      <p:bldP spid="95241" grpId="0"/>
      <p:bldP spid="95242" grpId="0" animBg="1"/>
      <p:bldP spid="95243" grpId="0"/>
      <p:bldP spid="95244" grpId="0"/>
      <p:bldP spid="95245" grpId="0"/>
      <p:bldP spid="95246" grpId="0" animBg="1"/>
      <p:bldP spid="952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633413" y="2209800"/>
            <a:ext cx="8281987" cy="95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VnTime" pitchFamily="34" charset="0"/>
              </a:rPr>
              <a:t>Trong suèt qu¸ tr</a:t>
            </a:r>
            <a:r>
              <a:rPr lang="en-US" sz="2800">
                <a:latin typeface="Times New Roman" pitchFamily="18" charset="0"/>
              </a:rPr>
              <a:t>ì</a:t>
            </a:r>
            <a:r>
              <a:rPr lang="en-US" sz="2800">
                <a:latin typeface=".VnTime" pitchFamily="34" charset="0"/>
              </a:rPr>
              <a:t>nh nãng ch¶y, ®«ng ®Æc, sù s«i nhiÖt ®é kh«ng thay ®æi vµ x¶y ra ë mét nhiÖt ®é x¸c ®Þnh.</a:t>
            </a:r>
          </a:p>
        </p:txBody>
      </p:sp>
      <p:sp>
        <p:nvSpPr>
          <p:cNvPr id="96261" name="Text Box 5"/>
          <p:cNvSpPr txBox="1">
            <a:spLocks noChangeArrowheads="1"/>
          </p:cNvSpPr>
          <p:nvPr/>
        </p:nvSpPr>
        <p:spPr bwMode="auto">
          <a:xfrm>
            <a:off x="685800" y="304800"/>
            <a:ext cx="82296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200" b="1">
                <a:solidFill>
                  <a:schemeClr val="folHlink"/>
                </a:solidFill>
                <a:latin typeface="VNI-Times" pitchFamily="2" charset="0"/>
              </a:rPr>
              <a:t>Traû lôøi caâu hoûi:</a:t>
            </a:r>
            <a:r>
              <a:rPr lang="en-US" sz="3200">
                <a:latin typeface="VNI-Times" pitchFamily="2" charset="0"/>
              </a:rPr>
              <a:t> </a:t>
            </a:r>
          </a:p>
          <a:p>
            <a:pPr>
              <a:spcBef>
                <a:spcPct val="50000"/>
              </a:spcBef>
            </a:pPr>
            <a:r>
              <a:rPr lang="en-US" sz="3200">
                <a:latin typeface=".VnTime" pitchFamily="34" charset="0"/>
              </a:rPr>
              <a:t>C4: So s¸nh sù gièng nhau gi</a:t>
            </a:r>
            <a:r>
              <a:rPr lang="en-US" sz="3200">
                <a:latin typeface="Times New Roman" pitchFamily="18" charset="0"/>
              </a:rPr>
              <a:t>ữ</a:t>
            </a:r>
            <a:r>
              <a:rPr lang="en-US" sz="3200">
                <a:latin typeface=".VnTime" pitchFamily="34" charset="0"/>
              </a:rPr>
              <a:t>a qu¸ tr</a:t>
            </a:r>
            <a:r>
              <a:rPr lang="en-US" sz="3200">
                <a:latin typeface="Times New Roman" pitchFamily="18" charset="0"/>
              </a:rPr>
              <a:t>ì</a:t>
            </a:r>
            <a:r>
              <a:rPr lang="en-US" sz="3200">
                <a:latin typeface=".VnTime" pitchFamily="34" charset="0"/>
              </a:rPr>
              <a:t>nh nãng ch¶y, ®«ng ®Æc, sù s«i ë ®iÓm nµo?</a:t>
            </a:r>
          </a:p>
        </p:txBody>
      </p:sp>
      <p:sp>
        <p:nvSpPr>
          <p:cNvPr id="96263" name="Text Box 7"/>
          <p:cNvSpPr txBox="1">
            <a:spLocks noChangeArrowheads="1"/>
          </p:cNvSpPr>
          <p:nvPr/>
        </p:nvSpPr>
        <p:spPr bwMode="auto">
          <a:xfrm>
            <a:off x="609600" y="3200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200">
                <a:latin typeface=".VnTime" pitchFamily="34" charset="0"/>
              </a:rPr>
              <a:t>C5: Sù bay h¬i, sù s«i gièng nhau vµ kh¸c nhau ë ®iÓm nµo?</a:t>
            </a:r>
          </a:p>
        </p:txBody>
      </p:sp>
      <p:sp>
        <p:nvSpPr>
          <p:cNvPr id="96264" name="Text Box 8"/>
          <p:cNvSpPr txBox="1">
            <a:spLocks noChangeArrowheads="1"/>
          </p:cNvSpPr>
          <p:nvPr/>
        </p:nvSpPr>
        <p:spPr bwMode="auto">
          <a:xfrm>
            <a:off x="633413" y="4191000"/>
            <a:ext cx="8510587" cy="245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VnTime" pitchFamily="34" charset="0"/>
              </a:rPr>
              <a:t>-Gièng nhau: gi</a:t>
            </a:r>
            <a:r>
              <a:rPr lang="en-US" sz="2800">
                <a:latin typeface="Times New Roman" pitchFamily="18" charset="0"/>
              </a:rPr>
              <a:t>ữ</a:t>
            </a:r>
            <a:r>
              <a:rPr lang="en-US" sz="2800">
                <a:latin typeface=".VnTime" pitchFamily="34" charset="0"/>
              </a:rPr>
              <a:t>a sù s«i vµ sù bay h¬i ®Òu chuyÓn tõ thÓ láng sang thÓ khÝ.</a:t>
            </a:r>
          </a:p>
          <a:p>
            <a:pPr>
              <a:spcBef>
                <a:spcPct val="50000"/>
              </a:spcBef>
              <a:buFontTx/>
              <a:buChar char="-"/>
            </a:pPr>
            <a:r>
              <a:rPr lang="en-US" sz="2800">
                <a:latin typeface=".VnTime" pitchFamily="34" charset="0"/>
              </a:rPr>
              <a:t>Kh¸c nhau:Sù bay h¬i chØ x¶y ra trªn bÒ mÆt cña chÊt láng vµ ë bÊt k</a:t>
            </a:r>
            <a:r>
              <a:rPr lang="en-US" sz="2800">
                <a:latin typeface="Times New Roman" pitchFamily="18" charset="0"/>
              </a:rPr>
              <a:t>ì</a:t>
            </a:r>
            <a:r>
              <a:rPr lang="en-US" sz="2800">
                <a:latin typeface=".VnTime" pitchFamily="34" charset="0"/>
              </a:rPr>
              <a:t> nhiÖt ®é nµo cßn sù s«i lµ sù bay h¬i x¶y ra ë trong lßng chÊt láng vµ ë mét nhiÖt ®é x¸c ®Þnh.</a:t>
            </a:r>
          </a:p>
        </p:txBody>
      </p:sp>
      <p:sp>
        <p:nvSpPr>
          <p:cNvPr id="17414" name="Text Box 10"/>
          <p:cNvSpPr txBox="1">
            <a:spLocks noChangeArrowheads="1"/>
          </p:cNvSpPr>
          <p:nvPr/>
        </p:nvSpPr>
        <p:spPr bwMode="auto">
          <a:xfrm>
            <a:off x="869950" y="136525"/>
            <a:ext cx="3095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endParaRPr lang="en-US" sz="4000">
              <a:solidFill>
                <a:srgbClr val="3333FF"/>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additive="base">
                                        <p:cTn id="7" dur="500" fill="hold"/>
                                        <p:tgtEl>
                                          <p:spTgt spid="96261"/>
                                        </p:tgtEl>
                                        <p:attrNameLst>
                                          <p:attrName>ppt_x</p:attrName>
                                        </p:attrNameLst>
                                      </p:cBhvr>
                                      <p:tavLst>
                                        <p:tav tm="0">
                                          <p:val>
                                            <p:strVal val="#ppt_x"/>
                                          </p:val>
                                        </p:tav>
                                        <p:tav tm="100000">
                                          <p:val>
                                            <p:strVal val="#ppt_x"/>
                                          </p:val>
                                        </p:tav>
                                      </p:tavLst>
                                    </p:anim>
                                    <p:anim calcmode="lin" valueType="num">
                                      <p:cBhvr additive="base">
                                        <p:cTn id="8" dur="500" fill="hold"/>
                                        <p:tgtEl>
                                          <p:spTgt spid="96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6260"/>
                                        </p:tgtEl>
                                        <p:attrNameLst>
                                          <p:attrName>style.visibility</p:attrName>
                                        </p:attrNameLst>
                                      </p:cBhvr>
                                      <p:to>
                                        <p:strVal val="visible"/>
                                      </p:to>
                                    </p:set>
                                    <p:animEffect transition="in" filter="diamond(in)">
                                      <p:cBhvr>
                                        <p:cTn id="13" dur="2000"/>
                                        <p:tgtEl>
                                          <p:spTgt spid="96260"/>
                                        </p:tgtEl>
                                      </p:cBhvr>
                                    </p:animEffec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6263"/>
                                        </p:tgtEl>
                                        <p:attrNameLst>
                                          <p:attrName>style.visibility</p:attrName>
                                        </p:attrNameLst>
                                      </p:cBhvr>
                                      <p:to>
                                        <p:strVal val="visible"/>
                                      </p:to>
                                    </p:set>
                                    <p:anim calcmode="lin" valueType="num">
                                      <p:cBhvr additive="base">
                                        <p:cTn id="18" dur="500" fill="hold"/>
                                        <p:tgtEl>
                                          <p:spTgt spid="96263"/>
                                        </p:tgtEl>
                                        <p:attrNameLst>
                                          <p:attrName>ppt_x</p:attrName>
                                        </p:attrNameLst>
                                      </p:cBhvr>
                                      <p:tavLst>
                                        <p:tav tm="0">
                                          <p:val>
                                            <p:strVal val="#ppt_x"/>
                                          </p:val>
                                        </p:tav>
                                        <p:tav tm="100000">
                                          <p:val>
                                            <p:strVal val="#ppt_x"/>
                                          </p:val>
                                        </p:tav>
                                      </p:tavLst>
                                    </p:anim>
                                    <p:anim calcmode="lin" valueType="num">
                                      <p:cBhvr additive="base">
                                        <p:cTn id="19" dur="500" fill="hold"/>
                                        <p:tgtEl>
                                          <p:spTgt spid="962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6264"/>
                                        </p:tgtEl>
                                        <p:attrNameLst>
                                          <p:attrName>style.visibility</p:attrName>
                                        </p:attrNameLst>
                                      </p:cBhvr>
                                      <p:to>
                                        <p:strVal val="visible"/>
                                      </p:to>
                                    </p:set>
                                    <p:animEffect transition="in" filter="diamond(in)">
                                      <p:cBhvr>
                                        <p:cTn id="24" dur="2000"/>
                                        <p:tgtEl>
                                          <p:spTgt spid="96264"/>
                                        </p:tgtEl>
                                      </p:cBhvr>
                                    </p:animEffect>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96261" grpId="0"/>
      <p:bldP spid="96263" grpId="0"/>
      <p:bldP spid="962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81000" y="609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i="1">
                <a:latin typeface="Times New Roman" pitchFamily="18" charset="0"/>
                <a:cs typeface="Times New Roman" pitchFamily="18" charset="0"/>
                <a:sym typeface="Wingdings" pitchFamily="2" charset="2"/>
              </a:rPr>
              <a:t> Trả lời tình huống đầu bài</a:t>
            </a:r>
            <a:endParaRPr lang="en-US" sz="3200" i="1">
              <a:latin typeface="Times New Roman" pitchFamily="18" charset="0"/>
              <a:cs typeface="Times New Roman" pitchFamily="18" charset="0"/>
            </a:endParaRPr>
          </a:p>
        </p:txBody>
      </p:sp>
      <p:sp>
        <p:nvSpPr>
          <p:cNvPr id="13317" name="TextBox 6"/>
          <p:cNvSpPr txBox="1">
            <a:spLocks noChangeArrowheads="1"/>
          </p:cNvSpPr>
          <p:nvPr/>
        </p:nvSpPr>
        <p:spPr bwMode="auto">
          <a:xfrm>
            <a:off x="304800" y="1295400"/>
            <a:ext cx="8686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Bình: Nước đã sôi, thì có đun mãi, nước cũng không nóng hơn lên đâu!</a:t>
            </a:r>
          </a:p>
          <a:p>
            <a:pPr eaLnBrk="1" hangingPunct="1"/>
            <a:r>
              <a:rPr lang="en-US" sz="3200">
                <a:latin typeface="Times New Roman" pitchFamily="18" charset="0"/>
                <a:cs typeface="Times New Roman" pitchFamily="18" charset="0"/>
              </a:rPr>
              <a:t>An: Mình vẫn tiếp tục đun thì nước phải vẫn tiếp tục nóng lên chứ!</a:t>
            </a:r>
          </a:p>
        </p:txBody>
      </p:sp>
      <p:sp>
        <p:nvSpPr>
          <p:cNvPr id="13318" name="AutoShape 6"/>
          <p:cNvSpPr>
            <a:spLocks noChangeArrowheads="1"/>
          </p:cNvSpPr>
          <p:nvPr/>
        </p:nvSpPr>
        <p:spPr bwMode="auto">
          <a:xfrm>
            <a:off x="3962400" y="3962400"/>
            <a:ext cx="3886200" cy="1066800"/>
          </a:xfrm>
          <a:prstGeom prst="wave">
            <a:avLst>
              <a:gd name="adj1" fmla="val 13005"/>
              <a:gd name="adj2" fmla="val 0"/>
            </a:avLst>
          </a:prstGeom>
          <a:solidFill>
            <a:schemeClr val="bg1"/>
          </a:solidFill>
          <a:ln w="9525">
            <a:solidFill>
              <a:schemeClr val="tx1"/>
            </a:solidFill>
            <a:round/>
            <a:headEnd/>
            <a:tailEnd/>
          </a:ln>
        </p:spPr>
        <p:txBody>
          <a:bodyPr wrap="none" anchor="ctr"/>
          <a:lstStyle/>
          <a:p>
            <a:pPr algn="ctr"/>
            <a:r>
              <a:rPr lang="en-US" sz="3200" b="1" i="1">
                <a:solidFill>
                  <a:srgbClr val="990033"/>
                </a:solidFill>
                <a:latin typeface="Times New Roman" pitchFamily="18" charset="0"/>
              </a:rPr>
              <a:t>Bình đúng, An sai</a:t>
            </a:r>
          </a:p>
        </p:txBody>
      </p:sp>
      <p:pic>
        <p:nvPicPr>
          <p:cNvPr id="5" name="Picture 5" descr="E:\Picture GA\H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2500"/>
            <a:ext cx="3124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ppt_x</p:attrName>
                                        </p:attrNameLst>
                                      </p:cBhvr>
                                      <p:tavLst>
                                        <p:tav tm="0">
                                          <p:val>
                                            <p:strVal val="#ppt_x-.2"/>
                                          </p:val>
                                        </p:tav>
                                        <p:tav tm="100000">
                                          <p:val>
                                            <p:strVal val="#ppt_x"/>
                                          </p:val>
                                        </p:tav>
                                      </p:tavLst>
                                    </p:anim>
                                    <p:anim calcmode="lin" valueType="num">
                                      <p:cBhvr>
                                        <p:cTn id="13"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17"/>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1000"/>
                                        <p:tgtEl>
                                          <p:spTgt spid="13318"/>
                                        </p:tgtEl>
                                      </p:cBhvr>
                                    </p:animEffect>
                                    <p:anim calcmode="lin" valueType="num">
                                      <p:cBhvr>
                                        <p:cTn id="24" dur="1000" fill="hold"/>
                                        <p:tgtEl>
                                          <p:spTgt spid="13318"/>
                                        </p:tgtEl>
                                        <p:attrNameLst>
                                          <p:attrName>ppt_x</p:attrName>
                                        </p:attrNameLst>
                                      </p:cBhvr>
                                      <p:tavLst>
                                        <p:tav tm="0">
                                          <p:val>
                                            <p:strVal val="#ppt_x"/>
                                          </p:val>
                                        </p:tav>
                                        <p:tav tm="100000">
                                          <p:val>
                                            <p:strVal val="#ppt_x"/>
                                          </p:val>
                                        </p:tav>
                                      </p:tavLst>
                                    </p:anim>
                                    <p:anim calcmode="lin" valueType="num">
                                      <p:cBhvr>
                                        <p:cTn id="25"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7" grpId="0"/>
      <p:bldP spid="133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304800" y="304800"/>
            <a:ext cx="84407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vi-VN" sz="3600"/>
              <a:t>Đ</a:t>
            </a:r>
            <a:r>
              <a:rPr lang="en-US" sz="3600"/>
              <a:t>ể</a:t>
            </a:r>
            <a:r>
              <a:rPr lang="vi-VN" sz="3600"/>
              <a:t> </a:t>
            </a:r>
            <a:r>
              <a:rPr lang="en-US" sz="3600"/>
              <a:t>đảm</a:t>
            </a:r>
            <a:r>
              <a:rPr lang="vi-VN" sz="3600"/>
              <a:t> bảo vệ sinh an toàn thực phẩm con người đã ứng dụng sự sôi trong cuộc sống như thế nào? Lấy ví dụ?</a:t>
            </a:r>
          </a:p>
        </p:txBody>
      </p:sp>
      <p:sp>
        <p:nvSpPr>
          <p:cNvPr id="97286" name="Text Box 6"/>
          <p:cNvSpPr txBox="1">
            <a:spLocks noChangeArrowheads="1"/>
          </p:cNvSpPr>
          <p:nvPr/>
        </p:nvSpPr>
        <p:spPr bwMode="auto">
          <a:xfrm>
            <a:off x="280988" y="2971800"/>
            <a:ext cx="8710612" cy="310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vi-VN" sz="2800"/>
              <a:t> Để đảm vệ sinh, an toàn thực phẩm  là ta phải ăn chín uống sôi vỡ tới nhiệt độ sôi của nước ở 100</a:t>
            </a:r>
            <a:r>
              <a:rPr lang="vi-VN" sz="2800" baseline="30000"/>
              <a:t>0</a:t>
            </a:r>
            <a:r>
              <a:rPr lang="vi-VN" sz="2800"/>
              <a:t>C làm chín thức ăn và tiêu diệt được đa số vi khuẩn có hại cho cơ thể con người.</a:t>
            </a:r>
          </a:p>
          <a:p>
            <a:r>
              <a:rPr lang="vi-VN" sz="2800"/>
              <a:t>Ví dụ cụ thể: - Uống sôi là phải đun nước sôi mới uống</a:t>
            </a:r>
          </a:p>
          <a:p>
            <a:r>
              <a:rPr lang="vi-VN" sz="2800"/>
              <a:t>                     - Nấu canh, nấu cơm, luộc rau .... đều phải đun sôi làm chín thức cần đảm bảo sức khoẻ cho con người.</a:t>
            </a:r>
          </a:p>
        </p:txBody>
      </p:sp>
      <p:sp>
        <p:nvSpPr>
          <p:cNvPr id="97287" name="Text Box 7"/>
          <p:cNvSpPr txBox="1">
            <a:spLocks noChangeArrowheads="1"/>
          </p:cNvSpPr>
          <p:nvPr/>
        </p:nvSpPr>
        <p:spPr bwMode="auto">
          <a:xfrm>
            <a:off x="3376613" y="2133600"/>
            <a:ext cx="2251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3600">
                <a:solidFill>
                  <a:srgbClr val="FF0000"/>
                </a:solidFill>
                <a:latin typeface=".VnTime" pitchFamily="34" charset="0"/>
              </a:rPr>
              <a:t>Tr¶ lêi: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ppt_x"/>
                                          </p:val>
                                        </p:tav>
                                        <p:tav tm="100000">
                                          <p:val>
                                            <p:strVal val="#ppt_x"/>
                                          </p:val>
                                        </p:tav>
                                      </p:tavLst>
                                    </p:anim>
                                    <p:anim calcmode="lin" valueType="num">
                                      <p:cBhvr additive="base">
                                        <p:cTn id="8" dur="500" fill="hold"/>
                                        <p:tgtEl>
                                          <p:spTgt spid="97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7287"/>
                                        </p:tgtEl>
                                        <p:attrNameLst>
                                          <p:attrName>style.visibility</p:attrName>
                                        </p:attrNameLst>
                                      </p:cBhvr>
                                      <p:to>
                                        <p:strVal val="visible"/>
                                      </p:to>
                                    </p:set>
                                    <p:animEffect transition="in" filter="diamond(in)">
                                      <p:cBhvr>
                                        <p:cTn id="13" dur="2000"/>
                                        <p:tgtEl>
                                          <p:spTgt spid="9728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7286"/>
                                        </p:tgtEl>
                                        <p:attrNameLst>
                                          <p:attrName>style.visibility</p:attrName>
                                        </p:attrNameLst>
                                      </p:cBhvr>
                                      <p:to>
                                        <p:strVal val="visible"/>
                                      </p:to>
                                    </p:set>
                                    <p:animEffect transition="in" filter="diamond(in)">
                                      <p:cBhvr>
                                        <p:cTn id="16" dur="2000"/>
                                        <p:tgtEl>
                                          <p:spTgt spid="97286"/>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P spid="97286" grpId="0" animBg="1"/>
      <p:bldP spid="972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229600" cy="533400"/>
          </a:xfrm>
          <a:ln w="28575">
            <a:solidFill>
              <a:srgbClr val="0066FF"/>
            </a:solidFill>
            <a:miter lim="800000"/>
            <a:headEnd/>
            <a:tailEnd/>
          </a:ln>
        </p:spPr>
        <p:txBody>
          <a:bodyPr/>
          <a:lstStyle/>
          <a:p>
            <a:r>
              <a:rPr lang="en-US" sz="2800" b="1" smtClean="0">
                <a:solidFill>
                  <a:srgbClr val="FF0000"/>
                </a:solidFill>
              </a:rPr>
              <a:t>Hình ảnh sử dụng hơi nước sôi để chạy máy</a:t>
            </a:r>
          </a:p>
        </p:txBody>
      </p:sp>
      <p:pic>
        <p:nvPicPr>
          <p:cNvPr id="20483" name="Picture 3" descr="Antique_Water_Boi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4770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04800" y="1371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Câu 2 </a:t>
            </a:r>
            <a:r>
              <a:rPr lang="en-US" sz="3200" i="1">
                <a:latin typeface="Times New Roman" pitchFamily="18" charset="0"/>
                <a:cs typeface="Times New Roman" pitchFamily="18" charset="0"/>
              </a:rPr>
              <a:t>: Tại sao giọt nước đọng trên lá vào ban đêm?</a:t>
            </a:r>
            <a:endParaRPr lang="en-US" sz="3200">
              <a:latin typeface="Times New Roman" pitchFamily="18" charset="0"/>
              <a:cs typeface="Times New Roman" pitchFamily="18" charset="0"/>
            </a:endParaRPr>
          </a:p>
        </p:txBody>
      </p:sp>
      <p:sp>
        <p:nvSpPr>
          <p:cNvPr id="3075" name="TextBox 4"/>
          <p:cNvSpPr txBox="1">
            <a:spLocks noChangeArrowheads="1"/>
          </p:cNvSpPr>
          <p:nvPr/>
        </p:nvSpPr>
        <p:spPr bwMode="auto">
          <a:xfrm>
            <a:off x="1066800" y="2362200"/>
            <a:ext cx="7423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 </a:t>
            </a:r>
          </a:p>
        </p:txBody>
      </p:sp>
      <p:pic>
        <p:nvPicPr>
          <p:cNvPr id="3076" name="Picture 5" descr="j02921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3938" y="5145088"/>
            <a:ext cx="1600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0"/>
          <p:cNvSpPr txBox="1">
            <a:spLocks noChangeArrowheads="1"/>
          </p:cNvSpPr>
          <p:nvPr/>
        </p:nvSpPr>
        <p:spPr bwMode="auto">
          <a:xfrm>
            <a:off x="4114800" y="3048000"/>
            <a:ext cx="4191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a:solidFill>
                  <a:srgbClr val="FF0000"/>
                </a:solidFill>
                <a:latin typeface="Times New Roman" pitchFamily="18" charset="0"/>
              </a:rPr>
              <a:t>Vì hơi nước trong không khí ban đêm gặp lạnh, ngưng tụ lại thành các giọt sương đọng trên lá.</a:t>
            </a:r>
          </a:p>
        </p:txBody>
      </p:sp>
      <p:pic>
        <p:nvPicPr>
          <p:cNvPr id="4107" name="Picture 11" descr="imagesCA1G8G4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checkerboard(across)">
                                      <p:cBhvr>
                                        <p:cTn id="7" dur="500"/>
                                        <p:tgtEl>
                                          <p:spTgt spid="307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diamond(in)">
                                      <p:cBhvr>
                                        <p:cTn id="10" dur="1000"/>
                                        <p:tgtEl>
                                          <p:spTgt spid="41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 calcmode="lin" valueType="num">
                                      <p:cBhvr>
                                        <p:cTn id="15" dur="1000" fill="hold"/>
                                        <p:tgtEl>
                                          <p:spTgt spid="4106"/>
                                        </p:tgtEl>
                                        <p:attrNameLst>
                                          <p:attrName>ppt_x</p:attrName>
                                        </p:attrNameLst>
                                      </p:cBhvr>
                                      <p:tavLst>
                                        <p:tav tm="0">
                                          <p:val>
                                            <p:strVal val="#ppt_x-.2"/>
                                          </p:val>
                                        </p:tav>
                                        <p:tav tm="100000">
                                          <p:val>
                                            <p:strVal val="#ppt_x"/>
                                          </p:val>
                                        </p:tav>
                                      </p:tavLst>
                                    </p:anim>
                                    <p:anim calcmode="lin" valueType="num">
                                      <p:cBhvr>
                                        <p:cTn id="16" dur="10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đầu máy xe lử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676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2057400" y="6172200"/>
            <a:ext cx="5410200" cy="466725"/>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solidFill>
                  <a:srgbClr val="FF0000"/>
                </a:solidFill>
              </a:rPr>
              <a:t>Tàu hỏa chạy bằng hơi nước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58578_20090924161044_aqh124635156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28575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NAS18-DM-IN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9775"/>
            <a:ext cx="4648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2" name="Text Box 6"/>
          <p:cNvSpPr txBox="1">
            <a:spLocks noChangeArrowheads="1"/>
          </p:cNvSpPr>
          <p:nvPr/>
        </p:nvSpPr>
        <p:spPr bwMode="auto">
          <a:xfrm>
            <a:off x="228600" y="533400"/>
            <a:ext cx="4114800" cy="5195888"/>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lgn="just">
              <a:lnSpc>
                <a:spcPct val="150000"/>
              </a:lnSpc>
              <a:spcBef>
                <a:spcPts val="0"/>
              </a:spcBef>
              <a:defRPr/>
            </a:pPr>
            <a:r>
              <a:rPr lang="en-US" sz="2800" dirty="0" err="1"/>
              <a:t>Nhiệt</a:t>
            </a:r>
            <a:r>
              <a:rPr lang="en-US" sz="2800" dirty="0"/>
              <a:t> </a:t>
            </a:r>
            <a:r>
              <a:rPr lang="en-US" sz="2800" dirty="0" err="1"/>
              <a:t>độ</a:t>
            </a:r>
            <a:r>
              <a:rPr lang="en-US" sz="2800" dirty="0"/>
              <a:t> </a:t>
            </a:r>
            <a:r>
              <a:rPr lang="en-US" sz="2800" dirty="0" err="1"/>
              <a:t>sôi</a:t>
            </a:r>
            <a:r>
              <a:rPr lang="en-US" sz="2800" dirty="0"/>
              <a:t> </a:t>
            </a:r>
            <a:r>
              <a:rPr lang="en-US" sz="2800" dirty="0" err="1"/>
              <a:t>của</a:t>
            </a:r>
            <a:r>
              <a:rPr lang="en-US" sz="2800" dirty="0"/>
              <a:t> </a:t>
            </a:r>
            <a:r>
              <a:rPr lang="en-US" sz="2800" dirty="0" err="1"/>
              <a:t>chất</a:t>
            </a:r>
            <a:r>
              <a:rPr lang="en-US" sz="2800" dirty="0"/>
              <a:t> </a:t>
            </a:r>
            <a:r>
              <a:rPr lang="en-US" sz="2800" dirty="0" err="1"/>
              <a:t>lỏng</a:t>
            </a:r>
            <a:r>
              <a:rPr lang="en-US" sz="2800" dirty="0"/>
              <a:t> </a:t>
            </a:r>
            <a:r>
              <a:rPr lang="en-US" sz="2800" dirty="0" err="1"/>
              <a:t>còn</a:t>
            </a:r>
            <a:r>
              <a:rPr lang="en-US" sz="2800" dirty="0"/>
              <a:t> </a:t>
            </a:r>
            <a:r>
              <a:rPr lang="en-US" sz="2800" dirty="0" err="1"/>
              <a:t>phụ</a:t>
            </a:r>
            <a:r>
              <a:rPr lang="en-US" sz="2800" dirty="0"/>
              <a:t> </a:t>
            </a:r>
            <a:r>
              <a:rPr lang="en-US" sz="2800" dirty="0" err="1"/>
              <a:t>thuộc</a:t>
            </a:r>
            <a:r>
              <a:rPr lang="en-US" sz="2800" dirty="0"/>
              <a:t> </a:t>
            </a:r>
            <a:r>
              <a:rPr lang="en-US" sz="2800" dirty="0" err="1"/>
              <a:t>áp</a:t>
            </a:r>
            <a:r>
              <a:rPr lang="en-US" sz="2800" dirty="0"/>
              <a:t> </a:t>
            </a:r>
            <a:r>
              <a:rPr lang="en-US" sz="2800" dirty="0" err="1"/>
              <a:t>suất</a:t>
            </a:r>
            <a:r>
              <a:rPr lang="en-US" sz="2800" dirty="0"/>
              <a:t> </a:t>
            </a:r>
            <a:r>
              <a:rPr lang="en-US" sz="2800" dirty="0" err="1"/>
              <a:t>trên</a:t>
            </a:r>
            <a:r>
              <a:rPr lang="en-US" sz="2800" dirty="0"/>
              <a:t> </a:t>
            </a:r>
            <a:r>
              <a:rPr lang="en-US" sz="2800" dirty="0" err="1"/>
              <a:t>mặt</a:t>
            </a:r>
            <a:r>
              <a:rPr lang="en-US" sz="2800" dirty="0"/>
              <a:t> </a:t>
            </a:r>
            <a:r>
              <a:rPr lang="en-US" sz="2800" dirty="0" err="1"/>
              <a:t>thoáng</a:t>
            </a:r>
            <a:r>
              <a:rPr lang="en-US" sz="2800" dirty="0"/>
              <a:t>. </a:t>
            </a:r>
            <a:r>
              <a:rPr lang="en-US" sz="2800" dirty="0" err="1"/>
              <a:t>Áp</a:t>
            </a:r>
            <a:r>
              <a:rPr lang="en-US" sz="2800" dirty="0"/>
              <a:t> </a:t>
            </a:r>
            <a:r>
              <a:rPr lang="en-US" sz="2800" dirty="0" err="1"/>
              <a:t>suất</a:t>
            </a:r>
            <a:r>
              <a:rPr lang="en-US" sz="2800" dirty="0"/>
              <a:t> </a:t>
            </a:r>
            <a:r>
              <a:rPr lang="en-US" sz="2800" dirty="0" err="1"/>
              <a:t>trên</a:t>
            </a:r>
            <a:r>
              <a:rPr lang="en-US" sz="2800" dirty="0"/>
              <a:t> </a:t>
            </a:r>
            <a:r>
              <a:rPr lang="en-US" sz="2800" dirty="0" err="1"/>
              <a:t>mặt</a:t>
            </a:r>
            <a:r>
              <a:rPr lang="en-US" sz="2800" dirty="0"/>
              <a:t> </a:t>
            </a:r>
            <a:r>
              <a:rPr lang="en-US" sz="2800" dirty="0" err="1"/>
              <a:t>thoáng</a:t>
            </a:r>
            <a:r>
              <a:rPr lang="en-US" sz="2800" dirty="0"/>
              <a:t> </a:t>
            </a:r>
            <a:r>
              <a:rPr lang="en-US" sz="2800" dirty="0" err="1"/>
              <a:t>càng</a:t>
            </a:r>
            <a:r>
              <a:rPr lang="en-US" sz="2800" dirty="0"/>
              <a:t> </a:t>
            </a:r>
            <a:r>
              <a:rPr lang="en-US" sz="2800" dirty="0" err="1"/>
              <a:t>lớn</a:t>
            </a:r>
            <a:r>
              <a:rPr lang="en-US" sz="2800" dirty="0"/>
              <a:t> </a:t>
            </a:r>
            <a:r>
              <a:rPr lang="en-US" sz="2800" dirty="0" err="1"/>
              <a:t>thì</a:t>
            </a:r>
            <a:r>
              <a:rPr lang="en-US" sz="2800" dirty="0"/>
              <a:t> </a:t>
            </a:r>
            <a:r>
              <a:rPr lang="en-US" sz="2800" dirty="0" err="1"/>
              <a:t>nhiệt</a:t>
            </a:r>
            <a:r>
              <a:rPr lang="en-US" sz="2800" dirty="0"/>
              <a:t> </a:t>
            </a:r>
            <a:r>
              <a:rPr lang="en-US" sz="2800" dirty="0" err="1"/>
              <a:t>độ</a:t>
            </a:r>
            <a:r>
              <a:rPr lang="en-US" sz="2800" dirty="0"/>
              <a:t> </a:t>
            </a:r>
            <a:r>
              <a:rPr lang="en-US" sz="2800" dirty="0" err="1"/>
              <a:t>sôi</a:t>
            </a:r>
            <a:r>
              <a:rPr lang="en-US" sz="2800" dirty="0"/>
              <a:t> </a:t>
            </a:r>
            <a:r>
              <a:rPr lang="en-US" sz="2800" dirty="0" err="1"/>
              <a:t>của</a:t>
            </a:r>
            <a:r>
              <a:rPr lang="en-US" sz="2800" dirty="0"/>
              <a:t> </a:t>
            </a:r>
            <a:r>
              <a:rPr lang="en-US" sz="2800" dirty="0" err="1"/>
              <a:t>chất</a:t>
            </a:r>
            <a:r>
              <a:rPr lang="en-US" sz="2800" dirty="0"/>
              <a:t> </a:t>
            </a:r>
            <a:r>
              <a:rPr lang="en-US" sz="2800" dirty="0" err="1"/>
              <a:t>lỏng</a:t>
            </a:r>
            <a:r>
              <a:rPr lang="en-US" sz="2800" dirty="0"/>
              <a:t> </a:t>
            </a:r>
            <a:r>
              <a:rPr lang="en-US" sz="2800" dirty="0" err="1"/>
              <a:t>càng</a:t>
            </a:r>
            <a:r>
              <a:rPr lang="en-US" sz="2800" dirty="0"/>
              <a:t> </a:t>
            </a:r>
            <a:r>
              <a:rPr lang="en-US" sz="2800" dirty="0" err="1"/>
              <a:t>cao</a:t>
            </a:r>
            <a:r>
              <a:rPr lang="en-US" sz="2800" dirty="0"/>
              <a:t>. Do </a:t>
            </a:r>
            <a:r>
              <a:rPr lang="en-US" sz="2800" dirty="0" err="1"/>
              <a:t>đó</a:t>
            </a:r>
            <a:r>
              <a:rPr lang="en-US" sz="2800" dirty="0"/>
              <a:t> </a:t>
            </a:r>
            <a:r>
              <a:rPr lang="en-US" sz="2800" dirty="0" err="1"/>
              <a:t>trong</a:t>
            </a:r>
            <a:r>
              <a:rPr lang="en-US" sz="2800" dirty="0"/>
              <a:t> </a:t>
            </a:r>
            <a:r>
              <a:rPr lang="en-US" sz="2800" dirty="0" err="1"/>
              <a:t>nồi</a:t>
            </a:r>
            <a:r>
              <a:rPr lang="en-US" sz="2800" dirty="0"/>
              <a:t> </a:t>
            </a:r>
            <a:r>
              <a:rPr lang="en-US" sz="2800" dirty="0" err="1"/>
              <a:t>áp</a:t>
            </a:r>
            <a:r>
              <a:rPr lang="en-US" sz="2800" dirty="0"/>
              <a:t> </a:t>
            </a:r>
            <a:r>
              <a:rPr lang="en-US" sz="2800" dirty="0" err="1"/>
              <a:t>suất</a:t>
            </a:r>
            <a:r>
              <a:rPr lang="en-US" sz="2800" dirty="0"/>
              <a:t>, </a:t>
            </a:r>
            <a:r>
              <a:rPr lang="en-US" sz="2800" dirty="0" err="1"/>
              <a:t>nhiệt</a:t>
            </a:r>
            <a:r>
              <a:rPr lang="en-US" sz="2800" dirty="0"/>
              <a:t> </a:t>
            </a:r>
            <a:r>
              <a:rPr lang="en-US" sz="2800" dirty="0" err="1"/>
              <a:t>độ</a:t>
            </a:r>
            <a:r>
              <a:rPr lang="en-US" sz="2800" dirty="0"/>
              <a:t> </a:t>
            </a:r>
            <a:r>
              <a:rPr lang="en-US" sz="2800" dirty="0" err="1"/>
              <a:t>sôi</a:t>
            </a:r>
            <a:r>
              <a:rPr lang="en-US" sz="2800" dirty="0"/>
              <a:t> </a:t>
            </a:r>
            <a:r>
              <a:rPr lang="en-US" sz="2800" dirty="0" err="1"/>
              <a:t>của</a:t>
            </a:r>
            <a:r>
              <a:rPr lang="en-US" sz="2800" dirty="0"/>
              <a:t> </a:t>
            </a:r>
            <a:r>
              <a:rPr lang="en-US" sz="2800" dirty="0" err="1"/>
              <a:t>nước</a:t>
            </a:r>
            <a:r>
              <a:rPr lang="en-US" sz="2800" dirty="0"/>
              <a:t> </a:t>
            </a:r>
            <a:r>
              <a:rPr lang="en-US" sz="2800" dirty="0" err="1"/>
              <a:t>cao</a:t>
            </a:r>
            <a:r>
              <a:rPr lang="en-US" sz="2800" dirty="0"/>
              <a:t> </a:t>
            </a:r>
            <a:r>
              <a:rPr lang="en-US" sz="2800" dirty="0" err="1"/>
              <a:t>hơn</a:t>
            </a:r>
            <a:r>
              <a:rPr lang="en-US" sz="2800" dirty="0"/>
              <a:t> 100</a:t>
            </a:r>
            <a:r>
              <a:rPr lang="en-US" sz="2800" baseline="30000" dirty="0"/>
              <a:t>0</a:t>
            </a:r>
            <a:r>
              <a:rPr lang="en-US" sz="2800" dirty="0"/>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box(in)">
                                      <p:cBhvr>
                                        <p:cTn id="7"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11113"/>
            <a:ext cx="8229600" cy="1143000"/>
          </a:xfrm>
        </p:spPr>
        <p:txBody>
          <a:bodyPr/>
          <a:lstStyle/>
          <a:p>
            <a:r>
              <a:rPr lang="en-US" smtClean="0">
                <a:solidFill>
                  <a:schemeClr val="folHlink"/>
                </a:solidFill>
                <a:latin typeface="VNI-Times" pitchFamily="2" charset="0"/>
              </a:rPr>
              <a:t>Toång keát:</a:t>
            </a:r>
          </a:p>
        </p:txBody>
      </p:sp>
      <p:sp>
        <p:nvSpPr>
          <p:cNvPr id="41987" name="Rectangle 3"/>
          <p:cNvSpPr>
            <a:spLocks noGrp="1"/>
          </p:cNvSpPr>
          <p:nvPr>
            <p:ph type="body" idx="1"/>
          </p:nvPr>
        </p:nvSpPr>
        <p:spPr>
          <a:xfrm>
            <a:off x="342900" y="1031875"/>
            <a:ext cx="8458200" cy="4530725"/>
          </a:xfrm>
        </p:spPr>
        <p:txBody>
          <a:bodyPr/>
          <a:lstStyle/>
          <a:p>
            <a:pPr marL="0" indent="0">
              <a:lnSpc>
                <a:spcPct val="130000"/>
              </a:lnSpc>
              <a:spcBef>
                <a:spcPct val="0"/>
              </a:spcBef>
              <a:buFont typeface="Arial" charset="0"/>
              <a:buNone/>
            </a:pPr>
            <a:r>
              <a:rPr lang="en-US" smtClean="0">
                <a:solidFill>
                  <a:srgbClr val="FF0000"/>
                </a:solidFill>
                <a:latin typeface="VNI-Times" pitchFamily="2" charset="0"/>
              </a:rPr>
              <a:t>1. Sự soâi laø gì?</a:t>
            </a:r>
          </a:p>
          <a:p>
            <a:pPr marL="0" indent="0" algn="just">
              <a:lnSpc>
                <a:spcPct val="130000"/>
              </a:lnSpc>
              <a:spcBef>
                <a:spcPct val="0"/>
              </a:spcBef>
              <a:buFont typeface="Arial" charset="0"/>
              <a:buNone/>
            </a:pPr>
            <a:r>
              <a:rPr lang="en-US" smtClean="0">
                <a:latin typeface="VNI-Times" pitchFamily="2" charset="0"/>
              </a:rPr>
              <a:t>- Sự soâi laø söï chuyeån theå töø theå loûng sang theå khí xaûy ra ôû trong vaø treân beà maët cuûa chaát loûng.</a:t>
            </a:r>
          </a:p>
          <a:p>
            <a:pPr marL="0" indent="0">
              <a:lnSpc>
                <a:spcPct val="130000"/>
              </a:lnSpc>
              <a:spcBef>
                <a:spcPct val="0"/>
              </a:spcBef>
              <a:buFont typeface="Arial" charset="0"/>
              <a:buNone/>
            </a:pPr>
            <a:r>
              <a:rPr lang="en-US" smtClean="0">
                <a:solidFill>
                  <a:srgbClr val="FF0000"/>
                </a:solidFill>
                <a:latin typeface="VNI-Times" pitchFamily="2" charset="0"/>
              </a:rPr>
              <a:t>2. Nhieät ñoä nöôùc soâi laø bao nhieâu?</a:t>
            </a:r>
          </a:p>
          <a:p>
            <a:pPr marL="0" indent="0" algn="just">
              <a:lnSpc>
                <a:spcPct val="130000"/>
              </a:lnSpc>
              <a:spcBef>
                <a:spcPct val="0"/>
              </a:spcBef>
              <a:buFont typeface="Arial" charset="0"/>
              <a:buNone/>
            </a:pPr>
            <a:r>
              <a:rPr lang="en-US" smtClean="0">
                <a:latin typeface="VNI-Times" pitchFamily="2" charset="0"/>
              </a:rPr>
              <a:t>- Nöôùc soâi ôû nhieät ñoä 100</a:t>
            </a:r>
            <a:r>
              <a:rPr lang="en-US" baseline="30000" smtClean="0">
                <a:latin typeface="VNI-Times" pitchFamily="2" charset="0"/>
              </a:rPr>
              <a:t>o</a:t>
            </a:r>
            <a:r>
              <a:rPr lang="en-US" smtClean="0">
                <a:latin typeface="VNI-Times" pitchFamily="2" charset="0"/>
              </a:rPr>
              <a:t> C</a:t>
            </a:r>
          </a:p>
          <a:p>
            <a:pPr marL="0" indent="0">
              <a:lnSpc>
                <a:spcPct val="130000"/>
              </a:lnSpc>
              <a:spcBef>
                <a:spcPct val="0"/>
              </a:spcBef>
              <a:buFont typeface="Arial" charset="0"/>
              <a:buNone/>
            </a:pPr>
            <a:r>
              <a:rPr lang="en-US" smtClean="0">
                <a:solidFill>
                  <a:srgbClr val="FF0000"/>
                </a:solidFill>
                <a:latin typeface="VNI-Times" pitchFamily="2" charset="0"/>
              </a:rPr>
              <a:t>3. Trong suoát thôøi gian soâi, nhieät ñoä coù thay ñoåi khoâng?</a:t>
            </a:r>
          </a:p>
          <a:p>
            <a:pPr marL="0" indent="0" algn="just">
              <a:lnSpc>
                <a:spcPct val="130000"/>
              </a:lnSpc>
              <a:spcBef>
                <a:spcPct val="0"/>
              </a:spcBef>
              <a:buFont typeface="Arial" charset="0"/>
              <a:buNone/>
            </a:pPr>
            <a:r>
              <a:rPr lang="en-US" smtClean="0">
                <a:latin typeface="VNI-Times" pitchFamily="2" charset="0"/>
              </a:rPr>
              <a:t>- Khoâng thay ñoåi.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22" dur="500"/>
                                        <p:tgtEl>
                                          <p:spTgt spid="41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7" dur="500"/>
                                        <p:tgtEl>
                                          <p:spTgt spid="41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blinds(horizontal)">
                                      <p:cBhvr>
                                        <p:cTn id="32" dur="500"/>
                                        <p:tgtEl>
                                          <p:spTgt spid="41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blinds(horizontal)">
                                      <p:cBhvr>
                                        <p:cTn id="37"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2743200" y="457200"/>
            <a:ext cx="41148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solidFill>
                  <a:srgbClr val="C00000"/>
                </a:solidFill>
                <a:latin typeface="Times New Roman" pitchFamily="18" charset="0"/>
                <a:cs typeface="Times New Roman" pitchFamily="18" charset="0"/>
              </a:rPr>
              <a:t>Củng cố</a:t>
            </a:r>
          </a:p>
        </p:txBody>
      </p:sp>
      <p:sp>
        <p:nvSpPr>
          <p:cNvPr id="12291" name="TextBox 5"/>
          <p:cNvSpPr txBox="1">
            <a:spLocks noChangeArrowheads="1"/>
          </p:cNvSpPr>
          <p:nvPr/>
        </p:nvSpPr>
        <p:spPr bwMode="auto">
          <a:xfrm>
            <a:off x="0" y="12192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   </a:t>
            </a:r>
            <a:r>
              <a:rPr lang="en-US" sz="3200" i="1">
                <a:latin typeface="Times New Roman" pitchFamily="18" charset="0"/>
                <a:cs typeface="Times New Roman" pitchFamily="18" charset="0"/>
                <a:sym typeface="Wingdings" pitchFamily="2" charset="2"/>
              </a:rPr>
              <a:t> </a:t>
            </a:r>
            <a:r>
              <a:rPr lang="en-US" sz="3200" i="1">
                <a:latin typeface="Times New Roman" pitchFamily="18" charset="0"/>
                <a:cs typeface="Times New Roman" pitchFamily="18" charset="0"/>
              </a:rPr>
              <a:t>Những đặc điểm nào của sự sôi, những đặc điểm nào của sự bay hơi?</a:t>
            </a:r>
          </a:p>
        </p:txBody>
      </p:sp>
      <p:sp>
        <p:nvSpPr>
          <p:cNvPr id="12292" name="TextBox 6"/>
          <p:cNvSpPr txBox="1">
            <a:spLocks noChangeArrowheads="1"/>
          </p:cNvSpPr>
          <p:nvPr/>
        </p:nvSpPr>
        <p:spPr bwMode="auto">
          <a:xfrm>
            <a:off x="120650" y="25908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A. Xảy ra ở bất kì nhiệt độ nào của chất lỏng:…</a:t>
            </a:r>
          </a:p>
        </p:txBody>
      </p:sp>
      <p:sp>
        <p:nvSpPr>
          <p:cNvPr id="12293" name="TextBox 7"/>
          <p:cNvSpPr txBox="1">
            <a:spLocks noChangeArrowheads="1"/>
          </p:cNvSpPr>
          <p:nvPr/>
        </p:nvSpPr>
        <p:spPr bwMode="auto">
          <a:xfrm>
            <a:off x="120650" y="3302000"/>
            <a:ext cx="879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B. Xảy ra ở nhiệt độ xác định của chất lỏng:…</a:t>
            </a:r>
          </a:p>
        </p:txBody>
      </p:sp>
      <p:sp>
        <p:nvSpPr>
          <p:cNvPr id="12294" name="TextBox 8"/>
          <p:cNvSpPr txBox="1">
            <a:spLocks noChangeArrowheads="1"/>
          </p:cNvSpPr>
          <p:nvPr/>
        </p:nvSpPr>
        <p:spPr bwMode="auto">
          <a:xfrm>
            <a:off x="0" y="403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 C. Xảy ra ở trong lòng và mặt thoáng của chất lỏng:...</a:t>
            </a:r>
          </a:p>
        </p:txBody>
      </p:sp>
      <p:sp>
        <p:nvSpPr>
          <p:cNvPr id="12295" name="TextBox 9"/>
          <p:cNvSpPr txBox="1">
            <a:spLocks noChangeArrowheads="1"/>
          </p:cNvSpPr>
          <p:nvPr/>
        </p:nvSpPr>
        <p:spPr bwMode="auto">
          <a:xfrm>
            <a:off x="44450" y="4800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 D. Chỉ xảy ra trên mặt thoáng của chất lỏng:…</a:t>
            </a:r>
          </a:p>
        </p:txBody>
      </p:sp>
      <p:sp>
        <p:nvSpPr>
          <p:cNvPr id="12296" name="TextBox 10"/>
          <p:cNvSpPr txBox="1">
            <a:spLocks noChangeArrowheads="1"/>
          </p:cNvSpPr>
          <p:nvPr/>
        </p:nvSpPr>
        <p:spPr bwMode="auto">
          <a:xfrm>
            <a:off x="1676400" y="5715000"/>
            <a:ext cx="220345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660066"/>
                </a:solidFill>
                <a:latin typeface="Times New Roman" pitchFamily="18" charset="0"/>
                <a:cs typeface="Times New Roman" pitchFamily="18" charset="0"/>
              </a:rPr>
              <a:t>Sự bay hơi</a:t>
            </a:r>
          </a:p>
        </p:txBody>
      </p:sp>
      <p:sp>
        <p:nvSpPr>
          <p:cNvPr id="12297" name="TextBox 11"/>
          <p:cNvSpPr txBox="1">
            <a:spLocks noChangeArrowheads="1"/>
          </p:cNvSpPr>
          <p:nvPr/>
        </p:nvSpPr>
        <p:spPr bwMode="auto">
          <a:xfrm>
            <a:off x="4876800" y="5715000"/>
            <a:ext cx="129540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990033"/>
                </a:solidFill>
                <a:latin typeface="Times New Roman" pitchFamily="18" charset="0"/>
                <a:cs typeface="Times New Roman" pitchFamily="18" charset="0"/>
              </a:rPr>
              <a:t>Sự sôi</a:t>
            </a:r>
          </a:p>
        </p:txBody>
      </p:sp>
      <p:sp>
        <p:nvSpPr>
          <p:cNvPr id="12299" name="TextBox 10"/>
          <p:cNvSpPr txBox="1">
            <a:spLocks noChangeArrowheads="1"/>
          </p:cNvSpPr>
          <p:nvPr/>
        </p:nvSpPr>
        <p:spPr bwMode="auto">
          <a:xfrm>
            <a:off x="1676400" y="5715000"/>
            <a:ext cx="220345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660066"/>
                </a:solidFill>
                <a:latin typeface="Times New Roman" pitchFamily="18" charset="0"/>
                <a:cs typeface="Times New Roman" pitchFamily="18" charset="0"/>
              </a:rPr>
              <a:t>Sự bay hơi</a:t>
            </a:r>
          </a:p>
        </p:txBody>
      </p:sp>
      <p:sp>
        <p:nvSpPr>
          <p:cNvPr id="12300" name="TextBox 11"/>
          <p:cNvSpPr txBox="1">
            <a:spLocks noChangeArrowheads="1"/>
          </p:cNvSpPr>
          <p:nvPr/>
        </p:nvSpPr>
        <p:spPr bwMode="auto">
          <a:xfrm>
            <a:off x="4876800" y="5715000"/>
            <a:ext cx="129540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990033"/>
                </a:solidFill>
                <a:latin typeface="Times New Roman" pitchFamily="18" charset="0"/>
                <a:cs typeface="Times New Roman" pitchFamily="18" charset="0"/>
              </a:rPr>
              <a:t>Sự sôi</a:t>
            </a:r>
          </a:p>
        </p:txBody>
      </p:sp>
      <p:sp>
        <p:nvSpPr>
          <p:cNvPr id="12301" name="TextBox 11"/>
          <p:cNvSpPr txBox="1">
            <a:spLocks noChangeArrowheads="1"/>
          </p:cNvSpPr>
          <p:nvPr/>
        </p:nvSpPr>
        <p:spPr bwMode="auto">
          <a:xfrm>
            <a:off x="4876800" y="5715000"/>
            <a:ext cx="129540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990033"/>
                </a:solidFill>
                <a:latin typeface="Times New Roman" pitchFamily="18" charset="0"/>
                <a:cs typeface="Times New Roman" pitchFamily="18" charset="0"/>
              </a:rPr>
              <a:t>Sự sôi</a:t>
            </a:r>
          </a:p>
        </p:txBody>
      </p:sp>
      <p:sp>
        <p:nvSpPr>
          <p:cNvPr id="12302" name="TextBox 10"/>
          <p:cNvSpPr txBox="1">
            <a:spLocks noChangeArrowheads="1"/>
          </p:cNvSpPr>
          <p:nvPr/>
        </p:nvSpPr>
        <p:spPr bwMode="auto">
          <a:xfrm>
            <a:off x="1676400" y="5715000"/>
            <a:ext cx="2203450"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i="1">
                <a:solidFill>
                  <a:srgbClr val="660066"/>
                </a:solidFill>
                <a:latin typeface="Times New Roman" pitchFamily="18" charset="0"/>
                <a:cs typeface="Times New Roman" pitchFamily="18" charset="0"/>
              </a:rPr>
              <a:t>Sự bay 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750" fill="hold"/>
                                        <p:tgtEl>
                                          <p:spTgt spid="12290"/>
                                        </p:tgtEl>
                                        <p:attrNameLst>
                                          <p:attrName>ppt_w</p:attrName>
                                        </p:attrNameLst>
                                      </p:cBhvr>
                                      <p:tavLst>
                                        <p:tav tm="0">
                                          <p:val>
                                            <p:strVal val="#ppt_w*0.70"/>
                                          </p:val>
                                        </p:tav>
                                        <p:tav tm="100000">
                                          <p:val>
                                            <p:strVal val="#ppt_w"/>
                                          </p:val>
                                        </p:tav>
                                      </p:tavLst>
                                    </p:anim>
                                    <p:anim calcmode="lin" valueType="num">
                                      <p:cBhvr>
                                        <p:cTn id="8" dur="750" fill="hold"/>
                                        <p:tgtEl>
                                          <p:spTgt spid="12290"/>
                                        </p:tgtEl>
                                        <p:attrNameLst>
                                          <p:attrName>ppt_h</p:attrName>
                                        </p:attrNameLst>
                                      </p:cBhvr>
                                      <p:tavLst>
                                        <p:tav tm="0">
                                          <p:val>
                                            <p:strVal val="#ppt_h"/>
                                          </p:val>
                                        </p:tav>
                                        <p:tav tm="100000">
                                          <p:val>
                                            <p:strVal val="#ppt_h"/>
                                          </p:val>
                                        </p:tav>
                                      </p:tavLst>
                                    </p:anim>
                                    <p:animEffect transition="in" filter="fade">
                                      <p:cBhvr>
                                        <p:cTn id="9" dur="75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randombar(horizontal)">
                                      <p:cBhvr>
                                        <p:cTn id="14" dur="500"/>
                                        <p:tgtEl>
                                          <p:spTgt spid="12291"/>
                                        </p:tgtEl>
                                      </p:cBhvr>
                                    </p:animEffect>
                                  </p:childTnLst>
                                </p:cTn>
                              </p:par>
                            </p:childTnLst>
                          </p:cTn>
                        </p:par>
                        <p:par>
                          <p:cTn id="15" fill="hold" nodeType="afterGroup">
                            <p:stCondLst>
                              <p:cond delay="500"/>
                            </p:stCondLst>
                            <p:childTnLst>
                              <p:par>
                                <p:cTn id="16" presetID="24" presetClass="entr" presetSubtype="0" fill="hold" grpId="0" nodeType="afterEffect">
                                  <p:stCondLst>
                                    <p:cond delay="0"/>
                                  </p:stCondLst>
                                  <p:childTnLst>
                                    <p:set>
                                      <p:cBhvr>
                                        <p:cTn id="17" dur="1" fill="hold">
                                          <p:stCondLst>
                                            <p:cond delay="0"/>
                                          </p:stCondLst>
                                        </p:cTn>
                                        <p:tgtEl>
                                          <p:spTgt spid="12292"/>
                                        </p:tgtEl>
                                        <p:attrNameLst>
                                          <p:attrName>style.visibility</p:attrName>
                                        </p:attrNameLst>
                                      </p:cBhvr>
                                      <p:to>
                                        <p:strVal val="visible"/>
                                      </p:to>
                                    </p:set>
                                    <p:anim to="" calcmode="lin" valueType="num">
                                      <p:cBhvr>
                                        <p:cTn id="18" dur="1" fill="hold"/>
                                        <p:tgtEl>
                                          <p:spTgt spid="12292"/>
                                        </p:tgtEl>
                                        <p:attrNameLst>
                                          <p:attrName/>
                                        </p:attrNameLst>
                                      </p:cBhvr>
                                    </p:anim>
                                  </p:childTnLst>
                                </p:cTn>
                              </p:par>
                            </p:childTnLst>
                          </p:cTn>
                        </p:par>
                        <p:par>
                          <p:cTn id="19" fill="hold" nodeType="afterGroup">
                            <p:stCondLst>
                              <p:cond delay="500"/>
                            </p:stCondLst>
                            <p:childTnLst>
                              <p:par>
                                <p:cTn id="20" presetID="24" presetClass="entr" presetSubtype="0" fill="hold" grpId="0" nodeType="afterEffect">
                                  <p:stCondLst>
                                    <p:cond delay="0"/>
                                  </p:stCondLst>
                                  <p:childTnLst>
                                    <p:set>
                                      <p:cBhvr>
                                        <p:cTn id="21" dur="1" fill="hold">
                                          <p:stCondLst>
                                            <p:cond delay="0"/>
                                          </p:stCondLst>
                                        </p:cTn>
                                        <p:tgtEl>
                                          <p:spTgt spid="12293"/>
                                        </p:tgtEl>
                                        <p:attrNameLst>
                                          <p:attrName>style.visibility</p:attrName>
                                        </p:attrNameLst>
                                      </p:cBhvr>
                                      <p:to>
                                        <p:strVal val="visible"/>
                                      </p:to>
                                    </p:set>
                                    <p:anim to="" calcmode="lin" valueType="num">
                                      <p:cBhvr>
                                        <p:cTn id="22" dur="1" fill="hold"/>
                                        <p:tgtEl>
                                          <p:spTgt spid="12293"/>
                                        </p:tgtEl>
                                        <p:attrNameLst>
                                          <p:attrName/>
                                        </p:attrNameLst>
                                      </p:cBhvr>
                                    </p:anim>
                                  </p:childTnLst>
                                </p:cTn>
                              </p:par>
                            </p:childTnLst>
                          </p:cTn>
                        </p:par>
                        <p:par>
                          <p:cTn id="23" fill="hold" nodeType="afterGroup">
                            <p:stCondLst>
                              <p:cond delay="500"/>
                            </p:stCondLst>
                            <p:childTnLst>
                              <p:par>
                                <p:cTn id="24" presetID="24" presetClass="entr" presetSubtype="0" fill="hold" grpId="0" nodeType="afterEffect">
                                  <p:stCondLst>
                                    <p:cond delay="0"/>
                                  </p:stCondLst>
                                  <p:childTnLst>
                                    <p:set>
                                      <p:cBhvr>
                                        <p:cTn id="25" dur="1" fill="hold">
                                          <p:stCondLst>
                                            <p:cond delay="0"/>
                                          </p:stCondLst>
                                        </p:cTn>
                                        <p:tgtEl>
                                          <p:spTgt spid="12294"/>
                                        </p:tgtEl>
                                        <p:attrNameLst>
                                          <p:attrName>style.visibility</p:attrName>
                                        </p:attrNameLst>
                                      </p:cBhvr>
                                      <p:to>
                                        <p:strVal val="visible"/>
                                      </p:to>
                                    </p:set>
                                    <p:anim to="" calcmode="lin" valueType="num">
                                      <p:cBhvr>
                                        <p:cTn id="26" dur="1" fill="hold"/>
                                        <p:tgtEl>
                                          <p:spTgt spid="12294"/>
                                        </p:tgtEl>
                                        <p:attrNameLst>
                                          <p:attrName/>
                                        </p:attrNameLst>
                                      </p:cBhvr>
                                    </p:anim>
                                  </p:childTnLst>
                                </p:cTn>
                              </p:par>
                            </p:childTnLst>
                          </p:cTn>
                        </p:par>
                        <p:par>
                          <p:cTn id="27" fill="hold" nodeType="afterGroup">
                            <p:stCondLst>
                              <p:cond delay="500"/>
                            </p:stCondLst>
                            <p:childTnLst>
                              <p:par>
                                <p:cTn id="28" presetID="21" presetClass="entr" presetSubtype="4" fill="hold" grpId="0" nodeType="afterEffect">
                                  <p:stCondLst>
                                    <p:cond delay="0"/>
                                  </p:stCondLst>
                                  <p:childTnLst>
                                    <p:set>
                                      <p:cBhvr>
                                        <p:cTn id="29" dur="1" fill="hold">
                                          <p:stCondLst>
                                            <p:cond delay="0"/>
                                          </p:stCondLst>
                                        </p:cTn>
                                        <p:tgtEl>
                                          <p:spTgt spid="12295"/>
                                        </p:tgtEl>
                                        <p:attrNameLst>
                                          <p:attrName>style.visibility</p:attrName>
                                        </p:attrNameLst>
                                      </p:cBhvr>
                                      <p:to>
                                        <p:strVal val="visible"/>
                                      </p:to>
                                    </p:set>
                                    <p:animEffect transition="in" filter="wheel(4)">
                                      <p:cBhvr>
                                        <p:cTn id="30" dur="750"/>
                                        <p:tgtEl>
                                          <p:spTgt spid="12295"/>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2296"/>
                                        </p:tgtEl>
                                        <p:attrNameLst>
                                          <p:attrName>style.visibility</p:attrName>
                                        </p:attrNameLst>
                                      </p:cBhvr>
                                      <p:to>
                                        <p:strVal val="visible"/>
                                      </p:to>
                                    </p:set>
                                    <p:animEffect transition="in" filter="wheel(4)">
                                      <p:cBhvr>
                                        <p:cTn id="33" dur="750"/>
                                        <p:tgtEl>
                                          <p:spTgt spid="12296"/>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12297"/>
                                        </p:tgtEl>
                                        <p:attrNameLst>
                                          <p:attrName>style.visibility</p:attrName>
                                        </p:attrNameLst>
                                      </p:cBhvr>
                                      <p:to>
                                        <p:strVal val="visible"/>
                                      </p:to>
                                    </p:set>
                                    <p:animEffect transition="in" filter="wheel(4)">
                                      <p:cBhvr>
                                        <p:cTn id="36" dur="750"/>
                                        <p:tgtEl>
                                          <p:spTgt spid="122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7" presetClass="path" presetSubtype="0" accel="50000" decel="50000" fill="hold" grpId="0" nodeType="clickEffect">
                                  <p:stCondLst>
                                    <p:cond delay="0"/>
                                  </p:stCondLst>
                                  <p:childTnLst>
                                    <p:animMotion origin="layout" path="M 5.55556E-7 0.00209 L 5.55556E-7 -0.27453 C 5.55556E-7 -0.39884 0.1526 -0.55092 0.27726 -0.55092 L 0.55451 -0.55092 " pathEditMode="relative" rAng="0" ptsTypes="FfFF">
                                      <p:cBhvr>
                                        <p:cTn id="40" dur="1000" fill="hold"/>
                                        <p:tgtEl>
                                          <p:spTgt spid="12302"/>
                                        </p:tgtEl>
                                        <p:attrNameLst>
                                          <p:attrName>ppt_x</p:attrName>
                                          <p:attrName>ppt_y</p:attrName>
                                        </p:attrNameLst>
                                      </p:cBhvr>
                                      <p:rCtr x="27726" y="-27639"/>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57" presetClass="path" presetSubtype="0" accel="50000" decel="50000" fill="hold" grpId="0" nodeType="clickEffect">
                                  <p:stCondLst>
                                    <p:cond delay="0"/>
                                  </p:stCondLst>
                                  <p:childTnLst>
                                    <p:animMotion origin="layout" path="M 3.33333E-6 -2.96296E-6 L 3.33333E-6 -0.19884 C 3.33333E-6 -0.28842 0.06996 -0.39768 0.12708 -0.39768 L 0.25416 -0.39768 " pathEditMode="relative" rAng="0" ptsTypes="FfFF">
                                      <p:cBhvr>
                                        <p:cTn id="44" dur="1000" fill="hold"/>
                                        <p:tgtEl>
                                          <p:spTgt spid="12300"/>
                                        </p:tgtEl>
                                        <p:attrNameLst>
                                          <p:attrName>ppt_x</p:attrName>
                                          <p:attrName>ppt_y</p:attrName>
                                        </p:attrNameLst>
                                      </p:cBhvr>
                                      <p:rCtr x="12708" y="-19884"/>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57" presetClass="path" presetSubtype="0" accel="50000" decel="50000" fill="hold" grpId="0" nodeType="clickEffect">
                                  <p:stCondLst>
                                    <p:cond delay="0"/>
                                  </p:stCondLst>
                                  <p:childTnLst>
                                    <p:animMotion origin="layout" path="M 3.33333E-6 -2.96296E-6 L 3.33333E-6 -0.14884 C 3.33333E-6 -0.21574 0.07899 -0.29768 0.14375 -0.29768 L 0.2875 -0.29768 " pathEditMode="relative" rAng="0" ptsTypes="FfFF">
                                      <p:cBhvr>
                                        <p:cTn id="48" dur="1000" fill="hold"/>
                                        <p:tgtEl>
                                          <p:spTgt spid="12301"/>
                                        </p:tgtEl>
                                        <p:attrNameLst>
                                          <p:attrName>ppt_x</p:attrName>
                                          <p:attrName>ppt_y</p:attrName>
                                        </p:attrNameLst>
                                      </p:cBhvr>
                                      <p:rCtr x="14375" y="-14884"/>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57" presetClass="path" presetSubtype="0" accel="50000" decel="50000" fill="hold" grpId="0" nodeType="clickEffect">
                                  <p:stCondLst>
                                    <p:cond delay="0"/>
                                  </p:stCondLst>
                                  <p:childTnLst>
                                    <p:animMotion origin="layout" path="M 5.55556E-7 -2.96296E-6 L 5.55556E-7 -0.08796 C 5.55556E-7 -0.12731 0.15503 -0.17546 0.28142 -0.17546 L 0.56285 -0.17546 " pathEditMode="relative" rAng="0" ptsTypes="FfFF">
                                      <p:cBhvr>
                                        <p:cTn id="52" dur="1000" fill="hold"/>
                                        <p:tgtEl>
                                          <p:spTgt spid="12299"/>
                                        </p:tgtEl>
                                        <p:attrNameLst>
                                          <p:attrName>ppt_x</p:attrName>
                                          <p:attrName>ppt_y</p:attrName>
                                        </p:attrNameLst>
                                      </p:cBhvr>
                                      <p:rCtr x="28142" y="-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p:bldP spid="12292" grpId="0"/>
      <p:bldP spid="12293" grpId="0"/>
      <p:bldP spid="12294" grpId="0"/>
      <p:bldP spid="12295" grpId="0"/>
      <p:bldP spid="12296" grpId="0" animBg="1"/>
      <p:bldP spid="12297" grpId="0" animBg="1"/>
      <p:bldP spid="12299" grpId="0" animBg="1"/>
      <p:bldP spid="12300" grpId="0" animBg="1"/>
      <p:bldP spid="12301" grpId="0" animBg="1"/>
      <p:bldP spid="123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2895600" y="304800"/>
            <a:ext cx="3352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i="1">
                <a:latin typeface="Times New Roman" pitchFamily="18" charset="0"/>
                <a:cs typeface="Times New Roman" pitchFamily="18" charset="0"/>
              </a:rPr>
              <a:t>Dặn dò:</a:t>
            </a:r>
          </a:p>
        </p:txBody>
      </p:sp>
      <p:sp>
        <p:nvSpPr>
          <p:cNvPr id="25603" name="TextBox 4"/>
          <p:cNvSpPr txBox="1">
            <a:spLocks noChangeArrowheads="1"/>
          </p:cNvSpPr>
          <p:nvPr/>
        </p:nvSpPr>
        <p:spPr bwMode="auto">
          <a:xfrm>
            <a:off x="1066800" y="1003300"/>
            <a:ext cx="7239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latin typeface="Times New Roman" pitchFamily="18" charset="0"/>
                <a:cs typeface="Times New Roman" pitchFamily="18" charset="0"/>
                <a:sym typeface="Wingdings 2" pitchFamily="18" charset="2"/>
              </a:rPr>
              <a:t> </a:t>
            </a:r>
            <a:r>
              <a:rPr lang="en-US" sz="3600">
                <a:latin typeface="Times New Roman" pitchFamily="18" charset="0"/>
                <a:cs typeface="Times New Roman" pitchFamily="18" charset="0"/>
              </a:rPr>
              <a:t>Hoàn thành đường biểu diễn.</a:t>
            </a:r>
          </a:p>
          <a:p>
            <a:pPr eaLnBrk="1" hangingPunct="1"/>
            <a:r>
              <a:rPr lang="en-US" sz="3600">
                <a:latin typeface="Times New Roman" pitchFamily="18" charset="0"/>
                <a:cs typeface="Times New Roman" pitchFamily="18" charset="0"/>
                <a:sym typeface="Wingdings 2" pitchFamily="18" charset="2"/>
              </a:rPr>
              <a:t> </a:t>
            </a:r>
            <a:r>
              <a:rPr lang="en-US" sz="3600">
                <a:latin typeface="Times New Roman" pitchFamily="18" charset="0"/>
                <a:cs typeface="Times New Roman" pitchFamily="18" charset="0"/>
              </a:rPr>
              <a:t>Xem trước bài 29: “Sự sôi (tt)”</a:t>
            </a:r>
          </a:p>
          <a:p>
            <a:pPr eaLnBrk="1" hangingPunct="1"/>
            <a:r>
              <a:rPr lang="en-US" sz="3600">
                <a:latin typeface="Times New Roman" pitchFamily="18" charset="0"/>
                <a:cs typeface="Times New Roman" pitchFamily="18" charset="0"/>
                <a:sym typeface="Wingdings 2" pitchFamily="18" charset="2"/>
              </a:rPr>
              <a:t> </a:t>
            </a:r>
            <a:r>
              <a:rPr lang="en-US" sz="3600">
                <a:latin typeface="Times New Roman" pitchFamily="18" charset="0"/>
                <a:cs typeface="Times New Roman" pitchFamily="18" charset="0"/>
              </a:rPr>
              <a:t>BTVN: bt 28-29.5 SBT.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4419600" y="1543050"/>
            <a:ext cx="428625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solidFill>
                  <a:srgbClr val="000000"/>
                </a:solidFill>
                <a:latin typeface="Times New Roman" pitchFamily="18" charset="0"/>
                <a:cs typeface="Times New Roman" pitchFamily="18" charset="0"/>
              </a:rPr>
              <a:t>   Hằng ngày chúng ta vẫn </a:t>
            </a:r>
            <a:r>
              <a:rPr lang="en-US" sz="3200">
                <a:latin typeface="Times New Roman" pitchFamily="18" charset="0"/>
                <a:cs typeface="Times New Roman" pitchFamily="18" charset="0"/>
              </a:rPr>
              <a:t>thường đun nước nhưng ít có dịp quan sát một cách tỉ mỉ những hiện tượng xảy ra trong quá trình sôi và nhất là phát hiện ra những đặc điểm của sự sôi. </a:t>
            </a:r>
          </a:p>
        </p:txBody>
      </p:sp>
      <p:sp>
        <p:nvSpPr>
          <p:cNvPr id="4099" name="Rectangle 1"/>
          <p:cNvSpPr>
            <a:spLocks noChangeArrowheads="1"/>
          </p:cNvSpPr>
          <p:nvPr/>
        </p:nvSpPr>
        <p:spPr bwMode="auto">
          <a:xfrm>
            <a:off x="10287000" y="15240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0000"/>
                </a:solidFill>
                <a:latin typeface="Times New Roman" pitchFamily="18" charset="0"/>
                <a:cs typeface="Times New Roman" pitchFamily="18" charset="0"/>
              </a:rPr>
              <a:t> </a:t>
            </a:r>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0480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heel(4)">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p:cNvSpPr>
            <a:spLocks noChangeArrowheads="1"/>
          </p:cNvSpPr>
          <p:nvPr/>
        </p:nvSpPr>
        <p:spPr bwMode="auto">
          <a:xfrm>
            <a:off x="76200" y="304800"/>
            <a:ext cx="5416550" cy="1676400"/>
          </a:xfrm>
          <a:prstGeom prst="cloudCallout">
            <a:avLst>
              <a:gd name="adj1" fmla="val -19074"/>
              <a:gd name="adj2" fmla="val 69981"/>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3200" dirty="0" err="1">
                <a:solidFill>
                  <a:srgbClr val="3333FF"/>
                </a:solidFill>
                <a:latin typeface="Times New Roman" pitchFamily="18" charset="0"/>
              </a:rPr>
              <a:t>Bình</a:t>
            </a:r>
            <a:r>
              <a:rPr lang="en-US" sz="3200" dirty="0">
                <a:solidFill>
                  <a:srgbClr val="3333FF"/>
                </a:solidFill>
                <a:latin typeface=".VnTime" pitchFamily="34" charset="0"/>
              </a:rPr>
              <a:t>! A </a:t>
            </a:r>
            <a:r>
              <a:rPr lang="en-US" sz="3200" dirty="0" err="1" smtClean="0">
                <a:solidFill>
                  <a:srgbClr val="3333FF"/>
                </a:solidFill>
                <a:latin typeface=".VnTime" pitchFamily="34" charset="0"/>
              </a:rPr>
              <a:t>n­ưíc</a:t>
            </a:r>
            <a:r>
              <a:rPr lang="en-US" sz="3200" dirty="0" smtClean="0">
                <a:solidFill>
                  <a:srgbClr val="3333FF"/>
                </a:solidFill>
                <a:latin typeface=".VnTime" pitchFamily="34" charset="0"/>
              </a:rPr>
              <a:t> </a:t>
            </a:r>
            <a:r>
              <a:rPr lang="en-US" sz="3200" dirty="0" err="1">
                <a:solidFill>
                  <a:srgbClr val="3333FF"/>
                </a:solidFill>
                <a:latin typeface=".VnTime" pitchFamily="34" charset="0"/>
              </a:rPr>
              <a:t>s«i</a:t>
            </a:r>
            <a:r>
              <a:rPr lang="en-US" sz="3200" dirty="0">
                <a:solidFill>
                  <a:srgbClr val="3333FF"/>
                </a:solidFill>
                <a:latin typeface=".VnTime" pitchFamily="34" charset="0"/>
              </a:rPr>
              <a:t> </a:t>
            </a:r>
            <a:r>
              <a:rPr lang="en-US" sz="3200" dirty="0" err="1">
                <a:solidFill>
                  <a:srgbClr val="3333FF"/>
                </a:solidFill>
                <a:latin typeface=".VnTime" pitchFamily="34" charset="0"/>
              </a:rPr>
              <a:t>råi</a:t>
            </a:r>
            <a:r>
              <a:rPr lang="en-US" sz="3200" dirty="0">
                <a:solidFill>
                  <a:srgbClr val="3333FF"/>
                </a:solidFill>
                <a:latin typeface=".VnTime" pitchFamily="34" charset="0"/>
              </a:rPr>
              <a:t> t¾t </a:t>
            </a:r>
            <a:r>
              <a:rPr lang="en-US" sz="3200" dirty="0" err="1">
                <a:solidFill>
                  <a:srgbClr val="3333FF"/>
                </a:solidFill>
                <a:latin typeface=".VnTime" pitchFamily="34" charset="0"/>
              </a:rPr>
              <a:t>löa</a:t>
            </a:r>
            <a:r>
              <a:rPr lang="en-US" sz="3200" dirty="0">
                <a:solidFill>
                  <a:srgbClr val="3333FF"/>
                </a:solidFill>
                <a:latin typeface=".VnTime" pitchFamily="34" charset="0"/>
              </a:rPr>
              <a:t> ®i</a:t>
            </a:r>
          </a:p>
        </p:txBody>
      </p:sp>
      <p:sp>
        <p:nvSpPr>
          <p:cNvPr id="5123" name="AutoShape 6"/>
          <p:cNvSpPr>
            <a:spLocks noChangeArrowheads="1"/>
          </p:cNvSpPr>
          <p:nvPr/>
        </p:nvSpPr>
        <p:spPr bwMode="auto">
          <a:xfrm>
            <a:off x="4506913" y="1371600"/>
            <a:ext cx="4713287" cy="1905000"/>
          </a:xfrm>
          <a:prstGeom prst="cloudCallout">
            <a:avLst>
              <a:gd name="adj1" fmla="val -105505"/>
              <a:gd name="adj2" fmla="val 22333"/>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3200" dirty="0">
                <a:solidFill>
                  <a:srgbClr val="3333FF"/>
                </a:solidFill>
                <a:latin typeface=".VnTime" pitchFamily="34" charset="0"/>
              </a:rPr>
              <a:t>An! ®un </a:t>
            </a:r>
            <a:r>
              <a:rPr lang="en-US" sz="3200" dirty="0" err="1">
                <a:solidFill>
                  <a:srgbClr val="3333FF"/>
                </a:solidFill>
                <a:latin typeface=".VnTime" pitchFamily="34" charset="0"/>
              </a:rPr>
              <a:t>thªm</a:t>
            </a:r>
            <a:r>
              <a:rPr lang="en-US" sz="3200" dirty="0">
                <a:solidFill>
                  <a:srgbClr val="3333FF"/>
                </a:solidFill>
                <a:latin typeface=".VnTime" pitchFamily="34" charset="0"/>
              </a:rPr>
              <a:t> </a:t>
            </a:r>
            <a:r>
              <a:rPr lang="en-US" sz="3200" dirty="0" err="1">
                <a:solidFill>
                  <a:srgbClr val="3333FF"/>
                </a:solidFill>
                <a:latin typeface=".VnTime" pitchFamily="34" charset="0"/>
              </a:rPr>
              <a:t>Ýt</a:t>
            </a:r>
            <a:r>
              <a:rPr lang="en-US" sz="3200" dirty="0">
                <a:solidFill>
                  <a:srgbClr val="3333FF"/>
                </a:solidFill>
                <a:latin typeface=".VnTime" pitchFamily="34" charset="0"/>
              </a:rPr>
              <a:t> </a:t>
            </a:r>
            <a:r>
              <a:rPr lang="en-US" sz="3200" dirty="0" err="1">
                <a:solidFill>
                  <a:srgbClr val="3333FF"/>
                </a:solidFill>
                <a:latin typeface=".VnTime" pitchFamily="34" charset="0"/>
              </a:rPr>
              <a:t>n</a:t>
            </a:r>
            <a:r>
              <a:rPr lang="en-US" sz="3200" dirty="0" err="1">
                <a:solidFill>
                  <a:srgbClr val="3333FF"/>
                </a:solidFill>
                <a:latin typeface="Times New Roman" pitchFamily="18" charset="0"/>
              </a:rPr>
              <a:t>ữ</a:t>
            </a:r>
            <a:r>
              <a:rPr lang="en-US" sz="3200" dirty="0" err="1">
                <a:solidFill>
                  <a:srgbClr val="3333FF"/>
                </a:solidFill>
                <a:latin typeface=".VnTime" pitchFamily="34" charset="0"/>
              </a:rPr>
              <a:t>a</a:t>
            </a:r>
            <a:r>
              <a:rPr lang="en-US" sz="3200" dirty="0">
                <a:solidFill>
                  <a:srgbClr val="3333FF"/>
                </a:solidFill>
                <a:latin typeface=".VnTime" pitchFamily="34" charset="0"/>
              </a:rPr>
              <a:t> </a:t>
            </a:r>
            <a:r>
              <a:rPr lang="en-US" sz="3200" dirty="0" err="1">
                <a:solidFill>
                  <a:srgbClr val="3333FF"/>
                </a:solidFill>
                <a:latin typeface=".VnTime" pitchFamily="34" charset="0"/>
              </a:rPr>
              <a:t>cho</a:t>
            </a:r>
            <a:r>
              <a:rPr lang="en-US" sz="3200" dirty="0">
                <a:solidFill>
                  <a:srgbClr val="3333FF"/>
                </a:solidFill>
                <a:latin typeface=".VnTime" pitchFamily="34" charset="0"/>
              </a:rPr>
              <a:t> </a:t>
            </a:r>
            <a:r>
              <a:rPr lang="en-US" sz="3200" dirty="0" err="1" smtClean="0">
                <a:solidFill>
                  <a:srgbClr val="3333FF"/>
                </a:solidFill>
                <a:latin typeface=".VnTime" pitchFamily="34" charset="0"/>
              </a:rPr>
              <a:t>n­ưíc</a:t>
            </a:r>
            <a:r>
              <a:rPr lang="en-US" sz="3200" dirty="0" smtClean="0">
                <a:solidFill>
                  <a:srgbClr val="3333FF"/>
                </a:solidFill>
                <a:latin typeface=".VnTime" pitchFamily="34" charset="0"/>
              </a:rPr>
              <a:t> </a:t>
            </a:r>
            <a:r>
              <a:rPr lang="en-US" sz="3200" dirty="0" err="1">
                <a:solidFill>
                  <a:srgbClr val="3333FF"/>
                </a:solidFill>
                <a:latin typeface=".VnTime" pitchFamily="34" charset="0"/>
              </a:rPr>
              <a:t>nãng</a:t>
            </a:r>
            <a:r>
              <a:rPr lang="en-US" sz="3200" dirty="0">
                <a:solidFill>
                  <a:srgbClr val="3333FF"/>
                </a:solidFill>
                <a:latin typeface=".VnTime" pitchFamily="34" charset="0"/>
              </a:rPr>
              <a:t> </a:t>
            </a:r>
            <a:r>
              <a:rPr lang="en-US" sz="3200" dirty="0" err="1">
                <a:solidFill>
                  <a:srgbClr val="3333FF"/>
                </a:solidFill>
                <a:latin typeface=".VnTime" pitchFamily="34" charset="0"/>
              </a:rPr>
              <a:t>thªm</a:t>
            </a:r>
            <a:endParaRPr lang="en-US" sz="3200" dirty="0">
              <a:solidFill>
                <a:srgbClr val="3333FF"/>
              </a:solidFill>
              <a:latin typeface=".VnTime" pitchFamily="34" charset="0"/>
            </a:endParaRPr>
          </a:p>
        </p:txBody>
      </p:sp>
      <p:sp>
        <p:nvSpPr>
          <p:cNvPr id="5124" name="AutoShape 7"/>
          <p:cNvSpPr>
            <a:spLocks noChangeArrowheads="1"/>
          </p:cNvSpPr>
          <p:nvPr/>
        </p:nvSpPr>
        <p:spPr bwMode="auto">
          <a:xfrm>
            <a:off x="2362200" y="3429000"/>
            <a:ext cx="6858000" cy="2743200"/>
          </a:xfrm>
          <a:prstGeom prst="cloudCallout">
            <a:avLst>
              <a:gd name="adj1" fmla="val -86088"/>
              <a:gd name="adj2" fmla="val -93287"/>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3200" dirty="0" err="1">
                <a:solidFill>
                  <a:srgbClr val="3333FF"/>
                </a:solidFill>
                <a:latin typeface="Times New Roman" pitchFamily="18" charset="0"/>
              </a:rPr>
              <a:t>Bình</a:t>
            </a:r>
            <a:r>
              <a:rPr lang="en-US" sz="3200" dirty="0">
                <a:solidFill>
                  <a:srgbClr val="3333FF"/>
                </a:solidFill>
                <a:latin typeface=".VnTime" pitchFamily="34" charset="0"/>
              </a:rPr>
              <a:t>! </a:t>
            </a:r>
            <a:r>
              <a:rPr lang="en-US" sz="2800" dirty="0" err="1">
                <a:solidFill>
                  <a:srgbClr val="FF00FF"/>
                </a:solidFill>
                <a:latin typeface=".VnTime" pitchFamily="34" charset="0"/>
              </a:rPr>
              <a:t>N­íc</a:t>
            </a:r>
            <a:r>
              <a:rPr lang="en-US" sz="2800" dirty="0">
                <a:solidFill>
                  <a:srgbClr val="FF00FF"/>
                </a:solidFill>
                <a:latin typeface=".VnTime" pitchFamily="34" charset="0"/>
              </a:rPr>
              <a:t> </a:t>
            </a:r>
            <a:r>
              <a:rPr lang="en-US" sz="2800" dirty="0" err="1">
                <a:solidFill>
                  <a:srgbClr val="FF00FF"/>
                </a:solidFill>
                <a:latin typeface=".VnTime" pitchFamily="34" charset="0"/>
              </a:rPr>
              <a:t>kh«ng</a:t>
            </a:r>
            <a:r>
              <a:rPr lang="en-US" sz="2800" dirty="0">
                <a:solidFill>
                  <a:srgbClr val="FF00FF"/>
                </a:solidFill>
                <a:latin typeface=".VnTime" pitchFamily="34" charset="0"/>
              </a:rPr>
              <a:t> </a:t>
            </a:r>
            <a:r>
              <a:rPr lang="en-US" sz="2800" dirty="0" err="1">
                <a:solidFill>
                  <a:srgbClr val="FF00FF"/>
                </a:solidFill>
                <a:latin typeface=".VnTime" pitchFamily="34" charset="0"/>
              </a:rPr>
              <a:t>nãng</a:t>
            </a:r>
            <a:r>
              <a:rPr lang="en-US" sz="2800" dirty="0">
                <a:solidFill>
                  <a:srgbClr val="FF00FF"/>
                </a:solidFill>
                <a:latin typeface=".VnTime" pitchFamily="34" charset="0"/>
              </a:rPr>
              <a:t> </a:t>
            </a:r>
            <a:r>
              <a:rPr lang="en-US" sz="2800" dirty="0" err="1">
                <a:solidFill>
                  <a:srgbClr val="FF00FF"/>
                </a:solidFill>
                <a:latin typeface=".VnTime" pitchFamily="34" charset="0"/>
              </a:rPr>
              <a:t>thªm</a:t>
            </a:r>
            <a:endParaRPr lang="en-US" sz="2800" dirty="0">
              <a:solidFill>
                <a:srgbClr val="FF00FF"/>
              </a:solidFill>
              <a:latin typeface=".VnTime" pitchFamily="34" charset="0"/>
            </a:endParaRPr>
          </a:p>
          <a:p>
            <a:pPr algn="ctr" eaLnBrk="0" hangingPunct="0"/>
            <a:r>
              <a:rPr lang="en-US" sz="2800" dirty="0">
                <a:solidFill>
                  <a:srgbClr val="0000FF"/>
                </a:solidFill>
                <a:latin typeface=".VnTime" pitchFamily="34" charset="0"/>
              </a:rPr>
              <a:t>An</a:t>
            </a:r>
            <a:r>
              <a:rPr lang="en-US" sz="2800" dirty="0">
                <a:solidFill>
                  <a:srgbClr val="FF00FF"/>
                </a:solidFill>
                <a:latin typeface=".VnTime" pitchFamily="34" charset="0"/>
              </a:rPr>
              <a:t>! </a:t>
            </a:r>
            <a:r>
              <a:rPr lang="en-US" sz="2800" dirty="0" err="1" smtClean="0">
                <a:solidFill>
                  <a:srgbClr val="3333FF"/>
                </a:solidFill>
                <a:latin typeface=".VnTime" pitchFamily="34" charset="0"/>
              </a:rPr>
              <a:t>N­ưíc</a:t>
            </a:r>
            <a:r>
              <a:rPr lang="en-US" sz="2800" dirty="0" smtClean="0">
                <a:solidFill>
                  <a:srgbClr val="3333FF"/>
                </a:solidFill>
                <a:latin typeface=".VnTime" pitchFamily="34" charset="0"/>
              </a:rPr>
              <a:t> </a:t>
            </a:r>
            <a:r>
              <a:rPr lang="en-US" sz="2800" dirty="0" err="1">
                <a:solidFill>
                  <a:srgbClr val="3333FF"/>
                </a:solidFill>
                <a:latin typeface=".VnTime" pitchFamily="34" charset="0"/>
              </a:rPr>
              <a:t>sÏ</a:t>
            </a:r>
            <a:r>
              <a:rPr lang="en-US" sz="2800" dirty="0">
                <a:solidFill>
                  <a:srgbClr val="3333FF"/>
                </a:solidFill>
                <a:latin typeface=".VnTime" pitchFamily="34" charset="0"/>
              </a:rPr>
              <a:t> </a:t>
            </a:r>
            <a:r>
              <a:rPr lang="en-US" sz="2800" dirty="0" err="1">
                <a:solidFill>
                  <a:srgbClr val="3333FF"/>
                </a:solidFill>
                <a:latin typeface=".VnTime" pitchFamily="34" charset="0"/>
              </a:rPr>
              <a:t>nãng</a:t>
            </a:r>
            <a:r>
              <a:rPr lang="en-US" sz="2800" dirty="0">
                <a:solidFill>
                  <a:srgbClr val="3333FF"/>
                </a:solidFill>
                <a:latin typeface=".VnTime" pitchFamily="34" charset="0"/>
              </a:rPr>
              <a:t> </a:t>
            </a:r>
            <a:r>
              <a:rPr lang="en-US" sz="2800" dirty="0" err="1">
                <a:solidFill>
                  <a:srgbClr val="3333FF"/>
                </a:solidFill>
                <a:latin typeface=".VnTime" pitchFamily="34" charset="0"/>
              </a:rPr>
              <a:t>thªm</a:t>
            </a:r>
            <a:endParaRPr lang="en-US" sz="2800" dirty="0">
              <a:solidFill>
                <a:srgbClr val="3333FF"/>
              </a:solidFill>
              <a:latin typeface=".VnTime" pitchFamily="34" charset="0"/>
            </a:endParaRPr>
          </a:p>
          <a:p>
            <a:pPr algn="ctr" eaLnBrk="0" hangingPunct="0"/>
            <a:r>
              <a:rPr lang="en-US" sz="2800" dirty="0">
                <a:latin typeface=".VnTime" pitchFamily="34" charset="0"/>
              </a:rPr>
              <a:t>Ai ®</a:t>
            </a:r>
            <a:r>
              <a:rPr lang="en-US" sz="2800" dirty="0" err="1">
                <a:latin typeface=".VnTime" pitchFamily="34" charset="0"/>
              </a:rPr>
              <a:t>óng</a:t>
            </a:r>
            <a:r>
              <a:rPr lang="en-US" sz="2800" dirty="0">
                <a:latin typeface=".VnTime" pitchFamily="34" charset="0"/>
              </a:rPr>
              <a:t>, </a:t>
            </a:r>
            <a:r>
              <a:rPr lang="en-US" sz="2800" dirty="0" err="1">
                <a:latin typeface=".VnTime" pitchFamily="34" charset="0"/>
              </a:rPr>
              <a:t>ai</a:t>
            </a:r>
            <a:r>
              <a:rPr lang="en-US" sz="2800" dirty="0">
                <a:latin typeface=".VnTime" pitchFamily="34" charset="0"/>
              </a:rPr>
              <a:t> </a:t>
            </a:r>
            <a:r>
              <a:rPr lang="en-US" sz="2800" dirty="0" err="1">
                <a:latin typeface=".VnTime" pitchFamily="34" charset="0"/>
              </a:rPr>
              <a:t>sai</a:t>
            </a:r>
            <a:endParaRPr lang="en-US" sz="2800" dirty="0">
              <a:latin typeface=".VnTime" pitchFamily="34" charset="0"/>
            </a:endParaRPr>
          </a:p>
        </p:txBody>
      </p:sp>
      <p:sp>
        <p:nvSpPr>
          <p:cNvPr id="5125" name="Oval 8"/>
          <p:cNvSpPr>
            <a:spLocks noChangeArrowheads="1"/>
          </p:cNvSpPr>
          <p:nvPr/>
        </p:nvSpPr>
        <p:spPr bwMode="auto">
          <a:xfrm>
            <a:off x="2889250" y="4800600"/>
            <a:ext cx="422275"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26" name="Oval 10"/>
          <p:cNvSpPr>
            <a:spLocks noChangeArrowheads="1"/>
          </p:cNvSpPr>
          <p:nvPr/>
        </p:nvSpPr>
        <p:spPr bwMode="auto">
          <a:xfrm>
            <a:off x="1343025" y="5562600"/>
            <a:ext cx="703263"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27" name="Oval 11"/>
          <p:cNvSpPr>
            <a:spLocks noChangeArrowheads="1"/>
          </p:cNvSpPr>
          <p:nvPr/>
        </p:nvSpPr>
        <p:spPr bwMode="auto">
          <a:xfrm>
            <a:off x="2466975" y="5638800"/>
            <a:ext cx="704850"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28" name="Oval 12"/>
          <p:cNvSpPr>
            <a:spLocks noChangeArrowheads="1"/>
          </p:cNvSpPr>
          <p:nvPr/>
        </p:nvSpPr>
        <p:spPr bwMode="auto">
          <a:xfrm>
            <a:off x="1693863" y="4343400"/>
            <a:ext cx="703262"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29" name="Oval 13"/>
          <p:cNvSpPr>
            <a:spLocks noChangeArrowheads="1"/>
          </p:cNvSpPr>
          <p:nvPr/>
        </p:nvSpPr>
        <p:spPr bwMode="auto">
          <a:xfrm>
            <a:off x="2819400" y="4419600"/>
            <a:ext cx="703263"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0" name="Oval 14"/>
          <p:cNvSpPr>
            <a:spLocks noChangeArrowheads="1"/>
          </p:cNvSpPr>
          <p:nvPr/>
        </p:nvSpPr>
        <p:spPr bwMode="auto">
          <a:xfrm>
            <a:off x="217488" y="4953000"/>
            <a:ext cx="703262"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1" name="Oval 15"/>
          <p:cNvSpPr>
            <a:spLocks noChangeArrowheads="1"/>
          </p:cNvSpPr>
          <p:nvPr/>
        </p:nvSpPr>
        <p:spPr bwMode="auto">
          <a:xfrm>
            <a:off x="1343025" y="5029200"/>
            <a:ext cx="703263"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2" name="Oval 16"/>
          <p:cNvSpPr>
            <a:spLocks noChangeArrowheads="1"/>
          </p:cNvSpPr>
          <p:nvPr/>
        </p:nvSpPr>
        <p:spPr bwMode="auto">
          <a:xfrm>
            <a:off x="76200" y="3657600"/>
            <a:ext cx="703263"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3" name="Oval 17"/>
          <p:cNvSpPr>
            <a:spLocks noChangeArrowheads="1"/>
          </p:cNvSpPr>
          <p:nvPr/>
        </p:nvSpPr>
        <p:spPr bwMode="auto">
          <a:xfrm>
            <a:off x="1201738" y="3733800"/>
            <a:ext cx="703262" cy="3048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grpSp>
        <p:nvGrpSpPr>
          <p:cNvPr id="5134" name="Group 20"/>
          <p:cNvGrpSpPr>
            <a:grpSpLocks/>
          </p:cNvGrpSpPr>
          <p:nvPr/>
        </p:nvGrpSpPr>
        <p:grpSpPr bwMode="auto">
          <a:xfrm>
            <a:off x="920750" y="1447800"/>
            <a:ext cx="1757363" cy="3810000"/>
            <a:chOff x="4752" y="1152"/>
            <a:chExt cx="1200" cy="2400"/>
          </a:xfrm>
        </p:grpSpPr>
        <p:sp>
          <p:nvSpPr>
            <p:cNvPr id="5136" name="AutoShape 21"/>
            <p:cNvSpPr>
              <a:spLocks noChangeArrowheads="1"/>
            </p:cNvSpPr>
            <p:nvPr/>
          </p:nvSpPr>
          <p:spPr bwMode="auto">
            <a:xfrm>
              <a:off x="4992" y="2544"/>
              <a:ext cx="672" cy="1008"/>
            </a:xfrm>
            <a:prstGeom prst="can">
              <a:avLst>
                <a:gd name="adj" fmla="val 37500"/>
              </a:avLst>
            </a:prstGeom>
            <a:solidFill>
              <a:srgbClr val="488BB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7" name="Rectangle 22"/>
            <p:cNvSpPr>
              <a:spLocks noChangeArrowheads="1"/>
            </p:cNvSpPr>
            <p:nvPr/>
          </p:nvSpPr>
          <p:spPr bwMode="auto">
            <a:xfrm>
              <a:off x="5232" y="3312"/>
              <a:ext cx="192"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Arial" charset="0"/>
              </a:endParaRPr>
            </a:p>
          </p:txBody>
        </p:sp>
        <p:sp>
          <p:nvSpPr>
            <p:cNvPr id="5138" name="Oval 23"/>
            <p:cNvSpPr>
              <a:spLocks noChangeArrowheads="1"/>
            </p:cNvSpPr>
            <p:nvPr/>
          </p:nvSpPr>
          <p:spPr bwMode="auto">
            <a:xfrm>
              <a:off x="5068" y="2592"/>
              <a:ext cx="528"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39" name="Rectangle 24"/>
            <p:cNvSpPr>
              <a:spLocks noChangeArrowheads="1"/>
            </p:cNvSpPr>
            <p:nvPr/>
          </p:nvSpPr>
          <p:spPr bwMode="auto">
            <a:xfrm>
              <a:off x="5550" y="2592"/>
              <a:ext cx="144" cy="7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Arial" charset="0"/>
              </a:endParaRPr>
            </a:p>
          </p:txBody>
        </p:sp>
        <p:pic>
          <p:nvPicPr>
            <p:cNvPr id="5140" name="Picture 25" descr="Lua do cle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52" y="1920"/>
              <a:ext cx="1200"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1" name="Rectangle 26"/>
            <p:cNvSpPr>
              <a:spLocks noChangeArrowheads="1"/>
            </p:cNvSpPr>
            <p:nvPr/>
          </p:nvSpPr>
          <p:spPr bwMode="auto">
            <a:xfrm>
              <a:off x="4974" y="2602"/>
              <a:ext cx="144" cy="7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Arial" charset="0"/>
              </a:endParaRPr>
            </a:p>
          </p:txBody>
        </p:sp>
        <p:pic>
          <p:nvPicPr>
            <p:cNvPr id="5142" name="Picture 27" descr="Lua do clear"/>
            <p:cNvPicPr>
              <a:picLocks noChangeAspect="1" noChangeArrowheads="1" noCrop="1"/>
            </p:cNvPicPr>
            <p:nvPr/>
          </p:nvPicPr>
          <p:blipFill>
            <a:blip r:embed="rId2">
              <a:lum bright="46000" contrast="6000"/>
              <a:grayscl/>
              <a:extLst>
                <a:ext uri="{28A0092B-C50C-407E-A947-70E740481C1C}">
                  <a14:useLocalDpi xmlns:a14="http://schemas.microsoft.com/office/drawing/2010/main" val="0"/>
                </a:ext>
              </a:extLst>
            </a:blip>
            <a:srcRect/>
            <a:stretch>
              <a:fillRect/>
            </a:stretch>
          </p:blipFill>
          <p:spPr bwMode="auto">
            <a:xfrm>
              <a:off x="5136" y="1152"/>
              <a:ext cx="469"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3" name="Oval 28"/>
            <p:cNvSpPr>
              <a:spLocks noChangeArrowheads="1"/>
            </p:cNvSpPr>
            <p:nvPr/>
          </p:nvSpPr>
          <p:spPr bwMode="auto">
            <a:xfrm>
              <a:off x="4975" y="2486"/>
              <a:ext cx="674" cy="20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44" name="Arc 29"/>
            <p:cNvSpPr>
              <a:spLocks/>
            </p:cNvSpPr>
            <p:nvPr/>
          </p:nvSpPr>
          <p:spPr bwMode="auto">
            <a:xfrm rot="21357995" flipH="1">
              <a:off x="4974" y="2086"/>
              <a:ext cx="282" cy="558"/>
            </a:xfrm>
            <a:custGeom>
              <a:avLst/>
              <a:gdLst>
                <a:gd name="T0" fmla="*/ 0 w 29491"/>
                <a:gd name="T1" fmla="*/ 1 h 21600"/>
                <a:gd name="T2" fmla="*/ 3 w 29491"/>
                <a:gd name="T3" fmla="*/ 13 h 21600"/>
                <a:gd name="T4" fmla="*/ 1 w 29491"/>
                <a:gd name="T5" fmla="*/ 14 h 21600"/>
                <a:gd name="T6" fmla="*/ 0 60000 65536"/>
                <a:gd name="T7" fmla="*/ 0 60000 65536"/>
                <a:gd name="T8" fmla="*/ 0 60000 65536"/>
              </a:gdLst>
              <a:ahLst/>
              <a:cxnLst>
                <a:cxn ang="T6">
                  <a:pos x="T0" y="T1"/>
                </a:cxn>
                <a:cxn ang="T7">
                  <a:pos x="T2" y="T3"/>
                </a:cxn>
                <a:cxn ang="T8">
                  <a:pos x="T4" y="T5"/>
                </a:cxn>
              </a:cxnLst>
              <a:rect l="0" t="0" r="r" b="b"/>
              <a:pathLst>
                <a:path w="29491" h="21600" fill="none" extrusionOk="0">
                  <a:moveTo>
                    <a:pt x="0" y="1516"/>
                  </a:moveTo>
                  <a:cubicBezTo>
                    <a:pt x="2530" y="514"/>
                    <a:pt x="5228" y="-1"/>
                    <a:pt x="7950" y="0"/>
                  </a:cubicBezTo>
                  <a:cubicBezTo>
                    <a:pt x="19258" y="0"/>
                    <a:pt x="28652" y="8722"/>
                    <a:pt x="29490" y="20000"/>
                  </a:cubicBezTo>
                </a:path>
                <a:path w="29491" h="21600" stroke="0" extrusionOk="0">
                  <a:moveTo>
                    <a:pt x="0" y="1516"/>
                  </a:moveTo>
                  <a:cubicBezTo>
                    <a:pt x="2530" y="514"/>
                    <a:pt x="5228" y="-1"/>
                    <a:pt x="7950" y="0"/>
                  </a:cubicBezTo>
                  <a:cubicBezTo>
                    <a:pt x="19258" y="0"/>
                    <a:pt x="28652" y="8722"/>
                    <a:pt x="29490" y="20000"/>
                  </a:cubicBezTo>
                  <a:lnTo>
                    <a:pt x="7950" y="21600"/>
                  </a:lnTo>
                  <a:lnTo>
                    <a:pt x="0" y="1516"/>
                  </a:lnTo>
                  <a:close/>
                </a:path>
              </a:pathLst>
            </a:cu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Arc 30"/>
            <p:cNvSpPr>
              <a:spLocks/>
            </p:cNvSpPr>
            <p:nvPr/>
          </p:nvSpPr>
          <p:spPr bwMode="auto">
            <a:xfrm>
              <a:off x="5491" y="2083"/>
              <a:ext cx="158" cy="524"/>
            </a:xfrm>
            <a:custGeom>
              <a:avLst/>
              <a:gdLst>
                <a:gd name="T0" fmla="*/ 0 w 21600"/>
                <a:gd name="T1" fmla="*/ 0 h 21600"/>
                <a:gd name="T2" fmla="*/ 1 w 21600"/>
                <a:gd name="T3" fmla="*/ 13 h 21600"/>
                <a:gd name="T4" fmla="*/ 0 w 21600"/>
                <a:gd name="T5" fmla="*/ 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Rectangle 31"/>
            <p:cNvSpPr>
              <a:spLocks noChangeArrowheads="1"/>
            </p:cNvSpPr>
            <p:nvPr/>
          </p:nvSpPr>
          <p:spPr bwMode="auto">
            <a:xfrm>
              <a:off x="5144" y="2083"/>
              <a:ext cx="357" cy="444"/>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47" name="AutoShape 32"/>
            <p:cNvSpPr>
              <a:spLocks/>
            </p:cNvSpPr>
            <p:nvPr/>
          </p:nvSpPr>
          <p:spPr bwMode="auto">
            <a:xfrm rot="-5400000">
              <a:off x="5154" y="1765"/>
              <a:ext cx="343" cy="456"/>
            </a:xfrm>
            <a:prstGeom prst="rightBracket">
              <a:avLst>
                <a:gd name="adj" fmla="val 11079"/>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lang="en-US">
                <a:latin typeface="Arial" charset="0"/>
              </a:endParaRPr>
            </a:p>
          </p:txBody>
        </p:sp>
        <p:grpSp>
          <p:nvGrpSpPr>
            <p:cNvPr id="5148" name="Group 33"/>
            <p:cNvGrpSpPr>
              <a:grpSpLocks/>
            </p:cNvGrpSpPr>
            <p:nvPr/>
          </p:nvGrpSpPr>
          <p:grpSpPr bwMode="auto">
            <a:xfrm>
              <a:off x="5610" y="2169"/>
              <a:ext cx="198" cy="282"/>
              <a:chOff x="2448" y="2736"/>
              <a:chExt cx="432" cy="384"/>
            </a:xfrm>
          </p:grpSpPr>
          <p:sp>
            <p:nvSpPr>
              <p:cNvPr id="5151" name="Freeform 34"/>
              <p:cNvSpPr>
                <a:spLocks/>
              </p:cNvSpPr>
              <p:nvPr/>
            </p:nvSpPr>
            <p:spPr bwMode="auto">
              <a:xfrm>
                <a:off x="2448" y="2784"/>
                <a:ext cx="336" cy="192"/>
              </a:xfrm>
              <a:custGeom>
                <a:avLst/>
                <a:gdLst>
                  <a:gd name="T0" fmla="*/ 0 w 336"/>
                  <a:gd name="T1" fmla="*/ 192 h 192"/>
                  <a:gd name="T2" fmla="*/ 192 w 336"/>
                  <a:gd name="T3" fmla="*/ 144 h 192"/>
                  <a:gd name="T4" fmla="*/ 336 w 336"/>
                  <a:gd name="T5" fmla="*/ 0 h 192"/>
                  <a:gd name="T6" fmla="*/ 0 60000 65536"/>
                  <a:gd name="T7" fmla="*/ 0 60000 65536"/>
                  <a:gd name="T8" fmla="*/ 0 60000 65536"/>
                </a:gdLst>
                <a:ahLst/>
                <a:cxnLst>
                  <a:cxn ang="T6">
                    <a:pos x="T0" y="T1"/>
                  </a:cxn>
                  <a:cxn ang="T7">
                    <a:pos x="T2" y="T3"/>
                  </a:cxn>
                  <a:cxn ang="T8">
                    <a:pos x="T4" y="T5"/>
                  </a:cxn>
                </a:cxnLst>
                <a:rect l="0" t="0" r="r" b="b"/>
                <a:pathLst>
                  <a:path w="336" h="192">
                    <a:moveTo>
                      <a:pt x="0" y="192"/>
                    </a:moveTo>
                    <a:cubicBezTo>
                      <a:pt x="68" y="184"/>
                      <a:pt x="136" y="176"/>
                      <a:pt x="192" y="144"/>
                    </a:cubicBezTo>
                    <a:cubicBezTo>
                      <a:pt x="248" y="112"/>
                      <a:pt x="292" y="56"/>
                      <a:pt x="33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Freeform 35"/>
              <p:cNvSpPr>
                <a:spLocks/>
              </p:cNvSpPr>
              <p:nvPr/>
            </p:nvSpPr>
            <p:spPr bwMode="auto">
              <a:xfrm>
                <a:off x="2496" y="2736"/>
                <a:ext cx="384" cy="384"/>
              </a:xfrm>
              <a:custGeom>
                <a:avLst/>
                <a:gdLst>
                  <a:gd name="T0" fmla="*/ 0 w 384"/>
                  <a:gd name="T1" fmla="*/ 384 h 384"/>
                  <a:gd name="T2" fmla="*/ 240 w 384"/>
                  <a:gd name="T3" fmla="*/ 288 h 384"/>
                  <a:gd name="T4" fmla="*/ 384 w 384"/>
                  <a:gd name="T5" fmla="*/ 0 h 384"/>
                  <a:gd name="T6" fmla="*/ 0 60000 65536"/>
                  <a:gd name="T7" fmla="*/ 0 60000 65536"/>
                  <a:gd name="T8" fmla="*/ 0 60000 65536"/>
                </a:gdLst>
                <a:ahLst/>
                <a:cxnLst>
                  <a:cxn ang="T6">
                    <a:pos x="T0" y="T1"/>
                  </a:cxn>
                  <a:cxn ang="T7">
                    <a:pos x="T2" y="T3"/>
                  </a:cxn>
                  <a:cxn ang="T8">
                    <a:pos x="T4" y="T5"/>
                  </a:cxn>
                </a:cxnLst>
                <a:rect l="0" t="0" r="r" b="b"/>
                <a:pathLst>
                  <a:path w="384" h="384">
                    <a:moveTo>
                      <a:pt x="0" y="384"/>
                    </a:moveTo>
                    <a:cubicBezTo>
                      <a:pt x="88" y="368"/>
                      <a:pt x="176" y="352"/>
                      <a:pt x="240" y="288"/>
                    </a:cubicBezTo>
                    <a:cubicBezTo>
                      <a:pt x="304" y="224"/>
                      <a:pt x="360" y="48"/>
                      <a:pt x="384"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Freeform 36"/>
              <p:cNvSpPr>
                <a:spLocks/>
              </p:cNvSpPr>
              <p:nvPr/>
            </p:nvSpPr>
            <p:spPr bwMode="auto">
              <a:xfrm>
                <a:off x="2784" y="2736"/>
                <a:ext cx="96" cy="48"/>
              </a:xfrm>
              <a:custGeom>
                <a:avLst/>
                <a:gdLst>
                  <a:gd name="T0" fmla="*/ 0 w 96"/>
                  <a:gd name="T1" fmla="*/ 48 h 48"/>
                  <a:gd name="T2" fmla="*/ 96 w 96"/>
                  <a:gd name="T3" fmla="*/ 0 h 48"/>
                  <a:gd name="T4" fmla="*/ 0 60000 65536"/>
                  <a:gd name="T5" fmla="*/ 0 60000 65536"/>
                </a:gdLst>
                <a:ahLst/>
                <a:cxnLst>
                  <a:cxn ang="T4">
                    <a:pos x="T0" y="T1"/>
                  </a:cxn>
                  <a:cxn ang="T5">
                    <a:pos x="T2" y="T3"/>
                  </a:cxn>
                </a:cxnLst>
                <a:rect l="0" t="0" r="r" b="b"/>
                <a:pathLst>
                  <a:path w="96" h="48">
                    <a:moveTo>
                      <a:pt x="0" y="48"/>
                    </a:moveTo>
                    <a:cubicBezTo>
                      <a:pt x="40" y="28"/>
                      <a:pt x="80" y="8"/>
                      <a:pt x="9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9" name="Oval 37"/>
            <p:cNvSpPr>
              <a:spLocks noChangeArrowheads="1"/>
            </p:cNvSpPr>
            <p:nvPr/>
          </p:nvSpPr>
          <p:spPr bwMode="auto">
            <a:xfrm>
              <a:off x="5134" y="2019"/>
              <a:ext cx="357" cy="120"/>
            </a:xfrm>
            <a:prstGeom prst="ellipse">
              <a:avLst/>
            </a:prstGeom>
            <a:solidFill>
              <a:schemeClr val="accent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sp>
          <p:nvSpPr>
            <p:cNvPr id="5150" name="Oval 38"/>
            <p:cNvSpPr>
              <a:spLocks noChangeArrowheads="1"/>
            </p:cNvSpPr>
            <p:nvPr/>
          </p:nvSpPr>
          <p:spPr bwMode="auto">
            <a:xfrm>
              <a:off x="5291" y="2003"/>
              <a:ext cx="64" cy="40"/>
            </a:xfrm>
            <a:prstGeom prst="ellipse">
              <a:avLst/>
            </a:prstGeom>
            <a:solidFill>
              <a:schemeClr val="tx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Arial" charset="0"/>
              </a:endParaRPr>
            </a:p>
          </p:txBody>
        </p:sp>
      </p:grpSp>
      <p:pic>
        <p:nvPicPr>
          <p:cNvPr id="5135" name="Picture 39" descr="Lua do clear"/>
          <p:cNvPicPr>
            <a:picLocks noChangeAspect="1" noChangeArrowheads="1" noCrop="1"/>
          </p:cNvPicPr>
          <p:nvPr/>
        </p:nvPicPr>
        <p:blipFill>
          <a:blip r:embed="rId2">
            <a:lum bright="46000" contrast="6000"/>
            <a:grayscl/>
            <a:extLst>
              <a:ext uri="{28A0092B-C50C-407E-A947-70E740481C1C}">
                <a14:useLocalDpi xmlns:a14="http://schemas.microsoft.com/office/drawing/2010/main" val="0"/>
              </a:ext>
            </a:extLst>
          </a:blip>
          <a:srcRect/>
          <a:stretch>
            <a:fillRect/>
          </a:stretch>
        </p:blipFill>
        <p:spPr bwMode="auto">
          <a:xfrm>
            <a:off x="2120900" y="1520825"/>
            <a:ext cx="68738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2383" y="990600"/>
            <a:ext cx="8013733" cy="1446550"/>
          </a:xfrm>
          <a:prstGeom prst="rect">
            <a:avLst/>
          </a:prstGeom>
          <a:noFill/>
          <a:ln>
            <a:noFill/>
          </a:ln>
          <a:scene3d>
            <a:camera prst="perspectiveContrastingRightFacing"/>
            <a:lightRig rig="threePt" dir="t"/>
          </a:scene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28: SỰ SÔI</a:t>
            </a: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3048000"/>
            <a:ext cx="70516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590550" y="922338"/>
            <a:ext cx="6019800" cy="65087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i="1">
                <a:solidFill>
                  <a:srgbClr val="FF0000"/>
                </a:solidFill>
                <a:latin typeface="Times New Roman" pitchFamily="18" charset="0"/>
                <a:cs typeface="Times New Roman" pitchFamily="18" charset="0"/>
              </a:rPr>
              <a:t>I.THÍ NGHIỆM VỀ SỰ SÔI:</a:t>
            </a:r>
          </a:p>
        </p:txBody>
      </p:sp>
      <p:sp>
        <p:nvSpPr>
          <p:cNvPr id="7171" name="TextBox 4"/>
          <p:cNvSpPr txBox="1">
            <a:spLocks noChangeArrowheads="1"/>
          </p:cNvSpPr>
          <p:nvPr/>
        </p:nvSpPr>
        <p:spPr bwMode="auto">
          <a:xfrm>
            <a:off x="590550" y="1865313"/>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a:solidFill>
                  <a:srgbClr val="FF0066"/>
                </a:solidFill>
                <a:latin typeface="Times New Roman" pitchFamily="18" charset="0"/>
                <a:cs typeface="Times New Roman" pitchFamily="18" charset="0"/>
              </a:rPr>
              <a:t>1.Tiến hành thí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85" decel="100000"/>
                                        <p:tgtEl>
                                          <p:spTgt spid="7170"/>
                                        </p:tgtEl>
                                      </p:cBhvr>
                                    </p:animEffect>
                                    <p:animScale>
                                      <p:cBhvr>
                                        <p:cTn id="8" dur="385" decel="100000"/>
                                        <p:tgtEl>
                                          <p:spTgt spid="7170"/>
                                        </p:tgtEl>
                                      </p:cBhvr>
                                      <p:from x="10000" y="10000"/>
                                      <p:to x="200000" y="450000"/>
                                    </p:animScale>
                                    <p:animScale>
                                      <p:cBhvr>
                                        <p:cTn id="9" dur="615" accel="100000" fill="hold">
                                          <p:stCondLst>
                                            <p:cond delay="385"/>
                                          </p:stCondLst>
                                        </p:cTn>
                                        <p:tgtEl>
                                          <p:spTgt spid="7170"/>
                                        </p:tgtEl>
                                      </p:cBhvr>
                                      <p:from x="200000" y="450000"/>
                                      <p:to x="100000" y="100000"/>
                                    </p:animScale>
                                    <p:set>
                                      <p:cBhvr>
                                        <p:cTn id="10" dur="385" fill="hold"/>
                                        <p:tgtEl>
                                          <p:spTgt spid="7170"/>
                                        </p:tgtEl>
                                        <p:attrNameLst>
                                          <p:attrName>ppt_x</p:attrName>
                                        </p:attrNameLst>
                                      </p:cBhvr>
                                      <p:to>
                                        <p:strVal val="(0.5)"/>
                                      </p:to>
                                    </p:set>
                                    <p:anim from="(0.5)" to="(#ppt_x)" calcmode="lin" valueType="num">
                                      <p:cBhvr>
                                        <p:cTn id="11" dur="615" accel="100000" fill="hold">
                                          <p:stCondLst>
                                            <p:cond delay="385"/>
                                          </p:stCondLst>
                                        </p:cTn>
                                        <p:tgtEl>
                                          <p:spTgt spid="7170"/>
                                        </p:tgtEl>
                                        <p:attrNameLst>
                                          <p:attrName>ppt_x</p:attrName>
                                        </p:attrNameLst>
                                      </p:cBhvr>
                                    </p:anim>
                                    <p:set>
                                      <p:cBhvr>
                                        <p:cTn id="12" dur="385" fill="hold"/>
                                        <p:tgtEl>
                                          <p:spTgt spid="7170"/>
                                        </p:tgtEl>
                                        <p:attrNameLst>
                                          <p:attrName>ppt_y</p:attrName>
                                        </p:attrNameLst>
                                      </p:cBhvr>
                                      <p:to>
                                        <p:strVal val="(#ppt_y+0.4)"/>
                                      </p:to>
                                    </p:set>
                                    <p:anim from="(#ppt_y+0.4)" to="(#ppt_y)" calcmode="lin" valueType="num">
                                      <p:cBhvr>
                                        <p:cTn id="13" dur="615" accel="100000" fill="hold">
                                          <p:stCondLst>
                                            <p:cond delay="385"/>
                                          </p:stCondLst>
                                        </p:cTn>
                                        <p:tgtEl>
                                          <p:spTgt spid="7170"/>
                                        </p:tgtEl>
                                        <p:attrNameLst>
                                          <p:attrName>ppt_y</p:attrName>
                                        </p:attrNameLst>
                                      </p:cBhvr>
                                    </p:anim>
                                  </p:childTnLst>
                                </p:cTn>
                              </p:par>
                            </p:childTnLst>
                          </p:cTn>
                        </p:par>
                        <p:par>
                          <p:cTn id="14" fill="hold" nodeType="afterGroup">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1600" decel="100000"/>
                                        <p:tgtEl>
                                          <p:spTgt spid="7171"/>
                                        </p:tgtEl>
                                      </p:cBhvr>
                                    </p:animEffect>
                                    <p:anim calcmode="lin" valueType="num">
                                      <p:cBhvr>
                                        <p:cTn id="18" dur="1600" decel="100000" fill="hold"/>
                                        <p:tgtEl>
                                          <p:spTgt spid="7171"/>
                                        </p:tgtEl>
                                        <p:attrNameLst>
                                          <p:attrName>style.rotation</p:attrName>
                                        </p:attrNameLst>
                                      </p:cBhvr>
                                      <p:tavLst>
                                        <p:tav tm="0">
                                          <p:val>
                                            <p:fltVal val="-90"/>
                                          </p:val>
                                        </p:tav>
                                        <p:tav tm="100000">
                                          <p:val>
                                            <p:fltVal val="0"/>
                                          </p:val>
                                        </p:tav>
                                      </p:tavLst>
                                    </p:anim>
                                    <p:anim calcmode="lin" valueType="num">
                                      <p:cBhvr>
                                        <p:cTn id="19" dur="1600" decel="100000" fill="hold"/>
                                        <p:tgtEl>
                                          <p:spTgt spid="7171"/>
                                        </p:tgtEl>
                                        <p:attrNameLst>
                                          <p:attrName>ppt_x</p:attrName>
                                        </p:attrNameLst>
                                      </p:cBhvr>
                                      <p:tavLst>
                                        <p:tav tm="0">
                                          <p:val>
                                            <p:strVal val="#ppt_x+0.4"/>
                                          </p:val>
                                        </p:tav>
                                        <p:tav tm="100000">
                                          <p:val>
                                            <p:strVal val="#ppt_x-0.05"/>
                                          </p:val>
                                        </p:tav>
                                      </p:tavLst>
                                    </p:anim>
                                    <p:anim calcmode="lin" valueType="num">
                                      <p:cBhvr>
                                        <p:cTn id="20" dur="1600" decel="100000" fill="hold"/>
                                        <p:tgtEl>
                                          <p:spTgt spid="7171"/>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171"/>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457200" y="2133600"/>
            <a:ext cx="3505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sym typeface="Wingdings 2" pitchFamily="18" charset="2"/>
              </a:rPr>
              <a:t> Thí nghiệm được bố trí như hình 28.1</a:t>
            </a:r>
            <a:endParaRPr lang="en-US" sz="4000">
              <a:latin typeface="Times New Roman" pitchFamily="18" charset="0"/>
              <a:cs typeface="Times New Roman" pitchFamily="18" charset="0"/>
            </a:endParaRPr>
          </a:p>
        </p:txBody>
      </p:sp>
      <p:pic>
        <p:nvPicPr>
          <p:cNvPr id="6" name="Picture 8" descr="E:\Picture GA\H2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143000" y="0"/>
            <a:ext cx="6019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i="1">
                <a:solidFill>
                  <a:srgbClr val="FF0000"/>
                </a:solidFill>
                <a:latin typeface="Times New Roman" pitchFamily="18" charset="0"/>
                <a:cs typeface="Times New Roman" pitchFamily="18" charset="0"/>
              </a:rPr>
              <a:t>I.THÍ NGHIỆM VỀ SỰ SÔI:</a:t>
            </a:r>
          </a:p>
        </p:txBody>
      </p:sp>
      <p:sp>
        <p:nvSpPr>
          <p:cNvPr id="7171" name="TextBox 4"/>
          <p:cNvSpPr txBox="1">
            <a:spLocks noChangeArrowheads="1"/>
          </p:cNvSpPr>
          <p:nvPr/>
        </p:nvSpPr>
        <p:spPr bwMode="auto">
          <a:xfrm>
            <a:off x="533400" y="762000"/>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a:solidFill>
                  <a:srgbClr val="FF0066"/>
                </a:solidFill>
                <a:latin typeface="Times New Roman" pitchFamily="18" charset="0"/>
                <a:cs typeface="Times New Roman" pitchFamily="18" charset="0"/>
              </a:rPr>
              <a:t>1.Tiến hành thí nghiệm:</a:t>
            </a:r>
          </a:p>
        </p:txBody>
      </p:sp>
      <p:grpSp>
        <p:nvGrpSpPr>
          <p:cNvPr id="7" name="Group 77"/>
          <p:cNvGrpSpPr>
            <a:grpSpLocks/>
          </p:cNvGrpSpPr>
          <p:nvPr/>
        </p:nvGrpSpPr>
        <p:grpSpPr bwMode="auto">
          <a:xfrm>
            <a:off x="1295400" y="3962400"/>
            <a:ext cx="1046163" cy="1563688"/>
            <a:chOff x="4236" y="2915"/>
            <a:chExt cx="472" cy="826"/>
          </a:xfrm>
        </p:grpSpPr>
        <p:sp>
          <p:nvSpPr>
            <p:cNvPr id="9269" name="Oval 78"/>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AutoShape 79"/>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1" name="Oval 80"/>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Oval 81"/>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Freeform 82"/>
            <p:cNvSpPr>
              <a:spLocks/>
            </p:cNvSpPr>
            <p:nvPr/>
          </p:nvSpPr>
          <p:spPr bwMode="auto">
            <a:xfrm flipH="1">
              <a:off x="4532" y="3344"/>
              <a:ext cx="47" cy="92"/>
            </a:xfrm>
            <a:custGeom>
              <a:avLst/>
              <a:gdLst>
                <a:gd name="T0" fmla="*/ 36 w 48"/>
                <a:gd name="T1" fmla="*/ 0 h 144"/>
                <a:gd name="T2" fmla="*/ 36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Freeform 83"/>
            <p:cNvSpPr>
              <a:spLocks/>
            </p:cNvSpPr>
            <p:nvPr/>
          </p:nvSpPr>
          <p:spPr bwMode="auto">
            <a:xfrm>
              <a:off x="4356" y="3345"/>
              <a:ext cx="47" cy="92"/>
            </a:xfrm>
            <a:custGeom>
              <a:avLst/>
              <a:gdLst>
                <a:gd name="T0" fmla="*/ 36 w 48"/>
                <a:gd name="T1" fmla="*/ 0 h 144"/>
                <a:gd name="T2" fmla="*/ 36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AutoShape 84"/>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Freeform 85"/>
            <p:cNvSpPr>
              <a:spLocks/>
            </p:cNvSpPr>
            <p:nvPr/>
          </p:nvSpPr>
          <p:spPr bwMode="auto">
            <a:xfrm>
              <a:off x="4371" y="3357"/>
              <a:ext cx="231" cy="370"/>
            </a:xfrm>
            <a:custGeom>
              <a:avLst/>
              <a:gdLst>
                <a:gd name="T0" fmla="*/ 8 w 288"/>
                <a:gd name="T1" fmla="*/ 0 h 462"/>
                <a:gd name="T2" fmla="*/ 9 w 288"/>
                <a:gd name="T3" fmla="*/ 7 h 462"/>
                <a:gd name="T4" fmla="*/ 11 w 288"/>
                <a:gd name="T5" fmla="*/ 14 h 462"/>
                <a:gd name="T6" fmla="*/ 19 w 288"/>
                <a:gd name="T7" fmla="*/ 24 h 462"/>
                <a:gd name="T8" fmla="*/ 7 w 288"/>
                <a:gd name="T9" fmla="*/ 30 h 462"/>
                <a:gd name="T10" fmla="*/ 2 w 288"/>
                <a:gd name="T11" fmla="*/ 26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Arc 86"/>
            <p:cNvSpPr>
              <a:spLocks/>
            </p:cNvSpPr>
            <p:nvPr/>
          </p:nvSpPr>
          <p:spPr bwMode="auto">
            <a:xfrm flipV="1">
              <a:off x="4378" y="3309"/>
              <a:ext cx="184" cy="49"/>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278" name="Arc 87"/>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Lst>
              <a:ahLst/>
              <a:cxnLst>
                <a:cxn ang="T6">
                  <a:pos x="T0" y="T1"/>
                </a:cxn>
                <a:cxn ang="T7">
                  <a:pos x="T2" y="T3"/>
                </a:cxn>
                <a:cxn ang="T8">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ffectLst/>
            <a:extLst>
              <a:ext uri="{91240B29-F687-4F45-9708-019B960494DF}">
                <a14:hiddenLine xmlns:a14="http://schemas.microsoft.com/office/drawing/2010/main" w="9525">
                  <a:solidFill>
                    <a:srgbClr val="00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Oval 88"/>
            <p:cNvSpPr>
              <a:spLocks noChangeArrowheads="1"/>
            </p:cNvSpPr>
            <p:nvPr/>
          </p:nvSpPr>
          <p:spPr bwMode="auto">
            <a:xfrm>
              <a:off x="4394" y="3258"/>
              <a:ext cx="149" cy="72"/>
            </a:xfrm>
            <a:prstGeom prst="ellipse">
              <a:avLst/>
            </a:prstGeom>
            <a:solidFill>
              <a:schemeClr val="bg1"/>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Arc 89"/>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Lst>
              <a:ahLst/>
              <a:cxnLst>
                <a:cxn ang="T6">
                  <a:pos x="T0" y="T1"/>
                </a:cxn>
                <a:cxn ang="T7">
                  <a:pos x="T2" y="T3"/>
                </a:cxn>
                <a:cxn ang="T8">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Arc 90"/>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Lst>
              <a:ahLst/>
              <a:cxnLst>
                <a:cxn ang="T6">
                  <a:pos x="T0" y="T1"/>
                </a:cxn>
                <a:cxn ang="T7">
                  <a:pos x="T2" y="T3"/>
                </a:cxn>
                <a:cxn ang="T8">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Arc 91"/>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Lst>
              <a:ahLst/>
              <a:cxnLst>
                <a:cxn ang="T6">
                  <a:pos x="T0" y="T1"/>
                </a:cxn>
                <a:cxn ang="T7">
                  <a:pos x="T2" y="T3"/>
                </a:cxn>
                <a:cxn ang="T8">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Arc 92"/>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Lst>
              <a:ahLst/>
              <a:cxnLst>
                <a:cxn ang="T6">
                  <a:pos x="T0" y="T1"/>
                </a:cxn>
                <a:cxn ang="T7">
                  <a:pos x="T2" y="T3"/>
                </a:cxn>
                <a:cxn ang="T8">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AutoShape 93"/>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5" name="Arc 94"/>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Lst>
              <a:ahLst/>
              <a:cxnLst>
                <a:cxn ang="T6">
                  <a:pos x="T0" y="T1"/>
                </a:cxn>
                <a:cxn ang="T7">
                  <a:pos x="T2" y="T3"/>
                </a:cxn>
                <a:cxn ang="T8">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Line 95"/>
            <p:cNvSpPr>
              <a:spLocks noChangeShapeType="1"/>
            </p:cNvSpPr>
            <p:nvPr/>
          </p:nvSpPr>
          <p:spPr bwMode="auto">
            <a:xfrm>
              <a:off x="4422" y="3282"/>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96"/>
            <p:cNvSpPr>
              <a:spLocks noChangeShapeType="1"/>
            </p:cNvSpPr>
            <p:nvPr/>
          </p:nvSpPr>
          <p:spPr bwMode="auto">
            <a:xfrm>
              <a:off x="4514" y="3280"/>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7"/>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9289" name="Picture 98" descr="Lua do cle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83" y="2915"/>
              <a:ext cx="174"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39"/>
          <p:cNvGrpSpPr>
            <a:grpSpLocks/>
          </p:cNvGrpSpPr>
          <p:nvPr/>
        </p:nvGrpSpPr>
        <p:grpSpPr bwMode="auto">
          <a:xfrm>
            <a:off x="3429000" y="4114800"/>
            <a:ext cx="1212850" cy="1423988"/>
            <a:chOff x="4916" y="2869"/>
            <a:chExt cx="764" cy="918"/>
          </a:xfrm>
        </p:grpSpPr>
        <p:grpSp>
          <p:nvGrpSpPr>
            <p:cNvPr id="9228" name="AutoShape 40"/>
            <p:cNvGrpSpPr>
              <a:grpSpLocks/>
            </p:cNvGrpSpPr>
            <p:nvPr/>
          </p:nvGrpSpPr>
          <p:grpSpPr bwMode="auto">
            <a:xfrm>
              <a:off x="4955" y="2885"/>
              <a:ext cx="549" cy="841"/>
              <a:chOff x="2859024" y="4163568"/>
              <a:chExt cx="871728" cy="1304544"/>
            </a:xfrm>
          </p:grpSpPr>
          <p:pic>
            <p:nvPicPr>
              <p:cNvPr id="9267" name="AutoShape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24" y="4163568"/>
                <a:ext cx="871728" cy="130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8" name="Text Box 11"/>
              <p:cNvSpPr txBox="1">
                <a:spLocks noChangeArrowheads="1"/>
              </p:cNvSpPr>
              <p:nvPr/>
            </p:nvSpPr>
            <p:spPr bwMode="auto">
              <a:xfrm rot="10800000">
                <a:off x="2860675" y="4301605"/>
                <a:ext cx="868363" cy="8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p>
            </p:txBody>
          </p:sp>
        </p:grpSp>
        <p:sp>
          <p:nvSpPr>
            <p:cNvPr id="9229" name="Oval 41"/>
            <p:cNvSpPr>
              <a:spLocks noChangeArrowheads="1"/>
            </p:cNvSpPr>
            <p:nvPr/>
          </p:nvSpPr>
          <p:spPr bwMode="auto">
            <a:xfrm>
              <a:off x="4916" y="2869"/>
              <a:ext cx="628" cy="230"/>
            </a:xfrm>
            <a:prstGeom prst="ellipse">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42"/>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231" name="Oval 43"/>
            <p:cNvSpPr>
              <a:spLocks noChangeArrowheads="1"/>
            </p:cNvSpPr>
            <p:nvPr/>
          </p:nvSpPr>
          <p:spPr bwMode="auto">
            <a:xfrm>
              <a:off x="5006" y="3554"/>
              <a:ext cx="453" cy="165"/>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Arc 44"/>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Lst>
              <a:ahLst/>
              <a:cxnLst>
                <a:cxn ang="T6">
                  <a:pos x="T0" y="T1"/>
                </a:cxn>
                <a:cxn ang="T7">
                  <a:pos x="T2" y="T3"/>
                </a:cxn>
                <a:cxn ang="T8">
                  <a:pos x="T4" y="T5"/>
                </a:cxn>
              </a:cxnLst>
              <a:rect l="0" t="0" r="r" b="b"/>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Oval 45"/>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Arc 46"/>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Lst>
              <a:ahLst/>
              <a:cxnLst>
                <a:cxn ang="T6">
                  <a:pos x="T0" y="T1"/>
                </a:cxn>
                <a:cxn ang="T7">
                  <a:pos x="T2" y="T3"/>
                </a:cxn>
                <a:cxn ang="T8">
                  <a:pos x="T4" y="T5"/>
                </a:cxn>
              </a:cxnLst>
              <a:rect l="0" t="0" r="r" b="b"/>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Freeform 47"/>
            <p:cNvSpPr>
              <a:spLocks/>
            </p:cNvSpPr>
            <p:nvPr/>
          </p:nvSpPr>
          <p:spPr bwMode="auto">
            <a:xfrm flipH="1">
              <a:off x="4931" y="2970"/>
              <a:ext cx="78" cy="700"/>
            </a:xfrm>
            <a:custGeom>
              <a:avLst/>
              <a:gdLst>
                <a:gd name="T0" fmla="*/ 1 w 114"/>
                <a:gd name="T1" fmla="*/ 22 h 688"/>
                <a:gd name="T2" fmla="*/ 1 w 114"/>
                <a:gd name="T3" fmla="*/ 115 h 688"/>
                <a:gd name="T4" fmla="*/ 1 w 114"/>
                <a:gd name="T5" fmla="*/ 716 h 688"/>
                <a:gd name="T6" fmla="*/ 0 w 114"/>
                <a:gd name="T7" fmla="*/ 847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Freeform 48"/>
            <p:cNvSpPr>
              <a:spLocks/>
            </p:cNvSpPr>
            <p:nvPr/>
          </p:nvSpPr>
          <p:spPr bwMode="auto">
            <a:xfrm>
              <a:off x="5459" y="2962"/>
              <a:ext cx="78" cy="700"/>
            </a:xfrm>
            <a:custGeom>
              <a:avLst/>
              <a:gdLst>
                <a:gd name="T0" fmla="*/ 1 w 114"/>
                <a:gd name="T1" fmla="*/ 22 h 688"/>
                <a:gd name="T2" fmla="*/ 1 w 114"/>
                <a:gd name="T3" fmla="*/ 115 h 688"/>
                <a:gd name="T4" fmla="*/ 1 w 114"/>
                <a:gd name="T5" fmla="*/ 716 h 688"/>
                <a:gd name="T6" fmla="*/ 0 w 114"/>
                <a:gd name="T7" fmla="*/ 847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Oval 49"/>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50"/>
            <p:cNvSpPr>
              <a:spLocks/>
            </p:cNvSpPr>
            <p:nvPr/>
          </p:nvSpPr>
          <p:spPr bwMode="auto">
            <a:xfrm>
              <a:off x="4958" y="3007"/>
              <a:ext cx="547" cy="780"/>
            </a:xfrm>
            <a:custGeom>
              <a:avLst/>
              <a:gdLst>
                <a:gd name="T0" fmla="*/ 0 w 547"/>
                <a:gd name="T1" fmla="*/ 0 h 780"/>
                <a:gd name="T2" fmla="*/ 547 w 547"/>
                <a:gd name="T3" fmla="*/ 0 h 780"/>
                <a:gd name="T4" fmla="*/ 547 w 547"/>
                <a:gd name="T5" fmla="*/ 639 h 780"/>
                <a:gd name="T6" fmla="*/ 0 w 547"/>
                <a:gd name="T7" fmla="*/ 639 h 780"/>
                <a:gd name="T8" fmla="*/ 0 w 547"/>
                <a:gd name="T9" fmla="*/ 0 h 780"/>
              </a:gdLst>
              <a:ahLst/>
              <a:cxnLst>
                <a:cxn ang="0">
                  <a:pos x="T0" y="T1"/>
                </a:cxn>
                <a:cxn ang="0">
                  <a:pos x="T2" y="T3"/>
                </a:cxn>
                <a:cxn ang="0">
                  <a:pos x="T4" y="T5"/>
                </a:cxn>
                <a:cxn ang="0">
                  <a:pos x="T6" y="T7"/>
                </a:cxn>
                <a:cxn ang="0">
                  <a:pos x="T8" y="T9"/>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9241" name="Group 51"/>
            <p:cNvGrpSpPr>
              <a:grpSpLocks/>
            </p:cNvGrpSpPr>
            <p:nvPr/>
          </p:nvGrpSpPr>
          <p:grpSpPr bwMode="auto">
            <a:xfrm>
              <a:off x="5022" y="3078"/>
              <a:ext cx="658" cy="640"/>
              <a:chOff x="2458" y="2561"/>
              <a:chExt cx="658" cy="640"/>
            </a:xfrm>
          </p:grpSpPr>
          <p:sp>
            <p:nvSpPr>
              <p:cNvPr id="9244" name="Text Box 52"/>
              <p:cNvSpPr txBox="1">
                <a:spLocks noChangeArrowheads="1"/>
              </p:cNvSpPr>
              <p:nvPr/>
            </p:nvSpPr>
            <p:spPr bwMode="auto">
              <a:xfrm>
                <a:off x="2738" y="3076"/>
                <a:ext cx="58"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50</a:t>
                </a:r>
              </a:p>
            </p:txBody>
          </p:sp>
          <p:sp>
            <p:nvSpPr>
              <p:cNvPr id="9245" name="Line 53"/>
              <p:cNvSpPr>
                <a:spLocks noChangeShapeType="1"/>
              </p:cNvSpPr>
              <p:nvPr/>
            </p:nvSpPr>
            <p:spPr bwMode="auto">
              <a:xfrm>
                <a:off x="2643" y="2694"/>
                <a:ext cx="0" cy="507"/>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Line 54"/>
              <p:cNvSpPr>
                <a:spLocks noChangeShapeType="1"/>
              </p:cNvSpPr>
              <p:nvPr/>
            </p:nvSpPr>
            <p:spPr bwMode="auto">
              <a:xfrm>
                <a:off x="2645" y="3201"/>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 name="Line 55"/>
              <p:cNvSpPr>
                <a:spLocks noChangeShapeType="1"/>
              </p:cNvSpPr>
              <p:nvPr/>
            </p:nvSpPr>
            <p:spPr bwMode="auto">
              <a:xfrm>
                <a:off x="2645" y="3010"/>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Line 56"/>
              <p:cNvSpPr>
                <a:spLocks noChangeShapeType="1"/>
              </p:cNvSpPr>
              <p:nvPr/>
            </p:nvSpPr>
            <p:spPr bwMode="auto">
              <a:xfrm>
                <a:off x="2648" y="2814"/>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Line 57"/>
              <p:cNvSpPr>
                <a:spLocks noChangeShapeType="1"/>
              </p:cNvSpPr>
              <p:nvPr/>
            </p:nvSpPr>
            <p:spPr bwMode="auto">
              <a:xfrm>
                <a:off x="2643" y="2880"/>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0" name="Line 58"/>
              <p:cNvSpPr>
                <a:spLocks noChangeShapeType="1"/>
              </p:cNvSpPr>
              <p:nvPr/>
            </p:nvSpPr>
            <p:spPr bwMode="auto">
              <a:xfrm>
                <a:off x="2643" y="2947"/>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Line 59"/>
              <p:cNvSpPr>
                <a:spLocks noChangeShapeType="1"/>
              </p:cNvSpPr>
              <p:nvPr/>
            </p:nvSpPr>
            <p:spPr bwMode="auto">
              <a:xfrm>
                <a:off x="2643" y="3075"/>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Line 60"/>
              <p:cNvSpPr>
                <a:spLocks noChangeShapeType="1"/>
              </p:cNvSpPr>
              <p:nvPr/>
            </p:nvSpPr>
            <p:spPr bwMode="auto">
              <a:xfrm>
                <a:off x="2643" y="3141"/>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Line 61"/>
              <p:cNvSpPr>
                <a:spLocks noChangeShapeType="1"/>
              </p:cNvSpPr>
              <p:nvPr/>
            </p:nvSpPr>
            <p:spPr bwMode="auto">
              <a:xfrm>
                <a:off x="2643" y="284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Line 62"/>
              <p:cNvSpPr>
                <a:spLocks noChangeShapeType="1"/>
              </p:cNvSpPr>
              <p:nvPr/>
            </p:nvSpPr>
            <p:spPr bwMode="auto">
              <a:xfrm>
                <a:off x="2643" y="2915"/>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Line 63"/>
              <p:cNvSpPr>
                <a:spLocks noChangeShapeType="1"/>
              </p:cNvSpPr>
              <p:nvPr/>
            </p:nvSpPr>
            <p:spPr bwMode="auto">
              <a:xfrm>
                <a:off x="2643" y="297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Line 64"/>
              <p:cNvSpPr>
                <a:spLocks noChangeShapeType="1"/>
              </p:cNvSpPr>
              <p:nvPr/>
            </p:nvSpPr>
            <p:spPr bwMode="auto">
              <a:xfrm>
                <a:off x="2643" y="3044"/>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Line 65"/>
              <p:cNvSpPr>
                <a:spLocks noChangeShapeType="1"/>
              </p:cNvSpPr>
              <p:nvPr/>
            </p:nvSpPr>
            <p:spPr bwMode="auto">
              <a:xfrm>
                <a:off x="2643" y="310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Line 66"/>
              <p:cNvSpPr>
                <a:spLocks noChangeShapeType="1"/>
              </p:cNvSpPr>
              <p:nvPr/>
            </p:nvSpPr>
            <p:spPr bwMode="auto">
              <a:xfrm>
                <a:off x="2643" y="317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Text Box 67"/>
              <p:cNvSpPr txBox="1">
                <a:spLocks noChangeArrowheads="1"/>
              </p:cNvSpPr>
              <p:nvPr/>
            </p:nvSpPr>
            <p:spPr bwMode="auto">
              <a:xfrm>
                <a:off x="2713" y="298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100</a:t>
                </a:r>
              </a:p>
            </p:txBody>
          </p:sp>
          <p:sp>
            <p:nvSpPr>
              <p:cNvPr id="9260" name="Text Box 68"/>
              <p:cNvSpPr txBox="1">
                <a:spLocks noChangeArrowheads="1"/>
              </p:cNvSpPr>
              <p:nvPr/>
            </p:nvSpPr>
            <p:spPr bwMode="auto">
              <a:xfrm>
                <a:off x="2713" y="2893"/>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150</a:t>
                </a:r>
              </a:p>
            </p:txBody>
          </p:sp>
          <p:sp>
            <p:nvSpPr>
              <p:cNvPr id="9261" name="Text Box 69"/>
              <p:cNvSpPr txBox="1">
                <a:spLocks noChangeArrowheads="1"/>
              </p:cNvSpPr>
              <p:nvPr/>
            </p:nvSpPr>
            <p:spPr bwMode="auto">
              <a:xfrm flipH="1">
                <a:off x="2458" y="2561"/>
                <a:ext cx="65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200</a:t>
                </a:r>
              </a:p>
            </p:txBody>
          </p:sp>
          <p:sp>
            <p:nvSpPr>
              <p:cNvPr id="9262" name="Text Box 70"/>
              <p:cNvSpPr txBox="1">
                <a:spLocks noChangeArrowheads="1"/>
              </p:cNvSpPr>
              <p:nvPr/>
            </p:nvSpPr>
            <p:spPr bwMode="auto">
              <a:xfrm>
                <a:off x="2717" y="2630"/>
                <a:ext cx="115"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Cm</a:t>
                </a:r>
                <a:r>
                  <a:rPr lang="en-US" sz="600" b="1" baseline="30000">
                    <a:solidFill>
                      <a:srgbClr val="CC0000"/>
                    </a:solidFill>
                  </a:rPr>
                  <a:t>3</a:t>
                </a:r>
              </a:p>
            </p:txBody>
          </p:sp>
          <p:sp>
            <p:nvSpPr>
              <p:cNvPr id="9263" name="Line 71"/>
              <p:cNvSpPr>
                <a:spLocks noChangeShapeType="1"/>
              </p:cNvSpPr>
              <p:nvPr/>
            </p:nvSpPr>
            <p:spPr bwMode="auto">
              <a:xfrm>
                <a:off x="2643" y="274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4" name="Line 72"/>
              <p:cNvSpPr>
                <a:spLocks noChangeShapeType="1"/>
              </p:cNvSpPr>
              <p:nvPr/>
            </p:nvSpPr>
            <p:spPr bwMode="auto">
              <a:xfrm>
                <a:off x="2643" y="271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73"/>
              <p:cNvSpPr>
                <a:spLocks noChangeShapeType="1"/>
              </p:cNvSpPr>
              <p:nvPr/>
            </p:nvSpPr>
            <p:spPr bwMode="auto">
              <a:xfrm>
                <a:off x="2643" y="278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Text Box 74"/>
              <p:cNvSpPr txBox="1">
                <a:spLocks noChangeArrowheads="1"/>
              </p:cNvSpPr>
              <p:nvPr/>
            </p:nvSpPr>
            <p:spPr bwMode="auto">
              <a:xfrm>
                <a:off x="2713" y="269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rPr>
                  <a:t>250</a:t>
                </a:r>
              </a:p>
            </p:txBody>
          </p:sp>
        </p:grpSp>
        <p:sp>
          <p:nvSpPr>
            <p:cNvPr id="9242" name="Arc 75"/>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Lst>
              <a:ahLst/>
              <a:cxnLst>
                <a:cxn ang="T6">
                  <a:pos x="T0" y="T1"/>
                </a:cxn>
                <a:cxn ang="T7">
                  <a:pos x="T2" y="T3"/>
                </a:cxn>
                <a:cxn ang="T8">
                  <a:pos x="T4" y="T5"/>
                </a:cxn>
              </a:cxnLst>
              <a:rect l="0" t="0" r="r" b="b"/>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Arc 76"/>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Lst>
              <a:ahLst/>
              <a:cxnLst>
                <a:cxn ang="T6">
                  <a:pos x="T0" y="T1"/>
                </a:cxn>
                <a:cxn ang="T7">
                  <a:pos x="T2" y="T3"/>
                </a:cxn>
                <a:cxn ang="T8">
                  <a:pos x="T4" y="T5"/>
                </a:cxn>
              </a:cxnLst>
              <a:rect l="0" t="0" r="r" b="b"/>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174" name="Picture 2" descr="G:\Hình ảnh0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14400"/>
            <a:ext cx="409575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68"/>
          <p:cNvSpPr txBox="1">
            <a:spLocks noChangeArrowheads="1"/>
          </p:cNvSpPr>
          <p:nvPr/>
        </p:nvSpPr>
        <p:spPr bwMode="auto">
          <a:xfrm>
            <a:off x="990600" y="58674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Đèn cồn</a:t>
            </a:r>
          </a:p>
        </p:txBody>
      </p:sp>
      <p:sp>
        <p:nvSpPr>
          <p:cNvPr id="7176" name="TextBox 69"/>
          <p:cNvSpPr txBox="1">
            <a:spLocks noChangeArrowheads="1"/>
          </p:cNvSpPr>
          <p:nvPr/>
        </p:nvSpPr>
        <p:spPr bwMode="auto">
          <a:xfrm>
            <a:off x="3048000" y="5867400"/>
            <a:ext cx="2043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a:latin typeface="Times New Roman" pitchFamily="18" charset="0"/>
                <a:cs typeface="Times New Roman" pitchFamily="18" charset="0"/>
              </a:rPr>
              <a:t>Cốc nước</a:t>
            </a:r>
          </a:p>
        </p:txBody>
      </p:sp>
      <p:sp>
        <p:nvSpPr>
          <p:cNvPr id="7177" name="TextBox 1"/>
          <p:cNvSpPr txBox="1">
            <a:spLocks noChangeArrowheads="1"/>
          </p:cNvSpPr>
          <p:nvPr/>
        </p:nvSpPr>
        <p:spPr bwMode="auto">
          <a:xfrm>
            <a:off x="685800" y="1524000"/>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latin typeface="Times New Roman" pitchFamily="18" charset="0"/>
                <a:cs typeface="Times New Roman" pitchFamily="18" charset="0"/>
                <a:sym typeface="Wingdings 2" pitchFamily="18" charset="2"/>
              </a:rPr>
              <a:t> Dụng cụ thí nghiệm:</a:t>
            </a:r>
            <a:endParaRPr lang="en-US" sz="3600">
              <a:latin typeface="Times New Roman" pitchFamily="18" charset="0"/>
              <a:cs typeface="Times New Roman" pitchFamily="18" charset="0"/>
            </a:endParaRPr>
          </a:p>
        </p:txBody>
      </p:sp>
      <p:pic>
        <p:nvPicPr>
          <p:cNvPr id="8203" name="Picture 73" descr="C:\Users\Win7\Pictures\oex12963586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209800"/>
            <a:ext cx="18796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
          <p:cNvSpPr txBox="1">
            <a:spLocks noChangeArrowheads="1"/>
          </p:cNvSpPr>
          <p:nvPr/>
        </p:nvSpPr>
        <p:spPr bwMode="auto">
          <a:xfrm>
            <a:off x="2819400" y="2590800"/>
            <a:ext cx="2303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latin typeface="Times New Roman" pitchFamily="18" charset="0"/>
                <a:cs typeface="Times New Roman" pitchFamily="18" charset="0"/>
              </a:rPr>
              <a:t>Đồng hồ bấm giây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85" decel="100000"/>
                                        <p:tgtEl>
                                          <p:spTgt spid="7170"/>
                                        </p:tgtEl>
                                      </p:cBhvr>
                                    </p:animEffect>
                                    <p:animScale>
                                      <p:cBhvr>
                                        <p:cTn id="8" dur="385" decel="100000"/>
                                        <p:tgtEl>
                                          <p:spTgt spid="7170"/>
                                        </p:tgtEl>
                                      </p:cBhvr>
                                      <p:from x="10000" y="10000"/>
                                      <p:to x="200000" y="450000"/>
                                    </p:animScale>
                                    <p:animScale>
                                      <p:cBhvr>
                                        <p:cTn id="9" dur="615" accel="100000" fill="hold">
                                          <p:stCondLst>
                                            <p:cond delay="385"/>
                                          </p:stCondLst>
                                        </p:cTn>
                                        <p:tgtEl>
                                          <p:spTgt spid="7170"/>
                                        </p:tgtEl>
                                      </p:cBhvr>
                                      <p:from x="200000" y="450000"/>
                                      <p:to x="100000" y="100000"/>
                                    </p:animScale>
                                    <p:set>
                                      <p:cBhvr>
                                        <p:cTn id="10" dur="385" fill="hold"/>
                                        <p:tgtEl>
                                          <p:spTgt spid="7170"/>
                                        </p:tgtEl>
                                        <p:attrNameLst>
                                          <p:attrName>ppt_x</p:attrName>
                                        </p:attrNameLst>
                                      </p:cBhvr>
                                      <p:to>
                                        <p:strVal val="(0.5)"/>
                                      </p:to>
                                    </p:set>
                                    <p:anim from="(0.5)" to="(#ppt_x)" calcmode="lin" valueType="num">
                                      <p:cBhvr>
                                        <p:cTn id="11" dur="615" accel="100000" fill="hold">
                                          <p:stCondLst>
                                            <p:cond delay="385"/>
                                          </p:stCondLst>
                                        </p:cTn>
                                        <p:tgtEl>
                                          <p:spTgt spid="7170"/>
                                        </p:tgtEl>
                                        <p:attrNameLst>
                                          <p:attrName>ppt_x</p:attrName>
                                        </p:attrNameLst>
                                      </p:cBhvr>
                                    </p:anim>
                                    <p:set>
                                      <p:cBhvr>
                                        <p:cTn id="12" dur="385" fill="hold"/>
                                        <p:tgtEl>
                                          <p:spTgt spid="7170"/>
                                        </p:tgtEl>
                                        <p:attrNameLst>
                                          <p:attrName>ppt_y</p:attrName>
                                        </p:attrNameLst>
                                      </p:cBhvr>
                                      <p:to>
                                        <p:strVal val="(#ppt_y+0.4)"/>
                                      </p:to>
                                    </p:set>
                                    <p:anim from="(#ppt_y+0.4)" to="(#ppt_y)" calcmode="lin" valueType="num">
                                      <p:cBhvr>
                                        <p:cTn id="13" dur="615" accel="100000" fill="hold">
                                          <p:stCondLst>
                                            <p:cond delay="385"/>
                                          </p:stCondLst>
                                        </p:cTn>
                                        <p:tgtEl>
                                          <p:spTgt spid="7170"/>
                                        </p:tgtEl>
                                        <p:attrNameLst>
                                          <p:attrName>ppt_y</p:attrName>
                                        </p:attrNameLst>
                                      </p:cBhvr>
                                    </p:anim>
                                  </p:childTnLst>
                                </p:cTn>
                              </p:par>
                            </p:childTnLst>
                          </p:cTn>
                        </p:par>
                        <p:par>
                          <p:cTn id="14" fill="hold" nodeType="afterGroup">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1600" decel="100000"/>
                                        <p:tgtEl>
                                          <p:spTgt spid="7171"/>
                                        </p:tgtEl>
                                      </p:cBhvr>
                                    </p:animEffect>
                                    <p:anim calcmode="lin" valueType="num">
                                      <p:cBhvr>
                                        <p:cTn id="18" dur="1600" decel="100000" fill="hold"/>
                                        <p:tgtEl>
                                          <p:spTgt spid="7171"/>
                                        </p:tgtEl>
                                        <p:attrNameLst>
                                          <p:attrName>style.rotation</p:attrName>
                                        </p:attrNameLst>
                                      </p:cBhvr>
                                      <p:tavLst>
                                        <p:tav tm="0">
                                          <p:val>
                                            <p:fltVal val="-90"/>
                                          </p:val>
                                        </p:tav>
                                        <p:tav tm="100000">
                                          <p:val>
                                            <p:fltVal val="0"/>
                                          </p:val>
                                        </p:tav>
                                      </p:tavLst>
                                    </p:anim>
                                    <p:anim calcmode="lin" valueType="num">
                                      <p:cBhvr>
                                        <p:cTn id="19" dur="1600" decel="100000" fill="hold"/>
                                        <p:tgtEl>
                                          <p:spTgt spid="7171"/>
                                        </p:tgtEl>
                                        <p:attrNameLst>
                                          <p:attrName>ppt_x</p:attrName>
                                        </p:attrNameLst>
                                      </p:cBhvr>
                                      <p:tavLst>
                                        <p:tav tm="0">
                                          <p:val>
                                            <p:strVal val="#ppt_x+0.4"/>
                                          </p:val>
                                        </p:tav>
                                        <p:tav tm="100000">
                                          <p:val>
                                            <p:strVal val="#ppt_x-0.05"/>
                                          </p:val>
                                        </p:tav>
                                      </p:tavLst>
                                    </p:anim>
                                    <p:anim calcmode="lin" valueType="num">
                                      <p:cBhvr>
                                        <p:cTn id="20" dur="1600" decel="100000" fill="hold"/>
                                        <p:tgtEl>
                                          <p:spTgt spid="7171"/>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171"/>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177"/>
                                        </p:tgtEl>
                                        <p:attrNameLst>
                                          <p:attrName>style.visibility</p:attrName>
                                        </p:attrNameLst>
                                      </p:cBhvr>
                                      <p:to>
                                        <p:strVal val="visible"/>
                                      </p:to>
                                    </p:set>
                                    <p:anim calcmode="lin" valueType="num">
                                      <p:cBhvr>
                                        <p:cTn id="27" dur="2000" fill="hold"/>
                                        <p:tgtEl>
                                          <p:spTgt spid="7177"/>
                                        </p:tgtEl>
                                        <p:attrNameLst>
                                          <p:attrName>ppt_w</p:attrName>
                                        </p:attrNameLst>
                                      </p:cBhvr>
                                      <p:tavLst>
                                        <p:tav tm="0">
                                          <p:val>
                                            <p:fltVal val="0"/>
                                          </p:val>
                                        </p:tav>
                                        <p:tav tm="100000">
                                          <p:val>
                                            <p:strVal val="#ppt_w"/>
                                          </p:val>
                                        </p:tav>
                                      </p:tavLst>
                                    </p:anim>
                                    <p:anim calcmode="lin" valueType="num">
                                      <p:cBhvr>
                                        <p:cTn id="28" dur="2000" fill="hold"/>
                                        <p:tgtEl>
                                          <p:spTgt spid="7177"/>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000"/>
                            </p:stCondLst>
                            <p:childTnLst>
                              <p:par>
                                <p:cTn id="30" presetID="34"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from="(-#ppt_w/2)" to="(#ppt_x)" calcmode="lin" valueType="num">
                                      <p:cBhvr>
                                        <p:cTn id="32" dur="600" fill="hold">
                                          <p:stCondLst>
                                            <p:cond delay="0"/>
                                          </p:stCondLst>
                                        </p:cTn>
                                        <p:tgtEl>
                                          <p:spTgt spid="7"/>
                                        </p:tgtEl>
                                        <p:attrNameLst>
                                          <p:attrName>ppt_x</p:attrName>
                                        </p:attrNameLst>
                                      </p:cBhvr>
                                    </p:anim>
                                    <p:anim from="0" to="-1.0" calcmode="lin" valueType="num">
                                      <p:cBhvr>
                                        <p:cTn id="33" dur="200" decel="50000" autoRev="1" fill="hold">
                                          <p:stCondLst>
                                            <p:cond delay="600"/>
                                          </p:stCondLst>
                                        </p:cTn>
                                        <p:tgtEl>
                                          <p:spTgt spid="7"/>
                                        </p:tgtEl>
                                        <p:attrNameLst>
                                          <p:attrName>xshear</p:attrName>
                                        </p:attrNameLst>
                                      </p:cBhvr>
                                    </p:anim>
                                    <p:animScale>
                                      <p:cBhvr>
                                        <p:cTn id="34" dur="200" decel="100000" autoRev="1" fill="hold">
                                          <p:stCondLst>
                                            <p:cond delay="600"/>
                                          </p:stCondLst>
                                        </p:cTn>
                                        <p:tgtEl>
                                          <p:spTgt spid="7"/>
                                        </p:tgtEl>
                                      </p:cBhvr>
                                      <p:from x="100000" y="100000"/>
                                      <p:to x="80000" y="100000"/>
                                    </p:animScale>
                                    <p:anim by="(#ppt_h/3+#ppt_w*0.1)" calcmode="lin" valueType="num">
                                      <p:cBhvr additive="sum">
                                        <p:cTn id="35" dur="200" decel="100000" autoRev="1" fill="hold">
                                          <p:stCondLst>
                                            <p:cond delay="600"/>
                                          </p:stCondLst>
                                        </p:cTn>
                                        <p:tgtEl>
                                          <p:spTgt spid="7"/>
                                        </p:tgtEl>
                                        <p:attrNameLst>
                                          <p:attrName>ppt_x</p:attrName>
                                        </p:attrNameLst>
                                      </p:cBhvr>
                                    </p:anim>
                                  </p:childTnLst>
                                </p:cTn>
                              </p:par>
                              <p:par>
                                <p:cTn id="36" presetID="13" presetClass="entr" presetSubtype="16" fill="hold" nodeType="withEffect">
                                  <p:stCondLst>
                                    <p:cond delay="0"/>
                                  </p:stCondLst>
                                  <p:childTnLst>
                                    <p:set>
                                      <p:cBhvr>
                                        <p:cTn id="37" dur="1" fill="hold">
                                          <p:stCondLst>
                                            <p:cond delay="0"/>
                                          </p:stCondLst>
                                        </p:cTn>
                                        <p:tgtEl>
                                          <p:spTgt spid="8203"/>
                                        </p:tgtEl>
                                        <p:attrNameLst>
                                          <p:attrName>style.visibility</p:attrName>
                                        </p:attrNameLst>
                                      </p:cBhvr>
                                      <p:to>
                                        <p:strVal val="visible"/>
                                      </p:to>
                                    </p:set>
                                    <p:animEffect transition="in" filter="plus(in)">
                                      <p:cBhvr>
                                        <p:cTn id="38" dur="1000"/>
                                        <p:tgtEl>
                                          <p:spTgt spid="8203"/>
                                        </p:tgtEl>
                                      </p:cBhvr>
                                    </p:animEffect>
                                  </p:childTnLst>
                                </p:cTn>
                              </p:par>
                              <p:par>
                                <p:cTn id="39" presetID="13" presetClass="entr" presetSubtype="16" fill="hold" nodeType="withEffect">
                                  <p:stCondLst>
                                    <p:cond delay="0"/>
                                  </p:stCondLst>
                                  <p:childTnLst>
                                    <p:set>
                                      <p:cBhvr>
                                        <p:cTn id="40" dur="1" fill="hold">
                                          <p:stCondLst>
                                            <p:cond delay="0"/>
                                          </p:stCondLst>
                                        </p:cTn>
                                        <p:tgtEl>
                                          <p:spTgt spid="8204">
                                            <p:txEl>
                                              <p:pRg st="0" end="0"/>
                                            </p:txEl>
                                          </p:spTgt>
                                        </p:tgtEl>
                                        <p:attrNameLst>
                                          <p:attrName>style.visibility</p:attrName>
                                        </p:attrNameLst>
                                      </p:cBhvr>
                                      <p:to>
                                        <p:strVal val="visible"/>
                                      </p:to>
                                    </p:set>
                                    <p:animEffect transition="in" filter="plus(in)">
                                      <p:cBhvr>
                                        <p:cTn id="41" dur="1000"/>
                                        <p:tgtEl>
                                          <p:spTgt spid="8204">
                                            <p:txEl>
                                              <p:pRg st="0" end="0"/>
                                            </p:txEl>
                                          </p:spTgt>
                                        </p:tgtEl>
                                      </p:cBhvr>
                                    </p:animEffect>
                                  </p:childTnLst>
                                </p:cTn>
                              </p:par>
                            </p:childTnLst>
                          </p:cTn>
                        </p:par>
                        <p:par>
                          <p:cTn id="42" fill="hold" nodeType="afterGroup">
                            <p:stCondLst>
                              <p:cond delay="3000"/>
                            </p:stCondLst>
                            <p:childTnLst>
                              <p:par>
                                <p:cTn id="43" presetID="17" presetClass="entr" presetSubtype="10" fill="hold" grpId="0" nodeType="afterEffect">
                                  <p:stCondLst>
                                    <p:cond delay="0"/>
                                  </p:stCondLst>
                                  <p:childTnLst>
                                    <p:set>
                                      <p:cBhvr>
                                        <p:cTn id="44" dur="1" fill="hold">
                                          <p:stCondLst>
                                            <p:cond delay="0"/>
                                          </p:stCondLst>
                                        </p:cTn>
                                        <p:tgtEl>
                                          <p:spTgt spid="7175"/>
                                        </p:tgtEl>
                                        <p:attrNameLst>
                                          <p:attrName>style.visibility</p:attrName>
                                        </p:attrNameLst>
                                      </p:cBhvr>
                                      <p:to>
                                        <p:strVal val="visible"/>
                                      </p:to>
                                    </p:set>
                                    <p:anim calcmode="lin" valueType="num">
                                      <p:cBhvr>
                                        <p:cTn id="45" dur="1000" fill="hold"/>
                                        <p:tgtEl>
                                          <p:spTgt spid="7175"/>
                                        </p:tgtEl>
                                        <p:attrNameLst>
                                          <p:attrName>ppt_w</p:attrName>
                                        </p:attrNameLst>
                                      </p:cBhvr>
                                      <p:tavLst>
                                        <p:tav tm="0">
                                          <p:val>
                                            <p:fltVal val="0"/>
                                          </p:val>
                                        </p:tav>
                                        <p:tav tm="100000">
                                          <p:val>
                                            <p:strVal val="#ppt_w"/>
                                          </p:val>
                                        </p:tav>
                                      </p:tavLst>
                                    </p:anim>
                                    <p:anim calcmode="lin" valueType="num">
                                      <p:cBhvr>
                                        <p:cTn id="46" dur="1000" fill="hold"/>
                                        <p:tgtEl>
                                          <p:spTgt spid="7175"/>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4000"/>
                            </p:stCondLst>
                            <p:childTnLst>
                              <p:par>
                                <p:cTn id="48" presetID="29"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ppt_x</p:attrName>
                                        </p:attrNameLst>
                                      </p:cBhvr>
                                      <p:tavLst>
                                        <p:tav tm="0">
                                          <p:val>
                                            <p:strVal val="#ppt_x-.2"/>
                                          </p:val>
                                        </p:tav>
                                        <p:tav tm="100000">
                                          <p:val>
                                            <p:strVal val="#ppt_x"/>
                                          </p:val>
                                        </p:tav>
                                      </p:tavLst>
                                    </p:anim>
                                    <p:anim calcmode="lin" valueType="num">
                                      <p:cBhvr>
                                        <p:cTn id="5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0"/>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7176"/>
                                        </p:tgtEl>
                                        <p:attrNameLst>
                                          <p:attrName>style.visibility</p:attrName>
                                        </p:attrNameLst>
                                      </p:cBhvr>
                                      <p:to>
                                        <p:strVal val="visible"/>
                                      </p:to>
                                    </p:set>
                                    <p:anim calcmode="lin" valueType="num">
                                      <p:cBhvr>
                                        <p:cTn id="55" dur="500" fill="hold"/>
                                        <p:tgtEl>
                                          <p:spTgt spid="7176"/>
                                        </p:tgtEl>
                                        <p:attrNameLst>
                                          <p:attrName>ppt_w</p:attrName>
                                        </p:attrNameLst>
                                      </p:cBhvr>
                                      <p:tavLst>
                                        <p:tav tm="0">
                                          <p:val>
                                            <p:strVal val="#ppt_w*0.05"/>
                                          </p:val>
                                        </p:tav>
                                        <p:tav tm="100000">
                                          <p:val>
                                            <p:strVal val="#ppt_w"/>
                                          </p:val>
                                        </p:tav>
                                      </p:tavLst>
                                    </p:anim>
                                    <p:anim calcmode="lin" valueType="num">
                                      <p:cBhvr>
                                        <p:cTn id="56" dur="500" fill="hold"/>
                                        <p:tgtEl>
                                          <p:spTgt spid="7176"/>
                                        </p:tgtEl>
                                        <p:attrNameLst>
                                          <p:attrName>ppt_h</p:attrName>
                                        </p:attrNameLst>
                                      </p:cBhvr>
                                      <p:tavLst>
                                        <p:tav tm="0">
                                          <p:val>
                                            <p:strVal val="#ppt_h"/>
                                          </p:val>
                                        </p:tav>
                                        <p:tav tm="100000">
                                          <p:val>
                                            <p:strVal val="#ppt_h"/>
                                          </p:val>
                                        </p:tav>
                                      </p:tavLst>
                                    </p:anim>
                                    <p:anim calcmode="lin" valueType="num">
                                      <p:cBhvr>
                                        <p:cTn id="57" dur="500" fill="hold"/>
                                        <p:tgtEl>
                                          <p:spTgt spid="7176"/>
                                        </p:tgtEl>
                                        <p:attrNameLst>
                                          <p:attrName>ppt_x</p:attrName>
                                        </p:attrNameLst>
                                      </p:cBhvr>
                                      <p:tavLst>
                                        <p:tav tm="0">
                                          <p:val>
                                            <p:strVal val="#ppt_x-.2"/>
                                          </p:val>
                                        </p:tav>
                                        <p:tav tm="100000">
                                          <p:val>
                                            <p:strVal val="#ppt_x"/>
                                          </p:val>
                                        </p:tav>
                                      </p:tavLst>
                                    </p:anim>
                                    <p:anim calcmode="lin" valueType="num">
                                      <p:cBhvr>
                                        <p:cTn id="58" dur="500" fill="hold"/>
                                        <p:tgtEl>
                                          <p:spTgt spid="7176"/>
                                        </p:tgtEl>
                                        <p:attrNameLst>
                                          <p:attrName>ppt_y</p:attrName>
                                        </p:attrNameLst>
                                      </p:cBhvr>
                                      <p:tavLst>
                                        <p:tav tm="0">
                                          <p:val>
                                            <p:strVal val="#ppt_y"/>
                                          </p:val>
                                        </p:tav>
                                        <p:tav tm="100000">
                                          <p:val>
                                            <p:strVal val="#ppt_y"/>
                                          </p:val>
                                        </p:tav>
                                      </p:tavLst>
                                    </p:anim>
                                    <p:animEffect transition="in" filter="fade">
                                      <p:cBhvr>
                                        <p:cTn id="59" dur="500"/>
                                        <p:tgtEl>
                                          <p:spTgt spid="7176"/>
                                        </p:tgtEl>
                                      </p:cBhvr>
                                    </p:animEffect>
                                  </p:childTnLst>
                                </p:cTn>
                              </p:par>
                            </p:childTnLst>
                          </p:cTn>
                        </p:par>
                        <p:par>
                          <p:cTn id="60" fill="hold" nodeType="afterGroup">
                            <p:stCondLst>
                              <p:cond delay="5000"/>
                            </p:stCondLst>
                            <p:childTnLst>
                              <p:par>
                                <p:cTn id="61" presetID="47" presetClass="entr" presetSubtype="0" fill="hold" nodeType="afterEffect">
                                  <p:stCondLst>
                                    <p:cond delay="0"/>
                                  </p:stCondLst>
                                  <p:childTnLst>
                                    <p:set>
                                      <p:cBhvr>
                                        <p:cTn id="62" dur="1" fill="hold">
                                          <p:stCondLst>
                                            <p:cond delay="0"/>
                                          </p:stCondLst>
                                        </p:cTn>
                                        <p:tgtEl>
                                          <p:spTgt spid="7174"/>
                                        </p:tgtEl>
                                        <p:attrNameLst>
                                          <p:attrName>style.visibility</p:attrName>
                                        </p:attrNameLst>
                                      </p:cBhvr>
                                      <p:to>
                                        <p:strVal val="visible"/>
                                      </p:to>
                                    </p:set>
                                    <p:animEffect transition="in" filter="fade">
                                      <p:cBhvr>
                                        <p:cTn id="63" dur="1000"/>
                                        <p:tgtEl>
                                          <p:spTgt spid="7174"/>
                                        </p:tgtEl>
                                      </p:cBhvr>
                                    </p:animEffect>
                                    <p:anim calcmode="lin" valueType="num">
                                      <p:cBhvr>
                                        <p:cTn id="64" dur="1000" fill="hold"/>
                                        <p:tgtEl>
                                          <p:spTgt spid="7174"/>
                                        </p:tgtEl>
                                        <p:attrNameLst>
                                          <p:attrName>ppt_x</p:attrName>
                                        </p:attrNameLst>
                                      </p:cBhvr>
                                      <p:tavLst>
                                        <p:tav tm="0">
                                          <p:val>
                                            <p:strVal val="#ppt_x"/>
                                          </p:val>
                                        </p:tav>
                                        <p:tav tm="100000">
                                          <p:val>
                                            <p:strVal val="#ppt_x"/>
                                          </p:val>
                                        </p:tav>
                                      </p:tavLst>
                                    </p:anim>
                                    <p:anim calcmode="lin" valueType="num">
                                      <p:cBhvr>
                                        <p:cTn id="65"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p:bldP spid="7175" grpId="0"/>
      <p:bldP spid="7176" grpId="0"/>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3600" b="1">
              <a:latin typeface="Times New Roman" pitchFamily="18" charset="0"/>
            </a:endParaRPr>
          </a:p>
          <a:p>
            <a:pPr algn="ctr" eaLnBrk="1" hangingPunct="1"/>
            <a:endParaRPr lang="en-US" sz="3600" b="1">
              <a:latin typeface="Times New Roman" pitchFamily="18" charset="0"/>
            </a:endParaRPr>
          </a:p>
        </p:txBody>
      </p:sp>
      <p:sp>
        <p:nvSpPr>
          <p:cNvPr id="10243" name="AutoShape 151"/>
          <p:cNvSpPr>
            <a:spLocks noChangeArrowheads="1"/>
          </p:cNvSpPr>
          <p:nvPr/>
        </p:nvSpPr>
        <p:spPr bwMode="auto">
          <a:xfrm>
            <a:off x="5153025" y="6518275"/>
            <a:ext cx="4038600" cy="304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Line 152"/>
          <p:cNvSpPr>
            <a:spLocks noChangeShapeType="1"/>
          </p:cNvSpPr>
          <p:nvPr/>
        </p:nvSpPr>
        <p:spPr bwMode="auto">
          <a:xfrm flipH="1">
            <a:off x="8810625" y="0"/>
            <a:ext cx="28575" cy="656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AutoShape 153"/>
          <p:cNvSpPr>
            <a:spLocks noChangeArrowheads="1"/>
          </p:cNvSpPr>
          <p:nvPr/>
        </p:nvSpPr>
        <p:spPr bwMode="auto">
          <a:xfrm>
            <a:off x="7759700" y="5391150"/>
            <a:ext cx="6096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AutoShape 154"/>
          <p:cNvSpPr>
            <a:spLocks noChangeArrowheads="1"/>
          </p:cNvSpPr>
          <p:nvPr/>
        </p:nvSpPr>
        <p:spPr bwMode="auto">
          <a:xfrm>
            <a:off x="8235950" y="5391150"/>
            <a:ext cx="762000" cy="76200"/>
          </a:xfrm>
          <a:prstGeom prst="leftArrow">
            <a:avLst>
              <a:gd name="adj1" fmla="val 50000"/>
              <a:gd name="adj2" fmla="val 270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75" name="Group 155"/>
          <p:cNvGrpSpPr>
            <a:grpSpLocks/>
          </p:cNvGrpSpPr>
          <p:nvPr/>
        </p:nvGrpSpPr>
        <p:grpSpPr bwMode="auto">
          <a:xfrm>
            <a:off x="7621588" y="5238750"/>
            <a:ext cx="749300" cy="1314450"/>
            <a:chOff x="4236" y="2913"/>
            <a:chExt cx="472" cy="828"/>
          </a:xfrm>
        </p:grpSpPr>
        <p:sp>
          <p:nvSpPr>
            <p:cNvPr id="10403" name="Oval 156"/>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 name="AutoShape 157"/>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5" name="Oval 158"/>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6" name="Oval 159"/>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7" name="Freeform 160"/>
            <p:cNvSpPr>
              <a:spLocks/>
            </p:cNvSpPr>
            <p:nvPr/>
          </p:nvSpPr>
          <p:spPr bwMode="auto">
            <a:xfrm flipH="1">
              <a:off x="4532" y="3344"/>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8" name="Freeform 161"/>
            <p:cNvSpPr>
              <a:spLocks/>
            </p:cNvSpPr>
            <p:nvPr/>
          </p:nvSpPr>
          <p:spPr bwMode="auto">
            <a:xfrm>
              <a:off x="4356" y="3345"/>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Lst>
              <a:ahLst/>
              <a:cxnLst>
                <a:cxn ang="T6">
                  <a:pos x="T0" y="T1"/>
                </a:cxn>
                <a:cxn ang="T7">
                  <a:pos x="T2" y="T3"/>
                </a:cxn>
                <a:cxn ang="T8">
                  <a:pos x="T4" y="T5"/>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9" name="AutoShape 162"/>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0" name="Freeform 163"/>
            <p:cNvSpPr>
              <a:spLocks/>
            </p:cNvSpPr>
            <p:nvPr/>
          </p:nvSpPr>
          <p:spPr bwMode="auto">
            <a:xfrm>
              <a:off x="4371" y="3357"/>
              <a:ext cx="231" cy="370"/>
            </a:xfrm>
            <a:custGeom>
              <a:avLst/>
              <a:gdLst>
                <a:gd name="T0" fmla="*/ 6 w 288"/>
                <a:gd name="T1" fmla="*/ 0 h 462"/>
                <a:gd name="T2" fmla="*/ 7 w 288"/>
                <a:gd name="T3" fmla="*/ 6 h 462"/>
                <a:gd name="T4" fmla="*/ 9 w 288"/>
                <a:gd name="T5" fmla="*/ 11 h 462"/>
                <a:gd name="T6" fmla="*/ 15 w 288"/>
                <a:gd name="T7" fmla="*/ 19 h 462"/>
                <a:gd name="T8" fmla="*/ 6 w 288"/>
                <a:gd name="T9" fmla="*/ 24 h 462"/>
                <a:gd name="T10" fmla="*/ 2 w 288"/>
                <a:gd name="T11" fmla="*/ 21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4" name="Arc 164"/>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12" name="Arc 165"/>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Lst>
              <a:ahLst/>
              <a:cxnLst>
                <a:cxn ang="T6">
                  <a:pos x="T0" y="T1"/>
                </a:cxn>
                <a:cxn ang="T7">
                  <a:pos x="T2" y="T3"/>
                </a:cxn>
                <a:cxn ang="T8">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ffectLst/>
            <a:extLst>
              <a:ext uri="{91240B29-F687-4F45-9708-019B960494DF}">
                <a14:hiddenLine xmlns:a14="http://schemas.microsoft.com/office/drawing/2010/main" w="9525">
                  <a:solidFill>
                    <a:srgbClr val="00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3" name="Oval 166"/>
            <p:cNvSpPr>
              <a:spLocks noChangeArrowheads="1"/>
            </p:cNvSpPr>
            <p:nvPr/>
          </p:nvSpPr>
          <p:spPr bwMode="auto">
            <a:xfrm>
              <a:off x="4394" y="3258"/>
              <a:ext cx="149" cy="72"/>
            </a:xfrm>
            <a:prstGeom prst="ellipse">
              <a:avLst/>
            </a:prstGeom>
            <a:solidFill>
              <a:schemeClr val="bg1"/>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4" name="Arc 167"/>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Lst>
              <a:ahLst/>
              <a:cxnLst>
                <a:cxn ang="T6">
                  <a:pos x="T0" y="T1"/>
                </a:cxn>
                <a:cxn ang="T7">
                  <a:pos x="T2" y="T3"/>
                </a:cxn>
                <a:cxn ang="T8">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5" name="Arc 168"/>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Lst>
              <a:ahLst/>
              <a:cxnLst>
                <a:cxn ang="T6">
                  <a:pos x="T0" y="T1"/>
                </a:cxn>
                <a:cxn ang="T7">
                  <a:pos x="T2" y="T3"/>
                </a:cxn>
                <a:cxn ang="T8">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6" name="Arc 169"/>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Lst>
              <a:ahLst/>
              <a:cxnLst>
                <a:cxn ang="T6">
                  <a:pos x="T0" y="T1"/>
                </a:cxn>
                <a:cxn ang="T7">
                  <a:pos x="T2" y="T3"/>
                </a:cxn>
                <a:cxn ang="T8">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7" name="Arc 170"/>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Lst>
              <a:ahLst/>
              <a:cxnLst>
                <a:cxn ang="T6">
                  <a:pos x="T0" y="T1"/>
                </a:cxn>
                <a:cxn ang="T7">
                  <a:pos x="T2" y="T3"/>
                </a:cxn>
                <a:cxn ang="T8">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8" name="AutoShape 171"/>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9" name="Arc 172"/>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Lst>
              <a:ahLst/>
              <a:cxnLst>
                <a:cxn ang="T6">
                  <a:pos x="T0" y="T1"/>
                </a:cxn>
                <a:cxn ang="T7">
                  <a:pos x="T2" y="T3"/>
                </a:cxn>
                <a:cxn ang="T8">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0" name="Line 173"/>
            <p:cNvSpPr>
              <a:spLocks noChangeShapeType="1"/>
            </p:cNvSpPr>
            <p:nvPr/>
          </p:nvSpPr>
          <p:spPr bwMode="auto">
            <a:xfrm>
              <a:off x="4422" y="3282"/>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1" name="Line 174"/>
            <p:cNvSpPr>
              <a:spLocks noChangeShapeType="1"/>
            </p:cNvSpPr>
            <p:nvPr/>
          </p:nvSpPr>
          <p:spPr bwMode="auto">
            <a:xfrm>
              <a:off x="4514" y="3280"/>
              <a:ext cx="0"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5" name="Freeform 175"/>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pic>
          <p:nvPicPr>
            <p:cNvPr id="10423" name="Picture 176" descr="Lua do cle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8" name="Group 177"/>
          <p:cNvGrpSpPr>
            <a:grpSpLocks/>
          </p:cNvGrpSpPr>
          <p:nvPr/>
        </p:nvGrpSpPr>
        <p:grpSpPr bwMode="auto">
          <a:xfrm>
            <a:off x="7478713" y="4095750"/>
            <a:ext cx="996950" cy="1457325"/>
            <a:chOff x="4916" y="2869"/>
            <a:chExt cx="628" cy="918"/>
          </a:xfrm>
        </p:grpSpPr>
        <p:sp>
          <p:nvSpPr>
            <p:cNvPr id="30898" name="AutoShape 178"/>
            <p:cNvSpPr>
              <a:spLocks noChangeArrowheads="1"/>
            </p:cNvSpPr>
            <p:nvPr/>
          </p:nvSpPr>
          <p:spPr bwMode="auto">
            <a:xfrm flipV="1">
              <a:off x="4956" y="2884"/>
              <a:ext cx="547" cy="843"/>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65" name="Oval 179"/>
            <p:cNvSpPr>
              <a:spLocks noChangeArrowheads="1"/>
            </p:cNvSpPr>
            <p:nvPr/>
          </p:nvSpPr>
          <p:spPr bwMode="auto">
            <a:xfrm>
              <a:off x="4916" y="2869"/>
              <a:ext cx="628" cy="230"/>
            </a:xfrm>
            <a:prstGeom prst="ellipse">
              <a:avLst/>
            </a:pr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0" name="Oval 180"/>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67" name="Oval 181"/>
            <p:cNvSpPr>
              <a:spLocks noChangeArrowheads="1"/>
            </p:cNvSpPr>
            <p:nvPr/>
          </p:nvSpPr>
          <p:spPr bwMode="auto">
            <a:xfrm>
              <a:off x="5006" y="3554"/>
              <a:ext cx="453" cy="165"/>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8" name="Arc 182"/>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Lst>
              <a:ahLst/>
              <a:cxnLst>
                <a:cxn ang="T6">
                  <a:pos x="T0" y="T1"/>
                </a:cxn>
                <a:cxn ang="T7">
                  <a:pos x="T2" y="T3"/>
                </a:cxn>
                <a:cxn ang="T8">
                  <a:pos x="T4" y="T5"/>
                </a:cxn>
              </a:cxnLst>
              <a:rect l="0" t="0" r="r" b="b"/>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9" name="Oval 183"/>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0" name="Arc 184"/>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Lst>
              <a:ahLst/>
              <a:cxnLst>
                <a:cxn ang="T6">
                  <a:pos x="T0" y="T1"/>
                </a:cxn>
                <a:cxn ang="T7">
                  <a:pos x="T2" y="T3"/>
                </a:cxn>
                <a:cxn ang="T8">
                  <a:pos x="T4" y="T5"/>
                </a:cxn>
              </a:cxnLst>
              <a:rect l="0" t="0" r="r" b="b"/>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1" name="Freeform 185"/>
            <p:cNvSpPr>
              <a:spLocks/>
            </p:cNvSpPr>
            <p:nvPr/>
          </p:nvSpPr>
          <p:spPr bwMode="auto">
            <a:xfrm flipH="1">
              <a:off x="4931" y="2970"/>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 name="Freeform 186"/>
            <p:cNvSpPr>
              <a:spLocks/>
            </p:cNvSpPr>
            <p:nvPr/>
          </p:nvSpPr>
          <p:spPr bwMode="auto">
            <a:xfrm>
              <a:off x="5459" y="2962"/>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 name="Oval 187"/>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8" name="Freeform 188"/>
            <p:cNvSpPr>
              <a:spLocks/>
            </p:cNvSpPr>
            <p:nvPr/>
          </p:nvSpPr>
          <p:spPr bwMode="auto">
            <a:xfrm>
              <a:off x="4958" y="3007"/>
              <a:ext cx="547" cy="780"/>
            </a:xfrm>
            <a:custGeom>
              <a:avLst/>
              <a:gdLst>
                <a:gd name="T0" fmla="*/ 0 w 547"/>
                <a:gd name="T1" fmla="*/ 0 h 780"/>
                <a:gd name="T2" fmla="*/ 547 w 547"/>
                <a:gd name="T3" fmla="*/ 0 h 780"/>
                <a:gd name="T4" fmla="*/ 547 w 547"/>
                <a:gd name="T5" fmla="*/ 639 h 780"/>
                <a:gd name="T6" fmla="*/ 0 w 547"/>
                <a:gd name="T7" fmla="*/ 639 h 780"/>
                <a:gd name="T8" fmla="*/ 0 w 547"/>
                <a:gd name="T9" fmla="*/ 0 h 780"/>
              </a:gdLst>
              <a:ahLst/>
              <a:cxnLst>
                <a:cxn ang="0">
                  <a:pos x="T0" y="T1"/>
                </a:cxn>
                <a:cxn ang="0">
                  <a:pos x="T2" y="T3"/>
                </a:cxn>
                <a:cxn ang="0">
                  <a:pos x="T4" y="T5"/>
                </a:cxn>
                <a:cxn ang="0">
                  <a:pos x="T6" y="T7"/>
                </a:cxn>
                <a:cxn ang="0">
                  <a:pos x="T8" y="T9"/>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10377" name="Group 189"/>
            <p:cNvGrpSpPr>
              <a:grpSpLocks/>
            </p:cNvGrpSpPr>
            <p:nvPr/>
          </p:nvGrpSpPr>
          <p:grpSpPr bwMode="auto">
            <a:xfrm>
              <a:off x="5207" y="3147"/>
              <a:ext cx="189" cy="571"/>
              <a:chOff x="2643" y="2630"/>
              <a:chExt cx="189" cy="571"/>
            </a:xfrm>
          </p:grpSpPr>
          <p:sp>
            <p:nvSpPr>
              <p:cNvPr id="10380" name="Text Box 190"/>
              <p:cNvSpPr txBox="1">
                <a:spLocks noChangeArrowheads="1"/>
              </p:cNvSpPr>
              <p:nvPr/>
            </p:nvSpPr>
            <p:spPr bwMode="auto">
              <a:xfrm>
                <a:off x="2738" y="3076"/>
                <a:ext cx="58"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50</a:t>
                </a:r>
              </a:p>
            </p:txBody>
          </p:sp>
          <p:sp>
            <p:nvSpPr>
              <p:cNvPr id="10381" name="Line 191"/>
              <p:cNvSpPr>
                <a:spLocks noChangeShapeType="1"/>
              </p:cNvSpPr>
              <p:nvPr/>
            </p:nvSpPr>
            <p:spPr bwMode="auto">
              <a:xfrm>
                <a:off x="2643" y="2694"/>
                <a:ext cx="0" cy="507"/>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2" name="Line 192"/>
              <p:cNvSpPr>
                <a:spLocks noChangeShapeType="1"/>
              </p:cNvSpPr>
              <p:nvPr/>
            </p:nvSpPr>
            <p:spPr bwMode="auto">
              <a:xfrm>
                <a:off x="2645" y="3201"/>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3" name="Line 193"/>
              <p:cNvSpPr>
                <a:spLocks noChangeShapeType="1"/>
              </p:cNvSpPr>
              <p:nvPr/>
            </p:nvSpPr>
            <p:spPr bwMode="auto">
              <a:xfrm>
                <a:off x="2645" y="3010"/>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4" name="Line 194"/>
              <p:cNvSpPr>
                <a:spLocks noChangeShapeType="1"/>
              </p:cNvSpPr>
              <p:nvPr/>
            </p:nvSpPr>
            <p:spPr bwMode="auto">
              <a:xfrm>
                <a:off x="2648" y="2814"/>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5" name="Line 195"/>
              <p:cNvSpPr>
                <a:spLocks noChangeShapeType="1"/>
              </p:cNvSpPr>
              <p:nvPr/>
            </p:nvSpPr>
            <p:spPr bwMode="auto">
              <a:xfrm>
                <a:off x="2643" y="2880"/>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 name="Line 196"/>
              <p:cNvSpPr>
                <a:spLocks noChangeShapeType="1"/>
              </p:cNvSpPr>
              <p:nvPr/>
            </p:nvSpPr>
            <p:spPr bwMode="auto">
              <a:xfrm>
                <a:off x="2643" y="2947"/>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7" name="Line 197"/>
              <p:cNvSpPr>
                <a:spLocks noChangeShapeType="1"/>
              </p:cNvSpPr>
              <p:nvPr/>
            </p:nvSpPr>
            <p:spPr bwMode="auto">
              <a:xfrm>
                <a:off x="2643" y="3075"/>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8" name="Line 198"/>
              <p:cNvSpPr>
                <a:spLocks noChangeShapeType="1"/>
              </p:cNvSpPr>
              <p:nvPr/>
            </p:nvSpPr>
            <p:spPr bwMode="auto">
              <a:xfrm>
                <a:off x="2643" y="3141"/>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9" name="Line 199"/>
              <p:cNvSpPr>
                <a:spLocks noChangeShapeType="1"/>
              </p:cNvSpPr>
              <p:nvPr/>
            </p:nvSpPr>
            <p:spPr bwMode="auto">
              <a:xfrm>
                <a:off x="2643" y="284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0" name="Line 200"/>
              <p:cNvSpPr>
                <a:spLocks noChangeShapeType="1"/>
              </p:cNvSpPr>
              <p:nvPr/>
            </p:nvSpPr>
            <p:spPr bwMode="auto">
              <a:xfrm>
                <a:off x="2643" y="2915"/>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 name="Line 201"/>
              <p:cNvSpPr>
                <a:spLocks noChangeShapeType="1"/>
              </p:cNvSpPr>
              <p:nvPr/>
            </p:nvSpPr>
            <p:spPr bwMode="auto">
              <a:xfrm>
                <a:off x="2643" y="297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 name="Line 202"/>
              <p:cNvSpPr>
                <a:spLocks noChangeShapeType="1"/>
              </p:cNvSpPr>
              <p:nvPr/>
            </p:nvSpPr>
            <p:spPr bwMode="auto">
              <a:xfrm>
                <a:off x="2643" y="3044"/>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3" name="Line 203"/>
              <p:cNvSpPr>
                <a:spLocks noChangeShapeType="1"/>
              </p:cNvSpPr>
              <p:nvPr/>
            </p:nvSpPr>
            <p:spPr bwMode="auto">
              <a:xfrm>
                <a:off x="2643" y="310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 name="Line 204"/>
              <p:cNvSpPr>
                <a:spLocks noChangeShapeType="1"/>
              </p:cNvSpPr>
              <p:nvPr/>
            </p:nvSpPr>
            <p:spPr bwMode="auto">
              <a:xfrm>
                <a:off x="2643" y="317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5" name="Text Box 205"/>
              <p:cNvSpPr txBox="1">
                <a:spLocks noChangeArrowheads="1"/>
              </p:cNvSpPr>
              <p:nvPr/>
            </p:nvSpPr>
            <p:spPr bwMode="auto">
              <a:xfrm>
                <a:off x="2713" y="298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100</a:t>
                </a:r>
              </a:p>
            </p:txBody>
          </p:sp>
          <p:sp>
            <p:nvSpPr>
              <p:cNvPr id="10396" name="Text Box 206"/>
              <p:cNvSpPr txBox="1">
                <a:spLocks noChangeArrowheads="1"/>
              </p:cNvSpPr>
              <p:nvPr/>
            </p:nvSpPr>
            <p:spPr bwMode="auto">
              <a:xfrm>
                <a:off x="2713" y="2893"/>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150</a:t>
                </a:r>
              </a:p>
            </p:txBody>
          </p:sp>
          <p:sp>
            <p:nvSpPr>
              <p:cNvPr id="10397" name="Text Box 207"/>
              <p:cNvSpPr txBox="1">
                <a:spLocks noChangeArrowheads="1"/>
              </p:cNvSpPr>
              <p:nvPr/>
            </p:nvSpPr>
            <p:spPr bwMode="auto">
              <a:xfrm>
                <a:off x="2712" y="2787"/>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200</a:t>
                </a:r>
              </a:p>
            </p:txBody>
          </p:sp>
          <p:sp>
            <p:nvSpPr>
              <p:cNvPr id="10398" name="Text Box 208"/>
              <p:cNvSpPr txBox="1">
                <a:spLocks noChangeArrowheads="1"/>
              </p:cNvSpPr>
              <p:nvPr/>
            </p:nvSpPr>
            <p:spPr bwMode="auto">
              <a:xfrm>
                <a:off x="2717" y="2630"/>
                <a:ext cx="115"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Cm</a:t>
                </a:r>
                <a:r>
                  <a:rPr lang="en-US" sz="600" b="1" baseline="30000">
                    <a:solidFill>
                      <a:srgbClr val="CC0000"/>
                    </a:solidFill>
                    <a:latin typeface="Arial" charset="0"/>
                  </a:rPr>
                  <a:t>3</a:t>
                </a:r>
              </a:p>
            </p:txBody>
          </p:sp>
          <p:sp>
            <p:nvSpPr>
              <p:cNvPr id="10399" name="Line 209"/>
              <p:cNvSpPr>
                <a:spLocks noChangeShapeType="1"/>
              </p:cNvSpPr>
              <p:nvPr/>
            </p:nvSpPr>
            <p:spPr bwMode="auto">
              <a:xfrm>
                <a:off x="2643" y="2748"/>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0" name="Line 210"/>
              <p:cNvSpPr>
                <a:spLocks noChangeShapeType="1"/>
              </p:cNvSpPr>
              <p:nvPr/>
            </p:nvSpPr>
            <p:spPr bwMode="auto">
              <a:xfrm>
                <a:off x="2643" y="2717"/>
                <a:ext cx="5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1" name="Line 211"/>
              <p:cNvSpPr>
                <a:spLocks noChangeShapeType="1"/>
              </p:cNvSpPr>
              <p:nvPr/>
            </p:nvSpPr>
            <p:spPr bwMode="auto">
              <a:xfrm>
                <a:off x="2643" y="2783"/>
                <a:ext cx="2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2" name="Text Box 212"/>
              <p:cNvSpPr txBox="1">
                <a:spLocks noChangeArrowheads="1"/>
              </p:cNvSpPr>
              <p:nvPr/>
            </p:nvSpPr>
            <p:spPr bwMode="auto">
              <a:xfrm>
                <a:off x="2713" y="2690"/>
                <a:ext cx="8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600" b="1">
                    <a:solidFill>
                      <a:srgbClr val="CC0000"/>
                    </a:solidFill>
                    <a:latin typeface="Arial" charset="0"/>
                  </a:rPr>
                  <a:t>250</a:t>
                </a:r>
              </a:p>
            </p:txBody>
          </p:sp>
        </p:grpSp>
        <p:sp>
          <p:nvSpPr>
            <p:cNvPr id="10378" name="Arc 213"/>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Lst>
              <a:ahLst/>
              <a:cxnLst>
                <a:cxn ang="T6">
                  <a:pos x="T0" y="T1"/>
                </a:cxn>
                <a:cxn ang="T7">
                  <a:pos x="T2" y="T3"/>
                </a:cxn>
                <a:cxn ang="T8">
                  <a:pos x="T4" y="T5"/>
                </a:cxn>
              </a:cxnLst>
              <a:rect l="0" t="0" r="r" b="b"/>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 name="Arc 214"/>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Lst>
              <a:ahLst/>
              <a:cxnLst>
                <a:cxn ang="T6">
                  <a:pos x="T0" y="T1"/>
                </a:cxn>
                <a:cxn ang="T7">
                  <a:pos x="T2" y="T3"/>
                </a:cxn>
                <a:cxn ang="T8">
                  <a:pos x="T4" y="T5"/>
                </a:cxn>
              </a:cxnLst>
              <a:rect l="0" t="0" r="r" b="b"/>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9" name="Oval 215"/>
          <p:cNvSpPr>
            <a:spLocks noChangeArrowheads="1"/>
          </p:cNvSpPr>
          <p:nvPr/>
        </p:nvSpPr>
        <p:spPr bwMode="auto">
          <a:xfrm>
            <a:off x="7915275" y="5257800"/>
            <a:ext cx="161925" cy="2286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216"/>
          <p:cNvSpPr>
            <a:spLocks noChangeShapeType="1"/>
          </p:cNvSpPr>
          <p:nvPr/>
        </p:nvSpPr>
        <p:spPr bwMode="auto">
          <a:xfrm>
            <a:off x="8001000" y="304800"/>
            <a:ext cx="0" cy="5029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217"/>
          <p:cNvSpPr>
            <a:spLocks noChangeShapeType="1"/>
          </p:cNvSpPr>
          <p:nvPr/>
        </p:nvSpPr>
        <p:spPr bwMode="auto">
          <a:xfrm>
            <a:off x="8001000" y="3690938"/>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8" name="Line 218"/>
          <p:cNvSpPr>
            <a:spLocks noChangeShapeType="1"/>
          </p:cNvSpPr>
          <p:nvPr/>
        </p:nvSpPr>
        <p:spPr bwMode="auto">
          <a:xfrm>
            <a:off x="8001000" y="3505200"/>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9" name="Line 219"/>
          <p:cNvSpPr>
            <a:spLocks noChangeShapeType="1"/>
          </p:cNvSpPr>
          <p:nvPr/>
        </p:nvSpPr>
        <p:spPr bwMode="auto">
          <a:xfrm>
            <a:off x="8001000" y="3581400"/>
            <a:ext cx="0" cy="16002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Oval 220"/>
          <p:cNvSpPr>
            <a:spLocks noChangeArrowheads="1"/>
          </p:cNvSpPr>
          <p:nvPr/>
        </p:nvSpPr>
        <p:spPr bwMode="auto">
          <a:xfrm>
            <a:off x="7958138" y="17145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AutoShape 221"/>
          <p:cNvSpPr>
            <a:spLocks noChangeArrowheads="1"/>
          </p:cNvSpPr>
          <p:nvPr/>
        </p:nvSpPr>
        <p:spPr bwMode="auto">
          <a:xfrm>
            <a:off x="7896225" y="349250"/>
            <a:ext cx="3048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222"/>
          <p:cNvSpPr>
            <a:spLocks noChangeShapeType="1"/>
          </p:cNvSpPr>
          <p:nvPr/>
        </p:nvSpPr>
        <p:spPr bwMode="auto">
          <a:xfrm>
            <a:off x="8166100" y="377825"/>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223"/>
          <p:cNvSpPr>
            <a:spLocks noChangeShapeType="1"/>
          </p:cNvSpPr>
          <p:nvPr/>
        </p:nvSpPr>
        <p:spPr bwMode="auto">
          <a:xfrm>
            <a:off x="8001000" y="3486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224"/>
          <p:cNvSpPr>
            <a:spLocks noChangeShapeType="1"/>
          </p:cNvSpPr>
          <p:nvPr/>
        </p:nvSpPr>
        <p:spPr bwMode="auto">
          <a:xfrm>
            <a:off x="8045450" y="3409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225"/>
          <p:cNvSpPr>
            <a:spLocks noChangeShapeType="1"/>
          </p:cNvSpPr>
          <p:nvPr/>
        </p:nvSpPr>
        <p:spPr bwMode="auto">
          <a:xfrm>
            <a:off x="8045450" y="3333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26"/>
          <p:cNvSpPr>
            <a:spLocks noChangeShapeType="1"/>
          </p:cNvSpPr>
          <p:nvPr/>
        </p:nvSpPr>
        <p:spPr bwMode="auto">
          <a:xfrm>
            <a:off x="8045450" y="3257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227"/>
          <p:cNvSpPr>
            <a:spLocks noChangeShapeType="1"/>
          </p:cNvSpPr>
          <p:nvPr/>
        </p:nvSpPr>
        <p:spPr bwMode="auto">
          <a:xfrm>
            <a:off x="8045450" y="3181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228"/>
          <p:cNvSpPr>
            <a:spLocks noChangeShapeType="1"/>
          </p:cNvSpPr>
          <p:nvPr/>
        </p:nvSpPr>
        <p:spPr bwMode="auto">
          <a:xfrm>
            <a:off x="8029575" y="3105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229"/>
          <p:cNvSpPr>
            <a:spLocks noChangeShapeType="1"/>
          </p:cNvSpPr>
          <p:nvPr/>
        </p:nvSpPr>
        <p:spPr bwMode="auto">
          <a:xfrm>
            <a:off x="8058150" y="3028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4" name="Line 230"/>
          <p:cNvSpPr>
            <a:spLocks noChangeShapeType="1"/>
          </p:cNvSpPr>
          <p:nvPr/>
        </p:nvSpPr>
        <p:spPr bwMode="auto">
          <a:xfrm>
            <a:off x="8058150" y="2952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5" name="Line 231"/>
          <p:cNvSpPr>
            <a:spLocks noChangeShapeType="1"/>
          </p:cNvSpPr>
          <p:nvPr/>
        </p:nvSpPr>
        <p:spPr bwMode="auto">
          <a:xfrm>
            <a:off x="8058150" y="2876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6" name="Line 232"/>
          <p:cNvSpPr>
            <a:spLocks noChangeShapeType="1"/>
          </p:cNvSpPr>
          <p:nvPr/>
        </p:nvSpPr>
        <p:spPr bwMode="auto">
          <a:xfrm>
            <a:off x="8058150" y="2800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33"/>
          <p:cNvSpPr>
            <a:spLocks noChangeShapeType="1"/>
          </p:cNvSpPr>
          <p:nvPr/>
        </p:nvSpPr>
        <p:spPr bwMode="auto">
          <a:xfrm>
            <a:off x="7981950" y="2724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234"/>
          <p:cNvSpPr>
            <a:spLocks noChangeShapeType="1"/>
          </p:cNvSpPr>
          <p:nvPr/>
        </p:nvSpPr>
        <p:spPr bwMode="auto">
          <a:xfrm>
            <a:off x="8058150" y="2647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35"/>
          <p:cNvSpPr>
            <a:spLocks noChangeShapeType="1"/>
          </p:cNvSpPr>
          <p:nvPr/>
        </p:nvSpPr>
        <p:spPr bwMode="auto">
          <a:xfrm>
            <a:off x="8058150" y="2571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236"/>
          <p:cNvSpPr>
            <a:spLocks noChangeShapeType="1"/>
          </p:cNvSpPr>
          <p:nvPr/>
        </p:nvSpPr>
        <p:spPr bwMode="auto">
          <a:xfrm>
            <a:off x="8058150" y="2495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237"/>
          <p:cNvSpPr>
            <a:spLocks noChangeShapeType="1"/>
          </p:cNvSpPr>
          <p:nvPr/>
        </p:nvSpPr>
        <p:spPr bwMode="auto">
          <a:xfrm>
            <a:off x="8058150" y="2419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238"/>
          <p:cNvSpPr>
            <a:spLocks noChangeShapeType="1"/>
          </p:cNvSpPr>
          <p:nvPr/>
        </p:nvSpPr>
        <p:spPr bwMode="auto">
          <a:xfrm>
            <a:off x="8010525" y="2343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239"/>
          <p:cNvSpPr>
            <a:spLocks noChangeShapeType="1"/>
          </p:cNvSpPr>
          <p:nvPr/>
        </p:nvSpPr>
        <p:spPr bwMode="auto">
          <a:xfrm>
            <a:off x="8054975" y="2266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240"/>
          <p:cNvSpPr>
            <a:spLocks noChangeShapeType="1"/>
          </p:cNvSpPr>
          <p:nvPr/>
        </p:nvSpPr>
        <p:spPr bwMode="auto">
          <a:xfrm>
            <a:off x="8054975" y="2190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241"/>
          <p:cNvSpPr>
            <a:spLocks noChangeShapeType="1"/>
          </p:cNvSpPr>
          <p:nvPr/>
        </p:nvSpPr>
        <p:spPr bwMode="auto">
          <a:xfrm>
            <a:off x="8054975" y="2114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242"/>
          <p:cNvSpPr>
            <a:spLocks noChangeShapeType="1"/>
          </p:cNvSpPr>
          <p:nvPr/>
        </p:nvSpPr>
        <p:spPr bwMode="auto">
          <a:xfrm>
            <a:off x="8054975" y="2038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243"/>
          <p:cNvSpPr>
            <a:spLocks noChangeShapeType="1"/>
          </p:cNvSpPr>
          <p:nvPr/>
        </p:nvSpPr>
        <p:spPr bwMode="auto">
          <a:xfrm>
            <a:off x="8023225" y="1962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244"/>
          <p:cNvSpPr>
            <a:spLocks noChangeShapeType="1"/>
          </p:cNvSpPr>
          <p:nvPr/>
        </p:nvSpPr>
        <p:spPr bwMode="auto">
          <a:xfrm>
            <a:off x="8067675" y="1885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245"/>
          <p:cNvSpPr>
            <a:spLocks noChangeShapeType="1"/>
          </p:cNvSpPr>
          <p:nvPr/>
        </p:nvSpPr>
        <p:spPr bwMode="auto">
          <a:xfrm>
            <a:off x="8067675" y="1809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246"/>
          <p:cNvSpPr>
            <a:spLocks noChangeShapeType="1"/>
          </p:cNvSpPr>
          <p:nvPr/>
        </p:nvSpPr>
        <p:spPr bwMode="auto">
          <a:xfrm>
            <a:off x="8067675" y="1733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Line 247"/>
          <p:cNvSpPr>
            <a:spLocks noChangeShapeType="1"/>
          </p:cNvSpPr>
          <p:nvPr/>
        </p:nvSpPr>
        <p:spPr bwMode="auto">
          <a:xfrm>
            <a:off x="8067675" y="1657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Line 248"/>
          <p:cNvSpPr>
            <a:spLocks noChangeShapeType="1"/>
          </p:cNvSpPr>
          <p:nvPr/>
        </p:nvSpPr>
        <p:spPr bwMode="auto">
          <a:xfrm>
            <a:off x="8051800" y="1581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Line 249"/>
          <p:cNvSpPr>
            <a:spLocks noChangeShapeType="1"/>
          </p:cNvSpPr>
          <p:nvPr/>
        </p:nvSpPr>
        <p:spPr bwMode="auto">
          <a:xfrm>
            <a:off x="8080375" y="1504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250"/>
          <p:cNvSpPr>
            <a:spLocks noChangeShapeType="1"/>
          </p:cNvSpPr>
          <p:nvPr/>
        </p:nvSpPr>
        <p:spPr bwMode="auto">
          <a:xfrm>
            <a:off x="8080375" y="1428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251"/>
          <p:cNvSpPr>
            <a:spLocks noChangeShapeType="1"/>
          </p:cNvSpPr>
          <p:nvPr/>
        </p:nvSpPr>
        <p:spPr bwMode="auto">
          <a:xfrm>
            <a:off x="8080375" y="1352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Line 252"/>
          <p:cNvSpPr>
            <a:spLocks noChangeShapeType="1"/>
          </p:cNvSpPr>
          <p:nvPr/>
        </p:nvSpPr>
        <p:spPr bwMode="auto">
          <a:xfrm>
            <a:off x="8080375" y="1276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253"/>
          <p:cNvSpPr>
            <a:spLocks noChangeShapeType="1"/>
          </p:cNvSpPr>
          <p:nvPr/>
        </p:nvSpPr>
        <p:spPr bwMode="auto">
          <a:xfrm>
            <a:off x="8004175" y="1200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Line 254"/>
          <p:cNvSpPr>
            <a:spLocks noChangeShapeType="1"/>
          </p:cNvSpPr>
          <p:nvPr/>
        </p:nvSpPr>
        <p:spPr bwMode="auto">
          <a:xfrm>
            <a:off x="8080375" y="1123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9" name="Line 255"/>
          <p:cNvSpPr>
            <a:spLocks noChangeShapeType="1"/>
          </p:cNvSpPr>
          <p:nvPr/>
        </p:nvSpPr>
        <p:spPr bwMode="auto">
          <a:xfrm>
            <a:off x="8080375" y="1047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0" name="Line 256"/>
          <p:cNvSpPr>
            <a:spLocks noChangeShapeType="1"/>
          </p:cNvSpPr>
          <p:nvPr/>
        </p:nvSpPr>
        <p:spPr bwMode="auto">
          <a:xfrm>
            <a:off x="8080375" y="971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1" name="Line 257"/>
          <p:cNvSpPr>
            <a:spLocks noChangeShapeType="1"/>
          </p:cNvSpPr>
          <p:nvPr/>
        </p:nvSpPr>
        <p:spPr bwMode="auto">
          <a:xfrm>
            <a:off x="8080375" y="895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2" name="Line 258"/>
          <p:cNvSpPr>
            <a:spLocks noChangeShapeType="1"/>
          </p:cNvSpPr>
          <p:nvPr/>
        </p:nvSpPr>
        <p:spPr bwMode="auto">
          <a:xfrm>
            <a:off x="8032750" y="8191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3" name="Line 259"/>
          <p:cNvSpPr>
            <a:spLocks noChangeShapeType="1"/>
          </p:cNvSpPr>
          <p:nvPr/>
        </p:nvSpPr>
        <p:spPr bwMode="auto">
          <a:xfrm>
            <a:off x="8077200" y="7429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4" name="Line 260"/>
          <p:cNvSpPr>
            <a:spLocks noChangeShapeType="1"/>
          </p:cNvSpPr>
          <p:nvPr/>
        </p:nvSpPr>
        <p:spPr bwMode="auto">
          <a:xfrm>
            <a:off x="8077200" y="6667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5" name="Line 261"/>
          <p:cNvSpPr>
            <a:spLocks noChangeShapeType="1"/>
          </p:cNvSpPr>
          <p:nvPr/>
        </p:nvSpPr>
        <p:spPr bwMode="auto">
          <a:xfrm>
            <a:off x="8077200" y="5905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6" name="Line 262"/>
          <p:cNvSpPr>
            <a:spLocks noChangeShapeType="1"/>
          </p:cNvSpPr>
          <p:nvPr/>
        </p:nvSpPr>
        <p:spPr bwMode="auto">
          <a:xfrm>
            <a:off x="8077200" y="51435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7" name="Text Box 263"/>
          <p:cNvSpPr txBox="1">
            <a:spLocks noChangeArrowheads="1"/>
          </p:cNvSpPr>
          <p:nvPr/>
        </p:nvSpPr>
        <p:spPr bwMode="auto">
          <a:xfrm>
            <a:off x="8261350" y="3333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40</a:t>
            </a:r>
          </a:p>
        </p:txBody>
      </p:sp>
      <p:sp>
        <p:nvSpPr>
          <p:cNvPr id="10298" name="Text Box 264"/>
          <p:cNvSpPr txBox="1">
            <a:spLocks noChangeArrowheads="1"/>
          </p:cNvSpPr>
          <p:nvPr/>
        </p:nvSpPr>
        <p:spPr bwMode="auto">
          <a:xfrm>
            <a:off x="8251825" y="2952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50</a:t>
            </a:r>
          </a:p>
        </p:txBody>
      </p:sp>
      <p:sp>
        <p:nvSpPr>
          <p:cNvPr id="10299" name="Text Box 265"/>
          <p:cNvSpPr txBox="1">
            <a:spLocks noChangeArrowheads="1"/>
          </p:cNvSpPr>
          <p:nvPr/>
        </p:nvSpPr>
        <p:spPr bwMode="auto">
          <a:xfrm>
            <a:off x="8223250" y="2568575"/>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60</a:t>
            </a:r>
          </a:p>
        </p:txBody>
      </p:sp>
      <p:sp>
        <p:nvSpPr>
          <p:cNvPr id="10300" name="Text Box 266"/>
          <p:cNvSpPr txBox="1">
            <a:spLocks noChangeArrowheads="1"/>
          </p:cNvSpPr>
          <p:nvPr/>
        </p:nvSpPr>
        <p:spPr bwMode="auto">
          <a:xfrm>
            <a:off x="8251825" y="2190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70</a:t>
            </a:r>
          </a:p>
        </p:txBody>
      </p:sp>
      <p:sp>
        <p:nvSpPr>
          <p:cNvPr id="10301" name="Text Box 267"/>
          <p:cNvSpPr txBox="1">
            <a:spLocks noChangeArrowheads="1"/>
          </p:cNvSpPr>
          <p:nvPr/>
        </p:nvSpPr>
        <p:spPr bwMode="auto">
          <a:xfrm>
            <a:off x="8267700" y="180975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80</a:t>
            </a:r>
          </a:p>
        </p:txBody>
      </p:sp>
      <p:sp>
        <p:nvSpPr>
          <p:cNvPr id="10302" name="Text Box 268"/>
          <p:cNvSpPr txBox="1">
            <a:spLocks noChangeArrowheads="1"/>
          </p:cNvSpPr>
          <p:nvPr/>
        </p:nvSpPr>
        <p:spPr bwMode="auto">
          <a:xfrm>
            <a:off x="8248650" y="1428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90</a:t>
            </a:r>
          </a:p>
        </p:txBody>
      </p:sp>
      <p:sp>
        <p:nvSpPr>
          <p:cNvPr id="10303" name="Text Box 269"/>
          <p:cNvSpPr txBox="1">
            <a:spLocks noChangeArrowheads="1"/>
          </p:cNvSpPr>
          <p:nvPr/>
        </p:nvSpPr>
        <p:spPr bwMode="auto">
          <a:xfrm>
            <a:off x="8153400" y="1047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100</a:t>
            </a:r>
          </a:p>
        </p:txBody>
      </p:sp>
      <p:sp>
        <p:nvSpPr>
          <p:cNvPr id="10304" name="Text Box 270"/>
          <p:cNvSpPr txBox="1">
            <a:spLocks noChangeArrowheads="1"/>
          </p:cNvSpPr>
          <p:nvPr/>
        </p:nvSpPr>
        <p:spPr bwMode="auto">
          <a:xfrm>
            <a:off x="8153400" y="66675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110</a:t>
            </a:r>
          </a:p>
        </p:txBody>
      </p:sp>
      <p:grpSp>
        <p:nvGrpSpPr>
          <p:cNvPr id="30991" name="Group 271"/>
          <p:cNvGrpSpPr>
            <a:grpSpLocks/>
          </p:cNvGrpSpPr>
          <p:nvPr/>
        </p:nvGrpSpPr>
        <p:grpSpPr bwMode="auto">
          <a:xfrm>
            <a:off x="7710488" y="5291138"/>
            <a:ext cx="685800" cy="228600"/>
            <a:chOff x="3456" y="2688"/>
            <a:chExt cx="432" cy="144"/>
          </a:xfrm>
        </p:grpSpPr>
        <p:sp>
          <p:nvSpPr>
            <p:cNvPr id="10350" name="Oval 272"/>
            <p:cNvSpPr>
              <a:spLocks noChangeArrowheads="1"/>
            </p:cNvSpPr>
            <p:nvPr/>
          </p:nvSpPr>
          <p:spPr bwMode="auto">
            <a:xfrm>
              <a:off x="3552"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 name="Oval 273"/>
            <p:cNvSpPr>
              <a:spLocks noChangeArrowheads="1"/>
            </p:cNvSpPr>
            <p:nvPr/>
          </p:nvSpPr>
          <p:spPr bwMode="auto">
            <a:xfrm>
              <a:off x="3600"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 name="Oval 274"/>
            <p:cNvSpPr>
              <a:spLocks noChangeArrowheads="1"/>
            </p:cNvSpPr>
            <p:nvPr/>
          </p:nvSpPr>
          <p:spPr bwMode="auto">
            <a:xfrm>
              <a:off x="3648"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3" name="Oval 275"/>
            <p:cNvSpPr>
              <a:spLocks noChangeArrowheads="1"/>
            </p:cNvSpPr>
            <p:nvPr/>
          </p:nvSpPr>
          <p:spPr bwMode="auto">
            <a:xfrm>
              <a:off x="3744"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 name="Oval 276"/>
            <p:cNvSpPr>
              <a:spLocks noChangeArrowheads="1"/>
            </p:cNvSpPr>
            <p:nvPr/>
          </p:nvSpPr>
          <p:spPr bwMode="auto">
            <a:xfrm>
              <a:off x="3840"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5" name="Oval 277"/>
            <p:cNvSpPr>
              <a:spLocks noChangeArrowheads="1"/>
            </p:cNvSpPr>
            <p:nvPr/>
          </p:nvSpPr>
          <p:spPr bwMode="auto">
            <a:xfrm>
              <a:off x="3792" y="2736"/>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6" name="Oval 278"/>
            <p:cNvSpPr>
              <a:spLocks noChangeArrowheads="1"/>
            </p:cNvSpPr>
            <p:nvPr/>
          </p:nvSpPr>
          <p:spPr bwMode="auto">
            <a:xfrm>
              <a:off x="3648"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 name="Oval 279"/>
            <p:cNvSpPr>
              <a:spLocks noChangeArrowheads="1"/>
            </p:cNvSpPr>
            <p:nvPr/>
          </p:nvSpPr>
          <p:spPr bwMode="auto">
            <a:xfrm>
              <a:off x="3744"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 name="Oval 280"/>
            <p:cNvSpPr>
              <a:spLocks noChangeArrowheads="1"/>
            </p:cNvSpPr>
            <p:nvPr/>
          </p:nvSpPr>
          <p:spPr bwMode="auto">
            <a:xfrm>
              <a:off x="3504"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9" name="Oval 281"/>
            <p:cNvSpPr>
              <a:spLocks noChangeArrowheads="1"/>
            </p:cNvSpPr>
            <p:nvPr/>
          </p:nvSpPr>
          <p:spPr bwMode="auto">
            <a:xfrm>
              <a:off x="3600" y="2784"/>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0" name="Oval 282"/>
            <p:cNvSpPr>
              <a:spLocks noChangeArrowheads="1"/>
            </p:cNvSpPr>
            <p:nvPr/>
          </p:nvSpPr>
          <p:spPr bwMode="auto">
            <a:xfrm>
              <a:off x="3504" y="2688"/>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1" name="Oval 283"/>
            <p:cNvSpPr>
              <a:spLocks noChangeArrowheads="1"/>
            </p:cNvSpPr>
            <p:nvPr/>
          </p:nvSpPr>
          <p:spPr bwMode="auto">
            <a:xfrm>
              <a:off x="3456" y="2736"/>
              <a:ext cx="48" cy="48"/>
            </a:xfrm>
            <a:prstGeom prst="ellipse">
              <a:avLst/>
            </a:prstGeom>
            <a:solidFill>
              <a:srgbClr val="A5F9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04" name="Group 284"/>
          <p:cNvGrpSpPr>
            <a:grpSpLocks/>
          </p:cNvGrpSpPr>
          <p:nvPr/>
        </p:nvGrpSpPr>
        <p:grpSpPr bwMode="auto">
          <a:xfrm>
            <a:off x="7620000" y="5181600"/>
            <a:ext cx="762000" cy="304800"/>
            <a:chOff x="3312" y="3648"/>
            <a:chExt cx="480" cy="192"/>
          </a:xfrm>
        </p:grpSpPr>
        <p:grpSp>
          <p:nvGrpSpPr>
            <p:cNvPr id="10326" name="Group 285"/>
            <p:cNvGrpSpPr>
              <a:grpSpLocks/>
            </p:cNvGrpSpPr>
            <p:nvPr/>
          </p:nvGrpSpPr>
          <p:grpSpPr bwMode="auto">
            <a:xfrm>
              <a:off x="3312" y="3648"/>
              <a:ext cx="384" cy="192"/>
              <a:chOff x="3696" y="2688"/>
              <a:chExt cx="384" cy="192"/>
            </a:xfrm>
          </p:grpSpPr>
          <p:sp>
            <p:nvSpPr>
              <p:cNvPr id="10343" name="AutoShape 286"/>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 name="AutoShape 287"/>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 name="AutoShape 288"/>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 name="AutoShape 289"/>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 name="AutoShape 290"/>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 name="AutoShape 291"/>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 name="AutoShape 292"/>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27" name="Group 293"/>
            <p:cNvGrpSpPr>
              <a:grpSpLocks/>
            </p:cNvGrpSpPr>
            <p:nvPr/>
          </p:nvGrpSpPr>
          <p:grpSpPr bwMode="auto">
            <a:xfrm>
              <a:off x="3312" y="3648"/>
              <a:ext cx="384" cy="192"/>
              <a:chOff x="3696" y="2688"/>
              <a:chExt cx="384" cy="192"/>
            </a:xfrm>
          </p:grpSpPr>
          <p:sp>
            <p:nvSpPr>
              <p:cNvPr id="10336" name="AutoShape 294"/>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7" name="AutoShape 295"/>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8" name="AutoShape 296"/>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9" name="AutoShape 297"/>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0" name="AutoShape 298"/>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1" name="AutoShape 299"/>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 name="AutoShape 300"/>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28" name="Group 301"/>
            <p:cNvGrpSpPr>
              <a:grpSpLocks/>
            </p:cNvGrpSpPr>
            <p:nvPr/>
          </p:nvGrpSpPr>
          <p:grpSpPr bwMode="auto">
            <a:xfrm>
              <a:off x="3408" y="3648"/>
              <a:ext cx="384" cy="192"/>
              <a:chOff x="3696" y="2688"/>
              <a:chExt cx="384" cy="192"/>
            </a:xfrm>
          </p:grpSpPr>
          <p:sp>
            <p:nvSpPr>
              <p:cNvPr id="10329" name="AutoShape 302"/>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0" name="AutoShape 303"/>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1" name="AutoShape 304"/>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2" name="AutoShape 305"/>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3" name="AutoShape 306"/>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4" name="AutoShape 307"/>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5" name="AutoShape 308"/>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29" name="Group 309"/>
          <p:cNvGrpSpPr>
            <a:grpSpLocks/>
          </p:cNvGrpSpPr>
          <p:nvPr/>
        </p:nvGrpSpPr>
        <p:grpSpPr bwMode="auto">
          <a:xfrm>
            <a:off x="7620000" y="4953000"/>
            <a:ext cx="838200" cy="609600"/>
            <a:chOff x="3216" y="2976"/>
            <a:chExt cx="528" cy="384"/>
          </a:xfrm>
        </p:grpSpPr>
        <p:sp>
          <p:nvSpPr>
            <p:cNvPr id="10312" name="Oval 310"/>
            <p:cNvSpPr>
              <a:spLocks noChangeArrowheads="1"/>
            </p:cNvSpPr>
            <p:nvPr/>
          </p:nvSpPr>
          <p:spPr bwMode="auto">
            <a:xfrm>
              <a:off x="3216"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3" name="Oval 311"/>
            <p:cNvSpPr>
              <a:spLocks noChangeArrowheads="1"/>
            </p:cNvSpPr>
            <p:nvPr/>
          </p:nvSpPr>
          <p:spPr bwMode="auto">
            <a:xfrm>
              <a:off x="3216"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4" name="Oval 312"/>
            <p:cNvSpPr>
              <a:spLocks noChangeArrowheads="1"/>
            </p:cNvSpPr>
            <p:nvPr/>
          </p:nvSpPr>
          <p:spPr bwMode="auto">
            <a:xfrm>
              <a:off x="3360" y="3120"/>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5" name="Oval 313"/>
            <p:cNvSpPr>
              <a:spLocks noChangeArrowheads="1"/>
            </p:cNvSpPr>
            <p:nvPr/>
          </p:nvSpPr>
          <p:spPr bwMode="auto">
            <a:xfrm>
              <a:off x="3360" y="302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6" name="Oval 314"/>
            <p:cNvSpPr>
              <a:spLocks noChangeArrowheads="1"/>
            </p:cNvSpPr>
            <p:nvPr/>
          </p:nvSpPr>
          <p:spPr bwMode="auto">
            <a:xfrm>
              <a:off x="3504"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7" name="Oval 315"/>
            <p:cNvSpPr>
              <a:spLocks noChangeArrowheads="1"/>
            </p:cNvSpPr>
            <p:nvPr/>
          </p:nvSpPr>
          <p:spPr bwMode="auto">
            <a:xfrm>
              <a:off x="3504"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8" name="Oval 316"/>
            <p:cNvSpPr>
              <a:spLocks noChangeArrowheads="1"/>
            </p:cNvSpPr>
            <p:nvPr/>
          </p:nvSpPr>
          <p:spPr bwMode="auto">
            <a:xfrm>
              <a:off x="3360" y="326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9" name="Oval 317"/>
            <p:cNvSpPr>
              <a:spLocks noChangeArrowheads="1"/>
            </p:cNvSpPr>
            <p:nvPr/>
          </p:nvSpPr>
          <p:spPr bwMode="auto">
            <a:xfrm>
              <a:off x="3360"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0" name="Oval 318"/>
            <p:cNvSpPr>
              <a:spLocks noChangeArrowheads="1"/>
            </p:cNvSpPr>
            <p:nvPr/>
          </p:nvSpPr>
          <p:spPr bwMode="auto">
            <a:xfrm>
              <a:off x="3600" y="3072"/>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1" name="Oval 319"/>
            <p:cNvSpPr>
              <a:spLocks noChangeArrowheads="1"/>
            </p:cNvSpPr>
            <p:nvPr/>
          </p:nvSpPr>
          <p:spPr bwMode="auto">
            <a:xfrm>
              <a:off x="3456" y="3264"/>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 name="Oval 320"/>
            <p:cNvSpPr>
              <a:spLocks noChangeArrowheads="1"/>
            </p:cNvSpPr>
            <p:nvPr/>
          </p:nvSpPr>
          <p:spPr bwMode="auto">
            <a:xfrm>
              <a:off x="3456" y="3168"/>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3" name="Oval 321"/>
            <p:cNvSpPr>
              <a:spLocks noChangeArrowheads="1"/>
            </p:cNvSpPr>
            <p:nvPr/>
          </p:nvSpPr>
          <p:spPr bwMode="auto">
            <a:xfrm>
              <a:off x="3216" y="3216"/>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4" name="Oval 322"/>
            <p:cNvSpPr>
              <a:spLocks noChangeArrowheads="1"/>
            </p:cNvSpPr>
            <p:nvPr/>
          </p:nvSpPr>
          <p:spPr bwMode="auto">
            <a:xfrm>
              <a:off x="3504" y="2976"/>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5" name="Oval 323"/>
            <p:cNvSpPr>
              <a:spLocks noChangeArrowheads="1"/>
            </p:cNvSpPr>
            <p:nvPr/>
          </p:nvSpPr>
          <p:spPr bwMode="auto">
            <a:xfrm>
              <a:off x="3552" y="3120"/>
              <a:ext cx="144"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44" name="AutoShape 324"/>
          <p:cNvSpPr>
            <a:spLocks noChangeArrowheads="1"/>
          </p:cNvSpPr>
          <p:nvPr/>
        </p:nvSpPr>
        <p:spPr bwMode="auto">
          <a:xfrm>
            <a:off x="7486650" y="1168400"/>
            <a:ext cx="381000" cy="76200"/>
          </a:xfrm>
          <a:prstGeom prst="rightArrow">
            <a:avLst>
              <a:gd name="adj1" fmla="val 50000"/>
              <a:gd name="adj2" fmla="val 135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5" name="Text Box 325"/>
          <p:cNvSpPr txBox="1">
            <a:spLocks noChangeArrowheads="1"/>
          </p:cNvSpPr>
          <p:nvPr/>
        </p:nvSpPr>
        <p:spPr bwMode="auto">
          <a:xfrm>
            <a:off x="6938963" y="1100138"/>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Arial" charset="0"/>
              </a:rPr>
              <a:t>100</a:t>
            </a:r>
            <a:r>
              <a:rPr lang="en-US" sz="1200" baseline="30000">
                <a:latin typeface="Arial" charset="0"/>
              </a:rPr>
              <a:t>o</a:t>
            </a:r>
            <a:r>
              <a:rPr lang="en-US" sz="1200">
                <a:latin typeface="Arial" charset="0"/>
              </a:rPr>
              <a:t>C</a:t>
            </a:r>
          </a:p>
        </p:txBody>
      </p:sp>
      <p:sp>
        <p:nvSpPr>
          <p:cNvPr id="10310" name="Text Box 327"/>
          <p:cNvSpPr txBox="1">
            <a:spLocks noChangeArrowheads="1"/>
          </p:cNvSpPr>
          <p:nvPr/>
        </p:nvSpPr>
        <p:spPr bwMode="auto">
          <a:xfrm>
            <a:off x="838200" y="355600"/>
            <a:ext cx="594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600">
                <a:latin typeface="Times New Roman" pitchFamily="18" charset="0"/>
                <a:cs typeface="Times New Roman" pitchFamily="18" charset="0"/>
              </a:rPr>
              <a:t>   Hãy quan sát  lại thí nghiệm mô phỏng về sự sôi :</a:t>
            </a:r>
          </a:p>
        </p:txBody>
      </p:sp>
      <p:sp>
        <p:nvSpPr>
          <p:cNvPr id="10311" name="TextBox 6"/>
          <p:cNvSpPr txBox="1">
            <a:spLocks noChangeArrowheads="1"/>
          </p:cNvSpPr>
          <p:nvPr/>
        </p:nvSpPr>
        <p:spPr bwMode="auto">
          <a:xfrm>
            <a:off x="762000" y="2209800"/>
            <a:ext cx="5867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latin typeface="Times New Roman" pitchFamily="18" charset="0"/>
                <a:cs typeface="Times New Roman" pitchFamily="18" charset="0"/>
                <a:sym typeface="Wingdings 2" pitchFamily="18" charset="2"/>
              </a:rPr>
              <a:t> Theo dõi sự thay đổi nhiệt độ của nước theo thời gian, các hiện tượng ra xảy trong lòng khối nước trên mặt nước và ghi kết quả.</a:t>
            </a:r>
            <a:endParaRPr lang="en-US" sz="36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875"/>
                                        </p:tgtEl>
                                        <p:attrNameLst>
                                          <p:attrName>style.visibility</p:attrName>
                                        </p:attrNameLst>
                                      </p:cBhvr>
                                      <p:to>
                                        <p:strVal val="visible"/>
                                      </p:to>
                                    </p:set>
                                    <p:anim calcmode="lin" valueType="num">
                                      <p:cBhvr additive="base">
                                        <p:cTn id="7" dur="2000" fill="hold"/>
                                        <p:tgtEl>
                                          <p:spTgt spid="30875"/>
                                        </p:tgtEl>
                                        <p:attrNameLst>
                                          <p:attrName>ppt_x</p:attrName>
                                        </p:attrNameLst>
                                      </p:cBhvr>
                                      <p:tavLst>
                                        <p:tav tm="0">
                                          <p:val>
                                            <p:strVal val="0-#ppt_w/2"/>
                                          </p:val>
                                        </p:tav>
                                        <p:tav tm="100000">
                                          <p:val>
                                            <p:strVal val="#ppt_x"/>
                                          </p:val>
                                        </p:tav>
                                      </p:tavLst>
                                    </p:anim>
                                    <p:anim calcmode="lin" valueType="num">
                                      <p:cBhvr additive="base">
                                        <p:cTn id="8" dur="2000" fill="hold"/>
                                        <p:tgtEl>
                                          <p:spTgt spid="308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64" presetClass="path" presetSubtype="0" repeatCount="10000" accel="50000" decel="50000" fill="hold" nodeType="afterEffect">
                                  <p:stCondLst>
                                    <p:cond delay="0"/>
                                  </p:stCondLst>
                                  <p:childTnLst>
                                    <p:animMotion origin="layout" path="M -3.33333E-6 3.98844E-6 L 0.00417 -0.04995 " pathEditMode="relative" rAng="0" ptsTypes="AA">
                                      <p:cBhvr>
                                        <p:cTn id="11" dur="5000" fill="hold"/>
                                        <p:tgtEl>
                                          <p:spTgt spid="30991"/>
                                        </p:tgtEl>
                                        <p:attrNameLst>
                                          <p:attrName>ppt_x</p:attrName>
                                          <p:attrName>ppt_y</p:attrName>
                                        </p:attrNameLst>
                                      </p:cBhvr>
                                      <p:rCtr x="208" y="-2497"/>
                                    </p:animMotion>
                                  </p:childTnLst>
                                </p:cTn>
                              </p:par>
                              <p:par>
                                <p:cTn id="12" presetID="5" presetClass="exit" presetSubtype="10" fill="hold" nodeType="withEffect">
                                  <p:stCondLst>
                                    <p:cond delay="0"/>
                                  </p:stCondLst>
                                  <p:childTnLst>
                                    <p:animEffect transition="out" filter="checkerboard(across)">
                                      <p:cBhvr>
                                        <p:cTn id="13" dur="500"/>
                                        <p:tgtEl>
                                          <p:spTgt spid="30991"/>
                                        </p:tgtEl>
                                      </p:cBhvr>
                                    </p:animEffect>
                                    <p:set>
                                      <p:cBhvr>
                                        <p:cTn id="14" dur="1" fill="hold">
                                          <p:stCondLst>
                                            <p:cond delay="499"/>
                                          </p:stCondLst>
                                        </p:cTn>
                                        <p:tgtEl>
                                          <p:spTgt spid="30991"/>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1004"/>
                                        </p:tgtEl>
                                        <p:attrNameLst>
                                          <p:attrName>style.visibility</p:attrName>
                                        </p:attrNameLst>
                                      </p:cBhvr>
                                      <p:to>
                                        <p:strVal val="visible"/>
                                      </p:to>
                                    </p:set>
                                    <p:animEffect transition="in" filter="box(in)">
                                      <p:cBhvr>
                                        <p:cTn id="17" dur="500"/>
                                        <p:tgtEl>
                                          <p:spTgt spid="31004"/>
                                        </p:tgtEl>
                                      </p:cBhvr>
                                    </p:animEffect>
                                  </p:childTnLst>
                                </p:cTn>
                              </p:par>
                              <p:par>
                                <p:cTn id="18" presetID="64" presetClass="path" presetSubtype="0" accel="50000" decel="50000" fill="hold" grpId="0" nodeType="withEffect">
                                  <p:stCondLst>
                                    <p:cond delay="0"/>
                                  </p:stCondLst>
                                  <p:childTnLst>
                                    <p:animMotion origin="layout" path="M 0 -2.19089E-6 L 0 -0.16085 " pathEditMode="relative" rAng="0" ptsTypes="AA">
                                      <p:cBhvr>
                                        <p:cTn id="19" dur="15000" fill="hold"/>
                                        <p:tgtEl>
                                          <p:spTgt spid="30938"/>
                                        </p:tgtEl>
                                        <p:attrNameLst>
                                          <p:attrName>ppt_x</p:attrName>
                                          <p:attrName>ppt_y</p:attrName>
                                        </p:attrNameLst>
                                      </p:cBhvr>
                                      <p:rCtr x="0" y="-8043"/>
                                    </p:animMotion>
                                  </p:childTnLst>
                                </p:cTn>
                              </p:par>
                              <p:par>
                                <p:cTn id="20" presetID="64" presetClass="path" presetSubtype="0" accel="50000" decel="50000" fill="hold" grpId="0" nodeType="withEffect">
                                  <p:stCondLst>
                                    <p:cond delay="0"/>
                                  </p:stCondLst>
                                  <p:childTnLst>
                                    <p:animMotion origin="layout" path="M -5.38634E-7 0.00555 L -5.38634E-7 -0.34373 " pathEditMode="relative" rAng="0" ptsTypes="AA">
                                      <p:cBhvr>
                                        <p:cTn id="21" dur="25000" fill="hold"/>
                                        <p:tgtEl>
                                          <p:spTgt spid="30939"/>
                                        </p:tgtEl>
                                        <p:attrNameLst>
                                          <p:attrName>ppt_x</p:attrName>
                                          <p:attrName>ppt_y</p:attrName>
                                        </p:attrNameLst>
                                      </p:cBhvr>
                                      <p:rCtr x="0" y="-17476"/>
                                    </p:animMotion>
                                  </p:childTnLst>
                                </p:cTn>
                              </p:par>
                              <p:par>
                                <p:cTn id="22" presetID="5" presetClass="exit" presetSubtype="10" fill="hold" nodeType="withEffect">
                                  <p:stCondLst>
                                    <p:cond delay="0"/>
                                  </p:stCondLst>
                                  <p:childTnLst>
                                    <p:animEffect transition="out" filter="checkerboard(across)">
                                      <p:cBhvr>
                                        <p:cTn id="23" dur="1000"/>
                                        <p:tgtEl>
                                          <p:spTgt spid="31004"/>
                                        </p:tgtEl>
                                      </p:cBhvr>
                                    </p:animEffect>
                                    <p:set>
                                      <p:cBhvr>
                                        <p:cTn id="24" dur="1" fill="hold">
                                          <p:stCondLst>
                                            <p:cond delay="999"/>
                                          </p:stCondLst>
                                        </p:cTn>
                                        <p:tgtEl>
                                          <p:spTgt spid="31004"/>
                                        </p:tgtEl>
                                        <p:attrNameLst>
                                          <p:attrName>style.visibility</p:attrName>
                                        </p:attrNameLst>
                                      </p:cBhvr>
                                      <p:to>
                                        <p:strVal val="hidden"/>
                                      </p:to>
                                    </p:set>
                                  </p:childTnLst>
                                </p:cTn>
                              </p:par>
                              <p:par>
                                <p:cTn id="25" presetID="64" presetClass="path" presetSubtype="0" repeatCount="5000" accel="50000" decel="50000" fill="hold" nodeType="withEffect">
                                  <p:stCondLst>
                                    <p:cond delay="0"/>
                                  </p:stCondLst>
                                  <p:childTnLst>
                                    <p:animMotion origin="layout" path="M 3.33333E-6 -4.73988E-6 L 3.33333E-6 -0.06658 " pathEditMode="relative" rAng="0" ptsTypes="AA">
                                      <p:cBhvr>
                                        <p:cTn id="26" dur="5000" fill="hold"/>
                                        <p:tgtEl>
                                          <p:spTgt spid="31004"/>
                                        </p:tgtEl>
                                        <p:attrNameLst>
                                          <p:attrName>ppt_x</p:attrName>
                                          <p:attrName>ppt_y</p:attrName>
                                        </p:attrNameLst>
                                      </p:cBhvr>
                                      <p:rCtr x="0" y="-3329"/>
                                    </p:animMotion>
                                  </p:childTnLst>
                                </p:cTn>
                              </p:par>
                              <p:par>
                                <p:cTn id="27" presetID="5" presetClass="entr" presetSubtype="10" repeatCount="25000" fill="hold" nodeType="withEffect">
                                  <p:stCondLst>
                                    <p:cond delay="0"/>
                                  </p:stCondLst>
                                  <p:childTnLst>
                                    <p:set>
                                      <p:cBhvr>
                                        <p:cTn id="28" dur="1" fill="hold">
                                          <p:stCondLst>
                                            <p:cond delay="0"/>
                                          </p:stCondLst>
                                        </p:cTn>
                                        <p:tgtEl>
                                          <p:spTgt spid="31029"/>
                                        </p:tgtEl>
                                        <p:attrNameLst>
                                          <p:attrName>style.visibility</p:attrName>
                                        </p:attrNameLst>
                                      </p:cBhvr>
                                      <p:to>
                                        <p:strVal val="visible"/>
                                      </p:to>
                                    </p:set>
                                    <p:animEffect transition="in" filter="checkerboard(across)">
                                      <p:cBhvr>
                                        <p:cTn id="29" dur="5000"/>
                                        <p:tgtEl>
                                          <p:spTgt spid="31029"/>
                                        </p:tgtEl>
                                      </p:cBhvr>
                                    </p:animEffect>
                                  </p:childTnLst>
                                </p:cTn>
                              </p:par>
                              <p:par>
                                <p:cTn id="30" presetID="64" presetClass="path" presetSubtype="0" repeatCount="25000" accel="50000" decel="50000" fill="hold" nodeType="withEffect">
                                  <p:stCondLst>
                                    <p:cond delay="0"/>
                                  </p:stCondLst>
                                  <p:childTnLst>
                                    <p:animMotion origin="layout" path="M 3.33333E-6 -7.51445E-7 L 0.00416 -0.05549 " pathEditMode="relative" rAng="0" ptsTypes="AA">
                                      <p:cBhvr>
                                        <p:cTn id="31" dur="5000" fill="hold"/>
                                        <p:tgtEl>
                                          <p:spTgt spid="31029"/>
                                        </p:tgtEl>
                                        <p:attrNameLst>
                                          <p:attrName>ppt_x</p:attrName>
                                          <p:attrName>ppt_y</p:attrName>
                                        </p:attrNameLst>
                                      </p:cBhvr>
                                      <p:rCtr x="208" y="-2775"/>
                                    </p:animMotion>
                                  </p:childTnLst>
                                </p:cTn>
                              </p:par>
                              <p:par>
                                <p:cTn id="32" presetID="8" presetClass="entr" presetSubtype="16" repeatCount="10000" fill="hold" grpId="0" nodeType="withEffect">
                                  <p:stCondLst>
                                    <p:cond delay="0"/>
                                  </p:stCondLst>
                                  <p:childTnLst>
                                    <p:set>
                                      <p:cBhvr>
                                        <p:cTn id="33" dur="1" fill="hold">
                                          <p:stCondLst>
                                            <p:cond delay="0"/>
                                          </p:stCondLst>
                                        </p:cTn>
                                        <p:tgtEl>
                                          <p:spTgt spid="31044"/>
                                        </p:tgtEl>
                                        <p:attrNameLst>
                                          <p:attrName>style.visibility</p:attrName>
                                        </p:attrNameLst>
                                      </p:cBhvr>
                                      <p:to>
                                        <p:strVal val="visible"/>
                                      </p:to>
                                    </p:set>
                                    <p:animEffect transition="in" filter="diamond(in)">
                                      <p:cBhvr>
                                        <p:cTn id="34" dur="3000"/>
                                        <p:tgtEl>
                                          <p:spTgt spid="31044"/>
                                        </p:tgtEl>
                                      </p:cBhvr>
                                    </p:animEffect>
                                  </p:childTnLst>
                                </p:cTn>
                              </p:par>
                              <p:par>
                                <p:cTn id="35" presetID="8" presetClass="entr" presetSubtype="16" repeatCount="10000" fill="hold" grpId="0" nodeType="withEffect">
                                  <p:stCondLst>
                                    <p:cond delay="0"/>
                                  </p:stCondLst>
                                  <p:childTnLst>
                                    <p:set>
                                      <p:cBhvr>
                                        <p:cTn id="36" dur="1" fill="hold">
                                          <p:stCondLst>
                                            <p:cond delay="0"/>
                                          </p:stCondLst>
                                        </p:cTn>
                                        <p:tgtEl>
                                          <p:spTgt spid="31045"/>
                                        </p:tgtEl>
                                        <p:attrNameLst>
                                          <p:attrName>style.visibility</p:attrName>
                                        </p:attrNameLst>
                                      </p:cBhvr>
                                      <p:to>
                                        <p:strVal val="visible"/>
                                      </p:to>
                                    </p:set>
                                    <p:animEffect transition="in" filter="diamond(in)">
                                      <p:cBhvr>
                                        <p:cTn id="37" dur="3000"/>
                                        <p:tgtEl>
                                          <p:spTgt spid="3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8" grpId="0" animBg="1"/>
      <p:bldP spid="30939" grpId="0" animBg="1"/>
      <p:bldP spid="31044" grpId="0" animBg="1"/>
      <p:bldP spid="310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83&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77&quot;/&gt;&lt;/object&gt;&lt;object type=&quot;3&quot; unique_id=&quot;10012&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0&quot;/&gt;&lt;property id=&quot;20307&quot; value=&quot;278&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2&quot;/&gt;&lt;property id=&quot;20307&quot; value=&quot;265&quot;/&gt;&lt;/object&gt;&lt;object type=&quot;3&quot; unique_id=&quot;10016&quot;&gt;&lt;property id=&quot;20148&quot; value=&quot;5&quot;/&gt;&lt;property id=&quot;20300&quot; value=&quot;Slide 13&quot;/&gt;&lt;property id=&quot;20307&quot; value=&quot;266&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279&quot;/&gt;&lt;/object&gt;&lt;object type=&quot;3&quot; unique_id=&quot;10019&quot;&gt;&lt;property id=&quot;20148&quot; value=&quot;5&quot;/&gt;&lt;property id=&quot;20300&quot; value=&quot;Slide 16&quot;/&gt;&lt;property id=&quot;20307&quot; value=&quot;280&quot;/&gt;&lt;/object&gt;&lt;object type=&quot;3&quot; unique_id=&quot;10020&quot;&gt;&lt;property id=&quot;20148&quot; value=&quot;5&quot;/&gt;&lt;property id=&quot;20300&quot; value=&quot;Slide 18&quot;/&gt;&lt;property id=&quot;20307&quot; value=&quot;281&quot;/&gt;&lt;/object&gt;&lt;object type=&quot;3&quot; unique_id=&quot;10021&quot;&gt;&lt;property id=&quot;20148&quot; value=&quot;5&quot;/&gt;&lt;property id=&quot;20300&quot; value=&quot;Slide 22 - &amp;quot;Toång keát:&amp;quot;&quot;/&gt;&lt;property id=&quot;20307&quot; value=&quot;282&quot;/&gt;&lt;/object&gt;&lt;object type=&quot;3&quot; unique_id=&quot;10022&quot;&gt;&lt;property id=&quot;20148&quot; value=&quot;5&quot;/&gt;&lt;property id=&quot;20300&quot; value=&quot;Slide 17&quot;/&gt;&lt;property id=&quot;20307&quot; value=&quot;269&quot;/&gt;&lt;/object&gt;&lt;object type=&quot;3&quot; unique_id=&quot;10023&quot;&gt;&lt;property id=&quot;20148&quot; value=&quot;5&quot;/&gt;&lt;property id=&quot;20300&quot; value=&quot;Slide 23&quot;/&gt;&lt;property id=&quot;20307&quot; value=&quot;268&quot;/&gt;&lt;/object&gt;&lt;object type=&quot;3&quot; unique_id=&quot;10024&quot;&gt;&lt;property id=&quot;20148&quot; value=&quot;5&quot;/&gt;&lt;property id=&quot;20300&quot; value=&quot;Slide 24&quot;/&gt;&lt;property id=&quot;20307&quot; value=&quot;270&quot;/&gt;&lt;/object&gt;&lt;object type=&quot;3&quot; unique_id=&quot;10025&quot;&gt;&lt;property id=&quot;20148&quot; value=&quot;5&quot;/&gt;&lt;property id=&quot;20300&quot; value=&quot;Slide 19 - &amp;quot;Hình ảnh sử dụng hơi nước sôi để chạy máy&amp;quot;&quot;/&gt;&lt;property id=&quot;20307&quot; value=&quot;285&quot;/&gt;&lt;/object&gt;&lt;object type=&quot;3&quot; unique_id=&quot;10026&quot;&gt;&lt;property id=&quot;20148&quot; value=&quot;5&quot;/&gt;&lt;property id=&quot;20300&quot; value=&quot;Slide 20&quot;/&gt;&lt;property id=&quot;20307&quot; value=&quot;286&quot;/&gt;&lt;/object&gt;&lt;object type=&quot;3&quot; unique_id=&quot;10027&quot;&gt;&lt;property id=&quot;20148&quot; value=&quot;5&quot;/&gt;&lt;property id=&quot;20300&quot; value=&quot;Slide 21&quot;/&gt;&lt;property id=&quot;20307&quot; value=&quot;28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1440</Words>
  <Application>Microsoft Office PowerPoint</Application>
  <PresentationFormat>On-screen Show (4:3)</PresentationFormat>
  <Paragraphs>290</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ảnh sử dụng hơi nước sôi để chạy máy</vt:lpstr>
      <vt:lpstr>PowerPoint Presentation</vt:lpstr>
      <vt:lpstr>PowerPoint Presentation</vt:lpstr>
      <vt:lpstr>Toång keát: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MTC</cp:lastModifiedBy>
  <cp:revision>100</cp:revision>
  <dcterms:created xsi:type="dcterms:W3CDTF">2011-09-13T12:00:41Z</dcterms:created>
  <dcterms:modified xsi:type="dcterms:W3CDTF">2018-04-05T06:37:18Z</dcterms:modified>
</cp:coreProperties>
</file>