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15"/>
  </p:notesMasterIdLst>
  <p:sldIdLst>
    <p:sldId id="275" r:id="rId4"/>
    <p:sldId id="263" r:id="rId5"/>
    <p:sldId id="274" r:id="rId6"/>
    <p:sldId id="264" r:id="rId7"/>
    <p:sldId id="276" r:id="rId8"/>
    <p:sldId id="277" r:id="rId9"/>
    <p:sldId id="278" r:id="rId10"/>
    <p:sldId id="270" r:id="rId11"/>
    <p:sldId id="272" r:id="rId12"/>
    <p:sldId id="279" r:id="rId13"/>
    <p:sldId id="273" r:id="rId1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6" y="-10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8A62A-C159-4525-A68C-800D11C5727B}" type="datetimeFigureOut">
              <a:rPr lang="en-US" smtClean="0"/>
              <a:t>2017-09-04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6F2E3-6869-4298-BCFD-E8D5A5A8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3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6F2E3-6869-4298-BCFD-E8D5A5A8C4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16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1" y="1587502"/>
            <a:ext cx="7681913" cy="126957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1" y="3620825"/>
            <a:ext cx="7681913" cy="38472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176295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176295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5199063"/>
            <a:ext cx="9144001" cy="515938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541504"/>
            <a:ext cx="7043208" cy="1269578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3620825"/>
            <a:ext cx="7043208" cy="38472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1963208"/>
            <a:ext cx="7690114" cy="1154162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587502"/>
            <a:ext cx="8040688" cy="21082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541504"/>
            <a:ext cx="7043208" cy="1269578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3620825"/>
            <a:ext cx="7043208" cy="38472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1963208"/>
            <a:ext cx="7690114" cy="1154162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176294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77397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7629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29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07128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1812396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4" y="1407128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91825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77397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083088"/>
            <a:ext cx="9144000" cy="46319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91825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587502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3"/>
          <p:cNvSpPr>
            <a:spLocks/>
          </p:cNvSpPr>
          <p:nvPr/>
        </p:nvSpPr>
        <p:spPr bwMode="auto">
          <a:xfrm>
            <a:off x="6210300" y="495300"/>
            <a:ext cx="1924050" cy="4318000"/>
          </a:xfrm>
          <a:custGeom>
            <a:avLst/>
            <a:gdLst>
              <a:gd name="T0" fmla="*/ 2147483647 w 1212"/>
              <a:gd name="T1" fmla="*/ 2147483647 h 3264"/>
              <a:gd name="T2" fmla="*/ 0 w 1212"/>
              <a:gd name="T3" fmla="*/ 2147483647 h 3264"/>
              <a:gd name="T4" fmla="*/ 2147483647 w 1212"/>
              <a:gd name="T5" fmla="*/ 2147483647 h 3264"/>
              <a:gd name="T6" fmla="*/ 2147483647 w 1212"/>
              <a:gd name="T7" fmla="*/ 2147483647 h 3264"/>
              <a:gd name="T8" fmla="*/ 2147483647 w 1212"/>
              <a:gd name="T9" fmla="*/ 0 h 3264"/>
              <a:gd name="T10" fmla="*/ 2147483647 w 1212"/>
              <a:gd name="T11" fmla="*/ 2147483647 h 32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12" h="3264">
                <a:moveTo>
                  <a:pt x="12" y="88"/>
                </a:moveTo>
                <a:lnTo>
                  <a:pt x="0" y="1860"/>
                </a:lnTo>
                <a:lnTo>
                  <a:pt x="1212" y="3264"/>
                </a:lnTo>
                <a:lnTo>
                  <a:pt x="1200" y="1104"/>
                </a:lnTo>
                <a:lnTo>
                  <a:pt x="12" y="0"/>
                </a:lnTo>
                <a:lnTo>
                  <a:pt x="12" y="88"/>
                </a:lnTo>
                <a:close/>
              </a:path>
            </a:pathLst>
          </a:custGeom>
          <a:gradFill rotWithShape="1">
            <a:gsLst>
              <a:gs pos="0">
                <a:srgbClr val="CCFFCC"/>
              </a:gs>
              <a:gs pos="100000">
                <a:srgbClr val="F4FFF4"/>
              </a:gs>
            </a:gsLst>
            <a:lin ang="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AutoShape 4"/>
          <p:cNvSpPr>
            <a:spLocks noChangeArrowheads="1"/>
          </p:cNvSpPr>
          <p:nvPr/>
        </p:nvSpPr>
        <p:spPr bwMode="auto">
          <a:xfrm rot="-5400000">
            <a:off x="6140450" y="1384300"/>
            <a:ext cx="1968500" cy="1143000"/>
          </a:xfrm>
          <a:prstGeom prst="parallelogram">
            <a:avLst>
              <a:gd name="adj" fmla="val 9263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Freeform 5"/>
          <p:cNvSpPr>
            <a:spLocks/>
          </p:cNvSpPr>
          <p:nvPr/>
        </p:nvSpPr>
        <p:spPr bwMode="auto">
          <a:xfrm>
            <a:off x="1752600" y="527050"/>
            <a:ext cx="4495800" cy="2476500"/>
          </a:xfrm>
          <a:custGeom>
            <a:avLst/>
            <a:gdLst>
              <a:gd name="T0" fmla="*/ 0 w 3420"/>
              <a:gd name="T1" fmla="*/ 2147483647 h 2160"/>
              <a:gd name="T2" fmla="*/ 2147483647 w 3420"/>
              <a:gd name="T3" fmla="*/ 0 h 2160"/>
              <a:gd name="T4" fmla="*/ 2147483647 w 3420"/>
              <a:gd name="T5" fmla="*/ 2147483647 h 2160"/>
              <a:gd name="T6" fmla="*/ 2147483647 w 3420"/>
              <a:gd name="T7" fmla="*/ 2147483647 h 2160"/>
              <a:gd name="T8" fmla="*/ 0 w 3420"/>
              <a:gd name="T9" fmla="*/ 2147483647 h 2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20" h="2160">
                <a:moveTo>
                  <a:pt x="0" y="12"/>
                </a:moveTo>
                <a:lnTo>
                  <a:pt x="3420" y="0"/>
                </a:lnTo>
                <a:lnTo>
                  <a:pt x="3420" y="2160"/>
                </a:lnTo>
                <a:lnTo>
                  <a:pt x="12" y="2160"/>
                </a:lnTo>
                <a:lnTo>
                  <a:pt x="0" y="1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FFCC">
                  <a:alpha val="68999"/>
                </a:srgbClr>
              </a:gs>
            </a:gsLst>
            <a:lin ang="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5" name="Picture 6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4" b="48000"/>
          <a:stretch>
            <a:fillRect/>
          </a:stretch>
        </p:blipFill>
        <p:spPr bwMode="auto">
          <a:xfrm rot="-7588562">
            <a:off x="2336668" y="1432057"/>
            <a:ext cx="1244864" cy="736600"/>
          </a:xfrm>
          <a:prstGeom prst="rect">
            <a:avLst/>
          </a:prstGeom>
          <a:blipFill dpi="0" rotWithShape="1">
            <a:blip r:embed="rId4"/>
            <a:srcRect t="17334" b="48000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477000" y="1590675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ym typeface="Wingdings 2" pitchFamily="18" charset="2"/>
              </a:rPr>
              <a:t> A</a:t>
            </a:r>
          </a:p>
        </p:txBody>
      </p:sp>
      <p:sp>
        <p:nvSpPr>
          <p:cNvPr id="5127" name="Freeform 8" descr="Blue tissue paper"/>
          <p:cNvSpPr>
            <a:spLocks/>
          </p:cNvSpPr>
          <p:nvPr/>
        </p:nvSpPr>
        <p:spPr bwMode="auto">
          <a:xfrm>
            <a:off x="1700213" y="2947987"/>
            <a:ext cx="6400800" cy="1857375"/>
          </a:xfrm>
          <a:custGeom>
            <a:avLst/>
            <a:gdLst>
              <a:gd name="T0" fmla="*/ 0 w 4032"/>
              <a:gd name="T1" fmla="*/ 0 h 1404"/>
              <a:gd name="T2" fmla="*/ 2147483647 w 4032"/>
              <a:gd name="T3" fmla="*/ 0 h 1404"/>
              <a:gd name="T4" fmla="*/ 2147483647 w 4032"/>
              <a:gd name="T5" fmla="*/ 2147483647 h 1404"/>
              <a:gd name="T6" fmla="*/ 2147483647 w 4032"/>
              <a:gd name="T7" fmla="*/ 2147483647 h 1404"/>
              <a:gd name="T8" fmla="*/ 0 w 4032"/>
              <a:gd name="T9" fmla="*/ 0 h 1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32" h="1404">
                <a:moveTo>
                  <a:pt x="0" y="0"/>
                </a:moveTo>
                <a:lnTo>
                  <a:pt x="2825" y="0"/>
                </a:lnTo>
                <a:lnTo>
                  <a:pt x="4032" y="1404"/>
                </a:lnTo>
                <a:lnTo>
                  <a:pt x="1176" y="138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>
              <a:alphaModFix amt="72000"/>
            </a:blip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Freeform 9" descr="Blue tissue paper"/>
          <p:cNvSpPr>
            <a:spLocks/>
          </p:cNvSpPr>
          <p:nvPr/>
        </p:nvSpPr>
        <p:spPr bwMode="auto">
          <a:xfrm>
            <a:off x="1752600" y="2955925"/>
            <a:ext cx="6400800" cy="1857375"/>
          </a:xfrm>
          <a:custGeom>
            <a:avLst/>
            <a:gdLst>
              <a:gd name="T0" fmla="*/ 0 w 4032"/>
              <a:gd name="T1" fmla="*/ 0 h 1404"/>
              <a:gd name="T2" fmla="*/ 2147483647 w 4032"/>
              <a:gd name="T3" fmla="*/ 0 h 1404"/>
              <a:gd name="T4" fmla="*/ 2147483647 w 4032"/>
              <a:gd name="T5" fmla="*/ 2147483647 h 1404"/>
              <a:gd name="T6" fmla="*/ 2147483647 w 4032"/>
              <a:gd name="T7" fmla="*/ 2147483647 h 1404"/>
              <a:gd name="T8" fmla="*/ 0 w 4032"/>
              <a:gd name="T9" fmla="*/ 0 h 1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32" h="1404">
                <a:moveTo>
                  <a:pt x="0" y="0"/>
                </a:moveTo>
                <a:lnTo>
                  <a:pt x="2825" y="0"/>
                </a:lnTo>
                <a:lnTo>
                  <a:pt x="4032" y="1404"/>
                </a:lnTo>
                <a:lnTo>
                  <a:pt x="1176" y="138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>
              <a:alphaModFix amt="72000"/>
            </a:blip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AutoShape 10"/>
          <p:cNvSpPr>
            <a:spLocks noChangeArrowheads="1"/>
          </p:cNvSpPr>
          <p:nvPr/>
        </p:nvSpPr>
        <p:spPr bwMode="auto">
          <a:xfrm flipV="1">
            <a:off x="3124200" y="3257550"/>
            <a:ext cx="3657600" cy="889000"/>
          </a:xfrm>
          <a:prstGeom prst="parallelogram">
            <a:avLst>
              <a:gd name="adj" fmla="val 85556"/>
            </a:avLst>
          </a:prstGeom>
          <a:solidFill>
            <a:schemeClr val="bg1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Freeform 11"/>
          <p:cNvSpPr>
            <a:spLocks/>
          </p:cNvSpPr>
          <p:nvPr/>
        </p:nvSpPr>
        <p:spPr bwMode="auto">
          <a:xfrm>
            <a:off x="3257550" y="2162175"/>
            <a:ext cx="1828800" cy="1778000"/>
          </a:xfrm>
          <a:custGeom>
            <a:avLst/>
            <a:gdLst>
              <a:gd name="T0" fmla="*/ 2147483647 w 1152"/>
              <a:gd name="T1" fmla="*/ 0 h 1344"/>
              <a:gd name="T2" fmla="*/ 2147483647 w 1152"/>
              <a:gd name="T3" fmla="*/ 2147483647 h 1344"/>
              <a:gd name="T4" fmla="*/ 2147483647 w 1152"/>
              <a:gd name="T5" fmla="*/ 2147483647 h 1344"/>
              <a:gd name="T6" fmla="*/ 0 w 1152"/>
              <a:gd name="T7" fmla="*/ 2147483647 h 1344"/>
              <a:gd name="T8" fmla="*/ 2147483647 w 1152"/>
              <a:gd name="T9" fmla="*/ 0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2" h="1344">
                <a:moveTo>
                  <a:pt x="240" y="0"/>
                </a:moveTo>
                <a:lnTo>
                  <a:pt x="1152" y="1320"/>
                </a:lnTo>
                <a:lnTo>
                  <a:pt x="960" y="1344"/>
                </a:lnTo>
                <a:lnTo>
                  <a:pt x="0" y="180"/>
                </a:lnTo>
                <a:lnTo>
                  <a:pt x="240" y="0"/>
                </a:lnTo>
                <a:close/>
              </a:path>
            </a:pathLst>
          </a:custGeom>
          <a:solidFill>
            <a:srgbClr val="C0000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0" name="Freeform 12"/>
          <p:cNvSpPr>
            <a:spLocks/>
          </p:cNvSpPr>
          <p:nvPr/>
        </p:nvSpPr>
        <p:spPr bwMode="auto">
          <a:xfrm>
            <a:off x="4786313" y="1733550"/>
            <a:ext cx="2247900" cy="2190750"/>
          </a:xfrm>
          <a:custGeom>
            <a:avLst/>
            <a:gdLst>
              <a:gd name="T0" fmla="*/ 0 w 1416"/>
              <a:gd name="T1" fmla="*/ 2147483647 h 1656"/>
              <a:gd name="T2" fmla="*/ 2147483647 w 1416"/>
              <a:gd name="T3" fmla="*/ 0 h 1656"/>
              <a:gd name="T4" fmla="*/ 2147483647 w 1416"/>
              <a:gd name="T5" fmla="*/ 0 h 1656"/>
              <a:gd name="T6" fmla="*/ 2147483647 w 1416"/>
              <a:gd name="T7" fmla="*/ 2147483647 h 1656"/>
              <a:gd name="T8" fmla="*/ 0 w 1416"/>
              <a:gd name="T9" fmla="*/ 2147483647 h 16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16" h="1656">
                <a:moveTo>
                  <a:pt x="0" y="1656"/>
                </a:moveTo>
                <a:lnTo>
                  <a:pt x="1356" y="0"/>
                </a:lnTo>
                <a:lnTo>
                  <a:pt x="1416" y="0"/>
                </a:lnTo>
                <a:lnTo>
                  <a:pt x="204" y="1632"/>
                </a:lnTo>
                <a:lnTo>
                  <a:pt x="0" y="1656"/>
                </a:lnTo>
                <a:close/>
              </a:path>
            </a:pathLst>
          </a:custGeom>
          <a:solidFill>
            <a:srgbClr val="C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TextBox 1"/>
          <p:cNvSpPr txBox="1">
            <a:spLocks noChangeArrowheads="1"/>
          </p:cNvSpPr>
          <p:nvPr/>
        </p:nvSpPr>
        <p:spPr bwMode="auto">
          <a:xfrm>
            <a:off x="4000500" y="4880769"/>
            <a:ext cx="255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Hình 4.1</a:t>
            </a:r>
          </a:p>
        </p:txBody>
      </p:sp>
      <p:sp>
        <p:nvSpPr>
          <p:cNvPr id="5133" name="TextBox 2"/>
          <p:cNvSpPr txBox="1">
            <a:spLocks noChangeArrowheads="1"/>
          </p:cNvSpPr>
          <p:nvPr/>
        </p:nvSpPr>
        <p:spPr bwMode="auto">
          <a:xfrm>
            <a:off x="709613" y="4474633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Gương phẳng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447925" y="3702050"/>
            <a:ext cx="1690688" cy="637646"/>
          </a:xfrm>
          <a:prstGeom prst="straightConnector1">
            <a:avLst/>
          </a:prstGeom>
          <a:ln w="3175">
            <a:solidFill>
              <a:schemeClr val="accent5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2048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9" grpId="0" animBg="1"/>
      <p:bldP spid="5838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21063" y="1459641"/>
            <a:ext cx="5416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b.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Giữ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nguyên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tia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tới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SI.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muốn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thu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tia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phản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xạ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hướng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từ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dưới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lên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thì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phải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đặt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gương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thế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nào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?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Vẽ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3324481" y="319368"/>
            <a:ext cx="56097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C4: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Trên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4.4.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vẽ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tia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sáng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tới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SI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chiếu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lên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gương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phẳng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M.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8229600" y="2667000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" name="Freeform 71"/>
          <p:cNvSpPr>
            <a:spLocks/>
          </p:cNvSpPr>
          <p:nvPr/>
        </p:nvSpPr>
        <p:spPr bwMode="auto">
          <a:xfrm>
            <a:off x="2009775" y="3722688"/>
            <a:ext cx="177800" cy="152400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2147483647 h 144"/>
              <a:gd name="T4" fmla="*/ 0 w 144"/>
              <a:gd name="T5" fmla="*/ 2147483647 h 144"/>
              <a:gd name="T6" fmla="*/ 0 60000 65536"/>
              <a:gd name="T7" fmla="*/ 0 60000 65536"/>
              <a:gd name="T8" fmla="*/ 0 60000 65536"/>
              <a:gd name="T9" fmla="*/ 0 w 144"/>
              <a:gd name="T10" fmla="*/ 0 h 144"/>
              <a:gd name="T11" fmla="*/ 144 w 144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44">
                <a:moveTo>
                  <a:pt x="144" y="0"/>
                </a:moveTo>
                <a:cubicBezTo>
                  <a:pt x="108" y="12"/>
                  <a:pt x="72" y="24"/>
                  <a:pt x="48" y="48"/>
                </a:cubicBezTo>
                <a:cubicBezTo>
                  <a:pt x="24" y="72"/>
                  <a:pt x="8" y="128"/>
                  <a:pt x="0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72"/>
          <p:cNvSpPr>
            <a:spLocks/>
          </p:cNvSpPr>
          <p:nvPr/>
        </p:nvSpPr>
        <p:spPr bwMode="auto">
          <a:xfrm>
            <a:off x="1955800" y="3725863"/>
            <a:ext cx="100013" cy="136525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2147483647 h 144"/>
              <a:gd name="T4" fmla="*/ 0 w 144"/>
              <a:gd name="T5" fmla="*/ 2147483647 h 144"/>
              <a:gd name="T6" fmla="*/ 0 60000 65536"/>
              <a:gd name="T7" fmla="*/ 0 60000 65536"/>
              <a:gd name="T8" fmla="*/ 0 60000 65536"/>
              <a:gd name="T9" fmla="*/ 0 w 144"/>
              <a:gd name="T10" fmla="*/ 0 h 144"/>
              <a:gd name="T11" fmla="*/ 144 w 144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44">
                <a:moveTo>
                  <a:pt x="144" y="0"/>
                </a:moveTo>
                <a:cubicBezTo>
                  <a:pt x="108" y="12"/>
                  <a:pt x="72" y="24"/>
                  <a:pt x="48" y="48"/>
                </a:cubicBezTo>
                <a:cubicBezTo>
                  <a:pt x="24" y="72"/>
                  <a:pt x="8" y="128"/>
                  <a:pt x="0" y="144"/>
                </a:cubicBezTo>
              </a:path>
            </a:pathLst>
          </a:custGeom>
          <a:noFill/>
          <a:ln w="952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73"/>
          <p:cNvSpPr>
            <a:spLocks/>
          </p:cNvSpPr>
          <p:nvPr/>
        </p:nvSpPr>
        <p:spPr bwMode="auto">
          <a:xfrm>
            <a:off x="2058988" y="3632200"/>
            <a:ext cx="128587" cy="100013"/>
          </a:xfrm>
          <a:custGeom>
            <a:avLst/>
            <a:gdLst>
              <a:gd name="T0" fmla="*/ 2147483647 w 144"/>
              <a:gd name="T1" fmla="*/ 0 h 144"/>
              <a:gd name="T2" fmla="*/ 2147483647 w 144"/>
              <a:gd name="T3" fmla="*/ 2147483647 h 144"/>
              <a:gd name="T4" fmla="*/ 0 w 144"/>
              <a:gd name="T5" fmla="*/ 2147483647 h 144"/>
              <a:gd name="T6" fmla="*/ 0 60000 65536"/>
              <a:gd name="T7" fmla="*/ 0 60000 65536"/>
              <a:gd name="T8" fmla="*/ 0 60000 65536"/>
              <a:gd name="T9" fmla="*/ 0 w 144"/>
              <a:gd name="T10" fmla="*/ 0 h 144"/>
              <a:gd name="T11" fmla="*/ 144 w 144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44">
                <a:moveTo>
                  <a:pt x="144" y="0"/>
                </a:moveTo>
                <a:cubicBezTo>
                  <a:pt x="108" y="12"/>
                  <a:pt x="72" y="24"/>
                  <a:pt x="48" y="48"/>
                </a:cubicBezTo>
                <a:cubicBezTo>
                  <a:pt x="24" y="72"/>
                  <a:pt x="8" y="128"/>
                  <a:pt x="0" y="144"/>
                </a:cubicBezTo>
              </a:path>
            </a:pathLst>
          </a:custGeom>
          <a:noFill/>
          <a:ln w="952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77"/>
          <p:cNvSpPr>
            <a:spLocks noChangeShapeType="1"/>
          </p:cNvSpPr>
          <p:nvPr/>
        </p:nvSpPr>
        <p:spPr bwMode="auto">
          <a:xfrm rot="600000">
            <a:off x="936625" y="2259013"/>
            <a:ext cx="1406525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" name="Group 78"/>
          <p:cNvGrpSpPr>
            <a:grpSpLocks/>
          </p:cNvGrpSpPr>
          <p:nvPr/>
        </p:nvGrpSpPr>
        <p:grpSpPr bwMode="auto">
          <a:xfrm rot="600000">
            <a:off x="301625" y="3124200"/>
            <a:ext cx="1963738" cy="677863"/>
            <a:chOff x="2832" y="2748"/>
            <a:chExt cx="1248" cy="432"/>
          </a:xfrm>
        </p:grpSpPr>
        <p:sp>
          <p:nvSpPr>
            <p:cNvPr id="12" name="Line 79"/>
            <p:cNvSpPr>
              <a:spLocks noChangeShapeType="1"/>
            </p:cNvSpPr>
            <p:nvPr/>
          </p:nvSpPr>
          <p:spPr bwMode="auto">
            <a:xfrm>
              <a:off x="2832" y="2748"/>
              <a:ext cx="1248" cy="43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80"/>
            <p:cNvSpPr>
              <a:spLocks noChangeShapeType="1"/>
            </p:cNvSpPr>
            <p:nvPr/>
          </p:nvSpPr>
          <p:spPr bwMode="auto">
            <a:xfrm>
              <a:off x="2928" y="2784"/>
              <a:ext cx="624" cy="2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81"/>
          <p:cNvGrpSpPr>
            <a:grpSpLocks/>
          </p:cNvGrpSpPr>
          <p:nvPr/>
        </p:nvGrpSpPr>
        <p:grpSpPr bwMode="auto">
          <a:xfrm rot="600000">
            <a:off x="2014538" y="2019300"/>
            <a:ext cx="352425" cy="1938338"/>
            <a:chOff x="3848" y="1786"/>
            <a:chExt cx="240" cy="1392"/>
          </a:xfrm>
        </p:grpSpPr>
        <p:sp>
          <p:nvSpPr>
            <p:cNvPr id="15" name="Line 82"/>
            <p:cNvSpPr>
              <a:spLocks noChangeShapeType="1"/>
            </p:cNvSpPr>
            <p:nvPr/>
          </p:nvSpPr>
          <p:spPr bwMode="auto">
            <a:xfrm>
              <a:off x="3848" y="1786"/>
              <a:ext cx="240" cy="13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83"/>
            <p:cNvSpPr>
              <a:spLocks noChangeShapeType="1"/>
            </p:cNvSpPr>
            <p:nvPr/>
          </p:nvSpPr>
          <p:spPr bwMode="auto">
            <a:xfrm flipH="1" flipV="1">
              <a:off x="3952" y="2400"/>
              <a:ext cx="128" cy="7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 Box 84"/>
          <p:cNvSpPr txBox="1">
            <a:spLocks noChangeArrowheads="1"/>
          </p:cNvSpPr>
          <p:nvPr/>
        </p:nvSpPr>
        <p:spPr bwMode="auto">
          <a:xfrm>
            <a:off x="396875" y="2628900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</a:t>
            </a:r>
          </a:p>
        </p:txBody>
      </p:sp>
      <p:sp>
        <p:nvSpPr>
          <p:cNvPr id="18" name="Text Box 85"/>
          <p:cNvSpPr txBox="1">
            <a:spLocks noChangeArrowheads="1"/>
          </p:cNvSpPr>
          <p:nvPr/>
        </p:nvSpPr>
        <p:spPr bwMode="auto">
          <a:xfrm>
            <a:off x="2190750" y="3924300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I</a:t>
            </a:r>
          </a:p>
        </p:txBody>
      </p:sp>
      <p:sp>
        <p:nvSpPr>
          <p:cNvPr id="19" name="Text Box 86"/>
          <p:cNvSpPr txBox="1">
            <a:spLocks noChangeArrowheads="1"/>
          </p:cNvSpPr>
          <p:nvPr/>
        </p:nvSpPr>
        <p:spPr bwMode="auto">
          <a:xfrm>
            <a:off x="2138363" y="207645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</a:t>
            </a:r>
          </a:p>
        </p:txBody>
      </p:sp>
      <p:sp>
        <p:nvSpPr>
          <p:cNvPr id="20" name="Text Box 87"/>
          <p:cNvSpPr txBox="1">
            <a:spLocks noChangeArrowheads="1"/>
          </p:cNvSpPr>
          <p:nvPr/>
        </p:nvSpPr>
        <p:spPr bwMode="auto">
          <a:xfrm>
            <a:off x="1223963" y="209550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N</a:t>
            </a:r>
          </a:p>
        </p:txBody>
      </p:sp>
      <p:grpSp>
        <p:nvGrpSpPr>
          <p:cNvPr id="21" name="Group 74"/>
          <p:cNvGrpSpPr>
            <a:grpSpLocks/>
          </p:cNvGrpSpPr>
          <p:nvPr/>
        </p:nvGrpSpPr>
        <p:grpSpPr bwMode="auto">
          <a:xfrm rot="774150">
            <a:off x="1291562" y="3202952"/>
            <a:ext cx="2039938" cy="1492251"/>
            <a:chOff x="3676" y="2068"/>
            <a:chExt cx="1392" cy="940"/>
          </a:xfrm>
        </p:grpSpPr>
        <p:sp>
          <p:nvSpPr>
            <p:cNvPr id="22" name="Rectangle 75" descr="Light downward diagonal"/>
            <p:cNvSpPr>
              <a:spLocks noChangeArrowheads="1"/>
            </p:cNvSpPr>
            <p:nvPr/>
          </p:nvSpPr>
          <p:spPr bwMode="auto">
            <a:xfrm rot="2700000">
              <a:off x="4348" y="1866"/>
              <a:ext cx="48" cy="1392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76"/>
            <p:cNvSpPr>
              <a:spLocks noChangeShapeType="1"/>
            </p:cNvSpPr>
            <p:nvPr/>
          </p:nvSpPr>
          <p:spPr bwMode="auto">
            <a:xfrm flipH="1">
              <a:off x="3831" y="2068"/>
              <a:ext cx="1015" cy="9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8384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134626" y="1079501"/>
            <a:ext cx="6416544" cy="901701"/>
          </a:xfrm>
          <a:prstGeom prst="rect">
            <a:avLst/>
          </a:prstGeom>
        </p:spPr>
        <p:txBody>
          <a:bodyPr wrap="none" lIns="71433" tIns="35716" rIns="71433" bIns="35716" fromWordArt="1">
            <a:prstTxWarp prst="textArchUp">
              <a:avLst/>
            </a:prstTxWarp>
          </a:bodyPr>
          <a:lstStyle/>
          <a:p>
            <a:pPr algn="ctr"/>
            <a:r>
              <a:rPr lang="vi-VN" sz="2800" b="1" kern="1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HƯỚNG DẪN VỀ NHÀ</a:t>
            </a:r>
            <a:endParaRPr lang="en-US" sz="2800" b="1" kern="1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993872" y="2120751"/>
            <a:ext cx="6769128" cy="293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1433" tIns="35716" rIns="71433" bIns="3571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sz="31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1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Học</a:t>
            </a:r>
            <a:r>
              <a:rPr lang="en-US" sz="31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1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thuộc</a:t>
            </a:r>
            <a:r>
              <a:rPr lang="en-US" sz="31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1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phần</a:t>
            </a:r>
            <a:r>
              <a:rPr lang="en-US" sz="31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1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ghi</a:t>
            </a:r>
            <a:r>
              <a:rPr lang="en-US" sz="31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1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nhớ</a:t>
            </a:r>
            <a:r>
              <a:rPr lang="en-US" sz="31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vi-VN" sz="31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1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Làm</a:t>
            </a:r>
            <a:r>
              <a:rPr lang="en-US" sz="31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1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1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1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1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:</a:t>
            </a:r>
            <a:r>
              <a:rPr lang="vi-VN" sz="31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4.5 – 4.12</a:t>
            </a:r>
            <a:r>
              <a:rPr lang="en-US" sz="31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vi-VN" sz="31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en-US" sz="31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sách</a:t>
            </a:r>
            <a:r>
              <a:rPr lang="en-US" sz="31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1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1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1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vi-VN" sz="31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31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sz="31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1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Xem</a:t>
            </a:r>
            <a:r>
              <a:rPr lang="en-US" sz="31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1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trước</a:t>
            </a:r>
            <a:r>
              <a:rPr lang="en-US" sz="31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1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nội</a:t>
            </a:r>
            <a:r>
              <a:rPr lang="en-US" sz="31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dung </a:t>
            </a:r>
            <a:r>
              <a:rPr lang="en-US" sz="31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1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vi-VN" sz="31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5</a:t>
            </a:r>
            <a:endParaRPr lang="en-US" sz="31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sz="31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4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965700"/>
            <a:ext cx="4953000" cy="635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GV: NGUYỄN HỒNG NHUNG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800100"/>
            <a:ext cx="9144000" cy="3213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540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</a:t>
            </a:r>
            <a:r>
              <a:rPr lang="vi-VN" sz="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b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vi-VN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ĐỊNH LUẬT PHẢN XẠ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ÁNH SÁNG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76200" y="-12700"/>
            <a:ext cx="2646486" cy="736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 sz="60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vi-VN" sz="3600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VẬT LÝ 7</a:t>
            </a:r>
            <a:endParaRPr lang="en-US" sz="3600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668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D:\VAT LY\TAI TL LY7\guong - soi -ung-thu-tuyen-giap4-kienthuc.net.vn_lwq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"/>
            <a:ext cx="41148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1000" y="5130800"/>
            <a:ext cx="8991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Ảnh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của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vật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tạo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bởi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gương</a:t>
            </a:r>
            <a:endParaRPr lang="en-US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128588"/>
            <a:ext cx="4545012" cy="500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4376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1524000" y="510540"/>
            <a:ext cx="7467600" cy="1371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 anchor="t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just" defTabSz="914363">
              <a:lnSpc>
                <a:spcPct val="90000"/>
              </a:lnSpc>
              <a:spcBef>
                <a:spcPct val="0"/>
              </a:spcBef>
              <a:buNone/>
              <a:defRPr lang="en-US" sz="3800" b="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defRPr>
            </a:lvl1pPr>
          </a:lstStyle>
          <a:p>
            <a:r>
              <a:rPr lang="en-US" sz="2800" b="1" spc="0" dirty="0" err="1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Em</a:t>
            </a:r>
            <a:r>
              <a:rPr lang="en-US" sz="2800" b="1" spc="0" dirty="0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 </a:t>
            </a:r>
            <a:r>
              <a:rPr lang="en-US" sz="2800" b="1" spc="0" dirty="0" err="1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hãy</a:t>
            </a:r>
            <a:r>
              <a:rPr lang="en-US" sz="2800" b="1" spc="0" dirty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 </a:t>
            </a:r>
            <a:r>
              <a:rPr lang="en-US" sz="2800" b="1" spc="0" dirty="0" err="1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chỉ</a:t>
            </a:r>
            <a:r>
              <a:rPr lang="en-US" sz="2800" b="1" spc="0" dirty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 </a:t>
            </a:r>
            <a:r>
              <a:rPr lang="en-US" sz="2800" b="1" spc="0" dirty="0" err="1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ra</a:t>
            </a:r>
            <a:r>
              <a:rPr lang="en-US" sz="2800" b="1" spc="0" dirty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 </a:t>
            </a:r>
            <a:r>
              <a:rPr lang="en-US" sz="2800" b="1" spc="0" dirty="0" err="1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một</a:t>
            </a:r>
            <a:r>
              <a:rPr lang="en-US" sz="2800" b="1" spc="0" dirty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 </a:t>
            </a:r>
            <a:r>
              <a:rPr lang="en-US" sz="2800" b="1" spc="0" dirty="0" err="1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số</a:t>
            </a:r>
            <a:r>
              <a:rPr lang="en-US" sz="2800" b="1" spc="0" dirty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 </a:t>
            </a:r>
            <a:r>
              <a:rPr lang="en-US" sz="2800" b="1" spc="0" dirty="0" err="1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vật</a:t>
            </a:r>
            <a:r>
              <a:rPr lang="en-US" sz="2800" b="1" spc="0" dirty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 </a:t>
            </a:r>
            <a:r>
              <a:rPr lang="en-US" sz="2800" b="1" spc="0" dirty="0" err="1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có</a:t>
            </a:r>
            <a:r>
              <a:rPr lang="en-US" sz="2800" b="1" spc="0" dirty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 </a:t>
            </a:r>
            <a:r>
              <a:rPr lang="en-US" sz="2800" b="1" spc="0" dirty="0" err="1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bề</a:t>
            </a:r>
            <a:r>
              <a:rPr lang="en-US" sz="2800" b="1" spc="0" dirty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 </a:t>
            </a:r>
            <a:r>
              <a:rPr lang="en-US" sz="2800" b="1" spc="0" dirty="0" err="1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mặt</a:t>
            </a:r>
            <a:r>
              <a:rPr lang="en-US" sz="2800" b="1" spc="0" dirty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 </a:t>
            </a:r>
            <a:r>
              <a:rPr lang="en-US" sz="2800" b="1" spc="0" dirty="0" err="1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phẳng</a:t>
            </a:r>
            <a:r>
              <a:rPr lang="en-US" sz="2800" b="1" spc="0" dirty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, </a:t>
            </a:r>
            <a:r>
              <a:rPr lang="en-US" sz="2800" b="1" spc="0" dirty="0" err="1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nhẵn</a:t>
            </a:r>
            <a:r>
              <a:rPr lang="en-US" sz="2800" b="1" spc="0" dirty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 </a:t>
            </a:r>
            <a:r>
              <a:rPr lang="en-US" sz="2800" b="1" spc="0" dirty="0" err="1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bóng</a:t>
            </a:r>
            <a:r>
              <a:rPr lang="en-US" sz="2800" b="1" spc="0" dirty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 </a:t>
            </a:r>
            <a:r>
              <a:rPr lang="en-US" sz="2800" b="1" spc="0" dirty="0" err="1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có</a:t>
            </a:r>
            <a:r>
              <a:rPr lang="en-US" sz="2800" b="1" spc="0" dirty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 </a:t>
            </a:r>
            <a:r>
              <a:rPr lang="en-US" sz="2800" b="1" spc="0" dirty="0" err="1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thể</a:t>
            </a:r>
            <a:r>
              <a:rPr lang="en-US" sz="2800" b="1" spc="0" dirty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 </a:t>
            </a:r>
            <a:r>
              <a:rPr lang="en-US" sz="2800" b="1" spc="0" dirty="0" err="1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dùng</a:t>
            </a:r>
            <a:r>
              <a:rPr lang="en-US" sz="2800" b="1" spc="0" dirty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 </a:t>
            </a:r>
            <a:r>
              <a:rPr lang="en-US" sz="2800" b="1" spc="0" dirty="0" err="1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để</a:t>
            </a:r>
            <a:r>
              <a:rPr lang="en-US" sz="2800" b="1" spc="0" dirty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 </a:t>
            </a:r>
            <a:r>
              <a:rPr lang="en-US" sz="2800" b="1" spc="0" dirty="0" err="1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soi</a:t>
            </a:r>
            <a:r>
              <a:rPr lang="en-US" sz="2800" b="1" spc="0" dirty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 </a:t>
            </a:r>
            <a:r>
              <a:rPr lang="en-US" sz="2800" b="1" spc="0" dirty="0" err="1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ảnh</a:t>
            </a:r>
            <a:r>
              <a:rPr lang="en-US" sz="2800" b="1" spc="0" dirty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 </a:t>
            </a:r>
            <a:r>
              <a:rPr lang="en-US" sz="2800" b="1" spc="0" dirty="0" err="1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của</a:t>
            </a:r>
            <a:r>
              <a:rPr lang="en-US" sz="2800" b="1" spc="0" dirty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 </a:t>
            </a:r>
            <a:r>
              <a:rPr lang="en-US" sz="2800" b="1" spc="0" dirty="0" err="1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mình</a:t>
            </a:r>
            <a:r>
              <a:rPr lang="en-US" sz="2800" b="1" spc="0" dirty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 </a:t>
            </a:r>
            <a:r>
              <a:rPr lang="en-US" sz="2800" b="1" spc="0" dirty="0" err="1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như</a:t>
            </a:r>
            <a:r>
              <a:rPr lang="en-US" sz="2800" b="1" spc="0" dirty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 </a:t>
            </a:r>
            <a:r>
              <a:rPr lang="en-US" sz="2800" b="1" spc="0" dirty="0" err="1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một</a:t>
            </a:r>
            <a:r>
              <a:rPr lang="en-US" sz="2800" b="1" spc="0" dirty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 </a:t>
            </a:r>
            <a:r>
              <a:rPr lang="en-US" sz="2800" b="1" spc="0" dirty="0" err="1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gương</a:t>
            </a:r>
            <a:r>
              <a:rPr lang="en-US" sz="2800" b="1" spc="0" dirty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 </a:t>
            </a:r>
            <a:r>
              <a:rPr lang="en-US" sz="2800" b="1" spc="0" dirty="0" err="1">
                <a:ln/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phẳng</a:t>
            </a:r>
            <a:r>
              <a:rPr lang="en-US" sz="2800" b="1" spc="0" dirty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Times New Roman" pitchFamily="18" charset="0"/>
              </a:rPr>
              <a:t>?</a:t>
            </a:r>
          </a:p>
        </p:txBody>
      </p:sp>
      <p:pic>
        <p:nvPicPr>
          <p:cNvPr id="58" name="Picture 57" descr="images[37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114" y="3069772"/>
            <a:ext cx="152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61" descr="images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86100"/>
            <a:ext cx="1409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62" descr="images[29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86100"/>
            <a:ext cx="13906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030" l="9390" r="100000">
                        <a14:foregroundMark x1="29577" y1="25738" x2="29577" y2="25738"/>
                        <a14:foregroundMark x1="56338" y1="32489" x2="56338" y2="32489"/>
                        <a14:foregroundMark x1="55399" y1="24473" x2="55399" y2="24473"/>
                        <a14:foregroundMark x1="26291" y1="18565" x2="26291" y2="18565"/>
                        <a14:foregroundMark x1="30047" y1="6751" x2="30047" y2="6751"/>
                        <a14:foregroundMark x1="21127" y1="29536" x2="21127" y2="29536"/>
                        <a14:foregroundMark x1="27700" y1="69198" x2="27700" y2="69198"/>
                        <a14:foregroundMark x1="13146" y1="54430" x2="13146" y2="54430"/>
                        <a14:foregroundMark x1="51174" y1="58228" x2="51174" y2="58228"/>
                        <a14:foregroundMark x1="19249" y1="71308" x2="19249" y2="71308"/>
                        <a14:foregroundMark x1="17371" y1="65823" x2="17371" y2="65823"/>
                        <a14:foregroundMark x1="25352" y1="74684" x2="25352" y2="74684"/>
                        <a14:foregroundMark x1="32864" y1="77215" x2="32864" y2="77215"/>
                        <a14:foregroundMark x1="38967" y1="70042" x2="38967" y2="70042"/>
                        <a14:foregroundMark x1="29577" y1="65823" x2="29577" y2="65823"/>
                        <a14:foregroundMark x1="22535" y1="62025" x2="22535" y2="62025"/>
                        <a14:foregroundMark x1="19249" y1="59072" x2="19249" y2="59072"/>
                        <a14:foregroundMark x1="17371" y1="57806" x2="17371" y2="57806"/>
                        <a14:foregroundMark x1="17371" y1="56962" x2="17371" y2="56962"/>
                        <a14:foregroundMark x1="43192" y1="71730" x2="43192" y2="71730"/>
                        <a14:foregroundMark x1="43192" y1="71730" x2="43192" y2="71730"/>
                        <a14:foregroundMark x1="39906" y1="60759" x2="39906" y2="60759"/>
                        <a14:foregroundMark x1="33803" y1="65823" x2="33803" y2="65823"/>
                        <a14:foregroundMark x1="33803" y1="65823" x2="33803" y2="65823"/>
                        <a14:foregroundMark x1="40376" y1="77215" x2="40376" y2="77215"/>
                        <a14:foregroundMark x1="33803" y1="73418" x2="33803" y2="73418"/>
                        <a14:foregroundMark x1="33803" y1="73418" x2="33803" y2="73418"/>
                        <a14:foregroundMark x1="33803" y1="73418" x2="33803" y2="73418"/>
                        <a14:foregroundMark x1="37559" y1="66667" x2="37559" y2="66667"/>
                        <a14:foregroundMark x1="37559" y1="66667" x2="37559" y2="66667"/>
                        <a14:foregroundMark x1="41784" y1="66667" x2="41784" y2="66667"/>
                        <a14:foregroundMark x1="43192" y1="66245" x2="43192" y2="66245"/>
                        <a14:foregroundMark x1="38498" y1="83544" x2="38498" y2="83544"/>
                        <a14:foregroundMark x1="51174" y1="32911" x2="51174" y2="32911"/>
                        <a14:foregroundMark x1="27700" y1="83966" x2="27700" y2="83966"/>
                        <a14:foregroundMark x1="29577" y1="60759" x2="29577" y2="60759"/>
                        <a14:foregroundMark x1="23474" y1="70042" x2="23474" y2="70042"/>
                        <a14:foregroundMark x1="23474" y1="70042" x2="23474" y2="70042"/>
                        <a14:foregroundMark x1="34272" y1="72574" x2="34272" y2="72574"/>
                        <a14:foregroundMark x1="22535" y1="59916" x2="22535" y2="59916"/>
                        <a14:foregroundMark x1="22535" y1="59916" x2="22535" y2="59916"/>
                        <a14:foregroundMark x1="22066" y1="66245" x2="22066" y2="6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4" y="419100"/>
            <a:ext cx="1183396" cy="1463040"/>
          </a:xfrm>
          <a:prstGeom prst="rect">
            <a:avLst/>
          </a:prstGeom>
        </p:spPr>
      </p:pic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3207885" y="2171700"/>
            <a:ext cx="321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mặt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kim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loại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nhẵn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bóng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65" name="Text Box 9"/>
          <p:cNvSpPr txBox="1">
            <a:spLocks noChangeArrowheads="1"/>
          </p:cNvSpPr>
          <p:nvPr/>
        </p:nvSpPr>
        <p:spPr bwMode="auto">
          <a:xfrm>
            <a:off x="6234112" y="2171700"/>
            <a:ext cx="321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mặt kính cửa sổ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. . .</a:t>
            </a:r>
          </a:p>
        </p:txBody>
      </p:sp>
      <p:sp>
        <p:nvSpPr>
          <p:cNvPr id="69" name="Text Box 71"/>
          <p:cNvSpPr txBox="1">
            <a:spLocks noChangeArrowheads="1"/>
          </p:cNvSpPr>
          <p:nvPr/>
        </p:nvSpPr>
        <p:spPr bwMode="auto">
          <a:xfrm>
            <a:off x="838200" y="21717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Trả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lời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Mặt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nước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201949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60"/>
          <p:cNvSpPr>
            <a:spLocks noChangeArrowheads="1"/>
          </p:cNvSpPr>
          <p:nvPr/>
        </p:nvSpPr>
        <p:spPr bwMode="auto">
          <a:xfrm>
            <a:off x="6667500" y="3921125"/>
            <a:ext cx="304800" cy="190500"/>
          </a:xfrm>
          <a:prstGeom prst="cube">
            <a:avLst>
              <a:gd name="adj" fmla="val 34546"/>
            </a:avLst>
          </a:prstGeom>
          <a:solidFill>
            <a:srgbClr val="A7A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AutoShape 59"/>
          <p:cNvSpPr>
            <a:spLocks noChangeArrowheads="1"/>
          </p:cNvSpPr>
          <p:nvPr/>
        </p:nvSpPr>
        <p:spPr bwMode="auto">
          <a:xfrm>
            <a:off x="4991100" y="5334000"/>
            <a:ext cx="304800" cy="190500"/>
          </a:xfrm>
          <a:prstGeom prst="cube">
            <a:avLst>
              <a:gd name="adj" fmla="val 34546"/>
            </a:avLst>
          </a:prstGeom>
          <a:solidFill>
            <a:srgbClr val="A7A7A7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AutoShape 58"/>
          <p:cNvSpPr>
            <a:spLocks noChangeArrowheads="1"/>
          </p:cNvSpPr>
          <p:nvPr/>
        </p:nvSpPr>
        <p:spPr bwMode="auto">
          <a:xfrm>
            <a:off x="2819400" y="5334000"/>
            <a:ext cx="304800" cy="190500"/>
          </a:xfrm>
          <a:prstGeom prst="cube">
            <a:avLst>
              <a:gd name="adj" fmla="val 34546"/>
            </a:avLst>
          </a:prstGeom>
          <a:solidFill>
            <a:srgbClr val="A7A7A7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AutoShape 36"/>
          <p:cNvSpPr>
            <a:spLocks noChangeArrowheads="1"/>
          </p:cNvSpPr>
          <p:nvPr/>
        </p:nvSpPr>
        <p:spPr bwMode="auto">
          <a:xfrm>
            <a:off x="2819400" y="3810000"/>
            <a:ext cx="4140200" cy="1588823"/>
          </a:xfrm>
          <a:prstGeom prst="cube">
            <a:avLst>
              <a:gd name="adj" fmla="val 92236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6" name="AutoShape 50"/>
          <p:cNvSpPr>
            <a:spLocks noChangeArrowheads="1"/>
          </p:cNvSpPr>
          <p:nvPr/>
        </p:nvSpPr>
        <p:spPr bwMode="auto">
          <a:xfrm rot="16200000" flipV="1">
            <a:off x="5237957" y="3661569"/>
            <a:ext cx="95250" cy="487363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AutoShape 47"/>
          <p:cNvSpPr>
            <a:spLocks noChangeArrowheads="1"/>
          </p:cNvSpPr>
          <p:nvPr/>
        </p:nvSpPr>
        <p:spPr bwMode="auto">
          <a:xfrm>
            <a:off x="5499100" y="2413000"/>
            <a:ext cx="120650" cy="153987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Oval 39"/>
          <p:cNvSpPr>
            <a:spLocks noChangeArrowheads="1"/>
          </p:cNvSpPr>
          <p:nvPr/>
        </p:nvSpPr>
        <p:spPr bwMode="auto">
          <a:xfrm rot="-1216311">
            <a:off x="4119563" y="4136761"/>
            <a:ext cx="1600200" cy="732896"/>
          </a:xfrm>
          <a:prstGeom prst="ellipse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Freeform 38"/>
          <p:cNvSpPr>
            <a:spLocks/>
          </p:cNvSpPr>
          <p:nvPr/>
        </p:nvSpPr>
        <p:spPr bwMode="auto">
          <a:xfrm>
            <a:off x="4076701" y="542396"/>
            <a:ext cx="1522413" cy="2743729"/>
          </a:xfrm>
          <a:custGeom>
            <a:avLst/>
            <a:gdLst>
              <a:gd name="T0" fmla="*/ 0 w 1200"/>
              <a:gd name="T1" fmla="*/ 3292475 h 2736"/>
              <a:gd name="T2" fmla="*/ 1522413 w 1200"/>
              <a:gd name="T3" fmla="*/ 1807492 h 2736"/>
              <a:gd name="T4" fmla="*/ 1522413 w 1200"/>
              <a:gd name="T5" fmla="*/ 0 h 2736"/>
              <a:gd name="T6" fmla="*/ 0 w 1200"/>
              <a:gd name="T7" fmla="*/ 1184136 h 2736"/>
              <a:gd name="T8" fmla="*/ 0 w 1200"/>
              <a:gd name="T9" fmla="*/ 3292475 h 27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" h="2736">
                <a:moveTo>
                  <a:pt x="0" y="2736"/>
                </a:moveTo>
                <a:lnTo>
                  <a:pt x="1200" y="1502"/>
                </a:lnTo>
                <a:lnTo>
                  <a:pt x="1200" y="0"/>
                </a:lnTo>
                <a:lnTo>
                  <a:pt x="0" y="984"/>
                </a:lnTo>
                <a:lnTo>
                  <a:pt x="0" y="2736"/>
                </a:lnTo>
                <a:close/>
              </a:path>
            </a:pathLst>
          </a:custGeom>
          <a:solidFill>
            <a:schemeClr val="tx1">
              <a:lumMod val="85000"/>
              <a:alpha val="63136"/>
            </a:schemeClr>
          </a:solidFill>
          <a:ln w="63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0" name="Line 40"/>
          <p:cNvSpPr>
            <a:spLocks noChangeShapeType="1"/>
          </p:cNvSpPr>
          <p:nvPr/>
        </p:nvSpPr>
        <p:spPr bwMode="auto">
          <a:xfrm flipV="1">
            <a:off x="4191000" y="4460875"/>
            <a:ext cx="1447800" cy="635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511" name="Group 55"/>
          <p:cNvGrpSpPr>
            <a:grpSpLocks/>
          </p:cNvGrpSpPr>
          <p:nvPr/>
        </p:nvGrpSpPr>
        <p:grpSpPr bwMode="auto">
          <a:xfrm rot="-313555">
            <a:off x="4889501" y="3954198"/>
            <a:ext cx="2435225" cy="433917"/>
            <a:chOff x="3080" y="3061"/>
            <a:chExt cx="1534" cy="328"/>
          </a:xfrm>
        </p:grpSpPr>
        <p:sp>
          <p:nvSpPr>
            <p:cNvPr id="20501" name="Line 42"/>
            <p:cNvSpPr>
              <a:spLocks noChangeShapeType="1"/>
            </p:cNvSpPr>
            <p:nvPr/>
          </p:nvSpPr>
          <p:spPr bwMode="auto">
            <a:xfrm flipV="1">
              <a:off x="3080" y="3061"/>
              <a:ext cx="1534" cy="32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44"/>
            <p:cNvSpPr>
              <a:spLocks noChangeShapeType="1"/>
            </p:cNvSpPr>
            <p:nvPr/>
          </p:nvSpPr>
          <p:spPr bwMode="auto">
            <a:xfrm flipH="1">
              <a:off x="3771" y="3170"/>
              <a:ext cx="345" cy="7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12" name="Group 56"/>
          <p:cNvGrpSpPr>
            <a:grpSpLocks/>
          </p:cNvGrpSpPr>
          <p:nvPr/>
        </p:nvGrpSpPr>
        <p:grpSpPr bwMode="auto">
          <a:xfrm rot="-429062">
            <a:off x="4962526" y="4423833"/>
            <a:ext cx="1095375" cy="720990"/>
            <a:chOff x="3090" y="3380"/>
            <a:chExt cx="690" cy="545"/>
          </a:xfrm>
        </p:grpSpPr>
        <p:sp>
          <p:nvSpPr>
            <p:cNvPr id="20499" name="Line 43"/>
            <p:cNvSpPr>
              <a:spLocks noChangeShapeType="1"/>
            </p:cNvSpPr>
            <p:nvPr/>
          </p:nvSpPr>
          <p:spPr bwMode="auto">
            <a:xfrm>
              <a:off x="3090" y="3380"/>
              <a:ext cx="690" cy="5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45"/>
            <p:cNvSpPr>
              <a:spLocks noChangeShapeType="1"/>
            </p:cNvSpPr>
            <p:nvPr/>
          </p:nvSpPr>
          <p:spPr bwMode="auto">
            <a:xfrm>
              <a:off x="3425" y="3643"/>
              <a:ext cx="269" cy="21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3" name="AutoShape 46"/>
          <p:cNvSpPr>
            <a:spLocks noChangeArrowheads="1"/>
          </p:cNvSpPr>
          <p:nvPr/>
        </p:nvSpPr>
        <p:spPr bwMode="auto">
          <a:xfrm>
            <a:off x="5619750" y="2413000"/>
            <a:ext cx="122238" cy="153987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AutoShape 48"/>
          <p:cNvSpPr>
            <a:spLocks noChangeArrowheads="1"/>
          </p:cNvSpPr>
          <p:nvPr/>
        </p:nvSpPr>
        <p:spPr bwMode="auto">
          <a:xfrm rot="16200000" flipV="1">
            <a:off x="5922963" y="3662363"/>
            <a:ext cx="95250" cy="48577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52"/>
          <p:cNvSpPr>
            <a:spLocks noChangeArrowheads="1"/>
          </p:cNvSpPr>
          <p:nvPr/>
        </p:nvSpPr>
        <p:spPr bwMode="auto">
          <a:xfrm>
            <a:off x="5619750" y="3873500"/>
            <a:ext cx="76200" cy="63500"/>
          </a:xfrm>
          <a:prstGeom prst="ellipse">
            <a:avLst/>
          </a:prstGeom>
          <a:solidFill>
            <a:srgbClr val="B2B2B2"/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Oval 53"/>
          <p:cNvSpPr>
            <a:spLocks noChangeArrowheads="1"/>
          </p:cNvSpPr>
          <p:nvPr/>
        </p:nvSpPr>
        <p:spPr bwMode="auto">
          <a:xfrm>
            <a:off x="5505450" y="3873500"/>
            <a:ext cx="76200" cy="635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513" name="Picture 57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7" r="13390" b="51212"/>
          <a:stretch>
            <a:fillRect/>
          </a:stretch>
        </p:blipFill>
        <p:spPr bwMode="auto">
          <a:xfrm rot="-1087732">
            <a:off x="7239001" y="3492500"/>
            <a:ext cx="1217613" cy="381000"/>
          </a:xfrm>
          <a:prstGeom prst="rect">
            <a:avLst/>
          </a:prstGeom>
          <a:blipFill dpi="0" rotWithShape="1">
            <a:blip r:embed="rId3"/>
            <a:srcRect t="20097" r="13390" b="51212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Line 61"/>
          <p:cNvSpPr>
            <a:spLocks noChangeShapeType="1"/>
          </p:cNvSpPr>
          <p:nvPr/>
        </p:nvSpPr>
        <p:spPr bwMode="auto">
          <a:xfrm flipH="1">
            <a:off x="4438650" y="4095750"/>
            <a:ext cx="971550" cy="793750"/>
          </a:xfrm>
          <a:prstGeom prst="line">
            <a:avLst/>
          </a:prstGeom>
          <a:noFill/>
          <a:ln w="9525">
            <a:solidFill>
              <a:srgbClr val="A7A7A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-457200" y="161396"/>
            <a:ext cx="403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 sz="60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i="1" u="sng" spc="0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Thí nghiệm</a:t>
            </a:r>
            <a:endParaRPr lang="en-US" sz="3600" b="1" i="1" u="sng" spc="0" dirty="0">
              <a:ln w="900" cmpd="sng">
                <a:solidFill>
                  <a:srgbClr val="FF000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57452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1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4" grpId="0" animBg="1"/>
      <p:bldP spid="19494" grpId="1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254473" y="2533650"/>
            <a:ext cx="4138927" cy="2771774"/>
            <a:chOff x="3902675" y="3276600"/>
            <a:chExt cx="4909029" cy="2471737"/>
          </a:xfrm>
        </p:grpSpPr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222875"/>
              <a:ext cx="4114800" cy="18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3902675" y="3293588"/>
              <a:ext cx="2812450" cy="2454749"/>
              <a:chOff x="3902374" y="3293474"/>
              <a:chExt cx="2813041" cy="2454486"/>
            </a:xfrm>
          </p:grpSpPr>
          <p:grpSp>
            <p:nvGrpSpPr>
              <p:cNvPr id="19" name="Group 45"/>
              <p:cNvGrpSpPr>
                <a:grpSpLocks/>
              </p:cNvGrpSpPr>
              <p:nvPr/>
            </p:nvGrpSpPr>
            <p:grpSpPr bwMode="auto">
              <a:xfrm>
                <a:off x="3902374" y="3293474"/>
                <a:ext cx="2574626" cy="1918228"/>
                <a:chOff x="3902374" y="3293474"/>
                <a:chExt cx="2574626" cy="1918228"/>
              </a:xfrm>
            </p:grpSpPr>
            <p:grpSp>
              <p:nvGrpSpPr>
                <p:cNvPr id="21" name="Group 39"/>
                <p:cNvGrpSpPr>
                  <a:grpSpLocks/>
                </p:cNvGrpSpPr>
                <p:nvPr/>
              </p:nvGrpSpPr>
              <p:grpSpPr bwMode="auto">
                <a:xfrm>
                  <a:off x="4572000" y="3517900"/>
                  <a:ext cx="1905000" cy="1693802"/>
                  <a:chOff x="5347870" y="3665457"/>
                  <a:chExt cx="1752600" cy="1557338"/>
                </a:xfrm>
              </p:grpSpPr>
              <p:cxnSp>
                <p:nvCxnSpPr>
                  <p:cNvPr id="23" name="Straight Connector 22"/>
                  <p:cNvCxnSpPr>
                    <a:endCxn id="5" idx="0"/>
                  </p:cNvCxnSpPr>
                  <p:nvPr/>
                </p:nvCxnSpPr>
                <p:spPr>
                  <a:xfrm>
                    <a:off x="5348380" y="3666045"/>
                    <a:ext cx="1751668" cy="155654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Arrow Connector 23"/>
                  <p:cNvCxnSpPr/>
                  <p:nvPr/>
                </p:nvCxnSpPr>
                <p:spPr>
                  <a:xfrm>
                    <a:off x="5895884" y="4182725"/>
                    <a:ext cx="457409" cy="40085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3902374" y="3293474"/>
                  <a:ext cx="579783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en-US" sz="2000" b="1" dirty="0">
                      <a:latin typeface="Times New Roman" pitchFamily="18" charset="0"/>
                      <a:cs typeface="Times New Roman" pitchFamily="18" charset="0"/>
                    </a:rPr>
                    <a:t>S</a:t>
                  </a:r>
                </a:p>
              </p:txBody>
            </p:sp>
          </p:grpSp>
          <p:sp>
            <p:nvSpPr>
              <p:cNvPr id="20" name="TextBox 19"/>
              <p:cNvSpPr txBox="1">
                <a:spLocks noChangeArrowheads="1"/>
              </p:cNvSpPr>
              <p:nvPr/>
            </p:nvSpPr>
            <p:spPr bwMode="auto">
              <a:xfrm>
                <a:off x="6182015" y="5347850"/>
                <a:ext cx="5334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000" b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</a:p>
            </p:txBody>
          </p: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6477000" y="3497442"/>
              <a:ext cx="2334704" cy="1703207"/>
              <a:chOff x="6477000" y="3497380"/>
              <a:chExt cx="2334306" cy="1703230"/>
            </a:xfrm>
          </p:grpSpPr>
          <p:sp>
            <p:nvSpPr>
              <p:cNvPr id="15" name="TextBox 22"/>
              <p:cNvSpPr txBox="1">
                <a:spLocks noChangeArrowheads="1"/>
              </p:cNvSpPr>
              <p:nvPr/>
            </p:nvSpPr>
            <p:spPr bwMode="auto">
              <a:xfrm>
                <a:off x="8277906" y="3497380"/>
                <a:ext cx="5334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</p:txBody>
          </p:sp>
          <p:grpSp>
            <p:nvGrpSpPr>
              <p:cNvPr id="16" name="Group 38"/>
              <p:cNvGrpSpPr>
                <a:grpSpLocks/>
              </p:cNvGrpSpPr>
              <p:nvPr/>
            </p:nvGrpSpPr>
            <p:grpSpPr bwMode="auto">
              <a:xfrm>
                <a:off x="6477000" y="3665457"/>
                <a:ext cx="1759527" cy="1535153"/>
                <a:chOff x="7093543" y="3665457"/>
                <a:chExt cx="1759527" cy="1535153"/>
              </a:xfrm>
            </p:grpSpPr>
            <p:cxnSp>
              <p:nvCxnSpPr>
                <p:cNvPr id="17" name="Straight Connector 16"/>
                <p:cNvCxnSpPr>
                  <a:stCxn id="5" idx="0"/>
                </p:cNvCxnSpPr>
                <p:nvPr/>
              </p:nvCxnSpPr>
              <p:spPr>
                <a:xfrm flipV="1">
                  <a:off x="7092843" y="3664430"/>
                  <a:ext cx="1760190" cy="153600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flipV="1">
                  <a:off x="7522066" y="4369436"/>
                  <a:ext cx="528999" cy="47991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6470650" y="3276600"/>
              <a:ext cx="581025" cy="1925638"/>
              <a:chOff x="6470075" y="3276600"/>
              <a:chExt cx="581904" cy="1925415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6470077" y="3331805"/>
                <a:ext cx="0" cy="1869866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44"/>
              <p:cNvSpPr txBox="1">
                <a:spLocks noChangeArrowheads="1"/>
              </p:cNvSpPr>
              <p:nvPr/>
            </p:nvSpPr>
            <p:spPr bwMode="auto">
              <a:xfrm>
                <a:off x="6518579" y="3276600"/>
                <a:ext cx="5334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000" b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</p:txBody>
          </p:sp>
        </p:grpSp>
        <p:sp>
          <p:nvSpPr>
            <p:cNvPr id="9" name="TextBox 35"/>
            <p:cNvSpPr txBox="1">
              <a:spLocks noChangeArrowheads="1"/>
            </p:cNvSpPr>
            <p:nvPr/>
          </p:nvSpPr>
          <p:spPr bwMode="auto">
            <a:xfrm>
              <a:off x="5829300" y="4170363"/>
              <a:ext cx="5334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1" i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10" name="TextBox 36"/>
            <p:cNvSpPr txBox="1">
              <a:spLocks noChangeArrowheads="1"/>
            </p:cNvSpPr>
            <p:nvPr/>
          </p:nvSpPr>
          <p:spPr bwMode="auto">
            <a:xfrm>
              <a:off x="6600825" y="4219575"/>
              <a:ext cx="5334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1" i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i’</a:t>
              </a:r>
            </a:p>
          </p:txBody>
        </p:sp>
        <p:sp>
          <p:nvSpPr>
            <p:cNvPr id="11" name="Arc 10"/>
            <p:cNvSpPr/>
            <p:nvPr/>
          </p:nvSpPr>
          <p:spPr>
            <a:xfrm rot="16200000">
              <a:off x="6253873" y="4759594"/>
              <a:ext cx="392138" cy="455656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>
              <a:off x="6280482" y="4788522"/>
              <a:ext cx="448124" cy="407709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5" name="Rounded Rectangular Callout 24"/>
          <p:cNvSpPr/>
          <p:nvPr/>
        </p:nvSpPr>
        <p:spPr>
          <a:xfrm>
            <a:off x="5567362" y="342900"/>
            <a:ext cx="3348038" cy="1371600"/>
          </a:xfrm>
          <a:prstGeom prst="wedgeRoundRectCallout">
            <a:avLst>
              <a:gd name="adj1" fmla="val -36886"/>
              <a:gd name="adj2" fmla="val 105458"/>
              <a:gd name="adj3" fmla="val 16667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Tia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phản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nằm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mặt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phẳng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vi-VN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419100" y="495300"/>
            <a:ext cx="4006850" cy="1533525"/>
          </a:xfrm>
          <a:prstGeom prst="wedgeRoundRectCallout">
            <a:avLst>
              <a:gd name="adj1" fmla="val 39127"/>
              <a:gd name="adj2" fmla="val 121585"/>
              <a:gd name="adj3" fmla="val 16667"/>
            </a:avLst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phản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̣</a:t>
            </a:r>
            <a:r>
              <a:rPr lang="vi-VN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có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hê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tới</a:t>
            </a:r>
            <a:r>
              <a:rPr lang="vi-VN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75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Bai 4 Dinh luat phan xa anh sang - YouTub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594360"/>
            <a:ext cx="6258959" cy="5120640"/>
          </a:xfrm>
        </p:spPr>
      </p:pic>
    </p:spTree>
    <p:extLst>
      <p:ext uri="{BB962C8B-B14F-4D97-AF65-F5344CB8AC3E}">
        <p14:creationId xmlns:p14="http://schemas.microsoft.com/office/powerpoint/2010/main" val="4146953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ubtitle 2"/>
          <p:cNvSpPr txBox="1">
            <a:spLocks/>
          </p:cNvSpPr>
          <p:nvPr/>
        </p:nvSpPr>
        <p:spPr>
          <a:xfrm>
            <a:off x="609600" y="6477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 sz="60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400" b="1" i="1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Định luật phản xạ ánh sáng</a:t>
            </a:r>
            <a:endParaRPr lang="en-US" sz="4400" b="1" i="1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4" name="Text Box 1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04825" y="1981200"/>
            <a:ext cx="8240713" cy="12126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09043" tIns="54521" rIns="109043" bIns="54521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just" defTabSz="1090427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 sz="2800" b="1" spc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Tia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tới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pháp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tuyến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tới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33400" y="3395591"/>
            <a:ext cx="8242300" cy="6049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09043" tIns="54521" rIns="109043" bIns="54521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just" defTabSz="1090427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 sz="2800" b="1" spc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Góc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phản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góc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tới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057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124200" y="114300"/>
            <a:ext cx="3200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 sz="60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400" b="1" i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Vận dụng</a:t>
            </a:r>
            <a:endParaRPr lang="en-US" sz="4400" b="1" i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776288" y="1051832"/>
            <a:ext cx="8001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i="1" u="sng" dirty="0">
                <a:solidFill>
                  <a:srgbClr val="FFFF00"/>
                </a:solidFill>
                <a:latin typeface="Times New Roman" pitchFamily="18" charset="0"/>
              </a:rPr>
              <a:t>C4: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Trên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4.4.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vẽ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tia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sáng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tới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SI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chiếu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lên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gương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phẳng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M.</a:t>
            </a:r>
          </a:p>
        </p:txBody>
      </p:sp>
      <p:sp>
        <p:nvSpPr>
          <p:cNvPr id="7" name="Text Box 110"/>
          <p:cNvSpPr txBox="1">
            <a:spLocks noChangeArrowheads="1"/>
          </p:cNvSpPr>
          <p:nvPr/>
        </p:nvSpPr>
        <p:spPr bwMode="auto">
          <a:xfrm>
            <a:off x="3802463" y="1992050"/>
            <a:ext cx="471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a.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Hãy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vẽ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tia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phản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xạ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Text Box 155"/>
          <p:cNvSpPr txBox="1">
            <a:spLocks noChangeArrowheads="1"/>
          </p:cNvSpPr>
          <p:nvPr/>
        </p:nvSpPr>
        <p:spPr bwMode="auto">
          <a:xfrm>
            <a:off x="847725" y="2171700"/>
            <a:ext cx="56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</a:t>
            </a:r>
          </a:p>
        </p:txBody>
      </p:sp>
      <p:grpSp>
        <p:nvGrpSpPr>
          <p:cNvPr id="9" name="Group 156"/>
          <p:cNvGrpSpPr>
            <a:grpSpLocks/>
          </p:cNvGrpSpPr>
          <p:nvPr/>
        </p:nvGrpSpPr>
        <p:grpSpPr bwMode="auto">
          <a:xfrm>
            <a:off x="1031875" y="3416300"/>
            <a:ext cx="1417638" cy="1333500"/>
            <a:chOff x="2928" y="3072"/>
            <a:chExt cx="1110" cy="816"/>
          </a:xfrm>
        </p:grpSpPr>
        <p:sp>
          <p:nvSpPr>
            <p:cNvPr id="10" name="Line 157"/>
            <p:cNvSpPr>
              <a:spLocks noChangeShapeType="1"/>
            </p:cNvSpPr>
            <p:nvPr/>
          </p:nvSpPr>
          <p:spPr bwMode="auto">
            <a:xfrm rot="600000" flipV="1">
              <a:off x="2928" y="3072"/>
              <a:ext cx="1104" cy="81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58"/>
            <p:cNvSpPr>
              <a:spLocks noChangeShapeType="1"/>
            </p:cNvSpPr>
            <p:nvPr/>
          </p:nvSpPr>
          <p:spPr bwMode="auto">
            <a:xfrm rot="600000" flipH="1">
              <a:off x="3449" y="3123"/>
              <a:ext cx="589" cy="4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59"/>
          <p:cNvGrpSpPr>
            <a:grpSpLocks/>
          </p:cNvGrpSpPr>
          <p:nvPr/>
        </p:nvGrpSpPr>
        <p:grpSpPr bwMode="auto">
          <a:xfrm rot="600000">
            <a:off x="706438" y="2584450"/>
            <a:ext cx="1903412" cy="795338"/>
            <a:chOff x="2832" y="2748"/>
            <a:chExt cx="1248" cy="432"/>
          </a:xfrm>
        </p:grpSpPr>
        <p:sp>
          <p:nvSpPr>
            <p:cNvPr id="13" name="Line 160"/>
            <p:cNvSpPr>
              <a:spLocks noChangeShapeType="1"/>
            </p:cNvSpPr>
            <p:nvPr/>
          </p:nvSpPr>
          <p:spPr bwMode="auto">
            <a:xfrm>
              <a:off x="2832" y="2748"/>
              <a:ext cx="1248" cy="43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61"/>
            <p:cNvSpPr>
              <a:spLocks noChangeShapeType="1"/>
            </p:cNvSpPr>
            <p:nvPr/>
          </p:nvSpPr>
          <p:spPr bwMode="auto">
            <a:xfrm>
              <a:off x="2928" y="2784"/>
              <a:ext cx="624" cy="2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209"/>
          <p:cNvGrpSpPr>
            <a:grpSpLocks/>
          </p:cNvGrpSpPr>
          <p:nvPr/>
        </p:nvGrpSpPr>
        <p:grpSpPr bwMode="auto">
          <a:xfrm rot="18874399">
            <a:off x="1572226" y="2895682"/>
            <a:ext cx="2000370" cy="1404938"/>
            <a:chOff x="3726" y="2065"/>
            <a:chExt cx="1365" cy="885"/>
          </a:xfrm>
        </p:grpSpPr>
        <p:sp>
          <p:nvSpPr>
            <p:cNvPr id="16" name="Rectangle 210" descr="Light downward diagonal"/>
            <p:cNvSpPr>
              <a:spLocks noChangeArrowheads="1"/>
            </p:cNvSpPr>
            <p:nvPr/>
          </p:nvSpPr>
          <p:spPr bwMode="auto">
            <a:xfrm rot="2700000">
              <a:off x="4362" y="1869"/>
              <a:ext cx="93" cy="136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11"/>
            <p:cNvSpPr>
              <a:spLocks noChangeShapeType="1"/>
            </p:cNvSpPr>
            <p:nvPr/>
          </p:nvSpPr>
          <p:spPr bwMode="auto">
            <a:xfrm flipH="1">
              <a:off x="3886" y="2065"/>
              <a:ext cx="980" cy="8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Line 212"/>
          <p:cNvSpPr>
            <a:spLocks noChangeShapeType="1"/>
          </p:cNvSpPr>
          <p:nvPr/>
        </p:nvSpPr>
        <p:spPr bwMode="auto">
          <a:xfrm>
            <a:off x="776288" y="3562350"/>
            <a:ext cx="1758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" name="Group 213"/>
          <p:cNvGrpSpPr>
            <a:grpSpLocks/>
          </p:cNvGrpSpPr>
          <p:nvPr/>
        </p:nvGrpSpPr>
        <p:grpSpPr bwMode="auto">
          <a:xfrm>
            <a:off x="2165350" y="3571875"/>
            <a:ext cx="88900" cy="152400"/>
            <a:chOff x="3828" y="3186"/>
            <a:chExt cx="60" cy="96"/>
          </a:xfrm>
        </p:grpSpPr>
        <p:sp>
          <p:nvSpPr>
            <p:cNvPr id="20" name="Freeform 214"/>
            <p:cNvSpPr>
              <a:spLocks/>
            </p:cNvSpPr>
            <p:nvPr/>
          </p:nvSpPr>
          <p:spPr bwMode="auto">
            <a:xfrm rot="-4620485">
              <a:off x="3816" y="3210"/>
              <a:ext cx="96" cy="48"/>
            </a:xfrm>
            <a:custGeom>
              <a:avLst/>
              <a:gdLst>
                <a:gd name="T0" fmla="*/ 64 w 144"/>
                <a:gd name="T1" fmla="*/ 0 h 144"/>
                <a:gd name="T2" fmla="*/ 21 w 144"/>
                <a:gd name="T3" fmla="*/ 5 h 144"/>
                <a:gd name="T4" fmla="*/ 0 w 144"/>
                <a:gd name="T5" fmla="*/ 16 h 144"/>
                <a:gd name="T6" fmla="*/ 0 60000 65536"/>
                <a:gd name="T7" fmla="*/ 0 60000 65536"/>
                <a:gd name="T8" fmla="*/ 0 60000 65536"/>
                <a:gd name="T9" fmla="*/ 0 w 144"/>
                <a:gd name="T10" fmla="*/ 0 h 144"/>
                <a:gd name="T11" fmla="*/ 144 w 14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44">
                  <a:moveTo>
                    <a:pt x="144" y="0"/>
                  </a:moveTo>
                  <a:cubicBezTo>
                    <a:pt x="108" y="12"/>
                    <a:pt x="72" y="24"/>
                    <a:pt x="48" y="48"/>
                  </a:cubicBezTo>
                  <a:cubicBezTo>
                    <a:pt x="24" y="72"/>
                    <a:pt x="8" y="128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5"/>
            <p:cNvSpPr>
              <a:spLocks/>
            </p:cNvSpPr>
            <p:nvPr/>
          </p:nvSpPr>
          <p:spPr bwMode="auto">
            <a:xfrm rot="-4620485">
              <a:off x="3804" y="3210"/>
              <a:ext cx="96" cy="48"/>
            </a:xfrm>
            <a:custGeom>
              <a:avLst/>
              <a:gdLst>
                <a:gd name="T0" fmla="*/ 64 w 144"/>
                <a:gd name="T1" fmla="*/ 0 h 144"/>
                <a:gd name="T2" fmla="*/ 21 w 144"/>
                <a:gd name="T3" fmla="*/ 5 h 144"/>
                <a:gd name="T4" fmla="*/ 0 w 144"/>
                <a:gd name="T5" fmla="*/ 16 h 144"/>
                <a:gd name="T6" fmla="*/ 0 60000 65536"/>
                <a:gd name="T7" fmla="*/ 0 60000 65536"/>
                <a:gd name="T8" fmla="*/ 0 60000 65536"/>
                <a:gd name="T9" fmla="*/ 0 w 144"/>
                <a:gd name="T10" fmla="*/ 0 h 144"/>
                <a:gd name="T11" fmla="*/ 144 w 14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44">
                  <a:moveTo>
                    <a:pt x="144" y="0"/>
                  </a:moveTo>
                  <a:cubicBezTo>
                    <a:pt x="108" y="12"/>
                    <a:pt x="72" y="24"/>
                    <a:pt x="48" y="48"/>
                  </a:cubicBezTo>
                  <a:cubicBezTo>
                    <a:pt x="24" y="72"/>
                    <a:pt x="8" y="128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16"/>
          <p:cNvGrpSpPr>
            <a:grpSpLocks/>
          </p:cNvGrpSpPr>
          <p:nvPr/>
        </p:nvGrpSpPr>
        <p:grpSpPr bwMode="auto">
          <a:xfrm>
            <a:off x="2165350" y="3390900"/>
            <a:ext cx="87313" cy="160338"/>
            <a:chOff x="3828" y="3072"/>
            <a:chExt cx="59" cy="101"/>
          </a:xfrm>
        </p:grpSpPr>
        <p:sp>
          <p:nvSpPr>
            <p:cNvPr id="23" name="Freeform 217"/>
            <p:cNvSpPr>
              <a:spLocks/>
            </p:cNvSpPr>
            <p:nvPr/>
          </p:nvSpPr>
          <p:spPr bwMode="auto">
            <a:xfrm rot="-3153848">
              <a:off x="3815" y="3101"/>
              <a:ext cx="96" cy="48"/>
            </a:xfrm>
            <a:custGeom>
              <a:avLst/>
              <a:gdLst>
                <a:gd name="T0" fmla="*/ 64 w 144"/>
                <a:gd name="T1" fmla="*/ 0 h 144"/>
                <a:gd name="T2" fmla="*/ 21 w 144"/>
                <a:gd name="T3" fmla="*/ 5 h 144"/>
                <a:gd name="T4" fmla="*/ 0 w 144"/>
                <a:gd name="T5" fmla="*/ 16 h 144"/>
                <a:gd name="T6" fmla="*/ 0 60000 65536"/>
                <a:gd name="T7" fmla="*/ 0 60000 65536"/>
                <a:gd name="T8" fmla="*/ 0 60000 65536"/>
                <a:gd name="T9" fmla="*/ 0 w 144"/>
                <a:gd name="T10" fmla="*/ 0 h 144"/>
                <a:gd name="T11" fmla="*/ 144 w 14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44">
                  <a:moveTo>
                    <a:pt x="144" y="0"/>
                  </a:moveTo>
                  <a:cubicBezTo>
                    <a:pt x="108" y="12"/>
                    <a:pt x="72" y="24"/>
                    <a:pt x="48" y="48"/>
                  </a:cubicBezTo>
                  <a:cubicBezTo>
                    <a:pt x="24" y="72"/>
                    <a:pt x="8" y="128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18"/>
            <p:cNvSpPr>
              <a:spLocks/>
            </p:cNvSpPr>
            <p:nvPr/>
          </p:nvSpPr>
          <p:spPr bwMode="auto">
            <a:xfrm rot="-3153848">
              <a:off x="3804" y="3096"/>
              <a:ext cx="96" cy="48"/>
            </a:xfrm>
            <a:custGeom>
              <a:avLst/>
              <a:gdLst>
                <a:gd name="T0" fmla="*/ 64 w 144"/>
                <a:gd name="T1" fmla="*/ 0 h 144"/>
                <a:gd name="T2" fmla="*/ 21 w 144"/>
                <a:gd name="T3" fmla="*/ 5 h 144"/>
                <a:gd name="T4" fmla="*/ 0 w 144"/>
                <a:gd name="T5" fmla="*/ 16 h 144"/>
                <a:gd name="T6" fmla="*/ 0 60000 65536"/>
                <a:gd name="T7" fmla="*/ 0 60000 65536"/>
                <a:gd name="T8" fmla="*/ 0 60000 65536"/>
                <a:gd name="T9" fmla="*/ 0 w 144"/>
                <a:gd name="T10" fmla="*/ 0 h 144"/>
                <a:gd name="T11" fmla="*/ 144 w 14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44">
                  <a:moveTo>
                    <a:pt x="144" y="0"/>
                  </a:moveTo>
                  <a:cubicBezTo>
                    <a:pt x="108" y="12"/>
                    <a:pt x="72" y="24"/>
                    <a:pt x="48" y="48"/>
                  </a:cubicBezTo>
                  <a:cubicBezTo>
                    <a:pt x="24" y="72"/>
                    <a:pt x="8" y="128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Text Box 219"/>
          <p:cNvSpPr txBox="1">
            <a:spLocks noChangeArrowheads="1"/>
          </p:cNvSpPr>
          <p:nvPr/>
        </p:nvSpPr>
        <p:spPr bwMode="auto">
          <a:xfrm>
            <a:off x="2587625" y="4419600"/>
            <a:ext cx="563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M</a:t>
            </a:r>
          </a:p>
        </p:txBody>
      </p:sp>
      <p:sp>
        <p:nvSpPr>
          <p:cNvPr id="26" name="Text Box 220"/>
          <p:cNvSpPr txBox="1">
            <a:spLocks noChangeArrowheads="1"/>
          </p:cNvSpPr>
          <p:nvPr/>
        </p:nvSpPr>
        <p:spPr bwMode="auto">
          <a:xfrm>
            <a:off x="2789238" y="3314700"/>
            <a:ext cx="563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I</a:t>
            </a:r>
          </a:p>
        </p:txBody>
      </p:sp>
      <p:sp>
        <p:nvSpPr>
          <p:cNvPr id="27" name="Text Box 221"/>
          <p:cNvSpPr txBox="1">
            <a:spLocks noChangeArrowheads="1"/>
          </p:cNvSpPr>
          <p:nvPr/>
        </p:nvSpPr>
        <p:spPr bwMode="auto">
          <a:xfrm>
            <a:off x="741363" y="3181350"/>
            <a:ext cx="563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N</a:t>
            </a:r>
          </a:p>
        </p:txBody>
      </p:sp>
      <p:sp>
        <p:nvSpPr>
          <p:cNvPr id="28" name="Text Box 222"/>
          <p:cNvSpPr txBox="1">
            <a:spLocks noChangeArrowheads="1"/>
          </p:cNvSpPr>
          <p:nvPr/>
        </p:nvSpPr>
        <p:spPr bwMode="auto">
          <a:xfrm>
            <a:off x="688975" y="4038600"/>
            <a:ext cx="56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741488" y="3127375"/>
            <a:ext cx="392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628775" y="3541713"/>
            <a:ext cx="392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i’</a:t>
            </a:r>
          </a:p>
        </p:txBody>
      </p:sp>
    </p:spTree>
    <p:extLst>
      <p:ext uri="{BB962C8B-B14F-4D97-AF65-F5344CB8AC3E}">
        <p14:creationId xmlns:p14="http://schemas.microsoft.com/office/powerpoint/2010/main" val="6244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6" grpId="1"/>
      <p:bldP spid="7" grpId="0"/>
      <p:bldP spid="18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1_Teal feathered clouds template Segoe">
  <a:themeElements>
    <a:clrScheme name="Teal Template-Template">
      <a:dk1>
        <a:srgbClr val="000000"/>
      </a:dk1>
      <a:lt1>
        <a:srgbClr val="FFFFFF"/>
      </a:lt1>
      <a:dk2>
        <a:srgbClr val="056981"/>
      </a:dk2>
      <a:lt2>
        <a:srgbClr val="BEECE7"/>
      </a:lt2>
      <a:accent1>
        <a:srgbClr val="FFC000"/>
      </a:accent1>
      <a:accent2>
        <a:srgbClr val="6B8EC7"/>
      </a:accent2>
      <a:accent3>
        <a:srgbClr val="DF8045"/>
      </a:accent3>
      <a:accent4>
        <a:srgbClr val="35C595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C1384F3-9DC4-40BD-9E50-5F92B41C2C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1_Teal feathered clouds template Segoe</Template>
  <TotalTime>90</TotalTime>
  <Words>261</Words>
  <Application>Microsoft Office PowerPoint</Application>
  <PresentationFormat>On-screen Show (16:10)</PresentationFormat>
  <Paragraphs>45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1_Teal feathered clouds template Segoe</vt:lpstr>
      <vt:lpstr>White with Courier font for code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Tieupop</dc:creator>
  <cp:lastModifiedBy>Tieupop</cp:lastModifiedBy>
  <cp:revision>19</cp:revision>
  <dcterms:created xsi:type="dcterms:W3CDTF">2017-09-03T16:44:18Z</dcterms:created>
  <dcterms:modified xsi:type="dcterms:W3CDTF">2017-09-04T09:12:30Z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TC102867789990</vt:lpwstr>
  </property>
</Properties>
</file>