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23"/>
  </p:notesMasterIdLst>
  <p:sldIdLst>
    <p:sldId id="262" r:id="rId2"/>
    <p:sldId id="256" r:id="rId3"/>
    <p:sldId id="257" r:id="rId4"/>
    <p:sldId id="266" r:id="rId5"/>
    <p:sldId id="263" r:id="rId6"/>
    <p:sldId id="264" r:id="rId7"/>
    <p:sldId id="267" r:id="rId8"/>
    <p:sldId id="268" r:id="rId9"/>
    <p:sldId id="283" r:id="rId10"/>
    <p:sldId id="271" r:id="rId11"/>
    <p:sldId id="272" r:id="rId12"/>
    <p:sldId id="273" r:id="rId13"/>
    <p:sldId id="274" r:id="rId14"/>
    <p:sldId id="285" r:id="rId15"/>
    <p:sldId id="275" r:id="rId16"/>
    <p:sldId id="280" r:id="rId17"/>
    <p:sldId id="281" r:id="rId18"/>
    <p:sldId id="276" r:id="rId19"/>
    <p:sldId id="277" r:id="rId20"/>
    <p:sldId id="284" r:id="rId21"/>
    <p:sldId id="279" r:id="rId22"/>
  </p:sldIdLst>
  <p:sldSz cx="9144000" cy="6858000" type="screen4x3"/>
  <p:notesSz cx="6858000" cy="9144000"/>
  <p:defaultTextStyle>
    <a:defPPr>
      <a:defRPr lang="en-US"/>
    </a:defPPr>
    <a:lvl1pPr algn="ctr" rtl="0" eaLnBrk="0" fontAlgn="base" hangingPunct="0">
      <a:spcBef>
        <a:spcPct val="0"/>
      </a:spcBef>
      <a:spcAft>
        <a:spcPct val="0"/>
      </a:spcAft>
      <a:defRPr kern="1200">
        <a:solidFill>
          <a:schemeClr val="tx1"/>
        </a:solidFill>
        <a:latin typeface="Verdana" pitchFamily="34" charset="0"/>
        <a:ea typeface="+mn-ea"/>
        <a:cs typeface="+mn-cs"/>
      </a:defRPr>
    </a:lvl1pPr>
    <a:lvl2pPr marL="457200" algn="ctr" rtl="0" eaLnBrk="0" fontAlgn="base" hangingPunct="0">
      <a:spcBef>
        <a:spcPct val="0"/>
      </a:spcBef>
      <a:spcAft>
        <a:spcPct val="0"/>
      </a:spcAft>
      <a:defRPr kern="1200">
        <a:solidFill>
          <a:schemeClr val="tx1"/>
        </a:solidFill>
        <a:latin typeface="Verdana" pitchFamily="34" charset="0"/>
        <a:ea typeface="+mn-ea"/>
        <a:cs typeface="+mn-cs"/>
      </a:defRPr>
    </a:lvl2pPr>
    <a:lvl3pPr marL="914400" algn="ctr" rtl="0" eaLnBrk="0" fontAlgn="base" hangingPunct="0">
      <a:spcBef>
        <a:spcPct val="0"/>
      </a:spcBef>
      <a:spcAft>
        <a:spcPct val="0"/>
      </a:spcAft>
      <a:defRPr kern="1200">
        <a:solidFill>
          <a:schemeClr val="tx1"/>
        </a:solidFill>
        <a:latin typeface="Verdana" pitchFamily="34" charset="0"/>
        <a:ea typeface="+mn-ea"/>
        <a:cs typeface="+mn-cs"/>
      </a:defRPr>
    </a:lvl3pPr>
    <a:lvl4pPr marL="1371600" algn="ctr" rtl="0" eaLnBrk="0" fontAlgn="base" hangingPunct="0">
      <a:spcBef>
        <a:spcPct val="0"/>
      </a:spcBef>
      <a:spcAft>
        <a:spcPct val="0"/>
      </a:spcAft>
      <a:defRPr kern="1200">
        <a:solidFill>
          <a:schemeClr val="tx1"/>
        </a:solidFill>
        <a:latin typeface="Verdana" pitchFamily="34" charset="0"/>
        <a:ea typeface="+mn-ea"/>
        <a:cs typeface="+mn-cs"/>
      </a:defRPr>
    </a:lvl4pPr>
    <a:lvl5pPr marL="1828800" algn="ctr"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FF9966"/>
    <a:srgbClr val="FFFF00"/>
    <a:srgbClr val="FF0000"/>
    <a:srgbClr val="336699"/>
    <a:srgbClr val="666699"/>
    <a:srgbClr val="990000"/>
    <a:srgbClr val="FF3300"/>
    <a:srgbClr val="0000FF"/>
    <a:srgbClr val="CC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15" autoAdjust="0"/>
    <p:restoredTop sz="94660"/>
  </p:normalViewPr>
  <p:slideViewPr>
    <p:cSldViewPr>
      <p:cViewPr>
        <p:scale>
          <a:sx n="66" d="100"/>
          <a:sy n="66" d="100"/>
        </p:scale>
        <p:origin x="-780" y="-2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200" smtClean="0">
                <a:latin typeface="Arial" charset="0"/>
              </a:defRPr>
            </a:lvl1pPr>
          </a:lstStyle>
          <a:p>
            <a:pPr>
              <a:defRPr/>
            </a:pPr>
            <a:endParaRPr lang="en-US"/>
          </a:p>
        </p:txBody>
      </p:sp>
      <p:sp>
        <p:nvSpPr>
          <p:cNvPr id="1843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atin typeface="Arial" charset="0"/>
              </a:defRPr>
            </a:lvl1pPr>
          </a:lstStyle>
          <a:p>
            <a:pPr>
              <a:defRPr/>
            </a:pPr>
            <a:endParaRPr lang="en-US"/>
          </a:p>
        </p:txBody>
      </p:sp>
      <p:sp>
        <p:nvSpPr>
          <p:cNvPr id="2765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843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843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defRPr sz="1200" smtClean="0">
                <a:latin typeface="Arial" charset="0"/>
              </a:defRPr>
            </a:lvl1pPr>
          </a:lstStyle>
          <a:p>
            <a:pPr>
              <a:defRPr/>
            </a:pPr>
            <a:endParaRPr lang="en-US"/>
          </a:p>
        </p:txBody>
      </p:sp>
      <p:sp>
        <p:nvSpPr>
          <p:cNvPr id="1843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atin typeface="Arial" charset="0"/>
              </a:defRPr>
            </a:lvl1pPr>
          </a:lstStyle>
          <a:p>
            <a:pPr>
              <a:defRPr/>
            </a:pPr>
            <a:fld id="{C955F7DE-0EDC-40CC-AA42-C903D93F01F2}" type="slidenum">
              <a:rPr lang="en-US"/>
              <a:pPr>
                <a:defRPr/>
              </a:pPr>
              <a:t>‹#›</a:t>
            </a:fld>
            <a:endParaRPr lang="en-US"/>
          </a:p>
        </p:txBody>
      </p:sp>
    </p:spTree>
    <p:extLst>
      <p:ext uri="{BB962C8B-B14F-4D97-AF65-F5344CB8AC3E}">
        <p14:creationId xmlns:p14="http://schemas.microsoft.com/office/powerpoint/2010/main" val="16155079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8763" cy="6851650"/>
            <a:chOff x="1" y="0"/>
            <a:chExt cx="5763" cy="4316"/>
          </a:xfrm>
        </p:grpSpPr>
        <p:sp>
          <p:nvSpPr>
            <p:cNvPr id="5"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6"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7"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nvGrpSpPr>
            <p:cNvPr id="8" name="Group 6"/>
            <p:cNvGrpSpPr>
              <a:grpSpLocks/>
            </p:cNvGrpSpPr>
            <p:nvPr/>
          </p:nvGrpSpPr>
          <p:grpSpPr bwMode="auto">
            <a:xfrm>
              <a:off x="288" y="0"/>
              <a:ext cx="5098" cy="4316"/>
              <a:chOff x="288" y="0"/>
              <a:chExt cx="5098" cy="4316"/>
            </a:xfrm>
          </p:grpSpPr>
          <p:sp>
            <p:nvSpPr>
              <p:cNvPr id="28"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29"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0"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1"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2"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3"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4"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5"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6"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7"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8"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39"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40"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sp>
          <p:nvSpPr>
            <p:cNvPr id="9"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1"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2" name="Freeform 23"/>
            <p:cNvSpPr>
              <a:spLocks/>
            </p:cNvSpPr>
            <p:nvPr/>
          </p:nvSpPr>
          <p:spPr bwMode="hidden">
            <a:xfrm>
              <a:off x="5041" y="0"/>
              <a:ext cx="719" cy="845"/>
            </a:xfrm>
            <a:custGeom>
              <a:avLst/>
              <a:gdLst>
                <a:gd name="T0" fmla="*/ 719 w 717"/>
                <a:gd name="T1" fmla="*/ 845 h 845"/>
                <a:gd name="T2" fmla="*/ 719 w 717"/>
                <a:gd name="T3" fmla="*/ 821 h 845"/>
                <a:gd name="T4" fmla="*/ 576 w 717"/>
                <a:gd name="T5" fmla="*/ 605 h 845"/>
                <a:gd name="T6" fmla="*/ 407 w 717"/>
                <a:gd name="T7" fmla="*/ 396 h 845"/>
                <a:gd name="T8" fmla="*/ 222 w 717"/>
                <a:gd name="T9" fmla="*/ 192 h 845"/>
                <a:gd name="T10" fmla="*/ 17 w 717"/>
                <a:gd name="T11" fmla="*/ 0 h 845"/>
                <a:gd name="T12" fmla="*/ 0 w 717"/>
                <a:gd name="T13" fmla="*/ 0 h 845"/>
                <a:gd name="T14" fmla="*/ 210 w 717"/>
                <a:gd name="T15" fmla="*/ 198 h 845"/>
                <a:gd name="T16" fmla="*/ 401 w 717"/>
                <a:gd name="T17" fmla="*/ 408 h 845"/>
                <a:gd name="T18" fmla="*/ 570 w 717"/>
                <a:gd name="T19" fmla="*/ 623 h 845"/>
                <a:gd name="T20" fmla="*/ 719 w 717"/>
                <a:gd name="T21" fmla="*/ 845 h 845"/>
                <a:gd name="T22" fmla="*/ 719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24"/>
            <p:cNvSpPr>
              <a:spLocks/>
            </p:cNvSpPr>
            <p:nvPr/>
          </p:nvSpPr>
          <p:spPr bwMode="hidden">
            <a:xfrm>
              <a:off x="5352" y="0"/>
              <a:ext cx="408" cy="414"/>
            </a:xfrm>
            <a:custGeom>
              <a:avLst/>
              <a:gdLst>
                <a:gd name="T0" fmla="*/ 408 w 407"/>
                <a:gd name="T1" fmla="*/ 414 h 414"/>
                <a:gd name="T2" fmla="*/ 408 w 407"/>
                <a:gd name="T3" fmla="*/ 396 h 414"/>
                <a:gd name="T4" fmla="*/ 223 w 407"/>
                <a:gd name="T5" fmla="*/ 192 h 414"/>
                <a:gd name="T6" fmla="*/ 12 w 407"/>
                <a:gd name="T7" fmla="*/ 0 h 414"/>
                <a:gd name="T8" fmla="*/ 0 w 407"/>
                <a:gd name="T9" fmla="*/ 0 h 414"/>
                <a:gd name="T10" fmla="*/ 108 w 407"/>
                <a:gd name="T11" fmla="*/ 102 h 414"/>
                <a:gd name="T12" fmla="*/ 217 w 407"/>
                <a:gd name="T13" fmla="*/ 204 h 414"/>
                <a:gd name="T14" fmla="*/ 408 w 407"/>
                <a:gd name="T15" fmla="*/ 414 h 414"/>
                <a:gd name="T16" fmla="*/ 408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5" name="Freeform 26"/>
            <p:cNvSpPr>
              <a:spLocks/>
            </p:cNvSpPr>
            <p:nvPr/>
          </p:nvSpPr>
          <p:spPr bwMode="hidden">
            <a:xfrm>
              <a:off x="6" y="0"/>
              <a:ext cx="588" cy="599"/>
            </a:xfrm>
            <a:custGeom>
              <a:avLst/>
              <a:gdLst>
                <a:gd name="T0" fmla="*/ 588 w 586"/>
                <a:gd name="T1" fmla="*/ 0 h 599"/>
                <a:gd name="T2" fmla="*/ 570 w 586"/>
                <a:gd name="T3" fmla="*/ 0 h 599"/>
                <a:gd name="T4" fmla="*/ 408 w 586"/>
                <a:gd name="T5" fmla="*/ 132 h 599"/>
                <a:gd name="T6" fmla="*/ 258 w 586"/>
                <a:gd name="T7" fmla="*/ 270 h 599"/>
                <a:gd name="T8" fmla="*/ 120 w 586"/>
                <a:gd name="T9" fmla="*/ 420 h 599"/>
                <a:gd name="T10" fmla="*/ 0 w 586"/>
                <a:gd name="T11" fmla="*/ 575 h 599"/>
                <a:gd name="T12" fmla="*/ 0 w 586"/>
                <a:gd name="T13" fmla="*/ 599 h 599"/>
                <a:gd name="T14" fmla="*/ 120 w 586"/>
                <a:gd name="T15" fmla="*/ 432 h 599"/>
                <a:gd name="T16" fmla="*/ 258 w 586"/>
                <a:gd name="T17" fmla="*/ 282 h 599"/>
                <a:gd name="T18" fmla="*/ 414 w 586"/>
                <a:gd name="T19" fmla="*/ 138 h 599"/>
                <a:gd name="T20" fmla="*/ 588 w 586"/>
                <a:gd name="T21" fmla="*/ 0 h 599"/>
                <a:gd name="T22" fmla="*/ 588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 name="Freeform 27"/>
            <p:cNvSpPr>
              <a:spLocks/>
            </p:cNvSpPr>
            <p:nvPr/>
          </p:nvSpPr>
          <p:spPr bwMode="hidden">
            <a:xfrm>
              <a:off x="6" y="0"/>
              <a:ext cx="270" cy="252"/>
            </a:xfrm>
            <a:custGeom>
              <a:avLst/>
              <a:gdLst>
                <a:gd name="T0" fmla="*/ 270 w 269"/>
                <a:gd name="T1" fmla="*/ 0 h 252"/>
                <a:gd name="T2" fmla="*/ 252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70 w 269"/>
                <a:gd name="T15" fmla="*/ 0 h 252"/>
                <a:gd name="T16" fmla="*/ 270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20" name="Group 31"/>
            <p:cNvGrpSpPr>
              <a:grpSpLocks/>
            </p:cNvGrpSpPr>
            <p:nvPr/>
          </p:nvGrpSpPr>
          <p:grpSpPr bwMode="auto">
            <a:xfrm>
              <a:off x="1" y="392"/>
              <a:ext cx="5758" cy="1571"/>
              <a:chOff x="1" y="392"/>
              <a:chExt cx="5758" cy="1571"/>
            </a:xfrm>
          </p:grpSpPr>
          <p:sp>
            <p:nvSpPr>
              <p:cNvPr id="23"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6"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1"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9255" name="Rectangle 39"/>
          <p:cNvSpPr>
            <a:spLocks noGrp="1" noChangeArrowheads="1"/>
          </p:cNvSpPr>
          <p:nvPr>
            <p:ph type="ctrTitle" sz="quarter"/>
          </p:nvPr>
        </p:nvSpPr>
        <p:spPr>
          <a:xfrm>
            <a:off x="685800" y="1692275"/>
            <a:ext cx="7772400" cy="1736725"/>
          </a:xfrm>
        </p:spPr>
        <p:txBody>
          <a:bodyPr anchor="b"/>
          <a:lstStyle>
            <a:lvl1pPr>
              <a:defRPr sz="5400"/>
            </a:lvl1pPr>
          </a:lstStyle>
          <a:p>
            <a:pPr lvl="0"/>
            <a:r>
              <a:rPr lang="en-US" noProof="0" smtClean="0"/>
              <a:t>Click to edit Master title style</a:t>
            </a:r>
          </a:p>
        </p:txBody>
      </p:sp>
      <p:sp>
        <p:nvSpPr>
          <p:cNvPr id="9256"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41" name="Rectangle 41"/>
          <p:cNvSpPr>
            <a:spLocks noGrp="1" noChangeArrowheads="1"/>
          </p:cNvSpPr>
          <p:nvPr>
            <p:ph type="dt" sz="quarter" idx="10"/>
          </p:nvPr>
        </p:nvSpPr>
        <p:spPr/>
        <p:txBody>
          <a:bodyPr/>
          <a:lstStyle>
            <a:lvl1pPr>
              <a:defRPr smtClean="0"/>
            </a:lvl1pPr>
          </a:lstStyle>
          <a:p>
            <a:pPr>
              <a:defRPr/>
            </a:pPr>
            <a:endParaRPr lang="en-US"/>
          </a:p>
        </p:txBody>
      </p:sp>
      <p:sp>
        <p:nvSpPr>
          <p:cNvPr id="42" name="Rectangle 42"/>
          <p:cNvSpPr>
            <a:spLocks noGrp="1" noChangeArrowheads="1"/>
          </p:cNvSpPr>
          <p:nvPr>
            <p:ph type="ftr" sz="quarter" idx="11"/>
          </p:nvPr>
        </p:nvSpPr>
        <p:spPr/>
        <p:txBody>
          <a:bodyPr/>
          <a:lstStyle>
            <a:lvl1pPr>
              <a:defRPr smtClean="0"/>
            </a:lvl1pPr>
          </a:lstStyle>
          <a:p>
            <a:pPr>
              <a:defRPr/>
            </a:pPr>
            <a:endParaRPr lang="en-US"/>
          </a:p>
        </p:txBody>
      </p:sp>
      <p:sp>
        <p:nvSpPr>
          <p:cNvPr id="43" name="Rectangle 43"/>
          <p:cNvSpPr>
            <a:spLocks noGrp="1" noChangeArrowheads="1"/>
          </p:cNvSpPr>
          <p:nvPr>
            <p:ph type="sldNum" sz="quarter" idx="12"/>
          </p:nvPr>
        </p:nvSpPr>
        <p:spPr/>
        <p:txBody>
          <a:bodyPr/>
          <a:lstStyle>
            <a:lvl1pPr>
              <a:defRPr smtClean="0"/>
            </a:lvl1pPr>
          </a:lstStyle>
          <a:p>
            <a:pPr>
              <a:defRPr/>
            </a:pPr>
            <a:fld id="{1312CC07-64CF-4C82-BE95-F76C032D02DA}" type="slidenum">
              <a:rPr lang="en-US"/>
              <a:pPr>
                <a:defRPr/>
              </a:pPr>
              <a:t>‹#›</a:t>
            </a:fld>
            <a:endParaRPr lang="en-US"/>
          </a:p>
        </p:txBody>
      </p:sp>
    </p:spTree>
    <p:extLst>
      <p:ext uri="{BB962C8B-B14F-4D97-AF65-F5344CB8AC3E}">
        <p14:creationId xmlns:p14="http://schemas.microsoft.com/office/powerpoint/2010/main" val="1377892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B2EEEAE4-CC2D-47A5-A45C-3E07DE3ADE4B}" type="slidenum">
              <a:rPr lang="en-US"/>
              <a:pPr>
                <a:defRPr/>
              </a:pPr>
              <a:t>‹#›</a:t>
            </a:fld>
            <a:endParaRPr lang="en-US"/>
          </a:p>
        </p:txBody>
      </p:sp>
    </p:spTree>
    <p:extLst>
      <p:ext uri="{BB962C8B-B14F-4D97-AF65-F5344CB8AC3E}">
        <p14:creationId xmlns:p14="http://schemas.microsoft.com/office/powerpoint/2010/main" val="4091942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5842C08E-920C-4891-B857-E3030C721C82}" type="slidenum">
              <a:rPr lang="en-US"/>
              <a:pPr>
                <a:defRPr/>
              </a:pPr>
              <a:t>‹#›</a:t>
            </a:fld>
            <a:endParaRPr lang="en-US"/>
          </a:p>
        </p:txBody>
      </p:sp>
    </p:spTree>
    <p:extLst>
      <p:ext uri="{BB962C8B-B14F-4D97-AF65-F5344CB8AC3E}">
        <p14:creationId xmlns:p14="http://schemas.microsoft.com/office/powerpoint/2010/main" val="2703319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pPr lvl="0"/>
            <a:endParaRPr lang="en-US" noProof="0" smtClean="0"/>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15D8DC47-F202-4146-B3FB-59E011DC02E6}" type="slidenum">
              <a:rPr lang="en-US"/>
              <a:pPr>
                <a:defRPr/>
              </a:pPr>
              <a:t>‹#›</a:t>
            </a:fld>
            <a:endParaRPr lang="en-US"/>
          </a:p>
        </p:txBody>
      </p:sp>
    </p:spTree>
    <p:extLst>
      <p:ext uri="{BB962C8B-B14F-4D97-AF65-F5344CB8AC3E}">
        <p14:creationId xmlns:p14="http://schemas.microsoft.com/office/powerpoint/2010/main" val="3589540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0"/>
          <p:cNvSpPr>
            <a:spLocks noGrp="1" noChangeArrowheads="1"/>
          </p:cNvSpPr>
          <p:nvPr>
            <p:ph type="dt" sz="half" idx="10"/>
          </p:nvPr>
        </p:nvSpPr>
        <p:spPr>
          <a:ln/>
        </p:spPr>
        <p:txBody>
          <a:bodyPr/>
          <a:lstStyle>
            <a:lvl1pPr>
              <a:defRPr/>
            </a:lvl1pPr>
          </a:lstStyle>
          <a:p>
            <a:pPr>
              <a:defRPr/>
            </a:pPr>
            <a:endParaRPr lang="en-US"/>
          </a:p>
        </p:txBody>
      </p:sp>
      <p:sp>
        <p:nvSpPr>
          <p:cNvPr id="4" name="Rectangle 41"/>
          <p:cNvSpPr>
            <a:spLocks noGrp="1" noChangeArrowheads="1"/>
          </p:cNvSpPr>
          <p:nvPr>
            <p:ph type="ftr" sz="quarter" idx="11"/>
          </p:nvPr>
        </p:nvSpPr>
        <p:spPr>
          <a:ln/>
        </p:spPr>
        <p:txBody>
          <a:bodyPr/>
          <a:lstStyle>
            <a:lvl1pPr>
              <a:defRPr/>
            </a:lvl1pPr>
          </a:lstStyle>
          <a:p>
            <a:pPr>
              <a:defRPr/>
            </a:pPr>
            <a:endParaRPr lang="en-US"/>
          </a:p>
        </p:txBody>
      </p:sp>
      <p:sp>
        <p:nvSpPr>
          <p:cNvPr id="5" name="Rectangle 42"/>
          <p:cNvSpPr>
            <a:spLocks noGrp="1" noChangeArrowheads="1"/>
          </p:cNvSpPr>
          <p:nvPr>
            <p:ph type="sldNum" sz="quarter" idx="12"/>
          </p:nvPr>
        </p:nvSpPr>
        <p:spPr>
          <a:ln/>
        </p:spPr>
        <p:txBody>
          <a:bodyPr/>
          <a:lstStyle>
            <a:lvl1pPr>
              <a:defRPr/>
            </a:lvl1pPr>
          </a:lstStyle>
          <a:p>
            <a:pPr>
              <a:defRPr/>
            </a:pPr>
            <a:fld id="{5BC1F3F4-A0B1-4B85-AD7D-06F721A1A9FB}" type="slidenum">
              <a:rPr lang="en-US"/>
              <a:pPr>
                <a:defRPr/>
              </a:pPr>
              <a:t>‹#›</a:t>
            </a:fld>
            <a:endParaRPr lang="en-US"/>
          </a:p>
        </p:txBody>
      </p:sp>
    </p:spTree>
    <p:extLst>
      <p:ext uri="{BB962C8B-B14F-4D97-AF65-F5344CB8AC3E}">
        <p14:creationId xmlns:p14="http://schemas.microsoft.com/office/powerpoint/2010/main" val="3017949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C1B36AF7-5838-4E57-A755-3131A4FA566A}" type="slidenum">
              <a:rPr lang="en-US"/>
              <a:pPr>
                <a:defRPr/>
              </a:pPr>
              <a:t>‹#›</a:t>
            </a:fld>
            <a:endParaRPr lang="en-US"/>
          </a:p>
        </p:txBody>
      </p:sp>
    </p:spTree>
    <p:extLst>
      <p:ext uri="{BB962C8B-B14F-4D97-AF65-F5344CB8AC3E}">
        <p14:creationId xmlns:p14="http://schemas.microsoft.com/office/powerpoint/2010/main" val="1937616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pPr>
              <a:defRPr/>
            </a:pPr>
            <a:fld id="{EA2C7F4B-8793-4C6A-AE70-1A75580455F1}" type="slidenum">
              <a:rPr lang="en-US"/>
              <a:pPr>
                <a:defRPr/>
              </a:pPr>
              <a:t>‹#›</a:t>
            </a:fld>
            <a:endParaRPr lang="en-US"/>
          </a:p>
        </p:txBody>
      </p:sp>
    </p:spTree>
    <p:extLst>
      <p:ext uri="{BB962C8B-B14F-4D97-AF65-F5344CB8AC3E}">
        <p14:creationId xmlns:p14="http://schemas.microsoft.com/office/powerpoint/2010/main" val="3537144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pPr>
              <a:defRPr/>
            </a:pPr>
            <a:fld id="{6F0FD498-0870-4475-A65E-5C8D6BFA22AB}" type="slidenum">
              <a:rPr lang="en-US"/>
              <a:pPr>
                <a:defRPr/>
              </a:pPr>
              <a:t>‹#›</a:t>
            </a:fld>
            <a:endParaRPr lang="en-US"/>
          </a:p>
        </p:txBody>
      </p:sp>
    </p:spTree>
    <p:extLst>
      <p:ext uri="{BB962C8B-B14F-4D97-AF65-F5344CB8AC3E}">
        <p14:creationId xmlns:p14="http://schemas.microsoft.com/office/powerpoint/2010/main" val="2189115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0"/>
          <p:cNvSpPr>
            <a:spLocks noGrp="1" noChangeArrowheads="1"/>
          </p:cNvSpPr>
          <p:nvPr>
            <p:ph type="dt" sz="half" idx="10"/>
          </p:nvPr>
        </p:nvSpPr>
        <p:spPr>
          <a:ln/>
        </p:spPr>
        <p:txBody>
          <a:bodyPr/>
          <a:lstStyle>
            <a:lvl1pPr>
              <a:defRPr/>
            </a:lvl1pPr>
          </a:lstStyle>
          <a:p>
            <a:pPr>
              <a:defRPr/>
            </a:pPr>
            <a:endParaRPr lang="en-US"/>
          </a:p>
        </p:txBody>
      </p:sp>
      <p:sp>
        <p:nvSpPr>
          <p:cNvPr id="8" name="Rectangle 41"/>
          <p:cNvSpPr>
            <a:spLocks noGrp="1" noChangeArrowheads="1"/>
          </p:cNvSpPr>
          <p:nvPr>
            <p:ph type="ftr" sz="quarter" idx="11"/>
          </p:nvPr>
        </p:nvSpPr>
        <p:spPr>
          <a:ln/>
        </p:spPr>
        <p:txBody>
          <a:bodyPr/>
          <a:lstStyle>
            <a:lvl1pPr>
              <a:defRPr/>
            </a:lvl1pPr>
          </a:lstStyle>
          <a:p>
            <a:pPr>
              <a:defRPr/>
            </a:pPr>
            <a:endParaRPr lang="en-US"/>
          </a:p>
        </p:txBody>
      </p:sp>
      <p:sp>
        <p:nvSpPr>
          <p:cNvPr id="9" name="Rectangle 42"/>
          <p:cNvSpPr>
            <a:spLocks noGrp="1" noChangeArrowheads="1"/>
          </p:cNvSpPr>
          <p:nvPr>
            <p:ph type="sldNum" sz="quarter" idx="12"/>
          </p:nvPr>
        </p:nvSpPr>
        <p:spPr>
          <a:ln/>
        </p:spPr>
        <p:txBody>
          <a:bodyPr/>
          <a:lstStyle>
            <a:lvl1pPr>
              <a:defRPr/>
            </a:lvl1pPr>
          </a:lstStyle>
          <a:p>
            <a:pPr>
              <a:defRPr/>
            </a:pPr>
            <a:fld id="{AC2B720B-D584-438F-B649-5FAB043C8BD6}" type="slidenum">
              <a:rPr lang="en-US"/>
              <a:pPr>
                <a:defRPr/>
              </a:pPr>
              <a:t>‹#›</a:t>
            </a:fld>
            <a:endParaRPr lang="en-US"/>
          </a:p>
        </p:txBody>
      </p:sp>
    </p:spTree>
    <p:extLst>
      <p:ext uri="{BB962C8B-B14F-4D97-AF65-F5344CB8AC3E}">
        <p14:creationId xmlns:p14="http://schemas.microsoft.com/office/powerpoint/2010/main" val="2990009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0"/>
          <p:cNvSpPr>
            <a:spLocks noGrp="1" noChangeArrowheads="1"/>
          </p:cNvSpPr>
          <p:nvPr>
            <p:ph type="dt" sz="half" idx="10"/>
          </p:nvPr>
        </p:nvSpPr>
        <p:spPr>
          <a:ln/>
        </p:spPr>
        <p:txBody>
          <a:bodyPr/>
          <a:lstStyle>
            <a:lvl1pPr>
              <a:defRPr/>
            </a:lvl1pPr>
          </a:lstStyle>
          <a:p>
            <a:pPr>
              <a:defRPr/>
            </a:pPr>
            <a:endParaRPr lang="en-US"/>
          </a:p>
        </p:txBody>
      </p:sp>
      <p:sp>
        <p:nvSpPr>
          <p:cNvPr id="4" name="Rectangle 41"/>
          <p:cNvSpPr>
            <a:spLocks noGrp="1" noChangeArrowheads="1"/>
          </p:cNvSpPr>
          <p:nvPr>
            <p:ph type="ftr" sz="quarter" idx="11"/>
          </p:nvPr>
        </p:nvSpPr>
        <p:spPr>
          <a:ln/>
        </p:spPr>
        <p:txBody>
          <a:bodyPr/>
          <a:lstStyle>
            <a:lvl1pPr>
              <a:defRPr/>
            </a:lvl1pPr>
          </a:lstStyle>
          <a:p>
            <a:pPr>
              <a:defRPr/>
            </a:pPr>
            <a:endParaRPr lang="en-US"/>
          </a:p>
        </p:txBody>
      </p:sp>
      <p:sp>
        <p:nvSpPr>
          <p:cNvPr id="5" name="Rectangle 42"/>
          <p:cNvSpPr>
            <a:spLocks noGrp="1" noChangeArrowheads="1"/>
          </p:cNvSpPr>
          <p:nvPr>
            <p:ph type="sldNum" sz="quarter" idx="12"/>
          </p:nvPr>
        </p:nvSpPr>
        <p:spPr>
          <a:ln/>
        </p:spPr>
        <p:txBody>
          <a:bodyPr/>
          <a:lstStyle>
            <a:lvl1pPr>
              <a:defRPr/>
            </a:lvl1pPr>
          </a:lstStyle>
          <a:p>
            <a:pPr>
              <a:defRPr/>
            </a:pPr>
            <a:fld id="{A4A03CFE-CBBD-42A6-9D8D-85E3137BD529}" type="slidenum">
              <a:rPr lang="en-US"/>
              <a:pPr>
                <a:defRPr/>
              </a:pPr>
              <a:t>‹#›</a:t>
            </a:fld>
            <a:endParaRPr lang="en-US"/>
          </a:p>
        </p:txBody>
      </p:sp>
    </p:spTree>
    <p:extLst>
      <p:ext uri="{BB962C8B-B14F-4D97-AF65-F5344CB8AC3E}">
        <p14:creationId xmlns:p14="http://schemas.microsoft.com/office/powerpoint/2010/main" val="2373966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0"/>
          <p:cNvSpPr>
            <a:spLocks noGrp="1" noChangeArrowheads="1"/>
          </p:cNvSpPr>
          <p:nvPr>
            <p:ph type="dt" sz="half" idx="10"/>
          </p:nvPr>
        </p:nvSpPr>
        <p:spPr>
          <a:ln/>
        </p:spPr>
        <p:txBody>
          <a:bodyPr/>
          <a:lstStyle>
            <a:lvl1pPr>
              <a:defRPr/>
            </a:lvl1pPr>
          </a:lstStyle>
          <a:p>
            <a:pPr>
              <a:defRPr/>
            </a:pPr>
            <a:endParaRPr lang="en-US"/>
          </a:p>
        </p:txBody>
      </p:sp>
      <p:sp>
        <p:nvSpPr>
          <p:cNvPr id="3" name="Rectangle 41"/>
          <p:cNvSpPr>
            <a:spLocks noGrp="1" noChangeArrowheads="1"/>
          </p:cNvSpPr>
          <p:nvPr>
            <p:ph type="ftr" sz="quarter" idx="11"/>
          </p:nvPr>
        </p:nvSpPr>
        <p:spPr>
          <a:ln/>
        </p:spPr>
        <p:txBody>
          <a:bodyPr/>
          <a:lstStyle>
            <a:lvl1pPr>
              <a:defRPr/>
            </a:lvl1pPr>
          </a:lstStyle>
          <a:p>
            <a:pPr>
              <a:defRPr/>
            </a:pPr>
            <a:endParaRPr lang="en-US"/>
          </a:p>
        </p:txBody>
      </p:sp>
      <p:sp>
        <p:nvSpPr>
          <p:cNvPr id="4" name="Rectangle 42"/>
          <p:cNvSpPr>
            <a:spLocks noGrp="1" noChangeArrowheads="1"/>
          </p:cNvSpPr>
          <p:nvPr>
            <p:ph type="sldNum" sz="quarter" idx="12"/>
          </p:nvPr>
        </p:nvSpPr>
        <p:spPr>
          <a:ln/>
        </p:spPr>
        <p:txBody>
          <a:bodyPr/>
          <a:lstStyle>
            <a:lvl1pPr>
              <a:defRPr/>
            </a:lvl1pPr>
          </a:lstStyle>
          <a:p>
            <a:pPr>
              <a:defRPr/>
            </a:pPr>
            <a:fld id="{A112A7F1-8D00-4C48-BCF6-A916AA7783CF}" type="slidenum">
              <a:rPr lang="en-US"/>
              <a:pPr>
                <a:defRPr/>
              </a:pPr>
              <a:t>‹#›</a:t>
            </a:fld>
            <a:endParaRPr lang="en-US"/>
          </a:p>
        </p:txBody>
      </p:sp>
    </p:spTree>
    <p:extLst>
      <p:ext uri="{BB962C8B-B14F-4D97-AF65-F5344CB8AC3E}">
        <p14:creationId xmlns:p14="http://schemas.microsoft.com/office/powerpoint/2010/main" val="2528737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pPr>
              <a:defRPr/>
            </a:pPr>
            <a:fld id="{11A62C6D-B8F7-4E6A-A129-C95AAC769AF8}" type="slidenum">
              <a:rPr lang="en-US"/>
              <a:pPr>
                <a:defRPr/>
              </a:pPr>
              <a:t>‹#›</a:t>
            </a:fld>
            <a:endParaRPr lang="en-US"/>
          </a:p>
        </p:txBody>
      </p:sp>
    </p:spTree>
    <p:extLst>
      <p:ext uri="{BB962C8B-B14F-4D97-AF65-F5344CB8AC3E}">
        <p14:creationId xmlns:p14="http://schemas.microsoft.com/office/powerpoint/2010/main" val="3071939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pPr>
              <a:defRPr/>
            </a:pPr>
            <a:fld id="{096F4821-BFE0-43B4-BAAF-2B1C3526B298}" type="slidenum">
              <a:rPr lang="en-US"/>
              <a:pPr>
                <a:defRPr/>
              </a:pPr>
              <a:t>‹#›</a:t>
            </a:fld>
            <a:endParaRPr lang="en-US"/>
          </a:p>
        </p:txBody>
      </p:sp>
    </p:spTree>
    <p:extLst>
      <p:ext uri="{BB962C8B-B14F-4D97-AF65-F5344CB8AC3E}">
        <p14:creationId xmlns:p14="http://schemas.microsoft.com/office/powerpoint/2010/main" val="2863771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39216"/>
                <a:invGamma/>
              </a:schemeClr>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588" y="0"/>
            <a:ext cx="9148762" cy="6851650"/>
            <a:chOff x="1" y="0"/>
            <a:chExt cx="5763" cy="4316"/>
          </a:xfrm>
        </p:grpSpPr>
        <p:sp>
          <p:nvSpPr>
            <p:cNvPr id="8195"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8196"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8197"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nvGrpSpPr>
            <p:cNvPr id="1035" name="Group 6"/>
            <p:cNvGrpSpPr>
              <a:grpSpLocks/>
            </p:cNvGrpSpPr>
            <p:nvPr/>
          </p:nvGrpSpPr>
          <p:grpSpPr bwMode="auto">
            <a:xfrm>
              <a:off x="288" y="0"/>
              <a:ext cx="5098" cy="4316"/>
              <a:chOff x="288" y="0"/>
              <a:chExt cx="5098" cy="4316"/>
            </a:xfrm>
          </p:grpSpPr>
          <p:sp>
            <p:nvSpPr>
              <p:cNvPr id="8199"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8200"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8201"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8202"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8203"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8204"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8205"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8206"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8207"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8208"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8209"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8210"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8211"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grpSp>
        <p:sp>
          <p:nvSpPr>
            <p:cNvPr id="8212"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8213"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8214"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39" name="Freeform 23"/>
            <p:cNvSpPr>
              <a:spLocks/>
            </p:cNvSpPr>
            <p:nvPr/>
          </p:nvSpPr>
          <p:spPr bwMode="hidden">
            <a:xfrm>
              <a:off x="5041" y="0"/>
              <a:ext cx="719" cy="845"/>
            </a:xfrm>
            <a:custGeom>
              <a:avLst/>
              <a:gdLst>
                <a:gd name="T0" fmla="*/ 719 w 717"/>
                <a:gd name="T1" fmla="*/ 845 h 845"/>
                <a:gd name="T2" fmla="*/ 719 w 717"/>
                <a:gd name="T3" fmla="*/ 821 h 845"/>
                <a:gd name="T4" fmla="*/ 576 w 717"/>
                <a:gd name="T5" fmla="*/ 605 h 845"/>
                <a:gd name="T6" fmla="*/ 407 w 717"/>
                <a:gd name="T7" fmla="*/ 396 h 845"/>
                <a:gd name="T8" fmla="*/ 222 w 717"/>
                <a:gd name="T9" fmla="*/ 192 h 845"/>
                <a:gd name="T10" fmla="*/ 17 w 717"/>
                <a:gd name="T11" fmla="*/ 0 h 845"/>
                <a:gd name="T12" fmla="*/ 0 w 717"/>
                <a:gd name="T13" fmla="*/ 0 h 845"/>
                <a:gd name="T14" fmla="*/ 210 w 717"/>
                <a:gd name="T15" fmla="*/ 198 h 845"/>
                <a:gd name="T16" fmla="*/ 401 w 717"/>
                <a:gd name="T17" fmla="*/ 408 h 845"/>
                <a:gd name="T18" fmla="*/ 570 w 717"/>
                <a:gd name="T19" fmla="*/ 623 h 845"/>
                <a:gd name="T20" fmla="*/ 719 w 717"/>
                <a:gd name="T21" fmla="*/ 845 h 845"/>
                <a:gd name="T22" fmla="*/ 719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0" name="Freeform 24"/>
            <p:cNvSpPr>
              <a:spLocks/>
            </p:cNvSpPr>
            <p:nvPr/>
          </p:nvSpPr>
          <p:spPr bwMode="hidden">
            <a:xfrm>
              <a:off x="5352" y="0"/>
              <a:ext cx="408" cy="414"/>
            </a:xfrm>
            <a:custGeom>
              <a:avLst/>
              <a:gdLst>
                <a:gd name="T0" fmla="*/ 408 w 407"/>
                <a:gd name="T1" fmla="*/ 414 h 414"/>
                <a:gd name="T2" fmla="*/ 408 w 407"/>
                <a:gd name="T3" fmla="*/ 396 h 414"/>
                <a:gd name="T4" fmla="*/ 223 w 407"/>
                <a:gd name="T5" fmla="*/ 192 h 414"/>
                <a:gd name="T6" fmla="*/ 12 w 407"/>
                <a:gd name="T7" fmla="*/ 0 h 414"/>
                <a:gd name="T8" fmla="*/ 0 w 407"/>
                <a:gd name="T9" fmla="*/ 0 h 414"/>
                <a:gd name="T10" fmla="*/ 108 w 407"/>
                <a:gd name="T11" fmla="*/ 102 h 414"/>
                <a:gd name="T12" fmla="*/ 217 w 407"/>
                <a:gd name="T13" fmla="*/ 204 h 414"/>
                <a:gd name="T14" fmla="*/ 408 w 407"/>
                <a:gd name="T15" fmla="*/ 414 h 414"/>
                <a:gd name="T16" fmla="*/ 408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217"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en-US"/>
            </a:p>
          </p:txBody>
        </p:sp>
        <p:sp>
          <p:nvSpPr>
            <p:cNvPr id="1042" name="Freeform 26"/>
            <p:cNvSpPr>
              <a:spLocks/>
            </p:cNvSpPr>
            <p:nvPr/>
          </p:nvSpPr>
          <p:spPr bwMode="hidden">
            <a:xfrm>
              <a:off x="6" y="0"/>
              <a:ext cx="588" cy="599"/>
            </a:xfrm>
            <a:custGeom>
              <a:avLst/>
              <a:gdLst>
                <a:gd name="T0" fmla="*/ 588 w 586"/>
                <a:gd name="T1" fmla="*/ 0 h 599"/>
                <a:gd name="T2" fmla="*/ 570 w 586"/>
                <a:gd name="T3" fmla="*/ 0 h 599"/>
                <a:gd name="T4" fmla="*/ 408 w 586"/>
                <a:gd name="T5" fmla="*/ 132 h 599"/>
                <a:gd name="T6" fmla="*/ 258 w 586"/>
                <a:gd name="T7" fmla="*/ 270 h 599"/>
                <a:gd name="T8" fmla="*/ 120 w 586"/>
                <a:gd name="T9" fmla="*/ 420 h 599"/>
                <a:gd name="T10" fmla="*/ 0 w 586"/>
                <a:gd name="T11" fmla="*/ 575 h 599"/>
                <a:gd name="T12" fmla="*/ 0 w 586"/>
                <a:gd name="T13" fmla="*/ 599 h 599"/>
                <a:gd name="T14" fmla="*/ 120 w 586"/>
                <a:gd name="T15" fmla="*/ 432 h 599"/>
                <a:gd name="T16" fmla="*/ 258 w 586"/>
                <a:gd name="T17" fmla="*/ 282 h 599"/>
                <a:gd name="T18" fmla="*/ 414 w 586"/>
                <a:gd name="T19" fmla="*/ 138 h 599"/>
                <a:gd name="T20" fmla="*/ 588 w 586"/>
                <a:gd name="T21" fmla="*/ 0 h 599"/>
                <a:gd name="T22" fmla="*/ 588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3" name="Freeform 27"/>
            <p:cNvSpPr>
              <a:spLocks/>
            </p:cNvSpPr>
            <p:nvPr/>
          </p:nvSpPr>
          <p:spPr bwMode="hidden">
            <a:xfrm>
              <a:off x="6" y="0"/>
              <a:ext cx="270" cy="252"/>
            </a:xfrm>
            <a:custGeom>
              <a:avLst/>
              <a:gdLst>
                <a:gd name="T0" fmla="*/ 270 w 269"/>
                <a:gd name="T1" fmla="*/ 0 h 252"/>
                <a:gd name="T2" fmla="*/ 252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70 w 269"/>
                <a:gd name="T15" fmla="*/ 0 h 252"/>
                <a:gd name="T16" fmla="*/ 270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4" name="Line 28"/>
            <p:cNvSpPr>
              <a:spLocks noChangeShapeType="1"/>
            </p:cNvSpPr>
            <p:nvPr/>
          </p:nvSpPr>
          <p:spPr bwMode="hidden">
            <a:xfrm>
              <a:off x="1" y="2749"/>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5" name="Line 29"/>
            <p:cNvSpPr>
              <a:spLocks noChangeShapeType="1"/>
            </p:cNvSpPr>
            <p:nvPr/>
          </p:nvSpPr>
          <p:spPr bwMode="hidden">
            <a:xfrm>
              <a:off x="1" y="2356"/>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6" name="Line 30"/>
            <p:cNvSpPr>
              <a:spLocks noChangeShapeType="1"/>
            </p:cNvSpPr>
            <p:nvPr/>
          </p:nvSpPr>
          <p:spPr bwMode="hidden">
            <a:xfrm>
              <a:off x="1" y="3142"/>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047" name="Group 31"/>
            <p:cNvGrpSpPr>
              <a:grpSpLocks/>
            </p:cNvGrpSpPr>
            <p:nvPr/>
          </p:nvGrpSpPr>
          <p:grpSpPr bwMode="auto">
            <a:xfrm>
              <a:off x="1" y="392"/>
              <a:ext cx="5758" cy="1571"/>
              <a:chOff x="1" y="392"/>
              <a:chExt cx="5758" cy="1571"/>
            </a:xfrm>
          </p:grpSpPr>
          <p:sp>
            <p:nvSpPr>
              <p:cNvPr id="1050" name="Line 32"/>
              <p:cNvSpPr>
                <a:spLocks noChangeShapeType="1"/>
              </p:cNvSpPr>
              <p:nvPr userDrawn="1"/>
            </p:nvSpPr>
            <p:spPr bwMode="hidden">
              <a:xfrm>
                <a:off x="1" y="784"/>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1" name="Line 33"/>
              <p:cNvSpPr>
                <a:spLocks noChangeShapeType="1"/>
              </p:cNvSpPr>
              <p:nvPr userDrawn="1"/>
            </p:nvSpPr>
            <p:spPr bwMode="hidden">
              <a:xfrm>
                <a:off x="1" y="1963"/>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2" name="Line 34"/>
              <p:cNvSpPr>
                <a:spLocks noChangeShapeType="1"/>
              </p:cNvSpPr>
              <p:nvPr userDrawn="1"/>
            </p:nvSpPr>
            <p:spPr bwMode="hidden">
              <a:xfrm>
                <a:off x="1" y="1570"/>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3" name="Line 35"/>
              <p:cNvSpPr>
                <a:spLocks noChangeShapeType="1"/>
              </p:cNvSpPr>
              <p:nvPr userDrawn="1"/>
            </p:nvSpPr>
            <p:spPr bwMode="hidden">
              <a:xfrm>
                <a:off x="1" y="1177"/>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54" name="Line 36"/>
              <p:cNvSpPr>
                <a:spLocks noChangeShapeType="1"/>
              </p:cNvSpPr>
              <p:nvPr userDrawn="1"/>
            </p:nvSpPr>
            <p:spPr bwMode="hidden">
              <a:xfrm>
                <a:off x="1" y="392"/>
                <a:ext cx="5758" cy="0"/>
              </a:xfrm>
              <a:prstGeom prst="line">
                <a:avLst/>
              </a:prstGeom>
              <a:noFill/>
              <a:ln w="158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048" name="Line 37"/>
            <p:cNvSpPr>
              <a:spLocks noChangeShapeType="1"/>
            </p:cNvSpPr>
            <p:nvPr/>
          </p:nvSpPr>
          <p:spPr bwMode="hidden">
            <a:xfrm>
              <a:off x="1" y="3928"/>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49" name="Line 38"/>
            <p:cNvSpPr>
              <a:spLocks noChangeShapeType="1"/>
            </p:cNvSpPr>
            <p:nvPr/>
          </p:nvSpPr>
          <p:spPr bwMode="hidden">
            <a:xfrm>
              <a:off x="1" y="3535"/>
              <a:ext cx="5758" cy="0"/>
            </a:xfrm>
            <a:prstGeom prst="line">
              <a:avLst/>
            </a:prstGeom>
            <a:noFill/>
            <a:ln w="158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8231" name="Rectangle 39"/>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8232" name="Rectangle 40"/>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000" smtClean="0">
                <a:effectLst>
                  <a:outerShdw blurRad="38100" dist="38100" dir="2700000" algn="tl">
                    <a:srgbClr val="000000"/>
                  </a:outerShdw>
                </a:effectLst>
              </a:defRPr>
            </a:lvl1pPr>
          </a:lstStyle>
          <a:p>
            <a:pPr>
              <a:defRPr/>
            </a:pPr>
            <a:endParaRPr lang="en-US"/>
          </a:p>
        </p:txBody>
      </p:sp>
      <p:sp>
        <p:nvSpPr>
          <p:cNvPr id="8233" name="Rectangle 41"/>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smtClean="0">
                <a:effectLst>
                  <a:outerShdw blurRad="38100" dist="38100" dir="2700000" algn="tl">
                    <a:srgbClr val="000000"/>
                  </a:outerShdw>
                </a:effectLst>
              </a:defRPr>
            </a:lvl1pPr>
          </a:lstStyle>
          <a:p>
            <a:pPr>
              <a:defRPr/>
            </a:pPr>
            <a:endParaRPr lang="en-US"/>
          </a:p>
        </p:txBody>
      </p:sp>
      <p:sp>
        <p:nvSpPr>
          <p:cNvPr id="8234" name="Rectangle 42"/>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smtClean="0">
                <a:effectLst>
                  <a:outerShdw blurRad="38100" dist="38100" dir="2700000" algn="tl">
                    <a:srgbClr val="000000"/>
                  </a:outerShdw>
                </a:effectLst>
              </a:defRPr>
            </a:lvl1pPr>
          </a:lstStyle>
          <a:p>
            <a:pPr>
              <a:defRPr/>
            </a:pPr>
            <a:fld id="{97E87BDD-F830-45C3-B21E-52139A6E546B}" type="slidenum">
              <a:rPr lang="en-US"/>
              <a:pPr>
                <a:defRPr/>
              </a:pPr>
              <a:t>‹#›</a:t>
            </a:fld>
            <a:endParaRPr lang="en-US"/>
          </a:p>
        </p:txBody>
      </p:sp>
      <p:sp>
        <p:nvSpPr>
          <p:cNvPr id="8235" name="Rectangle 4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80"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audio" Target="../media/audio7.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8.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audio" Target="../media/audio9.wav"/><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audio" Target="../media/audio10.wav"/><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2.pn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audio" Target="../media/audio3.wav"/><Relationship Id="rId1" Type="http://schemas.openxmlformats.org/officeDocument/2006/relationships/slideLayout" Target="../slideLayouts/slideLayout13.xml"/><Relationship Id="rId6" Type="http://schemas.openxmlformats.org/officeDocument/2006/relationships/image" Target="../media/image11.png"/><Relationship Id="rId5" Type="http://schemas.openxmlformats.org/officeDocument/2006/relationships/image" Target="../media/image12.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audio" Target="../media/audio11.wav"/><Relationship Id="rId7" Type="http://schemas.openxmlformats.org/officeDocument/2006/relationships/image" Target="../media/image21.emf"/><Relationship Id="rId2" Type="http://schemas.openxmlformats.org/officeDocument/2006/relationships/audio" Target="../media/audio8.wav"/><Relationship Id="rId1" Type="http://schemas.openxmlformats.org/officeDocument/2006/relationships/slideLayout" Target="../slideLayouts/slideLayout2.xml"/><Relationship Id="rId6" Type="http://schemas.openxmlformats.org/officeDocument/2006/relationships/image" Target="../media/image20.emf"/><Relationship Id="rId5" Type="http://schemas.openxmlformats.org/officeDocument/2006/relationships/image" Target="../media/image19.emf"/><Relationship Id="rId10" Type="http://schemas.openxmlformats.org/officeDocument/2006/relationships/image" Target="../media/image24.emf"/><Relationship Id="rId4" Type="http://schemas.openxmlformats.org/officeDocument/2006/relationships/image" Target="../media/image18.jpeg"/><Relationship Id="rId9" Type="http://schemas.openxmlformats.org/officeDocument/2006/relationships/image" Target="../media/image23.emf"/></Relationships>
</file>

<file path=ppt/slides/_rels/slide16.xml.rels><?xml version="1.0" encoding="UTF-8" standalone="yes"?>
<Relationships xmlns="http://schemas.openxmlformats.org/package/2006/relationships"><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8.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2.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6.wav"/><Relationship Id="rId1" Type="http://schemas.openxmlformats.org/officeDocument/2006/relationships/slideLayout" Target="../slideLayouts/slideLayout2.xml"/><Relationship Id="rId5" Type="http://schemas.openxmlformats.org/officeDocument/2006/relationships/image" Target="../media/image25.gif"/><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2.wav"/><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3.wav"/><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7.png"/><Relationship Id="rId7" Type="http://schemas.openxmlformats.org/officeDocument/2006/relationships/image" Target="../media/image10.png"/><Relationship Id="rId2" Type="http://schemas.openxmlformats.org/officeDocument/2006/relationships/audio" Target="../media/audio5.wav"/><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audio" Target="../media/audio5.wav"/><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audio" Target="../media/audio6.wav"/><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audio" Target="../media/audio5.wav"/><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9.png"/><Relationship Id="rId4" Type="http://schemas.openxmlformats.org/officeDocument/2006/relationships/image" Target="../media/image8.png"/><Relationship Id="rId9" Type="http://schemas.openxmlformats.org/officeDocument/2006/relationships/image" Target="../media/image15.png"/></Relationships>
</file>

<file path=ppt/slides/_rels/slide9.xml.rels><?xml version="1.0" encoding="UTF-8" standalone="yes"?>
<Relationships xmlns="http://schemas.openxmlformats.org/package/2006/relationships"><Relationship Id="rId2" Type="http://schemas.openxmlformats.org/officeDocument/2006/relationships/audio" Target="../media/audio4.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4098" name="AutoShape 6"/>
          <p:cNvSpPr>
            <a:spLocks noChangeArrowheads="1"/>
          </p:cNvSpPr>
          <p:nvPr/>
        </p:nvSpPr>
        <p:spPr bwMode="auto">
          <a:xfrm>
            <a:off x="152400" y="304800"/>
            <a:ext cx="8763000" cy="914400"/>
          </a:xfrm>
          <a:prstGeom prst="ribbon">
            <a:avLst>
              <a:gd name="adj1" fmla="val 12500"/>
              <a:gd name="adj2" fmla="val 500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9" name="Text Box 7"/>
          <p:cNvSpPr txBox="1">
            <a:spLocks noChangeArrowheads="1"/>
          </p:cNvSpPr>
          <p:nvPr/>
        </p:nvSpPr>
        <p:spPr bwMode="auto">
          <a:xfrm>
            <a:off x="2362200" y="533400"/>
            <a:ext cx="42672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r>
              <a:rPr lang="en-US" sz="2800"/>
              <a:t>KIỂM TRA BÀI  CŨ</a:t>
            </a:r>
          </a:p>
        </p:txBody>
      </p:sp>
      <p:sp>
        <p:nvSpPr>
          <p:cNvPr id="16392" name="Text Box 8"/>
          <p:cNvSpPr txBox="1">
            <a:spLocks noChangeArrowheads="1"/>
          </p:cNvSpPr>
          <p:nvPr/>
        </p:nvSpPr>
        <p:spPr bwMode="auto">
          <a:xfrm>
            <a:off x="0" y="1371600"/>
            <a:ext cx="91440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r>
              <a:rPr lang="vi-VN" sz="2800" b="1" i="1" u="sng">
                <a:solidFill>
                  <a:schemeClr val="bg1"/>
                </a:solidFill>
              </a:rPr>
              <a:t>Chọn câu trả lời đúng nhất</a:t>
            </a:r>
            <a:r>
              <a:rPr lang="vi-VN" sz="2800" b="1" u="sng">
                <a:solidFill>
                  <a:schemeClr val="bg1"/>
                </a:solidFill>
              </a:rPr>
              <a:t> </a:t>
            </a:r>
          </a:p>
        </p:txBody>
      </p:sp>
      <p:sp>
        <p:nvSpPr>
          <p:cNvPr id="16393" name="Text Box 9"/>
          <p:cNvSpPr txBox="1">
            <a:spLocks noChangeArrowheads="1"/>
          </p:cNvSpPr>
          <p:nvPr/>
        </p:nvSpPr>
        <p:spPr bwMode="auto">
          <a:xfrm>
            <a:off x="533400" y="1981200"/>
            <a:ext cx="8153400" cy="230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lgn="just"/>
            <a:r>
              <a:rPr lang="vi-VN" sz="2400" b="1" u="sng">
                <a:solidFill>
                  <a:schemeClr val="bg1"/>
                </a:solidFill>
              </a:rPr>
              <a:t>Câu 1</a:t>
            </a:r>
            <a:r>
              <a:rPr lang="vi-VN" sz="2400">
                <a:solidFill>
                  <a:schemeClr val="bg1"/>
                </a:solidFill>
              </a:rPr>
              <a:t>: Độ chia nhỏ nhất (ĐCNN) của thước là:</a:t>
            </a:r>
          </a:p>
          <a:p>
            <a:pPr algn="just"/>
            <a:r>
              <a:rPr lang="vi-VN" sz="2400">
                <a:solidFill>
                  <a:schemeClr val="bg1"/>
                </a:solidFill>
              </a:rPr>
              <a:t>A. Độ dài giữa hai vạch chia liên tiếp trên thước</a:t>
            </a:r>
          </a:p>
          <a:p>
            <a:pPr algn="just"/>
            <a:r>
              <a:rPr lang="en-US" sz="2400">
                <a:solidFill>
                  <a:schemeClr val="bg1"/>
                </a:solidFill>
              </a:rPr>
              <a:t>B. Độ dài giữa các vạch ( 0-1); ( 1-2) ; (2-3); (3-4) ; (4-5) ; ….</a:t>
            </a:r>
          </a:p>
          <a:p>
            <a:pPr algn="just"/>
            <a:r>
              <a:rPr lang="vi-VN" sz="2400">
                <a:solidFill>
                  <a:schemeClr val="bg1"/>
                </a:solidFill>
              </a:rPr>
              <a:t>C. Độ dài lớn nhất ghi trên thước</a:t>
            </a:r>
          </a:p>
          <a:p>
            <a:pPr algn="just"/>
            <a:r>
              <a:rPr lang="pt-BR" sz="2400">
                <a:solidFill>
                  <a:schemeClr val="bg1"/>
                </a:solidFill>
              </a:rPr>
              <a:t>D. Cả A, B, C đều sai.</a:t>
            </a:r>
          </a:p>
        </p:txBody>
      </p:sp>
      <p:sp>
        <p:nvSpPr>
          <p:cNvPr id="16394" name="Text Box 10"/>
          <p:cNvSpPr txBox="1">
            <a:spLocks noChangeArrowheads="1"/>
          </p:cNvSpPr>
          <p:nvPr/>
        </p:nvSpPr>
        <p:spPr bwMode="auto">
          <a:xfrm>
            <a:off x="528638" y="4360863"/>
            <a:ext cx="8686800" cy="1938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lgn="l"/>
            <a:r>
              <a:rPr lang="vi-VN" sz="2400" b="1" u="sng">
                <a:solidFill>
                  <a:schemeClr val="bg1"/>
                </a:solidFill>
                <a:latin typeface="Arial" charset="0"/>
              </a:rPr>
              <a:t>Câu 2</a:t>
            </a:r>
            <a:r>
              <a:rPr lang="vi-VN" sz="2400">
                <a:solidFill>
                  <a:schemeClr val="bg1"/>
                </a:solidFill>
                <a:latin typeface="Arial" charset="0"/>
              </a:rPr>
              <a:t>: Câu nào nói đúng nhất về trọng lực ?</a:t>
            </a:r>
          </a:p>
          <a:p>
            <a:pPr algn="l"/>
            <a:r>
              <a:rPr lang="vi-VN" sz="2400">
                <a:solidFill>
                  <a:schemeClr val="bg1"/>
                </a:solidFill>
                <a:latin typeface="Arial" charset="0"/>
              </a:rPr>
              <a:t>A. Trọng lực là lực hút của trái đất</a:t>
            </a:r>
          </a:p>
          <a:p>
            <a:pPr algn="l"/>
            <a:r>
              <a:rPr lang="vi-VN" sz="2400">
                <a:solidFill>
                  <a:schemeClr val="bg1"/>
                </a:solidFill>
                <a:latin typeface="Arial" charset="0"/>
              </a:rPr>
              <a:t>B. Trọng lực có phương thẳng đứng </a:t>
            </a:r>
          </a:p>
          <a:p>
            <a:pPr algn="l"/>
            <a:r>
              <a:rPr lang="vi-VN" sz="2400">
                <a:solidFill>
                  <a:schemeClr val="bg1"/>
                </a:solidFill>
                <a:latin typeface="Arial" charset="0"/>
              </a:rPr>
              <a:t>C. Trọng lực có chiều hướng về phía trái đất.</a:t>
            </a:r>
          </a:p>
          <a:p>
            <a:pPr algn="l"/>
            <a:r>
              <a:rPr lang="pt-BR" sz="2400">
                <a:solidFill>
                  <a:schemeClr val="bg1"/>
                </a:solidFill>
                <a:latin typeface="Arial" charset="0"/>
              </a:rPr>
              <a:t>D. Cả A , B và C</a:t>
            </a:r>
          </a:p>
        </p:txBody>
      </p:sp>
    </p:spTree>
  </p:cSld>
  <p:clrMapOvr>
    <a:masterClrMapping/>
  </p:clrMapOvr>
  <p:transition>
    <p:newsflash/>
    <p:sndAc>
      <p:stSnd>
        <p:snd r:embed="rId2" name="hammer.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afterEffect">
                                  <p:stCondLst>
                                    <p:cond delay="0"/>
                                  </p:stCondLst>
                                  <p:childTnLst>
                                    <p:set>
                                      <p:cBhvr>
                                        <p:cTn id="6" dur="1" fill="hold">
                                          <p:stCondLst>
                                            <p:cond delay="0"/>
                                          </p:stCondLst>
                                        </p:cTn>
                                        <p:tgtEl>
                                          <p:spTgt spid="16392">
                                            <p:txEl>
                                              <p:pRg st="0" end="0"/>
                                            </p:txEl>
                                          </p:spTgt>
                                        </p:tgtEl>
                                        <p:attrNameLst>
                                          <p:attrName>style.visibility</p:attrName>
                                        </p:attrNameLst>
                                      </p:cBhvr>
                                      <p:to>
                                        <p:strVal val="visible"/>
                                      </p:to>
                                    </p:set>
                                    <p:anim calcmode="lin" valueType="num">
                                      <p:cBhvr>
                                        <p:cTn id="7" dur="1000" fill="hold"/>
                                        <p:tgtEl>
                                          <p:spTgt spid="16392">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16392">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16392">
                                            <p:txEl>
                                              <p:pRg st="0" end="0"/>
                                            </p:txEl>
                                          </p:spTgt>
                                        </p:tgtEl>
                                      </p:cBhvr>
                                    </p:animEffect>
                                  </p:childTnLst>
                                </p:cTn>
                              </p:par>
                            </p:childTnLst>
                          </p:cTn>
                        </p:par>
                        <p:par>
                          <p:cTn id="10" fill="hold" nodeType="afterGroup">
                            <p:stCondLst>
                              <p:cond delay="1000"/>
                            </p:stCondLst>
                            <p:childTnLst>
                              <p:par>
                                <p:cTn id="11" presetID="48" presetClass="entr" presetSubtype="0" accel="50000" fill="hold" nodeType="afterEffect">
                                  <p:stCondLst>
                                    <p:cond delay="0"/>
                                  </p:stCondLst>
                                  <p:childTnLst>
                                    <p:set>
                                      <p:cBhvr>
                                        <p:cTn id="12" dur="1" fill="hold">
                                          <p:stCondLst>
                                            <p:cond delay="0"/>
                                          </p:stCondLst>
                                        </p:cTn>
                                        <p:tgtEl>
                                          <p:spTgt spid="16393">
                                            <p:txEl>
                                              <p:pRg st="0" end="0"/>
                                            </p:txEl>
                                          </p:spTgt>
                                        </p:tgtEl>
                                        <p:attrNameLst>
                                          <p:attrName>style.visibility</p:attrName>
                                        </p:attrNameLst>
                                      </p:cBhvr>
                                      <p:to>
                                        <p:strVal val="visible"/>
                                      </p:to>
                                    </p:set>
                                    <p:anim calcmode="lin" valueType="num">
                                      <p:cBhvr>
                                        <p:cTn id="13" dur="1000" fill="hold"/>
                                        <p:tgtEl>
                                          <p:spTgt spid="16393">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1000" fill="hold"/>
                                        <p:tgtEl>
                                          <p:spTgt spid="16393">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15" dur="1000" fill="hold"/>
                                        <p:tgtEl>
                                          <p:spTgt spid="16393">
                                            <p:txEl>
                                              <p:pRg st="0" end="0"/>
                                            </p:txEl>
                                          </p:spTgt>
                                        </p:tgtEl>
                                        <p:attrNameLst>
                                          <p:attrName>ppt_y</p:attrName>
                                        </p:attrNameLst>
                                      </p:cBhvr>
                                      <p:tavLst>
                                        <p:tav tm="0">
                                          <p:val>
                                            <p:strVal val="#ppt_y"/>
                                          </p:val>
                                        </p:tav>
                                        <p:tav tm="100000">
                                          <p:val>
                                            <p:strVal val="#ppt_y"/>
                                          </p:val>
                                        </p:tav>
                                      </p:tavLst>
                                    </p:anim>
                                    <p:animEffect transition="in" filter="fade">
                                      <p:cBhvr>
                                        <p:cTn id="16" dur="1000"/>
                                        <p:tgtEl>
                                          <p:spTgt spid="16393">
                                            <p:txEl>
                                              <p:pRg st="0" end="0"/>
                                            </p:txEl>
                                          </p:spTgt>
                                        </p:tgtEl>
                                      </p:cBhvr>
                                    </p:animEffect>
                                  </p:childTnLst>
                                </p:cTn>
                              </p:par>
                            </p:childTnLst>
                          </p:cTn>
                        </p:par>
                        <p:par>
                          <p:cTn id="17" fill="hold" nodeType="afterGroup">
                            <p:stCondLst>
                              <p:cond delay="2000"/>
                            </p:stCondLst>
                            <p:childTnLst>
                              <p:par>
                                <p:cTn id="18" presetID="48" presetClass="entr" presetSubtype="0" accel="50000" fill="hold" nodeType="afterEffect">
                                  <p:stCondLst>
                                    <p:cond delay="0"/>
                                  </p:stCondLst>
                                  <p:childTnLst>
                                    <p:set>
                                      <p:cBhvr>
                                        <p:cTn id="19" dur="1" fill="hold">
                                          <p:stCondLst>
                                            <p:cond delay="0"/>
                                          </p:stCondLst>
                                        </p:cTn>
                                        <p:tgtEl>
                                          <p:spTgt spid="16393">
                                            <p:txEl>
                                              <p:pRg st="1" end="1"/>
                                            </p:txEl>
                                          </p:spTgt>
                                        </p:tgtEl>
                                        <p:attrNameLst>
                                          <p:attrName>style.visibility</p:attrName>
                                        </p:attrNameLst>
                                      </p:cBhvr>
                                      <p:to>
                                        <p:strVal val="visible"/>
                                      </p:to>
                                    </p:set>
                                    <p:anim calcmode="lin" valueType="num">
                                      <p:cBhvr>
                                        <p:cTn id="20" dur="1000" fill="hold"/>
                                        <p:tgtEl>
                                          <p:spTgt spid="16393">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1" dur="1000" fill="hold"/>
                                        <p:tgtEl>
                                          <p:spTgt spid="16393">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22" dur="1000" fill="hold"/>
                                        <p:tgtEl>
                                          <p:spTgt spid="16393">
                                            <p:txEl>
                                              <p:pRg st="1" end="1"/>
                                            </p:txEl>
                                          </p:spTgt>
                                        </p:tgtEl>
                                        <p:attrNameLst>
                                          <p:attrName>ppt_y</p:attrName>
                                        </p:attrNameLst>
                                      </p:cBhvr>
                                      <p:tavLst>
                                        <p:tav tm="0">
                                          <p:val>
                                            <p:strVal val="#ppt_y"/>
                                          </p:val>
                                        </p:tav>
                                        <p:tav tm="100000">
                                          <p:val>
                                            <p:strVal val="#ppt_y"/>
                                          </p:val>
                                        </p:tav>
                                      </p:tavLst>
                                    </p:anim>
                                    <p:animEffect transition="in" filter="fade">
                                      <p:cBhvr>
                                        <p:cTn id="23" dur="1000"/>
                                        <p:tgtEl>
                                          <p:spTgt spid="16393">
                                            <p:txEl>
                                              <p:pRg st="1" end="1"/>
                                            </p:txEl>
                                          </p:spTgt>
                                        </p:tgtEl>
                                      </p:cBhvr>
                                    </p:animEffect>
                                  </p:childTnLst>
                                </p:cTn>
                              </p:par>
                            </p:childTnLst>
                          </p:cTn>
                        </p:par>
                        <p:par>
                          <p:cTn id="24" fill="hold" nodeType="afterGroup">
                            <p:stCondLst>
                              <p:cond delay="3000"/>
                            </p:stCondLst>
                            <p:childTnLst>
                              <p:par>
                                <p:cTn id="25" presetID="48" presetClass="entr" presetSubtype="0" accel="50000" fill="hold" nodeType="afterEffect">
                                  <p:stCondLst>
                                    <p:cond delay="0"/>
                                  </p:stCondLst>
                                  <p:childTnLst>
                                    <p:set>
                                      <p:cBhvr>
                                        <p:cTn id="26" dur="1" fill="hold">
                                          <p:stCondLst>
                                            <p:cond delay="0"/>
                                          </p:stCondLst>
                                        </p:cTn>
                                        <p:tgtEl>
                                          <p:spTgt spid="16393">
                                            <p:txEl>
                                              <p:pRg st="2" end="2"/>
                                            </p:txEl>
                                          </p:spTgt>
                                        </p:tgtEl>
                                        <p:attrNameLst>
                                          <p:attrName>style.visibility</p:attrName>
                                        </p:attrNameLst>
                                      </p:cBhvr>
                                      <p:to>
                                        <p:strVal val="visible"/>
                                      </p:to>
                                    </p:set>
                                    <p:anim calcmode="lin" valueType="num">
                                      <p:cBhvr>
                                        <p:cTn id="27" dur="1000" fill="hold"/>
                                        <p:tgtEl>
                                          <p:spTgt spid="16393">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8" dur="1000" fill="hold"/>
                                        <p:tgtEl>
                                          <p:spTgt spid="16393">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29" dur="1000" fill="hold"/>
                                        <p:tgtEl>
                                          <p:spTgt spid="16393">
                                            <p:txEl>
                                              <p:pRg st="2" end="2"/>
                                            </p:txEl>
                                          </p:spTgt>
                                        </p:tgtEl>
                                        <p:attrNameLst>
                                          <p:attrName>ppt_y</p:attrName>
                                        </p:attrNameLst>
                                      </p:cBhvr>
                                      <p:tavLst>
                                        <p:tav tm="0">
                                          <p:val>
                                            <p:strVal val="#ppt_y"/>
                                          </p:val>
                                        </p:tav>
                                        <p:tav tm="100000">
                                          <p:val>
                                            <p:strVal val="#ppt_y"/>
                                          </p:val>
                                        </p:tav>
                                      </p:tavLst>
                                    </p:anim>
                                    <p:animEffect transition="in" filter="fade">
                                      <p:cBhvr>
                                        <p:cTn id="30" dur="1000"/>
                                        <p:tgtEl>
                                          <p:spTgt spid="16393">
                                            <p:txEl>
                                              <p:pRg st="2" end="2"/>
                                            </p:txEl>
                                          </p:spTgt>
                                        </p:tgtEl>
                                      </p:cBhvr>
                                    </p:animEffect>
                                  </p:childTnLst>
                                </p:cTn>
                              </p:par>
                            </p:childTnLst>
                          </p:cTn>
                        </p:par>
                        <p:par>
                          <p:cTn id="31" fill="hold" nodeType="afterGroup">
                            <p:stCondLst>
                              <p:cond delay="4000"/>
                            </p:stCondLst>
                            <p:childTnLst>
                              <p:par>
                                <p:cTn id="32" presetID="48" presetClass="entr" presetSubtype="0" accel="50000" fill="hold" nodeType="afterEffect">
                                  <p:stCondLst>
                                    <p:cond delay="0"/>
                                  </p:stCondLst>
                                  <p:childTnLst>
                                    <p:set>
                                      <p:cBhvr>
                                        <p:cTn id="33" dur="1" fill="hold">
                                          <p:stCondLst>
                                            <p:cond delay="0"/>
                                          </p:stCondLst>
                                        </p:cTn>
                                        <p:tgtEl>
                                          <p:spTgt spid="16393">
                                            <p:txEl>
                                              <p:pRg st="3" end="3"/>
                                            </p:txEl>
                                          </p:spTgt>
                                        </p:tgtEl>
                                        <p:attrNameLst>
                                          <p:attrName>style.visibility</p:attrName>
                                        </p:attrNameLst>
                                      </p:cBhvr>
                                      <p:to>
                                        <p:strVal val="visible"/>
                                      </p:to>
                                    </p:set>
                                    <p:anim calcmode="lin" valueType="num">
                                      <p:cBhvr>
                                        <p:cTn id="34" dur="1000" fill="hold"/>
                                        <p:tgtEl>
                                          <p:spTgt spid="16393">
                                            <p:txEl>
                                              <p:pRg st="3" end="3"/>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5" dur="1000" fill="hold"/>
                                        <p:tgtEl>
                                          <p:spTgt spid="16393">
                                            <p:txEl>
                                              <p:pRg st="3" end="3"/>
                                            </p:txEl>
                                          </p:spTgt>
                                        </p:tgtEl>
                                        <p:attrNameLst>
                                          <p:attrName>ppt_x</p:attrName>
                                        </p:attrNameLst>
                                      </p:cBhvr>
                                      <p:tavLst>
                                        <p:tav tm="0">
                                          <p:val>
                                            <p:fltVal val="-1"/>
                                          </p:val>
                                        </p:tav>
                                        <p:tav tm="50000">
                                          <p:val>
                                            <p:fltVal val="0.95"/>
                                          </p:val>
                                        </p:tav>
                                        <p:tav tm="100000">
                                          <p:val>
                                            <p:strVal val="#ppt_x"/>
                                          </p:val>
                                        </p:tav>
                                      </p:tavLst>
                                    </p:anim>
                                    <p:anim calcmode="lin" valueType="num">
                                      <p:cBhvr>
                                        <p:cTn id="36" dur="1000" fill="hold"/>
                                        <p:tgtEl>
                                          <p:spTgt spid="16393">
                                            <p:txEl>
                                              <p:pRg st="3" end="3"/>
                                            </p:txEl>
                                          </p:spTgt>
                                        </p:tgtEl>
                                        <p:attrNameLst>
                                          <p:attrName>ppt_y</p:attrName>
                                        </p:attrNameLst>
                                      </p:cBhvr>
                                      <p:tavLst>
                                        <p:tav tm="0">
                                          <p:val>
                                            <p:strVal val="#ppt_y"/>
                                          </p:val>
                                        </p:tav>
                                        <p:tav tm="100000">
                                          <p:val>
                                            <p:strVal val="#ppt_y"/>
                                          </p:val>
                                        </p:tav>
                                      </p:tavLst>
                                    </p:anim>
                                    <p:animEffect transition="in" filter="fade">
                                      <p:cBhvr>
                                        <p:cTn id="37" dur="1000"/>
                                        <p:tgtEl>
                                          <p:spTgt spid="16393">
                                            <p:txEl>
                                              <p:pRg st="3" end="3"/>
                                            </p:txEl>
                                          </p:spTgt>
                                        </p:tgtEl>
                                      </p:cBhvr>
                                    </p:animEffect>
                                  </p:childTnLst>
                                </p:cTn>
                              </p:par>
                            </p:childTnLst>
                          </p:cTn>
                        </p:par>
                        <p:par>
                          <p:cTn id="38" fill="hold" nodeType="afterGroup">
                            <p:stCondLst>
                              <p:cond delay="5000"/>
                            </p:stCondLst>
                            <p:childTnLst>
                              <p:par>
                                <p:cTn id="39" presetID="48" presetClass="entr" presetSubtype="0" accel="50000" fill="hold" nodeType="afterEffect">
                                  <p:stCondLst>
                                    <p:cond delay="0"/>
                                  </p:stCondLst>
                                  <p:childTnLst>
                                    <p:set>
                                      <p:cBhvr>
                                        <p:cTn id="40" dur="1" fill="hold">
                                          <p:stCondLst>
                                            <p:cond delay="0"/>
                                          </p:stCondLst>
                                        </p:cTn>
                                        <p:tgtEl>
                                          <p:spTgt spid="16393">
                                            <p:txEl>
                                              <p:pRg st="4" end="4"/>
                                            </p:txEl>
                                          </p:spTgt>
                                        </p:tgtEl>
                                        <p:attrNameLst>
                                          <p:attrName>style.visibility</p:attrName>
                                        </p:attrNameLst>
                                      </p:cBhvr>
                                      <p:to>
                                        <p:strVal val="visible"/>
                                      </p:to>
                                    </p:set>
                                    <p:anim calcmode="lin" valueType="num">
                                      <p:cBhvr>
                                        <p:cTn id="41" dur="1000" fill="hold"/>
                                        <p:tgtEl>
                                          <p:spTgt spid="16393">
                                            <p:txEl>
                                              <p:pRg st="4" end="4"/>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2" dur="1000" fill="hold"/>
                                        <p:tgtEl>
                                          <p:spTgt spid="16393">
                                            <p:txEl>
                                              <p:pRg st="4" end="4"/>
                                            </p:txEl>
                                          </p:spTgt>
                                        </p:tgtEl>
                                        <p:attrNameLst>
                                          <p:attrName>ppt_x</p:attrName>
                                        </p:attrNameLst>
                                      </p:cBhvr>
                                      <p:tavLst>
                                        <p:tav tm="0">
                                          <p:val>
                                            <p:fltVal val="-1"/>
                                          </p:val>
                                        </p:tav>
                                        <p:tav tm="50000">
                                          <p:val>
                                            <p:fltVal val="0.95"/>
                                          </p:val>
                                        </p:tav>
                                        <p:tav tm="100000">
                                          <p:val>
                                            <p:strVal val="#ppt_x"/>
                                          </p:val>
                                        </p:tav>
                                      </p:tavLst>
                                    </p:anim>
                                    <p:anim calcmode="lin" valueType="num">
                                      <p:cBhvr>
                                        <p:cTn id="43" dur="1000" fill="hold"/>
                                        <p:tgtEl>
                                          <p:spTgt spid="16393">
                                            <p:txEl>
                                              <p:pRg st="4" end="4"/>
                                            </p:txEl>
                                          </p:spTgt>
                                        </p:tgtEl>
                                        <p:attrNameLst>
                                          <p:attrName>ppt_y</p:attrName>
                                        </p:attrNameLst>
                                      </p:cBhvr>
                                      <p:tavLst>
                                        <p:tav tm="0">
                                          <p:val>
                                            <p:strVal val="#ppt_y"/>
                                          </p:val>
                                        </p:tav>
                                        <p:tav tm="100000">
                                          <p:val>
                                            <p:strVal val="#ppt_y"/>
                                          </p:val>
                                        </p:tav>
                                      </p:tavLst>
                                    </p:anim>
                                    <p:animEffect transition="in" filter="fade">
                                      <p:cBhvr>
                                        <p:cTn id="44" dur="1000"/>
                                        <p:tgtEl>
                                          <p:spTgt spid="16393">
                                            <p:txEl>
                                              <p:pRg st="4" end="4"/>
                                            </p:txEl>
                                          </p:spTgt>
                                        </p:tgtEl>
                                      </p:cBhvr>
                                    </p:animEffect>
                                  </p:childTnLst>
                                </p:cTn>
                              </p:par>
                            </p:childTnLst>
                          </p:cTn>
                        </p:par>
                        <p:par>
                          <p:cTn id="45" fill="hold" nodeType="afterGroup">
                            <p:stCondLst>
                              <p:cond delay="6000"/>
                            </p:stCondLst>
                            <p:childTnLst>
                              <p:par>
                                <p:cTn id="46" presetID="20" presetClass="entr" presetSubtype="0" fill="hold" nodeType="afterEffect">
                                  <p:stCondLst>
                                    <p:cond delay="0"/>
                                  </p:stCondLst>
                                  <p:childTnLst>
                                    <p:set>
                                      <p:cBhvr>
                                        <p:cTn id="47" dur="1" fill="hold">
                                          <p:stCondLst>
                                            <p:cond delay="0"/>
                                          </p:stCondLst>
                                        </p:cTn>
                                        <p:tgtEl>
                                          <p:spTgt spid="16394">
                                            <p:txEl>
                                              <p:pRg st="0" end="0"/>
                                            </p:txEl>
                                          </p:spTgt>
                                        </p:tgtEl>
                                        <p:attrNameLst>
                                          <p:attrName>style.visibility</p:attrName>
                                        </p:attrNameLst>
                                      </p:cBhvr>
                                      <p:to>
                                        <p:strVal val="visible"/>
                                      </p:to>
                                    </p:set>
                                    <p:animEffect transition="in" filter="wedge">
                                      <p:cBhvr>
                                        <p:cTn id="48" dur="2000"/>
                                        <p:tgtEl>
                                          <p:spTgt spid="16394">
                                            <p:txEl>
                                              <p:pRg st="0" end="0"/>
                                            </p:txEl>
                                          </p:spTgt>
                                        </p:tgtEl>
                                      </p:cBhvr>
                                    </p:animEffect>
                                  </p:childTnLst>
                                </p:cTn>
                              </p:par>
                            </p:childTnLst>
                          </p:cTn>
                        </p:par>
                        <p:par>
                          <p:cTn id="49" fill="hold" nodeType="afterGroup">
                            <p:stCondLst>
                              <p:cond delay="8000"/>
                            </p:stCondLst>
                            <p:childTnLst>
                              <p:par>
                                <p:cTn id="50" presetID="20" presetClass="entr" presetSubtype="0" fill="hold" nodeType="afterEffect">
                                  <p:stCondLst>
                                    <p:cond delay="0"/>
                                  </p:stCondLst>
                                  <p:childTnLst>
                                    <p:set>
                                      <p:cBhvr>
                                        <p:cTn id="51" dur="1" fill="hold">
                                          <p:stCondLst>
                                            <p:cond delay="0"/>
                                          </p:stCondLst>
                                        </p:cTn>
                                        <p:tgtEl>
                                          <p:spTgt spid="16394">
                                            <p:txEl>
                                              <p:pRg st="1" end="1"/>
                                            </p:txEl>
                                          </p:spTgt>
                                        </p:tgtEl>
                                        <p:attrNameLst>
                                          <p:attrName>style.visibility</p:attrName>
                                        </p:attrNameLst>
                                      </p:cBhvr>
                                      <p:to>
                                        <p:strVal val="visible"/>
                                      </p:to>
                                    </p:set>
                                    <p:animEffect transition="in" filter="wedge">
                                      <p:cBhvr>
                                        <p:cTn id="52" dur="2000"/>
                                        <p:tgtEl>
                                          <p:spTgt spid="16394">
                                            <p:txEl>
                                              <p:pRg st="1" end="1"/>
                                            </p:txEl>
                                          </p:spTgt>
                                        </p:tgtEl>
                                      </p:cBhvr>
                                    </p:animEffect>
                                  </p:childTnLst>
                                </p:cTn>
                              </p:par>
                            </p:childTnLst>
                          </p:cTn>
                        </p:par>
                        <p:par>
                          <p:cTn id="53" fill="hold" nodeType="afterGroup">
                            <p:stCondLst>
                              <p:cond delay="10000"/>
                            </p:stCondLst>
                            <p:childTnLst>
                              <p:par>
                                <p:cTn id="54" presetID="20" presetClass="entr" presetSubtype="0" fill="hold" nodeType="afterEffect">
                                  <p:stCondLst>
                                    <p:cond delay="0"/>
                                  </p:stCondLst>
                                  <p:childTnLst>
                                    <p:set>
                                      <p:cBhvr>
                                        <p:cTn id="55" dur="1" fill="hold">
                                          <p:stCondLst>
                                            <p:cond delay="0"/>
                                          </p:stCondLst>
                                        </p:cTn>
                                        <p:tgtEl>
                                          <p:spTgt spid="16394">
                                            <p:txEl>
                                              <p:pRg st="2" end="2"/>
                                            </p:txEl>
                                          </p:spTgt>
                                        </p:tgtEl>
                                        <p:attrNameLst>
                                          <p:attrName>style.visibility</p:attrName>
                                        </p:attrNameLst>
                                      </p:cBhvr>
                                      <p:to>
                                        <p:strVal val="visible"/>
                                      </p:to>
                                    </p:set>
                                    <p:animEffect transition="in" filter="wedge">
                                      <p:cBhvr>
                                        <p:cTn id="56" dur="2000"/>
                                        <p:tgtEl>
                                          <p:spTgt spid="16394">
                                            <p:txEl>
                                              <p:pRg st="2" end="2"/>
                                            </p:txEl>
                                          </p:spTgt>
                                        </p:tgtEl>
                                      </p:cBhvr>
                                    </p:animEffect>
                                  </p:childTnLst>
                                </p:cTn>
                              </p:par>
                            </p:childTnLst>
                          </p:cTn>
                        </p:par>
                        <p:par>
                          <p:cTn id="57" fill="hold" nodeType="afterGroup">
                            <p:stCondLst>
                              <p:cond delay="12000"/>
                            </p:stCondLst>
                            <p:childTnLst>
                              <p:par>
                                <p:cTn id="58" presetID="20" presetClass="entr" presetSubtype="0" fill="hold" nodeType="afterEffect">
                                  <p:stCondLst>
                                    <p:cond delay="0"/>
                                  </p:stCondLst>
                                  <p:childTnLst>
                                    <p:set>
                                      <p:cBhvr>
                                        <p:cTn id="59" dur="1" fill="hold">
                                          <p:stCondLst>
                                            <p:cond delay="0"/>
                                          </p:stCondLst>
                                        </p:cTn>
                                        <p:tgtEl>
                                          <p:spTgt spid="16394">
                                            <p:txEl>
                                              <p:pRg st="3" end="3"/>
                                            </p:txEl>
                                          </p:spTgt>
                                        </p:tgtEl>
                                        <p:attrNameLst>
                                          <p:attrName>style.visibility</p:attrName>
                                        </p:attrNameLst>
                                      </p:cBhvr>
                                      <p:to>
                                        <p:strVal val="visible"/>
                                      </p:to>
                                    </p:set>
                                    <p:animEffect transition="in" filter="wedge">
                                      <p:cBhvr>
                                        <p:cTn id="60" dur="2000"/>
                                        <p:tgtEl>
                                          <p:spTgt spid="16394">
                                            <p:txEl>
                                              <p:pRg st="3" end="3"/>
                                            </p:txEl>
                                          </p:spTgt>
                                        </p:tgtEl>
                                      </p:cBhvr>
                                    </p:animEffect>
                                  </p:childTnLst>
                                </p:cTn>
                              </p:par>
                            </p:childTnLst>
                          </p:cTn>
                        </p:par>
                        <p:par>
                          <p:cTn id="61" fill="hold" nodeType="afterGroup">
                            <p:stCondLst>
                              <p:cond delay="14000"/>
                            </p:stCondLst>
                            <p:childTnLst>
                              <p:par>
                                <p:cTn id="62" presetID="20" presetClass="entr" presetSubtype="0" fill="hold" nodeType="afterEffect">
                                  <p:stCondLst>
                                    <p:cond delay="0"/>
                                  </p:stCondLst>
                                  <p:childTnLst>
                                    <p:set>
                                      <p:cBhvr>
                                        <p:cTn id="63" dur="1" fill="hold">
                                          <p:stCondLst>
                                            <p:cond delay="0"/>
                                          </p:stCondLst>
                                        </p:cTn>
                                        <p:tgtEl>
                                          <p:spTgt spid="16394">
                                            <p:txEl>
                                              <p:pRg st="4" end="4"/>
                                            </p:txEl>
                                          </p:spTgt>
                                        </p:tgtEl>
                                        <p:attrNameLst>
                                          <p:attrName>style.visibility</p:attrName>
                                        </p:attrNameLst>
                                      </p:cBhvr>
                                      <p:to>
                                        <p:strVal val="visible"/>
                                      </p:to>
                                    </p:set>
                                    <p:animEffect transition="in" filter="wedge">
                                      <p:cBhvr>
                                        <p:cTn id="64" dur="2000"/>
                                        <p:tgtEl>
                                          <p:spTgt spid="1639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showMasterPhAnim="0">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374650"/>
            <a:ext cx="7772400" cy="762000"/>
          </a:xfrm>
        </p:spPr>
        <p:txBody>
          <a:bodyPr/>
          <a:lstStyle/>
          <a:p>
            <a:pPr algn="l" eaLnBrk="1" hangingPunct="1">
              <a:defRPr/>
            </a:pPr>
            <a:r>
              <a:rPr lang="en-US" b="1" u="sng" dirty="0" err="1"/>
              <a:t>Rút</a:t>
            </a:r>
            <a:r>
              <a:rPr lang="en-US" b="1" u="sng" dirty="0"/>
              <a:t> </a:t>
            </a:r>
            <a:r>
              <a:rPr lang="en-US" b="1" u="sng" dirty="0" err="1"/>
              <a:t>ra</a:t>
            </a:r>
            <a:r>
              <a:rPr lang="en-US" b="1" u="sng" dirty="0"/>
              <a:t> </a:t>
            </a:r>
            <a:r>
              <a:rPr lang="en-US" b="1" u="sng" dirty="0" err="1"/>
              <a:t>kết</a:t>
            </a:r>
            <a:r>
              <a:rPr lang="en-US" b="1" u="sng" dirty="0"/>
              <a:t> </a:t>
            </a:r>
            <a:r>
              <a:rPr lang="en-US" b="1" u="sng" dirty="0" err="1"/>
              <a:t>luận</a:t>
            </a:r>
            <a:r>
              <a:rPr lang="en-US" b="1" u="sng" dirty="0"/>
              <a:t>:</a:t>
            </a:r>
            <a:endParaRPr lang="en-US" b="1" u="sng" dirty="0" smtClean="0">
              <a:solidFill>
                <a:srgbClr val="0000FF"/>
              </a:solidFill>
              <a:latin typeface=".VnTime" pitchFamily="34" charset="0"/>
            </a:endParaRPr>
          </a:p>
        </p:txBody>
      </p:sp>
      <p:sp>
        <p:nvSpPr>
          <p:cNvPr id="27652" name="Rectangle 4"/>
          <p:cNvSpPr>
            <a:spLocks noChangeArrowheads="1"/>
          </p:cNvSpPr>
          <p:nvPr/>
        </p:nvSpPr>
        <p:spPr bwMode="auto">
          <a:xfrm>
            <a:off x="5410200" y="2667000"/>
            <a:ext cx="1676400" cy="457200"/>
          </a:xfrm>
          <a:prstGeom prst="rect">
            <a:avLst/>
          </a:prstGeom>
          <a:noFill/>
          <a:ln>
            <a:noFill/>
          </a:ln>
          <a:effectLst/>
        </p:spPr>
        <p:txBody>
          <a:bodyPr wrap="none" lIns="46038" tIns="46038" rIns="46038" bIns="46038" anchor="ctr"/>
          <a:lstStyle/>
          <a:p>
            <a:r>
              <a:rPr lang="en-US" sz="3200" b="1" dirty="0" err="1">
                <a:solidFill>
                  <a:srgbClr val="FF0000"/>
                </a:solidFill>
              </a:rPr>
              <a:t>dãn</a:t>
            </a:r>
            <a:r>
              <a:rPr lang="en-US" sz="3200" b="1" dirty="0">
                <a:solidFill>
                  <a:srgbClr val="FF0000"/>
                </a:solidFill>
              </a:rPr>
              <a:t> </a:t>
            </a:r>
            <a:r>
              <a:rPr lang="en-US" sz="3200" b="1" dirty="0" err="1">
                <a:solidFill>
                  <a:srgbClr val="FF0000"/>
                </a:solidFill>
              </a:rPr>
              <a:t>ra</a:t>
            </a:r>
            <a:endParaRPr lang="en-US" sz="3200" b="1" dirty="0">
              <a:solidFill>
                <a:srgbClr val="FF0000"/>
              </a:solidFill>
            </a:endParaRPr>
          </a:p>
        </p:txBody>
      </p:sp>
      <p:sp>
        <p:nvSpPr>
          <p:cNvPr id="27653" name="Rectangle 5"/>
          <p:cNvSpPr>
            <a:spLocks noChangeArrowheads="1"/>
          </p:cNvSpPr>
          <p:nvPr/>
        </p:nvSpPr>
        <p:spPr bwMode="auto">
          <a:xfrm>
            <a:off x="3276600" y="3090862"/>
            <a:ext cx="1981200" cy="490538"/>
          </a:xfrm>
          <a:prstGeom prst="rect">
            <a:avLst/>
          </a:prstGeom>
          <a:noFill/>
          <a:ln>
            <a:noFill/>
          </a:ln>
          <a:effectLst/>
        </p:spPr>
        <p:txBody>
          <a:bodyPr wrap="none" lIns="46038" tIns="46038" rIns="46038" bIns="46038" anchor="ctr"/>
          <a:lstStyle/>
          <a:p>
            <a:r>
              <a:rPr lang="vi-VN" sz="3200" b="1" dirty="0">
                <a:solidFill>
                  <a:srgbClr val="FF0000"/>
                </a:solidFill>
              </a:rPr>
              <a:t>tăng </a:t>
            </a:r>
            <a:r>
              <a:rPr lang="vi-VN" sz="3200" b="1" dirty="0" smtClean="0">
                <a:solidFill>
                  <a:srgbClr val="FF0000"/>
                </a:solidFill>
              </a:rPr>
              <a:t>lên</a:t>
            </a:r>
            <a:endParaRPr lang="vi-VN" sz="3200" b="1" dirty="0">
              <a:solidFill>
                <a:srgbClr val="FF0000"/>
              </a:solidFill>
            </a:endParaRPr>
          </a:p>
        </p:txBody>
      </p:sp>
      <p:sp>
        <p:nvSpPr>
          <p:cNvPr id="27654" name="Rectangle 6"/>
          <p:cNvSpPr>
            <a:spLocks noChangeArrowheads="1"/>
          </p:cNvSpPr>
          <p:nvPr/>
        </p:nvSpPr>
        <p:spPr bwMode="auto">
          <a:xfrm>
            <a:off x="838200" y="3899808"/>
            <a:ext cx="1752600" cy="552450"/>
          </a:xfrm>
          <a:prstGeom prst="rect">
            <a:avLst/>
          </a:prstGeom>
          <a:noFill/>
          <a:ln>
            <a:noFill/>
          </a:ln>
          <a:effectLst/>
        </p:spPr>
        <p:txBody>
          <a:bodyPr wrap="none" lIns="46038" tIns="46038" rIns="46038" bIns="46038" anchor="ctr"/>
          <a:lstStyle/>
          <a:p>
            <a:r>
              <a:rPr lang="en-US" sz="3200" b="1" dirty="0" err="1">
                <a:solidFill>
                  <a:srgbClr val="FF0000"/>
                </a:solidFill>
              </a:rPr>
              <a:t>bằng</a:t>
            </a:r>
            <a:endParaRPr lang="en-US" sz="3200" b="1" dirty="0">
              <a:solidFill>
                <a:srgbClr val="FF0000"/>
              </a:solidFill>
            </a:endParaRPr>
          </a:p>
        </p:txBody>
      </p:sp>
      <p:sp>
        <p:nvSpPr>
          <p:cNvPr id="27655" name="Text Box 7"/>
          <p:cNvSpPr txBox="1">
            <a:spLocks noChangeArrowheads="1"/>
          </p:cNvSpPr>
          <p:nvPr/>
        </p:nvSpPr>
        <p:spPr bwMode="auto">
          <a:xfrm>
            <a:off x="762000" y="1371600"/>
            <a:ext cx="7848600" cy="361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Aft>
                <a:spcPts val="600"/>
              </a:spcAft>
            </a:pPr>
            <a:r>
              <a:rPr lang="vi-VN" sz="2800" b="1" u="sng" dirty="0">
                <a:solidFill>
                  <a:schemeClr val="bg2"/>
                </a:solidFill>
              </a:rPr>
              <a:t>C1</a:t>
            </a:r>
            <a:r>
              <a:rPr lang="vi-VN" sz="2800" b="1" dirty="0">
                <a:solidFill>
                  <a:schemeClr val="bg2"/>
                </a:solidFill>
              </a:rPr>
              <a:t>: Tìm từ thích hợp trong khung để điền vào chỗ trống trong các câu sau:</a:t>
            </a:r>
          </a:p>
          <a:p>
            <a:pPr algn="just"/>
            <a:r>
              <a:rPr lang="vi-VN" sz="2800" b="1" dirty="0">
                <a:solidFill>
                  <a:schemeClr val="bg2"/>
                </a:solidFill>
              </a:rPr>
              <a:t>     Khi bị trọng lượng của các quả nặng kéo thì lò xo bị ……………,  chiều dài của nó ……………. Khi bỏ các quả nặng đi, chiều dài của nó trở lại ………… chiều dài tự nhiên của nó. Lò xo lại có hình dạng ban đầu.</a:t>
            </a:r>
            <a:endParaRPr lang="vi-VN" sz="2800" dirty="0">
              <a:solidFill>
                <a:schemeClr val="bg2"/>
              </a:solidFill>
            </a:endParaRPr>
          </a:p>
        </p:txBody>
      </p:sp>
      <p:sp>
        <p:nvSpPr>
          <p:cNvPr id="27658" name="Text Box 10"/>
          <p:cNvSpPr txBox="1">
            <a:spLocks noChangeArrowheads="1"/>
          </p:cNvSpPr>
          <p:nvPr/>
        </p:nvSpPr>
        <p:spPr bwMode="auto">
          <a:xfrm>
            <a:off x="2438400" y="5171182"/>
            <a:ext cx="4114800" cy="1384995"/>
          </a:xfrm>
          <a:prstGeom prst="rect">
            <a:avLst/>
          </a:prstGeom>
          <a:noFill/>
          <a:ln w="9525">
            <a:solidFill>
              <a:srgbClr val="FF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vi-VN" sz="2800" b="1" dirty="0">
                <a:solidFill>
                  <a:srgbClr val="FF0000"/>
                </a:solidFill>
                <a:latin typeface="Times New Roman" pitchFamily="18" charset="0"/>
                <a:cs typeface="Times New Roman" pitchFamily="18" charset="0"/>
              </a:rPr>
              <a:t> </a:t>
            </a:r>
            <a:r>
              <a:rPr lang="vi-VN" sz="2800" b="1" dirty="0" smtClean="0">
                <a:solidFill>
                  <a:srgbClr val="FF0000"/>
                </a:solidFill>
                <a:latin typeface="Times New Roman" pitchFamily="18" charset="0"/>
                <a:cs typeface="Times New Roman" pitchFamily="18" charset="0"/>
              </a:rPr>
              <a:t>         </a:t>
            </a:r>
            <a:r>
              <a:rPr lang="en-US" sz="2800" b="1" dirty="0" smtClean="0">
                <a:solidFill>
                  <a:srgbClr val="FF0000"/>
                </a:solidFill>
                <a:latin typeface="Times New Roman" pitchFamily="18" charset="0"/>
                <a:cs typeface="Times New Roman" pitchFamily="18" charset="0"/>
              </a:rPr>
              <a:t> </a:t>
            </a:r>
            <a:r>
              <a:rPr lang="vi-VN" sz="2800" b="1" dirty="0" smtClean="0">
                <a:solidFill>
                  <a:srgbClr val="FF0000"/>
                </a:solidFill>
                <a:latin typeface="Times New Roman" pitchFamily="18" charset="0"/>
                <a:cs typeface="Times New Roman" pitchFamily="18" charset="0"/>
              </a:rPr>
              <a:t>  </a:t>
            </a:r>
            <a:r>
              <a:rPr lang="en-US" sz="2800" b="1" dirty="0" smtClean="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bằng</a:t>
            </a:r>
            <a:r>
              <a:rPr lang="en-US" sz="2800" b="1" dirty="0">
                <a:solidFill>
                  <a:srgbClr val="FF0000"/>
                </a:solidFill>
                <a:latin typeface="Times New Roman" pitchFamily="18" charset="0"/>
                <a:cs typeface="Times New Roman" pitchFamily="18" charset="0"/>
              </a:rPr>
              <a:t>		</a:t>
            </a:r>
            <a:endParaRPr lang="vi-VN" sz="2800" b="1" dirty="0">
              <a:solidFill>
                <a:srgbClr val="FF0000"/>
              </a:solidFill>
              <a:latin typeface="Times New Roman" pitchFamily="18" charset="0"/>
              <a:cs typeface="Times New Roman" pitchFamily="18" charset="0"/>
            </a:endParaRPr>
          </a:p>
          <a:p>
            <a:r>
              <a:rPr lang="vi-VN" sz="2800" b="1" dirty="0" smtClean="0">
                <a:solidFill>
                  <a:srgbClr val="FF0000"/>
                </a:solidFill>
                <a:latin typeface="Times New Roman" pitchFamily="18" charset="0"/>
                <a:cs typeface="Times New Roman" pitchFamily="18" charset="0"/>
              </a:rPr>
              <a:t> - tăng lên</a:t>
            </a:r>
          </a:p>
          <a:p>
            <a:r>
              <a:rPr lang="vi-VN"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dãn</a:t>
            </a:r>
            <a:r>
              <a:rPr lang="en-US" sz="2800" b="1" dirty="0" smtClean="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ra</a:t>
            </a:r>
            <a:endParaRPr lang="en-US" sz="4000" b="1" dirty="0">
              <a:solidFill>
                <a:srgbClr val="FF0000"/>
              </a:solidFill>
              <a:effectLst>
                <a:outerShdw blurRad="38100" dist="38100" dir="2700000" algn="tl">
                  <a:srgbClr val="000000"/>
                </a:outerShdw>
              </a:effectLst>
              <a:latin typeface="Times New Roman" pitchFamily="18" charset="0"/>
              <a:cs typeface="Times New Roman" pitchFamily="18" charset="0"/>
            </a:endParaRPr>
          </a:p>
        </p:txBody>
      </p:sp>
    </p:spTree>
  </p:cSld>
  <p:clrMapOvr>
    <a:masterClrMapping/>
  </p:clrMapOvr>
  <p:transition spd="med">
    <p:push dir="d"/>
    <p:sndAc>
      <p:stSnd>
        <p:snd r:embed="rId2" name="drumroll.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7650"/>
                                        </p:tgtEl>
                                        <p:attrNameLst>
                                          <p:attrName>style.visibility</p:attrName>
                                        </p:attrNameLst>
                                      </p:cBhvr>
                                      <p:to>
                                        <p:strVal val="visible"/>
                                      </p:to>
                                    </p:set>
                                    <p:animEffect transition="in" filter="blinds(horizontal)">
                                      <p:cBhvr>
                                        <p:cTn id="7" dur="500"/>
                                        <p:tgtEl>
                                          <p:spTgt spid="27650"/>
                                        </p:tgtEl>
                                      </p:cBhvr>
                                    </p:animEffect>
                                  </p:childTnLst>
                                </p:cTn>
                              </p:par>
                            </p:childTnLst>
                          </p:cTn>
                        </p:par>
                        <p:par>
                          <p:cTn id="8" fill="hold" nodeType="afterGroup">
                            <p:stCondLst>
                              <p:cond delay="500"/>
                            </p:stCondLst>
                            <p:childTnLst>
                              <p:par>
                                <p:cTn id="9" presetID="40" presetClass="entr" presetSubtype="0" fill="hold" nodeType="afterEffect">
                                  <p:stCondLst>
                                    <p:cond delay="0"/>
                                  </p:stCondLst>
                                  <p:iterate type="lt">
                                    <p:tmPct val="10000"/>
                                  </p:iterate>
                                  <p:childTnLst>
                                    <p:set>
                                      <p:cBhvr>
                                        <p:cTn id="10" dur="1" fill="hold">
                                          <p:stCondLst>
                                            <p:cond delay="0"/>
                                          </p:stCondLst>
                                        </p:cTn>
                                        <p:tgtEl>
                                          <p:spTgt spid="27655">
                                            <p:txEl>
                                              <p:pRg st="0" end="0"/>
                                            </p:txEl>
                                          </p:spTgt>
                                        </p:tgtEl>
                                        <p:attrNameLst>
                                          <p:attrName>style.visibility</p:attrName>
                                        </p:attrNameLst>
                                      </p:cBhvr>
                                      <p:to>
                                        <p:strVal val="visible"/>
                                      </p:to>
                                    </p:set>
                                    <p:animEffect transition="in" filter="fade">
                                      <p:cBhvr>
                                        <p:cTn id="11" dur="500"/>
                                        <p:tgtEl>
                                          <p:spTgt spid="27655">
                                            <p:txEl>
                                              <p:pRg st="0" end="0"/>
                                            </p:txEl>
                                          </p:spTgt>
                                        </p:tgtEl>
                                      </p:cBhvr>
                                    </p:animEffect>
                                    <p:anim calcmode="lin" valueType="num">
                                      <p:cBhvr>
                                        <p:cTn id="12" dur="500" fill="hold"/>
                                        <p:tgtEl>
                                          <p:spTgt spid="27655">
                                            <p:txEl>
                                              <p:pRg st="0" end="0"/>
                                            </p:txEl>
                                          </p:spTgt>
                                        </p:tgtEl>
                                        <p:attrNameLst>
                                          <p:attrName>ppt_x</p:attrName>
                                        </p:attrNameLst>
                                      </p:cBhvr>
                                      <p:tavLst>
                                        <p:tav tm="0">
                                          <p:val>
                                            <p:strVal val="#ppt_x-.1"/>
                                          </p:val>
                                        </p:tav>
                                        <p:tav tm="100000">
                                          <p:val>
                                            <p:strVal val="#ppt_x"/>
                                          </p:val>
                                        </p:tav>
                                      </p:tavLst>
                                    </p:anim>
                                    <p:anim calcmode="lin" valueType="num">
                                      <p:cBhvr>
                                        <p:cTn id="13" dur="500" fill="hold"/>
                                        <p:tgtEl>
                                          <p:spTgt spid="27655">
                                            <p:txEl>
                                              <p:pRg st="0" end="0"/>
                                            </p:txEl>
                                          </p:spTgt>
                                        </p:tgtEl>
                                        <p:attrNameLst>
                                          <p:attrName>ppt_y</p:attrName>
                                        </p:attrNameLst>
                                      </p:cBhvr>
                                      <p:tavLst>
                                        <p:tav tm="0">
                                          <p:val>
                                            <p:strVal val="#ppt_y"/>
                                          </p:val>
                                        </p:tav>
                                        <p:tav tm="100000">
                                          <p:val>
                                            <p:strVal val="#ppt_y"/>
                                          </p:val>
                                        </p:tav>
                                      </p:tavLst>
                                    </p:anim>
                                  </p:childTnLst>
                                </p:cTn>
                              </p:par>
                            </p:childTnLst>
                          </p:cTn>
                        </p:par>
                        <p:par>
                          <p:cTn id="14" fill="hold">
                            <p:stCondLst>
                              <p:cond delay="3850"/>
                            </p:stCondLst>
                            <p:childTnLst>
                              <p:par>
                                <p:cTn id="15" presetID="40" presetClass="entr" presetSubtype="0" fill="hold" nodeType="afterEffect">
                                  <p:stCondLst>
                                    <p:cond delay="0"/>
                                  </p:stCondLst>
                                  <p:iterate type="lt">
                                    <p:tmPct val="10000"/>
                                  </p:iterate>
                                  <p:childTnLst>
                                    <p:set>
                                      <p:cBhvr>
                                        <p:cTn id="16" dur="1" fill="hold">
                                          <p:stCondLst>
                                            <p:cond delay="0"/>
                                          </p:stCondLst>
                                        </p:cTn>
                                        <p:tgtEl>
                                          <p:spTgt spid="27655">
                                            <p:txEl>
                                              <p:pRg st="1" end="1"/>
                                            </p:txEl>
                                          </p:spTgt>
                                        </p:tgtEl>
                                        <p:attrNameLst>
                                          <p:attrName>style.visibility</p:attrName>
                                        </p:attrNameLst>
                                      </p:cBhvr>
                                      <p:to>
                                        <p:strVal val="visible"/>
                                      </p:to>
                                    </p:set>
                                    <p:animEffect transition="in" filter="fade">
                                      <p:cBhvr>
                                        <p:cTn id="17" dur="500"/>
                                        <p:tgtEl>
                                          <p:spTgt spid="27655">
                                            <p:txEl>
                                              <p:pRg st="1" end="1"/>
                                            </p:txEl>
                                          </p:spTgt>
                                        </p:tgtEl>
                                      </p:cBhvr>
                                    </p:animEffect>
                                    <p:anim calcmode="lin" valueType="num">
                                      <p:cBhvr>
                                        <p:cTn id="18" dur="500" fill="hold"/>
                                        <p:tgtEl>
                                          <p:spTgt spid="27655">
                                            <p:txEl>
                                              <p:pRg st="1" end="1"/>
                                            </p:txEl>
                                          </p:spTgt>
                                        </p:tgtEl>
                                        <p:attrNameLst>
                                          <p:attrName>ppt_x</p:attrName>
                                        </p:attrNameLst>
                                      </p:cBhvr>
                                      <p:tavLst>
                                        <p:tav tm="0">
                                          <p:val>
                                            <p:strVal val="#ppt_x-.1"/>
                                          </p:val>
                                        </p:tav>
                                        <p:tav tm="100000">
                                          <p:val>
                                            <p:strVal val="#ppt_x"/>
                                          </p:val>
                                        </p:tav>
                                      </p:tavLst>
                                    </p:anim>
                                    <p:anim calcmode="lin" valueType="num">
                                      <p:cBhvr>
                                        <p:cTn id="19" dur="500" fill="hold"/>
                                        <p:tgtEl>
                                          <p:spTgt spid="27655">
                                            <p:txEl>
                                              <p:pRg st="1" end="1"/>
                                            </p:txEl>
                                          </p:spTgt>
                                        </p:tgtEl>
                                        <p:attrNameLst>
                                          <p:attrName>ppt_y</p:attrName>
                                        </p:attrNameLst>
                                      </p:cBhvr>
                                      <p:tavLst>
                                        <p:tav tm="0">
                                          <p:val>
                                            <p:strVal val="#ppt_y"/>
                                          </p:val>
                                        </p:tav>
                                        <p:tav tm="100000">
                                          <p:val>
                                            <p:strVal val="#ppt_y"/>
                                          </p:val>
                                        </p:tav>
                                      </p:tavLst>
                                    </p:anim>
                                  </p:childTnLst>
                                </p:cTn>
                              </p:par>
                            </p:childTnLst>
                          </p:cTn>
                        </p:par>
                        <p:par>
                          <p:cTn id="20" fill="hold" nodeType="afterGroup">
                            <p:stCondLst>
                              <p:cond delay="11850"/>
                            </p:stCondLst>
                            <p:childTnLst>
                              <p:par>
                                <p:cTn id="21" presetID="20" presetClass="entr" presetSubtype="0" fill="hold" grpId="0" nodeType="afterEffect">
                                  <p:stCondLst>
                                    <p:cond delay="0"/>
                                  </p:stCondLst>
                                  <p:childTnLst>
                                    <p:set>
                                      <p:cBhvr>
                                        <p:cTn id="22" dur="1" fill="hold">
                                          <p:stCondLst>
                                            <p:cond delay="0"/>
                                          </p:stCondLst>
                                        </p:cTn>
                                        <p:tgtEl>
                                          <p:spTgt spid="27658"/>
                                        </p:tgtEl>
                                        <p:attrNameLst>
                                          <p:attrName>style.visibility</p:attrName>
                                        </p:attrNameLst>
                                      </p:cBhvr>
                                      <p:to>
                                        <p:strVal val="visible"/>
                                      </p:to>
                                    </p:set>
                                    <p:animEffect transition="in" filter="wedge">
                                      <p:cBhvr>
                                        <p:cTn id="23" dur="1000"/>
                                        <p:tgtEl>
                                          <p:spTgt spid="2765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2" fill="hold" grpId="0" nodeType="clickEffect">
                                  <p:stCondLst>
                                    <p:cond delay="0"/>
                                  </p:stCondLst>
                                  <p:childTnLst>
                                    <p:set>
                                      <p:cBhvr>
                                        <p:cTn id="27" dur="1" fill="hold">
                                          <p:stCondLst>
                                            <p:cond delay="0"/>
                                          </p:stCondLst>
                                        </p:cTn>
                                        <p:tgtEl>
                                          <p:spTgt spid="27652"/>
                                        </p:tgtEl>
                                        <p:attrNameLst>
                                          <p:attrName>style.visibility</p:attrName>
                                        </p:attrNameLst>
                                      </p:cBhvr>
                                      <p:to>
                                        <p:strVal val="visible"/>
                                      </p:to>
                                    </p:set>
                                    <p:anim calcmode="lin" valueType="num">
                                      <p:cBhvr additive="base">
                                        <p:cTn id="28" dur="500" fill="hold"/>
                                        <p:tgtEl>
                                          <p:spTgt spid="27652"/>
                                        </p:tgtEl>
                                        <p:attrNameLst>
                                          <p:attrName>ppt_x</p:attrName>
                                        </p:attrNameLst>
                                      </p:cBhvr>
                                      <p:tavLst>
                                        <p:tav tm="0">
                                          <p:val>
                                            <p:strVal val="1+#ppt_w/2"/>
                                          </p:val>
                                        </p:tav>
                                        <p:tav tm="100000">
                                          <p:val>
                                            <p:strVal val="#ppt_x"/>
                                          </p:val>
                                        </p:tav>
                                      </p:tavLst>
                                    </p:anim>
                                    <p:anim calcmode="lin" valueType="num">
                                      <p:cBhvr additive="base">
                                        <p:cTn id="29" dur="500" fill="hold"/>
                                        <p:tgtEl>
                                          <p:spTgt spid="27652"/>
                                        </p:tgtEl>
                                        <p:attrNameLst>
                                          <p:attrName>ppt_y</p:attrName>
                                        </p:attrNameLst>
                                      </p:cBhvr>
                                      <p:tavLst>
                                        <p:tav tm="0">
                                          <p:val>
                                            <p:strVal val="#ppt_y"/>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2" fill="hold" grpId="0" nodeType="clickEffect">
                                  <p:stCondLst>
                                    <p:cond delay="0"/>
                                  </p:stCondLst>
                                  <p:childTnLst>
                                    <p:set>
                                      <p:cBhvr>
                                        <p:cTn id="33" dur="1" fill="hold">
                                          <p:stCondLst>
                                            <p:cond delay="0"/>
                                          </p:stCondLst>
                                        </p:cTn>
                                        <p:tgtEl>
                                          <p:spTgt spid="27653"/>
                                        </p:tgtEl>
                                        <p:attrNameLst>
                                          <p:attrName>style.visibility</p:attrName>
                                        </p:attrNameLst>
                                      </p:cBhvr>
                                      <p:to>
                                        <p:strVal val="visible"/>
                                      </p:to>
                                    </p:set>
                                    <p:anim calcmode="lin" valueType="num">
                                      <p:cBhvr additive="base">
                                        <p:cTn id="34" dur="500" fill="hold"/>
                                        <p:tgtEl>
                                          <p:spTgt spid="27653"/>
                                        </p:tgtEl>
                                        <p:attrNameLst>
                                          <p:attrName>ppt_x</p:attrName>
                                        </p:attrNameLst>
                                      </p:cBhvr>
                                      <p:tavLst>
                                        <p:tav tm="0">
                                          <p:val>
                                            <p:strVal val="1+#ppt_w/2"/>
                                          </p:val>
                                        </p:tav>
                                        <p:tav tm="100000">
                                          <p:val>
                                            <p:strVal val="#ppt_x"/>
                                          </p:val>
                                        </p:tav>
                                      </p:tavLst>
                                    </p:anim>
                                    <p:anim calcmode="lin" valueType="num">
                                      <p:cBhvr additive="base">
                                        <p:cTn id="35" dur="500" fill="hold"/>
                                        <p:tgtEl>
                                          <p:spTgt spid="27653"/>
                                        </p:tgtEl>
                                        <p:attrNameLst>
                                          <p:attrName>ppt_y</p:attrName>
                                        </p:attrNameLst>
                                      </p:cBhvr>
                                      <p:tavLst>
                                        <p:tav tm="0">
                                          <p:val>
                                            <p:strVal val="#ppt_y"/>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2" presetClass="entr" presetSubtype="2" fill="hold" grpId="0" nodeType="clickEffect">
                                  <p:stCondLst>
                                    <p:cond delay="0"/>
                                  </p:stCondLst>
                                  <p:childTnLst>
                                    <p:set>
                                      <p:cBhvr>
                                        <p:cTn id="39" dur="1" fill="hold">
                                          <p:stCondLst>
                                            <p:cond delay="0"/>
                                          </p:stCondLst>
                                        </p:cTn>
                                        <p:tgtEl>
                                          <p:spTgt spid="27654"/>
                                        </p:tgtEl>
                                        <p:attrNameLst>
                                          <p:attrName>style.visibility</p:attrName>
                                        </p:attrNameLst>
                                      </p:cBhvr>
                                      <p:to>
                                        <p:strVal val="visible"/>
                                      </p:to>
                                    </p:set>
                                    <p:anim calcmode="lin" valueType="num">
                                      <p:cBhvr additive="base">
                                        <p:cTn id="40" dur="500" fill="hold"/>
                                        <p:tgtEl>
                                          <p:spTgt spid="27654"/>
                                        </p:tgtEl>
                                        <p:attrNameLst>
                                          <p:attrName>ppt_x</p:attrName>
                                        </p:attrNameLst>
                                      </p:cBhvr>
                                      <p:tavLst>
                                        <p:tav tm="0">
                                          <p:val>
                                            <p:strVal val="1+#ppt_w/2"/>
                                          </p:val>
                                        </p:tav>
                                        <p:tav tm="100000">
                                          <p:val>
                                            <p:strVal val="#ppt_x"/>
                                          </p:val>
                                        </p:tav>
                                      </p:tavLst>
                                    </p:anim>
                                    <p:anim calcmode="lin" valueType="num">
                                      <p:cBhvr additive="base">
                                        <p:cTn id="41" dur="500" fill="hold"/>
                                        <p:tgtEl>
                                          <p:spTgt spid="2765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autoUpdateAnimBg="0"/>
      <p:bldP spid="27652" grpId="0"/>
      <p:bldP spid="27653" grpId="0"/>
      <p:bldP spid="27654" grpId="0"/>
      <p:bldP spid="27658"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showMasterPhAnim="0">
  <p:cSld>
    <p:bg>
      <p:bgPr>
        <a:gradFill rotWithShape="0">
          <a:gsLst>
            <a:gs pos="0">
              <a:srgbClr val="336699"/>
            </a:gs>
            <a:gs pos="100000">
              <a:schemeClr val="accent2"/>
            </a:gs>
          </a:gsLst>
          <a:lin ang="2700000" scaled="1"/>
        </a:gra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09600" y="152400"/>
            <a:ext cx="8001000" cy="1905000"/>
          </a:xfrm>
          <a:ln>
            <a:solidFill>
              <a:srgbClr val="FF3300"/>
            </a:solidFill>
            <a:miter lim="800000"/>
            <a:headEnd/>
            <a:tailEnd/>
          </a:ln>
        </p:spPr>
        <p:txBody>
          <a:bodyPr/>
          <a:lstStyle/>
          <a:p>
            <a:pPr eaLnBrk="1" hangingPunct="1">
              <a:defRPr/>
            </a:pPr>
            <a:r>
              <a:rPr lang="vi-VN" sz="3200" b="1" dirty="0"/>
              <a:t>	Như vậy, biến dạng của lò xo có đặc điểm như trên là </a:t>
            </a:r>
            <a:r>
              <a:rPr lang="vi-VN" sz="3200" b="1" u="sng" dirty="0">
                <a:solidFill>
                  <a:srgbClr val="FF0000"/>
                </a:solidFill>
              </a:rPr>
              <a:t>biến dạng đàn hồi</a:t>
            </a:r>
            <a:r>
              <a:rPr lang="vi-VN" sz="3200" b="1" dirty="0">
                <a:solidFill>
                  <a:srgbClr val="FF0000"/>
                </a:solidFill>
              </a:rPr>
              <a:t>.</a:t>
            </a:r>
            <a:br>
              <a:rPr lang="vi-VN" sz="3200" b="1" dirty="0">
                <a:solidFill>
                  <a:srgbClr val="FF0000"/>
                </a:solidFill>
              </a:rPr>
            </a:br>
            <a:r>
              <a:rPr lang="vi-VN" sz="3200" b="1" dirty="0"/>
              <a:t>=&gt; Lò xo là vật có </a:t>
            </a:r>
            <a:r>
              <a:rPr lang="vi-VN" sz="3200" b="1" u="sng" dirty="0">
                <a:solidFill>
                  <a:srgbClr val="FF0000"/>
                </a:solidFill>
              </a:rPr>
              <a:t>tính chất đàn hồi</a:t>
            </a:r>
            <a:r>
              <a:rPr lang="vi-VN" sz="3200" b="1" dirty="0">
                <a:solidFill>
                  <a:srgbClr val="FF0000"/>
                </a:solidFill>
              </a:rPr>
              <a:t>.</a:t>
            </a:r>
            <a:endParaRPr lang="en-US" sz="3200" b="1" dirty="0" smtClean="0">
              <a:solidFill>
                <a:srgbClr val="FF0000"/>
              </a:solidFill>
              <a:latin typeface=".VnTime" pitchFamily="34" charset="0"/>
              <a:cs typeface="Times New Roman" pitchFamily="18" charset="0"/>
            </a:endParaRPr>
          </a:p>
        </p:txBody>
      </p:sp>
      <p:sp>
        <p:nvSpPr>
          <p:cNvPr id="28675" name="Rectangle 3"/>
          <p:cNvSpPr>
            <a:spLocks noGrp="1" noChangeArrowheads="1"/>
          </p:cNvSpPr>
          <p:nvPr>
            <p:ph type="body" idx="1"/>
          </p:nvPr>
        </p:nvSpPr>
        <p:spPr>
          <a:xfrm>
            <a:off x="190500" y="3886200"/>
            <a:ext cx="8801100" cy="2276475"/>
          </a:xfrm>
        </p:spPr>
        <p:txBody>
          <a:bodyPr/>
          <a:lstStyle/>
          <a:p>
            <a:pPr marL="0" indent="0">
              <a:lnSpc>
                <a:spcPct val="130000"/>
              </a:lnSpc>
              <a:spcBef>
                <a:spcPts val="600"/>
              </a:spcBef>
              <a:spcAft>
                <a:spcPts val="600"/>
              </a:spcAft>
              <a:buNone/>
            </a:pPr>
            <a:r>
              <a:rPr lang="en-US" b="1" u="sng" dirty="0"/>
              <a:t>2. </a:t>
            </a:r>
            <a:r>
              <a:rPr lang="en-US" b="1" u="sng" dirty="0" err="1"/>
              <a:t>Độ</a:t>
            </a:r>
            <a:r>
              <a:rPr lang="en-US" b="1" u="sng" dirty="0"/>
              <a:t> </a:t>
            </a:r>
            <a:r>
              <a:rPr lang="en-US" b="1" u="sng" dirty="0" err="1"/>
              <a:t>biến</a:t>
            </a:r>
            <a:r>
              <a:rPr lang="en-US" b="1" u="sng" dirty="0"/>
              <a:t> </a:t>
            </a:r>
            <a:r>
              <a:rPr lang="en-US" b="1" u="sng" dirty="0" err="1"/>
              <a:t>dạng</a:t>
            </a:r>
            <a:r>
              <a:rPr lang="en-US" b="1" u="sng" dirty="0"/>
              <a:t> </a:t>
            </a:r>
            <a:r>
              <a:rPr lang="en-US" b="1" u="sng" dirty="0" err="1"/>
              <a:t>của</a:t>
            </a:r>
            <a:r>
              <a:rPr lang="en-US" b="1" u="sng" dirty="0"/>
              <a:t> </a:t>
            </a:r>
            <a:r>
              <a:rPr lang="en-US" b="1" u="sng" dirty="0" err="1"/>
              <a:t>lò</a:t>
            </a:r>
            <a:r>
              <a:rPr lang="en-US" b="1" u="sng" dirty="0"/>
              <a:t> xo:</a:t>
            </a:r>
          </a:p>
          <a:p>
            <a:pPr algn="just">
              <a:lnSpc>
                <a:spcPct val="130000"/>
              </a:lnSpc>
              <a:spcBef>
                <a:spcPts val="600"/>
              </a:spcBef>
              <a:spcAft>
                <a:spcPts val="600"/>
              </a:spcAft>
            </a:pPr>
            <a:r>
              <a:rPr lang="en-US" dirty="0" err="1" smtClean="0"/>
              <a:t>Độ</a:t>
            </a:r>
            <a:r>
              <a:rPr lang="en-US" dirty="0" smtClean="0"/>
              <a:t> </a:t>
            </a:r>
            <a:r>
              <a:rPr lang="en-US" dirty="0" err="1"/>
              <a:t>biến</a:t>
            </a:r>
            <a:r>
              <a:rPr lang="en-US" dirty="0"/>
              <a:t> </a:t>
            </a:r>
            <a:r>
              <a:rPr lang="en-US" dirty="0" err="1"/>
              <a:t>dạng</a:t>
            </a:r>
            <a:r>
              <a:rPr lang="en-US" dirty="0"/>
              <a:t> </a:t>
            </a:r>
            <a:r>
              <a:rPr lang="en-US" dirty="0" err="1"/>
              <a:t>của</a:t>
            </a:r>
            <a:r>
              <a:rPr lang="en-US" dirty="0"/>
              <a:t> </a:t>
            </a:r>
            <a:r>
              <a:rPr lang="en-US" dirty="0" err="1"/>
              <a:t>lò</a:t>
            </a:r>
            <a:r>
              <a:rPr lang="en-US" dirty="0"/>
              <a:t> xo </a:t>
            </a:r>
            <a:r>
              <a:rPr lang="en-US" dirty="0" err="1"/>
              <a:t>là</a:t>
            </a:r>
            <a:r>
              <a:rPr lang="en-US" dirty="0"/>
              <a:t> </a:t>
            </a:r>
            <a:r>
              <a:rPr lang="en-US" dirty="0" err="1"/>
              <a:t>hiệu</a:t>
            </a:r>
            <a:r>
              <a:rPr lang="en-US" dirty="0"/>
              <a:t> </a:t>
            </a:r>
            <a:r>
              <a:rPr lang="en-US" dirty="0" err="1"/>
              <a:t>giữa</a:t>
            </a:r>
            <a:r>
              <a:rPr lang="en-US" dirty="0"/>
              <a:t> </a:t>
            </a:r>
            <a:r>
              <a:rPr lang="en-US" dirty="0" err="1"/>
              <a:t>chiều</a:t>
            </a:r>
            <a:r>
              <a:rPr lang="en-US" dirty="0"/>
              <a:t> </a:t>
            </a:r>
            <a:r>
              <a:rPr lang="en-US" dirty="0" err="1"/>
              <a:t>dài</a:t>
            </a:r>
            <a:r>
              <a:rPr lang="en-US" dirty="0"/>
              <a:t> </a:t>
            </a:r>
            <a:r>
              <a:rPr lang="en-US" dirty="0" err="1"/>
              <a:t>khi</a:t>
            </a:r>
            <a:r>
              <a:rPr lang="en-US" dirty="0"/>
              <a:t> </a:t>
            </a:r>
            <a:r>
              <a:rPr lang="en-US" dirty="0" err="1"/>
              <a:t>biến</a:t>
            </a:r>
            <a:r>
              <a:rPr lang="en-US" dirty="0"/>
              <a:t> </a:t>
            </a:r>
            <a:r>
              <a:rPr lang="en-US" dirty="0" err="1"/>
              <a:t>dạng</a:t>
            </a:r>
            <a:r>
              <a:rPr lang="en-US" dirty="0"/>
              <a:t> </a:t>
            </a:r>
            <a:r>
              <a:rPr lang="en-US" dirty="0" err="1"/>
              <a:t>và</a:t>
            </a:r>
            <a:r>
              <a:rPr lang="en-US" dirty="0"/>
              <a:t> </a:t>
            </a:r>
            <a:r>
              <a:rPr lang="en-US" dirty="0" err="1"/>
              <a:t>chiều</a:t>
            </a:r>
            <a:r>
              <a:rPr lang="en-US" dirty="0"/>
              <a:t> </a:t>
            </a:r>
            <a:r>
              <a:rPr lang="en-US" dirty="0" err="1"/>
              <a:t>dài</a:t>
            </a:r>
            <a:r>
              <a:rPr lang="en-US" dirty="0"/>
              <a:t> </a:t>
            </a:r>
            <a:r>
              <a:rPr lang="en-US" dirty="0" err="1"/>
              <a:t>tự</a:t>
            </a:r>
            <a:r>
              <a:rPr lang="en-US" dirty="0"/>
              <a:t> </a:t>
            </a:r>
            <a:r>
              <a:rPr lang="en-US" dirty="0" err="1"/>
              <a:t>nhiên</a:t>
            </a:r>
            <a:r>
              <a:rPr lang="en-US" dirty="0"/>
              <a:t> </a:t>
            </a:r>
            <a:r>
              <a:rPr lang="en-US" dirty="0" err="1"/>
              <a:t>của</a:t>
            </a:r>
            <a:r>
              <a:rPr lang="en-US" dirty="0"/>
              <a:t> </a:t>
            </a:r>
            <a:r>
              <a:rPr lang="en-US" dirty="0" err="1"/>
              <a:t>lò</a:t>
            </a:r>
            <a:r>
              <a:rPr lang="en-US" dirty="0"/>
              <a:t> xo: l – l</a:t>
            </a:r>
            <a:r>
              <a:rPr lang="en-US" baseline="-25000" dirty="0"/>
              <a:t>o</a:t>
            </a:r>
            <a:r>
              <a:rPr lang="en-US" dirty="0"/>
              <a:t>  . </a:t>
            </a:r>
          </a:p>
          <a:p>
            <a:pPr>
              <a:lnSpc>
                <a:spcPct val="130000"/>
              </a:lnSpc>
              <a:spcBef>
                <a:spcPts val="600"/>
              </a:spcBef>
              <a:spcAft>
                <a:spcPts val="600"/>
              </a:spcAft>
            </a:pPr>
            <a:endParaRPr lang="en-US" dirty="0"/>
          </a:p>
        </p:txBody>
      </p:sp>
      <p:sp>
        <p:nvSpPr>
          <p:cNvPr id="28678" name="Text Box 6"/>
          <p:cNvSpPr txBox="1">
            <a:spLocks noChangeArrowheads="1"/>
          </p:cNvSpPr>
          <p:nvPr/>
        </p:nvSpPr>
        <p:spPr bwMode="auto">
          <a:xfrm>
            <a:off x="152400" y="2209800"/>
            <a:ext cx="91440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r>
              <a:rPr lang="vi-VN" sz="3200" dirty="0"/>
              <a:t>Hãy lấy ví dụ về vật có tính chất đàn hồi ?</a:t>
            </a:r>
          </a:p>
        </p:txBody>
      </p:sp>
      <p:sp>
        <p:nvSpPr>
          <p:cNvPr id="28679" name="Text Box 7"/>
          <p:cNvSpPr txBox="1">
            <a:spLocks noChangeArrowheads="1"/>
          </p:cNvSpPr>
          <p:nvPr/>
        </p:nvSpPr>
        <p:spPr bwMode="auto">
          <a:xfrm>
            <a:off x="457200" y="2895600"/>
            <a:ext cx="83820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r>
              <a:rPr lang="vi-VN" sz="2800" dirty="0"/>
              <a:t>Ví dụ: Dây cao su , đệm ngủ , lò xo bút bi , quả bóng , …</a:t>
            </a:r>
          </a:p>
        </p:txBody>
      </p:sp>
    </p:spTree>
  </p:cSld>
  <p:clrMapOvr>
    <a:masterClrMapping/>
  </p:clrMapOvr>
  <p:transition spd="med">
    <p:plus/>
    <p:sndAc>
      <p:stSnd>
        <p:snd r:embed="rId2" name="suction.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28674"/>
                                        </p:tgtEl>
                                        <p:attrNameLst>
                                          <p:attrName>style.visibility</p:attrName>
                                        </p:attrNameLst>
                                      </p:cBhvr>
                                      <p:to>
                                        <p:strVal val="visible"/>
                                      </p:to>
                                    </p:set>
                                    <p:animEffect transition="in" filter="fade">
                                      <p:cBhvr>
                                        <p:cTn id="7" dur="500"/>
                                        <p:tgtEl>
                                          <p:spTgt spid="28674"/>
                                        </p:tgtEl>
                                      </p:cBhvr>
                                    </p:animEffect>
                                    <p:anim calcmode="lin" valueType="num">
                                      <p:cBhvr>
                                        <p:cTn id="8" dur="500" fill="hold"/>
                                        <p:tgtEl>
                                          <p:spTgt spid="28674"/>
                                        </p:tgtEl>
                                        <p:attrNameLst>
                                          <p:attrName>ppt_w</p:attrName>
                                        </p:attrNameLst>
                                      </p:cBhvr>
                                      <p:tavLst>
                                        <p:tav tm="0" fmla="#ppt_w*sin(2.5*pi*$)">
                                          <p:val>
                                            <p:fltVal val="0"/>
                                          </p:val>
                                        </p:tav>
                                        <p:tav tm="100000">
                                          <p:val>
                                            <p:fltVal val="1"/>
                                          </p:val>
                                        </p:tav>
                                      </p:tavLst>
                                    </p:anim>
                                    <p:anim calcmode="lin" valueType="num">
                                      <p:cBhvr>
                                        <p:cTn id="9" dur="500" fill="hold"/>
                                        <p:tgtEl>
                                          <p:spTgt spid="28674"/>
                                        </p:tgtEl>
                                        <p:attrNameLst>
                                          <p:attrName>ppt_h</p:attrName>
                                        </p:attrNameLst>
                                      </p:cBhvr>
                                      <p:tavLst>
                                        <p:tav tm="0">
                                          <p:val>
                                            <p:strVal val="#ppt_h"/>
                                          </p:val>
                                        </p:tav>
                                        <p:tav tm="100000">
                                          <p:val>
                                            <p:strVal val="#ppt_h"/>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nodeType="clickEffect">
                                  <p:stCondLst>
                                    <p:cond delay="0"/>
                                  </p:stCondLst>
                                  <p:childTnLst>
                                    <p:set>
                                      <p:cBhvr>
                                        <p:cTn id="13" dur="1" fill="hold">
                                          <p:stCondLst>
                                            <p:cond delay="0"/>
                                          </p:stCondLst>
                                        </p:cTn>
                                        <p:tgtEl>
                                          <p:spTgt spid="28678">
                                            <p:txEl>
                                              <p:pRg st="0" end="0"/>
                                            </p:txEl>
                                          </p:spTgt>
                                        </p:tgtEl>
                                        <p:attrNameLst>
                                          <p:attrName>style.visibility</p:attrName>
                                        </p:attrNameLst>
                                      </p:cBhvr>
                                      <p:to>
                                        <p:strVal val="visible"/>
                                      </p:to>
                                    </p:set>
                                    <p:anim calcmode="lin" valueType="num">
                                      <p:cBhvr>
                                        <p:cTn id="14" dur="1000" fill="hold"/>
                                        <p:tgtEl>
                                          <p:spTgt spid="28678">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28678">
                                            <p:txEl>
                                              <p:pRg st="0" end="0"/>
                                            </p:txEl>
                                          </p:spTgt>
                                        </p:tgtEl>
                                        <p:attrNameLst>
                                          <p:attrName>ppt_h</p:attrName>
                                        </p:attrNameLst>
                                      </p:cBhvr>
                                      <p:tavLst>
                                        <p:tav tm="0">
                                          <p:val>
                                            <p:fltVal val="0"/>
                                          </p:val>
                                        </p:tav>
                                        <p:tav tm="100000">
                                          <p:val>
                                            <p:strVal val="#ppt_h"/>
                                          </p:val>
                                        </p:tav>
                                      </p:tavLst>
                                    </p:anim>
                                    <p:animEffect transition="in" filter="fade">
                                      <p:cBhvr>
                                        <p:cTn id="16" dur="1000"/>
                                        <p:tgtEl>
                                          <p:spTgt spid="28678">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nodeType="clickEffect">
                                  <p:stCondLst>
                                    <p:cond delay="0"/>
                                  </p:stCondLst>
                                  <p:childTnLst>
                                    <p:set>
                                      <p:cBhvr>
                                        <p:cTn id="20" dur="1" fill="hold">
                                          <p:stCondLst>
                                            <p:cond delay="0"/>
                                          </p:stCondLst>
                                        </p:cTn>
                                        <p:tgtEl>
                                          <p:spTgt spid="28679">
                                            <p:txEl>
                                              <p:pRg st="0" end="0"/>
                                            </p:txEl>
                                          </p:spTgt>
                                        </p:tgtEl>
                                        <p:attrNameLst>
                                          <p:attrName>style.visibility</p:attrName>
                                        </p:attrNameLst>
                                      </p:cBhvr>
                                      <p:to>
                                        <p:strVal val="visible"/>
                                      </p:to>
                                    </p:set>
                                    <p:anim calcmode="lin" valueType="num">
                                      <p:cBhvr>
                                        <p:cTn id="21" dur="500" fill="hold"/>
                                        <p:tgtEl>
                                          <p:spTgt spid="28679">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28679">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28679">
                                            <p:txEl>
                                              <p:pRg st="0" end="0"/>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28675">
                                            <p:txEl>
                                              <p:pRg st="0" end="0"/>
                                            </p:txEl>
                                          </p:spTgt>
                                        </p:tgtEl>
                                        <p:attrNameLst>
                                          <p:attrName>style.visibility</p:attrName>
                                        </p:attrNameLst>
                                      </p:cBhvr>
                                      <p:to>
                                        <p:strVal val="visible"/>
                                      </p:to>
                                    </p:set>
                                    <p:animEffect transition="in" filter="blinds(horizontal)">
                                      <p:cBhvr>
                                        <p:cTn id="28" dur="500"/>
                                        <p:tgtEl>
                                          <p:spTgt spid="28675">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28675">
                                            <p:txEl>
                                              <p:pRg st="1" end="1"/>
                                            </p:txEl>
                                          </p:spTgt>
                                        </p:tgtEl>
                                        <p:attrNameLst>
                                          <p:attrName>style.visibility</p:attrName>
                                        </p:attrNameLst>
                                      </p:cBhvr>
                                      <p:to>
                                        <p:strVal val="visible"/>
                                      </p:to>
                                    </p:set>
                                    <p:animEffect transition="in" filter="blinds(horizontal)">
                                      <p:cBhvr>
                                        <p:cTn id="33" dur="500"/>
                                        <p:tgtEl>
                                          <p:spTgt spid="2867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animBg="1"/>
      <p:bldP spid="28675"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381000"/>
            <a:ext cx="8229600" cy="1139825"/>
          </a:xfrm>
        </p:spPr>
        <p:txBody>
          <a:bodyPr/>
          <a:lstStyle/>
          <a:p>
            <a:pPr algn="just" eaLnBrk="1" hangingPunct="1">
              <a:defRPr/>
            </a:pPr>
            <a:r>
              <a:rPr lang="vi-VN" sz="3200" b="1" i="1" dirty="0">
                <a:solidFill>
                  <a:schemeClr val="bg1"/>
                </a:solidFill>
              </a:rPr>
              <a:t>C2: Hãy tính độ biến dạng của lò xo khi treo 1, 2, 3 quả nặng, rồi ghi kết quả vào các ô thích hợp trong bảng 9.1 .</a:t>
            </a:r>
            <a:r>
              <a:rPr lang="vi-VN" sz="3200" b="1" dirty="0">
                <a:solidFill>
                  <a:schemeClr val="bg1"/>
                </a:solidFill>
              </a:rPr>
              <a:t>	                   </a:t>
            </a:r>
            <a:br>
              <a:rPr lang="vi-VN" sz="3200" b="1" dirty="0">
                <a:solidFill>
                  <a:schemeClr val="bg1"/>
                </a:solidFill>
              </a:rPr>
            </a:br>
            <a:r>
              <a:rPr lang="vi-VN" sz="3200" b="1" dirty="0">
                <a:solidFill>
                  <a:schemeClr val="bg1"/>
                </a:solidFill>
              </a:rPr>
              <a:t>                   </a:t>
            </a:r>
            <a:r>
              <a:rPr lang="vi-VN" sz="3200" b="1" dirty="0" smtClean="0">
                <a:solidFill>
                  <a:schemeClr val="bg1"/>
                </a:solidFill>
              </a:rPr>
              <a:t> </a:t>
            </a:r>
            <a:r>
              <a:rPr lang="vi-VN" sz="3200" b="1" u="sng" dirty="0">
                <a:solidFill>
                  <a:schemeClr val="bg1"/>
                </a:solidFill>
              </a:rPr>
              <a:t>BẢNG KẾT QUẢ</a:t>
            </a:r>
            <a:endParaRPr lang="en-US" sz="2400" b="1" u="sng" dirty="0" smtClean="0">
              <a:solidFill>
                <a:schemeClr val="bg1"/>
              </a:solidFill>
              <a:latin typeface=".VnTimeH" pitchFamily="34" charset="0"/>
              <a:cs typeface="Times New Roman" pitchFamily="18" charset="0"/>
            </a:endParaRPr>
          </a:p>
        </p:txBody>
      </p:sp>
      <p:sp>
        <p:nvSpPr>
          <p:cNvPr id="30760" name="Rectangle 40"/>
          <p:cNvSpPr>
            <a:spLocks noChangeArrowheads="1"/>
          </p:cNvSpPr>
          <p:nvPr/>
        </p:nvSpPr>
        <p:spPr bwMode="auto">
          <a:xfrm>
            <a:off x="7315200" y="3551709"/>
            <a:ext cx="457200" cy="3048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6038" tIns="46038" rIns="46038" bIns="46038" anchor="ctr"/>
          <a:lstStyle/>
          <a:p>
            <a:r>
              <a:rPr kumimoji="1" lang="en-US" sz="2400" b="1">
                <a:solidFill>
                  <a:srgbClr val="FF3300"/>
                </a:solidFill>
                <a:latin typeface="Times New Roman" pitchFamily="18" charset="0"/>
              </a:rPr>
              <a:t>0</a:t>
            </a:r>
          </a:p>
        </p:txBody>
      </p:sp>
      <p:sp>
        <p:nvSpPr>
          <p:cNvPr id="30761" name="Rectangle 41"/>
          <p:cNvSpPr>
            <a:spLocks noChangeArrowheads="1"/>
          </p:cNvSpPr>
          <p:nvPr/>
        </p:nvSpPr>
        <p:spPr bwMode="auto">
          <a:xfrm>
            <a:off x="7315200" y="4394428"/>
            <a:ext cx="457200" cy="3048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6038" tIns="46038" rIns="46038" bIns="46038" anchor="ctr"/>
          <a:lstStyle/>
          <a:p>
            <a:r>
              <a:rPr kumimoji="1" lang="en-US" sz="2400" b="1">
                <a:solidFill>
                  <a:srgbClr val="FF3300"/>
                </a:solidFill>
                <a:latin typeface="Times New Roman" pitchFamily="18" charset="0"/>
              </a:rPr>
              <a:t>1</a:t>
            </a:r>
          </a:p>
        </p:txBody>
      </p:sp>
      <p:sp>
        <p:nvSpPr>
          <p:cNvPr id="30762" name="Rectangle 42"/>
          <p:cNvSpPr>
            <a:spLocks noChangeArrowheads="1"/>
          </p:cNvSpPr>
          <p:nvPr/>
        </p:nvSpPr>
        <p:spPr bwMode="auto">
          <a:xfrm>
            <a:off x="7333343" y="5210193"/>
            <a:ext cx="457200" cy="3048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6038" tIns="46038" rIns="46038" bIns="46038" anchor="ctr"/>
          <a:lstStyle/>
          <a:p>
            <a:r>
              <a:rPr kumimoji="1" lang="en-US" sz="2400" b="1">
                <a:solidFill>
                  <a:srgbClr val="FF3300"/>
                </a:solidFill>
                <a:latin typeface="Times New Roman" pitchFamily="18" charset="0"/>
              </a:rPr>
              <a:t>2</a:t>
            </a:r>
          </a:p>
        </p:txBody>
      </p:sp>
      <p:sp>
        <p:nvSpPr>
          <p:cNvPr id="30763" name="Rectangle 43"/>
          <p:cNvSpPr>
            <a:spLocks noChangeArrowheads="1"/>
          </p:cNvSpPr>
          <p:nvPr/>
        </p:nvSpPr>
        <p:spPr bwMode="auto">
          <a:xfrm>
            <a:off x="7333343" y="5685309"/>
            <a:ext cx="457200" cy="3810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6038" tIns="46038" rIns="46038" bIns="46038" anchor="ctr"/>
          <a:lstStyle/>
          <a:p>
            <a:r>
              <a:rPr kumimoji="1" lang="en-US" sz="2400" b="1">
                <a:solidFill>
                  <a:srgbClr val="FF3300"/>
                </a:solidFill>
                <a:latin typeface="Times New Roman" pitchFamily="18" charset="0"/>
              </a:rPr>
              <a:t>3</a:t>
            </a:r>
          </a:p>
        </p:txBody>
      </p:sp>
      <p:sp>
        <p:nvSpPr>
          <p:cNvPr id="15375" name="Text Box 77"/>
          <p:cNvSpPr txBox="1">
            <a:spLocks noChangeArrowheads="1"/>
          </p:cNvSpPr>
          <p:nvPr/>
        </p:nvSpPr>
        <p:spPr bwMode="auto">
          <a:xfrm>
            <a:off x="457200" y="2362200"/>
            <a:ext cx="5638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spcBef>
                <a:spcPct val="50000"/>
              </a:spcBef>
            </a:pPr>
            <a:endParaRPr lang="en-US"/>
          </a:p>
        </p:txBody>
      </p:sp>
      <p:sp>
        <p:nvSpPr>
          <p:cNvPr id="18" name="Rectangle 32"/>
          <p:cNvSpPr>
            <a:spLocks noChangeArrowheads="1"/>
          </p:cNvSpPr>
          <p:nvPr/>
        </p:nvSpPr>
        <p:spPr bwMode="auto">
          <a:xfrm>
            <a:off x="2781300" y="3551709"/>
            <a:ext cx="838200" cy="3048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6038" tIns="46038" rIns="46038" bIns="46038" anchor="ctr"/>
          <a:lstStyle/>
          <a:p>
            <a:r>
              <a:rPr kumimoji="1" lang="en-US" sz="2400" b="1">
                <a:solidFill>
                  <a:srgbClr val="CC0000"/>
                </a:solidFill>
                <a:latin typeface="Times New Roman" pitchFamily="18" charset="0"/>
              </a:rPr>
              <a:t>0</a:t>
            </a:r>
          </a:p>
        </p:txBody>
      </p:sp>
      <p:sp>
        <p:nvSpPr>
          <p:cNvPr id="19" name="Rectangle 39"/>
          <p:cNvSpPr>
            <a:spLocks noChangeArrowheads="1"/>
          </p:cNvSpPr>
          <p:nvPr/>
        </p:nvSpPr>
        <p:spPr bwMode="auto">
          <a:xfrm>
            <a:off x="5334000" y="3551709"/>
            <a:ext cx="457200" cy="3048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6038" tIns="46038" rIns="46038" bIns="46038" anchor="ctr"/>
          <a:lstStyle/>
          <a:p>
            <a:r>
              <a:rPr kumimoji="1" lang="en-US" sz="2400" b="1">
                <a:solidFill>
                  <a:srgbClr val="CC0000"/>
                </a:solidFill>
                <a:latin typeface="Times New Roman" pitchFamily="18" charset="0"/>
              </a:rPr>
              <a:t>8</a:t>
            </a:r>
          </a:p>
        </p:txBody>
      </p:sp>
      <p:sp>
        <p:nvSpPr>
          <p:cNvPr id="20" name="Rectangle 40"/>
          <p:cNvSpPr>
            <a:spLocks noChangeArrowheads="1"/>
          </p:cNvSpPr>
          <p:nvPr/>
        </p:nvSpPr>
        <p:spPr bwMode="auto">
          <a:xfrm>
            <a:off x="2819400" y="4389909"/>
            <a:ext cx="685800" cy="3048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6038" tIns="46038" rIns="46038" bIns="46038" anchor="ctr"/>
          <a:lstStyle/>
          <a:p>
            <a:r>
              <a:rPr kumimoji="1" lang="en-US" sz="2400" b="1" dirty="0">
                <a:solidFill>
                  <a:srgbClr val="CC0000"/>
                </a:solidFill>
                <a:latin typeface="Times New Roman" pitchFamily="18" charset="0"/>
              </a:rPr>
              <a:t>0.5</a:t>
            </a:r>
          </a:p>
        </p:txBody>
      </p:sp>
      <p:sp>
        <p:nvSpPr>
          <p:cNvPr id="21" name="Rectangle 41"/>
          <p:cNvSpPr>
            <a:spLocks noChangeArrowheads="1"/>
          </p:cNvSpPr>
          <p:nvPr/>
        </p:nvSpPr>
        <p:spPr bwMode="auto">
          <a:xfrm>
            <a:off x="5295900" y="4375395"/>
            <a:ext cx="533400" cy="3048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6038" tIns="46038" rIns="46038" bIns="46038" anchor="ctr"/>
          <a:lstStyle/>
          <a:p>
            <a:r>
              <a:rPr kumimoji="1" lang="en-US" sz="2400" b="1">
                <a:solidFill>
                  <a:srgbClr val="CC0000"/>
                </a:solidFill>
                <a:latin typeface="Times New Roman" pitchFamily="18" charset="0"/>
              </a:rPr>
              <a:t>9</a:t>
            </a:r>
          </a:p>
        </p:txBody>
      </p:sp>
      <p:sp>
        <p:nvSpPr>
          <p:cNvPr id="22" name="Rectangle 42"/>
          <p:cNvSpPr>
            <a:spLocks noChangeArrowheads="1"/>
          </p:cNvSpPr>
          <p:nvPr/>
        </p:nvSpPr>
        <p:spPr bwMode="auto">
          <a:xfrm>
            <a:off x="2819400" y="5155538"/>
            <a:ext cx="762000" cy="3048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6038" tIns="46038" rIns="46038" bIns="46038" anchor="ctr"/>
          <a:lstStyle/>
          <a:p>
            <a:r>
              <a:rPr kumimoji="1" lang="en-US" sz="2400" b="1">
                <a:solidFill>
                  <a:srgbClr val="CC0000"/>
                </a:solidFill>
                <a:latin typeface="Times New Roman" pitchFamily="18" charset="0"/>
              </a:rPr>
              <a:t>1</a:t>
            </a:r>
          </a:p>
        </p:txBody>
      </p:sp>
      <p:sp>
        <p:nvSpPr>
          <p:cNvPr id="23" name="Rectangle 43"/>
          <p:cNvSpPr>
            <a:spLocks noChangeArrowheads="1"/>
          </p:cNvSpPr>
          <p:nvPr/>
        </p:nvSpPr>
        <p:spPr bwMode="auto">
          <a:xfrm>
            <a:off x="5294086" y="5184566"/>
            <a:ext cx="457200" cy="3048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6038" tIns="46038" rIns="46038" bIns="46038" anchor="ctr"/>
          <a:lstStyle/>
          <a:p>
            <a:r>
              <a:rPr kumimoji="1" lang="en-US" sz="2400" b="1">
                <a:solidFill>
                  <a:srgbClr val="CC0000"/>
                </a:solidFill>
                <a:latin typeface="Times New Roman" pitchFamily="18" charset="0"/>
              </a:rPr>
              <a:t>10</a:t>
            </a:r>
          </a:p>
        </p:txBody>
      </p:sp>
      <p:sp>
        <p:nvSpPr>
          <p:cNvPr id="24" name="Rectangle 44"/>
          <p:cNvSpPr>
            <a:spLocks noChangeArrowheads="1"/>
          </p:cNvSpPr>
          <p:nvPr/>
        </p:nvSpPr>
        <p:spPr bwMode="auto">
          <a:xfrm>
            <a:off x="2823029" y="5685309"/>
            <a:ext cx="762000" cy="3048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6038" tIns="46038" rIns="46038" bIns="46038" anchor="ctr"/>
          <a:lstStyle/>
          <a:p>
            <a:r>
              <a:rPr kumimoji="1" lang="en-US" sz="2400" b="1">
                <a:solidFill>
                  <a:srgbClr val="CC0000"/>
                </a:solidFill>
                <a:latin typeface="Times New Roman" pitchFamily="18" charset="0"/>
              </a:rPr>
              <a:t>1.5</a:t>
            </a:r>
          </a:p>
        </p:txBody>
      </p:sp>
      <p:sp>
        <p:nvSpPr>
          <p:cNvPr id="25" name="Rectangle 45"/>
          <p:cNvSpPr>
            <a:spLocks noChangeArrowheads="1"/>
          </p:cNvSpPr>
          <p:nvPr/>
        </p:nvSpPr>
        <p:spPr bwMode="auto">
          <a:xfrm>
            <a:off x="5268686" y="5685309"/>
            <a:ext cx="533400" cy="3048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6038" tIns="46038" rIns="46038" bIns="46038" anchor="ctr"/>
          <a:lstStyle/>
          <a:p>
            <a:r>
              <a:rPr kumimoji="1" lang="en-US" sz="2400" b="1" dirty="0">
                <a:solidFill>
                  <a:srgbClr val="CC0000"/>
                </a:solidFill>
                <a:latin typeface="Times New Roman" pitchFamily="18" charset="0"/>
              </a:rPr>
              <a:t>11</a:t>
            </a:r>
          </a:p>
        </p:txBody>
      </p:sp>
      <p:graphicFrame>
        <p:nvGraphicFramePr>
          <p:cNvPr id="26" name="Group 57"/>
          <p:cNvGraphicFramePr>
            <a:graphicFrameLocks noGrp="1"/>
          </p:cNvGraphicFramePr>
          <p:nvPr>
            <p:extLst>
              <p:ext uri="{D42A27DB-BD31-4B8C-83A1-F6EECF244321}">
                <p14:modId xmlns:p14="http://schemas.microsoft.com/office/powerpoint/2010/main" val="1175682006"/>
              </p:ext>
            </p:extLst>
          </p:nvPr>
        </p:nvGraphicFramePr>
        <p:xfrm>
          <a:off x="228600" y="2286000"/>
          <a:ext cx="8763000" cy="4556823"/>
        </p:xfrm>
        <a:graphic>
          <a:graphicData uri="http://schemas.openxmlformats.org/drawingml/2006/table">
            <a:tbl>
              <a:tblPr/>
              <a:tblGrid>
                <a:gridCol w="2152650"/>
                <a:gridCol w="2152650"/>
                <a:gridCol w="2324100"/>
                <a:gridCol w="2133600"/>
              </a:tblGrid>
              <a:tr h="1061031">
                <a:tc>
                  <a:txBody>
                    <a:bodyPr/>
                    <a:lstStyle/>
                    <a:p>
                      <a:pPr algn="just" rtl="0"/>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Số</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quả</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nặng</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50g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móc</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vào</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lò</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xo </a:t>
                      </a:r>
                      <a:endParaRPr lang="en-US" sz="2400" b="1" i="0" u="none" strike="noStrike" kern="1200" baseline="0" dirty="0" smtClean="0">
                        <a:solidFill>
                          <a:schemeClr val="tx2">
                            <a:lumMod val="25000"/>
                          </a:schemeClr>
                        </a:solidFill>
                        <a:latin typeface="Times New Roman" pitchFamily="18" charset="0"/>
                        <a:ea typeface="+mn-ea"/>
                        <a:cs typeface="Times New Roman" pitchFamily="18" charset="0"/>
                      </a:endParaRPr>
                    </a:p>
                  </a:txBody>
                  <a:tcPr marT="45724" marB="4572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algn="just" rtl="0"/>
                      <a:r>
                        <a:rPr lang="vi-VN" sz="2400" b="1" i="0" u="none" strike="noStrike" kern="1200" baseline="0" dirty="0" smtClean="0">
                          <a:solidFill>
                            <a:schemeClr val="tx2">
                              <a:lumMod val="25000"/>
                            </a:schemeClr>
                          </a:solidFill>
                          <a:latin typeface="Times New Roman" pitchFamily="18" charset="0"/>
                          <a:ea typeface="+mn-ea"/>
                          <a:cs typeface="Times New Roman" pitchFamily="18" charset="0"/>
                        </a:rPr>
                        <a:t>Tổng trọng lượng của quả nặng </a:t>
                      </a:r>
                      <a:endParaRPr lang="vi-VN" sz="2400" b="1" i="0" u="none" strike="noStrike" kern="1200" baseline="0" dirty="0" smtClean="0">
                        <a:solidFill>
                          <a:schemeClr val="tx2">
                            <a:lumMod val="25000"/>
                          </a:schemeClr>
                        </a:solidFill>
                        <a:latin typeface="Times New Roman" pitchFamily="18" charset="0"/>
                        <a:ea typeface="+mn-ea"/>
                        <a:cs typeface="Times New Roman" pitchFamily="18" charset="0"/>
                      </a:endParaRP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algn="just" rtl="0"/>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Chiều</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dài</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của</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lò</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xo ( l )</a:t>
                      </a:r>
                      <a:endParaRPr lang="en-US" sz="2400" b="1" i="0" u="none" strike="noStrike" kern="1200" baseline="0" dirty="0" smtClean="0">
                        <a:solidFill>
                          <a:schemeClr val="tx2">
                            <a:lumMod val="25000"/>
                          </a:schemeClr>
                        </a:solidFill>
                        <a:latin typeface="Times New Roman" pitchFamily="18" charset="0"/>
                        <a:ea typeface="+mn-ea"/>
                        <a:cs typeface="Times New Roman" pitchFamily="18" charset="0"/>
                      </a:endParaRP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algn="just" rtl="0"/>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Độ</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biến</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dạng</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của</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lò</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xo  </a:t>
                      </a:r>
                      <a:endParaRPr lang="en-US" sz="2400" b="1" i="0" u="none" strike="noStrike" kern="1200" baseline="0" dirty="0" smtClean="0">
                        <a:solidFill>
                          <a:schemeClr val="tx2">
                            <a:lumMod val="25000"/>
                          </a:schemeClr>
                        </a:solidFill>
                        <a:latin typeface="Times New Roman" pitchFamily="18" charset="0"/>
                        <a:ea typeface="+mn-ea"/>
                        <a:cs typeface="Times New Roman" pitchFamily="18" charset="0"/>
                      </a:endParaRPr>
                    </a:p>
                  </a:txBody>
                  <a:tcPr marT="45724" marB="4572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843384">
                <a:tc>
                  <a:txBody>
                    <a:bodyPr/>
                    <a:lstStyle/>
                    <a:p>
                      <a:pPr rtl="0"/>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0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quả</a:t>
                      </a:r>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nặng</a:t>
                      </a:r>
                      <a:endParaRPr lang="en-US" sz="2800" b="1" i="0" u="none" strike="noStrike" kern="1200" baseline="0" dirty="0" smtClean="0">
                        <a:solidFill>
                          <a:schemeClr val="tx2">
                            <a:lumMod val="25000"/>
                          </a:schemeClr>
                        </a:solidFill>
                        <a:latin typeface="Times New Roman" pitchFamily="18" charset="0"/>
                        <a:ea typeface="+mn-ea"/>
                        <a:cs typeface="Times New Roman" pitchFamily="18" charset="0"/>
                      </a:endParaRPr>
                    </a:p>
                  </a:txBody>
                  <a:tcPr marT="45724" marB="4572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  (N) </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l</a:t>
                      </a:r>
                      <a:r>
                        <a:rPr kumimoji="0" lang="en-US" sz="2800" b="1" i="0" u="none" strike="noStrike" cap="none" normalizeH="0" baseline="-3000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0 </a:t>
                      </a: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(cm) </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………(cm)  </a:t>
                      </a:r>
                    </a:p>
                  </a:txBody>
                  <a:tcPr marT="45724" marB="4572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843384">
                <a:tc>
                  <a:txBody>
                    <a:bodyPr/>
                    <a:lstStyle/>
                    <a:p>
                      <a:pPr rtl="0"/>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1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quả</a:t>
                      </a:r>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nặng</a:t>
                      </a:r>
                      <a:endParaRPr lang="en-US" sz="2800" b="1" i="0" u="none" strike="noStrike" kern="1200" baseline="0" dirty="0" smtClean="0">
                        <a:solidFill>
                          <a:schemeClr val="tx2">
                            <a:lumMod val="25000"/>
                          </a:schemeClr>
                        </a:solidFill>
                        <a:latin typeface="Times New Roman" pitchFamily="18" charset="0"/>
                        <a:ea typeface="+mn-ea"/>
                        <a:cs typeface="Times New Roman" pitchFamily="18" charset="0"/>
                      </a:endParaRPr>
                    </a:p>
                  </a:txBody>
                  <a:tcPr marT="45724" marB="4572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(N) </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l</a:t>
                      </a:r>
                      <a:r>
                        <a:rPr kumimoji="0" lang="en-US" sz="2800" b="1" i="0" u="none" strike="noStrike" cap="none" normalizeH="0" baseline="-3000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1 </a:t>
                      </a: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(cm) </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………(cm)</a:t>
                      </a:r>
                    </a:p>
                  </a:txBody>
                  <a:tcPr marT="45724" marB="4572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681327">
                <a:tc>
                  <a:txBody>
                    <a:bodyPr/>
                    <a:lstStyle/>
                    <a:p>
                      <a:pPr rtl="0"/>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2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quả</a:t>
                      </a:r>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nặng</a:t>
                      </a:r>
                      <a:endParaRPr lang="en-US" sz="2800" b="1" i="0" u="none" strike="noStrike" kern="1200" baseline="0" dirty="0" smtClean="0">
                        <a:solidFill>
                          <a:schemeClr val="tx2">
                            <a:lumMod val="25000"/>
                          </a:schemeClr>
                        </a:solidFill>
                        <a:latin typeface="Times New Roman" pitchFamily="18" charset="0"/>
                        <a:ea typeface="+mn-ea"/>
                        <a:cs typeface="Times New Roman" pitchFamily="18" charset="0"/>
                      </a:endParaRPr>
                    </a:p>
                    <a:p>
                      <a:pPr rtl="0"/>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3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quả</a:t>
                      </a:r>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nặng</a:t>
                      </a:r>
                      <a:endParaRPr lang="en-US" sz="2800" b="1" i="0" u="none" strike="noStrike" kern="1200" baseline="0" dirty="0" smtClean="0">
                        <a:solidFill>
                          <a:schemeClr val="tx2">
                            <a:lumMod val="25000"/>
                          </a:schemeClr>
                        </a:solidFill>
                        <a:latin typeface="Times New Roman" pitchFamily="18" charset="0"/>
                        <a:ea typeface="+mn-ea"/>
                        <a:cs typeface="Times New Roman" pitchFamily="18" charset="0"/>
                      </a:endParaRPr>
                    </a:p>
                  </a:txBody>
                  <a:tcPr marT="45724" marB="4572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(N) </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a:t>
                      </a: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a:t>
                      </a: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N) </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l</a:t>
                      </a:r>
                      <a:r>
                        <a:rPr kumimoji="0" lang="en-US" sz="2800" b="1" i="0" u="none" strike="noStrike" cap="none" normalizeH="0" baseline="-3000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2 </a:t>
                      </a: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(cm) </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l</a:t>
                      </a:r>
                      <a:r>
                        <a:rPr kumimoji="0" lang="en-US" sz="2800" b="1" i="0" u="none" strike="noStrike" cap="none" normalizeH="0" baseline="-3000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3</a:t>
                      </a: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(cm) </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………(cm)</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………(cm) </a:t>
                      </a:r>
                    </a:p>
                  </a:txBody>
                  <a:tcPr marT="45724" marB="4572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ransition spd="med">
    <p:wipe dir="u"/>
    <p:sndAc>
      <p:stSnd>
        <p:snd r:embed="rId2" name="coin.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0722"/>
                                        </p:tgtEl>
                                        <p:attrNameLst>
                                          <p:attrName>style.visibility</p:attrName>
                                        </p:attrNameLst>
                                      </p:cBhvr>
                                      <p:to>
                                        <p:strVal val="visible"/>
                                      </p:to>
                                    </p:set>
                                    <p:animEffect transition="in" filter="blinds(horizontal)">
                                      <p:cBhvr>
                                        <p:cTn id="7" dur="500"/>
                                        <p:tgtEl>
                                          <p:spTgt spid="307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30760"/>
                                        </p:tgtEl>
                                        <p:attrNameLst>
                                          <p:attrName>style.visibility</p:attrName>
                                        </p:attrNameLst>
                                      </p:cBhvr>
                                      <p:to>
                                        <p:strVal val="visible"/>
                                      </p:to>
                                    </p:set>
                                    <p:anim calcmode="lin" valueType="num">
                                      <p:cBhvr additive="base">
                                        <p:cTn id="12" dur="500" fill="hold"/>
                                        <p:tgtEl>
                                          <p:spTgt spid="30760"/>
                                        </p:tgtEl>
                                        <p:attrNameLst>
                                          <p:attrName>ppt_x</p:attrName>
                                        </p:attrNameLst>
                                      </p:cBhvr>
                                      <p:tavLst>
                                        <p:tav tm="0">
                                          <p:val>
                                            <p:strVal val="1+#ppt_w/2"/>
                                          </p:val>
                                        </p:tav>
                                        <p:tav tm="100000">
                                          <p:val>
                                            <p:strVal val="#ppt_x"/>
                                          </p:val>
                                        </p:tav>
                                      </p:tavLst>
                                    </p:anim>
                                    <p:anim calcmode="lin" valueType="num">
                                      <p:cBhvr additive="base">
                                        <p:cTn id="13" dur="500" fill="hold"/>
                                        <p:tgtEl>
                                          <p:spTgt spid="30760"/>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30761"/>
                                        </p:tgtEl>
                                        <p:attrNameLst>
                                          <p:attrName>style.visibility</p:attrName>
                                        </p:attrNameLst>
                                      </p:cBhvr>
                                      <p:to>
                                        <p:strVal val="visible"/>
                                      </p:to>
                                    </p:set>
                                    <p:anim calcmode="lin" valueType="num">
                                      <p:cBhvr additive="base">
                                        <p:cTn id="18" dur="500" fill="hold"/>
                                        <p:tgtEl>
                                          <p:spTgt spid="30761"/>
                                        </p:tgtEl>
                                        <p:attrNameLst>
                                          <p:attrName>ppt_x</p:attrName>
                                        </p:attrNameLst>
                                      </p:cBhvr>
                                      <p:tavLst>
                                        <p:tav tm="0">
                                          <p:val>
                                            <p:strVal val="1+#ppt_w/2"/>
                                          </p:val>
                                        </p:tav>
                                        <p:tav tm="100000">
                                          <p:val>
                                            <p:strVal val="#ppt_x"/>
                                          </p:val>
                                        </p:tav>
                                      </p:tavLst>
                                    </p:anim>
                                    <p:anim calcmode="lin" valueType="num">
                                      <p:cBhvr additive="base">
                                        <p:cTn id="19" dur="500" fill="hold"/>
                                        <p:tgtEl>
                                          <p:spTgt spid="30761"/>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30762"/>
                                        </p:tgtEl>
                                        <p:attrNameLst>
                                          <p:attrName>style.visibility</p:attrName>
                                        </p:attrNameLst>
                                      </p:cBhvr>
                                      <p:to>
                                        <p:strVal val="visible"/>
                                      </p:to>
                                    </p:set>
                                    <p:anim calcmode="lin" valueType="num">
                                      <p:cBhvr additive="base">
                                        <p:cTn id="24" dur="500" fill="hold"/>
                                        <p:tgtEl>
                                          <p:spTgt spid="30762"/>
                                        </p:tgtEl>
                                        <p:attrNameLst>
                                          <p:attrName>ppt_x</p:attrName>
                                        </p:attrNameLst>
                                      </p:cBhvr>
                                      <p:tavLst>
                                        <p:tav tm="0">
                                          <p:val>
                                            <p:strVal val="1+#ppt_w/2"/>
                                          </p:val>
                                        </p:tav>
                                        <p:tav tm="100000">
                                          <p:val>
                                            <p:strVal val="#ppt_x"/>
                                          </p:val>
                                        </p:tav>
                                      </p:tavLst>
                                    </p:anim>
                                    <p:anim calcmode="lin" valueType="num">
                                      <p:cBhvr additive="base">
                                        <p:cTn id="25" dur="500" fill="hold"/>
                                        <p:tgtEl>
                                          <p:spTgt spid="30762"/>
                                        </p:tgtEl>
                                        <p:attrNameLst>
                                          <p:attrName>ppt_y</p:attrName>
                                        </p:attrNameLst>
                                      </p:cBhvr>
                                      <p:tavLst>
                                        <p:tav tm="0">
                                          <p:val>
                                            <p:strVal val="#ppt_y"/>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2" fill="hold" grpId="0" nodeType="clickEffect">
                                  <p:stCondLst>
                                    <p:cond delay="0"/>
                                  </p:stCondLst>
                                  <p:childTnLst>
                                    <p:set>
                                      <p:cBhvr>
                                        <p:cTn id="29" dur="1" fill="hold">
                                          <p:stCondLst>
                                            <p:cond delay="0"/>
                                          </p:stCondLst>
                                        </p:cTn>
                                        <p:tgtEl>
                                          <p:spTgt spid="30763"/>
                                        </p:tgtEl>
                                        <p:attrNameLst>
                                          <p:attrName>style.visibility</p:attrName>
                                        </p:attrNameLst>
                                      </p:cBhvr>
                                      <p:to>
                                        <p:strVal val="visible"/>
                                      </p:to>
                                    </p:set>
                                    <p:anim calcmode="lin" valueType="num">
                                      <p:cBhvr additive="base">
                                        <p:cTn id="30" dur="500" fill="hold"/>
                                        <p:tgtEl>
                                          <p:spTgt spid="30763"/>
                                        </p:tgtEl>
                                        <p:attrNameLst>
                                          <p:attrName>ppt_x</p:attrName>
                                        </p:attrNameLst>
                                      </p:cBhvr>
                                      <p:tavLst>
                                        <p:tav tm="0">
                                          <p:val>
                                            <p:strVal val="1+#ppt_w/2"/>
                                          </p:val>
                                        </p:tav>
                                        <p:tav tm="100000">
                                          <p:val>
                                            <p:strVal val="#ppt_x"/>
                                          </p:val>
                                        </p:tav>
                                      </p:tavLst>
                                    </p:anim>
                                    <p:anim calcmode="lin" valueType="num">
                                      <p:cBhvr additive="base">
                                        <p:cTn id="31" dur="500" fill="hold"/>
                                        <p:tgtEl>
                                          <p:spTgt spid="30763"/>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8" fill="hold" grpId="0" nodeType="clickEffect">
                                  <p:stCondLst>
                                    <p:cond delay="0"/>
                                  </p:stCondLst>
                                  <p:childTnLst>
                                    <p:set>
                                      <p:cBhvr>
                                        <p:cTn id="35" dur="1" fill="hold">
                                          <p:stCondLst>
                                            <p:cond delay="0"/>
                                          </p:stCondLst>
                                        </p:cTn>
                                        <p:tgtEl>
                                          <p:spTgt spid="18"/>
                                        </p:tgtEl>
                                        <p:attrNameLst>
                                          <p:attrName>style.visibility</p:attrName>
                                        </p:attrNameLst>
                                      </p:cBhvr>
                                      <p:to>
                                        <p:strVal val="visible"/>
                                      </p:to>
                                    </p:set>
                                    <p:anim calcmode="lin" valueType="num">
                                      <p:cBhvr additive="base">
                                        <p:cTn id="36" dur="500" fill="hold"/>
                                        <p:tgtEl>
                                          <p:spTgt spid="18"/>
                                        </p:tgtEl>
                                        <p:attrNameLst>
                                          <p:attrName>ppt_x</p:attrName>
                                        </p:attrNameLst>
                                      </p:cBhvr>
                                      <p:tavLst>
                                        <p:tav tm="0">
                                          <p:val>
                                            <p:strVal val="0-#ppt_w/2"/>
                                          </p:val>
                                        </p:tav>
                                        <p:tav tm="100000">
                                          <p:val>
                                            <p:strVal val="#ppt_x"/>
                                          </p:val>
                                        </p:tav>
                                      </p:tavLst>
                                    </p:anim>
                                    <p:anim calcmode="lin" valueType="num">
                                      <p:cBhvr additive="base">
                                        <p:cTn id="37"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2"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 calcmode="lin" valueType="num">
                                      <p:cBhvr additive="base">
                                        <p:cTn id="42" dur="500" fill="hold"/>
                                        <p:tgtEl>
                                          <p:spTgt spid="19"/>
                                        </p:tgtEl>
                                        <p:attrNameLst>
                                          <p:attrName>ppt_x</p:attrName>
                                        </p:attrNameLst>
                                      </p:cBhvr>
                                      <p:tavLst>
                                        <p:tav tm="0">
                                          <p:val>
                                            <p:strVal val="1+#ppt_w/2"/>
                                          </p:val>
                                        </p:tav>
                                        <p:tav tm="100000">
                                          <p:val>
                                            <p:strVal val="#ppt_x"/>
                                          </p:val>
                                        </p:tav>
                                      </p:tavLst>
                                    </p:anim>
                                    <p:anim calcmode="lin" valueType="num">
                                      <p:cBhvr additive="base">
                                        <p:cTn id="43" dur="500" fill="hold"/>
                                        <p:tgtEl>
                                          <p:spTgt spid="19"/>
                                        </p:tgtEl>
                                        <p:attrNameLst>
                                          <p:attrName>ppt_y</p:attrName>
                                        </p:attrNameLst>
                                      </p:cBhvr>
                                      <p:tavLst>
                                        <p:tav tm="0">
                                          <p:val>
                                            <p:strVal val="#ppt_y"/>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9" fill="hold" grpId="0" nodeType="clickEffect">
                                  <p:stCondLst>
                                    <p:cond delay="0"/>
                                  </p:stCondLst>
                                  <p:childTnLst>
                                    <p:set>
                                      <p:cBhvr>
                                        <p:cTn id="47" dur="1" fill="hold">
                                          <p:stCondLst>
                                            <p:cond delay="0"/>
                                          </p:stCondLst>
                                        </p:cTn>
                                        <p:tgtEl>
                                          <p:spTgt spid="20"/>
                                        </p:tgtEl>
                                        <p:attrNameLst>
                                          <p:attrName>style.visibility</p:attrName>
                                        </p:attrNameLst>
                                      </p:cBhvr>
                                      <p:to>
                                        <p:strVal val="visible"/>
                                      </p:to>
                                    </p:set>
                                    <p:anim calcmode="lin" valueType="num">
                                      <p:cBhvr additive="base">
                                        <p:cTn id="48" dur="500" fill="hold"/>
                                        <p:tgtEl>
                                          <p:spTgt spid="20"/>
                                        </p:tgtEl>
                                        <p:attrNameLst>
                                          <p:attrName>ppt_x</p:attrName>
                                        </p:attrNameLst>
                                      </p:cBhvr>
                                      <p:tavLst>
                                        <p:tav tm="0">
                                          <p:val>
                                            <p:strVal val="0-#ppt_w/2"/>
                                          </p:val>
                                        </p:tav>
                                        <p:tav tm="100000">
                                          <p:val>
                                            <p:strVal val="#ppt_x"/>
                                          </p:val>
                                        </p:tav>
                                      </p:tavLst>
                                    </p:anim>
                                    <p:anim calcmode="lin" valueType="num">
                                      <p:cBhvr additive="base">
                                        <p:cTn id="49" dur="500" fill="hold"/>
                                        <p:tgtEl>
                                          <p:spTgt spid="20"/>
                                        </p:tgtEl>
                                        <p:attrNameLst>
                                          <p:attrName>ppt_y</p:attrName>
                                        </p:attrNameLst>
                                      </p:cBhvr>
                                      <p:tavLst>
                                        <p:tav tm="0">
                                          <p:val>
                                            <p:strVal val="0-#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3" fill="hold" grpId="0" nodeType="clickEffect">
                                  <p:stCondLst>
                                    <p:cond delay="0"/>
                                  </p:stCondLst>
                                  <p:childTnLst>
                                    <p:set>
                                      <p:cBhvr>
                                        <p:cTn id="53" dur="1" fill="hold">
                                          <p:stCondLst>
                                            <p:cond delay="0"/>
                                          </p:stCondLst>
                                        </p:cTn>
                                        <p:tgtEl>
                                          <p:spTgt spid="21"/>
                                        </p:tgtEl>
                                        <p:attrNameLst>
                                          <p:attrName>style.visibility</p:attrName>
                                        </p:attrNameLst>
                                      </p:cBhvr>
                                      <p:to>
                                        <p:strVal val="visible"/>
                                      </p:to>
                                    </p:set>
                                    <p:anim calcmode="lin" valueType="num">
                                      <p:cBhvr additive="base">
                                        <p:cTn id="54" dur="500" fill="hold"/>
                                        <p:tgtEl>
                                          <p:spTgt spid="21"/>
                                        </p:tgtEl>
                                        <p:attrNameLst>
                                          <p:attrName>ppt_x</p:attrName>
                                        </p:attrNameLst>
                                      </p:cBhvr>
                                      <p:tavLst>
                                        <p:tav tm="0">
                                          <p:val>
                                            <p:strVal val="1+#ppt_w/2"/>
                                          </p:val>
                                        </p:tav>
                                        <p:tav tm="100000">
                                          <p:val>
                                            <p:strVal val="#ppt_x"/>
                                          </p:val>
                                        </p:tav>
                                      </p:tavLst>
                                    </p:anim>
                                    <p:anim calcmode="lin" valueType="num">
                                      <p:cBhvr additive="base">
                                        <p:cTn id="55" dur="500" fill="hold"/>
                                        <p:tgtEl>
                                          <p:spTgt spid="21"/>
                                        </p:tgtEl>
                                        <p:attrNameLst>
                                          <p:attrName>ppt_y</p:attrName>
                                        </p:attrNameLst>
                                      </p:cBhvr>
                                      <p:tavLst>
                                        <p:tav tm="0">
                                          <p:val>
                                            <p:strVal val="0-#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12" fill="hold" grpId="0" nodeType="clickEffect">
                                  <p:stCondLst>
                                    <p:cond delay="0"/>
                                  </p:stCondLst>
                                  <p:childTnLst>
                                    <p:set>
                                      <p:cBhvr>
                                        <p:cTn id="59" dur="1" fill="hold">
                                          <p:stCondLst>
                                            <p:cond delay="0"/>
                                          </p:stCondLst>
                                        </p:cTn>
                                        <p:tgtEl>
                                          <p:spTgt spid="22"/>
                                        </p:tgtEl>
                                        <p:attrNameLst>
                                          <p:attrName>style.visibility</p:attrName>
                                        </p:attrNameLst>
                                      </p:cBhvr>
                                      <p:to>
                                        <p:strVal val="visible"/>
                                      </p:to>
                                    </p:set>
                                    <p:anim calcmode="lin" valueType="num">
                                      <p:cBhvr additive="base">
                                        <p:cTn id="60" dur="500" fill="hold"/>
                                        <p:tgtEl>
                                          <p:spTgt spid="22"/>
                                        </p:tgtEl>
                                        <p:attrNameLst>
                                          <p:attrName>ppt_x</p:attrName>
                                        </p:attrNameLst>
                                      </p:cBhvr>
                                      <p:tavLst>
                                        <p:tav tm="0">
                                          <p:val>
                                            <p:strVal val="0-#ppt_w/2"/>
                                          </p:val>
                                        </p:tav>
                                        <p:tav tm="100000">
                                          <p:val>
                                            <p:strVal val="#ppt_x"/>
                                          </p:val>
                                        </p:tav>
                                      </p:tavLst>
                                    </p:anim>
                                    <p:anim calcmode="lin" valueType="num">
                                      <p:cBhvr additive="base">
                                        <p:cTn id="61"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6" fill="hold" grpId="0" nodeType="clickEffect">
                                  <p:stCondLst>
                                    <p:cond delay="0"/>
                                  </p:stCondLst>
                                  <p:childTnLst>
                                    <p:set>
                                      <p:cBhvr>
                                        <p:cTn id="65" dur="1" fill="hold">
                                          <p:stCondLst>
                                            <p:cond delay="0"/>
                                          </p:stCondLst>
                                        </p:cTn>
                                        <p:tgtEl>
                                          <p:spTgt spid="23"/>
                                        </p:tgtEl>
                                        <p:attrNameLst>
                                          <p:attrName>style.visibility</p:attrName>
                                        </p:attrNameLst>
                                      </p:cBhvr>
                                      <p:to>
                                        <p:strVal val="visible"/>
                                      </p:to>
                                    </p:set>
                                    <p:anim calcmode="lin" valueType="num">
                                      <p:cBhvr additive="base">
                                        <p:cTn id="66" dur="500" fill="hold"/>
                                        <p:tgtEl>
                                          <p:spTgt spid="23"/>
                                        </p:tgtEl>
                                        <p:attrNameLst>
                                          <p:attrName>ppt_x</p:attrName>
                                        </p:attrNameLst>
                                      </p:cBhvr>
                                      <p:tavLst>
                                        <p:tav tm="0">
                                          <p:val>
                                            <p:strVal val="1+#ppt_w/2"/>
                                          </p:val>
                                        </p:tav>
                                        <p:tav tm="100000">
                                          <p:val>
                                            <p:strVal val="#ppt_x"/>
                                          </p:val>
                                        </p:tav>
                                      </p:tavLst>
                                    </p:anim>
                                    <p:anim calcmode="lin" valueType="num">
                                      <p:cBhvr additive="base">
                                        <p:cTn id="67"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24"/>
                                        </p:tgtEl>
                                        <p:attrNameLst>
                                          <p:attrName>style.visibility</p:attrName>
                                        </p:attrNameLst>
                                      </p:cBhvr>
                                      <p:to>
                                        <p:strVal val="visible"/>
                                      </p:to>
                                    </p:set>
                                    <p:anim calcmode="lin" valueType="num">
                                      <p:cBhvr additive="base">
                                        <p:cTn id="72" dur="500" fill="hold"/>
                                        <p:tgtEl>
                                          <p:spTgt spid="24"/>
                                        </p:tgtEl>
                                        <p:attrNameLst>
                                          <p:attrName>ppt_x</p:attrName>
                                        </p:attrNameLst>
                                      </p:cBhvr>
                                      <p:tavLst>
                                        <p:tav tm="0">
                                          <p:val>
                                            <p:strVal val="#ppt_x"/>
                                          </p:val>
                                        </p:tav>
                                        <p:tav tm="100000">
                                          <p:val>
                                            <p:strVal val="#ppt_x"/>
                                          </p:val>
                                        </p:tav>
                                      </p:tavLst>
                                    </p:anim>
                                    <p:anim calcmode="lin" valueType="num">
                                      <p:cBhvr additive="base">
                                        <p:cTn id="73"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grpId="0" nodeType="clickEffect">
                                  <p:stCondLst>
                                    <p:cond delay="0"/>
                                  </p:stCondLst>
                                  <p:childTnLst>
                                    <p:set>
                                      <p:cBhvr>
                                        <p:cTn id="77" dur="1" fill="hold">
                                          <p:stCondLst>
                                            <p:cond delay="0"/>
                                          </p:stCondLst>
                                        </p:cTn>
                                        <p:tgtEl>
                                          <p:spTgt spid="25"/>
                                        </p:tgtEl>
                                        <p:attrNameLst>
                                          <p:attrName>style.visibility</p:attrName>
                                        </p:attrNameLst>
                                      </p:cBhvr>
                                      <p:to>
                                        <p:strVal val="visible"/>
                                      </p:to>
                                    </p:set>
                                    <p:anim calcmode="lin" valueType="num">
                                      <p:cBhvr additive="base">
                                        <p:cTn id="78" dur="500" fill="hold"/>
                                        <p:tgtEl>
                                          <p:spTgt spid="25"/>
                                        </p:tgtEl>
                                        <p:attrNameLst>
                                          <p:attrName>ppt_x</p:attrName>
                                        </p:attrNameLst>
                                      </p:cBhvr>
                                      <p:tavLst>
                                        <p:tav tm="0">
                                          <p:val>
                                            <p:strVal val="#ppt_x"/>
                                          </p:val>
                                        </p:tav>
                                        <p:tav tm="100000">
                                          <p:val>
                                            <p:strVal val="#ppt_x"/>
                                          </p:val>
                                        </p:tav>
                                      </p:tavLst>
                                    </p:anim>
                                    <p:anim calcmode="lin" valueType="num">
                                      <p:cBhvr additive="base">
                                        <p:cTn id="79"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autoUpdateAnimBg="0"/>
      <p:bldP spid="30760" grpId="0" animBg="1" autoUpdateAnimBg="0"/>
      <p:bldP spid="30761" grpId="0" animBg="1" autoUpdateAnimBg="0"/>
      <p:bldP spid="30762" grpId="0" animBg="1" autoUpdateAnimBg="0"/>
      <p:bldP spid="30763" grpId="0" animBg="1" autoUpdateAnimBg="0"/>
      <p:bldP spid="18" grpId="0" animBg="1" autoUpdateAnimBg="0"/>
      <p:bldP spid="19" grpId="0" animBg="1" autoUpdateAnimBg="0"/>
      <p:bldP spid="20" grpId="0" animBg="1" autoUpdateAnimBg="0"/>
      <p:bldP spid="21" grpId="0" animBg="1" autoUpdateAnimBg="0"/>
      <p:bldP spid="22" grpId="0" animBg="1" autoUpdateAnimBg="0"/>
      <p:bldP spid="23" grpId="0" animBg="1" autoUpdateAnimBg="0"/>
      <p:bldP spid="24" grpId="0" animBg="1" autoUpdateAnimBg="0"/>
      <p:bldP spid="25"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Sp="0" showMasterPhAnim="0">
  <p:cSld>
    <p:bg>
      <p:bgPr>
        <a:solidFill>
          <a:schemeClr val="tx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381000" y="42863"/>
            <a:ext cx="8515350" cy="1371600"/>
          </a:xfrm>
        </p:spPr>
        <p:txBody>
          <a:bodyPr/>
          <a:lstStyle/>
          <a:p>
            <a:pPr marL="838200" indent="-838200" algn="l" eaLnBrk="1" hangingPunct="1">
              <a:defRPr/>
            </a:pPr>
            <a:r>
              <a:rPr lang="vi-VN" sz="3200" b="1" u="sng" dirty="0"/>
              <a:t>II. LỰC ĐÀN HỒI VÀ ĐẶC ĐIỂM CỦA NÓ.</a:t>
            </a:r>
            <a:br>
              <a:rPr lang="vi-VN" sz="3200" b="1" u="sng" dirty="0"/>
            </a:br>
            <a:r>
              <a:rPr lang="vi-VN" sz="3200" b="1" u="sng" dirty="0"/>
              <a:t>1. Lực đàn hồi.</a:t>
            </a:r>
            <a:endParaRPr lang="en-US" sz="3200" b="1" u="sng" dirty="0" smtClean="0">
              <a:solidFill>
                <a:srgbClr val="0000FF"/>
              </a:solidFill>
              <a:effectLst>
                <a:outerShdw blurRad="38100" dist="38100" dir="2700000" algn="tl">
                  <a:srgbClr val="C0C0C0"/>
                </a:outerShdw>
              </a:effectLst>
              <a:latin typeface=".VnTime" pitchFamily="34" charset="0"/>
            </a:endParaRPr>
          </a:p>
        </p:txBody>
      </p:sp>
      <p:sp>
        <p:nvSpPr>
          <p:cNvPr id="31747" name="Rectangle 3"/>
          <p:cNvSpPr>
            <a:spLocks noGrp="1" noChangeArrowheads="1"/>
          </p:cNvSpPr>
          <p:nvPr>
            <p:ph type="body" idx="1"/>
          </p:nvPr>
        </p:nvSpPr>
        <p:spPr>
          <a:xfrm>
            <a:off x="323850" y="1176338"/>
            <a:ext cx="8720138" cy="1606550"/>
          </a:xfrm>
        </p:spPr>
        <p:txBody>
          <a:bodyPr/>
          <a:lstStyle/>
          <a:p>
            <a:r>
              <a:rPr lang="vi-VN" b="1" dirty="0" smtClean="0">
                <a:solidFill>
                  <a:schemeClr val="bg1"/>
                </a:solidFill>
                <a:latin typeface="Times New Roman" pitchFamily="18" charset="0"/>
                <a:cs typeface="Times New Roman" pitchFamily="18" charset="0"/>
              </a:rPr>
              <a:t> Lực </a:t>
            </a:r>
            <a:r>
              <a:rPr lang="vi-VN" b="1" dirty="0">
                <a:solidFill>
                  <a:schemeClr val="bg1"/>
                </a:solidFill>
                <a:latin typeface="Times New Roman" pitchFamily="18" charset="0"/>
                <a:cs typeface="Times New Roman" pitchFamily="18" charset="0"/>
              </a:rPr>
              <a:t>mà lò xo khi biến dạng tác dụng vào quả nặng trong thí nghiệm trên gọi là lực đàn hồi.</a:t>
            </a:r>
          </a:p>
          <a:p>
            <a:endParaRPr lang="en-US" b="1" dirty="0">
              <a:solidFill>
                <a:schemeClr val="bg1"/>
              </a:solidFill>
              <a:latin typeface="Times New Roman" pitchFamily="18" charset="0"/>
              <a:cs typeface="Times New Roman" pitchFamily="18" charset="0"/>
            </a:endParaRPr>
          </a:p>
        </p:txBody>
      </p:sp>
      <p:sp>
        <p:nvSpPr>
          <p:cNvPr id="31748" name="Text Box 4"/>
          <p:cNvSpPr txBox="1">
            <a:spLocks noChangeArrowheads="1"/>
          </p:cNvSpPr>
          <p:nvPr/>
        </p:nvSpPr>
        <p:spPr bwMode="auto">
          <a:xfrm>
            <a:off x="152400" y="4953000"/>
            <a:ext cx="46482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r>
              <a:rPr lang="vi-VN" sz="3200" b="1" dirty="0">
                <a:solidFill>
                  <a:srgbClr val="FF0000"/>
                </a:solidFill>
                <a:latin typeface="Times New Roman" pitchFamily="18" charset="0"/>
                <a:cs typeface="Times New Roman" pitchFamily="18" charset="0"/>
              </a:rPr>
              <a:t>=&gt; Lực đàn hồi của lò xo đã cân bằng với trọng lực tác dụng vào quả nặng.</a:t>
            </a:r>
          </a:p>
        </p:txBody>
      </p:sp>
      <p:sp>
        <p:nvSpPr>
          <p:cNvPr id="31749" name="Text Box 5"/>
          <p:cNvSpPr txBox="1">
            <a:spLocks noChangeArrowheads="1"/>
          </p:cNvSpPr>
          <p:nvPr/>
        </p:nvSpPr>
        <p:spPr bwMode="auto">
          <a:xfrm>
            <a:off x="152400" y="2351544"/>
            <a:ext cx="457200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sz="2800" b="1" dirty="0">
                <a:solidFill>
                  <a:schemeClr val="bg1"/>
                </a:solidFill>
              </a:rPr>
              <a:t>C3: Trong thí nghiệm ở hình vẽ 9.2, khi quả nặng đứng yên, thì lực đàn hồi mà lò xo tác dụng vào nó đã cân bằng với lực nào?  </a:t>
            </a:r>
            <a:endParaRPr lang="vi-VN" sz="2800" dirty="0">
              <a:solidFill>
                <a:schemeClr val="bg1"/>
              </a:solidFill>
            </a:endParaRPr>
          </a:p>
        </p:txBody>
      </p:sp>
      <p:pic>
        <p:nvPicPr>
          <p:cNvPr id="31750" name="Picture 6" descr="¸dsd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2209800"/>
            <a:ext cx="201613"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1" name="Picture 7" descr="¸dsd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14863" y="2514600"/>
            <a:ext cx="4429125" cy="255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2" name="Picture 8" descr="2qua"/>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29400" y="2709863"/>
            <a:ext cx="3810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3" name="Picture 9" descr="thuoc do"/>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72088" y="2695575"/>
            <a:ext cx="4572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55" name="AutoShape 11"/>
          <p:cNvSpPr>
            <a:spLocks noChangeArrowheads="1"/>
          </p:cNvSpPr>
          <p:nvPr/>
        </p:nvSpPr>
        <p:spPr bwMode="auto">
          <a:xfrm>
            <a:off x="6781800" y="4081463"/>
            <a:ext cx="112713" cy="990600"/>
          </a:xfrm>
          <a:prstGeom prst="upArrow">
            <a:avLst>
              <a:gd name="adj1" fmla="val 50000"/>
              <a:gd name="adj2" fmla="val 219717"/>
            </a:avLst>
          </a:prstGeom>
          <a:solidFill>
            <a:srgbClr val="FF3300"/>
          </a:solidFill>
          <a:ln w="9525">
            <a:solidFill>
              <a:srgbClr val="FF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6" name="AutoShape 12"/>
          <p:cNvSpPr>
            <a:spLocks noChangeArrowheads="1"/>
          </p:cNvSpPr>
          <p:nvPr/>
        </p:nvSpPr>
        <p:spPr bwMode="auto">
          <a:xfrm>
            <a:off x="6767513" y="5291138"/>
            <a:ext cx="152400" cy="990600"/>
          </a:xfrm>
          <a:prstGeom prst="downArrow">
            <a:avLst>
              <a:gd name="adj1" fmla="val 50000"/>
              <a:gd name="adj2" fmla="val 1625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7" name="Text Box 13"/>
          <p:cNvSpPr txBox="1">
            <a:spLocks noChangeArrowheads="1"/>
          </p:cNvSpPr>
          <p:nvPr/>
        </p:nvSpPr>
        <p:spPr bwMode="auto">
          <a:xfrm>
            <a:off x="7162800" y="4114800"/>
            <a:ext cx="188118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spcBef>
                <a:spcPct val="50000"/>
              </a:spcBef>
            </a:pPr>
            <a:r>
              <a:rPr lang="vi-VN" b="1" dirty="0" smtClean="0">
                <a:solidFill>
                  <a:srgbClr val="0000FF"/>
                </a:solidFill>
                <a:latin typeface=".VnTime" pitchFamily="34" charset="0"/>
              </a:rPr>
              <a:t>Lực đàn hồi</a:t>
            </a:r>
            <a:endParaRPr lang="en-US" b="1" dirty="0">
              <a:solidFill>
                <a:srgbClr val="0000FF"/>
              </a:solidFill>
              <a:latin typeface=".VnTime" pitchFamily="34" charset="0"/>
            </a:endParaRPr>
          </a:p>
        </p:txBody>
      </p:sp>
      <p:sp>
        <p:nvSpPr>
          <p:cNvPr id="31758" name="Text Box 14"/>
          <p:cNvSpPr txBox="1">
            <a:spLocks noChangeArrowheads="1"/>
          </p:cNvSpPr>
          <p:nvPr/>
        </p:nvSpPr>
        <p:spPr bwMode="auto">
          <a:xfrm>
            <a:off x="7239000" y="6019800"/>
            <a:ext cx="1447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spcBef>
                <a:spcPct val="50000"/>
              </a:spcBef>
            </a:pPr>
            <a:r>
              <a:rPr lang="en-US" b="1" dirty="0" err="1" smtClean="0">
                <a:solidFill>
                  <a:srgbClr val="0000FF"/>
                </a:solidFill>
                <a:latin typeface=".VnTime" pitchFamily="34" charset="0"/>
              </a:rPr>
              <a:t>Tr</a:t>
            </a:r>
            <a:r>
              <a:rPr lang="vi-VN" b="1" dirty="0" smtClean="0">
                <a:solidFill>
                  <a:srgbClr val="0000FF"/>
                </a:solidFill>
                <a:latin typeface=".VnTime" pitchFamily="34" charset="0"/>
              </a:rPr>
              <a:t>ọng lực</a:t>
            </a:r>
            <a:endParaRPr lang="en-US" b="1" dirty="0">
              <a:solidFill>
                <a:srgbClr val="0000FF"/>
              </a:solidFill>
              <a:latin typeface=".VnTime" pitchFamily="34" charset="0"/>
            </a:endParaRPr>
          </a:p>
        </p:txBody>
      </p:sp>
    </p:spTree>
  </p:cSld>
  <p:clrMapOvr>
    <a:masterClrMapping/>
  </p:clrMapOvr>
  <p:transition spd="med">
    <p:cover dir="lu"/>
    <p:sndAc>
      <p:stSnd>
        <p:snd r:embed="rId2" name="arrow.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blinds(horizontal)">
                                      <p:cBhvr>
                                        <p:cTn id="7" dur="500"/>
                                        <p:tgtEl>
                                          <p:spTgt spid="317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1747">
                                            <p:txEl>
                                              <p:pRg st="0" end="0"/>
                                            </p:txEl>
                                          </p:spTgt>
                                        </p:tgtEl>
                                        <p:attrNameLst>
                                          <p:attrName>style.visibility</p:attrName>
                                        </p:attrNameLst>
                                      </p:cBhvr>
                                      <p:to>
                                        <p:strVal val="visible"/>
                                      </p:to>
                                    </p:set>
                                    <p:animEffect transition="in" filter="blinds(horizontal)">
                                      <p:cBhvr>
                                        <p:cTn id="12" dur="500"/>
                                        <p:tgtEl>
                                          <p:spTgt spid="3174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nodeType="clickEffect">
                                  <p:stCondLst>
                                    <p:cond delay="0"/>
                                  </p:stCondLst>
                                  <p:childTnLst>
                                    <p:set>
                                      <p:cBhvr>
                                        <p:cTn id="16" dur="1" fill="hold">
                                          <p:stCondLst>
                                            <p:cond delay="0"/>
                                          </p:stCondLst>
                                        </p:cTn>
                                        <p:tgtEl>
                                          <p:spTgt spid="31749">
                                            <p:txEl>
                                              <p:pRg st="0" end="0"/>
                                            </p:txEl>
                                          </p:spTgt>
                                        </p:tgtEl>
                                        <p:attrNameLst>
                                          <p:attrName>style.visibility</p:attrName>
                                        </p:attrNameLst>
                                      </p:cBhvr>
                                      <p:to>
                                        <p:strVal val="visible"/>
                                      </p:to>
                                    </p:set>
                                    <p:animEffect transition="in" filter="randombar(horizontal)">
                                      <p:cBhvr>
                                        <p:cTn id="17" dur="1000"/>
                                        <p:tgtEl>
                                          <p:spTgt spid="31749">
                                            <p:txEl>
                                              <p:pRg st="0" end="0"/>
                                            </p:txEl>
                                          </p:spTgt>
                                        </p:tgtEl>
                                      </p:cBhvr>
                                    </p:animEffect>
                                  </p:childTnLst>
                                </p:cTn>
                              </p:par>
                            </p:childTnLst>
                          </p:cTn>
                        </p:par>
                        <p:par>
                          <p:cTn id="18" fill="hold" nodeType="afterGroup">
                            <p:stCondLst>
                              <p:cond delay="1000"/>
                            </p:stCondLst>
                            <p:childTnLst>
                              <p:par>
                                <p:cTn id="19" presetID="47" presetClass="entr" presetSubtype="0" fill="hold" nodeType="afterEffect">
                                  <p:stCondLst>
                                    <p:cond delay="0"/>
                                  </p:stCondLst>
                                  <p:childTnLst>
                                    <p:set>
                                      <p:cBhvr>
                                        <p:cTn id="20" dur="1" fill="hold">
                                          <p:stCondLst>
                                            <p:cond delay="0"/>
                                          </p:stCondLst>
                                        </p:cTn>
                                        <p:tgtEl>
                                          <p:spTgt spid="31753"/>
                                        </p:tgtEl>
                                        <p:attrNameLst>
                                          <p:attrName>style.visibility</p:attrName>
                                        </p:attrNameLst>
                                      </p:cBhvr>
                                      <p:to>
                                        <p:strVal val="visible"/>
                                      </p:to>
                                    </p:set>
                                    <p:animEffect transition="in" filter="fade">
                                      <p:cBhvr>
                                        <p:cTn id="21" dur="2000"/>
                                        <p:tgtEl>
                                          <p:spTgt spid="31753"/>
                                        </p:tgtEl>
                                      </p:cBhvr>
                                    </p:animEffect>
                                    <p:anim calcmode="lin" valueType="num">
                                      <p:cBhvr>
                                        <p:cTn id="22" dur="2000" fill="hold"/>
                                        <p:tgtEl>
                                          <p:spTgt spid="31753"/>
                                        </p:tgtEl>
                                        <p:attrNameLst>
                                          <p:attrName>ppt_x</p:attrName>
                                        </p:attrNameLst>
                                      </p:cBhvr>
                                      <p:tavLst>
                                        <p:tav tm="0">
                                          <p:val>
                                            <p:strVal val="#ppt_x"/>
                                          </p:val>
                                        </p:tav>
                                        <p:tav tm="100000">
                                          <p:val>
                                            <p:strVal val="#ppt_x"/>
                                          </p:val>
                                        </p:tav>
                                      </p:tavLst>
                                    </p:anim>
                                    <p:anim calcmode="lin" valueType="num">
                                      <p:cBhvr>
                                        <p:cTn id="23" dur="2000" fill="hold"/>
                                        <p:tgtEl>
                                          <p:spTgt spid="31753"/>
                                        </p:tgtEl>
                                        <p:attrNameLst>
                                          <p:attrName>ppt_y</p:attrName>
                                        </p:attrNameLst>
                                      </p:cBhvr>
                                      <p:tavLst>
                                        <p:tav tm="0">
                                          <p:val>
                                            <p:strVal val="#ppt_y-.1"/>
                                          </p:val>
                                        </p:tav>
                                        <p:tav tm="100000">
                                          <p:val>
                                            <p:strVal val="#ppt_y"/>
                                          </p:val>
                                        </p:tav>
                                      </p:tavLst>
                                    </p:anim>
                                  </p:childTnLst>
                                </p:cTn>
                              </p:par>
                              <p:par>
                                <p:cTn id="24" presetID="47" presetClass="entr" presetSubtype="0" fill="hold" nodeType="withEffect">
                                  <p:stCondLst>
                                    <p:cond delay="0"/>
                                  </p:stCondLst>
                                  <p:childTnLst>
                                    <p:set>
                                      <p:cBhvr>
                                        <p:cTn id="25" dur="1" fill="hold">
                                          <p:stCondLst>
                                            <p:cond delay="0"/>
                                          </p:stCondLst>
                                        </p:cTn>
                                        <p:tgtEl>
                                          <p:spTgt spid="31751"/>
                                        </p:tgtEl>
                                        <p:attrNameLst>
                                          <p:attrName>style.visibility</p:attrName>
                                        </p:attrNameLst>
                                      </p:cBhvr>
                                      <p:to>
                                        <p:strVal val="visible"/>
                                      </p:to>
                                    </p:set>
                                    <p:animEffect transition="in" filter="fade">
                                      <p:cBhvr>
                                        <p:cTn id="26" dur="2000"/>
                                        <p:tgtEl>
                                          <p:spTgt spid="31751"/>
                                        </p:tgtEl>
                                      </p:cBhvr>
                                    </p:animEffect>
                                    <p:anim calcmode="lin" valueType="num">
                                      <p:cBhvr>
                                        <p:cTn id="27" dur="2000" fill="hold"/>
                                        <p:tgtEl>
                                          <p:spTgt spid="31751"/>
                                        </p:tgtEl>
                                        <p:attrNameLst>
                                          <p:attrName>ppt_x</p:attrName>
                                        </p:attrNameLst>
                                      </p:cBhvr>
                                      <p:tavLst>
                                        <p:tav tm="0">
                                          <p:val>
                                            <p:strVal val="#ppt_x"/>
                                          </p:val>
                                        </p:tav>
                                        <p:tav tm="100000">
                                          <p:val>
                                            <p:strVal val="#ppt_x"/>
                                          </p:val>
                                        </p:tav>
                                      </p:tavLst>
                                    </p:anim>
                                    <p:anim calcmode="lin" valueType="num">
                                      <p:cBhvr>
                                        <p:cTn id="28" dur="2000" fill="hold"/>
                                        <p:tgtEl>
                                          <p:spTgt spid="31751"/>
                                        </p:tgtEl>
                                        <p:attrNameLst>
                                          <p:attrName>ppt_y</p:attrName>
                                        </p:attrNameLst>
                                      </p:cBhvr>
                                      <p:tavLst>
                                        <p:tav tm="0">
                                          <p:val>
                                            <p:strVal val="#ppt_y-.1"/>
                                          </p:val>
                                        </p:tav>
                                        <p:tav tm="100000">
                                          <p:val>
                                            <p:strVal val="#ppt_y"/>
                                          </p:val>
                                        </p:tav>
                                      </p:tavLst>
                                    </p:anim>
                                  </p:childTnLst>
                                </p:cTn>
                              </p:par>
                              <p:par>
                                <p:cTn id="29" presetID="47" presetClass="entr" presetSubtype="0" fill="hold" nodeType="withEffect">
                                  <p:stCondLst>
                                    <p:cond delay="0"/>
                                  </p:stCondLst>
                                  <p:childTnLst>
                                    <p:set>
                                      <p:cBhvr>
                                        <p:cTn id="30" dur="1" fill="hold">
                                          <p:stCondLst>
                                            <p:cond delay="0"/>
                                          </p:stCondLst>
                                        </p:cTn>
                                        <p:tgtEl>
                                          <p:spTgt spid="31750"/>
                                        </p:tgtEl>
                                        <p:attrNameLst>
                                          <p:attrName>style.visibility</p:attrName>
                                        </p:attrNameLst>
                                      </p:cBhvr>
                                      <p:to>
                                        <p:strVal val="visible"/>
                                      </p:to>
                                    </p:set>
                                    <p:animEffect transition="in" filter="fade">
                                      <p:cBhvr>
                                        <p:cTn id="31" dur="2000"/>
                                        <p:tgtEl>
                                          <p:spTgt spid="31750"/>
                                        </p:tgtEl>
                                      </p:cBhvr>
                                    </p:animEffect>
                                    <p:anim calcmode="lin" valueType="num">
                                      <p:cBhvr>
                                        <p:cTn id="32" dur="2000" fill="hold"/>
                                        <p:tgtEl>
                                          <p:spTgt spid="31750"/>
                                        </p:tgtEl>
                                        <p:attrNameLst>
                                          <p:attrName>ppt_x</p:attrName>
                                        </p:attrNameLst>
                                      </p:cBhvr>
                                      <p:tavLst>
                                        <p:tav tm="0">
                                          <p:val>
                                            <p:strVal val="#ppt_x"/>
                                          </p:val>
                                        </p:tav>
                                        <p:tav tm="100000">
                                          <p:val>
                                            <p:strVal val="#ppt_x"/>
                                          </p:val>
                                        </p:tav>
                                      </p:tavLst>
                                    </p:anim>
                                    <p:anim calcmode="lin" valueType="num">
                                      <p:cBhvr>
                                        <p:cTn id="33" dur="2000" fill="hold"/>
                                        <p:tgtEl>
                                          <p:spTgt spid="31750"/>
                                        </p:tgtEl>
                                        <p:attrNameLst>
                                          <p:attrName>ppt_y</p:attrName>
                                        </p:attrNameLst>
                                      </p:cBhvr>
                                      <p:tavLst>
                                        <p:tav tm="0">
                                          <p:val>
                                            <p:strVal val="#ppt_y-.1"/>
                                          </p:val>
                                        </p:tav>
                                        <p:tav tm="100000">
                                          <p:val>
                                            <p:strVal val="#ppt_y"/>
                                          </p:val>
                                        </p:tav>
                                      </p:tavLst>
                                    </p:anim>
                                  </p:childTnLst>
                                </p:cTn>
                              </p:par>
                              <p:par>
                                <p:cTn id="34" presetID="47" presetClass="entr" presetSubtype="0" fill="hold" nodeType="withEffect">
                                  <p:stCondLst>
                                    <p:cond delay="0"/>
                                  </p:stCondLst>
                                  <p:childTnLst>
                                    <p:set>
                                      <p:cBhvr>
                                        <p:cTn id="35" dur="1" fill="hold">
                                          <p:stCondLst>
                                            <p:cond delay="0"/>
                                          </p:stCondLst>
                                        </p:cTn>
                                        <p:tgtEl>
                                          <p:spTgt spid="31752"/>
                                        </p:tgtEl>
                                        <p:attrNameLst>
                                          <p:attrName>style.visibility</p:attrName>
                                        </p:attrNameLst>
                                      </p:cBhvr>
                                      <p:to>
                                        <p:strVal val="visible"/>
                                      </p:to>
                                    </p:set>
                                    <p:animEffect transition="in" filter="fade">
                                      <p:cBhvr>
                                        <p:cTn id="36" dur="2000"/>
                                        <p:tgtEl>
                                          <p:spTgt spid="31752"/>
                                        </p:tgtEl>
                                      </p:cBhvr>
                                    </p:animEffect>
                                    <p:anim calcmode="lin" valueType="num">
                                      <p:cBhvr>
                                        <p:cTn id="37" dur="2000" fill="hold"/>
                                        <p:tgtEl>
                                          <p:spTgt spid="31752"/>
                                        </p:tgtEl>
                                        <p:attrNameLst>
                                          <p:attrName>ppt_x</p:attrName>
                                        </p:attrNameLst>
                                      </p:cBhvr>
                                      <p:tavLst>
                                        <p:tav tm="0">
                                          <p:val>
                                            <p:strVal val="#ppt_x"/>
                                          </p:val>
                                        </p:tav>
                                        <p:tav tm="100000">
                                          <p:val>
                                            <p:strVal val="#ppt_x"/>
                                          </p:val>
                                        </p:tav>
                                      </p:tavLst>
                                    </p:anim>
                                    <p:anim calcmode="lin" valueType="num">
                                      <p:cBhvr>
                                        <p:cTn id="38" dur="2000" fill="hold"/>
                                        <p:tgtEl>
                                          <p:spTgt spid="31752"/>
                                        </p:tgtEl>
                                        <p:attrNameLst>
                                          <p:attrName>ppt_y</p:attrName>
                                        </p:attrNameLst>
                                      </p:cBhvr>
                                      <p:tavLst>
                                        <p:tav tm="0">
                                          <p:val>
                                            <p:strVal val="#ppt_y-.1"/>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4" presetClass="entr" presetSubtype="16" fill="hold" nodeType="clickEffect">
                                  <p:stCondLst>
                                    <p:cond delay="0"/>
                                  </p:stCondLst>
                                  <p:childTnLst>
                                    <p:set>
                                      <p:cBhvr>
                                        <p:cTn id="42" dur="1" fill="hold">
                                          <p:stCondLst>
                                            <p:cond delay="0"/>
                                          </p:stCondLst>
                                        </p:cTn>
                                        <p:tgtEl>
                                          <p:spTgt spid="31748">
                                            <p:txEl>
                                              <p:pRg st="0" end="0"/>
                                            </p:txEl>
                                          </p:spTgt>
                                        </p:tgtEl>
                                        <p:attrNameLst>
                                          <p:attrName>style.visibility</p:attrName>
                                        </p:attrNameLst>
                                      </p:cBhvr>
                                      <p:to>
                                        <p:strVal val="visible"/>
                                      </p:to>
                                    </p:set>
                                    <p:animEffect transition="in" filter="box(in)">
                                      <p:cBhvr>
                                        <p:cTn id="43" dur="500"/>
                                        <p:tgtEl>
                                          <p:spTgt spid="31748">
                                            <p:txEl>
                                              <p:pRg st="0" end="0"/>
                                            </p:txEl>
                                          </p:spTgt>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31755"/>
                                        </p:tgtEl>
                                        <p:attrNameLst>
                                          <p:attrName>style.visibility</p:attrName>
                                        </p:attrNameLst>
                                      </p:cBhvr>
                                      <p:to>
                                        <p:strVal val="visible"/>
                                      </p:to>
                                    </p:set>
                                    <p:animEffect transition="in" filter="fade">
                                      <p:cBhvr>
                                        <p:cTn id="48" dur="2000"/>
                                        <p:tgtEl>
                                          <p:spTgt spid="31755"/>
                                        </p:tgtEl>
                                      </p:cBhvr>
                                    </p:animEffect>
                                  </p:childTnLst>
                                </p:cTn>
                              </p:par>
                            </p:childTnLst>
                          </p:cTn>
                        </p:par>
                        <p:par>
                          <p:cTn id="49" fill="hold" nodeType="afterGroup">
                            <p:stCondLst>
                              <p:cond delay="2000"/>
                            </p:stCondLst>
                            <p:childTnLst>
                              <p:par>
                                <p:cTn id="50" presetID="23" presetClass="entr" presetSubtype="16" fill="hold" grpId="0" nodeType="afterEffect">
                                  <p:stCondLst>
                                    <p:cond delay="0"/>
                                  </p:stCondLst>
                                  <p:childTnLst>
                                    <p:set>
                                      <p:cBhvr>
                                        <p:cTn id="51" dur="1" fill="hold">
                                          <p:stCondLst>
                                            <p:cond delay="0"/>
                                          </p:stCondLst>
                                        </p:cTn>
                                        <p:tgtEl>
                                          <p:spTgt spid="31756"/>
                                        </p:tgtEl>
                                        <p:attrNameLst>
                                          <p:attrName>style.visibility</p:attrName>
                                        </p:attrNameLst>
                                      </p:cBhvr>
                                      <p:to>
                                        <p:strVal val="visible"/>
                                      </p:to>
                                    </p:set>
                                    <p:anim calcmode="lin" valueType="num">
                                      <p:cBhvr>
                                        <p:cTn id="52" dur="500" fill="hold"/>
                                        <p:tgtEl>
                                          <p:spTgt spid="31756"/>
                                        </p:tgtEl>
                                        <p:attrNameLst>
                                          <p:attrName>ppt_w</p:attrName>
                                        </p:attrNameLst>
                                      </p:cBhvr>
                                      <p:tavLst>
                                        <p:tav tm="0">
                                          <p:val>
                                            <p:fltVal val="0"/>
                                          </p:val>
                                        </p:tav>
                                        <p:tav tm="100000">
                                          <p:val>
                                            <p:strVal val="#ppt_w"/>
                                          </p:val>
                                        </p:tav>
                                      </p:tavLst>
                                    </p:anim>
                                    <p:anim calcmode="lin" valueType="num">
                                      <p:cBhvr>
                                        <p:cTn id="53" dur="500" fill="hold"/>
                                        <p:tgtEl>
                                          <p:spTgt spid="31756"/>
                                        </p:tgtEl>
                                        <p:attrNameLst>
                                          <p:attrName>ppt_h</p:attrName>
                                        </p:attrNameLst>
                                      </p:cBhvr>
                                      <p:tavLst>
                                        <p:tav tm="0">
                                          <p:val>
                                            <p:fltVal val="0"/>
                                          </p:val>
                                        </p:tav>
                                        <p:tav tm="100000">
                                          <p:val>
                                            <p:strVal val="#ppt_h"/>
                                          </p:val>
                                        </p:tav>
                                      </p:tavLst>
                                    </p:anim>
                                  </p:childTnLst>
                                </p:cTn>
                              </p:par>
                            </p:childTnLst>
                          </p:cTn>
                        </p:par>
                      </p:childTnLst>
                    </p:cTn>
                  </p:par>
                  <p:par>
                    <p:cTn id="54" fill="hold" nodeType="clickPar">
                      <p:stCondLst>
                        <p:cond delay="indefinite"/>
                      </p:stCondLst>
                      <p:childTnLst>
                        <p:par>
                          <p:cTn id="55" fill="hold" nodeType="withGroup">
                            <p:stCondLst>
                              <p:cond delay="0"/>
                            </p:stCondLst>
                            <p:childTnLst>
                              <p:par>
                                <p:cTn id="56" presetID="16" presetClass="entr" presetSubtype="26" fill="hold" grpId="0" nodeType="clickEffect">
                                  <p:stCondLst>
                                    <p:cond delay="0"/>
                                  </p:stCondLst>
                                  <p:childTnLst>
                                    <p:set>
                                      <p:cBhvr>
                                        <p:cTn id="57" dur="1" fill="hold">
                                          <p:stCondLst>
                                            <p:cond delay="0"/>
                                          </p:stCondLst>
                                        </p:cTn>
                                        <p:tgtEl>
                                          <p:spTgt spid="31757"/>
                                        </p:tgtEl>
                                        <p:attrNameLst>
                                          <p:attrName>style.visibility</p:attrName>
                                        </p:attrNameLst>
                                      </p:cBhvr>
                                      <p:to>
                                        <p:strVal val="visible"/>
                                      </p:to>
                                    </p:set>
                                    <p:animEffect transition="in" filter="barn(inHorizontal)">
                                      <p:cBhvr>
                                        <p:cTn id="58" dur="2000"/>
                                        <p:tgtEl>
                                          <p:spTgt spid="31757"/>
                                        </p:tgtEl>
                                      </p:cBhvr>
                                    </p:animEffect>
                                  </p:childTnLst>
                                </p:cTn>
                              </p:par>
                            </p:childTnLst>
                          </p:cTn>
                        </p:par>
                        <p:par>
                          <p:cTn id="59" fill="hold" nodeType="afterGroup">
                            <p:stCondLst>
                              <p:cond delay="2000"/>
                            </p:stCondLst>
                            <p:childTnLst>
                              <p:par>
                                <p:cTn id="60" presetID="22" presetClass="entr" presetSubtype="4" fill="hold" nodeType="afterEffect">
                                  <p:stCondLst>
                                    <p:cond delay="0"/>
                                  </p:stCondLst>
                                  <p:childTnLst>
                                    <p:set>
                                      <p:cBhvr>
                                        <p:cTn id="61" dur="1" fill="hold">
                                          <p:stCondLst>
                                            <p:cond delay="0"/>
                                          </p:stCondLst>
                                        </p:cTn>
                                        <p:tgtEl>
                                          <p:spTgt spid="31758">
                                            <p:txEl>
                                              <p:pRg st="0" end="0"/>
                                            </p:txEl>
                                          </p:spTgt>
                                        </p:tgtEl>
                                        <p:attrNameLst>
                                          <p:attrName>style.visibility</p:attrName>
                                        </p:attrNameLst>
                                      </p:cBhvr>
                                      <p:to>
                                        <p:strVal val="visible"/>
                                      </p:to>
                                    </p:set>
                                    <p:animEffect transition="in" filter="wipe(down)">
                                      <p:cBhvr>
                                        <p:cTn id="62" dur="500"/>
                                        <p:tgtEl>
                                          <p:spTgt spid="317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autoUpdateAnimBg="0"/>
      <p:bldP spid="31747" grpId="0" build="p" autoUpdateAnimBg="0"/>
      <p:bldP spid="31755" grpId="0" animBg="1"/>
      <p:bldP spid="31756" grpId="0" animBg="1"/>
      <p:bldP spid="31757"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17410" name="Picture 4" descr="¸dsd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3429000"/>
            <a:ext cx="149225"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1" name="Picture 5" descr="¸dsd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3886200"/>
            <a:ext cx="3690938" cy="185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2" name="Picture 6" descr="2qua"/>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48200" y="4038600"/>
            <a:ext cx="219075" cy="178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7" descr="thuoc do"/>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81375" y="4038600"/>
            <a:ext cx="290513" cy="202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4" name="AutoShape 8"/>
          <p:cNvSpPr>
            <a:spLocks noChangeArrowheads="1"/>
          </p:cNvSpPr>
          <p:nvPr/>
        </p:nvSpPr>
        <p:spPr bwMode="auto">
          <a:xfrm>
            <a:off x="4724400" y="4552950"/>
            <a:ext cx="76200" cy="990600"/>
          </a:xfrm>
          <a:prstGeom prst="upArrow">
            <a:avLst>
              <a:gd name="adj1" fmla="val 50000"/>
              <a:gd name="adj2" fmla="val 325000"/>
            </a:avLst>
          </a:prstGeom>
          <a:solidFill>
            <a:srgbClr val="FF3300"/>
          </a:solidFill>
          <a:ln w="9525">
            <a:solidFill>
              <a:srgbClr val="FF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15" name="AutoShape 9"/>
          <p:cNvSpPr>
            <a:spLocks noChangeArrowheads="1"/>
          </p:cNvSpPr>
          <p:nvPr/>
        </p:nvSpPr>
        <p:spPr bwMode="auto">
          <a:xfrm>
            <a:off x="4710113" y="5562600"/>
            <a:ext cx="104775" cy="990600"/>
          </a:xfrm>
          <a:prstGeom prst="downArrow">
            <a:avLst>
              <a:gd name="adj1" fmla="val 50000"/>
              <a:gd name="adj2" fmla="val 23636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18" name="Text Box 12"/>
          <p:cNvSpPr txBox="1">
            <a:spLocks noChangeArrowheads="1"/>
          </p:cNvSpPr>
          <p:nvPr/>
        </p:nvSpPr>
        <p:spPr bwMode="auto">
          <a:xfrm>
            <a:off x="228600" y="304800"/>
            <a:ext cx="8686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spcBef>
                <a:spcPct val="50000"/>
              </a:spcBef>
            </a:pPr>
            <a:endParaRPr lang="en-US"/>
          </a:p>
        </p:txBody>
      </p:sp>
      <p:graphicFrame>
        <p:nvGraphicFramePr>
          <p:cNvPr id="44070" name="Group 38"/>
          <p:cNvGraphicFramePr>
            <a:graphicFrameLocks noGrp="1"/>
          </p:cNvGraphicFramePr>
          <p:nvPr>
            <p:ph/>
            <p:extLst>
              <p:ext uri="{D42A27DB-BD31-4B8C-83A1-F6EECF244321}">
                <p14:modId xmlns:p14="http://schemas.microsoft.com/office/powerpoint/2010/main" val="3913396837"/>
              </p:ext>
            </p:extLst>
          </p:nvPr>
        </p:nvGraphicFramePr>
        <p:xfrm>
          <a:off x="457200" y="277813"/>
          <a:ext cx="8458200" cy="2236786"/>
        </p:xfrm>
        <a:graphic>
          <a:graphicData uri="http://schemas.openxmlformats.org/drawingml/2006/table">
            <a:tbl>
              <a:tblPr/>
              <a:tblGrid>
                <a:gridCol w="1905000"/>
                <a:gridCol w="3968750"/>
                <a:gridCol w="2584450"/>
              </a:tblGrid>
              <a:tr h="744537">
                <a:tc>
                  <a:txBody>
                    <a:bodyPr/>
                    <a:lstStyle/>
                    <a:p>
                      <a:pPr rtl="0"/>
                      <a:r>
                        <a:rPr lang="vi-VN" sz="2400" b="1" i="0" u="none" strike="noStrike" kern="1200" baseline="0" dirty="0" smtClean="0">
                          <a:solidFill>
                            <a:schemeClr val="bg1"/>
                          </a:solidFill>
                          <a:latin typeface="+mn-lt"/>
                          <a:ea typeface="+mn-ea"/>
                          <a:cs typeface="+mn-cs"/>
                        </a:rPr>
                        <a:t>Đặc điểm</a:t>
                      </a:r>
                      <a:endParaRPr lang="vi-VN" sz="2400" b="1" i="0" u="none" strike="noStrike" kern="1200" baseline="0" dirty="0" smtClean="0">
                        <a:solidFill>
                          <a:schemeClr val="bg1"/>
                        </a:solidFill>
                        <a:latin typeface="+mn-lt"/>
                        <a:ea typeface="+mn-ea"/>
                        <a:cs typeface="+mn-cs"/>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dirty="0" err="1" smtClean="0">
                          <a:ln>
                            <a:noFill/>
                          </a:ln>
                          <a:solidFill>
                            <a:srgbClr val="0000FF"/>
                          </a:solidFill>
                          <a:effectLst>
                            <a:outerShdw blurRad="38100" dist="38100" dir="2700000" algn="tl">
                              <a:srgbClr val="000000"/>
                            </a:outerShdw>
                          </a:effectLst>
                          <a:latin typeface=".VnTime" pitchFamily="34" charset="0"/>
                        </a:rPr>
                        <a:t>Tr</a:t>
                      </a:r>
                      <a:r>
                        <a:rPr kumimoji="0" lang="vi-VN" sz="2800" b="0" i="0" u="none" strike="noStrike" cap="none" normalizeH="0" baseline="0" dirty="0" smtClean="0">
                          <a:ln>
                            <a:noFill/>
                          </a:ln>
                          <a:solidFill>
                            <a:srgbClr val="0000FF"/>
                          </a:solidFill>
                          <a:effectLst>
                            <a:outerShdw blurRad="38100" dist="38100" dir="2700000" algn="tl">
                              <a:srgbClr val="000000"/>
                            </a:outerShdw>
                          </a:effectLst>
                          <a:latin typeface=".VnTime" pitchFamily="34" charset="0"/>
                        </a:rPr>
                        <a:t>ọng lực</a:t>
                      </a:r>
                      <a:endParaRPr kumimoji="0" lang="en-US" sz="2800" b="0" i="0" u="none" strike="noStrike" cap="none" normalizeH="0" baseline="0" dirty="0" smtClean="0">
                        <a:ln>
                          <a:noFill/>
                        </a:ln>
                        <a:solidFill>
                          <a:srgbClr val="0000FF"/>
                        </a:solidFill>
                        <a:effectLst>
                          <a:outerShdw blurRad="38100" dist="38100" dir="2700000" algn="tl">
                            <a:srgbClr val="000000"/>
                          </a:outerShdw>
                        </a:effectLst>
                        <a:latin typeface=".VnTime"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dirty="0" smtClean="0">
                          <a:ln>
                            <a:noFill/>
                          </a:ln>
                          <a:solidFill>
                            <a:srgbClr val="0000FF"/>
                          </a:solidFill>
                          <a:effectLst>
                            <a:outerShdw blurRad="38100" dist="38100" dir="2700000" algn="tl">
                              <a:srgbClr val="000000"/>
                            </a:outerShdw>
                          </a:effectLst>
                          <a:latin typeface=".VnTime" pitchFamily="34" charset="0"/>
                        </a:rPr>
                        <a:t>L</a:t>
                      </a:r>
                      <a:r>
                        <a:rPr kumimoji="0" lang="vi-VN" sz="2800" b="0" i="0" u="none" strike="noStrike" cap="none" normalizeH="0" baseline="0" dirty="0" smtClean="0">
                          <a:ln>
                            <a:noFill/>
                          </a:ln>
                          <a:solidFill>
                            <a:srgbClr val="0000FF"/>
                          </a:solidFill>
                          <a:effectLst>
                            <a:outerShdw blurRad="38100" dist="38100" dir="2700000" algn="tl">
                              <a:srgbClr val="000000"/>
                            </a:outerShdw>
                          </a:effectLst>
                          <a:latin typeface=".VnTime" pitchFamily="34" charset="0"/>
                        </a:rPr>
                        <a:t>ực đàn hồi</a:t>
                      </a:r>
                      <a:endParaRPr kumimoji="0" lang="en-US" sz="2800" b="0" i="0" u="none" strike="noStrike" cap="none" normalizeH="0" baseline="0" dirty="0" smtClean="0">
                        <a:ln>
                          <a:noFill/>
                        </a:ln>
                        <a:solidFill>
                          <a:srgbClr val="0000FF"/>
                        </a:solidFill>
                        <a:effectLst>
                          <a:outerShdw blurRad="38100" dist="38100" dir="2700000" algn="tl">
                            <a:srgbClr val="000000"/>
                          </a:outerShdw>
                        </a:effectLst>
                        <a:latin typeface=".VnTime"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solidFill>
                  </a:tcPr>
                </a:tc>
              </a:tr>
              <a:tr h="747712">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vi-VN" sz="2800" b="0" i="0" u="none" strike="noStrike" cap="none" normalizeH="0" baseline="0" dirty="0" smtClean="0">
                          <a:ln>
                            <a:noFill/>
                          </a:ln>
                          <a:solidFill>
                            <a:srgbClr val="0000FF"/>
                          </a:solidFill>
                          <a:effectLst>
                            <a:outerShdw blurRad="38100" dist="38100" dir="2700000" algn="tl">
                              <a:srgbClr val="000000"/>
                            </a:outerShdw>
                          </a:effectLst>
                          <a:latin typeface=".VnTime" pitchFamily="34" charset="0"/>
                        </a:rPr>
                        <a:t>Phương</a:t>
                      </a:r>
                      <a:endParaRPr kumimoji="0" lang="en-US" sz="2800" b="0" i="0" u="none" strike="noStrike" cap="none" normalizeH="0" baseline="0" dirty="0" smtClean="0">
                        <a:ln>
                          <a:noFill/>
                        </a:ln>
                        <a:solidFill>
                          <a:srgbClr val="0000FF"/>
                        </a:solidFill>
                        <a:effectLst>
                          <a:outerShdw blurRad="38100" dist="38100" dir="2700000" algn="tl">
                            <a:srgbClr val="000000"/>
                          </a:outerShdw>
                        </a:effectLst>
                        <a:latin typeface=".VnTime" pitchFamily="34"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vi-VN" sz="2800" b="0" i="0" u="none" strike="noStrike" cap="none" normalizeH="0" baseline="0" dirty="0" smtClean="0">
                          <a:ln>
                            <a:noFill/>
                          </a:ln>
                          <a:solidFill>
                            <a:srgbClr val="0000FF"/>
                          </a:solidFill>
                          <a:effectLst>
                            <a:outerShdw blurRad="38100" dist="38100" dir="2700000" algn="tl">
                              <a:srgbClr val="000000"/>
                            </a:outerShdw>
                          </a:effectLst>
                          <a:latin typeface=".VnTime" pitchFamily="34" charset="0"/>
                        </a:rPr>
                        <a:t>Thẳng đứng</a:t>
                      </a:r>
                      <a:endParaRPr kumimoji="0" lang="en-US" sz="2800" b="0" i="0" u="none" strike="noStrike" cap="none" normalizeH="0" baseline="0" dirty="0" smtClean="0">
                        <a:ln>
                          <a:noFill/>
                        </a:ln>
                        <a:solidFill>
                          <a:srgbClr val="0000FF"/>
                        </a:solidFill>
                        <a:effectLst>
                          <a:outerShdw blurRad="38100" dist="38100" dir="2700000" algn="tl">
                            <a:srgbClr val="000000"/>
                          </a:outerShdw>
                        </a:effectLst>
                        <a:latin typeface=".VnTime"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dirty="0" smtClean="0">
                          <a:ln>
                            <a:noFill/>
                          </a:ln>
                          <a:solidFill>
                            <a:srgbClr val="0000FF"/>
                          </a:solidFill>
                          <a:effectLst>
                            <a:outerShdw blurRad="38100" dist="38100" dir="2700000" algn="tl">
                              <a:srgbClr val="000000"/>
                            </a:outerShdw>
                          </a:effectLst>
                          <a:latin typeface=".VnTime" pitchFamily="34" charset="0"/>
                        </a:rPr>
                        <a:t>……………</a:t>
                      </a:r>
                      <a:endParaRPr kumimoji="0" lang="en-US" sz="2800" b="0" i="0" u="none" strike="noStrike" cap="none" normalizeH="0" baseline="0" dirty="0" smtClean="0">
                        <a:ln>
                          <a:noFill/>
                        </a:ln>
                        <a:solidFill>
                          <a:srgbClr val="0000FF"/>
                        </a:solidFill>
                        <a:effectLst>
                          <a:outerShdw blurRad="38100" dist="38100" dir="2700000" algn="tl">
                            <a:srgbClr val="000000"/>
                          </a:outerShdw>
                        </a:effectLst>
                        <a:latin typeface=".VnTime"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solidFill>
                  </a:tcPr>
                </a:tc>
              </a:tr>
              <a:tr h="744537">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dirty="0" smtClean="0">
                          <a:ln>
                            <a:noFill/>
                          </a:ln>
                          <a:solidFill>
                            <a:srgbClr val="0000FF"/>
                          </a:solidFill>
                          <a:effectLst>
                            <a:outerShdw blurRad="38100" dist="38100" dir="2700000" algn="tl">
                              <a:srgbClr val="000000"/>
                            </a:outerShdw>
                          </a:effectLst>
                          <a:latin typeface=".VnTime" pitchFamily="34" charset="0"/>
                        </a:rPr>
                        <a:t>Chi</a:t>
                      </a:r>
                      <a:r>
                        <a:rPr kumimoji="0" lang="vi-VN" sz="2800" b="0" i="0" u="none" strike="noStrike" cap="none" normalizeH="0" baseline="0" dirty="0" smtClean="0">
                          <a:ln>
                            <a:noFill/>
                          </a:ln>
                          <a:solidFill>
                            <a:srgbClr val="0000FF"/>
                          </a:solidFill>
                          <a:effectLst>
                            <a:outerShdw blurRad="38100" dist="38100" dir="2700000" algn="tl">
                              <a:srgbClr val="000000"/>
                            </a:outerShdw>
                          </a:effectLst>
                          <a:latin typeface=".VnTime" pitchFamily="34" charset="0"/>
                        </a:rPr>
                        <a:t>ều</a:t>
                      </a:r>
                      <a:endParaRPr kumimoji="0" lang="en-US" sz="2800" b="0" i="0" u="none" strike="noStrike" cap="none" normalizeH="0" baseline="0" dirty="0" smtClean="0">
                        <a:ln>
                          <a:noFill/>
                        </a:ln>
                        <a:solidFill>
                          <a:srgbClr val="0000FF"/>
                        </a:solidFill>
                        <a:effectLst>
                          <a:outerShdw blurRad="38100" dist="38100" dir="2700000" algn="tl">
                            <a:srgbClr val="000000"/>
                          </a:outerShdw>
                        </a:effectLst>
                        <a:latin typeface=".VnTime" pitchFamily="34"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vi-VN" sz="2800" b="0" i="0" u="none" strike="noStrike" cap="none" normalizeH="0" baseline="0" dirty="0" smtClean="0">
                          <a:ln>
                            <a:noFill/>
                          </a:ln>
                          <a:solidFill>
                            <a:srgbClr val="0000FF"/>
                          </a:solidFill>
                          <a:effectLst>
                            <a:outerShdw blurRad="38100" dist="38100" dir="2700000" algn="tl">
                              <a:srgbClr val="000000"/>
                            </a:outerShdw>
                          </a:effectLst>
                          <a:latin typeface=".VnTime" pitchFamily="34" charset="0"/>
                        </a:rPr>
                        <a:t>Từ trên xuống dưới</a:t>
                      </a:r>
                      <a:endParaRPr kumimoji="0" lang="en-US" sz="2800" b="0" i="0" u="none" strike="noStrike" cap="none" normalizeH="0" baseline="0" dirty="0" smtClean="0">
                        <a:ln>
                          <a:noFill/>
                        </a:ln>
                        <a:solidFill>
                          <a:srgbClr val="0000FF"/>
                        </a:solidFill>
                        <a:effectLst>
                          <a:outerShdw blurRad="38100" dist="38100" dir="2700000" algn="tl">
                            <a:srgbClr val="000000"/>
                          </a:outerShdw>
                        </a:effectLst>
                        <a:latin typeface=".VnTime"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0" i="0" u="none" strike="noStrike" cap="none" normalizeH="0" baseline="0" dirty="0" smtClean="0">
                          <a:ln>
                            <a:noFill/>
                          </a:ln>
                          <a:solidFill>
                            <a:srgbClr val="0000FF"/>
                          </a:solidFill>
                          <a:effectLst>
                            <a:outerShdw blurRad="38100" dist="38100" dir="2700000" algn="tl">
                              <a:srgbClr val="000000"/>
                            </a:outerShdw>
                          </a:effectLst>
                          <a:latin typeface=".VnTime" pitchFamily="34" charset="0"/>
                        </a:rPr>
                        <a:t>……………</a:t>
                      </a:r>
                      <a:r>
                        <a:rPr kumimoji="0" lang="vi-VN" sz="2800" b="0" i="0" u="none" strike="noStrike" cap="none" normalizeH="0" baseline="0" dirty="0" smtClean="0">
                          <a:ln>
                            <a:noFill/>
                          </a:ln>
                          <a:solidFill>
                            <a:srgbClr val="0000FF"/>
                          </a:solidFill>
                          <a:effectLst>
                            <a:outerShdw blurRad="38100" dist="38100" dir="2700000" algn="tl">
                              <a:srgbClr val="000000"/>
                            </a:outerShdw>
                          </a:effectLst>
                          <a:latin typeface=".VnTime" pitchFamily="34" charset="0"/>
                        </a:rPr>
                        <a:t>..</a:t>
                      </a:r>
                      <a:endParaRPr kumimoji="0" lang="en-US" sz="2800" b="0" i="0" u="none" strike="noStrike" cap="none" normalizeH="0" baseline="0" dirty="0" smtClean="0">
                        <a:ln>
                          <a:noFill/>
                        </a:ln>
                        <a:solidFill>
                          <a:srgbClr val="0000FF"/>
                        </a:solidFill>
                        <a:effectLst>
                          <a:outerShdw blurRad="38100" dist="38100" dir="2700000" algn="tl">
                            <a:srgbClr val="000000"/>
                          </a:outerShdw>
                        </a:effectLst>
                        <a:latin typeface=".VnTime" pitchFamily="34"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solidFill>
                  </a:tcPr>
                </a:tc>
              </a:tr>
            </a:tbl>
          </a:graphicData>
        </a:graphic>
      </p:graphicFrame>
      <p:sp>
        <p:nvSpPr>
          <p:cNvPr id="44071" name="Text Box 39"/>
          <p:cNvSpPr txBox="1">
            <a:spLocks noChangeArrowheads="1"/>
          </p:cNvSpPr>
          <p:nvPr/>
        </p:nvSpPr>
        <p:spPr bwMode="auto">
          <a:xfrm>
            <a:off x="6324600" y="1106008"/>
            <a:ext cx="22860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lvl="0"/>
            <a:r>
              <a:rPr kumimoji="0" lang="vi-VN" sz="2800" b="1" i="0" u="none" strike="noStrike" cap="none" normalizeH="0" baseline="0" dirty="0" smtClean="0">
                <a:ln>
                  <a:noFill/>
                </a:ln>
                <a:solidFill>
                  <a:srgbClr val="FF0000"/>
                </a:solidFill>
                <a:latin typeface=".VnTime" pitchFamily="34" charset="0"/>
              </a:rPr>
              <a:t>Thẳng đứng</a:t>
            </a:r>
            <a:endParaRPr kumimoji="0" lang="en-US" sz="2800" b="1" i="0" u="none" strike="noStrike" cap="none" normalizeH="0" baseline="0" dirty="0" smtClean="0">
              <a:ln>
                <a:noFill/>
              </a:ln>
              <a:solidFill>
                <a:srgbClr val="FF0000"/>
              </a:solidFill>
              <a:latin typeface=".VnTime" pitchFamily="34" charset="0"/>
            </a:endParaRPr>
          </a:p>
        </p:txBody>
      </p:sp>
      <p:sp>
        <p:nvSpPr>
          <p:cNvPr id="44072" name="Text Box 40"/>
          <p:cNvSpPr txBox="1">
            <a:spLocks noChangeArrowheads="1"/>
          </p:cNvSpPr>
          <p:nvPr/>
        </p:nvSpPr>
        <p:spPr bwMode="auto">
          <a:xfrm>
            <a:off x="6196012" y="1862138"/>
            <a:ext cx="256698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r>
              <a:rPr lang="en-US" sz="2800" b="1" dirty="0" smtClean="0">
                <a:solidFill>
                  <a:srgbClr val="FF0000"/>
                </a:solidFill>
                <a:latin typeface=".VnTime" pitchFamily="34" charset="0"/>
              </a:rPr>
              <a:t>T</a:t>
            </a:r>
            <a:r>
              <a:rPr lang="vi-VN" sz="2800" b="1" dirty="0" smtClean="0">
                <a:solidFill>
                  <a:srgbClr val="FF0000"/>
                </a:solidFill>
                <a:latin typeface=".VnTime" pitchFamily="34" charset="0"/>
              </a:rPr>
              <a:t>ừ dưới lên</a:t>
            </a:r>
            <a:endParaRPr lang="en-US" sz="2800" b="1" dirty="0">
              <a:solidFill>
                <a:srgbClr val="FF0000"/>
              </a:solidFill>
              <a:latin typeface=".VnTime" pitchFamily="34" charset="0"/>
            </a:endParaRPr>
          </a:p>
        </p:txBody>
      </p:sp>
      <p:sp>
        <p:nvSpPr>
          <p:cNvPr id="14" name="Text Box 13"/>
          <p:cNvSpPr txBox="1">
            <a:spLocks noChangeArrowheads="1"/>
          </p:cNvSpPr>
          <p:nvPr/>
        </p:nvSpPr>
        <p:spPr bwMode="auto">
          <a:xfrm>
            <a:off x="4953000" y="4812268"/>
            <a:ext cx="188118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spcBef>
                <a:spcPct val="50000"/>
              </a:spcBef>
            </a:pPr>
            <a:r>
              <a:rPr lang="vi-VN" b="1" dirty="0" smtClean="0">
                <a:solidFill>
                  <a:srgbClr val="0000FF"/>
                </a:solidFill>
                <a:latin typeface=".VnTime" pitchFamily="34" charset="0"/>
              </a:rPr>
              <a:t>Lực đàn hồi</a:t>
            </a:r>
            <a:endParaRPr lang="en-US" b="1" dirty="0">
              <a:solidFill>
                <a:srgbClr val="0000FF"/>
              </a:solidFill>
              <a:latin typeface=".VnTime" pitchFamily="34" charset="0"/>
            </a:endParaRPr>
          </a:p>
        </p:txBody>
      </p:sp>
      <p:sp>
        <p:nvSpPr>
          <p:cNvPr id="15" name="Text Box 14"/>
          <p:cNvSpPr txBox="1">
            <a:spLocks noChangeArrowheads="1"/>
          </p:cNvSpPr>
          <p:nvPr/>
        </p:nvSpPr>
        <p:spPr bwMode="auto">
          <a:xfrm>
            <a:off x="5029200" y="6110287"/>
            <a:ext cx="1447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spcBef>
                <a:spcPct val="50000"/>
              </a:spcBef>
            </a:pPr>
            <a:r>
              <a:rPr lang="en-US" b="1" dirty="0" err="1" smtClean="0">
                <a:solidFill>
                  <a:srgbClr val="0000FF"/>
                </a:solidFill>
                <a:latin typeface=".VnTime" pitchFamily="34" charset="0"/>
              </a:rPr>
              <a:t>Tr</a:t>
            </a:r>
            <a:r>
              <a:rPr lang="vi-VN" b="1" dirty="0" smtClean="0">
                <a:solidFill>
                  <a:srgbClr val="0000FF"/>
                </a:solidFill>
                <a:latin typeface=".VnTime" pitchFamily="34" charset="0"/>
              </a:rPr>
              <a:t>ọng lực</a:t>
            </a:r>
            <a:endParaRPr lang="en-US" b="1" dirty="0">
              <a:solidFill>
                <a:srgbClr val="0000FF"/>
              </a:solidFill>
              <a:latin typeface=".VnTime" pitchFamily="34" charset="0"/>
            </a:endParaRPr>
          </a:p>
        </p:txBody>
      </p:sp>
    </p:spTree>
  </p:cSld>
  <p:clrMapOvr>
    <a:masterClrMapping/>
  </p:clrMapOvr>
  <p:transition spd="med">
    <p:checker/>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44071">
                                            <p:txEl>
                                              <p:pRg st="0" end="0"/>
                                            </p:txEl>
                                          </p:spTgt>
                                        </p:tgtEl>
                                        <p:attrNameLst>
                                          <p:attrName>style.visibility</p:attrName>
                                        </p:attrNameLst>
                                      </p:cBhvr>
                                      <p:to>
                                        <p:strVal val="visible"/>
                                      </p:to>
                                    </p:set>
                                    <p:animEffect transition="in" filter="checkerboard(across)">
                                      <p:cBhvr>
                                        <p:cTn id="7" dur="500"/>
                                        <p:tgtEl>
                                          <p:spTgt spid="44071">
                                            <p:txEl>
                                              <p:pRg st="0" end="0"/>
                                            </p:txEl>
                                          </p:spTgt>
                                        </p:tgtEl>
                                      </p:cBhvr>
                                    </p:animEffect>
                                  </p:childTnLst>
                                </p:cTn>
                              </p:par>
                            </p:childTnLst>
                          </p:cTn>
                        </p:par>
                        <p:par>
                          <p:cTn id="8" fill="hold" nodeType="afterGroup">
                            <p:stCondLst>
                              <p:cond delay="500"/>
                            </p:stCondLst>
                            <p:childTnLst>
                              <p:par>
                                <p:cTn id="9" presetID="2" presetClass="entr" presetSubtype="4" fill="hold" grpId="0" nodeType="afterEffect">
                                  <p:stCondLst>
                                    <p:cond delay="0"/>
                                  </p:stCondLst>
                                  <p:childTnLst>
                                    <p:set>
                                      <p:cBhvr>
                                        <p:cTn id="10" dur="1" fill="hold">
                                          <p:stCondLst>
                                            <p:cond delay="0"/>
                                          </p:stCondLst>
                                        </p:cTn>
                                        <p:tgtEl>
                                          <p:spTgt spid="44072"/>
                                        </p:tgtEl>
                                        <p:attrNameLst>
                                          <p:attrName>style.visibility</p:attrName>
                                        </p:attrNameLst>
                                      </p:cBhvr>
                                      <p:to>
                                        <p:strVal val="visible"/>
                                      </p:to>
                                    </p:set>
                                    <p:anim calcmode="lin" valueType="num">
                                      <p:cBhvr additive="base">
                                        <p:cTn id="11" dur="500" fill="hold"/>
                                        <p:tgtEl>
                                          <p:spTgt spid="44072"/>
                                        </p:tgtEl>
                                        <p:attrNameLst>
                                          <p:attrName>ppt_x</p:attrName>
                                        </p:attrNameLst>
                                      </p:cBhvr>
                                      <p:tavLst>
                                        <p:tav tm="0">
                                          <p:val>
                                            <p:strVal val="#ppt_x"/>
                                          </p:val>
                                        </p:tav>
                                        <p:tav tm="100000">
                                          <p:val>
                                            <p:strVal val="#ppt_x"/>
                                          </p:val>
                                        </p:tav>
                                      </p:tavLst>
                                    </p:anim>
                                    <p:anim calcmode="lin" valueType="num">
                                      <p:cBhvr additive="base">
                                        <p:cTn id="12" dur="500" fill="hold"/>
                                        <p:tgtEl>
                                          <p:spTgt spid="4407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Horizontal)">
                                      <p:cBhvr>
                                        <p:cTn id="17" dur="2000"/>
                                        <p:tgtEl>
                                          <p:spTgt spid="14"/>
                                        </p:tgtEl>
                                      </p:cBhvr>
                                    </p:animEffect>
                                  </p:childTnLst>
                                </p:cTn>
                              </p:par>
                            </p:childTnLst>
                          </p:cTn>
                        </p:par>
                        <p:par>
                          <p:cTn id="18" fill="hold">
                            <p:stCondLst>
                              <p:cond delay="2000"/>
                            </p:stCondLst>
                            <p:childTnLst>
                              <p:par>
                                <p:cTn id="19" presetID="22" presetClass="entr" presetSubtype="4" fill="hold" nodeType="afterEffect">
                                  <p:stCondLst>
                                    <p:cond delay="0"/>
                                  </p:stCondLst>
                                  <p:childTnLst>
                                    <p:set>
                                      <p:cBhvr>
                                        <p:cTn id="20" dur="1" fill="hold">
                                          <p:stCondLst>
                                            <p:cond delay="0"/>
                                          </p:stCondLst>
                                        </p:cTn>
                                        <p:tgtEl>
                                          <p:spTgt spid="15">
                                            <p:txEl>
                                              <p:pRg st="0" end="0"/>
                                            </p:txEl>
                                          </p:spTgt>
                                        </p:tgtEl>
                                        <p:attrNameLst>
                                          <p:attrName>style.visibility</p:attrName>
                                        </p:attrNameLst>
                                      </p:cBhvr>
                                      <p:to>
                                        <p:strVal val="visible"/>
                                      </p:to>
                                    </p:set>
                                    <p:animEffect transition="in" filter="wipe(down)">
                                      <p:cBhvr>
                                        <p:cTn id="21" dur="5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72" grpId="0"/>
      <p:bldP spid="14"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showMasterPhAnim="0">
  <p:cSld>
    <p:bg>
      <p:bgPr>
        <a:blipFill dpi="0" rotWithShape="0">
          <a:blip r:embed="rId4"/>
          <a:srcRect/>
          <a:tile tx="0" ty="0" sx="100000" sy="100000" flip="none" algn="tl"/>
        </a:blipFill>
        <a:effectLst/>
      </p:bgPr>
    </p:bg>
    <p:spTree>
      <p:nvGrpSpPr>
        <p:cNvPr id="1" name=""/>
        <p:cNvGrpSpPr/>
        <p:nvPr/>
      </p:nvGrpSpPr>
      <p:grpSpPr>
        <a:xfrm>
          <a:off x="0" y="0"/>
          <a:ext cx="0" cy="0"/>
          <a:chOff x="0" y="0"/>
          <a:chExt cx="0" cy="0"/>
        </a:xfrm>
      </p:grpSpPr>
      <p:sp>
        <p:nvSpPr>
          <p:cNvPr id="32775" name="Text Box 7"/>
          <p:cNvSpPr txBox="1">
            <a:spLocks noChangeArrowheads="1"/>
          </p:cNvSpPr>
          <p:nvPr/>
        </p:nvSpPr>
        <p:spPr bwMode="auto">
          <a:xfrm>
            <a:off x="228600" y="228600"/>
            <a:ext cx="67818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vi-VN" sz="3200" b="1" dirty="0">
                <a:solidFill>
                  <a:srgbClr val="FFFF00"/>
                </a:solidFill>
              </a:rPr>
              <a:t>2. Đặc điểm của lực đàn hồi.</a:t>
            </a:r>
            <a:endParaRPr lang="vi-VN" sz="3200" dirty="0">
              <a:solidFill>
                <a:srgbClr val="FFFF00"/>
              </a:solidFill>
            </a:endParaRPr>
          </a:p>
        </p:txBody>
      </p:sp>
      <p:sp>
        <p:nvSpPr>
          <p:cNvPr id="32777" name="Text Box 9"/>
          <p:cNvSpPr txBox="1">
            <a:spLocks noChangeArrowheads="1"/>
          </p:cNvSpPr>
          <p:nvPr/>
        </p:nvSpPr>
        <p:spPr bwMode="auto">
          <a:xfrm>
            <a:off x="0" y="1258669"/>
            <a:ext cx="91440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sz="3600" b="1" dirty="0">
                <a:solidFill>
                  <a:srgbClr val="FF3399"/>
                </a:solidFill>
                <a:latin typeface="Times New Roman" pitchFamily="18" charset="0"/>
                <a:cs typeface="Times New Roman" pitchFamily="18" charset="0"/>
              </a:rPr>
              <a:t>C4: Chọn câu đúng trong các câu </a:t>
            </a:r>
            <a:r>
              <a:rPr lang="vi-VN" sz="3600" b="1" dirty="0" smtClean="0">
                <a:solidFill>
                  <a:srgbClr val="FF3399"/>
                </a:solidFill>
                <a:latin typeface="Times New Roman" pitchFamily="18" charset="0"/>
                <a:cs typeface="Times New Roman" pitchFamily="18" charset="0"/>
              </a:rPr>
              <a:t>sau:</a:t>
            </a:r>
            <a:endParaRPr lang="vi-VN" sz="3600" b="1" dirty="0">
              <a:solidFill>
                <a:srgbClr val="FF3399"/>
              </a:solidFill>
              <a:latin typeface="Times New Roman" pitchFamily="18" charset="0"/>
              <a:cs typeface="Times New Roman" pitchFamily="18" charset="0"/>
            </a:endParaRPr>
          </a:p>
        </p:txBody>
      </p:sp>
      <p:sp>
        <p:nvSpPr>
          <p:cNvPr id="32779" name="Text Box 11"/>
          <p:cNvSpPr txBox="1">
            <a:spLocks noChangeArrowheads="1"/>
          </p:cNvSpPr>
          <p:nvPr/>
        </p:nvSpPr>
        <p:spPr bwMode="auto">
          <a:xfrm>
            <a:off x="1003299" y="2133600"/>
            <a:ext cx="8226425" cy="1303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eaLnBrk="1" hangingPunct="1">
              <a:lnSpc>
                <a:spcPct val="150000"/>
              </a:lnSpc>
              <a:spcBef>
                <a:spcPct val="20000"/>
              </a:spcBef>
              <a:buClr>
                <a:schemeClr val="hlink"/>
              </a:buClr>
              <a:buSzPct val="60000"/>
              <a:defRPr/>
            </a:pPr>
            <a:r>
              <a:rPr lang="vi-VN" sz="2800" b="1" dirty="0" smtClean="0"/>
              <a:t>Lực </a:t>
            </a:r>
            <a:r>
              <a:rPr lang="vi-VN" sz="2800" b="1" dirty="0"/>
              <a:t>đàn hồi không phụ thuộc vào độ biến dạng.</a:t>
            </a:r>
            <a:endParaRPr lang="en-US" sz="2800" dirty="0">
              <a:latin typeface=".VnTime" pitchFamily="34" charset="0"/>
            </a:endParaRPr>
          </a:p>
        </p:txBody>
      </p:sp>
      <p:sp>
        <p:nvSpPr>
          <p:cNvPr id="32781" name="Text Box 13"/>
          <p:cNvSpPr txBox="1">
            <a:spLocks noChangeArrowheads="1"/>
          </p:cNvSpPr>
          <p:nvPr/>
        </p:nvSpPr>
        <p:spPr bwMode="auto">
          <a:xfrm>
            <a:off x="838200" y="3721100"/>
            <a:ext cx="83058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sz="2800" b="1" dirty="0"/>
              <a:t> Độ biến dạng tăng thì lực đàn hồi giảm.</a:t>
            </a:r>
            <a:endParaRPr lang="vi-VN" sz="2800" dirty="0"/>
          </a:p>
        </p:txBody>
      </p:sp>
      <p:sp>
        <p:nvSpPr>
          <p:cNvPr id="32782" name="Text Box 14"/>
          <p:cNvSpPr txBox="1">
            <a:spLocks noChangeArrowheads="1"/>
          </p:cNvSpPr>
          <p:nvPr/>
        </p:nvSpPr>
        <p:spPr bwMode="auto">
          <a:xfrm>
            <a:off x="890588" y="4940300"/>
            <a:ext cx="81534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defRPr sz="2800" b="1"/>
            </a:lvl1pPr>
          </a:lstStyle>
          <a:p>
            <a:r>
              <a:rPr lang="vi-VN" dirty="0"/>
              <a:t> Độ biến dạng tăng thì lực đàn hồi tăng.</a:t>
            </a:r>
          </a:p>
        </p:txBody>
      </p:sp>
      <p:pic>
        <p:nvPicPr>
          <p:cNvPr id="32784" name="Picture 16" descr="A"/>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1000" y="2349500"/>
            <a:ext cx="6223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85" name="Picture 17" descr="B"/>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76238" y="3644900"/>
            <a:ext cx="6223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86" name="Picture 18" descr="C"/>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1950" y="4864100"/>
            <a:ext cx="6223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87" name="Picture 19" descr="baybay"/>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448800" y="5943600"/>
            <a:ext cx="32766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88" name="Picture 20" descr="ban thu lan nua"/>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886200" y="7010400"/>
            <a:ext cx="4648200" cy="709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89" name="Picture 21" descr="chuc mung ban"/>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9372600" y="4343400"/>
            <a:ext cx="375285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pull dir="ld"/>
    <p:sndAc>
      <p:stSnd>
        <p:snd r:embed="rId2" name="suction.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nodeType="afterEffect">
                                  <p:stCondLst>
                                    <p:cond delay="0"/>
                                  </p:stCondLst>
                                  <p:childTnLst>
                                    <p:set>
                                      <p:cBhvr>
                                        <p:cTn id="6" dur="1" fill="hold">
                                          <p:stCondLst>
                                            <p:cond delay="0"/>
                                          </p:stCondLst>
                                        </p:cTn>
                                        <p:tgtEl>
                                          <p:spTgt spid="32775">
                                            <p:txEl>
                                              <p:pRg st="0" end="0"/>
                                            </p:txEl>
                                          </p:spTgt>
                                        </p:tgtEl>
                                        <p:attrNameLst>
                                          <p:attrName>style.visibility</p:attrName>
                                        </p:attrNameLst>
                                      </p:cBhvr>
                                      <p:to>
                                        <p:strVal val="visible"/>
                                      </p:to>
                                    </p:set>
                                    <p:anim calcmode="lin" valueType="num">
                                      <p:cBhvr>
                                        <p:cTn id="7" dur="500" decel="50000" fill="hold">
                                          <p:stCondLst>
                                            <p:cond delay="0"/>
                                          </p:stCondLst>
                                        </p:cTn>
                                        <p:tgtEl>
                                          <p:spTgt spid="32775">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2775">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2775">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32775">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2775">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2775">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2775">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2775">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1" presetClass="entr" presetSubtype="0" fill="hold" nodeType="clickEffect">
                                  <p:stCondLst>
                                    <p:cond delay="0"/>
                                  </p:stCondLst>
                                  <p:childTnLst>
                                    <p:set>
                                      <p:cBhvr>
                                        <p:cTn id="18" dur="1" fill="hold">
                                          <p:stCondLst>
                                            <p:cond delay="0"/>
                                          </p:stCondLst>
                                        </p:cTn>
                                        <p:tgtEl>
                                          <p:spTgt spid="32777">
                                            <p:txEl>
                                              <p:pRg st="0" end="0"/>
                                            </p:txEl>
                                          </p:spTgt>
                                        </p:tgtEl>
                                        <p:attrNameLst>
                                          <p:attrName>style.visibility</p:attrName>
                                        </p:attrNameLst>
                                      </p:cBhvr>
                                      <p:to>
                                        <p:strVal val="visible"/>
                                      </p:to>
                                    </p:set>
                                    <p:animEffect transition="in" filter="fade">
                                      <p:cBhvr>
                                        <p:cTn id="19" dur="770" decel="100000"/>
                                        <p:tgtEl>
                                          <p:spTgt spid="32777">
                                            <p:txEl>
                                              <p:pRg st="0" end="0"/>
                                            </p:txEl>
                                          </p:spTgt>
                                        </p:tgtEl>
                                      </p:cBhvr>
                                    </p:animEffect>
                                    <p:animScale>
                                      <p:cBhvr>
                                        <p:cTn id="20" dur="770" decel="100000"/>
                                        <p:tgtEl>
                                          <p:spTgt spid="32777">
                                            <p:txEl>
                                              <p:pRg st="0" end="0"/>
                                            </p:txEl>
                                          </p:spTgt>
                                        </p:tgtEl>
                                      </p:cBhvr>
                                      <p:from x="10000" y="10000"/>
                                      <p:to x="200000" y="450000"/>
                                    </p:animScale>
                                    <p:animScale>
                                      <p:cBhvr>
                                        <p:cTn id="21" dur="1230" accel="100000" fill="hold">
                                          <p:stCondLst>
                                            <p:cond delay="770"/>
                                          </p:stCondLst>
                                        </p:cTn>
                                        <p:tgtEl>
                                          <p:spTgt spid="32777">
                                            <p:txEl>
                                              <p:pRg st="0" end="0"/>
                                            </p:txEl>
                                          </p:spTgt>
                                        </p:tgtEl>
                                      </p:cBhvr>
                                      <p:from x="200000" y="450000"/>
                                      <p:to x="100000" y="100000"/>
                                    </p:animScale>
                                    <p:set>
                                      <p:cBhvr>
                                        <p:cTn id="22" dur="770" fill="hold"/>
                                        <p:tgtEl>
                                          <p:spTgt spid="32777">
                                            <p:txEl>
                                              <p:pRg st="0" end="0"/>
                                            </p:txEl>
                                          </p:spTgt>
                                        </p:tgtEl>
                                        <p:attrNameLst>
                                          <p:attrName>ppt_x</p:attrName>
                                        </p:attrNameLst>
                                      </p:cBhvr>
                                      <p:to>
                                        <p:strVal val="(0.5)"/>
                                      </p:to>
                                    </p:set>
                                    <p:anim from="(0.5)" to="(#ppt_x)" calcmode="lin" valueType="num">
                                      <p:cBhvr>
                                        <p:cTn id="23" dur="1230" accel="100000" fill="hold">
                                          <p:stCondLst>
                                            <p:cond delay="770"/>
                                          </p:stCondLst>
                                        </p:cTn>
                                        <p:tgtEl>
                                          <p:spTgt spid="32777">
                                            <p:txEl>
                                              <p:pRg st="0" end="0"/>
                                            </p:txEl>
                                          </p:spTgt>
                                        </p:tgtEl>
                                        <p:attrNameLst>
                                          <p:attrName>ppt_x</p:attrName>
                                        </p:attrNameLst>
                                      </p:cBhvr>
                                    </p:anim>
                                    <p:set>
                                      <p:cBhvr>
                                        <p:cTn id="24" dur="770" fill="hold"/>
                                        <p:tgtEl>
                                          <p:spTgt spid="32777">
                                            <p:txEl>
                                              <p:pRg st="0" end="0"/>
                                            </p:txEl>
                                          </p:spTgt>
                                        </p:tgtEl>
                                        <p:attrNameLst>
                                          <p:attrName>ppt_y</p:attrName>
                                        </p:attrNameLst>
                                      </p:cBhvr>
                                      <p:to>
                                        <p:strVal val="(#ppt_y+0.4)"/>
                                      </p:to>
                                    </p:set>
                                    <p:anim from="(#ppt_y+0.4)" to="(#ppt_y)" calcmode="lin" valueType="num">
                                      <p:cBhvr>
                                        <p:cTn id="25" dur="1230" accel="100000" fill="hold">
                                          <p:stCondLst>
                                            <p:cond delay="770"/>
                                          </p:stCondLst>
                                        </p:cTn>
                                        <p:tgtEl>
                                          <p:spTgt spid="32777">
                                            <p:txEl>
                                              <p:pRg st="0" end="0"/>
                                            </p:txEl>
                                          </p:spTgt>
                                        </p:tgtEl>
                                        <p:attrNameLst>
                                          <p:attrName>ppt_y</p:attrName>
                                        </p:attrNameLst>
                                      </p:cBhvr>
                                    </p:anim>
                                  </p:childTnLst>
                                </p:cTn>
                              </p:par>
                            </p:childTnLst>
                          </p:cTn>
                        </p:par>
                        <p:par>
                          <p:cTn id="26" fill="hold" nodeType="afterGroup">
                            <p:stCondLst>
                              <p:cond delay="2000"/>
                            </p:stCondLst>
                            <p:childTnLst>
                              <p:par>
                                <p:cTn id="27" presetID="31" presetClass="entr" presetSubtype="0" fill="hold" nodeType="afterEffect">
                                  <p:stCondLst>
                                    <p:cond delay="0"/>
                                  </p:stCondLst>
                                  <p:iterate type="lt">
                                    <p:tmPct val="5000"/>
                                  </p:iterate>
                                  <p:childTnLst>
                                    <p:set>
                                      <p:cBhvr>
                                        <p:cTn id="28" dur="1" fill="hold">
                                          <p:stCondLst>
                                            <p:cond delay="0"/>
                                          </p:stCondLst>
                                        </p:cTn>
                                        <p:tgtEl>
                                          <p:spTgt spid="32784"/>
                                        </p:tgtEl>
                                        <p:attrNameLst>
                                          <p:attrName>style.visibility</p:attrName>
                                        </p:attrNameLst>
                                      </p:cBhvr>
                                      <p:to>
                                        <p:strVal val="visible"/>
                                      </p:to>
                                    </p:set>
                                    <p:anim calcmode="lin" valueType="num">
                                      <p:cBhvr>
                                        <p:cTn id="29" dur="500" fill="hold"/>
                                        <p:tgtEl>
                                          <p:spTgt spid="32784"/>
                                        </p:tgtEl>
                                        <p:attrNameLst>
                                          <p:attrName>ppt_w</p:attrName>
                                        </p:attrNameLst>
                                      </p:cBhvr>
                                      <p:tavLst>
                                        <p:tav tm="0">
                                          <p:val>
                                            <p:fltVal val="0"/>
                                          </p:val>
                                        </p:tav>
                                        <p:tav tm="100000">
                                          <p:val>
                                            <p:strVal val="#ppt_w"/>
                                          </p:val>
                                        </p:tav>
                                      </p:tavLst>
                                    </p:anim>
                                    <p:anim calcmode="lin" valueType="num">
                                      <p:cBhvr>
                                        <p:cTn id="30" dur="500" fill="hold"/>
                                        <p:tgtEl>
                                          <p:spTgt spid="32784"/>
                                        </p:tgtEl>
                                        <p:attrNameLst>
                                          <p:attrName>ppt_h</p:attrName>
                                        </p:attrNameLst>
                                      </p:cBhvr>
                                      <p:tavLst>
                                        <p:tav tm="0">
                                          <p:val>
                                            <p:fltVal val="0"/>
                                          </p:val>
                                        </p:tav>
                                        <p:tav tm="100000">
                                          <p:val>
                                            <p:strVal val="#ppt_h"/>
                                          </p:val>
                                        </p:tav>
                                      </p:tavLst>
                                    </p:anim>
                                    <p:anim calcmode="lin" valueType="num">
                                      <p:cBhvr>
                                        <p:cTn id="31" dur="500" fill="hold"/>
                                        <p:tgtEl>
                                          <p:spTgt spid="32784"/>
                                        </p:tgtEl>
                                        <p:attrNameLst>
                                          <p:attrName>style.rotation</p:attrName>
                                        </p:attrNameLst>
                                      </p:cBhvr>
                                      <p:tavLst>
                                        <p:tav tm="0">
                                          <p:val>
                                            <p:fltVal val="90"/>
                                          </p:val>
                                        </p:tav>
                                        <p:tav tm="100000">
                                          <p:val>
                                            <p:fltVal val="0"/>
                                          </p:val>
                                        </p:tav>
                                      </p:tavLst>
                                    </p:anim>
                                    <p:animEffect transition="in" filter="fade">
                                      <p:cBhvr>
                                        <p:cTn id="32" dur="500"/>
                                        <p:tgtEl>
                                          <p:spTgt spid="32784"/>
                                        </p:tgtEl>
                                      </p:cBhvr>
                                    </p:animEffect>
                                  </p:childTnLst>
                                </p:cTn>
                              </p:par>
                            </p:childTnLst>
                          </p:cTn>
                        </p:par>
                        <p:par>
                          <p:cTn id="33" fill="hold" nodeType="afterGroup">
                            <p:stCondLst>
                              <p:cond delay="2500"/>
                            </p:stCondLst>
                            <p:childTnLst>
                              <p:par>
                                <p:cTn id="34" presetID="31" presetClass="entr" presetSubtype="0" fill="hold" grpId="0" nodeType="afterEffect">
                                  <p:stCondLst>
                                    <p:cond delay="0"/>
                                  </p:stCondLst>
                                  <p:iterate type="lt">
                                    <p:tmPct val="5000"/>
                                  </p:iterate>
                                  <p:childTnLst>
                                    <p:set>
                                      <p:cBhvr>
                                        <p:cTn id="35" dur="1" fill="hold">
                                          <p:stCondLst>
                                            <p:cond delay="0"/>
                                          </p:stCondLst>
                                        </p:cTn>
                                        <p:tgtEl>
                                          <p:spTgt spid="32779"/>
                                        </p:tgtEl>
                                        <p:attrNameLst>
                                          <p:attrName>style.visibility</p:attrName>
                                        </p:attrNameLst>
                                      </p:cBhvr>
                                      <p:to>
                                        <p:strVal val="visible"/>
                                      </p:to>
                                    </p:set>
                                    <p:anim calcmode="lin" valueType="num">
                                      <p:cBhvr>
                                        <p:cTn id="36" dur="500" fill="hold"/>
                                        <p:tgtEl>
                                          <p:spTgt spid="32779"/>
                                        </p:tgtEl>
                                        <p:attrNameLst>
                                          <p:attrName>ppt_w</p:attrName>
                                        </p:attrNameLst>
                                      </p:cBhvr>
                                      <p:tavLst>
                                        <p:tav tm="0">
                                          <p:val>
                                            <p:fltVal val="0"/>
                                          </p:val>
                                        </p:tav>
                                        <p:tav tm="100000">
                                          <p:val>
                                            <p:strVal val="#ppt_w"/>
                                          </p:val>
                                        </p:tav>
                                      </p:tavLst>
                                    </p:anim>
                                    <p:anim calcmode="lin" valueType="num">
                                      <p:cBhvr>
                                        <p:cTn id="37" dur="500" fill="hold"/>
                                        <p:tgtEl>
                                          <p:spTgt spid="32779"/>
                                        </p:tgtEl>
                                        <p:attrNameLst>
                                          <p:attrName>ppt_h</p:attrName>
                                        </p:attrNameLst>
                                      </p:cBhvr>
                                      <p:tavLst>
                                        <p:tav tm="0">
                                          <p:val>
                                            <p:fltVal val="0"/>
                                          </p:val>
                                        </p:tav>
                                        <p:tav tm="100000">
                                          <p:val>
                                            <p:strVal val="#ppt_h"/>
                                          </p:val>
                                        </p:tav>
                                      </p:tavLst>
                                    </p:anim>
                                    <p:anim calcmode="lin" valueType="num">
                                      <p:cBhvr>
                                        <p:cTn id="38" dur="500" fill="hold"/>
                                        <p:tgtEl>
                                          <p:spTgt spid="32779"/>
                                        </p:tgtEl>
                                        <p:attrNameLst>
                                          <p:attrName>style.rotation</p:attrName>
                                        </p:attrNameLst>
                                      </p:cBhvr>
                                      <p:tavLst>
                                        <p:tav tm="0">
                                          <p:val>
                                            <p:fltVal val="90"/>
                                          </p:val>
                                        </p:tav>
                                        <p:tav tm="100000">
                                          <p:val>
                                            <p:fltVal val="0"/>
                                          </p:val>
                                        </p:tav>
                                      </p:tavLst>
                                    </p:anim>
                                    <p:animEffect transition="in" filter="fade">
                                      <p:cBhvr>
                                        <p:cTn id="39" dur="500"/>
                                        <p:tgtEl>
                                          <p:spTgt spid="32779"/>
                                        </p:tgtEl>
                                      </p:cBhvr>
                                    </p:animEffect>
                                  </p:childTnLst>
                                </p:cTn>
                              </p:par>
                            </p:childTnLst>
                          </p:cTn>
                        </p:par>
                        <p:par>
                          <p:cTn id="40" fill="hold" nodeType="afterGroup">
                            <p:stCondLst>
                              <p:cond delay="3875"/>
                            </p:stCondLst>
                            <p:childTnLst>
                              <p:par>
                                <p:cTn id="41" presetID="25" presetClass="entr" presetSubtype="0" fill="hold" nodeType="afterEffect">
                                  <p:stCondLst>
                                    <p:cond delay="0"/>
                                  </p:stCondLst>
                                  <p:childTnLst>
                                    <p:set>
                                      <p:cBhvr>
                                        <p:cTn id="42" dur="1" fill="hold">
                                          <p:stCondLst>
                                            <p:cond delay="0"/>
                                          </p:stCondLst>
                                        </p:cTn>
                                        <p:tgtEl>
                                          <p:spTgt spid="32785"/>
                                        </p:tgtEl>
                                        <p:attrNameLst>
                                          <p:attrName>style.visibility</p:attrName>
                                        </p:attrNameLst>
                                      </p:cBhvr>
                                      <p:to>
                                        <p:strVal val="visible"/>
                                      </p:to>
                                    </p:set>
                                    <p:anim calcmode="lin" valueType="num">
                                      <p:cBhvr>
                                        <p:cTn id="43" dur="500" decel="50000" fill="hold">
                                          <p:stCondLst>
                                            <p:cond delay="0"/>
                                          </p:stCondLst>
                                        </p:cTn>
                                        <p:tgtEl>
                                          <p:spTgt spid="32785"/>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32785"/>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32785"/>
                                        </p:tgtEl>
                                        <p:attrNameLst>
                                          <p:attrName>ppt_w</p:attrName>
                                        </p:attrNameLst>
                                      </p:cBhvr>
                                      <p:tavLst>
                                        <p:tav tm="0">
                                          <p:val>
                                            <p:strVal val="#ppt_w*.05"/>
                                          </p:val>
                                        </p:tav>
                                        <p:tav tm="100000">
                                          <p:val>
                                            <p:strVal val="#ppt_w"/>
                                          </p:val>
                                        </p:tav>
                                      </p:tavLst>
                                    </p:anim>
                                    <p:anim calcmode="lin" valueType="num">
                                      <p:cBhvr>
                                        <p:cTn id="46" dur="1000" fill="hold"/>
                                        <p:tgtEl>
                                          <p:spTgt spid="32785"/>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32785"/>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32785"/>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32785"/>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32785"/>
                                        </p:tgtEl>
                                      </p:cBhvr>
                                    </p:animEffect>
                                  </p:childTnLst>
                                </p:cTn>
                              </p:par>
                            </p:childTnLst>
                          </p:cTn>
                        </p:par>
                        <p:par>
                          <p:cTn id="51" fill="hold" nodeType="afterGroup">
                            <p:stCondLst>
                              <p:cond delay="4875"/>
                            </p:stCondLst>
                            <p:childTnLst>
                              <p:par>
                                <p:cTn id="52" presetID="25" presetClass="entr" presetSubtype="0" fill="hold" grpId="0" nodeType="afterEffect">
                                  <p:stCondLst>
                                    <p:cond delay="0"/>
                                  </p:stCondLst>
                                  <p:childTnLst>
                                    <p:set>
                                      <p:cBhvr>
                                        <p:cTn id="53" dur="1" fill="hold">
                                          <p:stCondLst>
                                            <p:cond delay="0"/>
                                          </p:stCondLst>
                                        </p:cTn>
                                        <p:tgtEl>
                                          <p:spTgt spid="32781"/>
                                        </p:tgtEl>
                                        <p:attrNameLst>
                                          <p:attrName>style.visibility</p:attrName>
                                        </p:attrNameLst>
                                      </p:cBhvr>
                                      <p:to>
                                        <p:strVal val="visible"/>
                                      </p:to>
                                    </p:set>
                                    <p:anim calcmode="lin" valueType="num">
                                      <p:cBhvr>
                                        <p:cTn id="54" dur="500" decel="50000" fill="hold">
                                          <p:stCondLst>
                                            <p:cond delay="0"/>
                                          </p:stCondLst>
                                        </p:cTn>
                                        <p:tgtEl>
                                          <p:spTgt spid="32781"/>
                                        </p:tgtEl>
                                        <p:attrNameLst>
                                          <p:attrName>style.rotation</p:attrName>
                                        </p:attrNameLst>
                                      </p:cBhvr>
                                      <p:tavLst>
                                        <p:tav tm="0">
                                          <p:val>
                                            <p:fltVal val="-90"/>
                                          </p:val>
                                        </p:tav>
                                        <p:tav tm="100000">
                                          <p:val>
                                            <p:fltVal val="0"/>
                                          </p:val>
                                        </p:tav>
                                      </p:tavLst>
                                    </p:anim>
                                    <p:anim calcmode="lin" valueType="num">
                                      <p:cBhvr>
                                        <p:cTn id="55" dur="500" decel="50000" fill="hold">
                                          <p:stCondLst>
                                            <p:cond delay="0"/>
                                          </p:stCondLst>
                                        </p:cTn>
                                        <p:tgtEl>
                                          <p:spTgt spid="32781"/>
                                        </p:tgtEl>
                                        <p:attrNameLst>
                                          <p:attrName>ppt_w</p:attrName>
                                        </p:attrNameLst>
                                      </p:cBhvr>
                                      <p:tavLst>
                                        <p:tav tm="0">
                                          <p:val>
                                            <p:strVal val="#ppt_w"/>
                                          </p:val>
                                        </p:tav>
                                        <p:tav tm="100000">
                                          <p:val>
                                            <p:strVal val="#ppt_w*.05"/>
                                          </p:val>
                                        </p:tav>
                                      </p:tavLst>
                                    </p:anim>
                                    <p:anim calcmode="lin" valueType="num">
                                      <p:cBhvr>
                                        <p:cTn id="56" dur="500" accel="50000" fill="hold">
                                          <p:stCondLst>
                                            <p:cond delay="500"/>
                                          </p:stCondLst>
                                        </p:cTn>
                                        <p:tgtEl>
                                          <p:spTgt spid="32781"/>
                                        </p:tgtEl>
                                        <p:attrNameLst>
                                          <p:attrName>ppt_w</p:attrName>
                                        </p:attrNameLst>
                                      </p:cBhvr>
                                      <p:tavLst>
                                        <p:tav tm="0">
                                          <p:val>
                                            <p:strVal val="#ppt_w*.05"/>
                                          </p:val>
                                        </p:tav>
                                        <p:tav tm="100000">
                                          <p:val>
                                            <p:strVal val="#ppt_w"/>
                                          </p:val>
                                        </p:tav>
                                      </p:tavLst>
                                    </p:anim>
                                    <p:anim calcmode="lin" valueType="num">
                                      <p:cBhvr>
                                        <p:cTn id="57" dur="1000" fill="hold"/>
                                        <p:tgtEl>
                                          <p:spTgt spid="32781"/>
                                        </p:tgtEl>
                                        <p:attrNameLst>
                                          <p:attrName>ppt_h</p:attrName>
                                        </p:attrNameLst>
                                      </p:cBhvr>
                                      <p:tavLst>
                                        <p:tav tm="0">
                                          <p:val>
                                            <p:strVal val="#ppt_h"/>
                                          </p:val>
                                        </p:tav>
                                        <p:tav tm="100000">
                                          <p:val>
                                            <p:strVal val="#ppt_h"/>
                                          </p:val>
                                        </p:tav>
                                      </p:tavLst>
                                    </p:anim>
                                    <p:anim calcmode="lin" valueType="num">
                                      <p:cBhvr>
                                        <p:cTn id="58" dur="500" decel="50000" fill="hold">
                                          <p:stCondLst>
                                            <p:cond delay="0"/>
                                          </p:stCondLst>
                                        </p:cTn>
                                        <p:tgtEl>
                                          <p:spTgt spid="32781"/>
                                        </p:tgtEl>
                                        <p:attrNameLst>
                                          <p:attrName>ppt_x</p:attrName>
                                        </p:attrNameLst>
                                      </p:cBhvr>
                                      <p:tavLst>
                                        <p:tav tm="0">
                                          <p:val>
                                            <p:strVal val="#ppt_x+.4"/>
                                          </p:val>
                                        </p:tav>
                                        <p:tav tm="100000">
                                          <p:val>
                                            <p:strVal val="#ppt_x"/>
                                          </p:val>
                                        </p:tav>
                                      </p:tavLst>
                                    </p:anim>
                                    <p:anim calcmode="lin" valueType="num">
                                      <p:cBhvr>
                                        <p:cTn id="59" dur="500" decel="50000" fill="hold">
                                          <p:stCondLst>
                                            <p:cond delay="0"/>
                                          </p:stCondLst>
                                        </p:cTn>
                                        <p:tgtEl>
                                          <p:spTgt spid="32781"/>
                                        </p:tgtEl>
                                        <p:attrNameLst>
                                          <p:attrName>ppt_y</p:attrName>
                                        </p:attrNameLst>
                                      </p:cBhvr>
                                      <p:tavLst>
                                        <p:tav tm="0">
                                          <p:val>
                                            <p:strVal val="#ppt_y-.2"/>
                                          </p:val>
                                        </p:tav>
                                        <p:tav tm="100000">
                                          <p:val>
                                            <p:strVal val="#ppt_y+.1"/>
                                          </p:val>
                                        </p:tav>
                                      </p:tavLst>
                                    </p:anim>
                                    <p:anim calcmode="lin" valueType="num">
                                      <p:cBhvr>
                                        <p:cTn id="60" dur="500" accel="50000" fill="hold">
                                          <p:stCondLst>
                                            <p:cond delay="500"/>
                                          </p:stCondLst>
                                        </p:cTn>
                                        <p:tgtEl>
                                          <p:spTgt spid="32781"/>
                                        </p:tgtEl>
                                        <p:attrNameLst>
                                          <p:attrName>ppt_y</p:attrName>
                                        </p:attrNameLst>
                                      </p:cBhvr>
                                      <p:tavLst>
                                        <p:tav tm="0">
                                          <p:val>
                                            <p:strVal val="#ppt_y+.1"/>
                                          </p:val>
                                        </p:tav>
                                        <p:tav tm="100000">
                                          <p:val>
                                            <p:strVal val="#ppt_y"/>
                                          </p:val>
                                        </p:tav>
                                      </p:tavLst>
                                    </p:anim>
                                    <p:animEffect transition="in" filter="fade">
                                      <p:cBhvr>
                                        <p:cTn id="61" dur="1000" decel="50000">
                                          <p:stCondLst>
                                            <p:cond delay="0"/>
                                          </p:stCondLst>
                                        </p:cTn>
                                        <p:tgtEl>
                                          <p:spTgt spid="32781"/>
                                        </p:tgtEl>
                                      </p:cBhvr>
                                    </p:animEffect>
                                  </p:childTnLst>
                                </p:cTn>
                              </p:par>
                            </p:childTnLst>
                          </p:cTn>
                        </p:par>
                        <p:par>
                          <p:cTn id="62" fill="hold" nodeType="afterGroup">
                            <p:stCondLst>
                              <p:cond delay="5875"/>
                            </p:stCondLst>
                            <p:childTnLst>
                              <p:par>
                                <p:cTn id="63" presetID="25" presetClass="entr" presetSubtype="0" fill="hold" nodeType="afterEffect">
                                  <p:stCondLst>
                                    <p:cond delay="0"/>
                                  </p:stCondLst>
                                  <p:childTnLst>
                                    <p:set>
                                      <p:cBhvr>
                                        <p:cTn id="64" dur="1" fill="hold">
                                          <p:stCondLst>
                                            <p:cond delay="0"/>
                                          </p:stCondLst>
                                        </p:cTn>
                                        <p:tgtEl>
                                          <p:spTgt spid="32786"/>
                                        </p:tgtEl>
                                        <p:attrNameLst>
                                          <p:attrName>style.visibility</p:attrName>
                                        </p:attrNameLst>
                                      </p:cBhvr>
                                      <p:to>
                                        <p:strVal val="visible"/>
                                      </p:to>
                                    </p:set>
                                    <p:anim calcmode="lin" valueType="num">
                                      <p:cBhvr>
                                        <p:cTn id="65" dur="500" decel="50000" fill="hold">
                                          <p:stCondLst>
                                            <p:cond delay="0"/>
                                          </p:stCondLst>
                                        </p:cTn>
                                        <p:tgtEl>
                                          <p:spTgt spid="32786"/>
                                        </p:tgtEl>
                                        <p:attrNameLst>
                                          <p:attrName>style.rotation</p:attrName>
                                        </p:attrNameLst>
                                      </p:cBhvr>
                                      <p:tavLst>
                                        <p:tav tm="0">
                                          <p:val>
                                            <p:fltVal val="-90"/>
                                          </p:val>
                                        </p:tav>
                                        <p:tav tm="100000">
                                          <p:val>
                                            <p:fltVal val="0"/>
                                          </p:val>
                                        </p:tav>
                                      </p:tavLst>
                                    </p:anim>
                                    <p:anim calcmode="lin" valueType="num">
                                      <p:cBhvr>
                                        <p:cTn id="66" dur="500" decel="50000" fill="hold">
                                          <p:stCondLst>
                                            <p:cond delay="0"/>
                                          </p:stCondLst>
                                        </p:cTn>
                                        <p:tgtEl>
                                          <p:spTgt spid="32786"/>
                                        </p:tgtEl>
                                        <p:attrNameLst>
                                          <p:attrName>ppt_w</p:attrName>
                                        </p:attrNameLst>
                                      </p:cBhvr>
                                      <p:tavLst>
                                        <p:tav tm="0">
                                          <p:val>
                                            <p:strVal val="#ppt_w"/>
                                          </p:val>
                                        </p:tav>
                                        <p:tav tm="100000">
                                          <p:val>
                                            <p:strVal val="#ppt_w*.05"/>
                                          </p:val>
                                        </p:tav>
                                      </p:tavLst>
                                    </p:anim>
                                    <p:anim calcmode="lin" valueType="num">
                                      <p:cBhvr>
                                        <p:cTn id="67" dur="500" accel="50000" fill="hold">
                                          <p:stCondLst>
                                            <p:cond delay="500"/>
                                          </p:stCondLst>
                                        </p:cTn>
                                        <p:tgtEl>
                                          <p:spTgt spid="32786"/>
                                        </p:tgtEl>
                                        <p:attrNameLst>
                                          <p:attrName>ppt_w</p:attrName>
                                        </p:attrNameLst>
                                      </p:cBhvr>
                                      <p:tavLst>
                                        <p:tav tm="0">
                                          <p:val>
                                            <p:strVal val="#ppt_w*.05"/>
                                          </p:val>
                                        </p:tav>
                                        <p:tav tm="100000">
                                          <p:val>
                                            <p:strVal val="#ppt_w"/>
                                          </p:val>
                                        </p:tav>
                                      </p:tavLst>
                                    </p:anim>
                                    <p:anim calcmode="lin" valueType="num">
                                      <p:cBhvr>
                                        <p:cTn id="68" dur="1000" fill="hold"/>
                                        <p:tgtEl>
                                          <p:spTgt spid="32786"/>
                                        </p:tgtEl>
                                        <p:attrNameLst>
                                          <p:attrName>ppt_h</p:attrName>
                                        </p:attrNameLst>
                                      </p:cBhvr>
                                      <p:tavLst>
                                        <p:tav tm="0">
                                          <p:val>
                                            <p:strVal val="#ppt_h"/>
                                          </p:val>
                                        </p:tav>
                                        <p:tav tm="100000">
                                          <p:val>
                                            <p:strVal val="#ppt_h"/>
                                          </p:val>
                                        </p:tav>
                                      </p:tavLst>
                                    </p:anim>
                                    <p:anim calcmode="lin" valueType="num">
                                      <p:cBhvr>
                                        <p:cTn id="69" dur="500" decel="50000" fill="hold">
                                          <p:stCondLst>
                                            <p:cond delay="0"/>
                                          </p:stCondLst>
                                        </p:cTn>
                                        <p:tgtEl>
                                          <p:spTgt spid="32786"/>
                                        </p:tgtEl>
                                        <p:attrNameLst>
                                          <p:attrName>ppt_x</p:attrName>
                                        </p:attrNameLst>
                                      </p:cBhvr>
                                      <p:tavLst>
                                        <p:tav tm="0">
                                          <p:val>
                                            <p:strVal val="#ppt_x+.4"/>
                                          </p:val>
                                        </p:tav>
                                        <p:tav tm="100000">
                                          <p:val>
                                            <p:strVal val="#ppt_x"/>
                                          </p:val>
                                        </p:tav>
                                      </p:tavLst>
                                    </p:anim>
                                    <p:anim calcmode="lin" valueType="num">
                                      <p:cBhvr>
                                        <p:cTn id="70" dur="500" decel="50000" fill="hold">
                                          <p:stCondLst>
                                            <p:cond delay="0"/>
                                          </p:stCondLst>
                                        </p:cTn>
                                        <p:tgtEl>
                                          <p:spTgt spid="32786"/>
                                        </p:tgtEl>
                                        <p:attrNameLst>
                                          <p:attrName>ppt_y</p:attrName>
                                        </p:attrNameLst>
                                      </p:cBhvr>
                                      <p:tavLst>
                                        <p:tav tm="0">
                                          <p:val>
                                            <p:strVal val="#ppt_y-.2"/>
                                          </p:val>
                                        </p:tav>
                                        <p:tav tm="100000">
                                          <p:val>
                                            <p:strVal val="#ppt_y+.1"/>
                                          </p:val>
                                        </p:tav>
                                      </p:tavLst>
                                    </p:anim>
                                    <p:anim calcmode="lin" valueType="num">
                                      <p:cBhvr>
                                        <p:cTn id="71" dur="500" accel="50000" fill="hold">
                                          <p:stCondLst>
                                            <p:cond delay="500"/>
                                          </p:stCondLst>
                                        </p:cTn>
                                        <p:tgtEl>
                                          <p:spTgt spid="32786"/>
                                        </p:tgtEl>
                                        <p:attrNameLst>
                                          <p:attrName>ppt_y</p:attrName>
                                        </p:attrNameLst>
                                      </p:cBhvr>
                                      <p:tavLst>
                                        <p:tav tm="0">
                                          <p:val>
                                            <p:strVal val="#ppt_y+.1"/>
                                          </p:val>
                                        </p:tav>
                                        <p:tav tm="100000">
                                          <p:val>
                                            <p:strVal val="#ppt_y"/>
                                          </p:val>
                                        </p:tav>
                                      </p:tavLst>
                                    </p:anim>
                                    <p:animEffect transition="in" filter="fade">
                                      <p:cBhvr>
                                        <p:cTn id="72" dur="1000" decel="50000">
                                          <p:stCondLst>
                                            <p:cond delay="0"/>
                                          </p:stCondLst>
                                        </p:cTn>
                                        <p:tgtEl>
                                          <p:spTgt spid="32786"/>
                                        </p:tgtEl>
                                      </p:cBhvr>
                                    </p:animEffect>
                                  </p:childTnLst>
                                </p:cTn>
                              </p:par>
                            </p:childTnLst>
                          </p:cTn>
                        </p:par>
                        <p:par>
                          <p:cTn id="73" fill="hold" nodeType="afterGroup">
                            <p:stCondLst>
                              <p:cond delay="6875"/>
                            </p:stCondLst>
                            <p:childTnLst>
                              <p:par>
                                <p:cTn id="74" presetID="25" presetClass="entr" presetSubtype="0" fill="hold" grpId="0" nodeType="afterEffect">
                                  <p:stCondLst>
                                    <p:cond delay="0"/>
                                  </p:stCondLst>
                                  <p:childTnLst>
                                    <p:set>
                                      <p:cBhvr>
                                        <p:cTn id="75" dur="1" fill="hold">
                                          <p:stCondLst>
                                            <p:cond delay="0"/>
                                          </p:stCondLst>
                                        </p:cTn>
                                        <p:tgtEl>
                                          <p:spTgt spid="32782"/>
                                        </p:tgtEl>
                                        <p:attrNameLst>
                                          <p:attrName>style.visibility</p:attrName>
                                        </p:attrNameLst>
                                      </p:cBhvr>
                                      <p:to>
                                        <p:strVal val="visible"/>
                                      </p:to>
                                    </p:set>
                                    <p:anim calcmode="lin" valueType="num">
                                      <p:cBhvr>
                                        <p:cTn id="76" dur="500" decel="50000" fill="hold">
                                          <p:stCondLst>
                                            <p:cond delay="0"/>
                                          </p:stCondLst>
                                        </p:cTn>
                                        <p:tgtEl>
                                          <p:spTgt spid="32782"/>
                                        </p:tgtEl>
                                        <p:attrNameLst>
                                          <p:attrName>style.rotation</p:attrName>
                                        </p:attrNameLst>
                                      </p:cBhvr>
                                      <p:tavLst>
                                        <p:tav tm="0">
                                          <p:val>
                                            <p:fltVal val="-90"/>
                                          </p:val>
                                        </p:tav>
                                        <p:tav tm="100000">
                                          <p:val>
                                            <p:fltVal val="0"/>
                                          </p:val>
                                        </p:tav>
                                      </p:tavLst>
                                    </p:anim>
                                    <p:anim calcmode="lin" valueType="num">
                                      <p:cBhvr>
                                        <p:cTn id="77" dur="500" decel="50000" fill="hold">
                                          <p:stCondLst>
                                            <p:cond delay="0"/>
                                          </p:stCondLst>
                                        </p:cTn>
                                        <p:tgtEl>
                                          <p:spTgt spid="32782"/>
                                        </p:tgtEl>
                                        <p:attrNameLst>
                                          <p:attrName>ppt_w</p:attrName>
                                        </p:attrNameLst>
                                      </p:cBhvr>
                                      <p:tavLst>
                                        <p:tav tm="0">
                                          <p:val>
                                            <p:strVal val="#ppt_w"/>
                                          </p:val>
                                        </p:tav>
                                        <p:tav tm="100000">
                                          <p:val>
                                            <p:strVal val="#ppt_w*.05"/>
                                          </p:val>
                                        </p:tav>
                                      </p:tavLst>
                                    </p:anim>
                                    <p:anim calcmode="lin" valueType="num">
                                      <p:cBhvr>
                                        <p:cTn id="78" dur="500" accel="50000" fill="hold">
                                          <p:stCondLst>
                                            <p:cond delay="500"/>
                                          </p:stCondLst>
                                        </p:cTn>
                                        <p:tgtEl>
                                          <p:spTgt spid="32782"/>
                                        </p:tgtEl>
                                        <p:attrNameLst>
                                          <p:attrName>ppt_w</p:attrName>
                                        </p:attrNameLst>
                                      </p:cBhvr>
                                      <p:tavLst>
                                        <p:tav tm="0">
                                          <p:val>
                                            <p:strVal val="#ppt_w*.05"/>
                                          </p:val>
                                        </p:tav>
                                        <p:tav tm="100000">
                                          <p:val>
                                            <p:strVal val="#ppt_w"/>
                                          </p:val>
                                        </p:tav>
                                      </p:tavLst>
                                    </p:anim>
                                    <p:anim calcmode="lin" valueType="num">
                                      <p:cBhvr>
                                        <p:cTn id="79" dur="1000" fill="hold"/>
                                        <p:tgtEl>
                                          <p:spTgt spid="32782"/>
                                        </p:tgtEl>
                                        <p:attrNameLst>
                                          <p:attrName>ppt_h</p:attrName>
                                        </p:attrNameLst>
                                      </p:cBhvr>
                                      <p:tavLst>
                                        <p:tav tm="0">
                                          <p:val>
                                            <p:strVal val="#ppt_h"/>
                                          </p:val>
                                        </p:tav>
                                        <p:tav tm="100000">
                                          <p:val>
                                            <p:strVal val="#ppt_h"/>
                                          </p:val>
                                        </p:tav>
                                      </p:tavLst>
                                    </p:anim>
                                    <p:anim calcmode="lin" valueType="num">
                                      <p:cBhvr>
                                        <p:cTn id="80" dur="500" decel="50000" fill="hold">
                                          <p:stCondLst>
                                            <p:cond delay="0"/>
                                          </p:stCondLst>
                                        </p:cTn>
                                        <p:tgtEl>
                                          <p:spTgt spid="32782"/>
                                        </p:tgtEl>
                                        <p:attrNameLst>
                                          <p:attrName>ppt_x</p:attrName>
                                        </p:attrNameLst>
                                      </p:cBhvr>
                                      <p:tavLst>
                                        <p:tav tm="0">
                                          <p:val>
                                            <p:strVal val="#ppt_x+.4"/>
                                          </p:val>
                                        </p:tav>
                                        <p:tav tm="100000">
                                          <p:val>
                                            <p:strVal val="#ppt_x"/>
                                          </p:val>
                                        </p:tav>
                                      </p:tavLst>
                                    </p:anim>
                                    <p:anim calcmode="lin" valueType="num">
                                      <p:cBhvr>
                                        <p:cTn id="81" dur="500" decel="50000" fill="hold">
                                          <p:stCondLst>
                                            <p:cond delay="0"/>
                                          </p:stCondLst>
                                        </p:cTn>
                                        <p:tgtEl>
                                          <p:spTgt spid="32782"/>
                                        </p:tgtEl>
                                        <p:attrNameLst>
                                          <p:attrName>ppt_y</p:attrName>
                                        </p:attrNameLst>
                                      </p:cBhvr>
                                      <p:tavLst>
                                        <p:tav tm="0">
                                          <p:val>
                                            <p:strVal val="#ppt_y-.2"/>
                                          </p:val>
                                        </p:tav>
                                        <p:tav tm="100000">
                                          <p:val>
                                            <p:strVal val="#ppt_y+.1"/>
                                          </p:val>
                                        </p:tav>
                                      </p:tavLst>
                                    </p:anim>
                                    <p:anim calcmode="lin" valueType="num">
                                      <p:cBhvr>
                                        <p:cTn id="82" dur="500" accel="50000" fill="hold">
                                          <p:stCondLst>
                                            <p:cond delay="500"/>
                                          </p:stCondLst>
                                        </p:cTn>
                                        <p:tgtEl>
                                          <p:spTgt spid="32782"/>
                                        </p:tgtEl>
                                        <p:attrNameLst>
                                          <p:attrName>ppt_y</p:attrName>
                                        </p:attrNameLst>
                                      </p:cBhvr>
                                      <p:tavLst>
                                        <p:tav tm="0">
                                          <p:val>
                                            <p:strVal val="#ppt_y+.1"/>
                                          </p:val>
                                        </p:tav>
                                        <p:tav tm="100000">
                                          <p:val>
                                            <p:strVal val="#ppt_y"/>
                                          </p:val>
                                        </p:tav>
                                      </p:tavLst>
                                    </p:anim>
                                    <p:animEffect transition="in" filter="fade">
                                      <p:cBhvr>
                                        <p:cTn id="83" dur="1000" decel="50000">
                                          <p:stCondLst>
                                            <p:cond delay="0"/>
                                          </p:stCondLst>
                                        </p:cTn>
                                        <p:tgtEl>
                                          <p:spTgt spid="32782"/>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84" restart="whenNotActive" fill="hold" evtFilter="cancelBubble" nodeType="interactiveSeq">
                <p:stCondLst>
                  <p:cond evt="onClick" delay="0">
                    <p:tgtEl>
                      <p:spTgt spid="32781"/>
                    </p:tgtEl>
                  </p:cond>
                </p:stCondLst>
                <p:endSync evt="end" delay="0">
                  <p:rtn val="all"/>
                </p:endSync>
                <p:childTnLst>
                  <p:par>
                    <p:cTn id="85" fill="hold" nodeType="clickPar">
                      <p:stCondLst>
                        <p:cond delay="0"/>
                      </p:stCondLst>
                      <p:childTnLst>
                        <p:par>
                          <p:cTn id="86" fill="hold" nodeType="withGroup">
                            <p:stCondLst>
                              <p:cond delay="0"/>
                            </p:stCondLst>
                            <p:childTnLst>
                              <p:par>
                                <p:cTn id="87" presetID="0" presetClass="path" presetSubtype="0" accel="50000" decel="50000" fill="remove" nodeType="clickEffect">
                                  <p:stCondLst>
                                    <p:cond delay="0"/>
                                  </p:stCondLst>
                                  <p:childTnLst>
                                    <p:animMotion origin="layout" path="M 3.33333E-6 -1.15607E-6 C -0.11216 -0.07006 -0.22414 -0.14011 -0.25087 -0.20532 C -0.27761 -0.27052 -0.22657 -0.36462 -0.16042 -0.39168 C -0.09427 -0.41873 0.09461 -0.32046 0.146 -0.36717 C 0.19739 -0.4141 0.17239 -0.54358 0.14739 -0.67306 " pathEditMode="relative" rAng="0" ptsTypes="aaaaA">
                                      <p:cBhvr>
                                        <p:cTn id="88" dur="5000" fill="hold"/>
                                        <p:tgtEl>
                                          <p:spTgt spid="32788"/>
                                        </p:tgtEl>
                                        <p:attrNameLst>
                                          <p:attrName>ppt_x</p:attrName>
                                          <p:attrName>ppt_y</p:attrName>
                                        </p:attrNameLst>
                                      </p:cBhvr>
                                      <p:rCtr x="-4010" y="-33665"/>
                                    </p:animMotion>
                                  </p:childTnLst>
                                </p:cTn>
                              </p:par>
                            </p:childTnLst>
                          </p:cTn>
                        </p:par>
                      </p:childTnLst>
                    </p:cTn>
                  </p:par>
                </p:childTnLst>
              </p:cTn>
              <p:nextCondLst>
                <p:cond evt="onClick" delay="0">
                  <p:tgtEl>
                    <p:spTgt spid="32781"/>
                  </p:tgtEl>
                </p:cond>
              </p:nextCondLst>
            </p:seq>
            <p:seq concurrent="1" nextAc="seek">
              <p:cTn id="89" restart="whenNotActive" fill="hold" evtFilter="cancelBubble" nodeType="interactiveSeq">
                <p:stCondLst>
                  <p:cond evt="onClick" delay="0">
                    <p:tgtEl>
                      <p:spTgt spid="32782"/>
                    </p:tgtEl>
                  </p:cond>
                </p:stCondLst>
                <p:endSync evt="end" delay="0">
                  <p:rtn val="all"/>
                </p:endSync>
                <p:childTnLst>
                  <p:par>
                    <p:cTn id="90" fill="hold" nodeType="clickPar">
                      <p:stCondLst>
                        <p:cond delay="0"/>
                      </p:stCondLst>
                      <p:childTnLst>
                        <p:par>
                          <p:cTn id="91" fill="hold" nodeType="withGroup">
                            <p:stCondLst>
                              <p:cond delay="0"/>
                            </p:stCondLst>
                            <p:childTnLst>
                              <p:par>
                                <p:cTn id="92" presetID="0" presetClass="path" presetSubtype="0" accel="50000" decel="50000" fill="remove" nodeType="clickEffect">
                                  <p:stCondLst>
                                    <p:cond delay="0"/>
                                  </p:stCondLst>
                                  <p:childTnLst>
                                    <p:animMotion origin="layout" path="M -0.10781 -0.00069 C -0.20417 0.1022 -0.3007 0.20601 -0.4184 0.19954 C -0.53663 0.19445 -0.79045 0.02959 -0.81493 -0.03723 C -0.83924 -0.10428 -0.70261 -0.1526 -0.5658 -0.20139 " pathEditMode="relative" rAng="1142031" ptsTypes="aaaA">
                                      <p:cBhvr>
                                        <p:cTn id="93" dur="5000" fill="hold"/>
                                        <p:tgtEl>
                                          <p:spTgt spid="32789"/>
                                        </p:tgtEl>
                                        <p:attrNameLst>
                                          <p:attrName>ppt_x</p:attrName>
                                          <p:attrName>ppt_y</p:attrName>
                                        </p:attrNameLst>
                                      </p:cBhvr>
                                      <p:rCtr x="-38420" y="1965"/>
                                    </p:animMotion>
                                  </p:childTnLst>
                                  <p:subTnLst>
                                    <p:audio>
                                      <p:cMediaNode>
                                        <p:cTn display="0" masterRel="sameClick">
                                          <p:stCondLst>
                                            <p:cond evt="begin" delay="0">
                                              <p:tn val="92"/>
                                            </p:cond>
                                          </p:stCondLst>
                                          <p:endCondLst>
                                            <p:cond evt="onStopAudio" delay="0">
                                              <p:tgtEl>
                                                <p:sldTgt/>
                                              </p:tgtEl>
                                            </p:cond>
                                          </p:endCondLst>
                                        </p:cTn>
                                        <p:tgtEl>
                                          <p:sndTgt r:embed="rId3" name="applause.wav"/>
                                        </p:tgtEl>
                                      </p:cMediaNode>
                                    </p:audio>
                                  </p:subTnLst>
                                </p:cTn>
                              </p:par>
                            </p:childTnLst>
                          </p:cTn>
                        </p:par>
                      </p:childTnLst>
                    </p:cTn>
                  </p:par>
                </p:childTnLst>
              </p:cTn>
              <p:nextCondLst>
                <p:cond evt="onClick" delay="0">
                  <p:tgtEl>
                    <p:spTgt spid="32782"/>
                  </p:tgtEl>
                </p:cond>
              </p:nextCondLst>
            </p:seq>
            <p:seq concurrent="1" nextAc="seek">
              <p:cTn id="94" restart="whenNotActive" fill="hold" evtFilter="cancelBubble" nodeType="interactiveSeq">
                <p:stCondLst>
                  <p:cond evt="onClick" delay="0">
                    <p:tgtEl>
                      <p:spTgt spid="32779"/>
                    </p:tgtEl>
                  </p:cond>
                </p:stCondLst>
                <p:endSync evt="end" delay="0">
                  <p:rtn val="all"/>
                </p:endSync>
                <p:childTnLst>
                  <p:par>
                    <p:cTn id="95" fill="hold" nodeType="clickPar">
                      <p:stCondLst>
                        <p:cond delay="0"/>
                      </p:stCondLst>
                      <p:childTnLst>
                        <p:par>
                          <p:cTn id="96" fill="hold" nodeType="withGroup">
                            <p:stCondLst>
                              <p:cond delay="0"/>
                            </p:stCondLst>
                            <p:childTnLst>
                              <p:par>
                                <p:cTn id="97" presetID="0" presetClass="path" presetSubtype="0" accel="50000" decel="50000" fill="remove" nodeType="clickEffect">
                                  <p:stCondLst>
                                    <p:cond delay="0"/>
                                  </p:stCondLst>
                                  <p:childTnLst>
                                    <p:animMotion origin="layout" path="M -0.07187 -0.03491 C -0.23941 0.02428 -0.40677 0.08393 -0.50365 0.07422 C -0.60052 0.06474 -0.65417 -0.02104 -0.65278 -0.09248 C -0.65139 -0.16393 -0.53299 -0.27676 -0.49566 -0.35537 C -0.45833 -0.43375 -0.43958 -0.52555 -0.42899 -0.56323 C -0.4184 -0.60092 -0.42535 -0.59167 -0.43212 -0.58242 " pathEditMode="relative" rAng="0" ptsTypes="aaaaaA">
                                      <p:cBhvr>
                                        <p:cTn id="98" dur="5000" fill="hold"/>
                                        <p:tgtEl>
                                          <p:spTgt spid="32787"/>
                                        </p:tgtEl>
                                        <p:attrNameLst>
                                          <p:attrName>ppt_x</p:attrName>
                                          <p:attrName>ppt_y</p:attrName>
                                        </p:attrNameLst>
                                      </p:cBhvr>
                                      <p:rCtr x="-29115" y="-22358"/>
                                    </p:animMotion>
                                  </p:childTnLst>
                                </p:cTn>
                              </p:par>
                            </p:childTnLst>
                          </p:cTn>
                        </p:par>
                      </p:childTnLst>
                    </p:cTn>
                  </p:par>
                </p:childTnLst>
              </p:cTn>
              <p:nextCondLst>
                <p:cond evt="onClick" delay="0">
                  <p:tgtEl>
                    <p:spTgt spid="32779"/>
                  </p:tgtEl>
                </p:cond>
              </p:nextCondLst>
            </p:seq>
          </p:childTnLst>
        </p:cTn>
      </p:par>
    </p:tnLst>
    <p:bldLst>
      <p:bldP spid="32779" grpId="0"/>
      <p:bldP spid="32781" grpId="0"/>
      <p:bldP spid="32782" grpId="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2" name="Text Box 4"/>
          <p:cNvSpPr txBox="1">
            <a:spLocks noChangeArrowheads="1"/>
          </p:cNvSpPr>
          <p:nvPr/>
        </p:nvSpPr>
        <p:spPr bwMode="auto">
          <a:xfrm>
            <a:off x="1104900" y="228600"/>
            <a:ext cx="69342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r>
              <a:rPr lang="en-US" sz="3600" b="1" u="sng" dirty="0"/>
              <a:t>III. VẬN DỤNG</a:t>
            </a:r>
          </a:p>
        </p:txBody>
      </p:sp>
      <p:sp>
        <p:nvSpPr>
          <p:cNvPr id="37893" name="Text Box 5"/>
          <p:cNvSpPr txBox="1">
            <a:spLocks noChangeArrowheads="1"/>
          </p:cNvSpPr>
          <p:nvPr/>
        </p:nvSpPr>
        <p:spPr bwMode="auto">
          <a:xfrm>
            <a:off x="304800" y="990600"/>
            <a:ext cx="8610600" cy="129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lgn="just">
              <a:lnSpc>
                <a:spcPct val="150000"/>
              </a:lnSpc>
            </a:pPr>
            <a:r>
              <a:rPr lang="vi-VN" sz="2800" dirty="0">
                <a:solidFill>
                  <a:srgbClr val="FFFF00"/>
                </a:solidFill>
              </a:rPr>
              <a:t>C5: Dựa vào bảng 9.1, hãy tìm từ thích </a:t>
            </a:r>
            <a:r>
              <a:rPr lang="vi-VN" sz="2800" dirty="0" smtClean="0">
                <a:solidFill>
                  <a:srgbClr val="FFFF00"/>
                </a:solidFill>
              </a:rPr>
              <a:t>hợp điền </a:t>
            </a:r>
            <a:r>
              <a:rPr lang="vi-VN" sz="2800" dirty="0">
                <a:solidFill>
                  <a:srgbClr val="FFFF00"/>
                </a:solidFill>
              </a:rPr>
              <a:t>vào chỗ trống trong các câu sau:</a:t>
            </a:r>
          </a:p>
        </p:txBody>
      </p:sp>
      <p:sp>
        <p:nvSpPr>
          <p:cNvPr id="37894" name="Text Box 6"/>
          <p:cNvSpPr txBox="1">
            <a:spLocks noChangeArrowheads="1"/>
          </p:cNvSpPr>
          <p:nvPr/>
        </p:nvSpPr>
        <p:spPr bwMode="auto">
          <a:xfrm>
            <a:off x="457200" y="2411355"/>
            <a:ext cx="84582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lgn="just">
              <a:lnSpc>
                <a:spcPct val="150000"/>
              </a:lnSpc>
            </a:pPr>
            <a:r>
              <a:rPr lang="vi-VN" sz="3200" dirty="0" smtClean="0"/>
              <a:t>a) Khi </a:t>
            </a:r>
            <a:r>
              <a:rPr lang="vi-VN" sz="3200" dirty="0"/>
              <a:t>độ biến dạng tăng gấp đôi thì lực đàn hồi </a:t>
            </a:r>
            <a:r>
              <a:rPr lang="vi-VN" sz="2800" dirty="0" smtClean="0"/>
              <a:t>.......................</a:t>
            </a:r>
            <a:endParaRPr lang="en-US" sz="3200" dirty="0"/>
          </a:p>
        </p:txBody>
      </p:sp>
      <p:sp>
        <p:nvSpPr>
          <p:cNvPr id="37895" name="Text Box 7"/>
          <p:cNvSpPr txBox="1">
            <a:spLocks noChangeArrowheads="1"/>
          </p:cNvSpPr>
          <p:nvPr/>
        </p:nvSpPr>
        <p:spPr bwMode="auto">
          <a:xfrm>
            <a:off x="2209800" y="3225225"/>
            <a:ext cx="35052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r>
              <a:rPr lang="vi-VN" sz="3200" b="1" dirty="0">
                <a:solidFill>
                  <a:srgbClr val="FF9966"/>
                </a:solidFill>
              </a:rPr>
              <a:t>tăng gấp đôi</a:t>
            </a:r>
          </a:p>
        </p:txBody>
      </p:sp>
      <p:sp>
        <p:nvSpPr>
          <p:cNvPr id="37896" name="Text Box 8"/>
          <p:cNvSpPr txBox="1">
            <a:spLocks noChangeArrowheads="1"/>
          </p:cNvSpPr>
          <p:nvPr/>
        </p:nvSpPr>
        <p:spPr bwMode="auto">
          <a:xfrm>
            <a:off x="457200" y="4016318"/>
            <a:ext cx="8229600" cy="147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marL="342900" indent="-342900" algn="just">
              <a:lnSpc>
                <a:spcPct val="150000"/>
              </a:lnSpc>
              <a:defRPr sz="3200"/>
            </a:lvl1pPr>
            <a:lvl2pPr marL="742950" indent="-285750"/>
            <a:lvl3pPr marL="1143000" indent="-228600"/>
            <a:lvl4pPr marL="1600200" indent="-228600"/>
            <a:lvl5pPr marL="2057400" indent="-228600"/>
            <a:lvl6pPr marL="2514600" indent="-228600" algn="ctr" eaLnBrk="0" fontAlgn="base" hangingPunct="0">
              <a:spcBef>
                <a:spcPct val="0"/>
              </a:spcBef>
              <a:spcAft>
                <a:spcPct val="0"/>
              </a:spcAft>
            </a:lvl6pPr>
            <a:lvl7pPr marL="2971800" indent="-228600" algn="ctr" eaLnBrk="0" fontAlgn="base" hangingPunct="0">
              <a:spcBef>
                <a:spcPct val="0"/>
              </a:spcBef>
              <a:spcAft>
                <a:spcPct val="0"/>
              </a:spcAft>
            </a:lvl7pPr>
            <a:lvl8pPr marL="3429000" indent="-228600" algn="ctr" eaLnBrk="0" fontAlgn="base" hangingPunct="0">
              <a:spcBef>
                <a:spcPct val="0"/>
              </a:spcBef>
              <a:spcAft>
                <a:spcPct val="0"/>
              </a:spcAft>
            </a:lvl8pPr>
            <a:lvl9pPr marL="3886200" indent="-228600" algn="ctr" eaLnBrk="0" fontAlgn="base" hangingPunct="0">
              <a:spcBef>
                <a:spcPct val="0"/>
              </a:spcBef>
              <a:spcAft>
                <a:spcPct val="0"/>
              </a:spcAft>
            </a:lvl9pPr>
          </a:lstStyle>
          <a:p>
            <a:r>
              <a:rPr lang="vi-VN" dirty="0"/>
              <a:t>b) Khi độ biến dạng tăng gấp ba thì lực đàn </a:t>
            </a:r>
            <a:r>
              <a:rPr lang="vi-VN" dirty="0" smtClean="0"/>
              <a:t>hồi</a:t>
            </a:r>
            <a:r>
              <a:rPr lang="vi-VN" sz="2800" dirty="0" smtClean="0"/>
              <a:t>.......................</a:t>
            </a:r>
            <a:endParaRPr lang="en-US" sz="2800" b="1" dirty="0"/>
          </a:p>
        </p:txBody>
      </p:sp>
      <p:sp>
        <p:nvSpPr>
          <p:cNvPr id="37897" name="Text Box 9"/>
          <p:cNvSpPr txBox="1">
            <a:spLocks noChangeArrowheads="1"/>
          </p:cNvSpPr>
          <p:nvPr/>
        </p:nvSpPr>
        <p:spPr bwMode="auto">
          <a:xfrm>
            <a:off x="2362200" y="4800600"/>
            <a:ext cx="31242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en-US"/>
            </a:defPPr>
            <a:lvl1pPr>
              <a:defRPr sz="3200" b="1">
                <a:solidFill>
                  <a:srgbClr val="FF9966"/>
                </a:solidFill>
              </a:defRPr>
            </a:lvl1pPr>
            <a:lvl2pPr marL="742950" indent="-285750"/>
            <a:lvl3pPr marL="1143000" indent="-228600"/>
            <a:lvl4pPr marL="1600200" indent="-228600"/>
            <a:lvl5pPr marL="2057400" indent="-228600"/>
            <a:lvl6pPr marL="2514600" indent="-228600" algn="ctr" eaLnBrk="0" fontAlgn="base" hangingPunct="0">
              <a:spcBef>
                <a:spcPct val="0"/>
              </a:spcBef>
              <a:spcAft>
                <a:spcPct val="0"/>
              </a:spcAft>
            </a:lvl6pPr>
            <a:lvl7pPr marL="2971800" indent="-228600" algn="ctr" eaLnBrk="0" fontAlgn="base" hangingPunct="0">
              <a:spcBef>
                <a:spcPct val="0"/>
              </a:spcBef>
              <a:spcAft>
                <a:spcPct val="0"/>
              </a:spcAft>
            </a:lvl7pPr>
            <a:lvl8pPr marL="3429000" indent="-228600" algn="ctr" eaLnBrk="0" fontAlgn="base" hangingPunct="0">
              <a:spcBef>
                <a:spcPct val="0"/>
              </a:spcBef>
              <a:spcAft>
                <a:spcPct val="0"/>
              </a:spcAft>
            </a:lvl8pPr>
            <a:lvl9pPr marL="3886200" indent="-228600" algn="ctr" eaLnBrk="0" fontAlgn="base" hangingPunct="0">
              <a:spcBef>
                <a:spcPct val="0"/>
              </a:spcBef>
              <a:spcAft>
                <a:spcPct val="0"/>
              </a:spcAft>
            </a:lvl9pPr>
          </a:lstStyle>
          <a:p>
            <a:r>
              <a:rPr lang="vi-VN" dirty="0"/>
              <a:t>tăng gấp ba</a:t>
            </a:r>
          </a:p>
        </p:txBody>
      </p:sp>
    </p:spTree>
  </p:cSld>
  <p:clrMapOvr>
    <a:masterClrMapping/>
  </p:clrMapOvr>
  <p:transition spd="med">
    <p:cover dir="ru"/>
    <p:sndAc>
      <p:stSnd>
        <p:snd r:embed="rId2" name="click.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nodeType="afterEffect">
                                  <p:stCondLst>
                                    <p:cond delay="0"/>
                                  </p:stCondLst>
                                  <p:iterate type="lt">
                                    <p:tmPct val="5000"/>
                                  </p:iterate>
                                  <p:childTnLst>
                                    <p:set>
                                      <p:cBhvr>
                                        <p:cTn id="6" dur="1" fill="hold">
                                          <p:stCondLst>
                                            <p:cond delay="0"/>
                                          </p:stCondLst>
                                        </p:cTn>
                                        <p:tgtEl>
                                          <p:spTgt spid="37892">
                                            <p:txEl>
                                              <p:pRg st="0" end="0"/>
                                            </p:txEl>
                                          </p:spTgt>
                                        </p:tgtEl>
                                        <p:attrNameLst>
                                          <p:attrName>style.visibility</p:attrName>
                                        </p:attrNameLst>
                                      </p:cBhvr>
                                      <p:to>
                                        <p:strVal val="visible"/>
                                      </p:to>
                                    </p:set>
                                    <p:anim calcmode="lin" valueType="num">
                                      <p:cBhvr>
                                        <p:cTn id="7" dur="1000" fill="hold"/>
                                        <p:tgtEl>
                                          <p:spTgt spid="3789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7892">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7892">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7892">
                                            <p:txEl>
                                              <p:pRg st="0" end="0"/>
                                            </p:txEl>
                                          </p:spTgt>
                                        </p:tgtEl>
                                      </p:cBhvr>
                                    </p:animEffect>
                                  </p:childTnLst>
                                </p:cTn>
                              </p:par>
                            </p:childTnLst>
                          </p:cTn>
                        </p:par>
                        <p:par>
                          <p:cTn id="11" fill="hold" nodeType="afterGroup">
                            <p:stCondLst>
                              <p:cond delay="1500"/>
                            </p:stCondLst>
                            <p:childTnLst>
                              <p:par>
                                <p:cTn id="12" presetID="54" presetClass="entr" presetSubtype="0" accel="100000" fill="hold" nodeType="afterEffect">
                                  <p:stCondLst>
                                    <p:cond delay="0"/>
                                  </p:stCondLst>
                                  <p:childTnLst>
                                    <p:set>
                                      <p:cBhvr>
                                        <p:cTn id="13" dur="1" fill="hold">
                                          <p:stCondLst>
                                            <p:cond delay="0"/>
                                          </p:stCondLst>
                                        </p:cTn>
                                        <p:tgtEl>
                                          <p:spTgt spid="37893">
                                            <p:txEl>
                                              <p:pRg st="0" end="0"/>
                                            </p:txEl>
                                          </p:spTgt>
                                        </p:tgtEl>
                                        <p:attrNameLst>
                                          <p:attrName>style.visibility</p:attrName>
                                        </p:attrNameLst>
                                      </p:cBhvr>
                                      <p:to>
                                        <p:strVal val="visible"/>
                                      </p:to>
                                    </p:set>
                                    <p:anim calcmode="lin" valueType="num">
                                      <p:cBhvr>
                                        <p:cTn id="14" dur="1000" fill="hold"/>
                                        <p:tgtEl>
                                          <p:spTgt spid="37893">
                                            <p:txEl>
                                              <p:pRg st="0" end="0"/>
                                            </p:txEl>
                                          </p:spTgt>
                                        </p:tgtEl>
                                        <p:attrNameLst>
                                          <p:attrName>ppt_w</p:attrName>
                                        </p:attrNameLst>
                                      </p:cBhvr>
                                      <p:tavLst>
                                        <p:tav tm="0">
                                          <p:val>
                                            <p:strVal val="#ppt_w*0.05"/>
                                          </p:val>
                                        </p:tav>
                                        <p:tav tm="100000">
                                          <p:val>
                                            <p:strVal val="#ppt_w"/>
                                          </p:val>
                                        </p:tav>
                                      </p:tavLst>
                                    </p:anim>
                                    <p:anim calcmode="lin" valueType="num">
                                      <p:cBhvr>
                                        <p:cTn id="15" dur="1000" fill="hold"/>
                                        <p:tgtEl>
                                          <p:spTgt spid="37893">
                                            <p:txEl>
                                              <p:pRg st="0" end="0"/>
                                            </p:txEl>
                                          </p:spTgt>
                                        </p:tgtEl>
                                        <p:attrNameLst>
                                          <p:attrName>ppt_h</p:attrName>
                                        </p:attrNameLst>
                                      </p:cBhvr>
                                      <p:tavLst>
                                        <p:tav tm="0">
                                          <p:val>
                                            <p:strVal val="#ppt_h"/>
                                          </p:val>
                                        </p:tav>
                                        <p:tav tm="100000">
                                          <p:val>
                                            <p:strVal val="#ppt_h"/>
                                          </p:val>
                                        </p:tav>
                                      </p:tavLst>
                                    </p:anim>
                                    <p:anim calcmode="lin" valueType="num">
                                      <p:cBhvr>
                                        <p:cTn id="16" dur="1000" fill="hold"/>
                                        <p:tgtEl>
                                          <p:spTgt spid="37893">
                                            <p:txEl>
                                              <p:pRg st="0" end="0"/>
                                            </p:txEl>
                                          </p:spTgt>
                                        </p:tgtEl>
                                        <p:attrNameLst>
                                          <p:attrName>ppt_x</p:attrName>
                                        </p:attrNameLst>
                                      </p:cBhvr>
                                      <p:tavLst>
                                        <p:tav tm="0">
                                          <p:val>
                                            <p:strVal val="#ppt_x-.2"/>
                                          </p:val>
                                        </p:tav>
                                        <p:tav tm="100000">
                                          <p:val>
                                            <p:strVal val="#ppt_x"/>
                                          </p:val>
                                        </p:tav>
                                      </p:tavLst>
                                    </p:anim>
                                    <p:anim calcmode="lin" valueType="num">
                                      <p:cBhvr>
                                        <p:cTn id="17" dur="1000" fill="hold"/>
                                        <p:tgtEl>
                                          <p:spTgt spid="37893">
                                            <p:txEl>
                                              <p:pRg st="0" end="0"/>
                                            </p:txEl>
                                          </p:spTgt>
                                        </p:tgtEl>
                                        <p:attrNameLst>
                                          <p:attrName>ppt_y</p:attrName>
                                        </p:attrNameLst>
                                      </p:cBhvr>
                                      <p:tavLst>
                                        <p:tav tm="0">
                                          <p:val>
                                            <p:strVal val="#ppt_y"/>
                                          </p:val>
                                        </p:tav>
                                        <p:tav tm="100000">
                                          <p:val>
                                            <p:strVal val="#ppt_y"/>
                                          </p:val>
                                        </p:tav>
                                      </p:tavLst>
                                    </p:anim>
                                    <p:animEffect transition="in" filter="fade">
                                      <p:cBhvr>
                                        <p:cTn id="18" dur="1000"/>
                                        <p:tgtEl>
                                          <p:spTgt spid="37893">
                                            <p:txEl>
                                              <p:pRg st="0" end="0"/>
                                            </p:txEl>
                                          </p:spTgt>
                                        </p:tgtEl>
                                      </p:cBhvr>
                                    </p:animEffect>
                                  </p:childTnLst>
                                </p:cTn>
                              </p:par>
                            </p:childTnLst>
                          </p:cTn>
                        </p:par>
                        <p:par>
                          <p:cTn id="19" fill="hold" nodeType="afterGroup">
                            <p:stCondLst>
                              <p:cond delay="2500"/>
                            </p:stCondLst>
                            <p:childTnLst>
                              <p:par>
                                <p:cTn id="20" presetID="31" presetClass="entr" presetSubtype="0" fill="hold" nodeType="afterEffect">
                                  <p:stCondLst>
                                    <p:cond delay="0"/>
                                  </p:stCondLst>
                                  <p:iterate type="lt">
                                    <p:tmPct val="5000"/>
                                  </p:iterate>
                                  <p:childTnLst>
                                    <p:set>
                                      <p:cBhvr>
                                        <p:cTn id="21" dur="1" fill="hold">
                                          <p:stCondLst>
                                            <p:cond delay="0"/>
                                          </p:stCondLst>
                                        </p:cTn>
                                        <p:tgtEl>
                                          <p:spTgt spid="37894">
                                            <p:txEl>
                                              <p:pRg st="0" end="0"/>
                                            </p:txEl>
                                          </p:spTgt>
                                        </p:tgtEl>
                                        <p:attrNameLst>
                                          <p:attrName>style.visibility</p:attrName>
                                        </p:attrNameLst>
                                      </p:cBhvr>
                                      <p:to>
                                        <p:strVal val="visible"/>
                                      </p:to>
                                    </p:set>
                                    <p:anim calcmode="lin" valueType="num">
                                      <p:cBhvr>
                                        <p:cTn id="22" dur="1000" fill="hold"/>
                                        <p:tgtEl>
                                          <p:spTgt spid="37894">
                                            <p:txEl>
                                              <p:pRg st="0" end="0"/>
                                            </p:txEl>
                                          </p:spTgt>
                                        </p:tgtEl>
                                        <p:attrNameLst>
                                          <p:attrName>ppt_w</p:attrName>
                                        </p:attrNameLst>
                                      </p:cBhvr>
                                      <p:tavLst>
                                        <p:tav tm="0">
                                          <p:val>
                                            <p:fltVal val="0"/>
                                          </p:val>
                                        </p:tav>
                                        <p:tav tm="100000">
                                          <p:val>
                                            <p:strVal val="#ppt_w"/>
                                          </p:val>
                                        </p:tav>
                                      </p:tavLst>
                                    </p:anim>
                                    <p:anim calcmode="lin" valueType="num">
                                      <p:cBhvr>
                                        <p:cTn id="23" dur="1000" fill="hold"/>
                                        <p:tgtEl>
                                          <p:spTgt spid="37894">
                                            <p:txEl>
                                              <p:pRg st="0" end="0"/>
                                            </p:txEl>
                                          </p:spTgt>
                                        </p:tgtEl>
                                        <p:attrNameLst>
                                          <p:attrName>ppt_h</p:attrName>
                                        </p:attrNameLst>
                                      </p:cBhvr>
                                      <p:tavLst>
                                        <p:tav tm="0">
                                          <p:val>
                                            <p:fltVal val="0"/>
                                          </p:val>
                                        </p:tav>
                                        <p:tav tm="100000">
                                          <p:val>
                                            <p:strVal val="#ppt_h"/>
                                          </p:val>
                                        </p:tav>
                                      </p:tavLst>
                                    </p:anim>
                                    <p:anim calcmode="lin" valueType="num">
                                      <p:cBhvr>
                                        <p:cTn id="24" dur="1000" fill="hold"/>
                                        <p:tgtEl>
                                          <p:spTgt spid="37894">
                                            <p:txEl>
                                              <p:pRg st="0" end="0"/>
                                            </p:txEl>
                                          </p:spTgt>
                                        </p:tgtEl>
                                        <p:attrNameLst>
                                          <p:attrName>style.rotation</p:attrName>
                                        </p:attrNameLst>
                                      </p:cBhvr>
                                      <p:tavLst>
                                        <p:tav tm="0">
                                          <p:val>
                                            <p:fltVal val="90"/>
                                          </p:val>
                                        </p:tav>
                                        <p:tav tm="100000">
                                          <p:val>
                                            <p:fltVal val="0"/>
                                          </p:val>
                                        </p:tav>
                                      </p:tavLst>
                                    </p:anim>
                                    <p:animEffect transition="in" filter="fade">
                                      <p:cBhvr>
                                        <p:cTn id="25" dur="1000"/>
                                        <p:tgtEl>
                                          <p:spTgt spid="37894">
                                            <p:txEl>
                                              <p:pRg st="0" end="0"/>
                                            </p:txEl>
                                          </p:spTgt>
                                        </p:tgtEl>
                                      </p:cBhvr>
                                    </p:animEffect>
                                  </p:childTnLst>
                                </p:cTn>
                              </p:par>
                            </p:childTnLst>
                          </p:cTn>
                        </p:par>
                        <p:par>
                          <p:cTn id="26" fill="hold" nodeType="afterGroup">
                            <p:stCondLst>
                              <p:cond delay="6450"/>
                            </p:stCondLst>
                            <p:childTnLst>
                              <p:par>
                                <p:cTn id="27" presetID="34" presetClass="entr" presetSubtype="0" fill="hold" nodeType="afterEffect">
                                  <p:stCondLst>
                                    <p:cond delay="0"/>
                                  </p:stCondLst>
                                  <p:childTnLst>
                                    <p:set>
                                      <p:cBhvr>
                                        <p:cTn id="28" dur="1" fill="hold">
                                          <p:stCondLst>
                                            <p:cond delay="0"/>
                                          </p:stCondLst>
                                        </p:cTn>
                                        <p:tgtEl>
                                          <p:spTgt spid="37896">
                                            <p:txEl>
                                              <p:pRg st="0" end="0"/>
                                            </p:txEl>
                                          </p:spTgt>
                                        </p:tgtEl>
                                        <p:attrNameLst>
                                          <p:attrName>style.visibility</p:attrName>
                                        </p:attrNameLst>
                                      </p:cBhvr>
                                      <p:to>
                                        <p:strVal val="visible"/>
                                      </p:to>
                                    </p:set>
                                    <p:anim from="(-#ppt_w/2)" to="(#ppt_x)" calcmode="lin" valueType="num">
                                      <p:cBhvr>
                                        <p:cTn id="29" dur="600" fill="hold">
                                          <p:stCondLst>
                                            <p:cond delay="0"/>
                                          </p:stCondLst>
                                        </p:cTn>
                                        <p:tgtEl>
                                          <p:spTgt spid="37896">
                                            <p:txEl>
                                              <p:pRg st="0" end="0"/>
                                            </p:txEl>
                                          </p:spTgt>
                                        </p:tgtEl>
                                        <p:attrNameLst>
                                          <p:attrName>ppt_x</p:attrName>
                                        </p:attrNameLst>
                                      </p:cBhvr>
                                    </p:anim>
                                    <p:anim from="0" to="-1.0" calcmode="lin" valueType="num">
                                      <p:cBhvr>
                                        <p:cTn id="30" dur="200" decel="50000" autoRev="1" fill="hold">
                                          <p:stCondLst>
                                            <p:cond delay="600"/>
                                          </p:stCondLst>
                                        </p:cTn>
                                        <p:tgtEl>
                                          <p:spTgt spid="37896">
                                            <p:txEl>
                                              <p:pRg st="0" end="0"/>
                                            </p:txEl>
                                          </p:spTgt>
                                        </p:tgtEl>
                                        <p:attrNameLst>
                                          <p:attrName>xshear</p:attrName>
                                        </p:attrNameLst>
                                      </p:cBhvr>
                                    </p:anim>
                                    <p:animScale>
                                      <p:cBhvr>
                                        <p:cTn id="31" dur="200" decel="100000" autoRev="1" fill="hold">
                                          <p:stCondLst>
                                            <p:cond delay="600"/>
                                          </p:stCondLst>
                                        </p:cTn>
                                        <p:tgtEl>
                                          <p:spTgt spid="37896">
                                            <p:txEl>
                                              <p:pRg st="0" end="0"/>
                                            </p:txEl>
                                          </p:spTgt>
                                        </p:tgtEl>
                                      </p:cBhvr>
                                      <p:from x="100000" y="100000"/>
                                      <p:to x="80000" y="100000"/>
                                    </p:animScale>
                                    <p:anim by="(#ppt_h/3+#ppt_w*0.1)" calcmode="lin" valueType="num">
                                      <p:cBhvr additive="sum">
                                        <p:cTn id="32" dur="200" decel="100000" autoRev="1" fill="hold">
                                          <p:stCondLst>
                                            <p:cond delay="600"/>
                                          </p:stCondLst>
                                        </p:cTn>
                                        <p:tgtEl>
                                          <p:spTgt spid="37896">
                                            <p:txEl>
                                              <p:pRg st="0" end="0"/>
                                            </p:txEl>
                                          </p:spTgt>
                                        </p:tgtEl>
                                        <p:attrNameLst>
                                          <p:attrName>ppt_x</p:attrName>
                                        </p:attrNameLst>
                                      </p:cBhvr>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5" presetClass="entr" presetSubtype="0" fill="hold" nodeType="clickEffect">
                                  <p:stCondLst>
                                    <p:cond delay="0"/>
                                  </p:stCondLst>
                                  <p:childTnLst>
                                    <p:set>
                                      <p:cBhvr>
                                        <p:cTn id="36" dur="1" fill="hold">
                                          <p:stCondLst>
                                            <p:cond delay="0"/>
                                          </p:stCondLst>
                                        </p:cTn>
                                        <p:tgtEl>
                                          <p:spTgt spid="37895">
                                            <p:txEl>
                                              <p:pRg st="0" end="0"/>
                                            </p:txEl>
                                          </p:spTgt>
                                        </p:tgtEl>
                                        <p:attrNameLst>
                                          <p:attrName>style.visibility</p:attrName>
                                        </p:attrNameLst>
                                      </p:cBhvr>
                                      <p:to>
                                        <p:strVal val="visible"/>
                                      </p:to>
                                    </p:set>
                                    <p:animEffect transition="in" filter="fade">
                                      <p:cBhvr>
                                        <p:cTn id="37" dur="2000"/>
                                        <p:tgtEl>
                                          <p:spTgt spid="37895">
                                            <p:txEl>
                                              <p:pRg st="0" end="0"/>
                                            </p:txEl>
                                          </p:spTgt>
                                        </p:tgtEl>
                                      </p:cBhvr>
                                    </p:animEffect>
                                    <p:anim calcmode="lin" valueType="num">
                                      <p:cBhvr>
                                        <p:cTn id="38" dur="2000" fill="hold"/>
                                        <p:tgtEl>
                                          <p:spTgt spid="37895">
                                            <p:txEl>
                                              <p:pRg st="0" end="0"/>
                                            </p:txEl>
                                          </p:spTgt>
                                        </p:tgtEl>
                                        <p:attrNameLst>
                                          <p:attrName>style.rotation</p:attrName>
                                        </p:attrNameLst>
                                      </p:cBhvr>
                                      <p:tavLst>
                                        <p:tav tm="0">
                                          <p:val>
                                            <p:fltVal val="720"/>
                                          </p:val>
                                        </p:tav>
                                        <p:tav tm="100000">
                                          <p:val>
                                            <p:fltVal val="0"/>
                                          </p:val>
                                        </p:tav>
                                      </p:tavLst>
                                    </p:anim>
                                    <p:anim calcmode="lin" valueType="num">
                                      <p:cBhvr>
                                        <p:cTn id="39" dur="2000" fill="hold"/>
                                        <p:tgtEl>
                                          <p:spTgt spid="37895">
                                            <p:txEl>
                                              <p:pRg st="0" end="0"/>
                                            </p:txEl>
                                          </p:spTgt>
                                        </p:tgtEl>
                                        <p:attrNameLst>
                                          <p:attrName>ppt_h</p:attrName>
                                        </p:attrNameLst>
                                      </p:cBhvr>
                                      <p:tavLst>
                                        <p:tav tm="0">
                                          <p:val>
                                            <p:fltVal val="0"/>
                                          </p:val>
                                        </p:tav>
                                        <p:tav tm="100000">
                                          <p:val>
                                            <p:strVal val="#ppt_h"/>
                                          </p:val>
                                        </p:tav>
                                      </p:tavLst>
                                    </p:anim>
                                    <p:anim calcmode="lin" valueType="num">
                                      <p:cBhvr>
                                        <p:cTn id="40" dur="2000" fill="hold"/>
                                        <p:tgtEl>
                                          <p:spTgt spid="37895">
                                            <p:txEl>
                                              <p:pRg st="0" end="0"/>
                                            </p:txEl>
                                          </p:spTgt>
                                        </p:tgtEl>
                                        <p:attrNameLst>
                                          <p:attrName>ppt_w</p:attrName>
                                        </p:attrNameLst>
                                      </p:cBhvr>
                                      <p:tavLst>
                                        <p:tav tm="0">
                                          <p:val>
                                            <p:fltVal val="0"/>
                                          </p:val>
                                        </p:tav>
                                        <p:tav tm="100000">
                                          <p:val>
                                            <p:strVal val="#ppt_w"/>
                                          </p:val>
                                        </p:tav>
                                      </p:tavLst>
                                    </p:anim>
                                  </p:childTnLst>
                                </p:cTn>
                              </p:par>
                            </p:childTnLst>
                          </p:cTn>
                        </p:par>
                        <p:par>
                          <p:cTn id="41" fill="hold" nodeType="afterGroup">
                            <p:stCondLst>
                              <p:cond delay="2000"/>
                            </p:stCondLst>
                            <p:childTnLst>
                              <p:par>
                                <p:cTn id="42" presetID="35" presetClass="entr" presetSubtype="0" fill="hold" nodeType="afterEffect">
                                  <p:stCondLst>
                                    <p:cond delay="0"/>
                                  </p:stCondLst>
                                  <p:childTnLst>
                                    <p:set>
                                      <p:cBhvr>
                                        <p:cTn id="43" dur="1" fill="hold">
                                          <p:stCondLst>
                                            <p:cond delay="0"/>
                                          </p:stCondLst>
                                        </p:cTn>
                                        <p:tgtEl>
                                          <p:spTgt spid="37897">
                                            <p:txEl>
                                              <p:pRg st="0" end="0"/>
                                            </p:txEl>
                                          </p:spTgt>
                                        </p:tgtEl>
                                        <p:attrNameLst>
                                          <p:attrName>style.visibility</p:attrName>
                                        </p:attrNameLst>
                                      </p:cBhvr>
                                      <p:to>
                                        <p:strVal val="visible"/>
                                      </p:to>
                                    </p:set>
                                    <p:animEffect transition="in" filter="fade">
                                      <p:cBhvr>
                                        <p:cTn id="44" dur="2000"/>
                                        <p:tgtEl>
                                          <p:spTgt spid="37897">
                                            <p:txEl>
                                              <p:pRg st="0" end="0"/>
                                            </p:txEl>
                                          </p:spTgt>
                                        </p:tgtEl>
                                      </p:cBhvr>
                                    </p:animEffect>
                                    <p:anim calcmode="lin" valueType="num">
                                      <p:cBhvr>
                                        <p:cTn id="45" dur="2000" fill="hold"/>
                                        <p:tgtEl>
                                          <p:spTgt spid="37897">
                                            <p:txEl>
                                              <p:pRg st="0" end="0"/>
                                            </p:txEl>
                                          </p:spTgt>
                                        </p:tgtEl>
                                        <p:attrNameLst>
                                          <p:attrName>style.rotation</p:attrName>
                                        </p:attrNameLst>
                                      </p:cBhvr>
                                      <p:tavLst>
                                        <p:tav tm="0">
                                          <p:val>
                                            <p:fltVal val="720"/>
                                          </p:val>
                                        </p:tav>
                                        <p:tav tm="100000">
                                          <p:val>
                                            <p:fltVal val="0"/>
                                          </p:val>
                                        </p:tav>
                                      </p:tavLst>
                                    </p:anim>
                                    <p:anim calcmode="lin" valueType="num">
                                      <p:cBhvr>
                                        <p:cTn id="46" dur="2000" fill="hold"/>
                                        <p:tgtEl>
                                          <p:spTgt spid="37897">
                                            <p:txEl>
                                              <p:pRg st="0" end="0"/>
                                            </p:txEl>
                                          </p:spTgt>
                                        </p:tgtEl>
                                        <p:attrNameLst>
                                          <p:attrName>ppt_h</p:attrName>
                                        </p:attrNameLst>
                                      </p:cBhvr>
                                      <p:tavLst>
                                        <p:tav tm="0">
                                          <p:val>
                                            <p:fltVal val="0"/>
                                          </p:val>
                                        </p:tav>
                                        <p:tav tm="100000">
                                          <p:val>
                                            <p:strVal val="#ppt_h"/>
                                          </p:val>
                                        </p:tav>
                                      </p:tavLst>
                                    </p:anim>
                                    <p:anim calcmode="lin" valueType="num">
                                      <p:cBhvr>
                                        <p:cTn id="47" dur="2000" fill="hold"/>
                                        <p:tgtEl>
                                          <p:spTgt spid="37897">
                                            <p:txEl>
                                              <p:pRg st="0" end="0"/>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38915" name="Text Box 3"/>
          <p:cNvSpPr txBox="1">
            <a:spLocks noChangeArrowheads="1"/>
          </p:cNvSpPr>
          <p:nvPr/>
        </p:nvSpPr>
        <p:spPr bwMode="auto">
          <a:xfrm>
            <a:off x="304800" y="990600"/>
            <a:ext cx="88392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r>
              <a:rPr lang="vi-VN" sz="3200" dirty="0">
                <a:solidFill>
                  <a:schemeClr val="bg1">
                    <a:lumMod val="75000"/>
                  </a:schemeClr>
                </a:solidFill>
              </a:rPr>
              <a:t>C6: Hãy trả lời câu hỏi nêu ra ở đầu bài ?</a:t>
            </a:r>
          </a:p>
        </p:txBody>
      </p:sp>
      <p:sp>
        <p:nvSpPr>
          <p:cNvPr id="38920" name="Text Box 8"/>
          <p:cNvSpPr txBox="1">
            <a:spLocks noChangeArrowheads="1"/>
          </p:cNvSpPr>
          <p:nvPr/>
        </p:nvSpPr>
        <p:spPr bwMode="auto">
          <a:xfrm>
            <a:off x="304800" y="1676400"/>
            <a:ext cx="8610600" cy="147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lgn="just">
              <a:lnSpc>
                <a:spcPct val="150000"/>
              </a:lnSpc>
            </a:pPr>
            <a:r>
              <a:rPr lang="en-US" sz="3200" dirty="0" err="1">
                <a:solidFill>
                  <a:schemeClr val="bg1">
                    <a:lumMod val="75000"/>
                  </a:schemeClr>
                </a:solidFill>
              </a:rPr>
              <a:t>Một</a:t>
            </a:r>
            <a:r>
              <a:rPr lang="en-US" sz="3200" dirty="0">
                <a:solidFill>
                  <a:schemeClr val="bg1">
                    <a:lumMod val="75000"/>
                  </a:schemeClr>
                </a:solidFill>
              </a:rPr>
              <a:t> </a:t>
            </a:r>
            <a:r>
              <a:rPr lang="en-US" sz="3200" dirty="0" err="1">
                <a:solidFill>
                  <a:schemeClr val="bg1">
                    <a:lumMod val="75000"/>
                  </a:schemeClr>
                </a:solidFill>
              </a:rPr>
              <a:t>sợi</a:t>
            </a:r>
            <a:r>
              <a:rPr lang="en-US" sz="3200" dirty="0">
                <a:solidFill>
                  <a:schemeClr val="bg1">
                    <a:lumMod val="75000"/>
                  </a:schemeClr>
                </a:solidFill>
              </a:rPr>
              <a:t> </a:t>
            </a:r>
            <a:r>
              <a:rPr lang="en-US" sz="3200" dirty="0" err="1">
                <a:solidFill>
                  <a:schemeClr val="bg1">
                    <a:lumMod val="75000"/>
                  </a:schemeClr>
                </a:solidFill>
              </a:rPr>
              <a:t>dây</a:t>
            </a:r>
            <a:r>
              <a:rPr lang="en-US" sz="3200" dirty="0">
                <a:solidFill>
                  <a:schemeClr val="bg1">
                    <a:lumMod val="75000"/>
                  </a:schemeClr>
                </a:solidFill>
              </a:rPr>
              <a:t> </a:t>
            </a:r>
            <a:r>
              <a:rPr lang="en-US" sz="3200" dirty="0" err="1">
                <a:solidFill>
                  <a:schemeClr val="bg1">
                    <a:lumMod val="75000"/>
                  </a:schemeClr>
                </a:solidFill>
              </a:rPr>
              <a:t>cao</a:t>
            </a:r>
            <a:r>
              <a:rPr lang="en-US" sz="3200" dirty="0">
                <a:solidFill>
                  <a:schemeClr val="bg1">
                    <a:lumMod val="75000"/>
                  </a:schemeClr>
                </a:solidFill>
              </a:rPr>
              <a:t> </a:t>
            </a:r>
            <a:r>
              <a:rPr lang="en-US" sz="3200" dirty="0" err="1">
                <a:solidFill>
                  <a:schemeClr val="bg1">
                    <a:lumMod val="75000"/>
                  </a:schemeClr>
                </a:solidFill>
              </a:rPr>
              <a:t>su</a:t>
            </a:r>
            <a:r>
              <a:rPr lang="en-US" sz="3200" dirty="0">
                <a:solidFill>
                  <a:schemeClr val="bg1">
                    <a:lumMod val="75000"/>
                  </a:schemeClr>
                </a:solidFill>
              </a:rPr>
              <a:t> </a:t>
            </a:r>
            <a:r>
              <a:rPr lang="en-US" sz="3200" dirty="0" err="1">
                <a:solidFill>
                  <a:schemeClr val="bg1">
                    <a:lumMod val="75000"/>
                  </a:schemeClr>
                </a:solidFill>
              </a:rPr>
              <a:t>và</a:t>
            </a:r>
            <a:r>
              <a:rPr lang="en-US" sz="3200" dirty="0">
                <a:solidFill>
                  <a:schemeClr val="bg1">
                    <a:lumMod val="75000"/>
                  </a:schemeClr>
                </a:solidFill>
              </a:rPr>
              <a:t> </a:t>
            </a:r>
            <a:r>
              <a:rPr lang="en-US" sz="3200" dirty="0" err="1">
                <a:solidFill>
                  <a:schemeClr val="bg1">
                    <a:lumMod val="75000"/>
                  </a:schemeClr>
                </a:solidFill>
              </a:rPr>
              <a:t>một</a:t>
            </a:r>
            <a:r>
              <a:rPr lang="en-US" sz="3200" dirty="0">
                <a:solidFill>
                  <a:schemeClr val="bg1">
                    <a:lumMod val="75000"/>
                  </a:schemeClr>
                </a:solidFill>
              </a:rPr>
              <a:t> </a:t>
            </a:r>
            <a:r>
              <a:rPr lang="en-US" sz="3200" dirty="0" err="1">
                <a:solidFill>
                  <a:schemeClr val="bg1">
                    <a:lumMod val="75000"/>
                  </a:schemeClr>
                </a:solidFill>
              </a:rPr>
              <a:t>lò</a:t>
            </a:r>
            <a:r>
              <a:rPr lang="en-US" sz="3200" dirty="0">
                <a:solidFill>
                  <a:schemeClr val="bg1">
                    <a:lumMod val="75000"/>
                  </a:schemeClr>
                </a:solidFill>
              </a:rPr>
              <a:t> xo </a:t>
            </a:r>
            <a:r>
              <a:rPr lang="en-US" sz="3200" dirty="0" err="1">
                <a:solidFill>
                  <a:schemeClr val="bg1">
                    <a:lumMod val="75000"/>
                  </a:schemeClr>
                </a:solidFill>
              </a:rPr>
              <a:t>có</a:t>
            </a:r>
            <a:r>
              <a:rPr lang="en-US" sz="3200" dirty="0">
                <a:solidFill>
                  <a:schemeClr val="bg1">
                    <a:lumMod val="75000"/>
                  </a:schemeClr>
                </a:solidFill>
              </a:rPr>
              <a:t> </a:t>
            </a:r>
            <a:r>
              <a:rPr lang="en-US" sz="3200" dirty="0" err="1">
                <a:solidFill>
                  <a:schemeClr val="bg1">
                    <a:lumMod val="75000"/>
                  </a:schemeClr>
                </a:solidFill>
              </a:rPr>
              <a:t>tính</a:t>
            </a:r>
            <a:r>
              <a:rPr lang="en-US" sz="3200" dirty="0">
                <a:solidFill>
                  <a:schemeClr val="bg1">
                    <a:lumMod val="75000"/>
                  </a:schemeClr>
                </a:solidFill>
              </a:rPr>
              <a:t> </a:t>
            </a:r>
            <a:r>
              <a:rPr lang="en-US" sz="3200" dirty="0" err="1">
                <a:solidFill>
                  <a:schemeClr val="bg1">
                    <a:lumMod val="75000"/>
                  </a:schemeClr>
                </a:solidFill>
              </a:rPr>
              <a:t>chất</a:t>
            </a:r>
            <a:r>
              <a:rPr lang="en-US" sz="3200" dirty="0">
                <a:solidFill>
                  <a:schemeClr val="bg1">
                    <a:lumMod val="75000"/>
                  </a:schemeClr>
                </a:solidFill>
              </a:rPr>
              <a:t> </a:t>
            </a:r>
            <a:r>
              <a:rPr lang="en-US" sz="3200" dirty="0" err="1">
                <a:solidFill>
                  <a:schemeClr val="bg1">
                    <a:lumMod val="75000"/>
                  </a:schemeClr>
                </a:solidFill>
              </a:rPr>
              <a:t>nào</a:t>
            </a:r>
            <a:r>
              <a:rPr lang="en-US" sz="3200" dirty="0">
                <a:solidFill>
                  <a:schemeClr val="bg1">
                    <a:lumMod val="75000"/>
                  </a:schemeClr>
                </a:solidFill>
              </a:rPr>
              <a:t> </a:t>
            </a:r>
            <a:r>
              <a:rPr lang="en-US" sz="3200" dirty="0" err="1">
                <a:solidFill>
                  <a:schemeClr val="bg1">
                    <a:lumMod val="75000"/>
                  </a:schemeClr>
                </a:solidFill>
              </a:rPr>
              <a:t>giống</a:t>
            </a:r>
            <a:r>
              <a:rPr lang="en-US" sz="3200" dirty="0">
                <a:solidFill>
                  <a:schemeClr val="bg1">
                    <a:lumMod val="75000"/>
                  </a:schemeClr>
                </a:solidFill>
              </a:rPr>
              <a:t> </a:t>
            </a:r>
            <a:r>
              <a:rPr lang="en-US" sz="3200" dirty="0" err="1">
                <a:solidFill>
                  <a:schemeClr val="bg1">
                    <a:lumMod val="75000"/>
                  </a:schemeClr>
                </a:solidFill>
              </a:rPr>
              <a:t>nhau</a:t>
            </a:r>
            <a:r>
              <a:rPr lang="en-US" sz="3200" dirty="0">
                <a:solidFill>
                  <a:schemeClr val="bg1">
                    <a:lumMod val="75000"/>
                  </a:schemeClr>
                </a:solidFill>
              </a:rPr>
              <a:t> ?</a:t>
            </a:r>
          </a:p>
        </p:txBody>
      </p:sp>
      <p:sp>
        <p:nvSpPr>
          <p:cNvPr id="38921" name="Text Box 9"/>
          <p:cNvSpPr txBox="1">
            <a:spLocks noChangeArrowheads="1"/>
          </p:cNvSpPr>
          <p:nvPr/>
        </p:nvSpPr>
        <p:spPr bwMode="auto">
          <a:xfrm>
            <a:off x="304800" y="3289300"/>
            <a:ext cx="19050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r>
              <a:rPr lang="en-US" sz="3200" b="1" dirty="0" err="1">
                <a:solidFill>
                  <a:schemeClr val="accent1">
                    <a:lumMod val="50000"/>
                  </a:schemeClr>
                </a:solidFill>
              </a:rPr>
              <a:t>Trả</a:t>
            </a:r>
            <a:r>
              <a:rPr lang="en-US" sz="3200" b="1" dirty="0">
                <a:solidFill>
                  <a:schemeClr val="accent1">
                    <a:lumMod val="50000"/>
                  </a:schemeClr>
                </a:solidFill>
              </a:rPr>
              <a:t> </a:t>
            </a:r>
            <a:r>
              <a:rPr lang="en-US" sz="3200" b="1" dirty="0" err="1">
                <a:solidFill>
                  <a:schemeClr val="accent1">
                    <a:lumMod val="50000"/>
                  </a:schemeClr>
                </a:solidFill>
              </a:rPr>
              <a:t>lời</a:t>
            </a:r>
            <a:r>
              <a:rPr lang="en-US" sz="3200" b="1" dirty="0">
                <a:solidFill>
                  <a:schemeClr val="accent1">
                    <a:lumMod val="50000"/>
                  </a:schemeClr>
                </a:solidFill>
              </a:rPr>
              <a:t>:</a:t>
            </a:r>
          </a:p>
        </p:txBody>
      </p:sp>
      <p:sp>
        <p:nvSpPr>
          <p:cNvPr id="38922" name="Text Box 10"/>
          <p:cNvSpPr txBox="1">
            <a:spLocks noChangeArrowheads="1"/>
          </p:cNvSpPr>
          <p:nvPr/>
        </p:nvSpPr>
        <p:spPr bwMode="auto">
          <a:xfrm>
            <a:off x="365125" y="3930650"/>
            <a:ext cx="839787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r>
              <a:rPr lang="vi-VN" sz="3600" dirty="0">
                <a:solidFill>
                  <a:srgbClr val="FF0000"/>
                </a:solidFill>
              </a:rPr>
              <a:t>Đó là tính chất đàn hồi </a:t>
            </a:r>
          </a:p>
        </p:txBody>
      </p:sp>
      <p:sp>
        <p:nvSpPr>
          <p:cNvPr id="7" name="Text Box 4"/>
          <p:cNvSpPr txBox="1">
            <a:spLocks noChangeArrowheads="1"/>
          </p:cNvSpPr>
          <p:nvPr/>
        </p:nvSpPr>
        <p:spPr bwMode="auto">
          <a:xfrm>
            <a:off x="1104900" y="228600"/>
            <a:ext cx="69342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r>
              <a:rPr lang="en-US" sz="3600" b="1" u="sng" dirty="0">
                <a:solidFill>
                  <a:srgbClr val="FF3399"/>
                </a:solidFill>
              </a:rPr>
              <a:t>III. VẬN DỤNG</a:t>
            </a:r>
          </a:p>
        </p:txBody>
      </p:sp>
    </p:spTree>
  </p:cSld>
  <p:clrMapOvr>
    <a:masterClrMapping/>
  </p:clrMapOvr>
  <p:transition spd="med">
    <p:newsflash/>
    <p:sndAc>
      <p:stSnd>
        <p:snd r:embed="rId2" name="suction.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4" presetClass="entr" presetSubtype="0" accel="100000" fill="hold" nodeType="after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 calcmode="lin" valueType="num">
                                      <p:cBhvr>
                                        <p:cTn id="7" dur="1000" fill="hold"/>
                                        <p:tgtEl>
                                          <p:spTgt spid="38915">
                                            <p:txEl>
                                              <p:pRg st="0" end="0"/>
                                            </p:txEl>
                                          </p:spTgt>
                                        </p:tgtEl>
                                        <p:attrNameLst>
                                          <p:attrName>ppt_w</p:attrName>
                                        </p:attrNameLst>
                                      </p:cBhvr>
                                      <p:tavLst>
                                        <p:tav tm="0">
                                          <p:val>
                                            <p:strVal val="#ppt_w*0.05"/>
                                          </p:val>
                                        </p:tav>
                                        <p:tav tm="100000">
                                          <p:val>
                                            <p:strVal val="#ppt_w"/>
                                          </p:val>
                                        </p:tav>
                                      </p:tavLst>
                                    </p:anim>
                                    <p:anim calcmode="lin" valueType="num">
                                      <p:cBhvr>
                                        <p:cTn id="8" dur="1000" fill="hold"/>
                                        <p:tgtEl>
                                          <p:spTgt spid="38915">
                                            <p:txEl>
                                              <p:pRg st="0" end="0"/>
                                            </p:txEl>
                                          </p:spTgt>
                                        </p:tgtEl>
                                        <p:attrNameLst>
                                          <p:attrName>ppt_h</p:attrName>
                                        </p:attrNameLst>
                                      </p:cBhvr>
                                      <p:tavLst>
                                        <p:tav tm="0">
                                          <p:val>
                                            <p:strVal val="#ppt_h"/>
                                          </p:val>
                                        </p:tav>
                                        <p:tav tm="100000">
                                          <p:val>
                                            <p:strVal val="#ppt_h"/>
                                          </p:val>
                                        </p:tav>
                                      </p:tavLst>
                                    </p:anim>
                                    <p:anim calcmode="lin" valueType="num">
                                      <p:cBhvr>
                                        <p:cTn id="9" dur="1000" fill="hold"/>
                                        <p:tgtEl>
                                          <p:spTgt spid="38915">
                                            <p:txEl>
                                              <p:pRg st="0" end="0"/>
                                            </p:txEl>
                                          </p:spTgt>
                                        </p:tgtEl>
                                        <p:attrNameLst>
                                          <p:attrName>ppt_x</p:attrName>
                                        </p:attrNameLst>
                                      </p:cBhvr>
                                      <p:tavLst>
                                        <p:tav tm="0">
                                          <p:val>
                                            <p:strVal val="#ppt_x-.2"/>
                                          </p:val>
                                        </p:tav>
                                        <p:tav tm="100000">
                                          <p:val>
                                            <p:strVal val="#ppt_x"/>
                                          </p:val>
                                        </p:tav>
                                      </p:tavLst>
                                    </p:anim>
                                    <p:anim calcmode="lin" valueType="num">
                                      <p:cBhvr>
                                        <p:cTn id="10" dur="1000" fill="hold"/>
                                        <p:tgtEl>
                                          <p:spTgt spid="38915">
                                            <p:txEl>
                                              <p:pRg st="0" end="0"/>
                                            </p:txEl>
                                          </p:spTgt>
                                        </p:tgtEl>
                                        <p:attrNameLst>
                                          <p:attrName>ppt_y</p:attrName>
                                        </p:attrNameLst>
                                      </p:cBhvr>
                                      <p:tavLst>
                                        <p:tav tm="0">
                                          <p:val>
                                            <p:strVal val="#ppt_y"/>
                                          </p:val>
                                        </p:tav>
                                        <p:tav tm="100000">
                                          <p:val>
                                            <p:strVal val="#ppt_y"/>
                                          </p:val>
                                        </p:tav>
                                      </p:tavLst>
                                    </p:anim>
                                    <p:animEffect transition="in" filter="fade">
                                      <p:cBhvr>
                                        <p:cTn id="11" dur="1000"/>
                                        <p:tgtEl>
                                          <p:spTgt spid="38915">
                                            <p:txEl>
                                              <p:pRg st="0" end="0"/>
                                            </p:txEl>
                                          </p:spTgt>
                                        </p:tgtEl>
                                      </p:cBhvr>
                                    </p:animEffect>
                                  </p:childTnLst>
                                </p:cTn>
                              </p:par>
                            </p:childTnLst>
                          </p:cTn>
                        </p:par>
                        <p:par>
                          <p:cTn id="12" fill="hold" nodeType="afterGroup">
                            <p:stCondLst>
                              <p:cond delay="1000"/>
                            </p:stCondLst>
                            <p:childTnLst>
                              <p:par>
                                <p:cTn id="13" presetID="56" presetClass="entr" presetSubtype="0" fill="hold" nodeType="afterEffect">
                                  <p:stCondLst>
                                    <p:cond delay="0"/>
                                  </p:stCondLst>
                                  <p:iterate type="lt">
                                    <p:tmPct val="10000"/>
                                  </p:iterate>
                                  <p:childTnLst>
                                    <p:set>
                                      <p:cBhvr>
                                        <p:cTn id="14" dur="1" fill="hold">
                                          <p:stCondLst>
                                            <p:cond delay="0"/>
                                          </p:stCondLst>
                                        </p:cTn>
                                        <p:tgtEl>
                                          <p:spTgt spid="38920">
                                            <p:txEl>
                                              <p:pRg st="0" end="0"/>
                                            </p:txEl>
                                          </p:spTgt>
                                        </p:tgtEl>
                                        <p:attrNameLst>
                                          <p:attrName>style.visibility</p:attrName>
                                        </p:attrNameLst>
                                      </p:cBhvr>
                                      <p:to>
                                        <p:strVal val="visible"/>
                                      </p:to>
                                    </p:set>
                                    <p:anim by="(-#ppt_w*2)" calcmode="lin" valueType="num">
                                      <p:cBhvr rctx="PPT">
                                        <p:cTn id="15" dur="250" autoRev="1" fill="hold">
                                          <p:stCondLst>
                                            <p:cond delay="0"/>
                                          </p:stCondLst>
                                        </p:cTn>
                                        <p:tgtEl>
                                          <p:spTgt spid="38920">
                                            <p:txEl>
                                              <p:pRg st="0" end="0"/>
                                            </p:txEl>
                                          </p:spTgt>
                                        </p:tgtEl>
                                        <p:attrNameLst>
                                          <p:attrName>ppt_w</p:attrName>
                                        </p:attrNameLst>
                                      </p:cBhvr>
                                    </p:anim>
                                    <p:anim by="(#ppt_w*0.50)" calcmode="lin" valueType="num">
                                      <p:cBhvr>
                                        <p:cTn id="16" dur="250" decel="50000" autoRev="1" fill="hold">
                                          <p:stCondLst>
                                            <p:cond delay="0"/>
                                          </p:stCondLst>
                                        </p:cTn>
                                        <p:tgtEl>
                                          <p:spTgt spid="38920">
                                            <p:txEl>
                                              <p:pRg st="0" end="0"/>
                                            </p:txEl>
                                          </p:spTgt>
                                        </p:tgtEl>
                                        <p:attrNameLst>
                                          <p:attrName>ppt_x</p:attrName>
                                        </p:attrNameLst>
                                      </p:cBhvr>
                                    </p:anim>
                                    <p:anim from="(-#ppt_h/2)" to="(#ppt_y)" calcmode="lin" valueType="num">
                                      <p:cBhvr>
                                        <p:cTn id="17" dur="500" fill="hold">
                                          <p:stCondLst>
                                            <p:cond delay="0"/>
                                          </p:stCondLst>
                                        </p:cTn>
                                        <p:tgtEl>
                                          <p:spTgt spid="38920">
                                            <p:txEl>
                                              <p:pRg st="0" end="0"/>
                                            </p:txEl>
                                          </p:spTgt>
                                        </p:tgtEl>
                                        <p:attrNameLst>
                                          <p:attrName>ppt_y</p:attrName>
                                        </p:attrNameLst>
                                      </p:cBhvr>
                                    </p:anim>
                                    <p:animRot by="21600000">
                                      <p:cBhvr>
                                        <p:cTn id="18" dur="500" fill="hold">
                                          <p:stCondLst>
                                            <p:cond delay="0"/>
                                          </p:stCondLst>
                                        </p:cTn>
                                        <p:tgtEl>
                                          <p:spTgt spid="38920">
                                            <p:txEl>
                                              <p:pRg st="0" end="0"/>
                                            </p:txEl>
                                          </p:spTgt>
                                        </p:tgtEl>
                                        <p:attrNameLst>
                                          <p:attrName>r</p:attrName>
                                        </p:attrNameLst>
                                      </p:cBhvr>
                                    </p:animRot>
                                  </p:childTnLst>
                                </p:cTn>
                              </p:par>
                            </p:childTnLst>
                          </p:cTn>
                        </p:par>
                      </p:childTnLst>
                    </p:cTn>
                  </p:par>
                  <p:par>
                    <p:cTn id="19" fill="hold" nodeType="clickPar">
                      <p:stCondLst>
                        <p:cond delay="indefinite"/>
                      </p:stCondLst>
                      <p:childTnLst>
                        <p:par>
                          <p:cTn id="20" fill="hold" nodeType="withGroup">
                            <p:stCondLst>
                              <p:cond delay="0"/>
                            </p:stCondLst>
                            <p:childTnLst>
                              <p:par>
                                <p:cTn id="21" presetID="49" presetClass="entr" presetSubtype="0" decel="100000" fill="hold" nodeType="clickEffect">
                                  <p:stCondLst>
                                    <p:cond delay="0"/>
                                  </p:stCondLst>
                                  <p:childTnLst>
                                    <p:set>
                                      <p:cBhvr>
                                        <p:cTn id="22" dur="1" fill="hold">
                                          <p:stCondLst>
                                            <p:cond delay="0"/>
                                          </p:stCondLst>
                                        </p:cTn>
                                        <p:tgtEl>
                                          <p:spTgt spid="38921">
                                            <p:txEl>
                                              <p:pRg st="0" end="0"/>
                                            </p:txEl>
                                          </p:spTgt>
                                        </p:tgtEl>
                                        <p:attrNameLst>
                                          <p:attrName>style.visibility</p:attrName>
                                        </p:attrNameLst>
                                      </p:cBhvr>
                                      <p:to>
                                        <p:strVal val="visible"/>
                                      </p:to>
                                    </p:set>
                                    <p:anim calcmode="lin" valueType="num">
                                      <p:cBhvr>
                                        <p:cTn id="23" dur="500" fill="hold"/>
                                        <p:tgtEl>
                                          <p:spTgt spid="38921">
                                            <p:txEl>
                                              <p:pRg st="0" end="0"/>
                                            </p:txEl>
                                          </p:spTgt>
                                        </p:tgtEl>
                                        <p:attrNameLst>
                                          <p:attrName>ppt_w</p:attrName>
                                        </p:attrNameLst>
                                      </p:cBhvr>
                                      <p:tavLst>
                                        <p:tav tm="0">
                                          <p:val>
                                            <p:fltVal val="0"/>
                                          </p:val>
                                        </p:tav>
                                        <p:tav tm="100000">
                                          <p:val>
                                            <p:strVal val="#ppt_w"/>
                                          </p:val>
                                        </p:tav>
                                      </p:tavLst>
                                    </p:anim>
                                    <p:anim calcmode="lin" valueType="num">
                                      <p:cBhvr>
                                        <p:cTn id="24" dur="500" fill="hold"/>
                                        <p:tgtEl>
                                          <p:spTgt spid="38921">
                                            <p:txEl>
                                              <p:pRg st="0" end="0"/>
                                            </p:txEl>
                                          </p:spTgt>
                                        </p:tgtEl>
                                        <p:attrNameLst>
                                          <p:attrName>ppt_h</p:attrName>
                                        </p:attrNameLst>
                                      </p:cBhvr>
                                      <p:tavLst>
                                        <p:tav tm="0">
                                          <p:val>
                                            <p:fltVal val="0"/>
                                          </p:val>
                                        </p:tav>
                                        <p:tav tm="100000">
                                          <p:val>
                                            <p:strVal val="#ppt_h"/>
                                          </p:val>
                                        </p:tav>
                                      </p:tavLst>
                                    </p:anim>
                                    <p:anim calcmode="lin" valueType="num">
                                      <p:cBhvr>
                                        <p:cTn id="25" dur="500" fill="hold"/>
                                        <p:tgtEl>
                                          <p:spTgt spid="38921">
                                            <p:txEl>
                                              <p:pRg st="0" end="0"/>
                                            </p:txEl>
                                          </p:spTgt>
                                        </p:tgtEl>
                                        <p:attrNameLst>
                                          <p:attrName>style.rotation</p:attrName>
                                        </p:attrNameLst>
                                      </p:cBhvr>
                                      <p:tavLst>
                                        <p:tav tm="0">
                                          <p:val>
                                            <p:fltVal val="360"/>
                                          </p:val>
                                        </p:tav>
                                        <p:tav tm="100000">
                                          <p:val>
                                            <p:fltVal val="0"/>
                                          </p:val>
                                        </p:tav>
                                      </p:tavLst>
                                    </p:anim>
                                    <p:animEffect transition="in" filter="fade">
                                      <p:cBhvr>
                                        <p:cTn id="26" dur="500"/>
                                        <p:tgtEl>
                                          <p:spTgt spid="38921">
                                            <p:txEl>
                                              <p:pRg st="0" end="0"/>
                                            </p:txEl>
                                          </p:spTgt>
                                        </p:tgtEl>
                                      </p:cBhvr>
                                    </p:animEffect>
                                  </p:childTnLst>
                                </p:cTn>
                              </p:par>
                            </p:childTnLst>
                          </p:cTn>
                        </p:par>
                        <p:par>
                          <p:cTn id="27" fill="hold" nodeType="afterGroup">
                            <p:stCondLst>
                              <p:cond delay="500"/>
                            </p:stCondLst>
                            <p:childTnLst>
                              <p:par>
                                <p:cTn id="28" presetID="38" presetClass="entr" presetSubtype="0" accel="50000" fill="hold" nodeType="afterEffect">
                                  <p:stCondLst>
                                    <p:cond delay="0"/>
                                  </p:stCondLst>
                                  <p:iterate type="lt">
                                    <p:tmPct val="50000"/>
                                  </p:iterate>
                                  <p:childTnLst>
                                    <p:set>
                                      <p:cBhvr>
                                        <p:cTn id="29" dur="1" fill="hold">
                                          <p:stCondLst>
                                            <p:cond delay="0"/>
                                          </p:stCondLst>
                                        </p:cTn>
                                        <p:tgtEl>
                                          <p:spTgt spid="38922">
                                            <p:txEl>
                                              <p:pRg st="0" end="0"/>
                                            </p:txEl>
                                          </p:spTgt>
                                        </p:tgtEl>
                                        <p:attrNameLst>
                                          <p:attrName>style.visibility</p:attrName>
                                        </p:attrNameLst>
                                      </p:cBhvr>
                                      <p:to>
                                        <p:strVal val="visible"/>
                                      </p:to>
                                    </p:set>
                                    <p:set>
                                      <p:cBhvr>
                                        <p:cTn id="30" dur="228" fill="hold">
                                          <p:stCondLst>
                                            <p:cond delay="0"/>
                                          </p:stCondLst>
                                        </p:cTn>
                                        <p:tgtEl>
                                          <p:spTgt spid="38922">
                                            <p:txEl>
                                              <p:pRg st="0" end="0"/>
                                            </p:txEl>
                                          </p:spTgt>
                                        </p:tgtEl>
                                        <p:attrNameLst>
                                          <p:attrName>style.rotation</p:attrName>
                                        </p:attrNameLst>
                                      </p:cBhvr>
                                      <p:to>
                                        <p:strVal val="-45.0"/>
                                      </p:to>
                                    </p:set>
                                    <p:anim calcmode="lin" valueType="num">
                                      <p:cBhvr>
                                        <p:cTn id="31" dur="228" fill="hold">
                                          <p:stCondLst>
                                            <p:cond delay="228"/>
                                          </p:stCondLst>
                                        </p:cTn>
                                        <p:tgtEl>
                                          <p:spTgt spid="38922">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32" dur="228" fill="hold">
                                          <p:stCondLst>
                                            <p:cond delay="0"/>
                                          </p:stCondLst>
                                        </p:cTn>
                                        <p:tgtEl>
                                          <p:spTgt spid="38922">
                                            <p:txEl>
                                              <p:pRg st="0" end="0"/>
                                            </p:txEl>
                                          </p:spTgt>
                                        </p:tgtEl>
                                        <p:attrNameLst>
                                          <p:attrName>ppt_y</p:attrName>
                                        </p:attrNameLst>
                                      </p:cBhvr>
                                      <p:tavLst>
                                        <p:tav tm="0">
                                          <p:val>
                                            <p:strVal val="#ppt_y-1"/>
                                          </p:val>
                                        </p:tav>
                                        <p:tav tm="100000">
                                          <p:val>
                                            <p:strVal val="#ppt_y-(0.354*#ppt_w-0.172*#ppt_h)"/>
                                          </p:val>
                                        </p:tav>
                                      </p:tavLst>
                                    </p:anim>
                                    <p:anim calcmode="lin" valueType="num">
                                      <p:cBhvr>
                                        <p:cTn id="33" dur="78" decel="50000" autoRev="1" fill="hold">
                                          <p:stCondLst>
                                            <p:cond delay="228"/>
                                          </p:stCondLst>
                                        </p:cTn>
                                        <p:tgtEl>
                                          <p:spTgt spid="38922">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34" dur="68" fill="hold">
                                          <p:stCondLst>
                                            <p:cond delay="432"/>
                                          </p:stCondLst>
                                        </p:cTn>
                                        <p:tgtEl>
                                          <p:spTgt spid="38922">
                                            <p:txEl>
                                              <p:pRg st="0" end="0"/>
                                            </p:txEl>
                                          </p:spTgt>
                                        </p:tgtEl>
                                        <p:attrNameLst>
                                          <p:attrName>ppt_y</p:attrName>
                                        </p:attrNameLst>
                                      </p:cBhvr>
                                      <p:tavLst>
                                        <p:tav tm="0">
                                          <p:val>
                                            <p:strVal val="#ppt_y-(0.354*#ppt_w-0.172*#ppt_h)"/>
                                          </p:val>
                                        </p:tav>
                                        <p:tav tm="100000">
                                          <p:val>
                                            <p:strVal val="#ppt_y"/>
                                          </p:val>
                                        </p:tav>
                                      </p:tavLst>
                                    </p:anim>
                                  </p:childTnLst>
                                </p:cTn>
                              </p:par>
                            </p:childTnLst>
                          </p:cTn>
                        </p:par>
                        <p:par>
                          <p:cTn id="35" fill="hold">
                            <p:stCondLst>
                              <p:cond delay="5250"/>
                            </p:stCondLst>
                            <p:childTnLst>
                              <p:par>
                                <p:cTn id="36" presetID="31" presetClass="entr" presetSubtype="0" fill="hold" nodeType="afterEffect">
                                  <p:stCondLst>
                                    <p:cond delay="0"/>
                                  </p:stCondLst>
                                  <p:iterate type="lt">
                                    <p:tmPct val="5000"/>
                                  </p:iterate>
                                  <p:childTnLst>
                                    <p:set>
                                      <p:cBhvr>
                                        <p:cTn id="37" dur="1" fill="hold">
                                          <p:stCondLst>
                                            <p:cond delay="0"/>
                                          </p:stCondLst>
                                        </p:cTn>
                                        <p:tgtEl>
                                          <p:spTgt spid="7">
                                            <p:txEl>
                                              <p:pRg st="0" end="0"/>
                                            </p:txEl>
                                          </p:spTgt>
                                        </p:tgtEl>
                                        <p:attrNameLst>
                                          <p:attrName>style.visibility</p:attrName>
                                        </p:attrNameLst>
                                      </p:cBhvr>
                                      <p:to>
                                        <p:strVal val="visible"/>
                                      </p:to>
                                    </p:set>
                                    <p:anim calcmode="lin" valueType="num">
                                      <p:cBhvr>
                                        <p:cTn id="38" dur="1000" fill="hold"/>
                                        <p:tgtEl>
                                          <p:spTgt spid="7">
                                            <p:txEl>
                                              <p:pRg st="0" end="0"/>
                                            </p:txEl>
                                          </p:spTgt>
                                        </p:tgtEl>
                                        <p:attrNameLst>
                                          <p:attrName>ppt_w</p:attrName>
                                        </p:attrNameLst>
                                      </p:cBhvr>
                                      <p:tavLst>
                                        <p:tav tm="0">
                                          <p:val>
                                            <p:fltVal val="0"/>
                                          </p:val>
                                        </p:tav>
                                        <p:tav tm="100000">
                                          <p:val>
                                            <p:strVal val="#ppt_w"/>
                                          </p:val>
                                        </p:tav>
                                      </p:tavLst>
                                    </p:anim>
                                    <p:anim calcmode="lin" valueType="num">
                                      <p:cBhvr>
                                        <p:cTn id="39" dur="1000" fill="hold"/>
                                        <p:tgtEl>
                                          <p:spTgt spid="7">
                                            <p:txEl>
                                              <p:pRg st="0" end="0"/>
                                            </p:txEl>
                                          </p:spTgt>
                                        </p:tgtEl>
                                        <p:attrNameLst>
                                          <p:attrName>ppt_h</p:attrName>
                                        </p:attrNameLst>
                                      </p:cBhvr>
                                      <p:tavLst>
                                        <p:tav tm="0">
                                          <p:val>
                                            <p:fltVal val="0"/>
                                          </p:val>
                                        </p:tav>
                                        <p:tav tm="100000">
                                          <p:val>
                                            <p:strVal val="#ppt_h"/>
                                          </p:val>
                                        </p:tav>
                                      </p:tavLst>
                                    </p:anim>
                                    <p:anim calcmode="lin" valueType="num">
                                      <p:cBhvr>
                                        <p:cTn id="40" dur="1000" fill="hold"/>
                                        <p:tgtEl>
                                          <p:spTgt spid="7">
                                            <p:txEl>
                                              <p:pRg st="0" end="0"/>
                                            </p:txEl>
                                          </p:spTgt>
                                        </p:tgtEl>
                                        <p:attrNameLst>
                                          <p:attrName>style.rotation</p:attrName>
                                        </p:attrNameLst>
                                      </p:cBhvr>
                                      <p:tavLst>
                                        <p:tav tm="0">
                                          <p:val>
                                            <p:fltVal val="90"/>
                                          </p:val>
                                        </p:tav>
                                        <p:tav tm="100000">
                                          <p:val>
                                            <p:fltVal val="0"/>
                                          </p:val>
                                        </p:tav>
                                      </p:tavLst>
                                    </p:anim>
                                    <p:animEffect transition="in" filter="fade">
                                      <p:cBhvr>
                                        <p:cTn id="41" dur="1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showMasterPhAnim="0">
  <p:cSld>
    <p:bg>
      <p:bgPr>
        <a:gradFill rotWithShape="0">
          <a:gsLst>
            <a:gs pos="0">
              <a:schemeClr val="hlink"/>
            </a:gs>
            <a:gs pos="100000">
              <a:srgbClr val="FFFF00"/>
            </a:gs>
          </a:gsLst>
          <a:lin ang="5400000" scaled="1"/>
        </a:gra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09600" y="228600"/>
            <a:ext cx="8001000" cy="533400"/>
          </a:xfrm>
        </p:spPr>
        <p:txBody>
          <a:bodyPr/>
          <a:lstStyle/>
          <a:p>
            <a:pPr algn="l" eaLnBrk="1" hangingPunct="1">
              <a:defRPr/>
            </a:pPr>
            <a:r>
              <a:rPr lang="en-US" b="1" u="sng" dirty="0" err="1" smtClean="0">
                <a:solidFill>
                  <a:srgbClr val="000066"/>
                </a:solidFill>
                <a:latin typeface=".VnTime" pitchFamily="34" charset="0"/>
                <a:cs typeface="Times New Roman" pitchFamily="18" charset="0"/>
              </a:rPr>
              <a:t>Ghi</a:t>
            </a:r>
            <a:r>
              <a:rPr lang="en-US" b="1" u="sng" dirty="0" smtClean="0">
                <a:solidFill>
                  <a:srgbClr val="000066"/>
                </a:solidFill>
                <a:latin typeface=".VnTime" pitchFamily="34" charset="0"/>
                <a:cs typeface="Times New Roman" pitchFamily="18" charset="0"/>
              </a:rPr>
              <a:t> </a:t>
            </a:r>
            <a:r>
              <a:rPr lang="en-US" b="1" u="sng" dirty="0" err="1" smtClean="0">
                <a:solidFill>
                  <a:srgbClr val="000066"/>
                </a:solidFill>
                <a:latin typeface=".VnTime" pitchFamily="34" charset="0"/>
                <a:cs typeface="Times New Roman" pitchFamily="18" charset="0"/>
              </a:rPr>
              <a:t>nh</a:t>
            </a:r>
            <a:r>
              <a:rPr lang="vi-VN" b="1" u="sng" dirty="0" smtClean="0">
                <a:solidFill>
                  <a:srgbClr val="000066"/>
                </a:solidFill>
                <a:latin typeface=".VnTime" pitchFamily="34" charset="0"/>
                <a:cs typeface="Times New Roman" pitchFamily="18" charset="0"/>
              </a:rPr>
              <a:t>ớ</a:t>
            </a:r>
            <a:endParaRPr lang="en-US" b="1" u="sng" dirty="0" smtClean="0">
              <a:solidFill>
                <a:srgbClr val="000066"/>
              </a:solidFill>
              <a:latin typeface=".VnTime" pitchFamily="34" charset="0"/>
              <a:cs typeface="Times New Roman" pitchFamily="18" charset="0"/>
            </a:endParaRPr>
          </a:p>
        </p:txBody>
      </p:sp>
      <p:sp>
        <p:nvSpPr>
          <p:cNvPr id="21507" name="Text Box 4"/>
          <p:cNvSpPr txBox="1">
            <a:spLocks noChangeArrowheads="1"/>
          </p:cNvSpPr>
          <p:nvPr/>
        </p:nvSpPr>
        <p:spPr bwMode="auto">
          <a:xfrm>
            <a:off x="533400" y="1676400"/>
            <a:ext cx="830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spcBef>
                <a:spcPct val="50000"/>
              </a:spcBef>
            </a:pPr>
            <a:endParaRPr lang="en-US"/>
          </a:p>
        </p:txBody>
      </p:sp>
      <p:sp>
        <p:nvSpPr>
          <p:cNvPr id="33797" name="Text Box 5"/>
          <p:cNvSpPr txBox="1">
            <a:spLocks noChangeArrowheads="1"/>
          </p:cNvSpPr>
          <p:nvPr/>
        </p:nvSpPr>
        <p:spPr bwMode="auto">
          <a:xfrm>
            <a:off x="381000" y="914400"/>
            <a:ext cx="8458200" cy="57789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lgn="just">
              <a:lnSpc>
                <a:spcPct val="130000"/>
              </a:lnSpc>
            </a:pPr>
            <a:r>
              <a:rPr lang="vi-VN" sz="3200" dirty="0" smtClean="0">
                <a:solidFill>
                  <a:srgbClr val="FF0000"/>
                </a:solidFill>
              </a:rPr>
              <a:t>* Lò </a:t>
            </a:r>
            <a:r>
              <a:rPr lang="vi-VN" sz="3200" dirty="0">
                <a:solidFill>
                  <a:srgbClr val="FF0000"/>
                </a:solidFill>
              </a:rPr>
              <a:t>xo là một vật đàn hồi. Sau khi nén hoặc kéo dãn nó một cách vừa phải, nếu buông ra, thì chiều dài của nó sẽ bằng chiều dài tự nhiên.</a:t>
            </a:r>
          </a:p>
          <a:p>
            <a:pPr algn="just">
              <a:lnSpc>
                <a:spcPct val="130000"/>
              </a:lnSpc>
            </a:pPr>
            <a:r>
              <a:rPr lang="vi-VN" sz="3200" dirty="0" smtClean="0">
                <a:solidFill>
                  <a:srgbClr val="FF0000"/>
                </a:solidFill>
              </a:rPr>
              <a:t>* Khi </a:t>
            </a:r>
            <a:r>
              <a:rPr lang="vi-VN" sz="3200" dirty="0">
                <a:solidFill>
                  <a:srgbClr val="FF0000"/>
                </a:solidFill>
              </a:rPr>
              <a:t>lò xo bị nén hoặc kéo dãn, thì nó sẽ tác dụng lực đàn hồi lên các vật tiếp xúc ( hoặc gắn) với hai đầu của nó.</a:t>
            </a:r>
          </a:p>
          <a:p>
            <a:pPr algn="just">
              <a:lnSpc>
                <a:spcPct val="130000"/>
              </a:lnSpc>
            </a:pPr>
            <a:r>
              <a:rPr lang="vi-VN" sz="3200" dirty="0" smtClean="0">
                <a:solidFill>
                  <a:srgbClr val="FF0000"/>
                </a:solidFill>
              </a:rPr>
              <a:t>* </a:t>
            </a:r>
            <a:r>
              <a:rPr lang="vi-VN" sz="3200" dirty="0">
                <a:solidFill>
                  <a:srgbClr val="FF0000"/>
                </a:solidFill>
              </a:rPr>
              <a:t>Độ biến dạng của lò xo càng lớn, thì lực đàn hồi càng lớn.</a:t>
            </a:r>
          </a:p>
        </p:txBody>
      </p:sp>
    </p:spTree>
  </p:cSld>
  <p:clrMapOvr>
    <a:masterClrMapping/>
  </p:clrMapOvr>
  <p:transition spd="slow">
    <p:push dir="d"/>
    <p:sndAc>
      <p:stSnd>
        <p:snd r:embed="rId2" name="breez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blinds(horizontal)">
                                      <p:cBhvr>
                                        <p:cTn id="7" dur="500"/>
                                        <p:tgtEl>
                                          <p:spTgt spid="33794"/>
                                        </p:tgtEl>
                                      </p:cBhvr>
                                    </p:animEffect>
                                  </p:childTnLst>
                                </p:cTn>
                              </p:par>
                            </p:childTnLst>
                          </p:cTn>
                        </p:par>
                        <p:par>
                          <p:cTn id="8" fill="hold" nodeType="afterGroup">
                            <p:stCondLst>
                              <p:cond delay="500"/>
                            </p:stCondLst>
                            <p:childTnLst>
                              <p:par>
                                <p:cTn id="9" presetID="23" presetClass="entr" presetSubtype="16" fill="hold" nodeType="afterEffect">
                                  <p:stCondLst>
                                    <p:cond delay="0"/>
                                  </p:stCondLst>
                                  <p:childTnLst>
                                    <p:set>
                                      <p:cBhvr>
                                        <p:cTn id="10" dur="1" fill="hold">
                                          <p:stCondLst>
                                            <p:cond delay="0"/>
                                          </p:stCondLst>
                                        </p:cTn>
                                        <p:tgtEl>
                                          <p:spTgt spid="33797">
                                            <p:txEl>
                                              <p:pRg st="0" end="0"/>
                                            </p:txEl>
                                          </p:spTgt>
                                        </p:tgtEl>
                                        <p:attrNameLst>
                                          <p:attrName>style.visibility</p:attrName>
                                        </p:attrNameLst>
                                      </p:cBhvr>
                                      <p:to>
                                        <p:strVal val="visible"/>
                                      </p:to>
                                    </p:set>
                                    <p:anim calcmode="lin" valueType="num">
                                      <p:cBhvr>
                                        <p:cTn id="11" dur="1000" fill="hold"/>
                                        <p:tgtEl>
                                          <p:spTgt spid="33797">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33797">
                                            <p:txEl>
                                              <p:pRg st="0" end="0"/>
                                            </p:txEl>
                                          </p:spTgt>
                                        </p:tgtEl>
                                        <p:attrNameLst>
                                          <p:attrName>ppt_h</p:attrName>
                                        </p:attrNameLst>
                                      </p:cBhvr>
                                      <p:tavLst>
                                        <p:tav tm="0">
                                          <p:val>
                                            <p:fltVal val="0"/>
                                          </p:val>
                                        </p:tav>
                                        <p:tav tm="100000">
                                          <p:val>
                                            <p:strVal val="#ppt_h"/>
                                          </p:val>
                                        </p:tav>
                                      </p:tavLst>
                                    </p:anim>
                                  </p:childTnLst>
                                </p:cTn>
                              </p:par>
                            </p:childTnLst>
                          </p:cTn>
                        </p:par>
                        <p:par>
                          <p:cTn id="13" fill="hold">
                            <p:stCondLst>
                              <p:cond delay="1500"/>
                            </p:stCondLst>
                            <p:childTnLst>
                              <p:par>
                                <p:cTn id="14" presetID="23" presetClass="entr" presetSubtype="16" fill="hold" nodeType="afterEffect">
                                  <p:stCondLst>
                                    <p:cond delay="0"/>
                                  </p:stCondLst>
                                  <p:childTnLst>
                                    <p:set>
                                      <p:cBhvr>
                                        <p:cTn id="15" dur="1" fill="hold">
                                          <p:stCondLst>
                                            <p:cond delay="0"/>
                                          </p:stCondLst>
                                        </p:cTn>
                                        <p:tgtEl>
                                          <p:spTgt spid="33797">
                                            <p:txEl>
                                              <p:pRg st="1" end="1"/>
                                            </p:txEl>
                                          </p:spTgt>
                                        </p:tgtEl>
                                        <p:attrNameLst>
                                          <p:attrName>style.visibility</p:attrName>
                                        </p:attrNameLst>
                                      </p:cBhvr>
                                      <p:to>
                                        <p:strVal val="visible"/>
                                      </p:to>
                                    </p:set>
                                    <p:anim calcmode="lin" valueType="num">
                                      <p:cBhvr>
                                        <p:cTn id="16" dur="1000" fill="hold"/>
                                        <p:tgtEl>
                                          <p:spTgt spid="33797">
                                            <p:txEl>
                                              <p:pRg st="1" end="1"/>
                                            </p:txEl>
                                          </p:spTgt>
                                        </p:tgtEl>
                                        <p:attrNameLst>
                                          <p:attrName>ppt_w</p:attrName>
                                        </p:attrNameLst>
                                      </p:cBhvr>
                                      <p:tavLst>
                                        <p:tav tm="0">
                                          <p:val>
                                            <p:fltVal val="0"/>
                                          </p:val>
                                        </p:tav>
                                        <p:tav tm="100000">
                                          <p:val>
                                            <p:strVal val="#ppt_w"/>
                                          </p:val>
                                        </p:tav>
                                      </p:tavLst>
                                    </p:anim>
                                    <p:anim calcmode="lin" valueType="num">
                                      <p:cBhvr>
                                        <p:cTn id="17" dur="1000" fill="hold"/>
                                        <p:tgtEl>
                                          <p:spTgt spid="33797">
                                            <p:txEl>
                                              <p:pRg st="1" end="1"/>
                                            </p:txEl>
                                          </p:spTgt>
                                        </p:tgtEl>
                                        <p:attrNameLst>
                                          <p:attrName>ppt_h</p:attrName>
                                        </p:attrNameLst>
                                      </p:cBhvr>
                                      <p:tavLst>
                                        <p:tav tm="0">
                                          <p:val>
                                            <p:fltVal val="0"/>
                                          </p:val>
                                        </p:tav>
                                        <p:tav tm="100000">
                                          <p:val>
                                            <p:strVal val="#ppt_h"/>
                                          </p:val>
                                        </p:tav>
                                      </p:tavLst>
                                    </p:anim>
                                  </p:childTnLst>
                                </p:cTn>
                              </p:par>
                            </p:childTnLst>
                          </p:cTn>
                        </p:par>
                        <p:par>
                          <p:cTn id="18" fill="hold">
                            <p:stCondLst>
                              <p:cond delay="2500"/>
                            </p:stCondLst>
                            <p:childTnLst>
                              <p:par>
                                <p:cTn id="19" presetID="23" presetClass="entr" presetSubtype="16" fill="hold" nodeType="afterEffect">
                                  <p:stCondLst>
                                    <p:cond delay="0"/>
                                  </p:stCondLst>
                                  <p:childTnLst>
                                    <p:set>
                                      <p:cBhvr>
                                        <p:cTn id="20" dur="1" fill="hold">
                                          <p:stCondLst>
                                            <p:cond delay="0"/>
                                          </p:stCondLst>
                                        </p:cTn>
                                        <p:tgtEl>
                                          <p:spTgt spid="33797">
                                            <p:txEl>
                                              <p:pRg st="2" end="2"/>
                                            </p:txEl>
                                          </p:spTgt>
                                        </p:tgtEl>
                                        <p:attrNameLst>
                                          <p:attrName>style.visibility</p:attrName>
                                        </p:attrNameLst>
                                      </p:cBhvr>
                                      <p:to>
                                        <p:strVal val="visible"/>
                                      </p:to>
                                    </p:set>
                                    <p:anim calcmode="lin" valueType="num">
                                      <p:cBhvr>
                                        <p:cTn id="21" dur="1000" fill="hold"/>
                                        <p:tgtEl>
                                          <p:spTgt spid="33797">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3797">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Sp="0" showMasterPhAnim="0">
  <p:cSld>
    <p:bg>
      <p:bgPr>
        <a:blipFill dpi="0" rotWithShape="0">
          <a:blip r:embed="rId4"/>
          <a:srcRect/>
          <a:tile tx="0" ty="0" sx="100000" sy="100000" flip="none" algn="tl"/>
        </a:blipFill>
        <a:effectLst/>
      </p:bgPr>
    </p:bg>
    <p:spTree>
      <p:nvGrpSpPr>
        <p:cNvPr id="1" name=""/>
        <p:cNvGrpSpPr/>
        <p:nvPr/>
      </p:nvGrpSpPr>
      <p:grpSpPr>
        <a:xfrm>
          <a:off x="0" y="0"/>
          <a:ext cx="0" cy="0"/>
          <a:chOff x="0" y="0"/>
          <a:chExt cx="0" cy="0"/>
        </a:xfrm>
      </p:grpSpPr>
      <p:sp>
        <p:nvSpPr>
          <p:cNvPr id="34819" name="Rectangle 3"/>
          <p:cNvSpPr>
            <a:spLocks noGrp="1" noChangeArrowheads="1"/>
          </p:cNvSpPr>
          <p:nvPr>
            <p:ph type="title"/>
          </p:nvPr>
        </p:nvSpPr>
        <p:spPr>
          <a:xfrm>
            <a:off x="2057400" y="381000"/>
            <a:ext cx="4894263" cy="533400"/>
          </a:xfrm>
        </p:spPr>
        <p:txBody>
          <a:bodyPr anchorCtr="0"/>
          <a:lstStyle/>
          <a:p>
            <a:pPr marL="838200" indent="-838200" eaLnBrk="1" hangingPunct="1">
              <a:defRPr/>
            </a:pPr>
            <a:r>
              <a:rPr lang="vi-VN" b="1" u="sng" dirty="0">
                <a:solidFill>
                  <a:schemeClr val="bg1"/>
                </a:solidFill>
              </a:rPr>
              <a:t>Trò chơi ô chữ</a:t>
            </a:r>
            <a:endParaRPr lang="en-US" b="1" u="sng" dirty="0" smtClean="0">
              <a:solidFill>
                <a:schemeClr val="bg1"/>
              </a:solidFill>
              <a:latin typeface=".VnTime" pitchFamily="34" charset="0"/>
            </a:endParaRPr>
          </a:p>
        </p:txBody>
      </p:sp>
      <p:sp>
        <p:nvSpPr>
          <p:cNvPr id="34820" name="Text Box 4"/>
          <p:cNvSpPr txBox="1">
            <a:spLocks noChangeArrowheads="1"/>
          </p:cNvSpPr>
          <p:nvPr/>
        </p:nvSpPr>
        <p:spPr bwMode="auto">
          <a:xfrm>
            <a:off x="0" y="1219200"/>
            <a:ext cx="9144000" cy="536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marL="0" indent="0" algn="just">
              <a:lnSpc>
                <a:spcPct val="120000"/>
              </a:lnSpc>
            </a:pPr>
            <a:r>
              <a:rPr lang="vi-VN" sz="2400" dirty="0" smtClean="0">
                <a:solidFill>
                  <a:srgbClr val="C00000"/>
                </a:solidFill>
              </a:rPr>
              <a:t>1. Lực </a:t>
            </a:r>
            <a:r>
              <a:rPr lang="vi-VN" sz="2400" dirty="0">
                <a:solidFill>
                  <a:srgbClr val="C00000"/>
                </a:solidFill>
              </a:rPr>
              <a:t>mà vật đàn hồi ( lò xo ) khi bị biến dạng tác dụng lại vật gây ra biến dạng </a:t>
            </a:r>
            <a:r>
              <a:rPr lang="vi-VN" sz="2400" dirty="0" smtClean="0">
                <a:solidFill>
                  <a:srgbClr val="C00000"/>
                </a:solidFill>
              </a:rPr>
              <a:t>(quả nặng)  </a:t>
            </a:r>
            <a:r>
              <a:rPr lang="vi-VN" sz="2400" dirty="0">
                <a:solidFill>
                  <a:srgbClr val="C00000"/>
                </a:solidFill>
              </a:rPr>
              <a:t>gọi là …….(1)………</a:t>
            </a:r>
          </a:p>
          <a:p>
            <a:pPr marL="0" indent="0" algn="just">
              <a:lnSpc>
                <a:spcPct val="120000"/>
              </a:lnSpc>
            </a:pPr>
            <a:r>
              <a:rPr lang="vi-VN" sz="2400" dirty="0" smtClean="0">
                <a:solidFill>
                  <a:srgbClr val="C00000"/>
                </a:solidFill>
              </a:rPr>
              <a:t>2. Ở </a:t>
            </a:r>
            <a:r>
              <a:rPr lang="vi-VN" sz="2400" dirty="0">
                <a:solidFill>
                  <a:srgbClr val="C00000"/>
                </a:solidFill>
              </a:rPr>
              <a:t>thí nghiệm trên thì lực đàn hồi có phương thẳng đứng và có chiều hướng từ …..…(2)…..…</a:t>
            </a:r>
          </a:p>
          <a:p>
            <a:pPr marL="0" indent="0" algn="just">
              <a:lnSpc>
                <a:spcPct val="120000"/>
              </a:lnSpc>
            </a:pPr>
            <a:r>
              <a:rPr lang="vi-VN" sz="2400" dirty="0" smtClean="0">
                <a:solidFill>
                  <a:srgbClr val="C00000"/>
                </a:solidFill>
              </a:rPr>
              <a:t>3. Trọng </a:t>
            </a:r>
            <a:r>
              <a:rPr lang="vi-VN" sz="2400" dirty="0">
                <a:solidFill>
                  <a:srgbClr val="C00000"/>
                </a:solidFill>
              </a:rPr>
              <a:t>lực có phương thẳng đứng và có chiều từ ………(3)………</a:t>
            </a:r>
          </a:p>
          <a:p>
            <a:pPr marL="0" indent="0" algn="just">
              <a:lnSpc>
                <a:spcPct val="120000"/>
              </a:lnSpc>
            </a:pPr>
            <a:r>
              <a:rPr lang="vi-VN" sz="2400" dirty="0" smtClean="0">
                <a:solidFill>
                  <a:srgbClr val="C00000"/>
                </a:solidFill>
              </a:rPr>
              <a:t>4. ……(</a:t>
            </a:r>
            <a:r>
              <a:rPr lang="vi-VN" sz="2400" dirty="0">
                <a:solidFill>
                  <a:srgbClr val="C00000"/>
                </a:solidFill>
              </a:rPr>
              <a:t>4)……… là lực hút của trái đất.</a:t>
            </a:r>
          </a:p>
          <a:p>
            <a:pPr marL="0" indent="0" algn="just">
              <a:lnSpc>
                <a:spcPct val="120000"/>
              </a:lnSpc>
            </a:pPr>
            <a:r>
              <a:rPr lang="vi-VN" sz="2400" dirty="0" smtClean="0">
                <a:solidFill>
                  <a:srgbClr val="C00000"/>
                </a:solidFill>
              </a:rPr>
              <a:t>5. Hai </a:t>
            </a:r>
            <a:r>
              <a:rPr lang="vi-VN" sz="2400" dirty="0">
                <a:solidFill>
                  <a:srgbClr val="C00000"/>
                </a:solidFill>
              </a:rPr>
              <a:t>lực cân bằng là hai lực có ……(5)…….., ngược chiều, mạnh như nhau cùng tác dụng vào một vật.</a:t>
            </a:r>
          </a:p>
          <a:p>
            <a:pPr marL="0" indent="0" algn="just">
              <a:lnSpc>
                <a:spcPct val="120000"/>
              </a:lnSpc>
            </a:pPr>
            <a:r>
              <a:rPr lang="vi-VN" sz="2400" dirty="0" smtClean="0">
                <a:solidFill>
                  <a:srgbClr val="C00000"/>
                </a:solidFill>
              </a:rPr>
              <a:t>6. Ở </a:t>
            </a:r>
            <a:r>
              <a:rPr lang="vi-VN" sz="2400" dirty="0">
                <a:solidFill>
                  <a:srgbClr val="C00000"/>
                </a:solidFill>
              </a:rPr>
              <a:t>thí nghiệm trên lực đàn hồi và trọng lực cùng tác dụng vào quả nặng mà quả nặng vẫn đứng yên, chứng tỏ hai lực đó là hai lực ….(6)…..</a:t>
            </a:r>
          </a:p>
        </p:txBody>
      </p:sp>
      <p:pic>
        <p:nvPicPr>
          <p:cNvPr id="34822" name="Picture 6" descr="dong ho"/>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858000" y="85725"/>
            <a:ext cx="1219200" cy="135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newsflash/>
    <p:sndAc>
      <p:stSnd>
        <p:snd r:embed="rId2" name="explode.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fill="hold" grpId="0" nodeType="afterEffect">
                                  <p:stCondLst>
                                    <p:cond delay="0"/>
                                  </p:stCondLst>
                                  <p:childTnLst>
                                    <p:set>
                                      <p:cBhvr>
                                        <p:cTn id="6" dur="1" fill="hold">
                                          <p:stCondLst>
                                            <p:cond delay="0"/>
                                          </p:stCondLst>
                                        </p:cTn>
                                        <p:tgtEl>
                                          <p:spTgt spid="34819"/>
                                        </p:tgtEl>
                                        <p:attrNameLst>
                                          <p:attrName>style.visibility</p:attrName>
                                        </p:attrNameLst>
                                      </p:cBhvr>
                                      <p:to>
                                        <p:strVal val="visible"/>
                                      </p:to>
                                    </p:set>
                                    <p:anim calcmode="lin" valueType="num">
                                      <p:cBhvr>
                                        <p:cTn id="7" dur="500" fill="hold"/>
                                        <p:tgtEl>
                                          <p:spTgt spid="34819"/>
                                        </p:tgtEl>
                                        <p:attrNameLst>
                                          <p:attrName>ppt_w</p:attrName>
                                        </p:attrNameLst>
                                      </p:cBhvr>
                                      <p:tavLst>
                                        <p:tav tm="0">
                                          <p:val>
                                            <p:fltVal val="0"/>
                                          </p:val>
                                        </p:tav>
                                        <p:tav tm="100000">
                                          <p:val>
                                            <p:strVal val="#ppt_w"/>
                                          </p:val>
                                        </p:tav>
                                      </p:tavLst>
                                    </p:anim>
                                    <p:anim calcmode="lin" valueType="num">
                                      <p:cBhvr>
                                        <p:cTn id="8" dur="500" fill="hold"/>
                                        <p:tgtEl>
                                          <p:spTgt spid="34819"/>
                                        </p:tgtEl>
                                        <p:attrNameLst>
                                          <p:attrName>ppt_h</p:attrName>
                                        </p:attrNameLst>
                                      </p:cBhvr>
                                      <p:tavLst>
                                        <p:tav tm="0">
                                          <p:val>
                                            <p:fltVal val="0"/>
                                          </p:val>
                                        </p:tav>
                                        <p:tav tm="100000">
                                          <p:val>
                                            <p:strVal val="#ppt_h"/>
                                          </p:val>
                                        </p:tav>
                                      </p:tavLst>
                                    </p:anim>
                                    <p:anim calcmode="lin" valueType="num">
                                      <p:cBhvr>
                                        <p:cTn id="9" dur="500" fill="hold"/>
                                        <p:tgtEl>
                                          <p:spTgt spid="34819"/>
                                        </p:tgtEl>
                                        <p:attrNameLst>
                                          <p:attrName>ppt_x</p:attrName>
                                        </p:attrNameLst>
                                      </p:cBhvr>
                                      <p:tavLst>
                                        <p:tav tm="0">
                                          <p:val>
                                            <p:fltVal val="0.5"/>
                                          </p:val>
                                        </p:tav>
                                        <p:tav tm="100000">
                                          <p:val>
                                            <p:strVal val="#ppt_x"/>
                                          </p:val>
                                        </p:tav>
                                      </p:tavLst>
                                    </p:anim>
                                    <p:anim calcmode="lin" valueType="num">
                                      <p:cBhvr>
                                        <p:cTn id="10" dur="500" fill="hold"/>
                                        <p:tgtEl>
                                          <p:spTgt spid="34819"/>
                                        </p:tgtEl>
                                        <p:attrNameLst>
                                          <p:attrName>ppt_y</p:attrName>
                                        </p:attrNameLst>
                                      </p:cBhvr>
                                      <p:tavLst>
                                        <p:tav tm="0">
                                          <p:val>
                                            <p:fltVal val="0.5"/>
                                          </p:val>
                                        </p:tav>
                                        <p:tav tm="100000">
                                          <p:val>
                                            <p:strVal val="#ppt_y"/>
                                          </p:val>
                                        </p:tav>
                                      </p:tavLst>
                                    </p:anim>
                                  </p:childTnLst>
                                </p:cTn>
                              </p:par>
                            </p:childTnLst>
                          </p:cTn>
                        </p:par>
                        <p:par>
                          <p:cTn id="11" fill="hold" nodeType="afterGroup">
                            <p:stCondLst>
                              <p:cond delay="500"/>
                            </p:stCondLst>
                            <p:childTnLst>
                              <p:par>
                                <p:cTn id="12" presetID="31" presetClass="entr" presetSubtype="0" fill="hold" nodeType="afterEffect">
                                  <p:stCondLst>
                                    <p:cond delay="0"/>
                                  </p:stCondLst>
                                  <p:iterate type="lt">
                                    <p:tmPct val="5000"/>
                                  </p:iterate>
                                  <p:childTnLst>
                                    <p:set>
                                      <p:cBhvr>
                                        <p:cTn id="13" dur="1" fill="hold">
                                          <p:stCondLst>
                                            <p:cond delay="0"/>
                                          </p:stCondLst>
                                        </p:cTn>
                                        <p:tgtEl>
                                          <p:spTgt spid="34820">
                                            <p:txEl>
                                              <p:pRg st="0" end="0"/>
                                            </p:txEl>
                                          </p:spTgt>
                                        </p:tgtEl>
                                        <p:attrNameLst>
                                          <p:attrName>style.visibility</p:attrName>
                                        </p:attrNameLst>
                                      </p:cBhvr>
                                      <p:to>
                                        <p:strVal val="visible"/>
                                      </p:to>
                                    </p:set>
                                    <p:anim calcmode="lin" valueType="num">
                                      <p:cBhvr>
                                        <p:cTn id="14" dur="500" fill="hold"/>
                                        <p:tgtEl>
                                          <p:spTgt spid="34820">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4820">
                                            <p:txEl>
                                              <p:pRg st="0" end="0"/>
                                            </p:txEl>
                                          </p:spTgt>
                                        </p:tgtEl>
                                        <p:attrNameLst>
                                          <p:attrName>ppt_h</p:attrName>
                                        </p:attrNameLst>
                                      </p:cBhvr>
                                      <p:tavLst>
                                        <p:tav tm="0">
                                          <p:val>
                                            <p:fltVal val="0"/>
                                          </p:val>
                                        </p:tav>
                                        <p:tav tm="100000">
                                          <p:val>
                                            <p:strVal val="#ppt_h"/>
                                          </p:val>
                                        </p:tav>
                                      </p:tavLst>
                                    </p:anim>
                                    <p:anim calcmode="lin" valueType="num">
                                      <p:cBhvr>
                                        <p:cTn id="16" dur="500" fill="hold"/>
                                        <p:tgtEl>
                                          <p:spTgt spid="34820">
                                            <p:txEl>
                                              <p:pRg st="0" end="0"/>
                                            </p:txEl>
                                          </p:spTgt>
                                        </p:tgtEl>
                                        <p:attrNameLst>
                                          <p:attrName>style.rotation</p:attrName>
                                        </p:attrNameLst>
                                      </p:cBhvr>
                                      <p:tavLst>
                                        <p:tav tm="0">
                                          <p:val>
                                            <p:fltVal val="90"/>
                                          </p:val>
                                        </p:tav>
                                        <p:tav tm="100000">
                                          <p:val>
                                            <p:fltVal val="0"/>
                                          </p:val>
                                        </p:tav>
                                      </p:tavLst>
                                    </p:anim>
                                    <p:animEffect transition="in" filter="fade">
                                      <p:cBhvr>
                                        <p:cTn id="17" dur="500"/>
                                        <p:tgtEl>
                                          <p:spTgt spid="34820">
                                            <p:txEl>
                                              <p:pRg st="0" end="0"/>
                                            </p:txEl>
                                          </p:spTgt>
                                        </p:tgtEl>
                                      </p:cBhvr>
                                    </p:animEffect>
                                  </p:childTnLst>
                                </p:cTn>
                              </p:par>
                            </p:childTnLst>
                          </p:cTn>
                        </p:par>
                        <p:par>
                          <p:cTn id="18" fill="hold">
                            <p:stCondLst>
                              <p:cond delay="3075"/>
                            </p:stCondLst>
                            <p:childTnLst>
                              <p:par>
                                <p:cTn id="19" presetID="31" presetClass="entr" presetSubtype="0" fill="hold" nodeType="afterEffect">
                                  <p:stCondLst>
                                    <p:cond delay="0"/>
                                  </p:stCondLst>
                                  <p:iterate type="lt">
                                    <p:tmPct val="5000"/>
                                  </p:iterate>
                                  <p:childTnLst>
                                    <p:set>
                                      <p:cBhvr>
                                        <p:cTn id="20" dur="1" fill="hold">
                                          <p:stCondLst>
                                            <p:cond delay="0"/>
                                          </p:stCondLst>
                                        </p:cTn>
                                        <p:tgtEl>
                                          <p:spTgt spid="34820">
                                            <p:txEl>
                                              <p:pRg st="1" end="1"/>
                                            </p:txEl>
                                          </p:spTgt>
                                        </p:tgtEl>
                                        <p:attrNameLst>
                                          <p:attrName>style.visibility</p:attrName>
                                        </p:attrNameLst>
                                      </p:cBhvr>
                                      <p:to>
                                        <p:strVal val="visible"/>
                                      </p:to>
                                    </p:set>
                                    <p:anim calcmode="lin" valueType="num">
                                      <p:cBhvr>
                                        <p:cTn id="21" dur="500" fill="hold"/>
                                        <p:tgtEl>
                                          <p:spTgt spid="34820">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4820">
                                            <p:txEl>
                                              <p:pRg st="1" end="1"/>
                                            </p:txEl>
                                          </p:spTgt>
                                        </p:tgtEl>
                                        <p:attrNameLst>
                                          <p:attrName>ppt_h</p:attrName>
                                        </p:attrNameLst>
                                      </p:cBhvr>
                                      <p:tavLst>
                                        <p:tav tm="0">
                                          <p:val>
                                            <p:fltVal val="0"/>
                                          </p:val>
                                        </p:tav>
                                        <p:tav tm="100000">
                                          <p:val>
                                            <p:strVal val="#ppt_h"/>
                                          </p:val>
                                        </p:tav>
                                      </p:tavLst>
                                    </p:anim>
                                    <p:anim calcmode="lin" valueType="num">
                                      <p:cBhvr>
                                        <p:cTn id="23" dur="500" fill="hold"/>
                                        <p:tgtEl>
                                          <p:spTgt spid="34820">
                                            <p:txEl>
                                              <p:pRg st="1" end="1"/>
                                            </p:txEl>
                                          </p:spTgt>
                                        </p:tgtEl>
                                        <p:attrNameLst>
                                          <p:attrName>style.rotation</p:attrName>
                                        </p:attrNameLst>
                                      </p:cBhvr>
                                      <p:tavLst>
                                        <p:tav tm="0">
                                          <p:val>
                                            <p:fltVal val="90"/>
                                          </p:val>
                                        </p:tav>
                                        <p:tav tm="100000">
                                          <p:val>
                                            <p:fltVal val="0"/>
                                          </p:val>
                                        </p:tav>
                                      </p:tavLst>
                                    </p:anim>
                                    <p:animEffect transition="in" filter="fade">
                                      <p:cBhvr>
                                        <p:cTn id="24" dur="500"/>
                                        <p:tgtEl>
                                          <p:spTgt spid="34820">
                                            <p:txEl>
                                              <p:pRg st="1" end="1"/>
                                            </p:txEl>
                                          </p:spTgt>
                                        </p:tgtEl>
                                      </p:cBhvr>
                                    </p:animEffect>
                                  </p:childTnLst>
                                </p:cTn>
                              </p:par>
                            </p:childTnLst>
                          </p:cTn>
                        </p:par>
                        <p:par>
                          <p:cTn id="25" fill="hold">
                            <p:stCondLst>
                              <p:cond delay="5350"/>
                            </p:stCondLst>
                            <p:childTnLst>
                              <p:par>
                                <p:cTn id="26" presetID="31" presetClass="entr" presetSubtype="0" fill="hold" nodeType="afterEffect">
                                  <p:stCondLst>
                                    <p:cond delay="0"/>
                                  </p:stCondLst>
                                  <p:iterate type="lt">
                                    <p:tmPct val="5000"/>
                                  </p:iterate>
                                  <p:childTnLst>
                                    <p:set>
                                      <p:cBhvr>
                                        <p:cTn id="27" dur="1" fill="hold">
                                          <p:stCondLst>
                                            <p:cond delay="0"/>
                                          </p:stCondLst>
                                        </p:cTn>
                                        <p:tgtEl>
                                          <p:spTgt spid="34820">
                                            <p:txEl>
                                              <p:pRg st="2" end="2"/>
                                            </p:txEl>
                                          </p:spTgt>
                                        </p:tgtEl>
                                        <p:attrNameLst>
                                          <p:attrName>style.visibility</p:attrName>
                                        </p:attrNameLst>
                                      </p:cBhvr>
                                      <p:to>
                                        <p:strVal val="visible"/>
                                      </p:to>
                                    </p:set>
                                    <p:anim calcmode="lin" valueType="num">
                                      <p:cBhvr>
                                        <p:cTn id="28" dur="500" fill="hold"/>
                                        <p:tgtEl>
                                          <p:spTgt spid="34820">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34820">
                                            <p:txEl>
                                              <p:pRg st="2" end="2"/>
                                            </p:txEl>
                                          </p:spTgt>
                                        </p:tgtEl>
                                        <p:attrNameLst>
                                          <p:attrName>ppt_h</p:attrName>
                                        </p:attrNameLst>
                                      </p:cBhvr>
                                      <p:tavLst>
                                        <p:tav tm="0">
                                          <p:val>
                                            <p:fltVal val="0"/>
                                          </p:val>
                                        </p:tav>
                                        <p:tav tm="100000">
                                          <p:val>
                                            <p:strVal val="#ppt_h"/>
                                          </p:val>
                                        </p:tav>
                                      </p:tavLst>
                                    </p:anim>
                                    <p:anim calcmode="lin" valueType="num">
                                      <p:cBhvr>
                                        <p:cTn id="30" dur="500" fill="hold"/>
                                        <p:tgtEl>
                                          <p:spTgt spid="34820">
                                            <p:txEl>
                                              <p:pRg st="2" end="2"/>
                                            </p:txEl>
                                          </p:spTgt>
                                        </p:tgtEl>
                                        <p:attrNameLst>
                                          <p:attrName>style.rotation</p:attrName>
                                        </p:attrNameLst>
                                      </p:cBhvr>
                                      <p:tavLst>
                                        <p:tav tm="0">
                                          <p:val>
                                            <p:fltVal val="90"/>
                                          </p:val>
                                        </p:tav>
                                        <p:tav tm="100000">
                                          <p:val>
                                            <p:fltVal val="0"/>
                                          </p:val>
                                        </p:tav>
                                      </p:tavLst>
                                    </p:anim>
                                    <p:animEffect transition="in" filter="fade">
                                      <p:cBhvr>
                                        <p:cTn id="31" dur="500"/>
                                        <p:tgtEl>
                                          <p:spTgt spid="34820">
                                            <p:txEl>
                                              <p:pRg st="2" end="2"/>
                                            </p:txEl>
                                          </p:spTgt>
                                        </p:tgtEl>
                                      </p:cBhvr>
                                    </p:animEffect>
                                  </p:childTnLst>
                                </p:cTn>
                              </p:par>
                            </p:childTnLst>
                          </p:cTn>
                        </p:par>
                        <p:par>
                          <p:cTn id="32" fill="hold">
                            <p:stCondLst>
                              <p:cond delay="7000"/>
                            </p:stCondLst>
                            <p:childTnLst>
                              <p:par>
                                <p:cTn id="33" presetID="31" presetClass="entr" presetSubtype="0" fill="hold" nodeType="afterEffect">
                                  <p:stCondLst>
                                    <p:cond delay="0"/>
                                  </p:stCondLst>
                                  <p:iterate type="lt">
                                    <p:tmPct val="5000"/>
                                  </p:iterate>
                                  <p:childTnLst>
                                    <p:set>
                                      <p:cBhvr>
                                        <p:cTn id="34" dur="1" fill="hold">
                                          <p:stCondLst>
                                            <p:cond delay="0"/>
                                          </p:stCondLst>
                                        </p:cTn>
                                        <p:tgtEl>
                                          <p:spTgt spid="34820">
                                            <p:txEl>
                                              <p:pRg st="3" end="3"/>
                                            </p:txEl>
                                          </p:spTgt>
                                        </p:tgtEl>
                                        <p:attrNameLst>
                                          <p:attrName>style.visibility</p:attrName>
                                        </p:attrNameLst>
                                      </p:cBhvr>
                                      <p:to>
                                        <p:strVal val="visible"/>
                                      </p:to>
                                    </p:set>
                                    <p:anim calcmode="lin" valueType="num">
                                      <p:cBhvr>
                                        <p:cTn id="35" dur="500" fill="hold"/>
                                        <p:tgtEl>
                                          <p:spTgt spid="34820">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34820">
                                            <p:txEl>
                                              <p:pRg st="3" end="3"/>
                                            </p:txEl>
                                          </p:spTgt>
                                        </p:tgtEl>
                                        <p:attrNameLst>
                                          <p:attrName>ppt_h</p:attrName>
                                        </p:attrNameLst>
                                      </p:cBhvr>
                                      <p:tavLst>
                                        <p:tav tm="0">
                                          <p:val>
                                            <p:fltVal val="0"/>
                                          </p:val>
                                        </p:tav>
                                        <p:tav tm="100000">
                                          <p:val>
                                            <p:strVal val="#ppt_h"/>
                                          </p:val>
                                        </p:tav>
                                      </p:tavLst>
                                    </p:anim>
                                    <p:anim calcmode="lin" valueType="num">
                                      <p:cBhvr>
                                        <p:cTn id="37" dur="500" fill="hold"/>
                                        <p:tgtEl>
                                          <p:spTgt spid="34820">
                                            <p:txEl>
                                              <p:pRg st="3" end="3"/>
                                            </p:txEl>
                                          </p:spTgt>
                                        </p:tgtEl>
                                        <p:attrNameLst>
                                          <p:attrName>style.rotation</p:attrName>
                                        </p:attrNameLst>
                                      </p:cBhvr>
                                      <p:tavLst>
                                        <p:tav tm="0">
                                          <p:val>
                                            <p:fltVal val="90"/>
                                          </p:val>
                                        </p:tav>
                                        <p:tav tm="100000">
                                          <p:val>
                                            <p:fltVal val="0"/>
                                          </p:val>
                                        </p:tav>
                                      </p:tavLst>
                                    </p:anim>
                                    <p:animEffect transition="in" filter="fade">
                                      <p:cBhvr>
                                        <p:cTn id="38" dur="500"/>
                                        <p:tgtEl>
                                          <p:spTgt spid="34820">
                                            <p:txEl>
                                              <p:pRg st="3" end="3"/>
                                            </p:txEl>
                                          </p:spTgt>
                                        </p:tgtEl>
                                      </p:cBhvr>
                                    </p:animEffect>
                                  </p:childTnLst>
                                </p:cTn>
                              </p:par>
                            </p:childTnLst>
                          </p:cTn>
                        </p:par>
                        <p:par>
                          <p:cTn id="39" fill="hold">
                            <p:stCondLst>
                              <p:cond delay="8200"/>
                            </p:stCondLst>
                            <p:childTnLst>
                              <p:par>
                                <p:cTn id="40" presetID="31" presetClass="entr" presetSubtype="0" fill="hold" nodeType="afterEffect">
                                  <p:stCondLst>
                                    <p:cond delay="0"/>
                                  </p:stCondLst>
                                  <p:iterate type="lt">
                                    <p:tmPct val="5000"/>
                                  </p:iterate>
                                  <p:childTnLst>
                                    <p:set>
                                      <p:cBhvr>
                                        <p:cTn id="41" dur="1" fill="hold">
                                          <p:stCondLst>
                                            <p:cond delay="0"/>
                                          </p:stCondLst>
                                        </p:cTn>
                                        <p:tgtEl>
                                          <p:spTgt spid="34820">
                                            <p:txEl>
                                              <p:pRg st="4" end="4"/>
                                            </p:txEl>
                                          </p:spTgt>
                                        </p:tgtEl>
                                        <p:attrNameLst>
                                          <p:attrName>style.visibility</p:attrName>
                                        </p:attrNameLst>
                                      </p:cBhvr>
                                      <p:to>
                                        <p:strVal val="visible"/>
                                      </p:to>
                                    </p:set>
                                    <p:anim calcmode="lin" valueType="num">
                                      <p:cBhvr>
                                        <p:cTn id="42" dur="500" fill="hold"/>
                                        <p:tgtEl>
                                          <p:spTgt spid="34820">
                                            <p:txEl>
                                              <p:pRg st="4" end="4"/>
                                            </p:txEl>
                                          </p:spTgt>
                                        </p:tgtEl>
                                        <p:attrNameLst>
                                          <p:attrName>ppt_w</p:attrName>
                                        </p:attrNameLst>
                                      </p:cBhvr>
                                      <p:tavLst>
                                        <p:tav tm="0">
                                          <p:val>
                                            <p:fltVal val="0"/>
                                          </p:val>
                                        </p:tav>
                                        <p:tav tm="100000">
                                          <p:val>
                                            <p:strVal val="#ppt_w"/>
                                          </p:val>
                                        </p:tav>
                                      </p:tavLst>
                                    </p:anim>
                                    <p:anim calcmode="lin" valueType="num">
                                      <p:cBhvr>
                                        <p:cTn id="43" dur="500" fill="hold"/>
                                        <p:tgtEl>
                                          <p:spTgt spid="34820">
                                            <p:txEl>
                                              <p:pRg st="4" end="4"/>
                                            </p:txEl>
                                          </p:spTgt>
                                        </p:tgtEl>
                                        <p:attrNameLst>
                                          <p:attrName>ppt_h</p:attrName>
                                        </p:attrNameLst>
                                      </p:cBhvr>
                                      <p:tavLst>
                                        <p:tav tm="0">
                                          <p:val>
                                            <p:fltVal val="0"/>
                                          </p:val>
                                        </p:tav>
                                        <p:tav tm="100000">
                                          <p:val>
                                            <p:strVal val="#ppt_h"/>
                                          </p:val>
                                        </p:tav>
                                      </p:tavLst>
                                    </p:anim>
                                    <p:anim calcmode="lin" valueType="num">
                                      <p:cBhvr>
                                        <p:cTn id="44" dur="500" fill="hold"/>
                                        <p:tgtEl>
                                          <p:spTgt spid="34820">
                                            <p:txEl>
                                              <p:pRg st="4" end="4"/>
                                            </p:txEl>
                                          </p:spTgt>
                                        </p:tgtEl>
                                        <p:attrNameLst>
                                          <p:attrName>style.rotation</p:attrName>
                                        </p:attrNameLst>
                                      </p:cBhvr>
                                      <p:tavLst>
                                        <p:tav tm="0">
                                          <p:val>
                                            <p:fltVal val="90"/>
                                          </p:val>
                                        </p:tav>
                                        <p:tav tm="100000">
                                          <p:val>
                                            <p:fltVal val="0"/>
                                          </p:val>
                                        </p:tav>
                                      </p:tavLst>
                                    </p:anim>
                                    <p:animEffect transition="in" filter="fade">
                                      <p:cBhvr>
                                        <p:cTn id="45" dur="500"/>
                                        <p:tgtEl>
                                          <p:spTgt spid="34820">
                                            <p:txEl>
                                              <p:pRg st="4" end="4"/>
                                            </p:txEl>
                                          </p:spTgt>
                                        </p:tgtEl>
                                      </p:cBhvr>
                                    </p:animEffect>
                                  </p:childTnLst>
                                </p:cTn>
                              </p:par>
                            </p:childTnLst>
                          </p:cTn>
                        </p:par>
                        <p:par>
                          <p:cTn id="46" fill="hold">
                            <p:stCondLst>
                              <p:cond delay="10625"/>
                            </p:stCondLst>
                            <p:childTnLst>
                              <p:par>
                                <p:cTn id="47" presetID="31" presetClass="entr" presetSubtype="0" fill="hold" nodeType="afterEffect">
                                  <p:stCondLst>
                                    <p:cond delay="0"/>
                                  </p:stCondLst>
                                  <p:iterate type="lt">
                                    <p:tmPct val="5000"/>
                                  </p:iterate>
                                  <p:childTnLst>
                                    <p:set>
                                      <p:cBhvr>
                                        <p:cTn id="48" dur="1" fill="hold">
                                          <p:stCondLst>
                                            <p:cond delay="0"/>
                                          </p:stCondLst>
                                        </p:cTn>
                                        <p:tgtEl>
                                          <p:spTgt spid="34820">
                                            <p:txEl>
                                              <p:pRg st="5" end="5"/>
                                            </p:txEl>
                                          </p:spTgt>
                                        </p:tgtEl>
                                        <p:attrNameLst>
                                          <p:attrName>style.visibility</p:attrName>
                                        </p:attrNameLst>
                                      </p:cBhvr>
                                      <p:to>
                                        <p:strVal val="visible"/>
                                      </p:to>
                                    </p:set>
                                    <p:anim calcmode="lin" valueType="num">
                                      <p:cBhvr>
                                        <p:cTn id="49" dur="500" fill="hold"/>
                                        <p:tgtEl>
                                          <p:spTgt spid="34820">
                                            <p:txEl>
                                              <p:pRg st="5" end="5"/>
                                            </p:txEl>
                                          </p:spTgt>
                                        </p:tgtEl>
                                        <p:attrNameLst>
                                          <p:attrName>ppt_w</p:attrName>
                                        </p:attrNameLst>
                                      </p:cBhvr>
                                      <p:tavLst>
                                        <p:tav tm="0">
                                          <p:val>
                                            <p:fltVal val="0"/>
                                          </p:val>
                                        </p:tav>
                                        <p:tav tm="100000">
                                          <p:val>
                                            <p:strVal val="#ppt_w"/>
                                          </p:val>
                                        </p:tav>
                                      </p:tavLst>
                                    </p:anim>
                                    <p:anim calcmode="lin" valueType="num">
                                      <p:cBhvr>
                                        <p:cTn id="50" dur="500" fill="hold"/>
                                        <p:tgtEl>
                                          <p:spTgt spid="34820">
                                            <p:txEl>
                                              <p:pRg st="5" end="5"/>
                                            </p:txEl>
                                          </p:spTgt>
                                        </p:tgtEl>
                                        <p:attrNameLst>
                                          <p:attrName>ppt_h</p:attrName>
                                        </p:attrNameLst>
                                      </p:cBhvr>
                                      <p:tavLst>
                                        <p:tav tm="0">
                                          <p:val>
                                            <p:fltVal val="0"/>
                                          </p:val>
                                        </p:tav>
                                        <p:tav tm="100000">
                                          <p:val>
                                            <p:strVal val="#ppt_h"/>
                                          </p:val>
                                        </p:tav>
                                      </p:tavLst>
                                    </p:anim>
                                    <p:anim calcmode="lin" valueType="num">
                                      <p:cBhvr>
                                        <p:cTn id="51" dur="500" fill="hold"/>
                                        <p:tgtEl>
                                          <p:spTgt spid="34820">
                                            <p:txEl>
                                              <p:pRg st="5" end="5"/>
                                            </p:txEl>
                                          </p:spTgt>
                                        </p:tgtEl>
                                        <p:attrNameLst>
                                          <p:attrName>style.rotation</p:attrName>
                                        </p:attrNameLst>
                                      </p:cBhvr>
                                      <p:tavLst>
                                        <p:tav tm="0">
                                          <p:val>
                                            <p:fltVal val="90"/>
                                          </p:val>
                                        </p:tav>
                                        <p:tav tm="100000">
                                          <p:val>
                                            <p:fltVal val="0"/>
                                          </p:val>
                                        </p:tav>
                                      </p:tavLst>
                                    </p:anim>
                                    <p:animEffect transition="in" filter="fade">
                                      <p:cBhvr>
                                        <p:cTn id="52" dur="500"/>
                                        <p:tgtEl>
                                          <p:spTgt spid="34820">
                                            <p:txEl>
                                              <p:pRg st="5" end="5"/>
                                            </p:txEl>
                                          </p:spTgt>
                                        </p:tgtEl>
                                      </p:cBhvr>
                                    </p:animEffect>
                                  </p:childTnLst>
                                </p:cTn>
                              </p:par>
                            </p:childTnLst>
                          </p:cTn>
                        </p:par>
                        <p:par>
                          <p:cTn id="53" fill="hold" nodeType="afterGroup">
                            <p:stCondLst>
                              <p:cond delay="13775"/>
                            </p:stCondLst>
                            <p:childTnLst>
                              <p:par>
                                <p:cTn id="54" presetID="9" presetClass="entr" presetSubtype="0" fill="hold" nodeType="afterEffect">
                                  <p:stCondLst>
                                    <p:cond delay="120000"/>
                                  </p:stCondLst>
                                  <p:childTnLst>
                                    <p:set>
                                      <p:cBhvr>
                                        <p:cTn id="55" dur="1" fill="hold">
                                          <p:stCondLst>
                                            <p:cond delay="0"/>
                                          </p:stCondLst>
                                        </p:cTn>
                                        <p:tgtEl>
                                          <p:spTgt spid="34822"/>
                                        </p:tgtEl>
                                        <p:attrNameLst>
                                          <p:attrName>style.visibility</p:attrName>
                                        </p:attrNameLst>
                                      </p:cBhvr>
                                      <p:to>
                                        <p:strVal val="visible"/>
                                      </p:to>
                                    </p:set>
                                    <p:animEffect transition="in" filter="dissolve">
                                      <p:cBhvr>
                                        <p:cTn id="56" dur="1000"/>
                                        <p:tgtEl>
                                          <p:spTgt spid="34822"/>
                                        </p:tgtEl>
                                      </p:cBhvr>
                                    </p:animEffect>
                                  </p:childTnLst>
                                  <p:subTnLst>
                                    <p:audio>
                                      <p:cMediaNode>
                                        <p:cTn display="0" masterRel="sameClick">
                                          <p:stCondLst>
                                            <p:cond evt="begin" delay="0">
                                              <p:tn val="54"/>
                                            </p:cond>
                                          </p:stCondLst>
                                          <p:endCondLst>
                                            <p:cond evt="onStopAudio" delay="0">
                                              <p:tgtEl>
                                                <p:sldTgt/>
                                              </p:tgtEl>
                                            </p:cond>
                                          </p:endCondLst>
                                        </p:cTn>
                                        <p:tgtEl>
                                          <p:sndTgt r:embed="rId3"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2056" name="Text Box 8"/>
          <p:cNvSpPr txBox="1">
            <a:spLocks noChangeArrowheads="1"/>
          </p:cNvSpPr>
          <p:nvPr/>
        </p:nvSpPr>
        <p:spPr bwMode="auto">
          <a:xfrm>
            <a:off x="838200" y="1219200"/>
            <a:ext cx="7543800"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lgn="just"/>
            <a:r>
              <a:rPr lang="en-US" sz="3600">
                <a:solidFill>
                  <a:schemeClr val="bg1"/>
                </a:solidFill>
              </a:rPr>
              <a:t>Một sợi dây cao su và một lò xo có tính chất nào giống nhau ?</a:t>
            </a:r>
          </a:p>
        </p:txBody>
      </p:sp>
      <p:sp>
        <p:nvSpPr>
          <p:cNvPr id="2057" name="Text Box 9"/>
          <p:cNvSpPr txBox="1">
            <a:spLocks noChangeArrowheads="1"/>
          </p:cNvSpPr>
          <p:nvPr/>
        </p:nvSpPr>
        <p:spPr bwMode="auto">
          <a:xfrm>
            <a:off x="914400" y="2590800"/>
            <a:ext cx="76200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lgn="just"/>
            <a:r>
              <a:rPr lang="en-US" sz="3200">
                <a:solidFill>
                  <a:schemeClr val="bg1"/>
                </a:solidFill>
                <a:latin typeface="Times New Roman" pitchFamily="18" charset="0"/>
                <a:cs typeface="Times New Roman" pitchFamily="18" charset="0"/>
              </a:rPr>
              <a:t>Chúng có tính chất giống nhau là:</a:t>
            </a:r>
          </a:p>
        </p:txBody>
      </p:sp>
      <p:sp>
        <p:nvSpPr>
          <p:cNvPr id="2059" name="Text Box 11"/>
          <p:cNvSpPr txBox="1">
            <a:spLocks noChangeArrowheads="1"/>
          </p:cNvSpPr>
          <p:nvPr/>
        </p:nvSpPr>
        <p:spPr bwMode="auto">
          <a:xfrm>
            <a:off x="685800" y="2586038"/>
            <a:ext cx="7696200" cy="2062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lgn="just"/>
            <a:r>
              <a:rPr lang="vi-VN" sz="3200">
                <a:solidFill>
                  <a:schemeClr val="bg1"/>
                </a:solidFill>
                <a:latin typeface="Times New Roman" pitchFamily="18" charset="0"/>
                <a:cs typeface="Times New Roman" pitchFamily="18" charset="0"/>
              </a:rPr>
              <a:t>						    Sợi dây cao su và lò xo đều có thể </a:t>
            </a:r>
            <a:r>
              <a:rPr lang="vi-VN" sz="3200" u="sng">
                <a:solidFill>
                  <a:schemeClr val="bg1"/>
                </a:solidFill>
                <a:latin typeface="Times New Roman" pitchFamily="18" charset="0"/>
                <a:cs typeface="Times New Roman" pitchFamily="18" charset="0"/>
              </a:rPr>
              <a:t>giãn ra</a:t>
            </a:r>
            <a:r>
              <a:rPr lang="vi-VN" sz="3200">
                <a:solidFill>
                  <a:schemeClr val="bg1"/>
                </a:solidFill>
                <a:latin typeface="Times New Roman" pitchFamily="18" charset="0"/>
                <a:cs typeface="Times New Roman" pitchFamily="18" charset="0"/>
              </a:rPr>
              <a:t> và </a:t>
            </a:r>
            <a:r>
              <a:rPr lang="vi-VN" sz="3200" u="sng">
                <a:solidFill>
                  <a:schemeClr val="bg1"/>
                </a:solidFill>
                <a:latin typeface="Times New Roman" pitchFamily="18" charset="0"/>
                <a:cs typeface="Times New Roman" pitchFamily="18" charset="0"/>
              </a:rPr>
              <a:t>co lại</a:t>
            </a:r>
            <a:r>
              <a:rPr lang="vi-VN" sz="3200">
                <a:solidFill>
                  <a:schemeClr val="bg1"/>
                </a:solidFill>
                <a:latin typeface="Times New Roman" pitchFamily="18" charset="0"/>
                <a:cs typeface="Times New Roman" pitchFamily="18" charset="0"/>
              </a:rPr>
              <a:t> khi chúng ta kéo nhẹ hai đầu của chúng ra.</a:t>
            </a:r>
          </a:p>
          <a:p>
            <a:pPr algn="just"/>
            <a:endParaRPr lang="en-US" sz="3200">
              <a:solidFill>
                <a:schemeClr val="bg1"/>
              </a:solidFill>
              <a:latin typeface="Times New Roman" pitchFamily="18" charset="0"/>
              <a:cs typeface="Times New Roman" pitchFamily="18" charset="0"/>
            </a:endParaRPr>
          </a:p>
        </p:txBody>
      </p:sp>
      <p:sp>
        <p:nvSpPr>
          <p:cNvPr id="2065" name="AutoShape 17"/>
          <p:cNvSpPr>
            <a:spLocks noChangeArrowheads="1"/>
          </p:cNvSpPr>
          <p:nvPr/>
        </p:nvSpPr>
        <p:spPr bwMode="auto">
          <a:xfrm>
            <a:off x="1219200" y="0"/>
            <a:ext cx="6705600" cy="1143000"/>
          </a:xfrm>
          <a:prstGeom prst="horizontalScroll">
            <a:avLst>
              <a:gd name="adj" fmla="val 125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3600"/>
              <a:t>HÃY TRẢ LỜI CÂU HỎI SAU</a:t>
            </a:r>
          </a:p>
        </p:txBody>
      </p:sp>
      <p:pic>
        <p:nvPicPr>
          <p:cNvPr id="2071" name="Picture 23" descr="Bien dang cua lo x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4114800"/>
            <a:ext cx="38862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over dir="r"/>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6" presetClass="entr" presetSubtype="0" fill="hold" grpId="0" nodeType="afterEffect">
                                  <p:stCondLst>
                                    <p:cond delay="0"/>
                                  </p:stCondLst>
                                  <p:iterate type="lt">
                                    <p:tmPct val="10000"/>
                                  </p:iterate>
                                  <p:childTnLst>
                                    <p:set>
                                      <p:cBhvr>
                                        <p:cTn id="6" dur="1" fill="hold">
                                          <p:stCondLst>
                                            <p:cond delay="0"/>
                                          </p:stCondLst>
                                        </p:cTn>
                                        <p:tgtEl>
                                          <p:spTgt spid="2065"/>
                                        </p:tgtEl>
                                        <p:attrNameLst>
                                          <p:attrName>style.visibility</p:attrName>
                                        </p:attrNameLst>
                                      </p:cBhvr>
                                      <p:to>
                                        <p:strVal val="visible"/>
                                      </p:to>
                                    </p:set>
                                    <p:anim by="(-#ppt_w*2)" calcmode="lin" valueType="num">
                                      <p:cBhvr rctx="PPT">
                                        <p:cTn id="7" dur="500" autoRev="1" fill="hold">
                                          <p:stCondLst>
                                            <p:cond delay="0"/>
                                          </p:stCondLst>
                                        </p:cTn>
                                        <p:tgtEl>
                                          <p:spTgt spid="2065"/>
                                        </p:tgtEl>
                                        <p:attrNameLst>
                                          <p:attrName>ppt_w</p:attrName>
                                        </p:attrNameLst>
                                      </p:cBhvr>
                                    </p:anim>
                                    <p:anim by="(#ppt_w*0.50)" calcmode="lin" valueType="num">
                                      <p:cBhvr>
                                        <p:cTn id="8" dur="500" decel="50000" autoRev="1" fill="hold">
                                          <p:stCondLst>
                                            <p:cond delay="0"/>
                                          </p:stCondLst>
                                        </p:cTn>
                                        <p:tgtEl>
                                          <p:spTgt spid="2065"/>
                                        </p:tgtEl>
                                        <p:attrNameLst>
                                          <p:attrName>ppt_x</p:attrName>
                                        </p:attrNameLst>
                                      </p:cBhvr>
                                    </p:anim>
                                    <p:anim from="(-#ppt_h/2)" to="(#ppt_y)" calcmode="lin" valueType="num">
                                      <p:cBhvr>
                                        <p:cTn id="9" dur="1000" fill="hold">
                                          <p:stCondLst>
                                            <p:cond delay="0"/>
                                          </p:stCondLst>
                                        </p:cTn>
                                        <p:tgtEl>
                                          <p:spTgt spid="2065"/>
                                        </p:tgtEl>
                                        <p:attrNameLst>
                                          <p:attrName>ppt_y</p:attrName>
                                        </p:attrNameLst>
                                      </p:cBhvr>
                                    </p:anim>
                                    <p:animRot by="21600000">
                                      <p:cBhvr>
                                        <p:cTn id="10" dur="1000" fill="hold">
                                          <p:stCondLst>
                                            <p:cond delay="0"/>
                                          </p:stCondLst>
                                        </p:cTn>
                                        <p:tgtEl>
                                          <p:spTgt spid="2065"/>
                                        </p:tgtEl>
                                        <p:attrNameLst>
                                          <p:attrName>r</p:attrName>
                                        </p:attrNameLst>
                                      </p:cBhvr>
                                    </p:animRot>
                                  </p:childTnLst>
                                </p:cTn>
                              </p:par>
                            </p:childTnLst>
                          </p:cTn>
                        </p:par>
                        <p:par>
                          <p:cTn id="11" fill="hold" nodeType="afterGroup">
                            <p:stCondLst>
                              <p:cond delay="2700"/>
                            </p:stCondLst>
                            <p:childTnLst>
                              <p:par>
                                <p:cTn id="12" presetID="24" presetClass="entr" presetSubtype="0" fill="hold" nodeType="afterEffect">
                                  <p:stCondLst>
                                    <p:cond delay="0"/>
                                  </p:stCondLst>
                                  <p:childTnLst>
                                    <p:set>
                                      <p:cBhvr>
                                        <p:cTn id="13" dur="1" fill="hold">
                                          <p:stCondLst>
                                            <p:cond delay="0"/>
                                          </p:stCondLst>
                                        </p:cTn>
                                        <p:tgtEl>
                                          <p:spTgt spid="2056">
                                            <p:txEl>
                                              <p:pRg st="0" end="0"/>
                                            </p:txEl>
                                          </p:spTgt>
                                        </p:tgtEl>
                                        <p:attrNameLst>
                                          <p:attrName>style.visibility</p:attrName>
                                        </p:attrNameLst>
                                      </p:cBhvr>
                                      <p:to>
                                        <p:strVal val="visible"/>
                                      </p:to>
                                    </p:set>
                                    <p:anim to="" calcmode="lin" valueType="num">
                                      <p:cBhvr>
                                        <p:cTn id="14" dur="1" fill="hold"/>
                                        <p:tgtEl>
                                          <p:spTgt spid="2056">
                                            <p:txEl>
                                              <p:pRg st="0" end="0"/>
                                            </p:txEl>
                                          </p:spTgt>
                                        </p:tgtEl>
                                        <p:attrNameLst>
                                          <p:attrName/>
                                        </p:attrNameLst>
                                      </p:cBhvr>
                                    </p:anim>
                                  </p:childTnLst>
                                </p:cTn>
                              </p:par>
                            </p:childTnLst>
                          </p:cTn>
                        </p:par>
                        <p:par>
                          <p:cTn id="15" fill="hold" nodeType="afterGroup">
                            <p:stCondLst>
                              <p:cond delay="2700"/>
                            </p:stCondLst>
                            <p:childTnLst>
                              <p:par>
                                <p:cTn id="16" presetID="35" presetClass="entr" presetSubtype="0" fill="hold" nodeType="afterEffect">
                                  <p:stCondLst>
                                    <p:cond delay="0"/>
                                  </p:stCondLst>
                                  <p:childTnLst>
                                    <p:set>
                                      <p:cBhvr>
                                        <p:cTn id="17" dur="1" fill="hold">
                                          <p:stCondLst>
                                            <p:cond delay="0"/>
                                          </p:stCondLst>
                                        </p:cTn>
                                        <p:tgtEl>
                                          <p:spTgt spid="2071"/>
                                        </p:tgtEl>
                                        <p:attrNameLst>
                                          <p:attrName>style.visibility</p:attrName>
                                        </p:attrNameLst>
                                      </p:cBhvr>
                                      <p:to>
                                        <p:strVal val="visible"/>
                                      </p:to>
                                    </p:set>
                                    <p:animEffect transition="in" filter="fade">
                                      <p:cBhvr>
                                        <p:cTn id="18" dur="1000"/>
                                        <p:tgtEl>
                                          <p:spTgt spid="2071"/>
                                        </p:tgtEl>
                                      </p:cBhvr>
                                    </p:animEffect>
                                    <p:anim calcmode="lin" valueType="num">
                                      <p:cBhvr>
                                        <p:cTn id="19" dur="1000" fill="hold"/>
                                        <p:tgtEl>
                                          <p:spTgt spid="2071"/>
                                        </p:tgtEl>
                                        <p:attrNameLst>
                                          <p:attrName>style.rotation</p:attrName>
                                        </p:attrNameLst>
                                      </p:cBhvr>
                                      <p:tavLst>
                                        <p:tav tm="0">
                                          <p:val>
                                            <p:fltVal val="720"/>
                                          </p:val>
                                        </p:tav>
                                        <p:tav tm="100000">
                                          <p:val>
                                            <p:fltVal val="0"/>
                                          </p:val>
                                        </p:tav>
                                      </p:tavLst>
                                    </p:anim>
                                    <p:anim calcmode="lin" valueType="num">
                                      <p:cBhvr>
                                        <p:cTn id="20" dur="1000" fill="hold"/>
                                        <p:tgtEl>
                                          <p:spTgt spid="2071"/>
                                        </p:tgtEl>
                                        <p:attrNameLst>
                                          <p:attrName>ppt_h</p:attrName>
                                        </p:attrNameLst>
                                      </p:cBhvr>
                                      <p:tavLst>
                                        <p:tav tm="0">
                                          <p:val>
                                            <p:fltVal val="0"/>
                                          </p:val>
                                        </p:tav>
                                        <p:tav tm="100000">
                                          <p:val>
                                            <p:strVal val="#ppt_h"/>
                                          </p:val>
                                        </p:tav>
                                      </p:tavLst>
                                    </p:anim>
                                    <p:anim calcmode="lin" valueType="num">
                                      <p:cBhvr>
                                        <p:cTn id="21" dur="1000" fill="hold"/>
                                        <p:tgtEl>
                                          <p:spTgt spid="2071"/>
                                        </p:tgtEl>
                                        <p:attrNameLst>
                                          <p:attrName>ppt_w</p:attrName>
                                        </p:attrNameLst>
                                      </p:cBhvr>
                                      <p:tavLst>
                                        <p:tav tm="0">
                                          <p:val>
                                            <p:fltVal val="0"/>
                                          </p:val>
                                        </p:tav>
                                        <p:tav tm="100000">
                                          <p:val>
                                            <p:strVal val="#ppt_w"/>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27" presetClass="entr" presetSubtype="0" fill="hold" nodeType="clickEffect">
                                  <p:stCondLst>
                                    <p:cond delay="0"/>
                                  </p:stCondLst>
                                  <p:iterate type="lt">
                                    <p:tmPct val="50000"/>
                                  </p:iterate>
                                  <p:childTnLst>
                                    <p:set>
                                      <p:cBhvr>
                                        <p:cTn id="25" dur="1" fill="hold">
                                          <p:stCondLst>
                                            <p:cond delay="0"/>
                                          </p:stCondLst>
                                        </p:cTn>
                                        <p:tgtEl>
                                          <p:spTgt spid="2057">
                                            <p:txEl>
                                              <p:pRg st="0" end="0"/>
                                            </p:txEl>
                                          </p:spTgt>
                                        </p:tgtEl>
                                        <p:attrNameLst>
                                          <p:attrName>style.visibility</p:attrName>
                                        </p:attrNameLst>
                                      </p:cBhvr>
                                      <p:to>
                                        <p:strVal val="visible"/>
                                      </p:to>
                                    </p:set>
                                    <p:anim calcmode="discrete" valueType="clr">
                                      <p:cBhvr override="childStyle">
                                        <p:cTn id="26" dur="80"/>
                                        <p:tgtEl>
                                          <p:spTgt spid="205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2057">
                                            <p:txEl>
                                              <p:pRg st="0" end="0"/>
                                            </p:txEl>
                                          </p:spTgt>
                                        </p:tgtEl>
                                        <p:attrNameLst>
                                          <p:attrName>fillcolor</p:attrName>
                                        </p:attrNameLst>
                                      </p:cBhvr>
                                      <p:tavLst>
                                        <p:tav tm="0">
                                          <p:val>
                                            <p:clrVal>
                                              <a:schemeClr val="accent2"/>
                                            </p:clrVal>
                                          </p:val>
                                        </p:tav>
                                        <p:tav tm="50000">
                                          <p:val>
                                            <p:clrVal>
                                              <a:schemeClr val="hlink"/>
                                            </p:clrVal>
                                          </p:val>
                                        </p:tav>
                                      </p:tavLst>
                                    </p:anim>
                                    <p:set>
                                      <p:cBhvr>
                                        <p:cTn id="28" dur="80"/>
                                        <p:tgtEl>
                                          <p:spTgt spid="2057">
                                            <p:txEl>
                                              <p:pRg st="0" end="0"/>
                                            </p:txEl>
                                          </p:spTgt>
                                        </p:tgtEl>
                                        <p:attrNameLst>
                                          <p:attrName>fill.type</p:attrName>
                                        </p:attrNameLst>
                                      </p:cBhvr>
                                      <p:to>
                                        <p:strVal val="solid"/>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31" presetClass="entr" presetSubtype="0" fill="hold" nodeType="clickEffect">
                                  <p:stCondLst>
                                    <p:cond delay="0"/>
                                  </p:stCondLst>
                                  <p:iterate type="lt">
                                    <p:tmPct val="5000"/>
                                  </p:iterate>
                                  <p:childTnLst>
                                    <p:set>
                                      <p:cBhvr>
                                        <p:cTn id="32" dur="1" fill="hold">
                                          <p:stCondLst>
                                            <p:cond delay="0"/>
                                          </p:stCondLst>
                                        </p:cTn>
                                        <p:tgtEl>
                                          <p:spTgt spid="2059">
                                            <p:txEl>
                                              <p:pRg st="0" end="0"/>
                                            </p:txEl>
                                          </p:spTgt>
                                        </p:tgtEl>
                                        <p:attrNameLst>
                                          <p:attrName>style.visibility</p:attrName>
                                        </p:attrNameLst>
                                      </p:cBhvr>
                                      <p:to>
                                        <p:strVal val="visible"/>
                                      </p:to>
                                    </p:set>
                                    <p:anim calcmode="lin" valueType="num">
                                      <p:cBhvr>
                                        <p:cTn id="33" dur="1000" fill="hold"/>
                                        <p:tgtEl>
                                          <p:spTgt spid="2059">
                                            <p:txEl>
                                              <p:pRg st="0" end="0"/>
                                            </p:txEl>
                                          </p:spTgt>
                                        </p:tgtEl>
                                        <p:attrNameLst>
                                          <p:attrName>ppt_w</p:attrName>
                                        </p:attrNameLst>
                                      </p:cBhvr>
                                      <p:tavLst>
                                        <p:tav tm="0">
                                          <p:val>
                                            <p:fltVal val="0"/>
                                          </p:val>
                                        </p:tav>
                                        <p:tav tm="100000">
                                          <p:val>
                                            <p:strVal val="#ppt_w"/>
                                          </p:val>
                                        </p:tav>
                                      </p:tavLst>
                                    </p:anim>
                                    <p:anim calcmode="lin" valueType="num">
                                      <p:cBhvr>
                                        <p:cTn id="34" dur="1000" fill="hold"/>
                                        <p:tgtEl>
                                          <p:spTgt spid="2059">
                                            <p:txEl>
                                              <p:pRg st="0" end="0"/>
                                            </p:txEl>
                                          </p:spTgt>
                                        </p:tgtEl>
                                        <p:attrNameLst>
                                          <p:attrName>ppt_h</p:attrName>
                                        </p:attrNameLst>
                                      </p:cBhvr>
                                      <p:tavLst>
                                        <p:tav tm="0">
                                          <p:val>
                                            <p:fltVal val="0"/>
                                          </p:val>
                                        </p:tav>
                                        <p:tav tm="100000">
                                          <p:val>
                                            <p:strVal val="#ppt_h"/>
                                          </p:val>
                                        </p:tav>
                                      </p:tavLst>
                                    </p:anim>
                                    <p:anim calcmode="lin" valueType="num">
                                      <p:cBhvr>
                                        <p:cTn id="35" dur="1000" fill="hold"/>
                                        <p:tgtEl>
                                          <p:spTgt spid="2059">
                                            <p:txEl>
                                              <p:pRg st="0" end="0"/>
                                            </p:txEl>
                                          </p:spTgt>
                                        </p:tgtEl>
                                        <p:attrNameLst>
                                          <p:attrName>style.rotation</p:attrName>
                                        </p:attrNameLst>
                                      </p:cBhvr>
                                      <p:tavLst>
                                        <p:tav tm="0">
                                          <p:val>
                                            <p:fltVal val="90"/>
                                          </p:val>
                                        </p:tav>
                                        <p:tav tm="100000">
                                          <p:val>
                                            <p:fltVal val="0"/>
                                          </p:val>
                                        </p:tav>
                                      </p:tavLst>
                                    </p:anim>
                                    <p:animEffect transition="in" filter="fade">
                                      <p:cBhvr>
                                        <p:cTn id="36" dur="1000"/>
                                        <p:tgtEl>
                                          <p:spTgt spid="205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5" grpId="0" animBg="1"/>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pic>
        <p:nvPicPr>
          <p:cNvPr id="43012" name="Picture 4" descr="Niu t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2057400"/>
            <a:ext cx="2887518"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3" name="Text Box 5"/>
          <p:cNvSpPr txBox="1">
            <a:spLocks noChangeArrowheads="1"/>
          </p:cNvSpPr>
          <p:nvPr/>
        </p:nvSpPr>
        <p:spPr bwMode="auto">
          <a:xfrm>
            <a:off x="1600200" y="247471"/>
            <a:ext cx="64008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r>
              <a:rPr lang="en-US" sz="3600" dirty="0">
                <a:solidFill>
                  <a:srgbClr val="C00000"/>
                </a:solidFill>
              </a:rPr>
              <a:t>I. SAAC NEWTON</a:t>
            </a:r>
          </a:p>
          <a:p>
            <a:r>
              <a:rPr lang="en-US" sz="3600" dirty="0">
                <a:solidFill>
                  <a:srgbClr val="C00000"/>
                </a:solidFill>
              </a:rPr>
              <a:t>( 1642 – 1727 </a:t>
            </a:r>
            <a:r>
              <a:rPr lang="en-US" sz="3600" dirty="0" smtClean="0">
                <a:solidFill>
                  <a:srgbClr val="C00000"/>
                </a:solidFill>
              </a:rPr>
              <a:t>)</a:t>
            </a:r>
            <a:endParaRPr lang="en-US" sz="3600" dirty="0">
              <a:solidFill>
                <a:srgbClr val="C00000"/>
              </a:solidFill>
            </a:endParaRPr>
          </a:p>
        </p:txBody>
      </p:sp>
      <p:sp>
        <p:nvSpPr>
          <p:cNvPr id="43014" name="Text Box 6"/>
          <p:cNvSpPr txBox="1">
            <a:spLocks noChangeArrowheads="1"/>
          </p:cNvSpPr>
          <p:nvPr/>
        </p:nvSpPr>
        <p:spPr bwMode="auto">
          <a:xfrm>
            <a:off x="152400" y="1524000"/>
            <a:ext cx="5715000" cy="5093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lgn="just">
              <a:spcAft>
                <a:spcPts val="600"/>
              </a:spcAft>
            </a:pPr>
            <a:r>
              <a:rPr lang="vi-VN" sz="3200" dirty="0">
                <a:solidFill>
                  <a:schemeClr val="bg1"/>
                </a:solidFill>
                <a:latin typeface="Times New Roman" pitchFamily="18" charset="0"/>
                <a:cs typeface="Times New Roman" pitchFamily="18" charset="0"/>
              </a:rPr>
              <a:t>	Ông là nhà vật lý nổi tiếng người Anh và ông được coi là người sáng lập vật lý học cổ điển. </a:t>
            </a:r>
          </a:p>
          <a:p>
            <a:pPr algn="just"/>
            <a:r>
              <a:rPr lang="vi-VN" sz="3200" dirty="0">
                <a:solidFill>
                  <a:schemeClr val="bg1"/>
                </a:solidFill>
                <a:latin typeface="Times New Roman" pitchFamily="18" charset="0"/>
                <a:cs typeface="Times New Roman" pitchFamily="18" charset="0"/>
              </a:rPr>
              <a:t>	Có một câu nói rất nổi tiếng của ông: “Trên con đường khoa học, tôi chỉ như một đứa trẻ đùa chơi trên bờ biển, ngẫu nhiên tìm thấy viên đá đẹp đẽ. Trong khi đó, đại dương của chân lý hãy còn trải ra bí ẩn trước mắt tôi”.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43013"/>
                                        </p:tgtEl>
                                        <p:attrNameLst>
                                          <p:attrName>style.visibility</p:attrName>
                                        </p:attrNameLst>
                                      </p:cBhvr>
                                      <p:to>
                                        <p:strVal val="visible"/>
                                      </p:to>
                                    </p:set>
                                    <p:anim calcmode="lin" valueType="num">
                                      <p:cBhvr>
                                        <p:cTn id="7" dur="500" fill="hold"/>
                                        <p:tgtEl>
                                          <p:spTgt spid="43013"/>
                                        </p:tgtEl>
                                        <p:attrNameLst>
                                          <p:attrName>ppt_w</p:attrName>
                                        </p:attrNameLst>
                                      </p:cBhvr>
                                      <p:tavLst>
                                        <p:tav tm="0">
                                          <p:val>
                                            <p:fltVal val="0"/>
                                          </p:val>
                                        </p:tav>
                                        <p:tav tm="100000">
                                          <p:val>
                                            <p:strVal val="#ppt_w"/>
                                          </p:val>
                                        </p:tav>
                                      </p:tavLst>
                                    </p:anim>
                                    <p:anim calcmode="lin" valueType="num">
                                      <p:cBhvr>
                                        <p:cTn id="8" dur="500" fill="hold"/>
                                        <p:tgtEl>
                                          <p:spTgt spid="43013"/>
                                        </p:tgtEl>
                                        <p:attrNameLst>
                                          <p:attrName>ppt_h</p:attrName>
                                        </p:attrNameLst>
                                      </p:cBhvr>
                                      <p:tavLst>
                                        <p:tav tm="0">
                                          <p:val>
                                            <p:fltVal val="0"/>
                                          </p:val>
                                        </p:tav>
                                        <p:tav tm="100000">
                                          <p:val>
                                            <p:strVal val="#ppt_h"/>
                                          </p:val>
                                        </p:tav>
                                      </p:tavLst>
                                    </p:anim>
                                    <p:anim calcmode="lin" valueType="num">
                                      <p:cBhvr>
                                        <p:cTn id="9" dur="500" fill="hold"/>
                                        <p:tgtEl>
                                          <p:spTgt spid="43013"/>
                                        </p:tgtEl>
                                        <p:attrNameLst>
                                          <p:attrName>style.rotation</p:attrName>
                                        </p:attrNameLst>
                                      </p:cBhvr>
                                      <p:tavLst>
                                        <p:tav tm="0">
                                          <p:val>
                                            <p:fltVal val="90"/>
                                          </p:val>
                                        </p:tav>
                                        <p:tav tm="100000">
                                          <p:val>
                                            <p:fltVal val="0"/>
                                          </p:val>
                                        </p:tav>
                                      </p:tavLst>
                                    </p:anim>
                                    <p:animEffect transition="in" filter="fade">
                                      <p:cBhvr>
                                        <p:cTn id="10" dur="500"/>
                                        <p:tgtEl>
                                          <p:spTgt spid="43013"/>
                                        </p:tgtEl>
                                      </p:cBhvr>
                                    </p:animEffect>
                                  </p:childTnLst>
                                </p:cTn>
                              </p:par>
                              <p:par>
                                <p:cTn id="11" presetID="31" presetClass="entr" presetSubtype="0" fill="hold" grpId="0" nodeType="withEffect">
                                  <p:stCondLst>
                                    <p:cond delay="0"/>
                                  </p:stCondLst>
                                  <p:iterate type="lt">
                                    <p:tmPct val="5000"/>
                                  </p:iterate>
                                  <p:childTnLst>
                                    <p:set>
                                      <p:cBhvr>
                                        <p:cTn id="12" dur="1" fill="hold">
                                          <p:stCondLst>
                                            <p:cond delay="0"/>
                                          </p:stCondLst>
                                        </p:cTn>
                                        <p:tgtEl>
                                          <p:spTgt spid="43014"/>
                                        </p:tgtEl>
                                        <p:attrNameLst>
                                          <p:attrName>style.visibility</p:attrName>
                                        </p:attrNameLst>
                                      </p:cBhvr>
                                      <p:to>
                                        <p:strVal val="visible"/>
                                      </p:to>
                                    </p:set>
                                    <p:anim calcmode="lin" valueType="num">
                                      <p:cBhvr>
                                        <p:cTn id="13" dur="500" fill="hold"/>
                                        <p:tgtEl>
                                          <p:spTgt spid="43014"/>
                                        </p:tgtEl>
                                        <p:attrNameLst>
                                          <p:attrName>ppt_w</p:attrName>
                                        </p:attrNameLst>
                                      </p:cBhvr>
                                      <p:tavLst>
                                        <p:tav tm="0">
                                          <p:val>
                                            <p:fltVal val="0"/>
                                          </p:val>
                                        </p:tav>
                                        <p:tav tm="100000">
                                          <p:val>
                                            <p:strVal val="#ppt_w"/>
                                          </p:val>
                                        </p:tav>
                                      </p:tavLst>
                                    </p:anim>
                                    <p:anim calcmode="lin" valueType="num">
                                      <p:cBhvr>
                                        <p:cTn id="14" dur="500" fill="hold"/>
                                        <p:tgtEl>
                                          <p:spTgt spid="43014"/>
                                        </p:tgtEl>
                                        <p:attrNameLst>
                                          <p:attrName>ppt_h</p:attrName>
                                        </p:attrNameLst>
                                      </p:cBhvr>
                                      <p:tavLst>
                                        <p:tav tm="0">
                                          <p:val>
                                            <p:fltVal val="0"/>
                                          </p:val>
                                        </p:tav>
                                        <p:tav tm="100000">
                                          <p:val>
                                            <p:strVal val="#ppt_h"/>
                                          </p:val>
                                        </p:tav>
                                      </p:tavLst>
                                    </p:anim>
                                    <p:anim calcmode="lin" valueType="num">
                                      <p:cBhvr>
                                        <p:cTn id="15" dur="500" fill="hold"/>
                                        <p:tgtEl>
                                          <p:spTgt spid="43014"/>
                                        </p:tgtEl>
                                        <p:attrNameLst>
                                          <p:attrName>style.rotation</p:attrName>
                                        </p:attrNameLst>
                                      </p:cBhvr>
                                      <p:tavLst>
                                        <p:tav tm="0">
                                          <p:val>
                                            <p:fltVal val="90"/>
                                          </p:val>
                                        </p:tav>
                                        <p:tav tm="100000">
                                          <p:val>
                                            <p:fltVal val="0"/>
                                          </p:val>
                                        </p:tav>
                                      </p:tavLst>
                                    </p:anim>
                                    <p:animEffect transition="in" filter="fade">
                                      <p:cBhvr>
                                        <p:cTn id="16" dur="500"/>
                                        <p:tgtEl>
                                          <p:spTgt spid="43014"/>
                                        </p:tgtEl>
                                      </p:cBhvr>
                                    </p:animEffect>
                                  </p:childTnLst>
                                </p:cTn>
                              </p:par>
                              <p:par>
                                <p:cTn id="17" presetID="31" presetClass="entr" presetSubtype="0" fill="hold" nodeType="withEffect">
                                  <p:stCondLst>
                                    <p:cond delay="0"/>
                                  </p:stCondLst>
                                  <p:iterate type="lt">
                                    <p:tmPct val="5000"/>
                                  </p:iterate>
                                  <p:childTnLst>
                                    <p:set>
                                      <p:cBhvr>
                                        <p:cTn id="18" dur="1" fill="hold">
                                          <p:stCondLst>
                                            <p:cond delay="0"/>
                                          </p:stCondLst>
                                        </p:cTn>
                                        <p:tgtEl>
                                          <p:spTgt spid="43012"/>
                                        </p:tgtEl>
                                        <p:attrNameLst>
                                          <p:attrName>style.visibility</p:attrName>
                                        </p:attrNameLst>
                                      </p:cBhvr>
                                      <p:to>
                                        <p:strVal val="visible"/>
                                      </p:to>
                                    </p:set>
                                    <p:anim calcmode="lin" valueType="num">
                                      <p:cBhvr>
                                        <p:cTn id="19" dur="500" fill="hold"/>
                                        <p:tgtEl>
                                          <p:spTgt spid="43012"/>
                                        </p:tgtEl>
                                        <p:attrNameLst>
                                          <p:attrName>ppt_w</p:attrName>
                                        </p:attrNameLst>
                                      </p:cBhvr>
                                      <p:tavLst>
                                        <p:tav tm="0">
                                          <p:val>
                                            <p:fltVal val="0"/>
                                          </p:val>
                                        </p:tav>
                                        <p:tav tm="100000">
                                          <p:val>
                                            <p:strVal val="#ppt_w"/>
                                          </p:val>
                                        </p:tav>
                                      </p:tavLst>
                                    </p:anim>
                                    <p:anim calcmode="lin" valueType="num">
                                      <p:cBhvr>
                                        <p:cTn id="20" dur="500" fill="hold"/>
                                        <p:tgtEl>
                                          <p:spTgt spid="43012"/>
                                        </p:tgtEl>
                                        <p:attrNameLst>
                                          <p:attrName>ppt_h</p:attrName>
                                        </p:attrNameLst>
                                      </p:cBhvr>
                                      <p:tavLst>
                                        <p:tav tm="0">
                                          <p:val>
                                            <p:fltVal val="0"/>
                                          </p:val>
                                        </p:tav>
                                        <p:tav tm="100000">
                                          <p:val>
                                            <p:strVal val="#ppt_h"/>
                                          </p:val>
                                        </p:tav>
                                      </p:tavLst>
                                    </p:anim>
                                    <p:anim calcmode="lin" valueType="num">
                                      <p:cBhvr>
                                        <p:cTn id="21" dur="500" fill="hold"/>
                                        <p:tgtEl>
                                          <p:spTgt spid="43012"/>
                                        </p:tgtEl>
                                        <p:attrNameLst>
                                          <p:attrName>style.rotation</p:attrName>
                                        </p:attrNameLst>
                                      </p:cBhvr>
                                      <p:tavLst>
                                        <p:tav tm="0">
                                          <p:val>
                                            <p:fltVal val="90"/>
                                          </p:val>
                                        </p:tav>
                                        <p:tav tm="100000">
                                          <p:val>
                                            <p:fltVal val="0"/>
                                          </p:val>
                                        </p:tav>
                                      </p:tavLst>
                                    </p:anim>
                                    <p:animEffect transition="in" filter="fade">
                                      <p:cBhvr>
                                        <p:cTn id="22" dur="500"/>
                                        <p:tgtEl>
                                          <p:spTgt spid="430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3" grpId="0"/>
      <p:bldP spid="43014" grpId="0"/>
    </p:bldLst>
  </p:timing>
</p:sld>
</file>

<file path=ppt/slides/slide21.xml><?xml version="1.0" encoding="utf-8"?>
<p:sld xmlns:a="http://schemas.openxmlformats.org/drawingml/2006/main" xmlns:r="http://schemas.openxmlformats.org/officeDocument/2006/relationships" xmlns:p="http://schemas.openxmlformats.org/presentationml/2006/main" showMasterSp="0" showMasterPhAnim="0">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533400" y="152400"/>
            <a:ext cx="7772400" cy="1524000"/>
          </a:xfrm>
        </p:spPr>
        <p:txBody>
          <a:bodyPr/>
          <a:lstStyle/>
          <a:p>
            <a:pPr eaLnBrk="1" hangingPunct="1">
              <a:defRPr/>
            </a:pPr>
            <a:r>
              <a:rPr lang="en-US" b="1" dirty="0">
                <a:solidFill>
                  <a:schemeClr val="bg1"/>
                </a:solidFill>
              </a:rPr>
              <a:t>  </a:t>
            </a:r>
            <a:r>
              <a:rPr lang="en-US" b="1" u="sng" dirty="0">
                <a:solidFill>
                  <a:schemeClr val="bg1"/>
                </a:solidFill>
              </a:rPr>
              <a:t>VỀ NHÀ</a:t>
            </a:r>
            <a:endParaRPr lang="en-US" b="1" u="sng" dirty="0" smtClean="0">
              <a:solidFill>
                <a:schemeClr val="bg1"/>
              </a:solidFill>
              <a:latin typeface=".VnTimeH" pitchFamily="34" charset="0"/>
              <a:cs typeface="Times New Roman" pitchFamily="18" charset="0"/>
            </a:endParaRPr>
          </a:p>
        </p:txBody>
      </p:sp>
      <p:sp>
        <p:nvSpPr>
          <p:cNvPr id="36867" name="Rectangle 3"/>
          <p:cNvSpPr>
            <a:spLocks noGrp="1" noChangeArrowheads="1"/>
          </p:cNvSpPr>
          <p:nvPr>
            <p:ph type="body" idx="1"/>
          </p:nvPr>
        </p:nvSpPr>
        <p:spPr>
          <a:xfrm>
            <a:off x="990600" y="1905000"/>
            <a:ext cx="8153400" cy="2590800"/>
          </a:xfrm>
        </p:spPr>
        <p:txBody>
          <a:bodyPr/>
          <a:lstStyle/>
          <a:p>
            <a:r>
              <a:rPr lang="en-US" dirty="0" smtClean="0">
                <a:solidFill>
                  <a:srgbClr val="FF3399"/>
                </a:solidFill>
                <a:effectLst/>
              </a:rPr>
              <a:t>1</a:t>
            </a:r>
            <a:r>
              <a:rPr lang="en-US" dirty="0">
                <a:solidFill>
                  <a:srgbClr val="FF3399"/>
                </a:solidFill>
                <a:effectLst/>
              </a:rPr>
              <a:t>.   </a:t>
            </a:r>
            <a:r>
              <a:rPr lang="en-US" dirty="0" err="1">
                <a:solidFill>
                  <a:srgbClr val="FF3399"/>
                </a:solidFill>
                <a:effectLst/>
              </a:rPr>
              <a:t>Học</a:t>
            </a:r>
            <a:r>
              <a:rPr lang="en-US" dirty="0">
                <a:solidFill>
                  <a:srgbClr val="FF3399"/>
                </a:solidFill>
                <a:effectLst/>
              </a:rPr>
              <a:t> </a:t>
            </a:r>
            <a:r>
              <a:rPr lang="en-US" dirty="0" err="1">
                <a:solidFill>
                  <a:srgbClr val="FF3399"/>
                </a:solidFill>
                <a:effectLst/>
              </a:rPr>
              <a:t>thuộc</a:t>
            </a:r>
            <a:r>
              <a:rPr lang="en-US" dirty="0">
                <a:solidFill>
                  <a:srgbClr val="FF3399"/>
                </a:solidFill>
                <a:effectLst/>
              </a:rPr>
              <a:t> </a:t>
            </a:r>
            <a:r>
              <a:rPr lang="en-US" dirty="0" err="1">
                <a:solidFill>
                  <a:srgbClr val="FF3399"/>
                </a:solidFill>
                <a:effectLst/>
              </a:rPr>
              <a:t>ghi</a:t>
            </a:r>
            <a:r>
              <a:rPr lang="en-US" dirty="0">
                <a:solidFill>
                  <a:srgbClr val="FF3399"/>
                </a:solidFill>
                <a:effectLst/>
              </a:rPr>
              <a:t> </a:t>
            </a:r>
            <a:r>
              <a:rPr lang="en-US" dirty="0" err="1">
                <a:solidFill>
                  <a:srgbClr val="FF3399"/>
                </a:solidFill>
                <a:effectLst/>
              </a:rPr>
              <a:t>nhớ</a:t>
            </a:r>
            <a:r>
              <a:rPr lang="en-US" dirty="0">
                <a:solidFill>
                  <a:srgbClr val="FF3399"/>
                </a:solidFill>
                <a:effectLst/>
              </a:rPr>
              <a:t> SGK tr32.</a:t>
            </a:r>
          </a:p>
          <a:p>
            <a:r>
              <a:rPr lang="en-US" dirty="0">
                <a:solidFill>
                  <a:srgbClr val="FF3399"/>
                </a:solidFill>
                <a:effectLst/>
              </a:rPr>
              <a:t>2.   </a:t>
            </a:r>
            <a:r>
              <a:rPr lang="en-US" dirty="0" err="1">
                <a:solidFill>
                  <a:srgbClr val="FF3399"/>
                </a:solidFill>
                <a:effectLst/>
              </a:rPr>
              <a:t>Làm</a:t>
            </a:r>
            <a:r>
              <a:rPr lang="en-US" dirty="0">
                <a:solidFill>
                  <a:srgbClr val="FF3399"/>
                </a:solidFill>
                <a:effectLst/>
              </a:rPr>
              <a:t> </a:t>
            </a:r>
            <a:r>
              <a:rPr lang="en-US" dirty="0" err="1">
                <a:solidFill>
                  <a:srgbClr val="FF3399"/>
                </a:solidFill>
                <a:effectLst/>
              </a:rPr>
              <a:t>bài</a:t>
            </a:r>
            <a:r>
              <a:rPr lang="en-US" dirty="0">
                <a:solidFill>
                  <a:srgbClr val="FF3399"/>
                </a:solidFill>
                <a:effectLst/>
              </a:rPr>
              <a:t> </a:t>
            </a:r>
            <a:r>
              <a:rPr lang="en-US" dirty="0" err="1">
                <a:solidFill>
                  <a:srgbClr val="FF3399"/>
                </a:solidFill>
                <a:effectLst/>
              </a:rPr>
              <a:t>tập</a:t>
            </a:r>
            <a:r>
              <a:rPr lang="en-US" dirty="0">
                <a:solidFill>
                  <a:srgbClr val="FF3399"/>
                </a:solidFill>
                <a:effectLst/>
              </a:rPr>
              <a:t>: </a:t>
            </a:r>
            <a:r>
              <a:rPr lang="en-US" dirty="0" smtClean="0">
                <a:solidFill>
                  <a:srgbClr val="FF3399"/>
                </a:solidFill>
                <a:effectLst/>
              </a:rPr>
              <a:t>SBT</a:t>
            </a:r>
            <a:endParaRPr lang="en-US" dirty="0">
              <a:solidFill>
                <a:srgbClr val="FF3399"/>
              </a:solidFill>
              <a:effectLst/>
            </a:endParaRPr>
          </a:p>
          <a:p>
            <a:r>
              <a:rPr lang="vi-VN" dirty="0">
                <a:solidFill>
                  <a:srgbClr val="FF3399"/>
                </a:solidFill>
                <a:effectLst/>
              </a:rPr>
              <a:t>3.   Xem trước bài 10</a:t>
            </a:r>
            <a:r>
              <a:rPr lang="vi-VN" dirty="0" smtClean="0">
                <a:solidFill>
                  <a:srgbClr val="FF3399"/>
                </a:solidFill>
                <a:effectLst/>
              </a:rPr>
              <a:t>.</a:t>
            </a:r>
            <a:endParaRPr lang="vi-VN" dirty="0">
              <a:solidFill>
                <a:srgbClr val="FF3399"/>
              </a:solidFill>
              <a:effectLst/>
            </a:endParaRPr>
          </a:p>
        </p:txBody>
      </p:sp>
    </p:spTree>
  </p:cSld>
  <p:clrMapOvr>
    <a:masterClrMapping/>
  </p:clrMapOvr>
  <p:transition spd="slow">
    <p:randomBar/>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36866"/>
                                        </p:tgtEl>
                                        <p:attrNameLst>
                                          <p:attrName>style.visibility</p:attrName>
                                        </p:attrNameLst>
                                      </p:cBhvr>
                                      <p:to>
                                        <p:strVal val="visible"/>
                                      </p:to>
                                    </p:set>
                                    <p:animEffect transition="in" filter="blinds(horizontal)">
                                      <p:cBhvr>
                                        <p:cTn id="7" dur="500"/>
                                        <p:tgtEl>
                                          <p:spTgt spid="368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152400" y="1300163"/>
            <a:ext cx="8686800" cy="609600"/>
          </a:xfrm>
        </p:spPr>
        <p:txBody>
          <a:bodyPr/>
          <a:lstStyle/>
          <a:p>
            <a:pPr eaLnBrk="1" hangingPunct="1">
              <a:defRPr/>
            </a:pPr>
            <a:r>
              <a:rPr lang="en-US" sz="2800" b="1" u="sng" dirty="0" smtClean="0"/>
              <a:t>I/ BIẾN DẠNG ĐÀN HỒI. ĐỘ BIẾN DẠNG</a:t>
            </a:r>
          </a:p>
        </p:txBody>
      </p:sp>
      <p:sp>
        <p:nvSpPr>
          <p:cNvPr id="10244" name="Text Box 4"/>
          <p:cNvSpPr txBox="1">
            <a:spLocks noChangeArrowheads="1"/>
          </p:cNvSpPr>
          <p:nvPr/>
        </p:nvSpPr>
        <p:spPr bwMode="auto">
          <a:xfrm>
            <a:off x="457200" y="1809750"/>
            <a:ext cx="645795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r>
              <a:rPr lang="en-US" sz="3200" b="1" i="1">
                <a:solidFill>
                  <a:schemeClr val="bg1"/>
                </a:solidFill>
              </a:rPr>
              <a:t>1. Biến dạng của một lò xo</a:t>
            </a:r>
          </a:p>
        </p:txBody>
      </p:sp>
      <p:sp>
        <p:nvSpPr>
          <p:cNvPr id="10245" name="Text Box 5"/>
          <p:cNvSpPr txBox="1">
            <a:spLocks noChangeArrowheads="1"/>
          </p:cNvSpPr>
          <p:nvPr/>
        </p:nvSpPr>
        <p:spPr bwMode="auto">
          <a:xfrm>
            <a:off x="381000" y="2362200"/>
            <a:ext cx="83820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r>
              <a:rPr lang="vi-VN" sz="2800">
                <a:solidFill>
                  <a:schemeClr val="bg1"/>
                </a:solidFill>
              </a:rPr>
              <a:t>Sự biến dạng của một lò xo có đặc điểm gì ?</a:t>
            </a:r>
          </a:p>
        </p:txBody>
      </p:sp>
      <p:sp>
        <p:nvSpPr>
          <p:cNvPr id="10247" name="Rectangle 7"/>
          <p:cNvSpPr>
            <a:spLocks noChangeArrowheads="1"/>
          </p:cNvSpPr>
          <p:nvPr/>
        </p:nvSpPr>
        <p:spPr bwMode="auto">
          <a:xfrm>
            <a:off x="328613" y="3186113"/>
            <a:ext cx="228600" cy="228600"/>
          </a:xfrm>
          <a:prstGeom prst="rect">
            <a:avLst/>
          </a:prstGeom>
          <a:solidFill>
            <a:srgbClr val="33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336699"/>
              </a:solidFill>
            </a:endParaRPr>
          </a:p>
        </p:txBody>
      </p:sp>
      <p:sp>
        <p:nvSpPr>
          <p:cNvPr id="10248" name="Text Box 8"/>
          <p:cNvSpPr txBox="1">
            <a:spLocks noChangeArrowheads="1"/>
          </p:cNvSpPr>
          <p:nvPr/>
        </p:nvSpPr>
        <p:spPr bwMode="auto">
          <a:xfrm>
            <a:off x="481013" y="2981325"/>
            <a:ext cx="4624387"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r>
              <a:rPr lang="en-US" sz="2800" b="1" u="sng">
                <a:solidFill>
                  <a:schemeClr val="bg1"/>
                </a:solidFill>
              </a:rPr>
              <a:t>Thí nghiệm</a:t>
            </a:r>
            <a:r>
              <a:rPr lang="en-US" sz="2800" b="1">
                <a:solidFill>
                  <a:schemeClr val="bg1"/>
                </a:solidFill>
              </a:rPr>
              <a:t>: Hình 9.1</a:t>
            </a:r>
          </a:p>
        </p:txBody>
      </p:sp>
      <p:sp>
        <p:nvSpPr>
          <p:cNvPr id="10250" name="Text Box 10"/>
          <p:cNvSpPr txBox="1">
            <a:spLocks noChangeArrowheads="1"/>
          </p:cNvSpPr>
          <p:nvPr/>
        </p:nvSpPr>
        <p:spPr bwMode="auto">
          <a:xfrm>
            <a:off x="228600" y="3581400"/>
            <a:ext cx="4038600"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lgn="just"/>
            <a:r>
              <a:rPr lang="en-US" sz="2400">
                <a:solidFill>
                  <a:schemeClr val="bg1"/>
                </a:solidFill>
              </a:rPr>
              <a:t>- Nêu các dụng cụ thí nghiệm trong hình vẽ?</a:t>
            </a:r>
          </a:p>
        </p:txBody>
      </p:sp>
      <p:sp>
        <p:nvSpPr>
          <p:cNvPr id="10251" name="Text Box 11"/>
          <p:cNvSpPr txBox="1">
            <a:spLocks noChangeArrowheads="1"/>
          </p:cNvSpPr>
          <p:nvPr/>
        </p:nvSpPr>
        <p:spPr bwMode="auto">
          <a:xfrm>
            <a:off x="228600" y="4419600"/>
            <a:ext cx="4038600" cy="230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lgn="just"/>
            <a:r>
              <a:rPr lang="vi-VN" sz="2400">
                <a:solidFill>
                  <a:schemeClr val="bg1"/>
                </a:solidFill>
              </a:rPr>
              <a:t>Gồm: …….. lò xo giống nhau có chiều dài tự nhiên l</a:t>
            </a:r>
            <a:r>
              <a:rPr lang="vi-VN" sz="2400" baseline="-25000">
                <a:solidFill>
                  <a:schemeClr val="bg1"/>
                </a:solidFill>
              </a:rPr>
              <a:t>0 </a:t>
            </a:r>
            <a:r>
              <a:rPr lang="vi-VN" sz="2400">
                <a:solidFill>
                  <a:schemeClr val="bg1"/>
                </a:solidFill>
              </a:rPr>
              <a:t>= 8 cm. Một thước đo có ĐCNN bằng ….. cm và các quả nặng có khối lượng bằng 50g.</a:t>
            </a:r>
          </a:p>
        </p:txBody>
      </p:sp>
      <p:sp>
        <p:nvSpPr>
          <p:cNvPr id="10254" name="Text Box 14"/>
          <p:cNvSpPr txBox="1">
            <a:spLocks noChangeArrowheads="1"/>
          </p:cNvSpPr>
          <p:nvPr/>
        </p:nvSpPr>
        <p:spPr bwMode="auto">
          <a:xfrm>
            <a:off x="1447800" y="4419600"/>
            <a:ext cx="99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lgn="l">
              <a:spcBef>
                <a:spcPct val="50000"/>
              </a:spcBef>
            </a:pPr>
            <a:r>
              <a:rPr lang="en-US" sz="2400">
                <a:solidFill>
                  <a:srgbClr val="FF0066"/>
                </a:solidFill>
                <a:latin typeface=".VnTime" pitchFamily="34" charset="0"/>
              </a:rPr>
              <a:t>Ba</a:t>
            </a:r>
          </a:p>
        </p:txBody>
      </p:sp>
      <p:sp>
        <p:nvSpPr>
          <p:cNvPr id="10255" name="Text Box 15"/>
          <p:cNvSpPr txBox="1">
            <a:spLocks noChangeArrowheads="1"/>
          </p:cNvSpPr>
          <p:nvPr/>
        </p:nvSpPr>
        <p:spPr bwMode="auto">
          <a:xfrm>
            <a:off x="228600" y="5927725"/>
            <a:ext cx="838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lgn="l"/>
            <a:r>
              <a:rPr lang="en-US" sz="2000">
                <a:solidFill>
                  <a:srgbClr val="FF0066"/>
                </a:solidFill>
              </a:rPr>
              <a:t>0,2</a:t>
            </a:r>
          </a:p>
        </p:txBody>
      </p:sp>
      <p:sp>
        <p:nvSpPr>
          <p:cNvPr id="6155" name="Text Box 16"/>
          <p:cNvSpPr txBox="1">
            <a:spLocks noChangeArrowheads="1"/>
          </p:cNvSpPr>
          <p:nvPr/>
        </p:nvSpPr>
        <p:spPr bwMode="auto">
          <a:xfrm>
            <a:off x="-76200" y="76200"/>
            <a:ext cx="2057400" cy="1077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r>
              <a:rPr lang="en-US" sz="3200"/>
              <a:t>BÀI 9 TIẾT 10 </a:t>
            </a:r>
          </a:p>
        </p:txBody>
      </p:sp>
      <p:sp>
        <p:nvSpPr>
          <p:cNvPr id="6156" name="WordArt 18" descr="White marble"/>
          <p:cNvSpPr>
            <a:spLocks noChangeArrowheads="1" noChangeShapeType="1" noTextEdit="1"/>
          </p:cNvSpPr>
          <p:nvPr/>
        </p:nvSpPr>
        <p:spPr bwMode="auto">
          <a:xfrm>
            <a:off x="1981200" y="0"/>
            <a:ext cx="6477000" cy="12954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r>
              <a:rPr lang="vi-VN" sz="3600" kern="10">
                <a:ln w="9525">
                  <a:round/>
                  <a:headEnd/>
                  <a:tailEnd/>
                </a:ln>
                <a:latin typeface="Verdana"/>
              </a:rPr>
              <a:t>lực đàn hồi</a:t>
            </a:r>
            <a:endParaRPr lang="en-US" sz="3600" kern="10">
              <a:ln w="9525">
                <a:round/>
                <a:headEnd/>
                <a:tailEnd/>
              </a:ln>
              <a:latin typeface="Verdana"/>
            </a:endParaRPr>
          </a:p>
        </p:txBody>
      </p:sp>
      <p:pic>
        <p:nvPicPr>
          <p:cNvPr id="10259" name="Picture 19" descr="Luc dan hoi cua lo x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2819400"/>
            <a:ext cx="48768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0" name="Picture 20" descr="qua na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3600" y="6248400"/>
            <a:ext cx="4381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1" name="Picture 21" descr="qua na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29400" y="6248400"/>
            <a:ext cx="4381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2" name="Picture 22" descr="qua na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15200" y="6229350"/>
            <a:ext cx="4381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heel spokes="8"/>
    <p:sndAc>
      <p:stSnd>
        <p:snd r:embed="rId2"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5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024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10243">
                                            <p:txEl>
                                              <p:pRg st="0" end="0"/>
                                            </p:txEl>
                                          </p:spTgt>
                                        </p:tgtEl>
                                        <p:attrNameLst>
                                          <p:attrName>style.rotation</p:attrName>
                                        </p:attrNameLst>
                                      </p:cBhvr>
                                      <p:tavLst>
                                        <p:tav tm="0">
                                          <p:val>
                                            <p:fltVal val="90"/>
                                          </p:val>
                                        </p:tav>
                                        <p:tav tm="100000">
                                          <p:val>
                                            <p:fltVal val="0"/>
                                          </p:val>
                                        </p:tav>
                                      </p:tavLst>
                                    </p:anim>
                                    <p:animEffect transition="in" filter="fade">
                                      <p:cBhvr>
                                        <p:cTn id="10" dur="500"/>
                                        <p:tgtEl>
                                          <p:spTgt spid="10243">
                                            <p:txEl>
                                              <p:pRg st="0" end="0"/>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1" presetClass="entr" presetSubtype="0" fill="hold" nodeType="clickEffect">
                                  <p:stCondLst>
                                    <p:cond delay="0"/>
                                  </p:stCondLst>
                                  <p:iterate type="lt">
                                    <p:tmPct val="5000"/>
                                  </p:iterate>
                                  <p:childTnLst>
                                    <p:set>
                                      <p:cBhvr>
                                        <p:cTn id="14" dur="1" fill="hold">
                                          <p:stCondLst>
                                            <p:cond delay="0"/>
                                          </p:stCondLst>
                                        </p:cTn>
                                        <p:tgtEl>
                                          <p:spTgt spid="10244">
                                            <p:txEl>
                                              <p:pRg st="0" end="0"/>
                                            </p:txEl>
                                          </p:spTgt>
                                        </p:tgtEl>
                                        <p:attrNameLst>
                                          <p:attrName>style.visibility</p:attrName>
                                        </p:attrNameLst>
                                      </p:cBhvr>
                                      <p:to>
                                        <p:strVal val="visible"/>
                                      </p:to>
                                    </p:set>
                                    <p:anim calcmode="lin" valueType="num">
                                      <p:cBhvr>
                                        <p:cTn id="15" dur="500" fill="hold"/>
                                        <p:tgtEl>
                                          <p:spTgt spid="10244">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10244">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10244">
                                            <p:txEl>
                                              <p:pRg st="0" end="0"/>
                                            </p:txEl>
                                          </p:spTgt>
                                        </p:tgtEl>
                                        <p:attrNameLst>
                                          <p:attrName>style.rotation</p:attrName>
                                        </p:attrNameLst>
                                      </p:cBhvr>
                                      <p:tavLst>
                                        <p:tav tm="0">
                                          <p:val>
                                            <p:fltVal val="90"/>
                                          </p:val>
                                        </p:tav>
                                        <p:tav tm="100000">
                                          <p:val>
                                            <p:fltVal val="0"/>
                                          </p:val>
                                        </p:tav>
                                      </p:tavLst>
                                    </p:anim>
                                    <p:animEffect transition="in" filter="fade">
                                      <p:cBhvr>
                                        <p:cTn id="18" dur="500"/>
                                        <p:tgtEl>
                                          <p:spTgt spid="10244">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ntr" presetSubtype="16" fill="hold" nodeType="clickEffect">
                                  <p:stCondLst>
                                    <p:cond delay="0"/>
                                  </p:stCondLst>
                                  <p:childTnLst>
                                    <p:set>
                                      <p:cBhvr>
                                        <p:cTn id="22" dur="1" fill="hold">
                                          <p:stCondLst>
                                            <p:cond delay="0"/>
                                          </p:stCondLst>
                                        </p:cTn>
                                        <p:tgtEl>
                                          <p:spTgt spid="10245">
                                            <p:txEl>
                                              <p:pRg st="0" end="0"/>
                                            </p:txEl>
                                          </p:spTgt>
                                        </p:tgtEl>
                                        <p:attrNameLst>
                                          <p:attrName>style.visibility</p:attrName>
                                        </p:attrNameLst>
                                      </p:cBhvr>
                                      <p:to>
                                        <p:strVal val="visible"/>
                                      </p:to>
                                    </p:set>
                                    <p:anim calcmode="lin" valueType="num">
                                      <p:cBhvr>
                                        <p:cTn id="23" dur="500" fill="hold"/>
                                        <p:tgtEl>
                                          <p:spTgt spid="10245">
                                            <p:txEl>
                                              <p:pRg st="0" end="0"/>
                                            </p:txEl>
                                          </p:spTgt>
                                        </p:tgtEl>
                                        <p:attrNameLst>
                                          <p:attrName>ppt_w</p:attrName>
                                        </p:attrNameLst>
                                      </p:cBhvr>
                                      <p:tavLst>
                                        <p:tav tm="0">
                                          <p:val>
                                            <p:fltVal val="0"/>
                                          </p:val>
                                        </p:tav>
                                        <p:tav tm="100000">
                                          <p:val>
                                            <p:strVal val="#ppt_w"/>
                                          </p:val>
                                        </p:tav>
                                      </p:tavLst>
                                    </p:anim>
                                    <p:anim calcmode="lin" valueType="num">
                                      <p:cBhvr>
                                        <p:cTn id="24" dur="500" fill="hold"/>
                                        <p:tgtEl>
                                          <p:spTgt spid="10245">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1" presetClass="entr" presetSubtype="0" fill="hold" grpId="0" nodeType="clickEffect">
                                  <p:stCondLst>
                                    <p:cond delay="0"/>
                                  </p:stCondLst>
                                  <p:iterate type="lt">
                                    <p:tmPct val="5000"/>
                                  </p:iterate>
                                  <p:childTnLst>
                                    <p:set>
                                      <p:cBhvr>
                                        <p:cTn id="28" dur="1" fill="hold">
                                          <p:stCondLst>
                                            <p:cond delay="0"/>
                                          </p:stCondLst>
                                        </p:cTn>
                                        <p:tgtEl>
                                          <p:spTgt spid="10247"/>
                                        </p:tgtEl>
                                        <p:attrNameLst>
                                          <p:attrName>style.visibility</p:attrName>
                                        </p:attrNameLst>
                                      </p:cBhvr>
                                      <p:to>
                                        <p:strVal val="visible"/>
                                      </p:to>
                                    </p:set>
                                    <p:anim calcmode="lin" valueType="num">
                                      <p:cBhvr>
                                        <p:cTn id="29" dur="1000" fill="hold"/>
                                        <p:tgtEl>
                                          <p:spTgt spid="10247"/>
                                        </p:tgtEl>
                                        <p:attrNameLst>
                                          <p:attrName>ppt_w</p:attrName>
                                        </p:attrNameLst>
                                      </p:cBhvr>
                                      <p:tavLst>
                                        <p:tav tm="0">
                                          <p:val>
                                            <p:fltVal val="0"/>
                                          </p:val>
                                        </p:tav>
                                        <p:tav tm="100000">
                                          <p:val>
                                            <p:strVal val="#ppt_w"/>
                                          </p:val>
                                        </p:tav>
                                      </p:tavLst>
                                    </p:anim>
                                    <p:anim calcmode="lin" valueType="num">
                                      <p:cBhvr>
                                        <p:cTn id="30" dur="1000" fill="hold"/>
                                        <p:tgtEl>
                                          <p:spTgt spid="10247"/>
                                        </p:tgtEl>
                                        <p:attrNameLst>
                                          <p:attrName>ppt_h</p:attrName>
                                        </p:attrNameLst>
                                      </p:cBhvr>
                                      <p:tavLst>
                                        <p:tav tm="0">
                                          <p:val>
                                            <p:fltVal val="0"/>
                                          </p:val>
                                        </p:tav>
                                        <p:tav tm="100000">
                                          <p:val>
                                            <p:strVal val="#ppt_h"/>
                                          </p:val>
                                        </p:tav>
                                      </p:tavLst>
                                    </p:anim>
                                    <p:anim calcmode="lin" valueType="num">
                                      <p:cBhvr>
                                        <p:cTn id="31" dur="1000" fill="hold"/>
                                        <p:tgtEl>
                                          <p:spTgt spid="10247"/>
                                        </p:tgtEl>
                                        <p:attrNameLst>
                                          <p:attrName>style.rotation</p:attrName>
                                        </p:attrNameLst>
                                      </p:cBhvr>
                                      <p:tavLst>
                                        <p:tav tm="0">
                                          <p:val>
                                            <p:fltVal val="90"/>
                                          </p:val>
                                        </p:tav>
                                        <p:tav tm="100000">
                                          <p:val>
                                            <p:fltVal val="0"/>
                                          </p:val>
                                        </p:tav>
                                      </p:tavLst>
                                    </p:anim>
                                    <p:animEffect transition="in" filter="fade">
                                      <p:cBhvr>
                                        <p:cTn id="32" dur="1000"/>
                                        <p:tgtEl>
                                          <p:spTgt spid="10247"/>
                                        </p:tgtEl>
                                      </p:cBhvr>
                                    </p:animEffect>
                                  </p:childTnLst>
                                </p:cTn>
                              </p:par>
                            </p:childTnLst>
                          </p:cTn>
                        </p:par>
                        <p:par>
                          <p:cTn id="33" fill="hold" nodeType="afterGroup">
                            <p:stCondLst>
                              <p:cond delay="1000"/>
                            </p:stCondLst>
                            <p:childTnLst>
                              <p:par>
                                <p:cTn id="34" presetID="56" presetClass="entr" presetSubtype="0" fill="hold" nodeType="afterEffect">
                                  <p:stCondLst>
                                    <p:cond delay="0"/>
                                  </p:stCondLst>
                                  <p:iterate type="lt">
                                    <p:tmPct val="10000"/>
                                  </p:iterate>
                                  <p:childTnLst>
                                    <p:set>
                                      <p:cBhvr>
                                        <p:cTn id="35" dur="1" fill="hold">
                                          <p:stCondLst>
                                            <p:cond delay="0"/>
                                          </p:stCondLst>
                                        </p:cTn>
                                        <p:tgtEl>
                                          <p:spTgt spid="10248">
                                            <p:txEl>
                                              <p:pRg st="0" end="0"/>
                                            </p:txEl>
                                          </p:spTgt>
                                        </p:tgtEl>
                                        <p:attrNameLst>
                                          <p:attrName>style.visibility</p:attrName>
                                        </p:attrNameLst>
                                      </p:cBhvr>
                                      <p:to>
                                        <p:strVal val="visible"/>
                                      </p:to>
                                    </p:set>
                                    <p:anim by="(-#ppt_w*2)" calcmode="lin" valueType="num">
                                      <p:cBhvr rctx="PPT">
                                        <p:cTn id="36" dur="500" autoRev="1" fill="hold">
                                          <p:stCondLst>
                                            <p:cond delay="0"/>
                                          </p:stCondLst>
                                        </p:cTn>
                                        <p:tgtEl>
                                          <p:spTgt spid="10248">
                                            <p:txEl>
                                              <p:pRg st="0" end="0"/>
                                            </p:txEl>
                                          </p:spTgt>
                                        </p:tgtEl>
                                        <p:attrNameLst>
                                          <p:attrName>ppt_w</p:attrName>
                                        </p:attrNameLst>
                                      </p:cBhvr>
                                    </p:anim>
                                    <p:anim by="(#ppt_w*0.50)" calcmode="lin" valueType="num">
                                      <p:cBhvr>
                                        <p:cTn id="37" dur="500" decel="50000" autoRev="1" fill="hold">
                                          <p:stCondLst>
                                            <p:cond delay="0"/>
                                          </p:stCondLst>
                                        </p:cTn>
                                        <p:tgtEl>
                                          <p:spTgt spid="10248">
                                            <p:txEl>
                                              <p:pRg st="0" end="0"/>
                                            </p:txEl>
                                          </p:spTgt>
                                        </p:tgtEl>
                                        <p:attrNameLst>
                                          <p:attrName>ppt_x</p:attrName>
                                        </p:attrNameLst>
                                      </p:cBhvr>
                                    </p:anim>
                                    <p:anim from="(-#ppt_h/2)" to="(#ppt_y)" calcmode="lin" valueType="num">
                                      <p:cBhvr>
                                        <p:cTn id="38" dur="1000" fill="hold">
                                          <p:stCondLst>
                                            <p:cond delay="0"/>
                                          </p:stCondLst>
                                        </p:cTn>
                                        <p:tgtEl>
                                          <p:spTgt spid="10248">
                                            <p:txEl>
                                              <p:pRg st="0" end="0"/>
                                            </p:txEl>
                                          </p:spTgt>
                                        </p:tgtEl>
                                        <p:attrNameLst>
                                          <p:attrName>ppt_y</p:attrName>
                                        </p:attrNameLst>
                                      </p:cBhvr>
                                    </p:anim>
                                    <p:animRot by="21600000">
                                      <p:cBhvr>
                                        <p:cTn id="39" dur="1000" fill="hold">
                                          <p:stCondLst>
                                            <p:cond delay="0"/>
                                          </p:stCondLst>
                                        </p:cTn>
                                        <p:tgtEl>
                                          <p:spTgt spid="10248">
                                            <p:txEl>
                                              <p:pRg st="0" end="0"/>
                                            </p:txEl>
                                          </p:spTgt>
                                        </p:tgtEl>
                                        <p:attrNameLst>
                                          <p:attrName>r</p:attrName>
                                        </p:attrNameLst>
                                      </p:cBhvr>
                                    </p:animRot>
                                  </p:childTnLst>
                                </p:cTn>
                              </p:par>
                            </p:childTnLst>
                          </p:cTn>
                        </p:par>
                      </p:childTnLst>
                    </p:cTn>
                  </p:par>
                  <p:par>
                    <p:cTn id="40" fill="hold" nodeType="clickPar">
                      <p:stCondLst>
                        <p:cond delay="indefinite"/>
                      </p:stCondLst>
                      <p:childTnLst>
                        <p:par>
                          <p:cTn id="41" fill="hold" nodeType="withGroup">
                            <p:stCondLst>
                              <p:cond delay="0"/>
                            </p:stCondLst>
                            <p:childTnLst>
                              <p:par>
                                <p:cTn id="42" presetID="53" presetClass="entr" presetSubtype="0" fill="hold" nodeType="clickEffect">
                                  <p:stCondLst>
                                    <p:cond delay="0"/>
                                  </p:stCondLst>
                                  <p:childTnLst>
                                    <p:set>
                                      <p:cBhvr>
                                        <p:cTn id="43" dur="1" fill="hold">
                                          <p:stCondLst>
                                            <p:cond delay="0"/>
                                          </p:stCondLst>
                                        </p:cTn>
                                        <p:tgtEl>
                                          <p:spTgt spid="10261"/>
                                        </p:tgtEl>
                                        <p:attrNameLst>
                                          <p:attrName>style.visibility</p:attrName>
                                        </p:attrNameLst>
                                      </p:cBhvr>
                                      <p:to>
                                        <p:strVal val="visible"/>
                                      </p:to>
                                    </p:set>
                                    <p:anim calcmode="lin" valueType="num">
                                      <p:cBhvr>
                                        <p:cTn id="44" dur="500" fill="hold"/>
                                        <p:tgtEl>
                                          <p:spTgt spid="10261"/>
                                        </p:tgtEl>
                                        <p:attrNameLst>
                                          <p:attrName>ppt_w</p:attrName>
                                        </p:attrNameLst>
                                      </p:cBhvr>
                                      <p:tavLst>
                                        <p:tav tm="0">
                                          <p:val>
                                            <p:fltVal val="0"/>
                                          </p:val>
                                        </p:tav>
                                        <p:tav tm="100000">
                                          <p:val>
                                            <p:strVal val="#ppt_w"/>
                                          </p:val>
                                        </p:tav>
                                      </p:tavLst>
                                    </p:anim>
                                    <p:anim calcmode="lin" valueType="num">
                                      <p:cBhvr>
                                        <p:cTn id="45" dur="500" fill="hold"/>
                                        <p:tgtEl>
                                          <p:spTgt spid="10261"/>
                                        </p:tgtEl>
                                        <p:attrNameLst>
                                          <p:attrName>ppt_h</p:attrName>
                                        </p:attrNameLst>
                                      </p:cBhvr>
                                      <p:tavLst>
                                        <p:tav tm="0">
                                          <p:val>
                                            <p:fltVal val="0"/>
                                          </p:val>
                                        </p:tav>
                                        <p:tav tm="100000">
                                          <p:val>
                                            <p:strVal val="#ppt_h"/>
                                          </p:val>
                                        </p:tav>
                                      </p:tavLst>
                                    </p:anim>
                                    <p:animEffect transition="in" filter="fade">
                                      <p:cBhvr>
                                        <p:cTn id="46" dur="500"/>
                                        <p:tgtEl>
                                          <p:spTgt spid="10261"/>
                                        </p:tgtEl>
                                      </p:cBhvr>
                                    </p:animEffect>
                                  </p:childTnLst>
                                </p:cTn>
                              </p:par>
                              <p:par>
                                <p:cTn id="47" presetID="53" presetClass="entr" presetSubtype="0" fill="hold" nodeType="withEffect">
                                  <p:stCondLst>
                                    <p:cond delay="0"/>
                                  </p:stCondLst>
                                  <p:childTnLst>
                                    <p:set>
                                      <p:cBhvr>
                                        <p:cTn id="48" dur="1" fill="hold">
                                          <p:stCondLst>
                                            <p:cond delay="0"/>
                                          </p:stCondLst>
                                        </p:cTn>
                                        <p:tgtEl>
                                          <p:spTgt spid="10262"/>
                                        </p:tgtEl>
                                        <p:attrNameLst>
                                          <p:attrName>style.visibility</p:attrName>
                                        </p:attrNameLst>
                                      </p:cBhvr>
                                      <p:to>
                                        <p:strVal val="visible"/>
                                      </p:to>
                                    </p:set>
                                    <p:anim calcmode="lin" valueType="num">
                                      <p:cBhvr>
                                        <p:cTn id="49" dur="500" fill="hold"/>
                                        <p:tgtEl>
                                          <p:spTgt spid="10262"/>
                                        </p:tgtEl>
                                        <p:attrNameLst>
                                          <p:attrName>ppt_w</p:attrName>
                                        </p:attrNameLst>
                                      </p:cBhvr>
                                      <p:tavLst>
                                        <p:tav tm="0">
                                          <p:val>
                                            <p:fltVal val="0"/>
                                          </p:val>
                                        </p:tav>
                                        <p:tav tm="100000">
                                          <p:val>
                                            <p:strVal val="#ppt_w"/>
                                          </p:val>
                                        </p:tav>
                                      </p:tavLst>
                                    </p:anim>
                                    <p:anim calcmode="lin" valueType="num">
                                      <p:cBhvr>
                                        <p:cTn id="50" dur="500" fill="hold"/>
                                        <p:tgtEl>
                                          <p:spTgt spid="10262"/>
                                        </p:tgtEl>
                                        <p:attrNameLst>
                                          <p:attrName>ppt_h</p:attrName>
                                        </p:attrNameLst>
                                      </p:cBhvr>
                                      <p:tavLst>
                                        <p:tav tm="0">
                                          <p:val>
                                            <p:fltVal val="0"/>
                                          </p:val>
                                        </p:tav>
                                        <p:tav tm="100000">
                                          <p:val>
                                            <p:strVal val="#ppt_h"/>
                                          </p:val>
                                        </p:tav>
                                      </p:tavLst>
                                    </p:anim>
                                    <p:animEffect transition="in" filter="fade">
                                      <p:cBhvr>
                                        <p:cTn id="51" dur="500"/>
                                        <p:tgtEl>
                                          <p:spTgt spid="10262"/>
                                        </p:tgtEl>
                                      </p:cBhvr>
                                    </p:animEffect>
                                  </p:childTnLst>
                                </p:cTn>
                              </p:par>
                              <p:par>
                                <p:cTn id="52" presetID="53" presetClass="entr" presetSubtype="0" fill="hold" nodeType="withEffect">
                                  <p:stCondLst>
                                    <p:cond delay="0"/>
                                  </p:stCondLst>
                                  <p:childTnLst>
                                    <p:set>
                                      <p:cBhvr>
                                        <p:cTn id="53" dur="1" fill="hold">
                                          <p:stCondLst>
                                            <p:cond delay="0"/>
                                          </p:stCondLst>
                                        </p:cTn>
                                        <p:tgtEl>
                                          <p:spTgt spid="10260"/>
                                        </p:tgtEl>
                                        <p:attrNameLst>
                                          <p:attrName>style.visibility</p:attrName>
                                        </p:attrNameLst>
                                      </p:cBhvr>
                                      <p:to>
                                        <p:strVal val="visible"/>
                                      </p:to>
                                    </p:set>
                                    <p:anim calcmode="lin" valueType="num">
                                      <p:cBhvr>
                                        <p:cTn id="54" dur="500" fill="hold"/>
                                        <p:tgtEl>
                                          <p:spTgt spid="10260"/>
                                        </p:tgtEl>
                                        <p:attrNameLst>
                                          <p:attrName>ppt_w</p:attrName>
                                        </p:attrNameLst>
                                      </p:cBhvr>
                                      <p:tavLst>
                                        <p:tav tm="0">
                                          <p:val>
                                            <p:fltVal val="0"/>
                                          </p:val>
                                        </p:tav>
                                        <p:tav tm="100000">
                                          <p:val>
                                            <p:strVal val="#ppt_w"/>
                                          </p:val>
                                        </p:tav>
                                      </p:tavLst>
                                    </p:anim>
                                    <p:anim calcmode="lin" valueType="num">
                                      <p:cBhvr>
                                        <p:cTn id="55" dur="500" fill="hold"/>
                                        <p:tgtEl>
                                          <p:spTgt spid="10260"/>
                                        </p:tgtEl>
                                        <p:attrNameLst>
                                          <p:attrName>ppt_h</p:attrName>
                                        </p:attrNameLst>
                                      </p:cBhvr>
                                      <p:tavLst>
                                        <p:tav tm="0">
                                          <p:val>
                                            <p:fltVal val="0"/>
                                          </p:val>
                                        </p:tav>
                                        <p:tav tm="100000">
                                          <p:val>
                                            <p:strVal val="#ppt_h"/>
                                          </p:val>
                                        </p:tav>
                                      </p:tavLst>
                                    </p:anim>
                                    <p:animEffect transition="in" filter="fade">
                                      <p:cBhvr>
                                        <p:cTn id="56" dur="500"/>
                                        <p:tgtEl>
                                          <p:spTgt spid="10260"/>
                                        </p:tgtEl>
                                      </p:cBhvr>
                                    </p:animEffect>
                                  </p:childTnLst>
                                </p:cTn>
                              </p:par>
                            </p:childTnLst>
                          </p:cTn>
                        </p:par>
                        <p:par>
                          <p:cTn id="57" fill="hold" nodeType="afterGroup">
                            <p:stCondLst>
                              <p:cond delay="500"/>
                            </p:stCondLst>
                            <p:childTnLst>
                              <p:par>
                                <p:cTn id="58" presetID="53" presetClass="entr" presetSubtype="0" fill="hold" nodeType="afterEffect">
                                  <p:stCondLst>
                                    <p:cond delay="0"/>
                                  </p:stCondLst>
                                  <p:childTnLst>
                                    <p:set>
                                      <p:cBhvr>
                                        <p:cTn id="59" dur="1" fill="hold">
                                          <p:stCondLst>
                                            <p:cond delay="0"/>
                                          </p:stCondLst>
                                        </p:cTn>
                                        <p:tgtEl>
                                          <p:spTgt spid="10259"/>
                                        </p:tgtEl>
                                        <p:attrNameLst>
                                          <p:attrName>style.visibility</p:attrName>
                                        </p:attrNameLst>
                                      </p:cBhvr>
                                      <p:to>
                                        <p:strVal val="visible"/>
                                      </p:to>
                                    </p:set>
                                    <p:anim calcmode="lin" valueType="num">
                                      <p:cBhvr>
                                        <p:cTn id="60" dur="500" fill="hold"/>
                                        <p:tgtEl>
                                          <p:spTgt spid="10259"/>
                                        </p:tgtEl>
                                        <p:attrNameLst>
                                          <p:attrName>ppt_w</p:attrName>
                                        </p:attrNameLst>
                                      </p:cBhvr>
                                      <p:tavLst>
                                        <p:tav tm="0">
                                          <p:val>
                                            <p:fltVal val="0"/>
                                          </p:val>
                                        </p:tav>
                                        <p:tav tm="100000">
                                          <p:val>
                                            <p:strVal val="#ppt_w"/>
                                          </p:val>
                                        </p:tav>
                                      </p:tavLst>
                                    </p:anim>
                                    <p:anim calcmode="lin" valueType="num">
                                      <p:cBhvr>
                                        <p:cTn id="61" dur="500" fill="hold"/>
                                        <p:tgtEl>
                                          <p:spTgt spid="10259"/>
                                        </p:tgtEl>
                                        <p:attrNameLst>
                                          <p:attrName>ppt_h</p:attrName>
                                        </p:attrNameLst>
                                      </p:cBhvr>
                                      <p:tavLst>
                                        <p:tav tm="0">
                                          <p:val>
                                            <p:fltVal val="0"/>
                                          </p:val>
                                        </p:tav>
                                        <p:tav tm="100000">
                                          <p:val>
                                            <p:strVal val="#ppt_h"/>
                                          </p:val>
                                        </p:tav>
                                      </p:tavLst>
                                    </p:anim>
                                    <p:animEffect transition="in" filter="fade">
                                      <p:cBhvr>
                                        <p:cTn id="62" dur="500"/>
                                        <p:tgtEl>
                                          <p:spTgt spid="10259"/>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4" presetClass="entr" presetSubtype="10" fill="hold" nodeType="clickEffect">
                                  <p:stCondLst>
                                    <p:cond delay="0"/>
                                  </p:stCondLst>
                                  <p:childTnLst>
                                    <p:set>
                                      <p:cBhvr>
                                        <p:cTn id="66" dur="1" fill="hold">
                                          <p:stCondLst>
                                            <p:cond delay="0"/>
                                          </p:stCondLst>
                                        </p:cTn>
                                        <p:tgtEl>
                                          <p:spTgt spid="10250">
                                            <p:txEl>
                                              <p:pRg st="0" end="0"/>
                                            </p:txEl>
                                          </p:spTgt>
                                        </p:tgtEl>
                                        <p:attrNameLst>
                                          <p:attrName>style.visibility</p:attrName>
                                        </p:attrNameLst>
                                      </p:cBhvr>
                                      <p:to>
                                        <p:strVal val="visible"/>
                                      </p:to>
                                    </p:set>
                                    <p:animEffect transition="in" filter="randombar(horizontal)">
                                      <p:cBhvr>
                                        <p:cTn id="67" dur="500"/>
                                        <p:tgtEl>
                                          <p:spTgt spid="10250">
                                            <p:txEl>
                                              <p:pRg st="0" end="0"/>
                                            </p:txEl>
                                          </p:spTgt>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45" presetClass="entr" presetSubtype="0" fill="hold" nodeType="clickEffect">
                                  <p:stCondLst>
                                    <p:cond delay="0"/>
                                  </p:stCondLst>
                                  <p:iterate type="lt">
                                    <p:tmPct val="10000"/>
                                  </p:iterate>
                                  <p:childTnLst>
                                    <p:set>
                                      <p:cBhvr>
                                        <p:cTn id="71" dur="1" fill="hold">
                                          <p:stCondLst>
                                            <p:cond delay="0"/>
                                          </p:stCondLst>
                                        </p:cTn>
                                        <p:tgtEl>
                                          <p:spTgt spid="10251">
                                            <p:txEl>
                                              <p:pRg st="0" end="0"/>
                                            </p:txEl>
                                          </p:spTgt>
                                        </p:tgtEl>
                                        <p:attrNameLst>
                                          <p:attrName>style.visibility</p:attrName>
                                        </p:attrNameLst>
                                      </p:cBhvr>
                                      <p:to>
                                        <p:strVal val="visible"/>
                                      </p:to>
                                    </p:set>
                                    <p:animEffect transition="in" filter="fade">
                                      <p:cBhvr>
                                        <p:cTn id="72" dur="500"/>
                                        <p:tgtEl>
                                          <p:spTgt spid="10251">
                                            <p:txEl>
                                              <p:pRg st="0" end="0"/>
                                            </p:txEl>
                                          </p:spTgt>
                                        </p:tgtEl>
                                      </p:cBhvr>
                                    </p:animEffect>
                                    <p:anim calcmode="lin" valueType="num">
                                      <p:cBhvr>
                                        <p:cTn id="73" dur="500" fill="hold"/>
                                        <p:tgtEl>
                                          <p:spTgt spid="10251">
                                            <p:txEl>
                                              <p:pRg st="0" end="0"/>
                                            </p:txEl>
                                          </p:spTgt>
                                        </p:tgtEl>
                                        <p:attrNameLst>
                                          <p:attrName>ppt_w</p:attrName>
                                        </p:attrNameLst>
                                      </p:cBhvr>
                                      <p:tavLst>
                                        <p:tav tm="0" fmla="#ppt_w*sin(2.5*pi*$)">
                                          <p:val>
                                            <p:fltVal val="0"/>
                                          </p:val>
                                        </p:tav>
                                        <p:tav tm="100000">
                                          <p:val>
                                            <p:fltVal val="1"/>
                                          </p:val>
                                        </p:tav>
                                      </p:tavLst>
                                    </p:anim>
                                    <p:anim calcmode="lin" valueType="num">
                                      <p:cBhvr>
                                        <p:cTn id="74" dur="500" fill="hold"/>
                                        <p:tgtEl>
                                          <p:spTgt spid="10251">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38" presetClass="entr" presetSubtype="0" accel="50000" fill="hold" grpId="0" nodeType="clickEffect">
                                  <p:stCondLst>
                                    <p:cond delay="0"/>
                                  </p:stCondLst>
                                  <p:iterate type="lt">
                                    <p:tmPct val="50000"/>
                                  </p:iterate>
                                  <p:childTnLst>
                                    <p:set>
                                      <p:cBhvr>
                                        <p:cTn id="78" dur="1" fill="hold">
                                          <p:stCondLst>
                                            <p:cond delay="0"/>
                                          </p:stCondLst>
                                        </p:cTn>
                                        <p:tgtEl>
                                          <p:spTgt spid="10254"/>
                                        </p:tgtEl>
                                        <p:attrNameLst>
                                          <p:attrName>style.visibility</p:attrName>
                                        </p:attrNameLst>
                                      </p:cBhvr>
                                      <p:to>
                                        <p:strVal val="visible"/>
                                      </p:to>
                                    </p:set>
                                    <p:set>
                                      <p:cBhvr>
                                        <p:cTn id="79" dur="455" fill="hold">
                                          <p:stCondLst>
                                            <p:cond delay="0"/>
                                          </p:stCondLst>
                                        </p:cTn>
                                        <p:tgtEl>
                                          <p:spTgt spid="10254"/>
                                        </p:tgtEl>
                                        <p:attrNameLst>
                                          <p:attrName>style.rotation</p:attrName>
                                        </p:attrNameLst>
                                      </p:cBhvr>
                                      <p:to>
                                        <p:strVal val="-45.0"/>
                                      </p:to>
                                    </p:set>
                                    <p:anim calcmode="lin" valueType="num">
                                      <p:cBhvr>
                                        <p:cTn id="80" dur="455" fill="hold">
                                          <p:stCondLst>
                                            <p:cond delay="455"/>
                                          </p:stCondLst>
                                        </p:cTn>
                                        <p:tgtEl>
                                          <p:spTgt spid="10254"/>
                                        </p:tgtEl>
                                        <p:attrNameLst>
                                          <p:attrName>style.rotation</p:attrName>
                                        </p:attrNameLst>
                                      </p:cBhvr>
                                      <p:tavLst>
                                        <p:tav tm="0">
                                          <p:val>
                                            <p:fltVal val="-45"/>
                                          </p:val>
                                        </p:tav>
                                        <p:tav tm="69900">
                                          <p:val>
                                            <p:fltVal val="45"/>
                                          </p:val>
                                        </p:tav>
                                        <p:tav tm="100000">
                                          <p:val>
                                            <p:fltVal val="0"/>
                                          </p:val>
                                        </p:tav>
                                      </p:tavLst>
                                    </p:anim>
                                    <p:anim calcmode="lin" valueType="num">
                                      <p:cBhvr>
                                        <p:cTn id="81" dur="455" fill="hold">
                                          <p:stCondLst>
                                            <p:cond delay="0"/>
                                          </p:stCondLst>
                                        </p:cTn>
                                        <p:tgtEl>
                                          <p:spTgt spid="10254"/>
                                        </p:tgtEl>
                                        <p:attrNameLst>
                                          <p:attrName>ppt_y</p:attrName>
                                        </p:attrNameLst>
                                      </p:cBhvr>
                                      <p:tavLst>
                                        <p:tav tm="0">
                                          <p:val>
                                            <p:strVal val="#ppt_y-1"/>
                                          </p:val>
                                        </p:tav>
                                        <p:tav tm="100000">
                                          <p:val>
                                            <p:strVal val="#ppt_y-(0.354*#ppt_w-0.172*#ppt_h)"/>
                                          </p:val>
                                        </p:tav>
                                      </p:tavLst>
                                    </p:anim>
                                    <p:anim calcmode="lin" valueType="num">
                                      <p:cBhvr>
                                        <p:cTn id="82" dur="156" decel="50000" autoRev="1" fill="hold">
                                          <p:stCondLst>
                                            <p:cond delay="455"/>
                                          </p:stCondLst>
                                        </p:cTn>
                                        <p:tgtEl>
                                          <p:spTgt spid="10254"/>
                                        </p:tgtEl>
                                        <p:attrNameLst>
                                          <p:attrName>ppt_y</p:attrName>
                                        </p:attrNameLst>
                                      </p:cBhvr>
                                      <p:tavLst>
                                        <p:tav tm="0">
                                          <p:val>
                                            <p:strVal val="#ppt_y-(0.354*#ppt_w-0.172*#ppt_h)"/>
                                          </p:val>
                                        </p:tav>
                                        <p:tav tm="100000">
                                          <p:val>
                                            <p:strVal val="#ppt_y-(0.354*#ppt_w-0.172*#ppt_h)-#ppt_h/2"/>
                                          </p:val>
                                        </p:tav>
                                      </p:tavLst>
                                    </p:anim>
                                    <p:anim calcmode="lin" valueType="num">
                                      <p:cBhvr>
                                        <p:cTn id="83" dur="136" fill="hold">
                                          <p:stCondLst>
                                            <p:cond delay="864"/>
                                          </p:stCondLst>
                                        </p:cTn>
                                        <p:tgtEl>
                                          <p:spTgt spid="10254"/>
                                        </p:tgtEl>
                                        <p:attrNameLst>
                                          <p:attrName>ppt_y</p:attrName>
                                        </p:attrNameLst>
                                      </p:cBhvr>
                                      <p:tavLst>
                                        <p:tav tm="0">
                                          <p:val>
                                            <p:strVal val="#ppt_y-(0.354*#ppt_w-0.172*#ppt_h)"/>
                                          </p:val>
                                        </p:tav>
                                        <p:tav tm="100000">
                                          <p:val>
                                            <p:strVal val="#ppt_y"/>
                                          </p:val>
                                        </p:tav>
                                      </p:tavLst>
                                    </p:anim>
                                  </p:childTnLst>
                                </p:cTn>
                              </p:par>
                            </p:childTnLst>
                          </p:cTn>
                        </p:par>
                        <p:par>
                          <p:cTn id="84" fill="hold" nodeType="afterGroup">
                            <p:stCondLst>
                              <p:cond delay="1500"/>
                            </p:stCondLst>
                            <p:childTnLst>
                              <p:par>
                                <p:cTn id="85" presetID="26" presetClass="entr" presetSubtype="0" fill="hold" nodeType="afterEffect">
                                  <p:stCondLst>
                                    <p:cond delay="0"/>
                                  </p:stCondLst>
                                  <p:childTnLst>
                                    <p:set>
                                      <p:cBhvr>
                                        <p:cTn id="86" dur="1" fill="hold">
                                          <p:stCondLst>
                                            <p:cond delay="0"/>
                                          </p:stCondLst>
                                        </p:cTn>
                                        <p:tgtEl>
                                          <p:spTgt spid="10255">
                                            <p:txEl>
                                              <p:pRg st="0" end="0"/>
                                            </p:txEl>
                                          </p:spTgt>
                                        </p:tgtEl>
                                        <p:attrNameLst>
                                          <p:attrName>style.visibility</p:attrName>
                                        </p:attrNameLst>
                                      </p:cBhvr>
                                      <p:to>
                                        <p:strVal val="visible"/>
                                      </p:to>
                                    </p:set>
                                    <p:animEffect transition="in" filter="wipe(down)">
                                      <p:cBhvr>
                                        <p:cTn id="87" dur="580">
                                          <p:stCondLst>
                                            <p:cond delay="0"/>
                                          </p:stCondLst>
                                        </p:cTn>
                                        <p:tgtEl>
                                          <p:spTgt spid="10255">
                                            <p:txEl>
                                              <p:pRg st="0" end="0"/>
                                            </p:txEl>
                                          </p:spTgt>
                                        </p:tgtEl>
                                      </p:cBhvr>
                                    </p:animEffect>
                                    <p:anim calcmode="lin" valueType="num">
                                      <p:cBhvr>
                                        <p:cTn id="88" dur="1822" tmFilter="0,0; 0.14,0.36; 0.43,0.73; 0.71,0.91; 1.0,1.0">
                                          <p:stCondLst>
                                            <p:cond delay="0"/>
                                          </p:stCondLst>
                                        </p:cTn>
                                        <p:tgtEl>
                                          <p:spTgt spid="10255">
                                            <p:txEl>
                                              <p:pRg st="0" end="0"/>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10255">
                                            <p:txEl>
                                              <p:pRg st="0" end="0"/>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10255">
                                            <p:txEl>
                                              <p:pRg st="0" end="0"/>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10255">
                                            <p:txEl>
                                              <p:pRg st="0" end="0"/>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10255">
                                            <p:txEl>
                                              <p:pRg st="0" end="0"/>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10255">
                                            <p:txEl>
                                              <p:pRg st="0" end="0"/>
                                            </p:txEl>
                                          </p:spTgt>
                                        </p:tgtEl>
                                      </p:cBhvr>
                                      <p:to x="100000" y="60000"/>
                                    </p:animScale>
                                    <p:animScale>
                                      <p:cBhvr>
                                        <p:cTn id="94" dur="166" decel="50000">
                                          <p:stCondLst>
                                            <p:cond delay="676"/>
                                          </p:stCondLst>
                                        </p:cTn>
                                        <p:tgtEl>
                                          <p:spTgt spid="10255">
                                            <p:txEl>
                                              <p:pRg st="0" end="0"/>
                                            </p:txEl>
                                          </p:spTgt>
                                        </p:tgtEl>
                                      </p:cBhvr>
                                      <p:to x="100000" y="100000"/>
                                    </p:animScale>
                                    <p:animScale>
                                      <p:cBhvr>
                                        <p:cTn id="95" dur="26">
                                          <p:stCondLst>
                                            <p:cond delay="1312"/>
                                          </p:stCondLst>
                                        </p:cTn>
                                        <p:tgtEl>
                                          <p:spTgt spid="10255">
                                            <p:txEl>
                                              <p:pRg st="0" end="0"/>
                                            </p:txEl>
                                          </p:spTgt>
                                        </p:tgtEl>
                                      </p:cBhvr>
                                      <p:to x="100000" y="80000"/>
                                    </p:animScale>
                                    <p:animScale>
                                      <p:cBhvr>
                                        <p:cTn id="96" dur="166" decel="50000">
                                          <p:stCondLst>
                                            <p:cond delay="1338"/>
                                          </p:stCondLst>
                                        </p:cTn>
                                        <p:tgtEl>
                                          <p:spTgt spid="10255">
                                            <p:txEl>
                                              <p:pRg st="0" end="0"/>
                                            </p:txEl>
                                          </p:spTgt>
                                        </p:tgtEl>
                                      </p:cBhvr>
                                      <p:to x="100000" y="100000"/>
                                    </p:animScale>
                                    <p:animScale>
                                      <p:cBhvr>
                                        <p:cTn id="97" dur="26">
                                          <p:stCondLst>
                                            <p:cond delay="1642"/>
                                          </p:stCondLst>
                                        </p:cTn>
                                        <p:tgtEl>
                                          <p:spTgt spid="10255">
                                            <p:txEl>
                                              <p:pRg st="0" end="0"/>
                                            </p:txEl>
                                          </p:spTgt>
                                        </p:tgtEl>
                                      </p:cBhvr>
                                      <p:to x="100000" y="90000"/>
                                    </p:animScale>
                                    <p:animScale>
                                      <p:cBhvr>
                                        <p:cTn id="98" dur="166" decel="50000">
                                          <p:stCondLst>
                                            <p:cond delay="1668"/>
                                          </p:stCondLst>
                                        </p:cTn>
                                        <p:tgtEl>
                                          <p:spTgt spid="10255">
                                            <p:txEl>
                                              <p:pRg st="0" end="0"/>
                                            </p:txEl>
                                          </p:spTgt>
                                        </p:tgtEl>
                                      </p:cBhvr>
                                      <p:to x="100000" y="100000"/>
                                    </p:animScale>
                                    <p:animScale>
                                      <p:cBhvr>
                                        <p:cTn id="99" dur="26">
                                          <p:stCondLst>
                                            <p:cond delay="1808"/>
                                          </p:stCondLst>
                                        </p:cTn>
                                        <p:tgtEl>
                                          <p:spTgt spid="10255">
                                            <p:txEl>
                                              <p:pRg st="0" end="0"/>
                                            </p:txEl>
                                          </p:spTgt>
                                        </p:tgtEl>
                                      </p:cBhvr>
                                      <p:to x="100000" y="95000"/>
                                    </p:animScale>
                                    <p:animScale>
                                      <p:cBhvr>
                                        <p:cTn id="100" dur="166" decel="50000">
                                          <p:stCondLst>
                                            <p:cond delay="1834"/>
                                          </p:stCondLst>
                                        </p:cTn>
                                        <p:tgtEl>
                                          <p:spTgt spid="10255">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7" grpId="0" animBg="1"/>
      <p:bldP spid="10254"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28600" y="-238126"/>
            <a:ext cx="8305800" cy="2819400"/>
          </a:xfrm>
        </p:spPr>
        <p:txBody>
          <a:bodyPr/>
          <a:lstStyle/>
          <a:p>
            <a:pPr algn="l" eaLnBrk="1" hangingPunct="1">
              <a:defRPr/>
            </a:pPr>
            <a:r>
              <a:rPr lang="en-US" sz="3200" b="1" u="sng" dirty="0">
                <a:solidFill>
                  <a:srgbClr val="0070C0"/>
                </a:solidFill>
              </a:rPr>
              <a:t>I. BIẾN DẠNG ĐÀN HỒI. ĐỘ BIẾN DẠNG</a:t>
            </a:r>
            <a:br>
              <a:rPr lang="en-US" sz="3200" b="1" u="sng" dirty="0">
                <a:solidFill>
                  <a:srgbClr val="0070C0"/>
                </a:solidFill>
              </a:rPr>
            </a:br>
            <a:r>
              <a:rPr lang="en-US" sz="3200" b="1" u="sng" dirty="0">
                <a:solidFill>
                  <a:srgbClr val="0070C0"/>
                </a:solidFill>
              </a:rPr>
              <a:t>1. </a:t>
            </a:r>
            <a:r>
              <a:rPr lang="en-US" sz="3200" b="1" u="sng" dirty="0" err="1">
                <a:solidFill>
                  <a:srgbClr val="0070C0"/>
                </a:solidFill>
              </a:rPr>
              <a:t>Biến</a:t>
            </a:r>
            <a:r>
              <a:rPr lang="en-US" sz="3200" b="1" u="sng" dirty="0">
                <a:solidFill>
                  <a:srgbClr val="0070C0"/>
                </a:solidFill>
              </a:rPr>
              <a:t> </a:t>
            </a:r>
            <a:r>
              <a:rPr lang="en-US" sz="3200" b="1" u="sng" dirty="0" err="1">
                <a:solidFill>
                  <a:srgbClr val="0070C0"/>
                </a:solidFill>
              </a:rPr>
              <a:t>dạng</a:t>
            </a:r>
            <a:r>
              <a:rPr lang="en-US" sz="3200" b="1" u="sng" dirty="0">
                <a:solidFill>
                  <a:srgbClr val="0070C0"/>
                </a:solidFill>
              </a:rPr>
              <a:t> </a:t>
            </a:r>
            <a:r>
              <a:rPr lang="en-US" sz="3200" b="1" u="sng" dirty="0" err="1">
                <a:solidFill>
                  <a:srgbClr val="0070C0"/>
                </a:solidFill>
              </a:rPr>
              <a:t>của</a:t>
            </a:r>
            <a:r>
              <a:rPr lang="en-US" sz="3200" b="1" u="sng" dirty="0">
                <a:solidFill>
                  <a:srgbClr val="0070C0"/>
                </a:solidFill>
              </a:rPr>
              <a:t> </a:t>
            </a:r>
            <a:r>
              <a:rPr lang="en-US" sz="3200" b="1" u="sng" dirty="0" err="1">
                <a:solidFill>
                  <a:srgbClr val="0070C0"/>
                </a:solidFill>
              </a:rPr>
              <a:t>một</a:t>
            </a:r>
            <a:r>
              <a:rPr lang="en-US" sz="3200" b="1" u="sng" dirty="0">
                <a:solidFill>
                  <a:srgbClr val="0070C0"/>
                </a:solidFill>
              </a:rPr>
              <a:t> </a:t>
            </a:r>
            <a:r>
              <a:rPr lang="en-US" sz="3200" b="1" u="sng" dirty="0" err="1">
                <a:solidFill>
                  <a:srgbClr val="0070C0"/>
                </a:solidFill>
              </a:rPr>
              <a:t>lò</a:t>
            </a:r>
            <a:r>
              <a:rPr lang="en-US" sz="3200" b="1" u="sng" dirty="0">
                <a:solidFill>
                  <a:srgbClr val="0070C0"/>
                </a:solidFill>
              </a:rPr>
              <a:t> xo:</a:t>
            </a:r>
            <a:r>
              <a:rPr lang="en-US" sz="3200" b="1" dirty="0">
                <a:solidFill>
                  <a:srgbClr val="0070C0"/>
                </a:solidFill>
              </a:rPr>
              <a:t/>
            </a:r>
            <a:br>
              <a:rPr lang="en-US" sz="3200" b="1" dirty="0">
                <a:solidFill>
                  <a:srgbClr val="0070C0"/>
                </a:solidFill>
              </a:rPr>
            </a:br>
            <a:r>
              <a:rPr lang="en-US" sz="3200" b="1" dirty="0">
                <a:solidFill>
                  <a:srgbClr val="0070C0"/>
                </a:solidFill>
              </a:rPr>
              <a:t>* </a:t>
            </a:r>
            <a:r>
              <a:rPr lang="en-US" sz="3200" b="1" i="1" dirty="0" err="1">
                <a:solidFill>
                  <a:srgbClr val="0070C0"/>
                </a:solidFill>
              </a:rPr>
              <a:t>Thí</a:t>
            </a:r>
            <a:r>
              <a:rPr lang="en-US" sz="3200" b="1" i="1" dirty="0">
                <a:solidFill>
                  <a:srgbClr val="0070C0"/>
                </a:solidFill>
              </a:rPr>
              <a:t> </a:t>
            </a:r>
            <a:r>
              <a:rPr lang="en-US" sz="3200" b="1" i="1" dirty="0" err="1">
                <a:solidFill>
                  <a:srgbClr val="0070C0"/>
                </a:solidFill>
              </a:rPr>
              <a:t>nghiệm</a:t>
            </a:r>
            <a:r>
              <a:rPr lang="en-US" sz="3200" b="1" i="1" dirty="0">
                <a:solidFill>
                  <a:srgbClr val="0070C0"/>
                </a:solidFill>
              </a:rPr>
              <a:t>:</a:t>
            </a:r>
            <a:r>
              <a:rPr lang="en-US" sz="3200" b="1" dirty="0">
                <a:solidFill>
                  <a:srgbClr val="0070C0"/>
                </a:solidFill>
              </a:rPr>
              <a:t/>
            </a:r>
            <a:br>
              <a:rPr lang="en-US" sz="3200" b="1" dirty="0">
                <a:solidFill>
                  <a:srgbClr val="0070C0"/>
                </a:solidFill>
              </a:rPr>
            </a:br>
            <a:r>
              <a:rPr lang="en-US" sz="3200" b="1" dirty="0">
                <a:solidFill>
                  <a:srgbClr val="0070C0"/>
                </a:solidFill>
              </a:rPr>
              <a:t>     </a:t>
            </a:r>
            <a:r>
              <a:rPr lang="en-US" sz="3200" b="1" u="sng" dirty="0" err="1">
                <a:solidFill>
                  <a:srgbClr val="0070C0"/>
                </a:solidFill>
              </a:rPr>
              <a:t>Bảng</a:t>
            </a:r>
            <a:r>
              <a:rPr lang="en-US" sz="3200" b="1" u="sng" dirty="0">
                <a:solidFill>
                  <a:srgbClr val="0070C0"/>
                </a:solidFill>
              </a:rPr>
              <a:t> </a:t>
            </a:r>
            <a:r>
              <a:rPr lang="en-US" sz="3200" b="1" u="sng" dirty="0" err="1">
                <a:solidFill>
                  <a:srgbClr val="0070C0"/>
                </a:solidFill>
              </a:rPr>
              <a:t>kết</a:t>
            </a:r>
            <a:r>
              <a:rPr lang="en-US" sz="3200" b="1" u="sng" dirty="0">
                <a:solidFill>
                  <a:srgbClr val="0070C0"/>
                </a:solidFill>
              </a:rPr>
              <a:t> </a:t>
            </a:r>
            <a:r>
              <a:rPr lang="en-US" sz="3200" b="1" u="sng" dirty="0" err="1">
                <a:solidFill>
                  <a:srgbClr val="0070C0"/>
                </a:solidFill>
              </a:rPr>
              <a:t>quả</a:t>
            </a:r>
            <a:r>
              <a:rPr lang="en-US" sz="3200" b="1" u="sng" dirty="0">
                <a:solidFill>
                  <a:srgbClr val="0070C0"/>
                </a:solidFill>
              </a:rPr>
              <a:t>:</a:t>
            </a:r>
            <a:endParaRPr lang="en-US" sz="3200" b="1" dirty="0" smtClean="0">
              <a:solidFill>
                <a:srgbClr val="0070C0"/>
              </a:solidFill>
              <a:effectLst>
                <a:outerShdw blurRad="38100" dist="38100" dir="2700000" algn="tl">
                  <a:srgbClr val="C0C0C0"/>
                </a:outerShdw>
              </a:effectLst>
              <a:latin typeface=".VnTime" pitchFamily="34" charset="0"/>
              <a:cs typeface="Times New Roman" pitchFamily="18" charset="0"/>
            </a:endParaRPr>
          </a:p>
        </p:txBody>
      </p:sp>
      <p:graphicFrame>
        <p:nvGraphicFramePr>
          <p:cNvPr id="21561" name="Group 57"/>
          <p:cNvGraphicFramePr>
            <a:graphicFrameLocks noGrp="1"/>
          </p:cNvGraphicFramePr>
          <p:nvPr>
            <p:extLst>
              <p:ext uri="{D42A27DB-BD31-4B8C-83A1-F6EECF244321}">
                <p14:modId xmlns:p14="http://schemas.microsoft.com/office/powerpoint/2010/main" val="30507110"/>
              </p:ext>
            </p:extLst>
          </p:nvPr>
        </p:nvGraphicFramePr>
        <p:xfrm>
          <a:off x="228600" y="2352674"/>
          <a:ext cx="8763000" cy="4962526"/>
        </p:xfrm>
        <a:graphic>
          <a:graphicData uri="http://schemas.openxmlformats.org/drawingml/2006/table">
            <a:tbl>
              <a:tblPr/>
              <a:tblGrid>
                <a:gridCol w="2152650"/>
                <a:gridCol w="2152650"/>
                <a:gridCol w="2324100"/>
                <a:gridCol w="2133600"/>
              </a:tblGrid>
              <a:tr h="1188811">
                <a:tc>
                  <a:txBody>
                    <a:bodyPr/>
                    <a:lstStyle/>
                    <a:p>
                      <a:pPr algn="just" rtl="0"/>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Số</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quả</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nặng</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50g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móc</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vào</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lò</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xo </a:t>
                      </a:r>
                      <a:endParaRPr lang="en-US" sz="2400" b="1" i="0" u="none" strike="noStrike" kern="1200" baseline="0" dirty="0" smtClean="0">
                        <a:solidFill>
                          <a:schemeClr val="tx2">
                            <a:lumMod val="25000"/>
                          </a:schemeClr>
                        </a:solidFill>
                        <a:latin typeface="Times New Roman" pitchFamily="18" charset="0"/>
                        <a:ea typeface="+mn-ea"/>
                        <a:cs typeface="Times New Roman" pitchFamily="18" charset="0"/>
                      </a:endParaRPr>
                    </a:p>
                  </a:txBody>
                  <a:tcPr marT="45724" marB="4572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algn="just" rtl="0"/>
                      <a:r>
                        <a:rPr lang="vi-VN" sz="2400" b="1" i="0" u="none" strike="noStrike" kern="1200" baseline="0" dirty="0" smtClean="0">
                          <a:solidFill>
                            <a:schemeClr val="tx2">
                              <a:lumMod val="25000"/>
                            </a:schemeClr>
                          </a:solidFill>
                          <a:latin typeface="Times New Roman" pitchFamily="18" charset="0"/>
                          <a:ea typeface="+mn-ea"/>
                          <a:cs typeface="Times New Roman" pitchFamily="18" charset="0"/>
                        </a:rPr>
                        <a:t>Tổng trọng lượng của quả nặng </a:t>
                      </a:r>
                      <a:endParaRPr lang="vi-VN" sz="2400" b="1" i="0" u="none" strike="noStrike" kern="1200" baseline="0" dirty="0" smtClean="0">
                        <a:solidFill>
                          <a:schemeClr val="tx2">
                            <a:lumMod val="25000"/>
                          </a:schemeClr>
                        </a:solidFill>
                        <a:latin typeface="Times New Roman" pitchFamily="18" charset="0"/>
                        <a:ea typeface="+mn-ea"/>
                        <a:cs typeface="Times New Roman" pitchFamily="18" charset="0"/>
                      </a:endParaRP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algn="just" rtl="0"/>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Chiều</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dài</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của</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lò</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xo ( l )</a:t>
                      </a:r>
                      <a:endParaRPr lang="en-US" sz="2400" b="1" i="0" u="none" strike="noStrike" kern="1200" baseline="0" dirty="0" smtClean="0">
                        <a:solidFill>
                          <a:schemeClr val="tx2">
                            <a:lumMod val="25000"/>
                          </a:schemeClr>
                        </a:solidFill>
                        <a:latin typeface="Times New Roman" pitchFamily="18" charset="0"/>
                        <a:ea typeface="+mn-ea"/>
                        <a:cs typeface="Times New Roman" pitchFamily="18" charset="0"/>
                      </a:endParaRP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algn="just" rtl="0"/>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Độ</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biến</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dạng</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của</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lò</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xo  </a:t>
                      </a:r>
                      <a:endParaRPr lang="en-US" sz="2400" b="1" i="0" u="none" strike="noStrike" kern="1200" baseline="0" dirty="0" smtClean="0">
                        <a:solidFill>
                          <a:schemeClr val="tx2">
                            <a:lumMod val="25000"/>
                          </a:schemeClr>
                        </a:solidFill>
                        <a:latin typeface="Times New Roman" pitchFamily="18" charset="0"/>
                        <a:ea typeface="+mn-ea"/>
                        <a:cs typeface="Times New Roman" pitchFamily="18" charset="0"/>
                      </a:endParaRPr>
                    </a:p>
                  </a:txBody>
                  <a:tcPr marT="45724" marB="4572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944953">
                <a:tc>
                  <a:txBody>
                    <a:bodyPr/>
                    <a:lstStyle/>
                    <a:p>
                      <a:pPr rtl="0"/>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0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quả</a:t>
                      </a:r>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nặng</a:t>
                      </a:r>
                      <a:endParaRPr lang="en-US" sz="2800" b="1" i="0" u="none" strike="noStrike" kern="1200" baseline="0" dirty="0" smtClean="0">
                        <a:solidFill>
                          <a:schemeClr val="tx2">
                            <a:lumMod val="25000"/>
                          </a:schemeClr>
                        </a:solidFill>
                        <a:latin typeface="Times New Roman" pitchFamily="18" charset="0"/>
                        <a:ea typeface="+mn-ea"/>
                        <a:cs typeface="Times New Roman" pitchFamily="18" charset="0"/>
                      </a:endParaRPr>
                    </a:p>
                  </a:txBody>
                  <a:tcPr marT="45724" marB="4572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  (N) </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l</a:t>
                      </a:r>
                      <a:r>
                        <a:rPr kumimoji="0" lang="en-US" sz="2800" b="1" i="0" u="none" strike="noStrike" cap="none" normalizeH="0" baseline="-3000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0 </a:t>
                      </a: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(cm) </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………(cm)  </a:t>
                      </a:r>
                    </a:p>
                  </a:txBody>
                  <a:tcPr marT="45724" marB="4572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944953">
                <a:tc>
                  <a:txBody>
                    <a:bodyPr/>
                    <a:lstStyle/>
                    <a:p>
                      <a:pPr rtl="0"/>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1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quả</a:t>
                      </a:r>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nặng</a:t>
                      </a:r>
                      <a:endParaRPr lang="en-US" sz="2800" b="1" i="0" u="none" strike="noStrike" kern="1200" baseline="0" dirty="0" smtClean="0">
                        <a:solidFill>
                          <a:schemeClr val="tx2">
                            <a:lumMod val="25000"/>
                          </a:schemeClr>
                        </a:solidFill>
                        <a:latin typeface="Times New Roman" pitchFamily="18" charset="0"/>
                        <a:ea typeface="+mn-ea"/>
                        <a:cs typeface="Times New Roman" pitchFamily="18" charset="0"/>
                      </a:endParaRPr>
                    </a:p>
                  </a:txBody>
                  <a:tcPr marT="45724" marB="4572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(N) </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l</a:t>
                      </a:r>
                      <a:r>
                        <a:rPr kumimoji="0" lang="en-US" sz="2800" b="1" i="0" u="none" strike="noStrike" cap="none" normalizeH="0" baseline="-3000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1 </a:t>
                      </a: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(cm) </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………(cm)</a:t>
                      </a:r>
                    </a:p>
                  </a:txBody>
                  <a:tcPr marT="45724" marB="4572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883809">
                <a:tc>
                  <a:txBody>
                    <a:bodyPr/>
                    <a:lstStyle/>
                    <a:p>
                      <a:pPr rtl="0"/>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2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quả</a:t>
                      </a:r>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nặng</a:t>
                      </a:r>
                      <a:endParaRPr lang="en-US" sz="2800" b="1" i="0" u="none" strike="noStrike" kern="1200" baseline="0" dirty="0" smtClean="0">
                        <a:solidFill>
                          <a:schemeClr val="tx2">
                            <a:lumMod val="25000"/>
                          </a:schemeClr>
                        </a:solidFill>
                        <a:latin typeface="Times New Roman" pitchFamily="18" charset="0"/>
                        <a:ea typeface="+mn-ea"/>
                        <a:cs typeface="Times New Roman" pitchFamily="18" charset="0"/>
                      </a:endParaRPr>
                    </a:p>
                    <a:p>
                      <a:pPr rtl="0"/>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3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quả</a:t>
                      </a:r>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nặng</a:t>
                      </a:r>
                      <a:endParaRPr lang="en-US" sz="2800" b="1" i="0" u="none" strike="noStrike" kern="1200" baseline="0" dirty="0" smtClean="0">
                        <a:solidFill>
                          <a:schemeClr val="tx2">
                            <a:lumMod val="25000"/>
                          </a:schemeClr>
                        </a:solidFill>
                        <a:latin typeface="Times New Roman" pitchFamily="18" charset="0"/>
                        <a:ea typeface="+mn-ea"/>
                        <a:cs typeface="Times New Roman" pitchFamily="18" charset="0"/>
                      </a:endParaRPr>
                    </a:p>
                  </a:txBody>
                  <a:tcPr marT="45724" marB="4572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(N) </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a:t>
                      </a: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a:t>
                      </a: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N) </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l</a:t>
                      </a:r>
                      <a:r>
                        <a:rPr kumimoji="0" lang="en-US" sz="2800" b="1" i="0" u="none" strike="noStrike" cap="none" normalizeH="0" baseline="-3000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2 </a:t>
                      </a: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(cm) </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l</a:t>
                      </a:r>
                      <a:r>
                        <a:rPr kumimoji="0" lang="en-US" sz="2800" b="1" i="0" u="none" strike="noStrike" cap="none" normalizeH="0" baseline="-3000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3</a:t>
                      </a: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(cm) </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………(cm)</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………(cm) </a:t>
                      </a:r>
                    </a:p>
                  </a:txBody>
                  <a:tcPr marT="45724" marB="4572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ransition spd="med">
    <p:push dir="d"/>
    <p:sndAc>
      <p:stSnd>
        <p:snd r:embed="rId2" name="click.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blinds(horizontal)">
                                      <p:cBhvr>
                                        <p:cTn id="7" dur="500"/>
                                        <p:tgtEl>
                                          <p:spTgt spid="215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04800" y="0"/>
            <a:ext cx="8763000" cy="762000"/>
          </a:xfrm>
        </p:spPr>
        <p:txBody>
          <a:bodyPr/>
          <a:lstStyle/>
          <a:p>
            <a:pPr algn="l" eaLnBrk="1" hangingPunct="1">
              <a:defRPr/>
            </a:pPr>
            <a:r>
              <a:rPr lang="en-US" sz="4000" u="sng" dirty="0" err="1">
                <a:solidFill>
                  <a:srgbClr val="0070C0"/>
                </a:solidFill>
              </a:rPr>
              <a:t>Thí</a:t>
            </a:r>
            <a:r>
              <a:rPr lang="en-US" sz="4000" u="sng" dirty="0">
                <a:solidFill>
                  <a:srgbClr val="0070C0"/>
                </a:solidFill>
              </a:rPr>
              <a:t> </a:t>
            </a:r>
            <a:r>
              <a:rPr lang="en-US" sz="4000" u="sng" dirty="0" err="1">
                <a:solidFill>
                  <a:srgbClr val="0070C0"/>
                </a:solidFill>
              </a:rPr>
              <a:t>nghiệm</a:t>
            </a:r>
            <a:r>
              <a:rPr lang="en-US" sz="4000" u="sng" dirty="0">
                <a:solidFill>
                  <a:srgbClr val="0070C0"/>
                </a:solidFill>
              </a:rPr>
              <a:t>:       Treo </a:t>
            </a:r>
            <a:r>
              <a:rPr lang="en-US" sz="4000" u="sng" dirty="0" err="1">
                <a:solidFill>
                  <a:srgbClr val="0070C0"/>
                </a:solidFill>
              </a:rPr>
              <a:t>một</a:t>
            </a:r>
            <a:r>
              <a:rPr lang="en-US" sz="4000" u="sng" dirty="0">
                <a:solidFill>
                  <a:srgbClr val="0070C0"/>
                </a:solidFill>
              </a:rPr>
              <a:t> </a:t>
            </a:r>
            <a:r>
              <a:rPr lang="en-US" sz="4000" u="sng" dirty="0" err="1">
                <a:solidFill>
                  <a:srgbClr val="0070C0"/>
                </a:solidFill>
              </a:rPr>
              <a:t>quả</a:t>
            </a:r>
            <a:r>
              <a:rPr lang="en-US" sz="4000" u="sng" dirty="0">
                <a:solidFill>
                  <a:srgbClr val="0070C0"/>
                </a:solidFill>
              </a:rPr>
              <a:t> </a:t>
            </a:r>
            <a:r>
              <a:rPr lang="en-US" sz="4000" u="sng" dirty="0" err="1">
                <a:solidFill>
                  <a:srgbClr val="0070C0"/>
                </a:solidFill>
              </a:rPr>
              <a:t>nặng</a:t>
            </a:r>
            <a:endParaRPr lang="en-US" sz="4000" u="sng" dirty="0" smtClean="0">
              <a:solidFill>
                <a:srgbClr val="0070C0"/>
              </a:solidFill>
              <a:effectLst>
                <a:outerShdw blurRad="38100" dist="38100" dir="2700000" algn="tl">
                  <a:srgbClr val="C0C0C0"/>
                </a:outerShdw>
              </a:effectLst>
              <a:latin typeface=".VnTime" pitchFamily="34" charset="0"/>
            </a:endParaRPr>
          </a:p>
        </p:txBody>
      </p:sp>
      <p:pic>
        <p:nvPicPr>
          <p:cNvPr id="8195" name="Picture 5" descr="¸dsd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1371600"/>
            <a:ext cx="52673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6" name="Picture 6" descr="¸dsd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381000"/>
            <a:ext cx="228600" cy="526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7" descr="lo x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53000" y="1600200"/>
            <a:ext cx="590550" cy="221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6" name="Picture 8" descr="qua na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81800" y="5105400"/>
            <a:ext cx="4381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7" name="Picture 9" descr="jjk"/>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67288" y="1614488"/>
            <a:ext cx="552450" cy="272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0" name="Picture 10" descr="thuoc do"/>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24200" y="1614488"/>
            <a:ext cx="714375" cy="309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1" name="Text Box 11"/>
          <p:cNvSpPr txBox="1">
            <a:spLocks noChangeArrowheads="1"/>
          </p:cNvSpPr>
          <p:nvPr/>
        </p:nvSpPr>
        <p:spPr bwMode="auto">
          <a:xfrm>
            <a:off x="2286000" y="3309938"/>
            <a:ext cx="464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spcBef>
                <a:spcPct val="50000"/>
              </a:spcBef>
            </a:pPr>
            <a:r>
              <a:rPr lang="en-US"/>
              <a:t>             </a:t>
            </a:r>
            <a:r>
              <a:rPr lang="en-US">
                <a:solidFill>
                  <a:srgbClr val="0000FF"/>
                </a:solidFill>
              </a:rPr>
              <a:t>--------------------------</a:t>
            </a:r>
          </a:p>
        </p:txBody>
      </p:sp>
      <p:sp>
        <p:nvSpPr>
          <p:cNvPr id="17420" name="Text Box 12"/>
          <p:cNvSpPr txBox="1">
            <a:spLocks noChangeArrowheads="1"/>
          </p:cNvSpPr>
          <p:nvPr/>
        </p:nvSpPr>
        <p:spPr bwMode="auto">
          <a:xfrm>
            <a:off x="3505200" y="3543300"/>
            <a:ext cx="1905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spcBef>
                <a:spcPct val="50000"/>
              </a:spcBef>
            </a:pPr>
            <a:r>
              <a:rPr lang="en-US">
                <a:solidFill>
                  <a:srgbClr val="0000FF"/>
                </a:solidFill>
              </a:rPr>
              <a:t> --------------</a:t>
            </a:r>
          </a:p>
        </p:txBody>
      </p:sp>
      <p:pic>
        <p:nvPicPr>
          <p:cNvPr id="17422" name="Picture 14" descr="lo x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0" y="1600200"/>
            <a:ext cx="590550" cy="221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23" name="Text Box 15"/>
          <p:cNvSpPr txBox="1">
            <a:spLocks noChangeArrowheads="1"/>
          </p:cNvSpPr>
          <p:nvPr/>
        </p:nvSpPr>
        <p:spPr bwMode="auto">
          <a:xfrm>
            <a:off x="685800" y="2362200"/>
            <a:ext cx="1828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spcBef>
                <a:spcPct val="50000"/>
              </a:spcBef>
            </a:pPr>
            <a:r>
              <a:rPr lang="en-US" sz="2800" b="1">
                <a:solidFill>
                  <a:srgbClr val="990000"/>
                </a:solidFill>
                <a:latin typeface=".VnTime" pitchFamily="34" charset="0"/>
              </a:rPr>
              <a:t>l</a:t>
            </a:r>
            <a:r>
              <a:rPr lang="en-US" sz="2800" b="1" baseline="-25000">
                <a:solidFill>
                  <a:srgbClr val="990000"/>
                </a:solidFill>
                <a:latin typeface=".VnTime" pitchFamily="34" charset="0"/>
              </a:rPr>
              <a:t>1</a:t>
            </a:r>
            <a:r>
              <a:rPr lang="en-US" sz="2800" b="1">
                <a:solidFill>
                  <a:srgbClr val="990000"/>
                </a:solidFill>
                <a:latin typeface=".VnTime" pitchFamily="34" charset="0"/>
              </a:rPr>
              <a:t> =   ?</a:t>
            </a:r>
          </a:p>
        </p:txBody>
      </p:sp>
      <p:sp>
        <p:nvSpPr>
          <p:cNvPr id="17424" name="AutoShape 16"/>
          <p:cNvSpPr>
            <a:spLocks/>
          </p:cNvSpPr>
          <p:nvPr/>
        </p:nvSpPr>
        <p:spPr bwMode="auto">
          <a:xfrm>
            <a:off x="2667000" y="1600200"/>
            <a:ext cx="304800" cy="2133600"/>
          </a:xfrm>
          <a:prstGeom prst="leftBrace">
            <a:avLst>
              <a:gd name="adj1" fmla="val 58333"/>
              <a:gd name="adj2" fmla="val 50000"/>
            </a:avLst>
          </a:prstGeom>
          <a:noFill/>
          <a:ln w="9525">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rgbClr val="FF3399"/>
              </a:solidFill>
            </a:endParaRPr>
          </a:p>
        </p:txBody>
      </p:sp>
      <p:sp>
        <p:nvSpPr>
          <p:cNvPr id="17425" name="Text Box 17"/>
          <p:cNvSpPr txBox="1">
            <a:spLocks noChangeArrowheads="1"/>
          </p:cNvSpPr>
          <p:nvPr/>
        </p:nvSpPr>
        <p:spPr bwMode="auto">
          <a:xfrm>
            <a:off x="1676400" y="2438400"/>
            <a:ext cx="914400" cy="396875"/>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spcBef>
                <a:spcPct val="50000"/>
              </a:spcBef>
            </a:pPr>
            <a:r>
              <a:rPr lang="en-US" sz="2000" b="1">
                <a:solidFill>
                  <a:srgbClr val="990000"/>
                </a:solidFill>
              </a:rPr>
              <a:t>9 cm</a:t>
            </a:r>
          </a:p>
        </p:txBody>
      </p:sp>
    </p:spTree>
  </p:cSld>
  <p:clrMapOvr>
    <a:masterClrMapping/>
  </p:clrMapOvr>
  <p:transition spd="med">
    <p:comb/>
    <p:sndAc>
      <p:stSnd>
        <p:snd r:embed="rId2" name="cashreg.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9" presetClass="path" presetSubtype="0" accel="50000" decel="50000" fill="hold" nodeType="clickEffect">
                                  <p:stCondLst>
                                    <p:cond delay="0"/>
                                  </p:stCondLst>
                                  <p:childTnLst>
                                    <p:animMotion origin="layout" path="M -0.01249 0.01804 L -0.1875 -0.20393 " pathEditMode="relative" rAng="0" ptsTypes="AA">
                                      <p:cBhvr>
                                        <p:cTn id="6" dur="2000" fill="hold"/>
                                        <p:tgtEl>
                                          <p:spTgt spid="17416"/>
                                        </p:tgtEl>
                                        <p:attrNameLst>
                                          <p:attrName>ppt_x</p:attrName>
                                          <p:attrName>ppt_y</p:attrName>
                                        </p:attrNameLst>
                                      </p:cBhvr>
                                      <p:rCtr x="-8750" y="-11098"/>
                                    </p:animMotion>
                                  </p:childTnLst>
                                </p:cTn>
                              </p:par>
                            </p:childTnLst>
                          </p:cTn>
                        </p:par>
                        <p:par>
                          <p:cTn id="7" fill="hold" nodeType="afterGroup">
                            <p:stCondLst>
                              <p:cond delay="2000"/>
                            </p:stCondLst>
                            <p:childTnLst>
                              <p:par>
                                <p:cTn id="8" presetID="18" presetClass="entr" presetSubtype="12" fill="hold" nodeType="afterEffect">
                                  <p:stCondLst>
                                    <p:cond delay="0"/>
                                  </p:stCondLst>
                                  <p:childTnLst>
                                    <p:set>
                                      <p:cBhvr>
                                        <p:cTn id="9" dur="1" fill="hold">
                                          <p:stCondLst>
                                            <p:cond delay="0"/>
                                          </p:stCondLst>
                                        </p:cTn>
                                        <p:tgtEl>
                                          <p:spTgt spid="17417"/>
                                        </p:tgtEl>
                                        <p:attrNameLst>
                                          <p:attrName>style.visibility</p:attrName>
                                        </p:attrNameLst>
                                      </p:cBhvr>
                                      <p:to>
                                        <p:strVal val="visible"/>
                                      </p:to>
                                    </p:set>
                                    <p:animEffect transition="in" filter="strips(downLeft)">
                                      <p:cBhvr>
                                        <p:cTn id="10" dur="2000"/>
                                        <p:tgtEl>
                                          <p:spTgt spid="17417"/>
                                        </p:tgtEl>
                                      </p:cBhvr>
                                    </p:animEffect>
                                  </p:childTnLst>
                                </p:cTn>
                              </p:par>
                            </p:childTnLst>
                          </p:cTn>
                        </p:par>
                        <p:par>
                          <p:cTn id="11" fill="hold" nodeType="afterGroup">
                            <p:stCondLst>
                              <p:cond delay="4000"/>
                            </p:stCondLst>
                            <p:childTnLst>
                              <p:par>
                                <p:cTn id="12" presetID="55" presetClass="entr" presetSubtype="0" fill="hold" nodeType="afterEffect">
                                  <p:stCondLst>
                                    <p:cond delay="0"/>
                                  </p:stCondLst>
                                  <p:childTnLst>
                                    <p:set>
                                      <p:cBhvr>
                                        <p:cTn id="13" dur="1" fill="hold">
                                          <p:stCondLst>
                                            <p:cond delay="0"/>
                                          </p:stCondLst>
                                        </p:cTn>
                                        <p:tgtEl>
                                          <p:spTgt spid="17420">
                                            <p:txEl>
                                              <p:pRg st="0" end="0"/>
                                            </p:txEl>
                                          </p:spTgt>
                                        </p:tgtEl>
                                        <p:attrNameLst>
                                          <p:attrName>style.visibility</p:attrName>
                                        </p:attrNameLst>
                                      </p:cBhvr>
                                      <p:to>
                                        <p:strVal val="visible"/>
                                      </p:to>
                                    </p:set>
                                    <p:anim calcmode="lin" valueType="num">
                                      <p:cBhvr>
                                        <p:cTn id="14" dur="2000" fill="hold"/>
                                        <p:tgtEl>
                                          <p:spTgt spid="17420">
                                            <p:txEl>
                                              <p:pRg st="0" end="0"/>
                                            </p:txEl>
                                          </p:spTgt>
                                        </p:tgtEl>
                                        <p:attrNameLst>
                                          <p:attrName>ppt_w</p:attrName>
                                        </p:attrNameLst>
                                      </p:cBhvr>
                                      <p:tavLst>
                                        <p:tav tm="0">
                                          <p:val>
                                            <p:strVal val="#ppt_w*0.70"/>
                                          </p:val>
                                        </p:tav>
                                        <p:tav tm="100000">
                                          <p:val>
                                            <p:strVal val="#ppt_w"/>
                                          </p:val>
                                        </p:tav>
                                      </p:tavLst>
                                    </p:anim>
                                    <p:anim calcmode="lin" valueType="num">
                                      <p:cBhvr>
                                        <p:cTn id="15" dur="2000" fill="hold"/>
                                        <p:tgtEl>
                                          <p:spTgt spid="17420">
                                            <p:txEl>
                                              <p:pRg st="0" end="0"/>
                                            </p:txEl>
                                          </p:spTgt>
                                        </p:tgtEl>
                                        <p:attrNameLst>
                                          <p:attrName>ppt_h</p:attrName>
                                        </p:attrNameLst>
                                      </p:cBhvr>
                                      <p:tavLst>
                                        <p:tav tm="0">
                                          <p:val>
                                            <p:strVal val="#ppt_h"/>
                                          </p:val>
                                        </p:tav>
                                        <p:tav tm="100000">
                                          <p:val>
                                            <p:strVal val="#ppt_h"/>
                                          </p:val>
                                        </p:tav>
                                      </p:tavLst>
                                    </p:anim>
                                    <p:animEffect transition="in" filter="fade">
                                      <p:cBhvr>
                                        <p:cTn id="16" dur="2000"/>
                                        <p:tgtEl>
                                          <p:spTgt spid="17420">
                                            <p:txEl>
                                              <p:pRg st="0" end="0"/>
                                            </p:txEl>
                                          </p:spTgt>
                                        </p:tgtEl>
                                      </p:cBhvr>
                                    </p:animEffect>
                                  </p:childTnLst>
                                </p:cTn>
                              </p:par>
                            </p:childTnLst>
                          </p:cTn>
                        </p:par>
                        <p:par>
                          <p:cTn id="17" fill="hold" nodeType="afterGroup">
                            <p:stCondLst>
                              <p:cond delay="6000"/>
                            </p:stCondLst>
                            <p:childTnLst>
                              <p:par>
                                <p:cTn id="18" presetID="14" presetClass="entr" presetSubtype="10" fill="hold" grpId="0" nodeType="afterEffect">
                                  <p:stCondLst>
                                    <p:cond delay="0"/>
                                  </p:stCondLst>
                                  <p:childTnLst>
                                    <p:set>
                                      <p:cBhvr>
                                        <p:cTn id="19" dur="1" fill="hold">
                                          <p:stCondLst>
                                            <p:cond delay="0"/>
                                          </p:stCondLst>
                                        </p:cTn>
                                        <p:tgtEl>
                                          <p:spTgt spid="17424"/>
                                        </p:tgtEl>
                                        <p:attrNameLst>
                                          <p:attrName>style.visibility</p:attrName>
                                        </p:attrNameLst>
                                      </p:cBhvr>
                                      <p:to>
                                        <p:strVal val="visible"/>
                                      </p:to>
                                    </p:set>
                                    <p:animEffect transition="in" filter="randombar(horizontal)">
                                      <p:cBhvr>
                                        <p:cTn id="20" dur="500"/>
                                        <p:tgtEl>
                                          <p:spTgt spid="17424"/>
                                        </p:tgtEl>
                                      </p:cBhvr>
                                    </p:animEffect>
                                  </p:childTnLst>
                                </p:cTn>
                              </p:par>
                            </p:childTnLst>
                          </p:cTn>
                        </p:par>
                        <p:par>
                          <p:cTn id="21" fill="hold" nodeType="afterGroup">
                            <p:stCondLst>
                              <p:cond delay="6500"/>
                            </p:stCondLst>
                            <p:childTnLst>
                              <p:par>
                                <p:cTn id="22" presetID="2" presetClass="entr" presetSubtype="4" fill="hold" grpId="0" nodeType="afterEffect">
                                  <p:stCondLst>
                                    <p:cond delay="0"/>
                                  </p:stCondLst>
                                  <p:childTnLst>
                                    <p:set>
                                      <p:cBhvr>
                                        <p:cTn id="23" dur="1" fill="hold">
                                          <p:stCondLst>
                                            <p:cond delay="0"/>
                                          </p:stCondLst>
                                        </p:cTn>
                                        <p:tgtEl>
                                          <p:spTgt spid="17423"/>
                                        </p:tgtEl>
                                        <p:attrNameLst>
                                          <p:attrName>style.visibility</p:attrName>
                                        </p:attrNameLst>
                                      </p:cBhvr>
                                      <p:to>
                                        <p:strVal val="visible"/>
                                      </p:to>
                                    </p:set>
                                    <p:anim calcmode="lin" valueType="num">
                                      <p:cBhvr additive="base">
                                        <p:cTn id="24" dur="1000" fill="hold"/>
                                        <p:tgtEl>
                                          <p:spTgt spid="17423"/>
                                        </p:tgtEl>
                                        <p:attrNameLst>
                                          <p:attrName>ppt_x</p:attrName>
                                        </p:attrNameLst>
                                      </p:cBhvr>
                                      <p:tavLst>
                                        <p:tav tm="0">
                                          <p:val>
                                            <p:strVal val="#ppt_x"/>
                                          </p:val>
                                        </p:tav>
                                        <p:tav tm="100000">
                                          <p:val>
                                            <p:strVal val="#ppt_x"/>
                                          </p:val>
                                        </p:tav>
                                      </p:tavLst>
                                    </p:anim>
                                    <p:anim calcmode="lin" valueType="num">
                                      <p:cBhvr additive="base">
                                        <p:cTn id="25" dur="1000" fill="hold"/>
                                        <p:tgtEl>
                                          <p:spTgt spid="17423"/>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7425"/>
                                        </p:tgtEl>
                                        <p:attrNameLst>
                                          <p:attrName>style.visibility</p:attrName>
                                        </p:attrNameLst>
                                      </p:cBhvr>
                                      <p:to>
                                        <p:strVal val="visible"/>
                                      </p:to>
                                    </p:set>
                                    <p:animEffect transition="in" filter="wipe(down)">
                                      <p:cBhvr>
                                        <p:cTn id="30" dur="500"/>
                                        <p:tgtEl>
                                          <p:spTgt spid="17425"/>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4" presetClass="entr" presetSubtype="10" fill="hold" nodeType="clickEffect">
                                  <p:stCondLst>
                                    <p:cond delay="0"/>
                                  </p:stCondLst>
                                  <p:childTnLst>
                                    <p:set>
                                      <p:cBhvr>
                                        <p:cTn id="34" dur="1" fill="hold">
                                          <p:stCondLst>
                                            <p:cond delay="0"/>
                                          </p:stCondLst>
                                        </p:cTn>
                                        <p:tgtEl>
                                          <p:spTgt spid="17422"/>
                                        </p:tgtEl>
                                        <p:attrNameLst>
                                          <p:attrName>style.visibility</p:attrName>
                                        </p:attrNameLst>
                                      </p:cBhvr>
                                      <p:to>
                                        <p:strVal val="visible"/>
                                      </p:to>
                                    </p:set>
                                    <p:animEffect transition="in" filter="randombar(horizontal)">
                                      <p:cBhvr>
                                        <p:cTn id="35" dur="1000"/>
                                        <p:tgtEl>
                                          <p:spTgt spid="174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3" grpId="0"/>
      <p:bldP spid="17424" grpId="0" animBg="1"/>
      <p:bldP spid="17425"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9219" name="Picture 3" descr="¸dsd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1371600"/>
            <a:ext cx="52673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4" descr="¸dsd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381000"/>
            <a:ext cx="228600" cy="526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5" descr="lo x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53000" y="1600200"/>
            <a:ext cx="590550" cy="221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2" name="Picture 6" descr="qua na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81800" y="5105400"/>
            <a:ext cx="4381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8" descr="thuoc d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4200" y="1614488"/>
            <a:ext cx="714375" cy="309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4" name="Text Box 9"/>
          <p:cNvSpPr txBox="1">
            <a:spLocks noChangeArrowheads="1"/>
          </p:cNvSpPr>
          <p:nvPr/>
        </p:nvSpPr>
        <p:spPr bwMode="auto">
          <a:xfrm>
            <a:off x="2286000" y="3309938"/>
            <a:ext cx="464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spcBef>
                <a:spcPct val="50000"/>
              </a:spcBef>
            </a:pPr>
            <a:r>
              <a:rPr lang="en-US"/>
              <a:t>               </a:t>
            </a:r>
            <a:r>
              <a:rPr lang="en-US">
                <a:solidFill>
                  <a:srgbClr val="0000FF"/>
                </a:solidFill>
              </a:rPr>
              <a:t>--------------------------- </a:t>
            </a:r>
          </a:p>
        </p:txBody>
      </p:sp>
      <p:pic>
        <p:nvPicPr>
          <p:cNvPr id="19467" name="Picture 11" descr="qua na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81800" y="5424488"/>
            <a:ext cx="4381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8" name="Picture 12" descr="2qua"/>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53000" y="1600200"/>
            <a:ext cx="552450" cy="328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9" name="Text Box 13"/>
          <p:cNvSpPr txBox="1">
            <a:spLocks noChangeArrowheads="1"/>
          </p:cNvSpPr>
          <p:nvPr/>
        </p:nvSpPr>
        <p:spPr bwMode="auto">
          <a:xfrm>
            <a:off x="3505200" y="3767138"/>
            <a:ext cx="1905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spcBef>
                <a:spcPct val="50000"/>
              </a:spcBef>
            </a:pPr>
            <a:r>
              <a:rPr lang="en-US"/>
              <a:t>  </a:t>
            </a:r>
            <a:r>
              <a:rPr lang="en-US">
                <a:solidFill>
                  <a:srgbClr val="0000FF"/>
                </a:solidFill>
              </a:rPr>
              <a:t>--------------</a:t>
            </a:r>
          </a:p>
        </p:txBody>
      </p:sp>
      <p:pic>
        <p:nvPicPr>
          <p:cNvPr id="19470" name="Picture 14" descr="lo x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24600" y="1600200"/>
            <a:ext cx="590550" cy="221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71" name="Text Box 15"/>
          <p:cNvSpPr txBox="1">
            <a:spLocks noChangeArrowheads="1"/>
          </p:cNvSpPr>
          <p:nvPr/>
        </p:nvSpPr>
        <p:spPr bwMode="auto">
          <a:xfrm>
            <a:off x="609600" y="2590800"/>
            <a:ext cx="1828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spcBef>
                <a:spcPct val="50000"/>
              </a:spcBef>
            </a:pPr>
            <a:r>
              <a:rPr lang="en-US" sz="2800" b="1">
                <a:solidFill>
                  <a:srgbClr val="990000"/>
                </a:solidFill>
                <a:latin typeface=".VnTime" pitchFamily="34" charset="0"/>
              </a:rPr>
              <a:t>l</a:t>
            </a:r>
            <a:r>
              <a:rPr lang="en-US" sz="2800" b="1" baseline="-25000">
                <a:solidFill>
                  <a:srgbClr val="990000"/>
                </a:solidFill>
                <a:latin typeface=".VnTime" pitchFamily="34" charset="0"/>
              </a:rPr>
              <a:t>2</a:t>
            </a:r>
            <a:r>
              <a:rPr lang="en-US" sz="2800" b="1">
                <a:solidFill>
                  <a:srgbClr val="990000"/>
                </a:solidFill>
                <a:latin typeface=".VnTime" pitchFamily="34" charset="0"/>
              </a:rPr>
              <a:t> =  ?</a:t>
            </a:r>
          </a:p>
        </p:txBody>
      </p:sp>
      <p:sp>
        <p:nvSpPr>
          <p:cNvPr id="19472" name="AutoShape 16"/>
          <p:cNvSpPr>
            <a:spLocks/>
          </p:cNvSpPr>
          <p:nvPr/>
        </p:nvSpPr>
        <p:spPr bwMode="auto">
          <a:xfrm>
            <a:off x="2743200" y="1600200"/>
            <a:ext cx="228600" cy="2362200"/>
          </a:xfrm>
          <a:prstGeom prst="leftBrace">
            <a:avLst>
              <a:gd name="adj1" fmla="val 86111"/>
              <a:gd name="adj2" fmla="val 50000"/>
            </a:avLst>
          </a:prstGeom>
          <a:noFill/>
          <a:ln w="9525">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73" name="Text Box 17"/>
          <p:cNvSpPr txBox="1">
            <a:spLocks noChangeArrowheads="1"/>
          </p:cNvSpPr>
          <p:nvPr/>
        </p:nvSpPr>
        <p:spPr bwMode="auto">
          <a:xfrm>
            <a:off x="1600200" y="2667000"/>
            <a:ext cx="1066800" cy="36671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spcBef>
                <a:spcPct val="50000"/>
              </a:spcBef>
            </a:pPr>
            <a:r>
              <a:rPr lang="en-US" b="1">
                <a:solidFill>
                  <a:srgbClr val="990000"/>
                </a:solidFill>
              </a:rPr>
              <a:t>10 cm</a:t>
            </a:r>
          </a:p>
        </p:txBody>
      </p:sp>
      <p:sp>
        <p:nvSpPr>
          <p:cNvPr id="2" name="Title 1"/>
          <p:cNvSpPr>
            <a:spLocks noGrp="1"/>
          </p:cNvSpPr>
          <p:nvPr>
            <p:ph type="title"/>
          </p:nvPr>
        </p:nvSpPr>
        <p:spPr/>
        <p:txBody>
          <a:bodyPr/>
          <a:lstStyle/>
          <a:p>
            <a:endParaRPr lang="en-US"/>
          </a:p>
        </p:txBody>
      </p:sp>
      <p:sp>
        <p:nvSpPr>
          <p:cNvPr id="17" name="Rectangle 2"/>
          <p:cNvSpPr txBox="1">
            <a:spLocks noChangeArrowheads="1"/>
          </p:cNvSpPr>
          <p:nvPr/>
        </p:nvSpPr>
        <p:spPr bwMode="auto">
          <a:xfrm>
            <a:off x="-304800" y="0"/>
            <a:ext cx="9525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algn="l" eaLnBrk="1" hangingPunct="1">
              <a:defRPr/>
            </a:pPr>
            <a:r>
              <a:rPr lang="en-US" sz="4000" u="sng" dirty="0" err="1" smtClean="0">
                <a:solidFill>
                  <a:srgbClr val="0070C0"/>
                </a:solidFill>
              </a:rPr>
              <a:t>Thí</a:t>
            </a:r>
            <a:r>
              <a:rPr lang="en-US" sz="4000" u="sng" dirty="0" smtClean="0">
                <a:solidFill>
                  <a:srgbClr val="0070C0"/>
                </a:solidFill>
              </a:rPr>
              <a:t> </a:t>
            </a:r>
            <a:r>
              <a:rPr lang="en-US" sz="4000" u="sng" dirty="0" err="1" smtClean="0">
                <a:solidFill>
                  <a:srgbClr val="0070C0"/>
                </a:solidFill>
              </a:rPr>
              <a:t>nghiệm</a:t>
            </a:r>
            <a:r>
              <a:rPr lang="en-US" sz="4000" u="sng" dirty="0" smtClean="0">
                <a:solidFill>
                  <a:srgbClr val="0070C0"/>
                </a:solidFill>
              </a:rPr>
              <a:t>:       Treo</a:t>
            </a:r>
            <a:r>
              <a:rPr lang="vi-VN" sz="4000" u="sng" dirty="0" smtClean="0">
                <a:solidFill>
                  <a:srgbClr val="0070C0"/>
                </a:solidFill>
              </a:rPr>
              <a:t> 02</a:t>
            </a:r>
            <a:r>
              <a:rPr lang="en-US" sz="4000" u="sng" dirty="0" smtClean="0">
                <a:solidFill>
                  <a:srgbClr val="0070C0"/>
                </a:solidFill>
              </a:rPr>
              <a:t> </a:t>
            </a:r>
            <a:r>
              <a:rPr lang="en-US" sz="4000" u="sng" dirty="0" err="1" smtClean="0">
                <a:solidFill>
                  <a:srgbClr val="0070C0"/>
                </a:solidFill>
              </a:rPr>
              <a:t>một</a:t>
            </a:r>
            <a:r>
              <a:rPr lang="en-US" sz="4000" u="sng" dirty="0" smtClean="0">
                <a:solidFill>
                  <a:srgbClr val="0070C0"/>
                </a:solidFill>
              </a:rPr>
              <a:t> </a:t>
            </a:r>
            <a:r>
              <a:rPr lang="en-US" sz="4000" u="sng" dirty="0" err="1" smtClean="0">
                <a:solidFill>
                  <a:srgbClr val="0070C0"/>
                </a:solidFill>
              </a:rPr>
              <a:t>quả</a:t>
            </a:r>
            <a:r>
              <a:rPr lang="en-US" sz="4000" u="sng" dirty="0" smtClean="0">
                <a:solidFill>
                  <a:srgbClr val="0070C0"/>
                </a:solidFill>
              </a:rPr>
              <a:t> </a:t>
            </a:r>
            <a:r>
              <a:rPr lang="en-US" sz="4000" u="sng" dirty="0" err="1" smtClean="0">
                <a:solidFill>
                  <a:srgbClr val="0070C0"/>
                </a:solidFill>
              </a:rPr>
              <a:t>nặng</a:t>
            </a:r>
            <a:endParaRPr lang="en-US" sz="4000" u="sng" dirty="0" smtClean="0">
              <a:solidFill>
                <a:srgbClr val="0070C0"/>
              </a:solidFill>
              <a:effectLst>
                <a:outerShdw blurRad="38100" dist="38100" dir="2700000" algn="tl">
                  <a:srgbClr val="C0C0C0"/>
                </a:outerShdw>
              </a:effectLst>
              <a:latin typeface=".VnTime" pitchFamily="34" charset="0"/>
            </a:endParaRPr>
          </a:p>
        </p:txBody>
      </p:sp>
    </p:spTree>
  </p:cSld>
  <p:clrMapOvr>
    <a:masterClrMapping/>
  </p:clrMapOvr>
  <p:transition spd="med">
    <p:cover/>
    <p:sndAc>
      <p:stSnd>
        <p:snd r:embed="rId2" name="cashreg.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9" presetClass="path" presetSubtype="0" accel="50000" decel="50000" fill="hold" nodeType="clickEffect">
                                  <p:stCondLst>
                                    <p:cond delay="0"/>
                                  </p:stCondLst>
                                  <p:childTnLst>
                                    <p:animMotion origin="layout" path="M 5E-6 4.16185E-6 L -0.19063 -0.20463 " pathEditMode="relative" rAng="0" ptsTypes="AA">
                                      <p:cBhvr>
                                        <p:cTn id="6" dur="2000" fill="hold"/>
                                        <p:tgtEl>
                                          <p:spTgt spid="19462"/>
                                        </p:tgtEl>
                                        <p:attrNameLst>
                                          <p:attrName>ppt_x</p:attrName>
                                          <p:attrName>ppt_y</p:attrName>
                                        </p:attrNameLst>
                                      </p:cBhvr>
                                      <p:rCtr x="-9531" y="-10243"/>
                                    </p:animMotion>
                                  </p:childTnLst>
                                </p:cTn>
                              </p:par>
                              <p:par>
                                <p:cTn id="7" presetID="49" presetClass="path" presetSubtype="0" accel="50000" decel="50000" fill="hold" nodeType="withEffect">
                                  <p:stCondLst>
                                    <p:cond delay="0"/>
                                  </p:stCondLst>
                                  <p:childTnLst>
                                    <p:animMotion origin="layout" path="M 5E-6 1.09827E-6 L -0.19063 -0.20463 " pathEditMode="relative" rAng="0" ptsTypes="AA">
                                      <p:cBhvr>
                                        <p:cTn id="8" dur="2000" fill="hold"/>
                                        <p:tgtEl>
                                          <p:spTgt spid="19467"/>
                                        </p:tgtEl>
                                        <p:attrNameLst>
                                          <p:attrName>ppt_x</p:attrName>
                                          <p:attrName>ppt_y</p:attrName>
                                        </p:attrNameLst>
                                      </p:cBhvr>
                                      <p:rCtr x="-9531" y="-10243"/>
                                    </p:animMotion>
                                  </p:childTnLst>
                                </p:cTn>
                              </p:par>
                            </p:childTnLst>
                          </p:cTn>
                        </p:par>
                        <p:par>
                          <p:cTn id="9" fill="hold" nodeType="afterGroup">
                            <p:stCondLst>
                              <p:cond delay="2000"/>
                            </p:stCondLst>
                            <p:childTnLst>
                              <p:par>
                                <p:cTn id="10" presetID="18" presetClass="entr" presetSubtype="12" fill="hold" nodeType="afterEffect">
                                  <p:stCondLst>
                                    <p:cond delay="0"/>
                                  </p:stCondLst>
                                  <p:childTnLst>
                                    <p:set>
                                      <p:cBhvr>
                                        <p:cTn id="11" dur="1" fill="hold">
                                          <p:stCondLst>
                                            <p:cond delay="0"/>
                                          </p:stCondLst>
                                        </p:cTn>
                                        <p:tgtEl>
                                          <p:spTgt spid="19468"/>
                                        </p:tgtEl>
                                        <p:attrNameLst>
                                          <p:attrName>style.visibility</p:attrName>
                                        </p:attrNameLst>
                                      </p:cBhvr>
                                      <p:to>
                                        <p:strVal val="visible"/>
                                      </p:to>
                                    </p:set>
                                    <p:animEffect transition="in" filter="strips(downLeft)">
                                      <p:cBhvr>
                                        <p:cTn id="12" dur="5000"/>
                                        <p:tgtEl>
                                          <p:spTgt spid="19468"/>
                                        </p:tgtEl>
                                      </p:cBhvr>
                                    </p:animEffect>
                                  </p:childTnLst>
                                </p:cTn>
                              </p:par>
                            </p:childTnLst>
                          </p:cTn>
                        </p:par>
                        <p:par>
                          <p:cTn id="13" fill="hold" nodeType="afterGroup">
                            <p:stCondLst>
                              <p:cond delay="7000"/>
                            </p:stCondLst>
                            <p:childTnLst>
                              <p:par>
                                <p:cTn id="14" presetID="21" presetClass="entr" presetSubtype="4" fill="hold" nodeType="afterEffect">
                                  <p:stCondLst>
                                    <p:cond delay="0"/>
                                  </p:stCondLst>
                                  <p:childTnLst>
                                    <p:set>
                                      <p:cBhvr>
                                        <p:cTn id="15" dur="1" fill="hold">
                                          <p:stCondLst>
                                            <p:cond delay="0"/>
                                          </p:stCondLst>
                                        </p:cTn>
                                        <p:tgtEl>
                                          <p:spTgt spid="19469">
                                            <p:txEl>
                                              <p:pRg st="0" end="0"/>
                                            </p:txEl>
                                          </p:spTgt>
                                        </p:tgtEl>
                                        <p:attrNameLst>
                                          <p:attrName>style.visibility</p:attrName>
                                        </p:attrNameLst>
                                      </p:cBhvr>
                                      <p:to>
                                        <p:strVal val="visible"/>
                                      </p:to>
                                    </p:set>
                                    <p:animEffect transition="in" filter="wheel(4)">
                                      <p:cBhvr>
                                        <p:cTn id="16" dur="1000"/>
                                        <p:tgtEl>
                                          <p:spTgt spid="19469">
                                            <p:txEl>
                                              <p:pRg st="0" end="0"/>
                                            </p:txEl>
                                          </p:spTgt>
                                        </p:tgtEl>
                                      </p:cBhvr>
                                    </p:animEffect>
                                  </p:childTnLst>
                                </p:cTn>
                              </p:par>
                            </p:childTnLst>
                          </p:cTn>
                        </p:par>
                        <p:par>
                          <p:cTn id="17" fill="hold" nodeType="afterGroup">
                            <p:stCondLst>
                              <p:cond delay="8000"/>
                            </p:stCondLst>
                            <p:childTnLst>
                              <p:par>
                                <p:cTn id="18" presetID="14" presetClass="entr" presetSubtype="10" fill="hold" grpId="0" nodeType="afterEffect">
                                  <p:stCondLst>
                                    <p:cond delay="0"/>
                                  </p:stCondLst>
                                  <p:childTnLst>
                                    <p:set>
                                      <p:cBhvr>
                                        <p:cTn id="19" dur="1" fill="hold">
                                          <p:stCondLst>
                                            <p:cond delay="0"/>
                                          </p:stCondLst>
                                        </p:cTn>
                                        <p:tgtEl>
                                          <p:spTgt spid="19472"/>
                                        </p:tgtEl>
                                        <p:attrNameLst>
                                          <p:attrName>style.visibility</p:attrName>
                                        </p:attrNameLst>
                                      </p:cBhvr>
                                      <p:to>
                                        <p:strVal val="visible"/>
                                      </p:to>
                                    </p:set>
                                    <p:animEffect transition="in" filter="randombar(horizontal)">
                                      <p:cBhvr>
                                        <p:cTn id="20" dur="500"/>
                                        <p:tgtEl>
                                          <p:spTgt spid="19472"/>
                                        </p:tgtEl>
                                      </p:cBhvr>
                                    </p:animEffect>
                                  </p:childTnLst>
                                </p:cTn>
                              </p:par>
                            </p:childTnLst>
                          </p:cTn>
                        </p:par>
                        <p:par>
                          <p:cTn id="21" fill="hold" nodeType="afterGroup">
                            <p:stCondLst>
                              <p:cond delay="8500"/>
                            </p:stCondLst>
                            <p:childTnLst>
                              <p:par>
                                <p:cTn id="22" presetID="2" presetClass="entr" presetSubtype="4" fill="hold" grpId="0" nodeType="afterEffect">
                                  <p:stCondLst>
                                    <p:cond delay="0"/>
                                  </p:stCondLst>
                                  <p:childTnLst>
                                    <p:set>
                                      <p:cBhvr>
                                        <p:cTn id="23" dur="1" fill="hold">
                                          <p:stCondLst>
                                            <p:cond delay="0"/>
                                          </p:stCondLst>
                                        </p:cTn>
                                        <p:tgtEl>
                                          <p:spTgt spid="19471"/>
                                        </p:tgtEl>
                                        <p:attrNameLst>
                                          <p:attrName>style.visibility</p:attrName>
                                        </p:attrNameLst>
                                      </p:cBhvr>
                                      <p:to>
                                        <p:strVal val="visible"/>
                                      </p:to>
                                    </p:set>
                                    <p:anim calcmode="lin" valueType="num">
                                      <p:cBhvr additive="base">
                                        <p:cTn id="24" dur="1000" fill="hold"/>
                                        <p:tgtEl>
                                          <p:spTgt spid="19471"/>
                                        </p:tgtEl>
                                        <p:attrNameLst>
                                          <p:attrName>ppt_x</p:attrName>
                                        </p:attrNameLst>
                                      </p:cBhvr>
                                      <p:tavLst>
                                        <p:tav tm="0">
                                          <p:val>
                                            <p:strVal val="#ppt_x"/>
                                          </p:val>
                                        </p:tav>
                                        <p:tav tm="100000">
                                          <p:val>
                                            <p:strVal val="#ppt_x"/>
                                          </p:val>
                                        </p:tav>
                                      </p:tavLst>
                                    </p:anim>
                                    <p:anim calcmode="lin" valueType="num">
                                      <p:cBhvr additive="base">
                                        <p:cTn id="25" dur="1000" fill="hold"/>
                                        <p:tgtEl>
                                          <p:spTgt spid="19471"/>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0" presetClass="entr" presetSubtype="0" fill="hold" grpId="0" nodeType="clickEffect">
                                  <p:stCondLst>
                                    <p:cond delay="0"/>
                                  </p:stCondLst>
                                  <p:childTnLst>
                                    <p:set>
                                      <p:cBhvr>
                                        <p:cTn id="29" dur="1" fill="hold">
                                          <p:stCondLst>
                                            <p:cond delay="0"/>
                                          </p:stCondLst>
                                        </p:cTn>
                                        <p:tgtEl>
                                          <p:spTgt spid="19473"/>
                                        </p:tgtEl>
                                        <p:attrNameLst>
                                          <p:attrName>style.visibility</p:attrName>
                                        </p:attrNameLst>
                                      </p:cBhvr>
                                      <p:to>
                                        <p:strVal val="visible"/>
                                      </p:to>
                                    </p:set>
                                    <p:animEffect transition="in" filter="wedge">
                                      <p:cBhvr>
                                        <p:cTn id="30" dur="1000"/>
                                        <p:tgtEl>
                                          <p:spTgt spid="19473"/>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nodeType="clickEffect">
                                  <p:stCondLst>
                                    <p:cond delay="0"/>
                                  </p:stCondLst>
                                  <p:childTnLst>
                                    <p:set>
                                      <p:cBhvr>
                                        <p:cTn id="34" dur="1" fill="hold">
                                          <p:stCondLst>
                                            <p:cond delay="0"/>
                                          </p:stCondLst>
                                        </p:cTn>
                                        <p:tgtEl>
                                          <p:spTgt spid="19470"/>
                                        </p:tgtEl>
                                        <p:attrNameLst>
                                          <p:attrName>style.visibility</p:attrName>
                                        </p:attrNameLst>
                                      </p:cBhvr>
                                      <p:to>
                                        <p:strVal val="visible"/>
                                      </p:to>
                                    </p:set>
                                    <p:animEffect transition="in" filter="dissolve">
                                      <p:cBhvr>
                                        <p:cTn id="35" dur="2000"/>
                                        <p:tgtEl>
                                          <p:spTgt spid="194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1" grpId="0"/>
      <p:bldP spid="19472" grpId="0" animBg="1"/>
      <p:bldP spid="19473"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10243" name="Picture 3" descr="¸dsd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1371600"/>
            <a:ext cx="52673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4" name="Picture 4" descr="¸dsd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381000"/>
            <a:ext cx="228600" cy="526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5" descr="lo x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53000" y="1600200"/>
            <a:ext cx="590550" cy="221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4" name="Picture 6" descr="qua na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81800" y="5105400"/>
            <a:ext cx="4381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7" name="Picture 7" descr="thuoc d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4200" y="1614488"/>
            <a:ext cx="714375" cy="309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8" name="Text Box 8"/>
          <p:cNvSpPr txBox="1">
            <a:spLocks noChangeArrowheads="1"/>
          </p:cNvSpPr>
          <p:nvPr/>
        </p:nvSpPr>
        <p:spPr bwMode="auto">
          <a:xfrm>
            <a:off x="2286000" y="3309938"/>
            <a:ext cx="4495800" cy="3762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spcBef>
                <a:spcPct val="50000"/>
              </a:spcBef>
            </a:pPr>
            <a:r>
              <a:rPr lang="en-US"/>
              <a:t>               -</a:t>
            </a:r>
            <a:r>
              <a:rPr lang="en-US">
                <a:solidFill>
                  <a:srgbClr val="0000FF"/>
                </a:solidFill>
              </a:rPr>
              <a:t>---------------------------</a:t>
            </a:r>
          </a:p>
        </p:txBody>
      </p:sp>
      <p:pic>
        <p:nvPicPr>
          <p:cNvPr id="22537" name="Picture 9" descr="qua na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81800" y="5424488"/>
            <a:ext cx="4381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40" name="Picture 12" descr="qua na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81800" y="5762625"/>
            <a:ext cx="4381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41" name="Picture 13" descr="ba qua"/>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67288" y="1600200"/>
            <a:ext cx="533400" cy="382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42" name="Text Box 14"/>
          <p:cNvSpPr txBox="1">
            <a:spLocks noChangeArrowheads="1"/>
          </p:cNvSpPr>
          <p:nvPr/>
        </p:nvSpPr>
        <p:spPr bwMode="auto">
          <a:xfrm>
            <a:off x="3352800" y="4000500"/>
            <a:ext cx="2133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spcBef>
                <a:spcPct val="50000"/>
              </a:spcBef>
            </a:pPr>
            <a:r>
              <a:rPr lang="en-US">
                <a:solidFill>
                  <a:srgbClr val="0000FF"/>
                </a:solidFill>
              </a:rPr>
              <a:t>   --------------</a:t>
            </a:r>
          </a:p>
        </p:txBody>
      </p:sp>
      <p:pic>
        <p:nvPicPr>
          <p:cNvPr id="22543" name="Picture 15" descr="lo x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24600" y="1614488"/>
            <a:ext cx="590550" cy="221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44" name="Text Box 16"/>
          <p:cNvSpPr txBox="1">
            <a:spLocks noChangeArrowheads="1"/>
          </p:cNvSpPr>
          <p:nvPr/>
        </p:nvSpPr>
        <p:spPr bwMode="auto">
          <a:xfrm>
            <a:off x="509588" y="2590800"/>
            <a:ext cx="1828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spcBef>
                <a:spcPct val="50000"/>
              </a:spcBef>
            </a:pPr>
            <a:r>
              <a:rPr lang="en-US" sz="2800" b="1">
                <a:solidFill>
                  <a:srgbClr val="990000"/>
                </a:solidFill>
                <a:latin typeface=".VnTime" pitchFamily="34" charset="0"/>
              </a:rPr>
              <a:t>l</a:t>
            </a:r>
            <a:r>
              <a:rPr lang="en-US" sz="2800" b="1" baseline="-25000">
                <a:solidFill>
                  <a:srgbClr val="990000"/>
                </a:solidFill>
                <a:latin typeface=".VnTime" pitchFamily="34" charset="0"/>
              </a:rPr>
              <a:t>3</a:t>
            </a:r>
            <a:r>
              <a:rPr lang="en-US" sz="2800" b="1">
                <a:solidFill>
                  <a:srgbClr val="990000"/>
                </a:solidFill>
                <a:latin typeface=".VnTime" pitchFamily="34" charset="0"/>
              </a:rPr>
              <a:t> =  ?</a:t>
            </a:r>
          </a:p>
        </p:txBody>
      </p:sp>
      <p:sp>
        <p:nvSpPr>
          <p:cNvPr id="22545" name="Text Box 17"/>
          <p:cNvSpPr txBox="1">
            <a:spLocks noChangeArrowheads="1"/>
          </p:cNvSpPr>
          <p:nvPr/>
        </p:nvSpPr>
        <p:spPr bwMode="auto">
          <a:xfrm>
            <a:off x="1543050" y="2676525"/>
            <a:ext cx="1219200" cy="396875"/>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spcBef>
                <a:spcPct val="50000"/>
              </a:spcBef>
            </a:pPr>
            <a:r>
              <a:rPr lang="en-US" sz="2000" b="1">
                <a:solidFill>
                  <a:srgbClr val="990000"/>
                </a:solidFill>
              </a:rPr>
              <a:t>11 cm</a:t>
            </a:r>
          </a:p>
        </p:txBody>
      </p:sp>
      <p:sp>
        <p:nvSpPr>
          <p:cNvPr id="22546" name="AutoShape 18"/>
          <p:cNvSpPr>
            <a:spLocks/>
          </p:cNvSpPr>
          <p:nvPr/>
        </p:nvSpPr>
        <p:spPr bwMode="auto">
          <a:xfrm>
            <a:off x="2667000" y="1600200"/>
            <a:ext cx="304800" cy="2514600"/>
          </a:xfrm>
          <a:prstGeom prst="leftBrace">
            <a:avLst>
              <a:gd name="adj1" fmla="val 68750"/>
              <a:gd name="adj2" fmla="val 50000"/>
            </a:avLst>
          </a:prstGeom>
          <a:noFill/>
          <a:ln w="9525">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 name="Title 1"/>
          <p:cNvSpPr>
            <a:spLocks noGrp="1"/>
          </p:cNvSpPr>
          <p:nvPr>
            <p:ph type="title"/>
          </p:nvPr>
        </p:nvSpPr>
        <p:spPr/>
        <p:txBody>
          <a:bodyPr/>
          <a:lstStyle/>
          <a:p>
            <a:endParaRPr lang="en-US"/>
          </a:p>
        </p:txBody>
      </p:sp>
      <p:sp>
        <p:nvSpPr>
          <p:cNvPr id="18" name="Rectangle 2"/>
          <p:cNvSpPr txBox="1">
            <a:spLocks noChangeArrowheads="1"/>
          </p:cNvSpPr>
          <p:nvPr/>
        </p:nvSpPr>
        <p:spPr bwMode="auto">
          <a:xfrm>
            <a:off x="-304800" y="0"/>
            <a:ext cx="9525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algn="l" eaLnBrk="1" hangingPunct="1">
              <a:defRPr/>
            </a:pPr>
            <a:r>
              <a:rPr lang="en-US" sz="4000" u="sng" dirty="0" err="1" smtClean="0">
                <a:solidFill>
                  <a:srgbClr val="0070C0"/>
                </a:solidFill>
              </a:rPr>
              <a:t>Thí</a:t>
            </a:r>
            <a:r>
              <a:rPr lang="en-US" sz="4000" u="sng" dirty="0" smtClean="0">
                <a:solidFill>
                  <a:srgbClr val="0070C0"/>
                </a:solidFill>
              </a:rPr>
              <a:t> </a:t>
            </a:r>
            <a:r>
              <a:rPr lang="en-US" sz="4000" u="sng" dirty="0" err="1" smtClean="0">
                <a:solidFill>
                  <a:srgbClr val="0070C0"/>
                </a:solidFill>
              </a:rPr>
              <a:t>nghiệm</a:t>
            </a:r>
            <a:r>
              <a:rPr lang="en-US" sz="4000" u="sng" dirty="0" smtClean="0">
                <a:solidFill>
                  <a:srgbClr val="0070C0"/>
                </a:solidFill>
              </a:rPr>
              <a:t>:       Treo</a:t>
            </a:r>
            <a:r>
              <a:rPr lang="vi-VN" sz="4000" u="sng" dirty="0" smtClean="0">
                <a:solidFill>
                  <a:srgbClr val="0070C0"/>
                </a:solidFill>
              </a:rPr>
              <a:t> 03</a:t>
            </a:r>
            <a:r>
              <a:rPr lang="en-US" sz="4000" u="sng" dirty="0" smtClean="0">
                <a:solidFill>
                  <a:srgbClr val="0070C0"/>
                </a:solidFill>
              </a:rPr>
              <a:t> </a:t>
            </a:r>
            <a:r>
              <a:rPr lang="en-US" sz="4000" u="sng" dirty="0" err="1" smtClean="0">
                <a:solidFill>
                  <a:srgbClr val="0070C0"/>
                </a:solidFill>
              </a:rPr>
              <a:t>một</a:t>
            </a:r>
            <a:r>
              <a:rPr lang="en-US" sz="4000" u="sng" dirty="0" smtClean="0">
                <a:solidFill>
                  <a:srgbClr val="0070C0"/>
                </a:solidFill>
              </a:rPr>
              <a:t> </a:t>
            </a:r>
            <a:r>
              <a:rPr lang="en-US" sz="4000" u="sng" dirty="0" err="1" smtClean="0">
                <a:solidFill>
                  <a:srgbClr val="0070C0"/>
                </a:solidFill>
              </a:rPr>
              <a:t>quả</a:t>
            </a:r>
            <a:r>
              <a:rPr lang="en-US" sz="4000" u="sng" dirty="0" smtClean="0">
                <a:solidFill>
                  <a:srgbClr val="0070C0"/>
                </a:solidFill>
              </a:rPr>
              <a:t> </a:t>
            </a:r>
            <a:r>
              <a:rPr lang="en-US" sz="4000" u="sng" dirty="0" err="1" smtClean="0">
                <a:solidFill>
                  <a:srgbClr val="0070C0"/>
                </a:solidFill>
              </a:rPr>
              <a:t>nặng</a:t>
            </a:r>
            <a:endParaRPr lang="en-US" sz="4000" u="sng" dirty="0" smtClean="0">
              <a:solidFill>
                <a:srgbClr val="0070C0"/>
              </a:solidFill>
              <a:effectLst>
                <a:outerShdw blurRad="38100" dist="38100" dir="2700000" algn="tl">
                  <a:srgbClr val="C0C0C0"/>
                </a:outerShdw>
              </a:effectLst>
              <a:latin typeface=".VnTime" pitchFamily="34" charset="0"/>
            </a:endParaRPr>
          </a:p>
        </p:txBody>
      </p:sp>
    </p:spTree>
  </p:cSld>
  <p:clrMapOvr>
    <a:masterClrMapping/>
  </p:clrMapOvr>
  <p:transition spd="med">
    <p:comb dir="vert"/>
    <p:sndAc>
      <p:stSnd>
        <p:snd r:embed="rId2" name="explod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9" presetClass="path" presetSubtype="0" accel="50000" decel="50000" fill="hold" nodeType="clickEffect">
                                  <p:stCondLst>
                                    <p:cond delay="0"/>
                                  </p:stCondLst>
                                  <p:childTnLst>
                                    <p:animMotion origin="layout" path="M 5E-6 4.16185E-6 L -0.19063 -0.20463 " pathEditMode="relative" rAng="0" ptsTypes="AA">
                                      <p:cBhvr>
                                        <p:cTn id="6" dur="2000" fill="hold"/>
                                        <p:tgtEl>
                                          <p:spTgt spid="22534"/>
                                        </p:tgtEl>
                                        <p:attrNameLst>
                                          <p:attrName>ppt_x</p:attrName>
                                          <p:attrName>ppt_y</p:attrName>
                                        </p:attrNameLst>
                                      </p:cBhvr>
                                      <p:rCtr x="-9531" y="-10243"/>
                                    </p:animMotion>
                                  </p:childTnLst>
                                </p:cTn>
                              </p:par>
                              <p:par>
                                <p:cTn id="7" presetID="49" presetClass="path" presetSubtype="0" accel="50000" decel="50000" fill="hold" nodeType="withEffect">
                                  <p:stCondLst>
                                    <p:cond delay="0"/>
                                  </p:stCondLst>
                                  <p:childTnLst>
                                    <p:animMotion origin="layout" path="M 5E-6 1.09827E-6 L -0.19063 -0.20463 " pathEditMode="relative" rAng="0" ptsTypes="AA">
                                      <p:cBhvr>
                                        <p:cTn id="8" dur="2000" fill="hold"/>
                                        <p:tgtEl>
                                          <p:spTgt spid="22537"/>
                                        </p:tgtEl>
                                        <p:attrNameLst>
                                          <p:attrName>ppt_x</p:attrName>
                                          <p:attrName>ppt_y</p:attrName>
                                        </p:attrNameLst>
                                      </p:cBhvr>
                                      <p:rCtr x="-9531" y="-10243"/>
                                    </p:animMotion>
                                  </p:childTnLst>
                                </p:cTn>
                              </p:par>
                              <p:par>
                                <p:cTn id="9" presetID="49" presetClass="path" presetSubtype="0" accel="50000" decel="50000" fill="hold" nodeType="withEffect">
                                  <p:stCondLst>
                                    <p:cond delay="0"/>
                                  </p:stCondLst>
                                  <p:childTnLst>
                                    <p:animMotion origin="layout" path="M 5E-6 1.09827E-6 L -0.19063 -0.20463 " pathEditMode="relative" rAng="0" ptsTypes="AA">
                                      <p:cBhvr>
                                        <p:cTn id="10" dur="2000" fill="hold"/>
                                        <p:tgtEl>
                                          <p:spTgt spid="22540"/>
                                        </p:tgtEl>
                                        <p:attrNameLst>
                                          <p:attrName>ppt_x</p:attrName>
                                          <p:attrName>ppt_y</p:attrName>
                                        </p:attrNameLst>
                                      </p:cBhvr>
                                      <p:rCtr x="-9531" y="-10243"/>
                                    </p:animMotion>
                                  </p:childTnLst>
                                </p:cTn>
                              </p:par>
                            </p:childTnLst>
                          </p:cTn>
                        </p:par>
                        <p:par>
                          <p:cTn id="11" fill="hold" nodeType="afterGroup">
                            <p:stCondLst>
                              <p:cond delay="2000"/>
                            </p:stCondLst>
                            <p:childTnLst>
                              <p:par>
                                <p:cTn id="12" presetID="18" presetClass="entr" presetSubtype="12" fill="hold" nodeType="afterEffect">
                                  <p:stCondLst>
                                    <p:cond delay="0"/>
                                  </p:stCondLst>
                                  <p:childTnLst>
                                    <p:set>
                                      <p:cBhvr>
                                        <p:cTn id="13" dur="1" fill="hold">
                                          <p:stCondLst>
                                            <p:cond delay="0"/>
                                          </p:stCondLst>
                                        </p:cTn>
                                        <p:tgtEl>
                                          <p:spTgt spid="22541"/>
                                        </p:tgtEl>
                                        <p:attrNameLst>
                                          <p:attrName>style.visibility</p:attrName>
                                        </p:attrNameLst>
                                      </p:cBhvr>
                                      <p:to>
                                        <p:strVal val="visible"/>
                                      </p:to>
                                    </p:set>
                                    <p:animEffect transition="in" filter="strips(downLeft)">
                                      <p:cBhvr>
                                        <p:cTn id="14" dur="5000"/>
                                        <p:tgtEl>
                                          <p:spTgt spid="22541"/>
                                        </p:tgtEl>
                                      </p:cBhvr>
                                    </p:animEffect>
                                  </p:childTnLst>
                                </p:cTn>
                              </p:par>
                            </p:childTnLst>
                          </p:cTn>
                        </p:par>
                        <p:par>
                          <p:cTn id="15" fill="hold" nodeType="afterGroup">
                            <p:stCondLst>
                              <p:cond delay="7000"/>
                            </p:stCondLst>
                            <p:childTnLst>
                              <p:par>
                                <p:cTn id="16" presetID="18" presetClass="entr" presetSubtype="12" fill="hold" nodeType="afterEffect">
                                  <p:stCondLst>
                                    <p:cond delay="0"/>
                                  </p:stCondLst>
                                  <p:childTnLst>
                                    <p:set>
                                      <p:cBhvr>
                                        <p:cTn id="17" dur="1" fill="hold">
                                          <p:stCondLst>
                                            <p:cond delay="0"/>
                                          </p:stCondLst>
                                        </p:cTn>
                                        <p:tgtEl>
                                          <p:spTgt spid="22542">
                                            <p:txEl>
                                              <p:pRg st="0" end="0"/>
                                            </p:txEl>
                                          </p:spTgt>
                                        </p:tgtEl>
                                        <p:attrNameLst>
                                          <p:attrName>style.visibility</p:attrName>
                                        </p:attrNameLst>
                                      </p:cBhvr>
                                      <p:to>
                                        <p:strVal val="visible"/>
                                      </p:to>
                                    </p:set>
                                    <p:animEffect transition="in" filter="strips(downLeft)">
                                      <p:cBhvr>
                                        <p:cTn id="18" dur="1000"/>
                                        <p:tgtEl>
                                          <p:spTgt spid="22542">
                                            <p:txEl>
                                              <p:pRg st="0" end="0"/>
                                            </p:txEl>
                                          </p:spTgt>
                                        </p:tgtEl>
                                      </p:cBhvr>
                                    </p:animEffect>
                                  </p:childTnLst>
                                </p:cTn>
                              </p:par>
                            </p:childTnLst>
                          </p:cTn>
                        </p:par>
                        <p:par>
                          <p:cTn id="19" fill="hold" nodeType="afterGroup">
                            <p:stCondLst>
                              <p:cond delay="8000"/>
                            </p:stCondLst>
                            <p:childTnLst>
                              <p:par>
                                <p:cTn id="20" presetID="9" presetClass="entr" presetSubtype="0" fill="hold" grpId="0" nodeType="afterEffect">
                                  <p:stCondLst>
                                    <p:cond delay="0"/>
                                  </p:stCondLst>
                                  <p:childTnLst>
                                    <p:set>
                                      <p:cBhvr>
                                        <p:cTn id="21" dur="1" fill="hold">
                                          <p:stCondLst>
                                            <p:cond delay="0"/>
                                          </p:stCondLst>
                                        </p:cTn>
                                        <p:tgtEl>
                                          <p:spTgt spid="22546"/>
                                        </p:tgtEl>
                                        <p:attrNameLst>
                                          <p:attrName>style.visibility</p:attrName>
                                        </p:attrNameLst>
                                      </p:cBhvr>
                                      <p:to>
                                        <p:strVal val="visible"/>
                                      </p:to>
                                    </p:set>
                                    <p:animEffect transition="in" filter="dissolve">
                                      <p:cBhvr>
                                        <p:cTn id="22" dur="1000"/>
                                        <p:tgtEl>
                                          <p:spTgt spid="22546"/>
                                        </p:tgtEl>
                                      </p:cBhvr>
                                    </p:animEffect>
                                  </p:childTnLst>
                                </p:cTn>
                              </p:par>
                            </p:childTnLst>
                          </p:cTn>
                        </p:par>
                        <p:par>
                          <p:cTn id="23" fill="hold" nodeType="afterGroup">
                            <p:stCondLst>
                              <p:cond delay="9000"/>
                            </p:stCondLst>
                            <p:childTnLst>
                              <p:par>
                                <p:cTn id="24" presetID="2" presetClass="entr" presetSubtype="4" fill="hold" grpId="0" nodeType="afterEffect">
                                  <p:stCondLst>
                                    <p:cond delay="0"/>
                                  </p:stCondLst>
                                  <p:childTnLst>
                                    <p:set>
                                      <p:cBhvr>
                                        <p:cTn id="25" dur="1" fill="hold">
                                          <p:stCondLst>
                                            <p:cond delay="0"/>
                                          </p:stCondLst>
                                        </p:cTn>
                                        <p:tgtEl>
                                          <p:spTgt spid="22544"/>
                                        </p:tgtEl>
                                        <p:attrNameLst>
                                          <p:attrName>style.visibility</p:attrName>
                                        </p:attrNameLst>
                                      </p:cBhvr>
                                      <p:to>
                                        <p:strVal val="visible"/>
                                      </p:to>
                                    </p:set>
                                    <p:anim calcmode="lin" valueType="num">
                                      <p:cBhvr additive="base">
                                        <p:cTn id="26" dur="1000" fill="hold"/>
                                        <p:tgtEl>
                                          <p:spTgt spid="22544"/>
                                        </p:tgtEl>
                                        <p:attrNameLst>
                                          <p:attrName>ppt_x</p:attrName>
                                        </p:attrNameLst>
                                      </p:cBhvr>
                                      <p:tavLst>
                                        <p:tav tm="0">
                                          <p:val>
                                            <p:strVal val="#ppt_x"/>
                                          </p:val>
                                        </p:tav>
                                        <p:tav tm="100000">
                                          <p:val>
                                            <p:strVal val="#ppt_x"/>
                                          </p:val>
                                        </p:tav>
                                      </p:tavLst>
                                    </p:anim>
                                    <p:anim calcmode="lin" valueType="num">
                                      <p:cBhvr additive="base">
                                        <p:cTn id="27" dur="1000" fill="hold"/>
                                        <p:tgtEl>
                                          <p:spTgt spid="22544"/>
                                        </p:tgtEl>
                                        <p:attrNameLst>
                                          <p:attrName>ppt_y</p:attrName>
                                        </p:attrNameLst>
                                      </p:cBhvr>
                                      <p:tavLst>
                                        <p:tav tm="0">
                                          <p:val>
                                            <p:strVal val="1+#ppt_h/2"/>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0" presetClass="entr" presetSubtype="0" fill="hold" grpId="0" nodeType="clickEffect">
                                  <p:stCondLst>
                                    <p:cond delay="0"/>
                                  </p:stCondLst>
                                  <p:childTnLst>
                                    <p:set>
                                      <p:cBhvr>
                                        <p:cTn id="31" dur="1" fill="hold">
                                          <p:stCondLst>
                                            <p:cond delay="0"/>
                                          </p:stCondLst>
                                        </p:cTn>
                                        <p:tgtEl>
                                          <p:spTgt spid="22545"/>
                                        </p:tgtEl>
                                        <p:attrNameLst>
                                          <p:attrName>style.visibility</p:attrName>
                                        </p:attrNameLst>
                                      </p:cBhvr>
                                      <p:to>
                                        <p:strVal val="visible"/>
                                      </p:to>
                                    </p:set>
                                    <p:animEffect transition="in" filter="wedge">
                                      <p:cBhvr>
                                        <p:cTn id="32" dur="1000"/>
                                        <p:tgtEl>
                                          <p:spTgt spid="2254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4" presetClass="entr" presetSubtype="10" fill="hold" nodeType="clickEffect">
                                  <p:stCondLst>
                                    <p:cond delay="0"/>
                                  </p:stCondLst>
                                  <p:childTnLst>
                                    <p:set>
                                      <p:cBhvr>
                                        <p:cTn id="36" dur="1" fill="hold">
                                          <p:stCondLst>
                                            <p:cond delay="0"/>
                                          </p:stCondLst>
                                        </p:cTn>
                                        <p:tgtEl>
                                          <p:spTgt spid="22543"/>
                                        </p:tgtEl>
                                        <p:attrNameLst>
                                          <p:attrName>style.visibility</p:attrName>
                                        </p:attrNameLst>
                                      </p:cBhvr>
                                      <p:to>
                                        <p:strVal val="visible"/>
                                      </p:to>
                                    </p:set>
                                    <p:animEffect transition="in" filter="randombar(horizontal)">
                                      <p:cBhvr>
                                        <p:cTn id="37" dur="2000"/>
                                        <p:tgtEl>
                                          <p:spTgt spid="225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44" grpId="0"/>
      <p:bldP spid="22545" grpId="0" animBg="1"/>
      <p:bldP spid="22546"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11267" name="Picture 3" descr="¸dsd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1371600"/>
            <a:ext cx="52673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8" name="Picture 4" descr="¸dsd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381000"/>
            <a:ext cx="228600" cy="526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5" descr="lo x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53000" y="1600200"/>
            <a:ext cx="590550" cy="221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2" name="Picture 6" descr="qua na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81800" y="5105400"/>
            <a:ext cx="4381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1" name="Picture 8" descr="thuoc d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4200" y="1614488"/>
            <a:ext cx="714375" cy="309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2" name="Text Box 9"/>
          <p:cNvSpPr txBox="1">
            <a:spLocks noChangeArrowheads="1"/>
          </p:cNvSpPr>
          <p:nvPr/>
        </p:nvSpPr>
        <p:spPr bwMode="auto">
          <a:xfrm>
            <a:off x="2819400" y="3305175"/>
            <a:ext cx="4343400"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spcBef>
                <a:spcPct val="50000"/>
              </a:spcBef>
            </a:pPr>
            <a:r>
              <a:rPr lang="en-US"/>
              <a:t>  </a:t>
            </a:r>
            <a:r>
              <a:rPr lang="en-US">
                <a:solidFill>
                  <a:srgbClr val="0000FF"/>
                </a:solidFill>
              </a:rPr>
              <a:t>------------------------</a:t>
            </a:r>
          </a:p>
        </p:txBody>
      </p:sp>
      <p:pic>
        <p:nvPicPr>
          <p:cNvPr id="24587" name="Picture 11" descr="qua na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96088" y="5443538"/>
            <a:ext cx="4381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8" name="Picture 12" descr="qua na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86563" y="5781675"/>
            <a:ext cx="4381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9" name="Picture 13" descr="qua na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86563" y="6086475"/>
            <a:ext cx="4381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6" name="Picture 15" descr="lo x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72200" y="1600200"/>
            <a:ext cx="59055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92" name="Picture 16" descr="banqua"/>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15063" y="1685925"/>
            <a:ext cx="523875" cy="421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93" name="Text Box 17"/>
          <p:cNvSpPr txBox="1">
            <a:spLocks noChangeArrowheads="1"/>
          </p:cNvSpPr>
          <p:nvPr/>
        </p:nvSpPr>
        <p:spPr bwMode="auto">
          <a:xfrm>
            <a:off x="3733800" y="4219575"/>
            <a:ext cx="2819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spcBef>
                <a:spcPct val="50000"/>
              </a:spcBef>
            </a:pPr>
            <a:r>
              <a:rPr lang="en-US">
                <a:solidFill>
                  <a:srgbClr val="0000FF"/>
                </a:solidFill>
              </a:rPr>
              <a:t>-------------------------</a:t>
            </a:r>
          </a:p>
        </p:txBody>
      </p:sp>
      <p:pic>
        <p:nvPicPr>
          <p:cNvPr id="24594" name="Picture 18" descr="gian"/>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010400" y="1600200"/>
            <a:ext cx="504825" cy="253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95" name="Text Box 19"/>
          <p:cNvSpPr txBox="1">
            <a:spLocks noChangeArrowheads="1"/>
          </p:cNvSpPr>
          <p:nvPr/>
        </p:nvSpPr>
        <p:spPr bwMode="auto">
          <a:xfrm>
            <a:off x="3581400" y="3648075"/>
            <a:ext cx="3810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algn="ctr" eaLnBrk="0" fontAlgn="base" hangingPunct="0">
              <a:spcBef>
                <a:spcPct val="0"/>
              </a:spcBef>
              <a:spcAft>
                <a:spcPct val="0"/>
              </a:spcAft>
              <a:defRPr>
                <a:solidFill>
                  <a:schemeClr val="tx1"/>
                </a:solidFill>
                <a:latin typeface="Verdana" pitchFamily="34" charset="0"/>
              </a:defRPr>
            </a:lvl6pPr>
            <a:lvl7pPr marL="2971800" indent="-228600" algn="ctr" eaLnBrk="0" fontAlgn="base" hangingPunct="0">
              <a:spcBef>
                <a:spcPct val="0"/>
              </a:spcBef>
              <a:spcAft>
                <a:spcPct val="0"/>
              </a:spcAft>
              <a:defRPr>
                <a:solidFill>
                  <a:schemeClr val="tx1"/>
                </a:solidFill>
                <a:latin typeface="Verdana" pitchFamily="34" charset="0"/>
              </a:defRPr>
            </a:lvl7pPr>
            <a:lvl8pPr marL="3429000" indent="-228600" algn="ctr" eaLnBrk="0" fontAlgn="base" hangingPunct="0">
              <a:spcBef>
                <a:spcPct val="0"/>
              </a:spcBef>
              <a:spcAft>
                <a:spcPct val="0"/>
              </a:spcAft>
              <a:defRPr>
                <a:solidFill>
                  <a:schemeClr val="tx1"/>
                </a:solidFill>
                <a:latin typeface="Verdana" pitchFamily="34" charset="0"/>
              </a:defRPr>
            </a:lvl8pPr>
            <a:lvl9pPr marL="3886200" indent="-228600" algn="ctr" eaLnBrk="0" fontAlgn="base" hangingPunct="0">
              <a:spcBef>
                <a:spcPct val="0"/>
              </a:spcBef>
              <a:spcAft>
                <a:spcPct val="0"/>
              </a:spcAft>
              <a:defRPr>
                <a:solidFill>
                  <a:schemeClr val="tx1"/>
                </a:solidFill>
                <a:latin typeface="Verdana" pitchFamily="34" charset="0"/>
              </a:defRPr>
            </a:lvl9pPr>
          </a:lstStyle>
          <a:p>
            <a:pPr>
              <a:spcBef>
                <a:spcPct val="50000"/>
              </a:spcBef>
            </a:pPr>
            <a:r>
              <a:rPr lang="en-US">
                <a:solidFill>
                  <a:srgbClr val="0000FF"/>
                </a:solidFill>
              </a:rPr>
              <a:t> ----------------------------------</a:t>
            </a:r>
          </a:p>
        </p:txBody>
      </p:sp>
      <p:sp>
        <p:nvSpPr>
          <p:cNvPr id="2" name="Title 1"/>
          <p:cNvSpPr>
            <a:spLocks noGrp="1"/>
          </p:cNvSpPr>
          <p:nvPr>
            <p:ph type="title"/>
          </p:nvPr>
        </p:nvSpPr>
        <p:spPr/>
        <p:txBody>
          <a:bodyPr/>
          <a:lstStyle/>
          <a:p>
            <a:endParaRPr lang="en-US"/>
          </a:p>
        </p:txBody>
      </p:sp>
      <p:sp>
        <p:nvSpPr>
          <p:cNvPr id="18" name="Rectangle 2"/>
          <p:cNvSpPr txBox="1">
            <a:spLocks noChangeArrowheads="1"/>
          </p:cNvSpPr>
          <p:nvPr/>
        </p:nvSpPr>
        <p:spPr bwMode="auto">
          <a:xfrm>
            <a:off x="-304800" y="0"/>
            <a:ext cx="9525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algn="l" eaLnBrk="1" hangingPunct="1">
              <a:defRPr/>
            </a:pPr>
            <a:r>
              <a:rPr lang="en-US" sz="4000" u="sng" dirty="0" err="1" smtClean="0">
                <a:solidFill>
                  <a:srgbClr val="0070C0"/>
                </a:solidFill>
              </a:rPr>
              <a:t>Thí</a:t>
            </a:r>
            <a:r>
              <a:rPr lang="en-US" sz="4000" u="sng" dirty="0" smtClean="0">
                <a:solidFill>
                  <a:srgbClr val="0070C0"/>
                </a:solidFill>
              </a:rPr>
              <a:t> </a:t>
            </a:r>
            <a:r>
              <a:rPr lang="en-US" sz="4000" u="sng" dirty="0" err="1" smtClean="0">
                <a:solidFill>
                  <a:srgbClr val="0070C0"/>
                </a:solidFill>
              </a:rPr>
              <a:t>nghiệm</a:t>
            </a:r>
            <a:r>
              <a:rPr lang="en-US" sz="4000" u="sng" dirty="0" smtClean="0">
                <a:solidFill>
                  <a:srgbClr val="0070C0"/>
                </a:solidFill>
              </a:rPr>
              <a:t>:       Treo</a:t>
            </a:r>
            <a:r>
              <a:rPr lang="vi-VN" sz="4000" u="sng" dirty="0" smtClean="0">
                <a:solidFill>
                  <a:srgbClr val="0070C0"/>
                </a:solidFill>
              </a:rPr>
              <a:t> 04</a:t>
            </a:r>
            <a:r>
              <a:rPr lang="en-US" sz="4000" u="sng" dirty="0" smtClean="0">
                <a:solidFill>
                  <a:srgbClr val="0070C0"/>
                </a:solidFill>
              </a:rPr>
              <a:t> </a:t>
            </a:r>
            <a:r>
              <a:rPr lang="en-US" sz="4000" u="sng" dirty="0" err="1" smtClean="0">
                <a:solidFill>
                  <a:srgbClr val="0070C0"/>
                </a:solidFill>
              </a:rPr>
              <a:t>một</a:t>
            </a:r>
            <a:r>
              <a:rPr lang="en-US" sz="4000" u="sng" dirty="0" smtClean="0">
                <a:solidFill>
                  <a:srgbClr val="0070C0"/>
                </a:solidFill>
              </a:rPr>
              <a:t> </a:t>
            </a:r>
            <a:r>
              <a:rPr lang="en-US" sz="4000" u="sng" dirty="0" err="1" smtClean="0">
                <a:solidFill>
                  <a:srgbClr val="0070C0"/>
                </a:solidFill>
              </a:rPr>
              <a:t>quả</a:t>
            </a:r>
            <a:r>
              <a:rPr lang="en-US" sz="4000" u="sng" dirty="0" smtClean="0">
                <a:solidFill>
                  <a:srgbClr val="0070C0"/>
                </a:solidFill>
              </a:rPr>
              <a:t> </a:t>
            </a:r>
            <a:r>
              <a:rPr lang="en-US" sz="4000" u="sng" dirty="0" err="1" smtClean="0">
                <a:solidFill>
                  <a:srgbClr val="0070C0"/>
                </a:solidFill>
              </a:rPr>
              <a:t>nặng</a:t>
            </a:r>
            <a:endParaRPr lang="en-US" sz="4000" u="sng" dirty="0" smtClean="0">
              <a:solidFill>
                <a:srgbClr val="0070C0"/>
              </a:solidFill>
              <a:effectLst>
                <a:outerShdw blurRad="38100" dist="38100" dir="2700000" algn="tl">
                  <a:srgbClr val="C0C0C0"/>
                </a:outerShdw>
              </a:effectLst>
              <a:latin typeface=".VnTime" pitchFamily="34" charset="0"/>
            </a:endParaRPr>
          </a:p>
        </p:txBody>
      </p:sp>
    </p:spTree>
  </p:cSld>
  <p:clrMapOvr>
    <a:masterClrMapping/>
  </p:clrMapOvr>
  <p:transition spd="med">
    <p:checker/>
    <p:sndAc>
      <p:stSnd>
        <p:snd r:embed="rId2" name="cashreg.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9" presetClass="path" presetSubtype="0" accel="50000" decel="50000" fill="hold" nodeType="clickEffect">
                                  <p:stCondLst>
                                    <p:cond delay="0"/>
                                  </p:stCondLst>
                                  <p:childTnLst>
                                    <p:animMotion origin="layout" path="M 2.5E-6 0.00833 L -0.05886 -0.18797 " pathEditMode="relative" rAng="0" ptsTypes="AA">
                                      <p:cBhvr>
                                        <p:cTn id="6" dur="2000" fill="hold"/>
                                        <p:tgtEl>
                                          <p:spTgt spid="24587"/>
                                        </p:tgtEl>
                                        <p:attrNameLst>
                                          <p:attrName>ppt_x</p:attrName>
                                          <p:attrName>ppt_y</p:attrName>
                                        </p:attrNameLst>
                                      </p:cBhvr>
                                      <p:rCtr x="-2951" y="-9827"/>
                                    </p:animMotion>
                                  </p:childTnLst>
                                </p:cTn>
                              </p:par>
                              <p:par>
                                <p:cTn id="7" presetID="49" presetClass="path" presetSubtype="0" accel="50000" decel="50000" fill="hold" nodeType="withEffect">
                                  <p:stCondLst>
                                    <p:cond delay="0"/>
                                  </p:stCondLst>
                                  <p:childTnLst>
                                    <p:animMotion origin="layout" path="M 5E-6 0.00417 L -0.0573 -0.18728 " pathEditMode="relative" rAng="0" ptsTypes="AA">
                                      <p:cBhvr>
                                        <p:cTn id="8" dur="2000" fill="hold"/>
                                        <p:tgtEl>
                                          <p:spTgt spid="24582"/>
                                        </p:tgtEl>
                                        <p:attrNameLst>
                                          <p:attrName>ppt_x</p:attrName>
                                          <p:attrName>ppt_y</p:attrName>
                                        </p:attrNameLst>
                                      </p:cBhvr>
                                      <p:rCtr x="-2865" y="-9572"/>
                                    </p:animMotion>
                                  </p:childTnLst>
                                </p:cTn>
                              </p:par>
                              <p:par>
                                <p:cTn id="9" presetID="49" presetClass="path" presetSubtype="0" accel="50000" decel="50000" fill="hold" nodeType="withEffect">
                                  <p:stCondLst>
                                    <p:cond delay="0"/>
                                  </p:stCondLst>
                                  <p:childTnLst>
                                    <p:animMotion origin="layout" path="M 4.16667E-6 0.01873 L -0.05782 -0.19352 " pathEditMode="relative" rAng="0" ptsTypes="AA">
                                      <p:cBhvr>
                                        <p:cTn id="10" dur="2000" fill="hold"/>
                                        <p:tgtEl>
                                          <p:spTgt spid="24588"/>
                                        </p:tgtEl>
                                        <p:attrNameLst>
                                          <p:attrName>ppt_x</p:attrName>
                                          <p:attrName>ppt_y</p:attrName>
                                        </p:attrNameLst>
                                      </p:cBhvr>
                                      <p:rCtr x="-2899" y="-10613"/>
                                    </p:animMotion>
                                  </p:childTnLst>
                                </p:cTn>
                              </p:par>
                              <p:par>
                                <p:cTn id="11" presetID="49" presetClass="path" presetSubtype="0" accel="50000" decel="50000" fill="hold" nodeType="withEffect">
                                  <p:stCondLst>
                                    <p:cond delay="0"/>
                                  </p:stCondLst>
                                  <p:childTnLst>
                                    <p:animMotion origin="layout" path="M 4.16667E-6 0.0208 L -0.05782 -0.20255 " pathEditMode="relative" rAng="0" ptsTypes="AA">
                                      <p:cBhvr>
                                        <p:cTn id="12" dur="2000" fill="hold"/>
                                        <p:tgtEl>
                                          <p:spTgt spid="24589"/>
                                        </p:tgtEl>
                                        <p:attrNameLst>
                                          <p:attrName>ppt_x</p:attrName>
                                          <p:attrName>ppt_y</p:attrName>
                                        </p:attrNameLst>
                                      </p:cBhvr>
                                      <p:rCtr x="-2899" y="-11168"/>
                                    </p:animMotion>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nodeType="clickEffect">
                                  <p:stCondLst>
                                    <p:cond delay="0"/>
                                  </p:stCondLst>
                                  <p:childTnLst>
                                    <p:set>
                                      <p:cBhvr>
                                        <p:cTn id="16" dur="1" fill="hold">
                                          <p:stCondLst>
                                            <p:cond delay="0"/>
                                          </p:stCondLst>
                                        </p:cTn>
                                        <p:tgtEl>
                                          <p:spTgt spid="24592"/>
                                        </p:tgtEl>
                                        <p:attrNameLst>
                                          <p:attrName>style.visibility</p:attrName>
                                        </p:attrNameLst>
                                      </p:cBhvr>
                                      <p:to>
                                        <p:strVal val="visible"/>
                                      </p:to>
                                    </p:set>
                                    <p:animEffect transition="in" filter="strips(downLeft)">
                                      <p:cBhvr>
                                        <p:cTn id="17" dur="3000"/>
                                        <p:tgtEl>
                                          <p:spTgt spid="24592"/>
                                        </p:tgtEl>
                                      </p:cBhvr>
                                    </p:animEffect>
                                  </p:childTnLst>
                                </p:cTn>
                              </p:par>
                            </p:childTnLst>
                          </p:cTn>
                        </p:par>
                        <p:par>
                          <p:cTn id="18" fill="hold" nodeType="afterGroup">
                            <p:stCondLst>
                              <p:cond delay="3000"/>
                            </p:stCondLst>
                            <p:childTnLst>
                              <p:par>
                                <p:cTn id="19" presetID="21" presetClass="entr" presetSubtype="4" fill="hold" grpId="0" nodeType="afterEffect">
                                  <p:stCondLst>
                                    <p:cond delay="0"/>
                                  </p:stCondLst>
                                  <p:childTnLst>
                                    <p:set>
                                      <p:cBhvr>
                                        <p:cTn id="20" dur="1" fill="hold">
                                          <p:stCondLst>
                                            <p:cond delay="0"/>
                                          </p:stCondLst>
                                        </p:cTn>
                                        <p:tgtEl>
                                          <p:spTgt spid="24593"/>
                                        </p:tgtEl>
                                        <p:attrNameLst>
                                          <p:attrName>style.visibility</p:attrName>
                                        </p:attrNameLst>
                                      </p:cBhvr>
                                      <p:to>
                                        <p:strVal val="visible"/>
                                      </p:to>
                                    </p:set>
                                    <p:animEffect transition="in" filter="wheel(4)">
                                      <p:cBhvr>
                                        <p:cTn id="21" dur="1000"/>
                                        <p:tgtEl>
                                          <p:spTgt spid="24593"/>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6" presetClass="entr" presetSubtype="26" fill="hold" nodeType="clickEffect">
                                  <p:stCondLst>
                                    <p:cond delay="0"/>
                                  </p:stCondLst>
                                  <p:childTnLst>
                                    <p:set>
                                      <p:cBhvr>
                                        <p:cTn id="25" dur="1" fill="hold">
                                          <p:stCondLst>
                                            <p:cond delay="0"/>
                                          </p:stCondLst>
                                        </p:cTn>
                                        <p:tgtEl>
                                          <p:spTgt spid="24594"/>
                                        </p:tgtEl>
                                        <p:attrNameLst>
                                          <p:attrName>style.visibility</p:attrName>
                                        </p:attrNameLst>
                                      </p:cBhvr>
                                      <p:to>
                                        <p:strVal val="visible"/>
                                      </p:to>
                                    </p:set>
                                    <p:animEffect transition="in" filter="barn(inHorizontal)">
                                      <p:cBhvr>
                                        <p:cTn id="26" dur="1000"/>
                                        <p:tgtEl>
                                          <p:spTgt spid="24594"/>
                                        </p:tgtEl>
                                      </p:cBhvr>
                                    </p:animEffect>
                                  </p:childTnLst>
                                </p:cTn>
                              </p:par>
                            </p:childTnLst>
                          </p:cTn>
                        </p:par>
                        <p:par>
                          <p:cTn id="27" fill="hold" nodeType="afterGroup">
                            <p:stCondLst>
                              <p:cond delay="1000"/>
                            </p:stCondLst>
                            <p:childTnLst>
                              <p:par>
                                <p:cTn id="28" presetID="14" presetClass="entr" presetSubtype="10" fill="hold" nodeType="afterEffect">
                                  <p:stCondLst>
                                    <p:cond delay="0"/>
                                  </p:stCondLst>
                                  <p:childTnLst>
                                    <p:set>
                                      <p:cBhvr>
                                        <p:cTn id="29" dur="1" fill="hold">
                                          <p:stCondLst>
                                            <p:cond delay="0"/>
                                          </p:stCondLst>
                                        </p:cTn>
                                        <p:tgtEl>
                                          <p:spTgt spid="24595">
                                            <p:txEl>
                                              <p:pRg st="0" end="0"/>
                                            </p:txEl>
                                          </p:spTgt>
                                        </p:tgtEl>
                                        <p:attrNameLst>
                                          <p:attrName>style.visibility</p:attrName>
                                        </p:attrNameLst>
                                      </p:cBhvr>
                                      <p:to>
                                        <p:strVal val="visible"/>
                                      </p:to>
                                    </p:set>
                                    <p:animEffect transition="in" filter="randombar(horizontal)">
                                      <p:cBhvr>
                                        <p:cTn id="30" dur="500"/>
                                        <p:tgtEl>
                                          <p:spTgt spid="2459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93"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showMasterPhAnim="0">
  <p:cSld>
    <p:bg>
      <p:bgPr>
        <a:gradFill rotWithShape="0">
          <a:gsLst>
            <a:gs pos="0">
              <a:schemeClr val="tx2"/>
            </a:gs>
            <a:gs pos="100000">
              <a:schemeClr val="accent1"/>
            </a:gs>
          </a:gsLst>
          <a:lin ang="5400000" scaled="1"/>
        </a:gradFill>
        <a:effectLst/>
      </p:bgPr>
    </p:bg>
    <p:spTree>
      <p:nvGrpSpPr>
        <p:cNvPr id="1" name=""/>
        <p:cNvGrpSpPr/>
        <p:nvPr/>
      </p:nvGrpSpPr>
      <p:grpSpPr>
        <a:xfrm>
          <a:off x="0" y="0"/>
          <a:ext cx="0" cy="0"/>
          <a:chOff x="0" y="0"/>
          <a:chExt cx="0" cy="0"/>
        </a:xfrm>
      </p:grpSpPr>
      <p:sp>
        <p:nvSpPr>
          <p:cNvPr id="40992" name="Rectangle 32"/>
          <p:cNvSpPr>
            <a:spLocks noChangeArrowheads="1"/>
          </p:cNvSpPr>
          <p:nvPr/>
        </p:nvSpPr>
        <p:spPr bwMode="auto">
          <a:xfrm>
            <a:off x="2781300" y="3657600"/>
            <a:ext cx="838200" cy="3048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6038" tIns="46038" rIns="46038" bIns="46038" anchor="ctr"/>
          <a:lstStyle/>
          <a:p>
            <a:r>
              <a:rPr kumimoji="1" lang="en-US" sz="2400" b="1">
                <a:solidFill>
                  <a:srgbClr val="CC0000"/>
                </a:solidFill>
                <a:latin typeface="Times New Roman" pitchFamily="18" charset="0"/>
              </a:rPr>
              <a:t>0</a:t>
            </a:r>
          </a:p>
        </p:txBody>
      </p:sp>
      <p:sp>
        <p:nvSpPr>
          <p:cNvPr id="40999" name="Rectangle 39"/>
          <p:cNvSpPr>
            <a:spLocks noChangeArrowheads="1"/>
          </p:cNvSpPr>
          <p:nvPr/>
        </p:nvSpPr>
        <p:spPr bwMode="auto">
          <a:xfrm>
            <a:off x="5334000" y="3657600"/>
            <a:ext cx="457200" cy="3048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6038" tIns="46038" rIns="46038" bIns="46038" anchor="ctr"/>
          <a:lstStyle/>
          <a:p>
            <a:r>
              <a:rPr kumimoji="1" lang="en-US" sz="2400" b="1">
                <a:solidFill>
                  <a:srgbClr val="CC0000"/>
                </a:solidFill>
                <a:latin typeface="Times New Roman" pitchFamily="18" charset="0"/>
              </a:rPr>
              <a:t>8</a:t>
            </a:r>
          </a:p>
        </p:txBody>
      </p:sp>
      <p:sp>
        <p:nvSpPr>
          <p:cNvPr id="41000" name="Rectangle 40"/>
          <p:cNvSpPr>
            <a:spLocks noChangeArrowheads="1"/>
          </p:cNvSpPr>
          <p:nvPr/>
        </p:nvSpPr>
        <p:spPr bwMode="auto">
          <a:xfrm>
            <a:off x="2819400" y="4495800"/>
            <a:ext cx="685800" cy="3048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6038" tIns="46038" rIns="46038" bIns="46038" anchor="ctr"/>
          <a:lstStyle/>
          <a:p>
            <a:r>
              <a:rPr kumimoji="1" lang="en-US" sz="2400" b="1" dirty="0">
                <a:solidFill>
                  <a:srgbClr val="CC0000"/>
                </a:solidFill>
                <a:latin typeface="Times New Roman" pitchFamily="18" charset="0"/>
              </a:rPr>
              <a:t>0.5</a:t>
            </a:r>
          </a:p>
        </p:txBody>
      </p:sp>
      <p:sp>
        <p:nvSpPr>
          <p:cNvPr id="41001" name="Rectangle 41"/>
          <p:cNvSpPr>
            <a:spLocks noChangeArrowheads="1"/>
          </p:cNvSpPr>
          <p:nvPr/>
        </p:nvSpPr>
        <p:spPr bwMode="auto">
          <a:xfrm>
            <a:off x="5295900" y="4481286"/>
            <a:ext cx="533400" cy="3048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6038" tIns="46038" rIns="46038" bIns="46038" anchor="ctr"/>
          <a:lstStyle/>
          <a:p>
            <a:r>
              <a:rPr kumimoji="1" lang="en-US" sz="2400" b="1">
                <a:solidFill>
                  <a:srgbClr val="CC0000"/>
                </a:solidFill>
                <a:latin typeface="Times New Roman" pitchFamily="18" charset="0"/>
              </a:rPr>
              <a:t>9</a:t>
            </a:r>
          </a:p>
        </p:txBody>
      </p:sp>
      <p:sp>
        <p:nvSpPr>
          <p:cNvPr id="41002" name="Rectangle 42"/>
          <p:cNvSpPr>
            <a:spLocks noChangeArrowheads="1"/>
          </p:cNvSpPr>
          <p:nvPr/>
        </p:nvSpPr>
        <p:spPr bwMode="auto">
          <a:xfrm>
            <a:off x="2819400" y="5261429"/>
            <a:ext cx="762000" cy="3048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6038" tIns="46038" rIns="46038" bIns="46038" anchor="ctr"/>
          <a:lstStyle/>
          <a:p>
            <a:r>
              <a:rPr kumimoji="1" lang="en-US" sz="2400" b="1">
                <a:solidFill>
                  <a:srgbClr val="CC0000"/>
                </a:solidFill>
                <a:latin typeface="Times New Roman" pitchFamily="18" charset="0"/>
              </a:rPr>
              <a:t>1</a:t>
            </a:r>
          </a:p>
        </p:txBody>
      </p:sp>
      <p:sp>
        <p:nvSpPr>
          <p:cNvPr id="41003" name="Rectangle 43"/>
          <p:cNvSpPr>
            <a:spLocks noChangeArrowheads="1"/>
          </p:cNvSpPr>
          <p:nvPr/>
        </p:nvSpPr>
        <p:spPr bwMode="auto">
          <a:xfrm>
            <a:off x="5294086" y="5290457"/>
            <a:ext cx="457200" cy="3048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6038" tIns="46038" rIns="46038" bIns="46038" anchor="ctr"/>
          <a:lstStyle/>
          <a:p>
            <a:r>
              <a:rPr kumimoji="1" lang="en-US" sz="2400" b="1">
                <a:solidFill>
                  <a:srgbClr val="CC0000"/>
                </a:solidFill>
                <a:latin typeface="Times New Roman" pitchFamily="18" charset="0"/>
              </a:rPr>
              <a:t>10</a:t>
            </a:r>
          </a:p>
        </p:txBody>
      </p:sp>
      <p:sp>
        <p:nvSpPr>
          <p:cNvPr id="41004" name="Rectangle 44"/>
          <p:cNvSpPr>
            <a:spLocks noChangeArrowheads="1"/>
          </p:cNvSpPr>
          <p:nvPr/>
        </p:nvSpPr>
        <p:spPr bwMode="auto">
          <a:xfrm>
            <a:off x="2823029" y="5791200"/>
            <a:ext cx="762000" cy="3048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6038" tIns="46038" rIns="46038" bIns="46038" anchor="ctr"/>
          <a:lstStyle/>
          <a:p>
            <a:r>
              <a:rPr kumimoji="1" lang="en-US" sz="2400" b="1">
                <a:solidFill>
                  <a:srgbClr val="CC0000"/>
                </a:solidFill>
                <a:latin typeface="Times New Roman" pitchFamily="18" charset="0"/>
              </a:rPr>
              <a:t>1.5</a:t>
            </a:r>
          </a:p>
        </p:txBody>
      </p:sp>
      <p:sp>
        <p:nvSpPr>
          <p:cNvPr id="41005" name="Rectangle 45"/>
          <p:cNvSpPr>
            <a:spLocks noChangeArrowheads="1"/>
          </p:cNvSpPr>
          <p:nvPr/>
        </p:nvSpPr>
        <p:spPr bwMode="auto">
          <a:xfrm>
            <a:off x="5268686" y="5791200"/>
            <a:ext cx="533400" cy="3048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6038" tIns="46038" rIns="46038" bIns="46038" anchor="ctr"/>
          <a:lstStyle/>
          <a:p>
            <a:r>
              <a:rPr kumimoji="1" lang="en-US" sz="2400" b="1" dirty="0">
                <a:solidFill>
                  <a:srgbClr val="CC0000"/>
                </a:solidFill>
                <a:latin typeface="Times New Roman" pitchFamily="18" charset="0"/>
              </a:rPr>
              <a:t>11</a:t>
            </a:r>
          </a:p>
        </p:txBody>
      </p:sp>
      <p:graphicFrame>
        <p:nvGraphicFramePr>
          <p:cNvPr id="12" name="Group 57"/>
          <p:cNvGraphicFramePr>
            <a:graphicFrameLocks noGrp="1"/>
          </p:cNvGraphicFramePr>
          <p:nvPr>
            <p:extLst>
              <p:ext uri="{D42A27DB-BD31-4B8C-83A1-F6EECF244321}">
                <p14:modId xmlns:p14="http://schemas.microsoft.com/office/powerpoint/2010/main" val="4082617108"/>
              </p:ext>
            </p:extLst>
          </p:nvPr>
        </p:nvGraphicFramePr>
        <p:xfrm>
          <a:off x="228600" y="2391891"/>
          <a:ext cx="8763000" cy="4556823"/>
        </p:xfrm>
        <a:graphic>
          <a:graphicData uri="http://schemas.openxmlformats.org/drawingml/2006/table">
            <a:tbl>
              <a:tblPr/>
              <a:tblGrid>
                <a:gridCol w="2152650"/>
                <a:gridCol w="2152650"/>
                <a:gridCol w="2324100"/>
                <a:gridCol w="2133600"/>
              </a:tblGrid>
              <a:tr h="1061031">
                <a:tc>
                  <a:txBody>
                    <a:bodyPr/>
                    <a:lstStyle/>
                    <a:p>
                      <a:pPr algn="just" rtl="0"/>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Số</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quả</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nặng</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50g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móc</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vào</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lò</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xo </a:t>
                      </a:r>
                      <a:endParaRPr lang="en-US" sz="2400" b="1" i="0" u="none" strike="noStrike" kern="1200" baseline="0" dirty="0" smtClean="0">
                        <a:solidFill>
                          <a:schemeClr val="tx2">
                            <a:lumMod val="25000"/>
                          </a:schemeClr>
                        </a:solidFill>
                        <a:latin typeface="Times New Roman" pitchFamily="18" charset="0"/>
                        <a:ea typeface="+mn-ea"/>
                        <a:cs typeface="Times New Roman" pitchFamily="18" charset="0"/>
                      </a:endParaRPr>
                    </a:p>
                  </a:txBody>
                  <a:tcPr marT="45724" marB="4572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algn="just" rtl="0"/>
                      <a:r>
                        <a:rPr lang="vi-VN" sz="2400" b="1" i="0" u="none" strike="noStrike" kern="1200" baseline="0" dirty="0" smtClean="0">
                          <a:solidFill>
                            <a:schemeClr val="tx2">
                              <a:lumMod val="25000"/>
                            </a:schemeClr>
                          </a:solidFill>
                          <a:latin typeface="Times New Roman" pitchFamily="18" charset="0"/>
                          <a:ea typeface="+mn-ea"/>
                          <a:cs typeface="Times New Roman" pitchFamily="18" charset="0"/>
                        </a:rPr>
                        <a:t>Tổng trọng lượng của quả nặng </a:t>
                      </a:r>
                      <a:endParaRPr lang="vi-VN" sz="2400" b="1" i="0" u="none" strike="noStrike" kern="1200" baseline="0" dirty="0" smtClean="0">
                        <a:solidFill>
                          <a:schemeClr val="tx2">
                            <a:lumMod val="25000"/>
                          </a:schemeClr>
                        </a:solidFill>
                        <a:latin typeface="Times New Roman" pitchFamily="18" charset="0"/>
                        <a:ea typeface="+mn-ea"/>
                        <a:cs typeface="Times New Roman" pitchFamily="18" charset="0"/>
                      </a:endParaRP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algn="just" rtl="0"/>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Chiều</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dài</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của</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lò</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xo ( l )</a:t>
                      </a:r>
                      <a:endParaRPr lang="en-US" sz="2400" b="1" i="0" u="none" strike="noStrike" kern="1200" baseline="0" dirty="0" smtClean="0">
                        <a:solidFill>
                          <a:schemeClr val="tx2">
                            <a:lumMod val="25000"/>
                          </a:schemeClr>
                        </a:solidFill>
                        <a:latin typeface="Times New Roman" pitchFamily="18" charset="0"/>
                        <a:ea typeface="+mn-ea"/>
                        <a:cs typeface="Times New Roman" pitchFamily="18" charset="0"/>
                      </a:endParaRP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algn="just" rtl="0"/>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Độ</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biến</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dạng</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của</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400" b="1" i="0" u="none" strike="noStrike" kern="1200" baseline="0" dirty="0" err="1" smtClean="0">
                          <a:solidFill>
                            <a:schemeClr val="tx2">
                              <a:lumMod val="25000"/>
                            </a:schemeClr>
                          </a:solidFill>
                          <a:latin typeface="Times New Roman" pitchFamily="18" charset="0"/>
                          <a:ea typeface="+mn-ea"/>
                          <a:cs typeface="Times New Roman" pitchFamily="18" charset="0"/>
                        </a:rPr>
                        <a:t>lò</a:t>
                      </a:r>
                      <a:r>
                        <a:rPr lang="en-US" sz="2400" b="1" i="0" u="none" strike="noStrike" kern="1200" baseline="0" dirty="0" smtClean="0">
                          <a:solidFill>
                            <a:schemeClr val="tx2">
                              <a:lumMod val="25000"/>
                            </a:schemeClr>
                          </a:solidFill>
                          <a:latin typeface="Times New Roman" pitchFamily="18" charset="0"/>
                          <a:ea typeface="+mn-ea"/>
                          <a:cs typeface="Times New Roman" pitchFamily="18" charset="0"/>
                        </a:rPr>
                        <a:t> xo  </a:t>
                      </a:r>
                      <a:endParaRPr lang="en-US" sz="2400" b="1" i="0" u="none" strike="noStrike" kern="1200" baseline="0" dirty="0" smtClean="0">
                        <a:solidFill>
                          <a:schemeClr val="tx2">
                            <a:lumMod val="25000"/>
                          </a:schemeClr>
                        </a:solidFill>
                        <a:latin typeface="Times New Roman" pitchFamily="18" charset="0"/>
                        <a:ea typeface="+mn-ea"/>
                        <a:cs typeface="Times New Roman" pitchFamily="18" charset="0"/>
                      </a:endParaRPr>
                    </a:p>
                  </a:txBody>
                  <a:tcPr marT="45724" marB="4572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843384">
                <a:tc>
                  <a:txBody>
                    <a:bodyPr/>
                    <a:lstStyle/>
                    <a:p>
                      <a:pPr rtl="0"/>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0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quả</a:t>
                      </a:r>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nặng</a:t>
                      </a:r>
                      <a:endParaRPr lang="en-US" sz="2800" b="1" i="0" u="none" strike="noStrike" kern="1200" baseline="0" dirty="0" smtClean="0">
                        <a:solidFill>
                          <a:schemeClr val="tx2">
                            <a:lumMod val="25000"/>
                          </a:schemeClr>
                        </a:solidFill>
                        <a:latin typeface="Times New Roman" pitchFamily="18" charset="0"/>
                        <a:ea typeface="+mn-ea"/>
                        <a:cs typeface="Times New Roman" pitchFamily="18" charset="0"/>
                      </a:endParaRPr>
                    </a:p>
                  </a:txBody>
                  <a:tcPr marT="45724" marB="4572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  (N) </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l</a:t>
                      </a:r>
                      <a:r>
                        <a:rPr kumimoji="0" lang="en-US" sz="2800" b="1" i="0" u="none" strike="noStrike" cap="none" normalizeH="0" baseline="-3000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0 </a:t>
                      </a: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(cm) </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………(cm)  </a:t>
                      </a:r>
                    </a:p>
                  </a:txBody>
                  <a:tcPr marT="45724" marB="4572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843384">
                <a:tc>
                  <a:txBody>
                    <a:bodyPr/>
                    <a:lstStyle/>
                    <a:p>
                      <a:pPr rtl="0"/>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1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quả</a:t>
                      </a:r>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nặng</a:t>
                      </a:r>
                      <a:endParaRPr lang="en-US" sz="2800" b="1" i="0" u="none" strike="noStrike" kern="1200" baseline="0" dirty="0" smtClean="0">
                        <a:solidFill>
                          <a:schemeClr val="tx2">
                            <a:lumMod val="25000"/>
                          </a:schemeClr>
                        </a:solidFill>
                        <a:latin typeface="Times New Roman" pitchFamily="18" charset="0"/>
                        <a:ea typeface="+mn-ea"/>
                        <a:cs typeface="Times New Roman" pitchFamily="18" charset="0"/>
                      </a:endParaRPr>
                    </a:p>
                  </a:txBody>
                  <a:tcPr marT="45724" marB="4572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(N) </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l</a:t>
                      </a:r>
                      <a:r>
                        <a:rPr kumimoji="0" lang="en-US" sz="2800" b="1" i="0" u="none" strike="noStrike" cap="none" normalizeH="0" baseline="-3000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1 </a:t>
                      </a: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(cm) </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………(cm)</a:t>
                      </a:r>
                    </a:p>
                  </a:txBody>
                  <a:tcPr marT="45724" marB="4572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681327">
                <a:tc>
                  <a:txBody>
                    <a:bodyPr/>
                    <a:lstStyle/>
                    <a:p>
                      <a:pPr rtl="0"/>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2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quả</a:t>
                      </a:r>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nặng</a:t>
                      </a:r>
                      <a:endParaRPr lang="en-US" sz="2800" b="1" i="0" u="none" strike="noStrike" kern="1200" baseline="0" dirty="0" smtClean="0">
                        <a:solidFill>
                          <a:schemeClr val="tx2">
                            <a:lumMod val="25000"/>
                          </a:schemeClr>
                        </a:solidFill>
                        <a:latin typeface="Times New Roman" pitchFamily="18" charset="0"/>
                        <a:ea typeface="+mn-ea"/>
                        <a:cs typeface="Times New Roman" pitchFamily="18" charset="0"/>
                      </a:endParaRPr>
                    </a:p>
                    <a:p>
                      <a:pPr rtl="0"/>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3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quả</a:t>
                      </a:r>
                      <a:r>
                        <a:rPr lang="en-US" sz="2800" b="1" i="0" u="none" strike="noStrike" kern="1200" baseline="0" dirty="0" smtClean="0">
                          <a:solidFill>
                            <a:schemeClr val="tx2">
                              <a:lumMod val="25000"/>
                            </a:schemeClr>
                          </a:solidFill>
                          <a:latin typeface="Times New Roman" pitchFamily="18" charset="0"/>
                          <a:ea typeface="+mn-ea"/>
                          <a:cs typeface="Times New Roman" pitchFamily="18" charset="0"/>
                        </a:rPr>
                        <a:t> </a:t>
                      </a:r>
                      <a:r>
                        <a:rPr lang="en-US" sz="2800" b="1" i="0" u="none" strike="noStrike" kern="1200" baseline="0" dirty="0" err="1" smtClean="0">
                          <a:solidFill>
                            <a:schemeClr val="tx2">
                              <a:lumMod val="25000"/>
                            </a:schemeClr>
                          </a:solidFill>
                          <a:latin typeface="Times New Roman" pitchFamily="18" charset="0"/>
                          <a:ea typeface="+mn-ea"/>
                          <a:cs typeface="Times New Roman" pitchFamily="18" charset="0"/>
                        </a:rPr>
                        <a:t>nặng</a:t>
                      </a:r>
                      <a:endParaRPr lang="en-US" sz="2800" b="1" i="0" u="none" strike="noStrike" kern="1200" baseline="0" dirty="0" smtClean="0">
                        <a:solidFill>
                          <a:schemeClr val="tx2">
                            <a:lumMod val="25000"/>
                          </a:schemeClr>
                        </a:solidFill>
                        <a:latin typeface="Times New Roman" pitchFamily="18" charset="0"/>
                        <a:ea typeface="+mn-ea"/>
                        <a:cs typeface="Times New Roman" pitchFamily="18" charset="0"/>
                      </a:endParaRPr>
                    </a:p>
                  </a:txBody>
                  <a:tcPr marT="45724" marB="4572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(N) </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a:t>
                      </a: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a:t>
                      </a: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N) </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l</a:t>
                      </a:r>
                      <a:r>
                        <a:rPr kumimoji="0" lang="en-US" sz="2800" b="1" i="0" u="none" strike="noStrike" cap="none" normalizeH="0" baseline="-3000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2 </a:t>
                      </a: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(cm) </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l</a:t>
                      </a:r>
                      <a:r>
                        <a:rPr kumimoji="0" lang="en-US" sz="2800" b="1" i="0" u="none" strike="noStrike" cap="none" normalizeH="0" baseline="-3000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3</a:t>
                      </a:r>
                      <a:r>
                        <a:rPr kumimoji="0" lang="en-US" sz="2800" b="1" i="0" u="none" strike="noStrike" cap="none" normalizeH="0" baseline="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   …  (cm) </a:t>
                      </a:r>
                    </a:p>
                  </a:txBody>
                  <a:tcPr marT="45724" marB="4572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………(cm)</a:t>
                      </a:r>
                    </a:p>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2800" b="1" i="0" u="none" strike="noStrike" cap="none" normalizeH="0" baseline="0" dirty="0" smtClean="0">
                          <a:ln>
                            <a:noFill/>
                          </a:ln>
                          <a:solidFill>
                            <a:schemeClr val="tx2">
                              <a:lumMod val="25000"/>
                            </a:schemeClr>
                          </a:solidFill>
                          <a:effectLst>
                            <a:outerShdw blurRad="38100" dist="38100" dir="2700000" algn="tl">
                              <a:srgbClr val="C0C0C0"/>
                            </a:outerShdw>
                          </a:effectLst>
                          <a:latin typeface="Times New Roman" pitchFamily="18" charset="0"/>
                          <a:cs typeface="Times New Roman" pitchFamily="18" charset="0"/>
                        </a:rPr>
                        <a:t>………(cm) </a:t>
                      </a:r>
                    </a:p>
                  </a:txBody>
                  <a:tcPr marT="45724" marB="4572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
        <p:nvSpPr>
          <p:cNvPr id="2" name="Title 1"/>
          <p:cNvSpPr>
            <a:spLocks noGrp="1"/>
          </p:cNvSpPr>
          <p:nvPr>
            <p:ph type="title"/>
          </p:nvPr>
        </p:nvSpPr>
        <p:spPr/>
        <p:txBody>
          <a:bodyPr/>
          <a:lstStyle/>
          <a:p>
            <a:endParaRPr lang="en-US"/>
          </a:p>
        </p:txBody>
      </p:sp>
      <p:sp>
        <p:nvSpPr>
          <p:cNvPr id="14" name="Rectangle 2"/>
          <p:cNvSpPr txBox="1">
            <a:spLocks noChangeArrowheads="1"/>
          </p:cNvSpPr>
          <p:nvPr/>
        </p:nvSpPr>
        <p:spPr bwMode="auto">
          <a:xfrm>
            <a:off x="228600" y="-238126"/>
            <a:ext cx="8305800" cy="281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algn="l" eaLnBrk="1" hangingPunct="1">
              <a:defRPr/>
            </a:pPr>
            <a:r>
              <a:rPr lang="en-US" sz="3200" b="1" u="sng" dirty="0" smtClean="0">
                <a:solidFill>
                  <a:srgbClr val="0070C0"/>
                </a:solidFill>
              </a:rPr>
              <a:t>I. BIẾN DẠNG ĐÀN HỒI. ĐỘ BIẾN DẠNG</a:t>
            </a:r>
            <a:br>
              <a:rPr lang="en-US" sz="3200" b="1" u="sng" dirty="0" smtClean="0">
                <a:solidFill>
                  <a:srgbClr val="0070C0"/>
                </a:solidFill>
              </a:rPr>
            </a:br>
            <a:r>
              <a:rPr lang="en-US" sz="3200" b="1" u="sng" dirty="0" smtClean="0">
                <a:solidFill>
                  <a:srgbClr val="0070C0"/>
                </a:solidFill>
              </a:rPr>
              <a:t>1. </a:t>
            </a:r>
            <a:r>
              <a:rPr lang="en-US" sz="3200" b="1" u="sng" dirty="0" err="1" smtClean="0">
                <a:solidFill>
                  <a:srgbClr val="0070C0"/>
                </a:solidFill>
              </a:rPr>
              <a:t>Biến</a:t>
            </a:r>
            <a:r>
              <a:rPr lang="en-US" sz="3200" b="1" u="sng" dirty="0" smtClean="0">
                <a:solidFill>
                  <a:srgbClr val="0070C0"/>
                </a:solidFill>
              </a:rPr>
              <a:t> </a:t>
            </a:r>
            <a:r>
              <a:rPr lang="en-US" sz="3200" b="1" u="sng" dirty="0" err="1" smtClean="0">
                <a:solidFill>
                  <a:srgbClr val="0070C0"/>
                </a:solidFill>
              </a:rPr>
              <a:t>dạng</a:t>
            </a:r>
            <a:r>
              <a:rPr lang="en-US" sz="3200" b="1" u="sng" dirty="0" smtClean="0">
                <a:solidFill>
                  <a:srgbClr val="0070C0"/>
                </a:solidFill>
              </a:rPr>
              <a:t> </a:t>
            </a:r>
            <a:r>
              <a:rPr lang="en-US" sz="3200" b="1" u="sng" dirty="0" err="1" smtClean="0">
                <a:solidFill>
                  <a:srgbClr val="0070C0"/>
                </a:solidFill>
              </a:rPr>
              <a:t>của</a:t>
            </a:r>
            <a:r>
              <a:rPr lang="en-US" sz="3200" b="1" u="sng" dirty="0" smtClean="0">
                <a:solidFill>
                  <a:srgbClr val="0070C0"/>
                </a:solidFill>
              </a:rPr>
              <a:t> </a:t>
            </a:r>
            <a:r>
              <a:rPr lang="en-US" sz="3200" b="1" u="sng" dirty="0" err="1" smtClean="0">
                <a:solidFill>
                  <a:srgbClr val="0070C0"/>
                </a:solidFill>
              </a:rPr>
              <a:t>một</a:t>
            </a:r>
            <a:r>
              <a:rPr lang="en-US" sz="3200" b="1" u="sng" dirty="0" smtClean="0">
                <a:solidFill>
                  <a:srgbClr val="0070C0"/>
                </a:solidFill>
              </a:rPr>
              <a:t> </a:t>
            </a:r>
            <a:r>
              <a:rPr lang="en-US" sz="3200" b="1" u="sng" dirty="0" err="1" smtClean="0">
                <a:solidFill>
                  <a:srgbClr val="0070C0"/>
                </a:solidFill>
              </a:rPr>
              <a:t>lò</a:t>
            </a:r>
            <a:r>
              <a:rPr lang="en-US" sz="3200" b="1" u="sng" dirty="0" smtClean="0">
                <a:solidFill>
                  <a:srgbClr val="0070C0"/>
                </a:solidFill>
              </a:rPr>
              <a:t> xo:</a:t>
            </a:r>
            <a:r>
              <a:rPr lang="en-US" sz="3200" b="1" dirty="0" smtClean="0">
                <a:solidFill>
                  <a:srgbClr val="0070C0"/>
                </a:solidFill>
              </a:rPr>
              <a:t/>
            </a:r>
            <a:br>
              <a:rPr lang="en-US" sz="3200" b="1" dirty="0" smtClean="0">
                <a:solidFill>
                  <a:srgbClr val="0070C0"/>
                </a:solidFill>
              </a:rPr>
            </a:br>
            <a:r>
              <a:rPr lang="en-US" sz="3200" b="1" dirty="0" smtClean="0">
                <a:solidFill>
                  <a:srgbClr val="FF0000"/>
                </a:solidFill>
              </a:rPr>
              <a:t>* </a:t>
            </a:r>
            <a:r>
              <a:rPr lang="en-US" sz="3200" b="1" i="1" dirty="0" err="1" smtClean="0">
                <a:solidFill>
                  <a:srgbClr val="FF0000"/>
                </a:solidFill>
              </a:rPr>
              <a:t>Thí</a:t>
            </a:r>
            <a:r>
              <a:rPr lang="en-US" sz="3200" b="1" i="1" dirty="0" smtClean="0">
                <a:solidFill>
                  <a:srgbClr val="FF0000"/>
                </a:solidFill>
              </a:rPr>
              <a:t> </a:t>
            </a:r>
            <a:r>
              <a:rPr lang="en-US" sz="3200" b="1" i="1" dirty="0" err="1" smtClean="0">
                <a:solidFill>
                  <a:srgbClr val="FF0000"/>
                </a:solidFill>
              </a:rPr>
              <a:t>nghiệm</a:t>
            </a:r>
            <a:r>
              <a:rPr lang="en-US" sz="3200" b="1" i="1" dirty="0" smtClean="0">
                <a:solidFill>
                  <a:srgbClr val="FF0000"/>
                </a:solidFill>
              </a:rPr>
              <a:t>:</a:t>
            </a:r>
            <a:r>
              <a:rPr lang="en-US" sz="3200" b="1" dirty="0" smtClean="0">
                <a:solidFill>
                  <a:srgbClr val="FF0000"/>
                </a:solidFill>
              </a:rPr>
              <a:t/>
            </a:r>
            <a:br>
              <a:rPr lang="en-US" sz="3200" b="1" dirty="0" smtClean="0">
                <a:solidFill>
                  <a:srgbClr val="FF0000"/>
                </a:solidFill>
              </a:rPr>
            </a:br>
            <a:r>
              <a:rPr lang="en-US" sz="3200" b="1" dirty="0" smtClean="0">
                <a:solidFill>
                  <a:srgbClr val="FF0000"/>
                </a:solidFill>
              </a:rPr>
              <a:t>     </a:t>
            </a:r>
            <a:r>
              <a:rPr lang="en-US" sz="3200" b="1" u="sng" dirty="0" err="1" smtClean="0">
                <a:solidFill>
                  <a:srgbClr val="FF0000"/>
                </a:solidFill>
              </a:rPr>
              <a:t>Bảng</a:t>
            </a:r>
            <a:r>
              <a:rPr lang="en-US" sz="3200" b="1" u="sng" dirty="0" smtClean="0">
                <a:solidFill>
                  <a:srgbClr val="FF0000"/>
                </a:solidFill>
              </a:rPr>
              <a:t> </a:t>
            </a:r>
            <a:r>
              <a:rPr lang="en-US" sz="3200" b="1" u="sng" dirty="0" err="1" smtClean="0">
                <a:solidFill>
                  <a:srgbClr val="FF0000"/>
                </a:solidFill>
              </a:rPr>
              <a:t>kết</a:t>
            </a:r>
            <a:r>
              <a:rPr lang="en-US" sz="3200" b="1" u="sng" dirty="0" smtClean="0">
                <a:solidFill>
                  <a:srgbClr val="FF0000"/>
                </a:solidFill>
              </a:rPr>
              <a:t> </a:t>
            </a:r>
            <a:r>
              <a:rPr lang="en-US" sz="3200" b="1" u="sng" dirty="0" err="1" smtClean="0">
                <a:solidFill>
                  <a:srgbClr val="FF0000"/>
                </a:solidFill>
              </a:rPr>
              <a:t>quả</a:t>
            </a:r>
            <a:r>
              <a:rPr lang="en-US" sz="3200" b="1" u="sng" dirty="0" smtClean="0">
                <a:solidFill>
                  <a:srgbClr val="FF0000"/>
                </a:solidFill>
              </a:rPr>
              <a:t>:</a:t>
            </a:r>
            <a:endParaRPr lang="en-US" sz="3200" b="1" dirty="0" smtClean="0">
              <a:solidFill>
                <a:srgbClr val="FF0000"/>
              </a:solidFill>
              <a:effectLst>
                <a:outerShdw blurRad="38100" dist="38100" dir="2700000" algn="tl">
                  <a:srgbClr val="C0C0C0"/>
                </a:outerShdw>
              </a:effectLst>
              <a:latin typeface=".VnTime" pitchFamily="34" charset="0"/>
              <a:cs typeface="Times New Roman" pitchFamily="18" charset="0"/>
            </a:endParaRPr>
          </a:p>
        </p:txBody>
      </p:sp>
    </p:spTree>
  </p:cSld>
  <p:clrMapOvr>
    <a:masterClrMapping/>
  </p:clrMapOvr>
  <p:transition spd="med">
    <p:push dir="d"/>
    <p:sndAc>
      <p:stSnd>
        <p:snd r:embed="rId2" name="click.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992"/>
                                        </p:tgtEl>
                                        <p:attrNameLst>
                                          <p:attrName>style.visibility</p:attrName>
                                        </p:attrNameLst>
                                      </p:cBhvr>
                                      <p:to>
                                        <p:strVal val="visible"/>
                                      </p:to>
                                    </p:set>
                                    <p:anim calcmode="lin" valueType="num">
                                      <p:cBhvr additive="base">
                                        <p:cTn id="7" dur="500" fill="hold"/>
                                        <p:tgtEl>
                                          <p:spTgt spid="40992"/>
                                        </p:tgtEl>
                                        <p:attrNameLst>
                                          <p:attrName>ppt_x</p:attrName>
                                        </p:attrNameLst>
                                      </p:cBhvr>
                                      <p:tavLst>
                                        <p:tav tm="0">
                                          <p:val>
                                            <p:strVal val="0-#ppt_w/2"/>
                                          </p:val>
                                        </p:tav>
                                        <p:tav tm="100000">
                                          <p:val>
                                            <p:strVal val="#ppt_x"/>
                                          </p:val>
                                        </p:tav>
                                      </p:tavLst>
                                    </p:anim>
                                    <p:anim calcmode="lin" valueType="num">
                                      <p:cBhvr additive="base">
                                        <p:cTn id="8" dur="500" fill="hold"/>
                                        <p:tgtEl>
                                          <p:spTgt spid="4099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40999"/>
                                        </p:tgtEl>
                                        <p:attrNameLst>
                                          <p:attrName>style.visibility</p:attrName>
                                        </p:attrNameLst>
                                      </p:cBhvr>
                                      <p:to>
                                        <p:strVal val="visible"/>
                                      </p:to>
                                    </p:set>
                                    <p:anim calcmode="lin" valueType="num">
                                      <p:cBhvr additive="base">
                                        <p:cTn id="13" dur="500" fill="hold"/>
                                        <p:tgtEl>
                                          <p:spTgt spid="40999"/>
                                        </p:tgtEl>
                                        <p:attrNameLst>
                                          <p:attrName>ppt_x</p:attrName>
                                        </p:attrNameLst>
                                      </p:cBhvr>
                                      <p:tavLst>
                                        <p:tav tm="0">
                                          <p:val>
                                            <p:strVal val="1+#ppt_w/2"/>
                                          </p:val>
                                        </p:tav>
                                        <p:tav tm="100000">
                                          <p:val>
                                            <p:strVal val="#ppt_x"/>
                                          </p:val>
                                        </p:tav>
                                      </p:tavLst>
                                    </p:anim>
                                    <p:anim calcmode="lin" valueType="num">
                                      <p:cBhvr additive="base">
                                        <p:cTn id="14" dur="500" fill="hold"/>
                                        <p:tgtEl>
                                          <p:spTgt spid="4099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41000"/>
                                        </p:tgtEl>
                                        <p:attrNameLst>
                                          <p:attrName>style.visibility</p:attrName>
                                        </p:attrNameLst>
                                      </p:cBhvr>
                                      <p:to>
                                        <p:strVal val="visible"/>
                                      </p:to>
                                    </p:set>
                                    <p:anim calcmode="lin" valueType="num">
                                      <p:cBhvr additive="base">
                                        <p:cTn id="19" dur="500" fill="hold"/>
                                        <p:tgtEl>
                                          <p:spTgt spid="41000"/>
                                        </p:tgtEl>
                                        <p:attrNameLst>
                                          <p:attrName>ppt_x</p:attrName>
                                        </p:attrNameLst>
                                      </p:cBhvr>
                                      <p:tavLst>
                                        <p:tav tm="0">
                                          <p:val>
                                            <p:strVal val="0-#ppt_w/2"/>
                                          </p:val>
                                        </p:tav>
                                        <p:tav tm="100000">
                                          <p:val>
                                            <p:strVal val="#ppt_x"/>
                                          </p:val>
                                        </p:tav>
                                      </p:tavLst>
                                    </p:anim>
                                    <p:anim calcmode="lin" valueType="num">
                                      <p:cBhvr additive="base">
                                        <p:cTn id="20" dur="500" fill="hold"/>
                                        <p:tgtEl>
                                          <p:spTgt spid="41000"/>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childTnLst>
                                    <p:set>
                                      <p:cBhvr>
                                        <p:cTn id="24" dur="1" fill="hold">
                                          <p:stCondLst>
                                            <p:cond delay="0"/>
                                          </p:stCondLst>
                                        </p:cTn>
                                        <p:tgtEl>
                                          <p:spTgt spid="41001"/>
                                        </p:tgtEl>
                                        <p:attrNameLst>
                                          <p:attrName>style.visibility</p:attrName>
                                        </p:attrNameLst>
                                      </p:cBhvr>
                                      <p:to>
                                        <p:strVal val="visible"/>
                                      </p:to>
                                    </p:set>
                                    <p:anim calcmode="lin" valueType="num">
                                      <p:cBhvr additive="base">
                                        <p:cTn id="25" dur="500" fill="hold"/>
                                        <p:tgtEl>
                                          <p:spTgt spid="41001"/>
                                        </p:tgtEl>
                                        <p:attrNameLst>
                                          <p:attrName>ppt_x</p:attrName>
                                        </p:attrNameLst>
                                      </p:cBhvr>
                                      <p:tavLst>
                                        <p:tav tm="0">
                                          <p:val>
                                            <p:strVal val="1+#ppt_w/2"/>
                                          </p:val>
                                        </p:tav>
                                        <p:tav tm="100000">
                                          <p:val>
                                            <p:strVal val="#ppt_x"/>
                                          </p:val>
                                        </p:tav>
                                      </p:tavLst>
                                    </p:anim>
                                    <p:anim calcmode="lin" valueType="num">
                                      <p:cBhvr additive="base">
                                        <p:cTn id="26" dur="500" fill="hold"/>
                                        <p:tgtEl>
                                          <p:spTgt spid="41001"/>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12" fill="hold" grpId="0" nodeType="clickEffect">
                                  <p:stCondLst>
                                    <p:cond delay="0"/>
                                  </p:stCondLst>
                                  <p:childTnLst>
                                    <p:set>
                                      <p:cBhvr>
                                        <p:cTn id="30" dur="1" fill="hold">
                                          <p:stCondLst>
                                            <p:cond delay="0"/>
                                          </p:stCondLst>
                                        </p:cTn>
                                        <p:tgtEl>
                                          <p:spTgt spid="41002"/>
                                        </p:tgtEl>
                                        <p:attrNameLst>
                                          <p:attrName>style.visibility</p:attrName>
                                        </p:attrNameLst>
                                      </p:cBhvr>
                                      <p:to>
                                        <p:strVal val="visible"/>
                                      </p:to>
                                    </p:set>
                                    <p:anim calcmode="lin" valueType="num">
                                      <p:cBhvr additive="base">
                                        <p:cTn id="31" dur="500" fill="hold"/>
                                        <p:tgtEl>
                                          <p:spTgt spid="41002"/>
                                        </p:tgtEl>
                                        <p:attrNameLst>
                                          <p:attrName>ppt_x</p:attrName>
                                        </p:attrNameLst>
                                      </p:cBhvr>
                                      <p:tavLst>
                                        <p:tav tm="0">
                                          <p:val>
                                            <p:strVal val="0-#ppt_w/2"/>
                                          </p:val>
                                        </p:tav>
                                        <p:tav tm="100000">
                                          <p:val>
                                            <p:strVal val="#ppt_x"/>
                                          </p:val>
                                        </p:tav>
                                      </p:tavLst>
                                    </p:anim>
                                    <p:anim calcmode="lin" valueType="num">
                                      <p:cBhvr additive="base">
                                        <p:cTn id="32" dur="500" fill="hold"/>
                                        <p:tgtEl>
                                          <p:spTgt spid="41002"/>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6" fill="hold" grpId="0" nodeType="clickEffect">
                                  <p:stCondLst>
                                    <p:cond delay="0"/>
                                  </p:stCondLst>
                                  <p:childTnLst>
                                    <p:set>
                                      <p:cBhvr>
                                        <p:cTn id="36" dur="1" fill="hold">
                                          <p:stCondLst>
                                            <p:cond delay="0"/>
                                          </p:stCondLst>
                                        </p:cTn>
                                        <p:tgtEl>
                                          <p:spTgt spid="41003"/>
                                        </p:tgtEl>
                                        <p:attrNameLst>
                                          <p:attrName>style.visibility</p:attrName>
                                        </p:attrNameLst>
                                      </p:cBhvr>
                                      <p:to>
                                        <p:strVal val="visible"/>
                                      </p:to>
                                    </p:set>
                                    <p:anim calcmode="lin" valueType="num">
                                      <p:cBhvr additive="base">
                                        <p:cTn id="37" dur="500" fill="hold"/>
                                        <p:tgtEl>
                                          <p:spTgt spid="41003"/>
                                        </p:tgtEl>
                                        <p:attrNameLst>
                                          <p:attrName>ppt_x</p:attrName>
                                        </p:attrNameLst>
                                      </p:cBhvr>
                                      <p:tavLst>
                                        <p:tav tm="0">
                                          <p:val>
                                            <p:strVal val="1+#ppt_w/2"/>
                                          </p:val>
                                        </p:tav>
                                        <p:tav tm="100000">
                                          <p:val>
                                            <p:strVal val="#ppt_x"/>
                                          </p:val>
                                        </p:tav>
                                      </p:tavLst>
                                    </p:anim>
                                    <p:anim calcmode="lin" valueType="num">
                                      <p:cBhvr additive="base">
                                        <p:cTn id="38" dur="500" fill="hold"/>
                                        <p:tgtEl>
                                          <p:spTgt spid="41003"/>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1004"/>
                                        </p:tgtEl>
                                        <p:attrNameLst>
                                          <p:attrName>style.visibility</p:attrName>
                                        </p:attrNameLst>
                                      </p:cBhvr>
                                      <p:to>
                                        <p:strVal val="visible"/>
                                      </p:to>
                                    </p:set>
                                    <p:anim calcmode="lin" valueType="num">
                                      <p:cBhvr additive="base">
                                        <p:cTn id="43" dur="500" fill="hold"/>
                                        <p:tgtEl>
                                          <p:spTgt spid="41004"/>
                                        </p:tgtEl>
                                        <p:attrNameLst>
                                          <p:attrName>ppt_x</p:attrName>
                                        </p:attrNameLst>
                                      </p:cBhvr>
                                      <p:tavLst>
                                        <p:tav tm="0">
                                          <p:val>
                                            <p:strVal val="#ppt_x"/>
                                          </p:val>
                                        </p:tav>
                                        <p:tav tm="100000">
                                          <p:val>
                                            <p:strVal val="#ppt_x"/>
                                          </p:val>
                                        </p:tav>
                                      </p:tavLst>
                                    </p:anim>
                                    <p:anim calcmode="lin" valueType="num">
                                      <p:cBhvr additive="base">
                                        <p:cTn id="44" dur="500" fill="hold"/>
                                        <p:tgtEl>
                                          <p:spTgt spid="41004"/>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1005"/>
                                        </p:tgtEl>
                                        <p:attrNameLst>
                                          <p:attrName>style.visibility</p:attrName>
                                        </p:attrNameLst>
                                      </p:cBhvr>
                                      <p:to>
                                        <p:strVal val="visible"/>
                                      </p:to>
                                    </p:set>
                                    <p:anim calcmode="lin" valueType="num">
                                      <p:cBhvr additive="base">
                                        <p:cTn id="49" dur="500" fill="hold"/>
                                        <p:tgtEl>
                                          <p:spTgt spid="41005"/>
                                        </p:tgtEl>
                                        <p:attrNameLst>
                                          <p:attrName>ppt_x</p:attrName>
                                        </p:attrNameLst>
                                      </p:cBhvr>
                                      <p:tavLst>
                                        <p:tav tm="0">
                                          <p:val>
                                            <p:strVal val="#ppt_x"/>
                                          </p:val>
                                        </p:tav>
                                        <p:tav tm="100000">
                                          <p:val>
                                            <p:strVal val="#ppt_x"/>
                                          </p:val>
                                        </p:tav>
                                      </p:tavLst>
                                    </p:anim>
                                    <p:anim calcmode="lin" valueType="num">
                                      <p:cBhvr additive="base">
                                        <p:cTn id="50" dur="500" fill="hold"/>
                                        <p:tgtEl>
                                          <p:spTgt spid="41005"/>
                                        </p:tgtEl>
                                        <p:attrNameLst>
                                          <p:attrName>ppt_y</p:attrName>
                                        </p:attrNameLst>
                                      </p:cBhvr>
                                      <p:tavLst>
                                        <p:tav tm="0">
                                          <p:val>
                                            <p:strVal val="1+#ppt_h/2"/>
                                          </p:val>
                                        </p:tav>
                                        <p:tav tm="100000">
                                          <p:val>
                                            <p:strVal val="#ppt_y"/>
                                          </p:val>
                                        </p:tav>
                                      </p:tavLst>
                                    </p:anim>
                                  </p:childTnLst>
                                </p:cTn>
                              </p:par>
                            </p:childTnLst>
                          </p:cTn>
                        </p:par>
                        <p:par>
                          <p:cTn id="51" fill="hold">
                            <p:stCondLst>
                              <p:cond delay="500"/>
                            </p:stCondLst>
                            <p:childTnLst>
                              <p:par>
                                <p:cTn id="52" presetID="3" presetClass="entr" presetSubtype="10" fill="hold" grpId="0" nodeType="after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blinds(horizontal)">
                                      <p:cBhvr>
                                        <p:cTn id="5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2" grpId="0" animBg="1" autoUpdateAnimBg="0"/>
      <p:bldP spid="40999" grpId="0" animBg="1" autoUpdateAnimBg="0"/>
      <p:bldP spid="41000" grpId="0" animBg="1" autoUpdateAnimBg="0"/>
      <p:bldP spid="41001" grpId="0" animBg="1" autoUpdateAnimBg="0"/>
      <p:bldP spid="41002" grpId="0" animBg="1" autoUpdateAnimBg="0"/>
      <p:bldP spid="41003" grpId="0" animBg="1" autoUpdateAnimBg="0"/>
      <p:bldP spid="41004" grpId="0" animBg="1" autoUpdateAnimBg="0"/>
      <p:bldP spid="41005" grpId="0" animBg="1" autoUpdateAnimBg="0"/>
      <p:bldP spid="14" grpId="0" autoUpdateAnimBg="0"/>
    </p:bldLst>
  </p:timing>
</p:sld>
</file>

<file path=ppt/theme/theme1.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Globe</Template>
  <TotalTime>957</TotalTime>
  <Words>1375</Words>
  <Application>Microsoft Office PowerPoint</Application>
  <PresentationFormat>On-screen Show (4:3)</PresentationFormat>
  <Paragraphs>196</Paragraphs>
  <Slides>21</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21</vt:i4>
      </vt:variant>
    </vt:vector>
  </HeadingPairs>
  <TitlesOfParts>
    <vt:vector size="32" baseType="lpstr">
      <vt:lpstr>Verdana</vt:lpstr>
      <vt:lpstr>Arial</vt:lpstr>
      <vt:lpstr>Wingdings</vt:lpstr>
      <vt:lpstr>.VnArabiaH</vt:lpstr>
      <vt:lpstr>Times New Roman</vt:lpstr>
      <vt:lpstr>.VnTime</vt:lpstr>
      <vt:lpstr>.VnTimeH</vt:lpstr>
      <vt:lpstr>VNI-Times</vt:lpstr>
      <vt:lpstr>.VnBodoniH</vt:lpstr>
      <vt:lpstr>.VnBahamasBH</vt:lpstr>
      <vt:lpstr>Globe</vt:lpstr>
      <vt:lpstr>PowerPoint Presentation</vt:lpstr>
      <vt:lpstr>PowerPoint Presentation</vt:lpstr>
      <vt:lpstr>PowerPoint Presentation</vt:lpstr>
      <vt:lpstr>I. BIẾN DẠNG ĐÀN HỒI. ĐỘ BIẾN DẠNG 1. Biến dạng của một lò xo: * Thí nghiệm:      Bảng kết quả:</vt:lpstr>
      <vt:lpstr>Thí nghiệm:       Treo một quả nặng</vt:lpstr>
      <vt:lpstr>PowerPoint Presentation</vt:lpstr>
      <vt:lpstr>PowerPoint Presentation</vt:lpstr>
      <vt:lpstr>PowerPoint Presentation</vt:lpstr>
      <vt:lpstr>PowerPoint Presentation</vt:lpstr>
      <vt:lpstr>Rút ra kết luận:</vt:lpstr>
      <vt:lpstr> Như vậy, biến dạng của lò xo có đặc điểm như trên là biến dạng đàn hồi. =&gt; Lò xo là vật có tính chất đàn hồi.</vt:lpstr>
      <vt:lpstr>C2: Hãy tính độ biến dạng của lò xo khi treo 1, 2, 3 quả nặng, rồi ghi kết quả vào các ô thích hợp trong bảng 9.1 .                                         BẢNG KẾT QUẢ</vt:lpstr>
      <vt:lpstr>II. LỰC ĐÀN HỒI VÀ ĐẶC ĐIỂM CỦA NÓ. 1. Lực đàn hồi.</vt:lpstr>
      <vt:lpstr>PowerPoint Presentation</vt:lpstr>
      <vt:lpstr>PowerPoint Presentation</vt:lpstr>
      <vt:lpstr>PowerPoint Presentation</vt:lpstr>
      <vt:lpstr>PowerPoint Presentation</vt:lpstr>
      <vt:lpstr>Ghi nhớ</vt:lpstr>
      <vt:lpstr>Trò chơi ô chữ</vt:lpstr>
      <vt:lpstr>PowerPoint Presentation</vt:lpstr>
      <vt:lpstr>  VỀ NHÀ</vt:lpstr>
    </vt:vector>
  </TitlesOfParts>
  <Company>Cong ty may tinh Son Dat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SDC Computer</dc:creator>
  <cp:lastModifiedBy>Tieupop</cp:lastModifiedBy>
  <cp:revision>206</cp:revision>
  <dcterms:created xsi:type="dcterms:W3CDTF">2007-11-08T23:26:59Z</dcterms:created>
  <dcterms:modified xsi:type="dcterms:W3CDTF">2017-10-11T02:22:26Z</dcterms:modified>
</cp:coreProperties>
</file>