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300" r:id="rId2"/>
    <p:sldId id="302" r:id="rId3"/>
    <p:sldId id="289" r:id="rId4"/>
    <p:sldId id="290" r:id="rId5"/>
    <p:sldId id="291" r:id="rId6"/>
    <p:sldId id="292" r:id="rId7"/>
    <p:sldId id="287" r:id="rId8"/>
    <p:sldId id="260" r:id="rId9"/>
    <p:sldId id="261" r:id="rId10"/>
    <p:sldId id="263" r:id="rId11"/>
    <p:sldId id="297" r:id="rId12"/>
    <p:sldId id="264" r:id="rId13"/>
    <p:sldId id="265" r:id="rId14"/>
    <p:sldId id="266" r:id="rId15"/>
    <p:sldId id="268" r:id="rId16"/>
    <p:sldId id="269" r:id="rId17"/>
    <p:sldId id="286" r:id="rId18"/>
    <p:sldId id="271" r:id="rId19"/>
    <p:sldId id="273" r:id="rId20"/>
    <p:sldId id="274" r:id="rId21"/>
    <p:sldId id="275" r:id="rId22"/>
    <p:sldId id="277" r:id="rId23"/>
    <p:sldId id="278" r:id="rId24"/>
    <p:sldId id="279" r:id="rId25"/>
    <p:sldId id="280" r:id="rId26"/>
    <p:sldId id="281" r:id="rId27"/>
    <p:sldId id="298" r:id="rId28"/>
    <p:sldId id="294" r:id="rId29"/>
    <p:sldId id="295" r:id="rId30"/>
    <p:sldId id="301" r:id="rId31"/>
  </p:sldIdLst>
  <p:sldSz cx="9144000" cy="6858000" type="screen4x3"/>
  <p:notesSz cx="6858000" cy="9144000"/>
  <p:custDataLst>
    <p:tags r:id="rId33"/>
  </p:custDataLst>
  <p:defaultTextStyle>
    <a:defPPr>
      <a:defRPr lang="en-US"/>
    </a:defPPr>
    <a:lvl1pPr algn="l" rtl="0" fontAlgn="base">
      <a:spcBef>
        <a:spcPct val="0"/>
      </a:spcBef>
      <a:spcAft>
        <a:spcPct val="0"/>
      </a:spcAft>
      <a:buFont typeface="Arial" charset="0"/>
      <a:defRPr sz="2400" kern="1200">
        <a:solidFill>
          <a:schemeClr val="tx1"/>
        </a:solidFill>
        <a:latin typeface="Times New Roman" pitchFamily="18" charset="0"/>
        <a:ea typeface="+mn-ea"/>
        <a:cs typeface="+mn-cs"/>
      </a:defRPr>
    </a:lvl1pPr>
    <a:lvl2pPr marL="457200" algn="l" rtl="0" fontAlgn="base">
      <a:spcBef>
        <a:spcPct val="0"/>
      </a:spcBef>
      <a:spcAft>
        <a:spcPct val="0"/>
      </a:spcAft>
      <a:buFont typeface="Arial" charset="0"/>
      <a:defRPr sz="2400" kern="1200">
        <a:solidFill>
          <a:schemeClr val="tx1"/>
        </a:solidFill>
        <a:latin typeface="Times New Roman" pitchFamily="18" charset="0"/>
        <a:ea typeface="+mn-ea"/>
        <a:cs typeface="+mn-cs"/>
      </a:defRPr>
    </a:lvl2pPr>
    <a:lvl3pPr marL="914400" algn="l" rtl="0" fontAlgn="base">
      <a:spcBef>
        <a:spcPct val="0"/>
      </a:spcBef>
      <a:spcAft>
        <a:spcPct val="0"/>
      </a:spcAft>
      <a:buFont typeface="Arial" charset="0"/>
      <a:defRPr sz="2400" kern="1200">
        <a:solidFill>
          <a:schemeClr val="tx1"/>
        </a:solidFill>
        <a:latin typeface="Times New Roman" pitchFamily="18" charset="0"/>
        <a:ea typeface="+mn-ea"/>
        <a:cs typeface="+mn-cs"/>
      </a:defRPr>
    </a:lvl3pPr>
    <a:lvl4pPr marL="1371600" algn="l" rtl="0" fontAlgn="base">
      <a:spcBef>
        <a:spcPct val="0"/>
      </a:spcBef>
      <a:spcAft>
        <a:spcPct val="0"/>
      </a:spcAft>
      <a:buFont typeface="Arial" charset="0"/>
      <a:defRPr sz="2400" kern="1200">
        <a:solidFill>
          <a:schemeClr val="tx1"/>
        </a:solidFill>
        <a:latin typeface="Times New Roman" pitchFamily="18" charset="0"/>
        <a:ea typeface="+mn-ea"/>
        <a:cs typeface="+mn-cs"/>
      </a:defRPr>
    </a:lvl4pPr>
    <a:lvl5pPr marL="1828800" algn="l" rtl="0" fontAlgn="base">
      <a:spcBef>
        <a:spcPct val="0"/>
      </a:spcBef>
      <a:spcAft>
        <a:spcPct val="0"/>
      </a:spcAft>
      <a:buFont typeface="Arial" charset="0"/>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66"/>
    <a:srgbClr val="FFFFFF"/>
    <a:srgbClr val="003399"/>
    <a:srgbClr val="333300"/>
    <a:srgbClr val="660066"/>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546" y="-102"/>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Arial" pitchFamily="34"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buFont typeface="Arial" pitchFamily="34" charset="0"/>
              <a:buNone/>
              <a:defRPr sz="1200">
                <a:latin typeface="Arial" pitchFamily="34" charset="0"/>
              </a:defRPr>
            </a:lvl1pPr>
          </a:lstStyle>
          <a:p>
            <a:pPr>
              <a:defRPr/>
            </a:pPr>
            <a:endParaRPr lang="en-US"/>
          </a:p>
        </p:txBody>
      </p:sp>
      <p:sp>
        <p:nvSpPr>
          <p:cNvPr id="32772" name="Rectangle 4"/>
          <p:cNvSpPr>
            <a:spLocks noGrp="1" noRo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buFont typeface="Arial" pitchFamily="34" charset="0"/>
              <a:buNone/>
              <a:defRPr sz="1200">
                <a:latin typeface="Arial" pitchFamily="34"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buFont typeface="Arial" pitchFamily="34" charset="0"/>
              <a:buNone/>
              <a:defRPr sz="1200">
                <a:latin typeface="Arial" pitchFamily="34" charset="0"/>
              </a:defRPr>
            </a:lvl1pPr>
          </a:lstStyle>
          <a:p>
            <a:pPr>
              <a:defRPr/>
            </a:pPr>
            <a:fld id="{27C43D04-184A-4897-9259-0E65FAC2843B}" type="slidenum">
              <a:rPr lang="en-US"/>
              <a:pPr>
                <a:defRPr/>
              </a:pPr>
              <a:t>‹#›</a:t>
            </a:fld>
            <a:endParaRPr lang="en-US"/>
          </a:p>
        </p:txBody>
      </p:sp>
    </p:spTree>
    <p:extLst>
      <p:ext uri="{BB962C8B-B14F-4D97-AF65-F5344CB8AC3E}">
        <p14:creationId xmlns:p14="http://schemas.microsoft.com/office/powerpoint/2010/main" val="1736750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buFont typeface="Arial" charset="0"/>
              <a:buNone/>
            </a:pPr>
            <a:fld id="{244DF9BF-6165-483A-8ED2-3B307054AA9B}" type="slidenum">
              <a:rPr lang="en-US" sz="1200" smtClean="0">
                <a:latin typeface="Arial" charset="0"/>
              </a:rPr>
              <a:pPr eaLnBrk="1" hangingPunct="1">
                <a:buFont typeface="Arial" charset="0"/>
                <a:buNone/>
              </a:pPr>
              <a:t>1</a:t>
            </a:fld>
            <a:endParaRPr lang="en-US" sz="1200" smtClean="0">
              <a:latin typeface="Arial" charset="0"/>
            </a:endParaRPr>
          </a:p>
        </p:txBody>
      </p:sp>
      <p:sp>
        <p:nvSpPr>
          <p:cNvPr id="33795" name="Rectangle 2"/>
          <p:cNvSpPr>
            <a:spLocks noChangeArrowheads="1" noTextEdit="1"/>
          </p:cNvSpPr>
          <p:nvPr>
            <p:ph type="sldImg"/>
          </p:nvPr>
        </p:nvSpPr>
        <p:spPr>
          <a:ln>
            <a:solidFill>
              <a:srgbClr val="000000"/>
            </a:solidFill>
            <a:miter lim="800000"/>
            <a:headEnd/>
            <a:tailEnd/>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spcBef>
                <a:spcPct val="0"/>
              </a:spcBef>
            </a:pPr>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D5D21E-481E-41B7-BF60-E15A501D0F21}" type="slidenum">
              <a:rPr lang="en-US"/>
              <a:pPr>
                <a:defRPr/>
              </a:pPr>
              <a:t>‹#›</a:t>
            </a:fld>
            <a:endParaRPr lang="en-US"/>
          </a:p>
        </p:txBody>
      </p:sp>
    </p:spTree>
    <p:extLst>
      <p:ext uri="{BB962C8B-B14F-4D97-AF65-F5344CB8AC3E}">
        <p14:creationId xmlns:p14="http://schemas.microsoft.com/office/powerpoint/2010/main" val="81779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5ADC6F-06F1-4FC8-9DCD-973680EC2E70}" type="slidenum">
              <a:rPr lang="en-US"/>
              <a:pPr>
                <a:defRPr/>
              </a:pPr>
              <a:t>‹#›</a:t>
            </a:fld>
            <a:endParaRPr lang="en-US"/>
          </a:p>
        </p:txBody>
      </p:sp>
    </p:spTree>
    <p:extLst>
      <p:ext uri="{BB962C8B-B14F-4D97-AF65-F5344CB8AC3E}">
        <p14:creationId xmlns:p14="http://schemas.microsoft.com/office/powerpoint/2010/main" val="187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405BF1-CB3F-45FD-BCB3-16DCDB9F34BF}" type="slidenum">
              <a:rPr lang="en-US"/>
              <a:pPr>
                <a:defRPr/>
              </a:pPr>
              <a:t>‹#›</a:t>
            </a:fld>
            <a:endParaRPr lang="en-US"/>
          </a:p>
        </p:txBody>
      </p:sp>
    </p:spTree>
    <p:extLst>
      <p:ext uri="{BB962C8B-B14F-4D97-AF65-F5344CB8AC3E}">
        <p14:creationId xmlns:p14="http://schemas.microsoft.com/office/powerpoint/2010/main" val="26591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114A954-E97A-4962-A243-F778B635604D}" type="slidenum">
              <a:rPr lang="en-US"/>
              <a:pPr>
                <a:defRPr/>
              </a:pPr>
              <a:t>‹#›</a:t>
            </a:fld>
            <a:endParaRPr lang="en-US"/>
          </a:p>
        </p:txBody>
      </p:sp>
    </p:spTree>
    <p:extLst>
      <p:ext uri="{BB962C8B-B14F-4D97-AF65-F5344CB8AC3E}">
        <p14:creationId xmlns:p14="http://schemas.microsoft.com/office/powerpoint/2010/main" val="873356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750189-3EEE-487A-80E5-C1A2AF4807BD}" type="slidenum">
              <a:rPr lang="en-US"/>
              <a:pPr>
                <a:defRPr/>
              </a:pPr>
              <a:t>‹#›</a:t>
            </a:fld>
            <a:endParaRPr lang="en-US"/>
          </a:p>
        </p:txBody>
      </p:sp>
    </p:spTree>
    <p:extLst>
      <p:ext uri="{BB962C8B-B14F-4D97-AF65-F5344CB8AC3E}">
        <p14:creationId xmlns:p14="http://schemas.microsoft.com/office/powerpoint/2010/main" val="112154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F9C85D-0623-4492-B6C0-0082223E54B0}" type="slidenum">
              <a:rPr lang="en-US"/>
              <a:pPr>
                <a:defRPr/>
              </a:pPr>
              <a:t>‹#›</a:t>
            </a:fld>
            <a:endParaRPr lang="en-US"/>
          </a:p>
        </p:txBody>
      </p:sp>
    </p:spTree>
    <p:extLst>
      <p:ext uri="{BB962C8B-B14F-4D97-AF65-F5344CB8AC3E}">
        <p14:creationId xmlns:p14="http://schemas.microsoft.com/office/powerpoint/2010/main" val="262723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1D225B-5CAF-458C-8EFA-A525B935A06B}" type="slidenum">
              <a:rPr lang="en-US"/>
              <a:pPr>
                <a:defRPr/>
              </a:pPr>
              <a:t>‹#›</a:t>
            </a:fld>
            <a:endParaRPr lang="en-US"/>
          </a:p>
        </p:txBody>
      </p:sp>
    </p:spTree>
    <p:extLst>
      <p:ext uri="{BB962C8B-B14F-4D97-AF65-F5344CB8AC3E}">
        <p14:creationId xmlns:p14="http://schemas.microsoft.com/office/powerpoint/2010/main" val="253152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6D0EB5-FDF7-4F59-B008-EC2AB36814E5}" type="slidenum">
              <a:rPr lang="en-US"/>
              <a:pPr>
                <a:defRPr/>
              </a:pPr>
              <a:t>‹#›</a:t>
            </a:fld>
            <a:endParaRPr lang="en-US"/>
          </a:p>
        </p:txBody>
      </p:sp>
    </p:spTree>
    <p:extLst>
      <p:ext uri="{BB962C8B-B14F-4D97-AF65-F5344CB8AC3E}">
        <p14:creationId xmlns:p14="http://schemas.microsoft.com/office/powerpoint/2010/main" val="328271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9A8872-D2D0-4D3C-BAEF-FC2843C5575B}" type="slidenum">
              <a:rPr lang="en-US"/>
              <a:pPr>
                <a:defRPr/>
              </a:pPr>
              <a:t>‹#›</a:t>
            </a:fld>
            <a:endParaRPr lang="en-US"/>
          </a:p>
        </p:txBody>
      </p:sp>
    </p:spTree>
    <p:extLst>
      <p:ext uri="{BB962C8B-B14F-4D97-AF65-F5344CB8AC3E}">
        <p14:creationId xmlns:p14="http://schemas.microsoft.com/office/powerpoint/2010/main" val="237263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A8D6BF-8912-476B-9CD5-B6C6404BB5EF}" type="slidenum">
              <a:rPr lang="en-US"/>
              <a:pPr>
                <a:defRPr/>
              </a:pPr>
              <a:t>‹#›</a:t>
            </a:fld>
            <a:endParaRPr lang="en-US"/>
          </a:p>
        </p:txBody>
      </p:sp>
    </p:spTree>
    <p:extLst>
      <p:ext uri="{BB962C8B-B14F-4D97-AF65-F5344CB8AC3E}">
        <p14:creationId xmlns:p14="http://schemas.microsoft.com/office/powerpoint/2010/main" val="180083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968B97-8A72-4228-84C4-A5F2C6617B32}" type="slidenum">
              <a:rPr lang="en-US"/>
              <a:pPr>
                <a:defRPr/>
              </a:pPr>
              <a:t>‹#›</a:t>
            </a:fld>
            <a:endParaRPr lang="en-US"/>
          </a:p>
        </p:txBody>
      </p:sp>
    </p:spTree>
    <p:extLst>
      <p:ext uri="{BB962C8B-B14F-4D97-AF65-F5344CB8AC3E}">
        <p14:creationId xmlns:p14="http://schemas.microsoft.com/office/powerpoint/2010/main" val="302913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FFBCB0-8925-42B8-BAC9-FC073DEB0178}" type="slidenum">
              <a:rPr lang="en-US"/>
              <a:pPr>
                <a:defRPr/>
              </a:pPr>
              <a:t>‹#›</a:t>
            </a:fld>
            <a:endParaRPr lang="en-US"/>
          </a:p>
        </p:txBody>
      </p:sp>
    </p:spTree>
    <p:extLst>
      <p:ext uri="{BB962C8B-B14F-4D97-AF65-F5344CB8AC3E}">
        <p14:creationId xmlns:p14="http://schemas.microsoft.com/office/powerpoint/2010/main" val="184758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7C1529-1E1A-464E-AB59-04D47FBD8FE9}" type="slidenum">
              <a:rPr lang="en-US"/>
              <a:pPr>
                <a:defRPr/>
              </a:pPr>
              <a:t>‹#›</a:t>
            </a:fld>
            <a:endParaRPr lang="en-US"/>
          </a:p>
        </p:txBody>
      </p:sp>
    </p:spTree>
    <p:extLst>
      <p:ext uri="{BB962C8B-B14F-4D97-AF65-F5344CB8AC3E}">
        <p14:creationId xmlns:p14="http://schemas.microsoft.com/office/powerpoint/2010/main" val="106345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buFont typeface="Arial" pitchFamily="34" charset="0"/>
              <a:buNone/>
              <a:defRPr sz="1400">
                <a:latin typeface="+mn-lt"/>
              </a:defRPr>
            </a:lvl1pPr>
          </a:lstStyle>
          <a:p>
            <a:pPr>
              <a:defRPr/>
            </a:pPr>
            <a:fld id="{1AAB4DA7-981B-47B1-B62D-461824E1C0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gif"/><Relationship Id="rId18" Type="http://schemas.openxmlformats.org/officeDocument/2006/relationships/image" Target="../media/image12.emf"/><Relationship Id="rId3" Type="http://schemas.openxmlformats.org/officeDocument/2006/relationships/slideLayout" Target="../slideLayouts/slideLayout4.xml"/><Relationship Id="rId7" Type="http://schemas.openxmlformats.org/officeDocument/2006/relationships/image" Target="../media/image1.wmf"/><Relationship Id="rId12" Type="http://schemas.openxmlformats.org/officeDocument/2006/relationships/image" Target="../media/image6.gif"/><Relationship Id="rId17" Type="http://schemas.openxmlformats.org/officeDocument/2006/relationships/image" Target="../media/image11.gif"/><Relationship Id="rId2" Type="http://schemas.openxmlformats.org/officeDocument/2006/relationships/audio" Target="file:///D:\Mydocumain\My%20Music\Tuoi%20doi%20menh%20mong%20Trinh%20Cong%20Son%20-%20Mong%20Thi%20%5bNCT%2065633909857343193750%5d.mp3" TargetMode="External"/><Relationship Id="rId16" Type="http://schemas.openxmlformats.org/officeDocument/2006/relationships/image" Target="../media/image10.gi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5.jpeg"/><Relationship Id="rId5" Type="http://schemas.openxmlformats.org/officeDocument/2006/relationships/hyperlink" Target="file:///C:\SU\Local%20Settings\BIEN_NHO.MID" TargetMode="External"/><Relationship Id="rId15" Type="http://schemas.openxmlformats.org/officeDocument/2006/relationships/image" Target="../media/image9.emf"/><Relationship Id="rId10" Type="http://schemas.openxmlformats.org/officeDocument/2006/relationships/image" Target="../media/image4.png"/><Relationship Id="rId4" Type="http://schemas.openxmlformats.org/officeDocument/2006/relationships/notesSlide" Target="../notesSlides/notesSlide1.xml"/><Relationship Id="rId9" Type="http://schemas.openxmlformats.org/officeDocument/2006/relationships/image" Target="../media/image3.gif"/><Relationship Id="rId1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audio" Target="../media/audio2.wav"/><Relationship Id="rId7"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slide" Target="slide26.xml"/><Relationship Id="rId11" Type="http://schemas.openxmlformats.org/officeDocument/2006/relationships/image" Target="../media/image45.gif"/><Relationship Id="rId5" Type="http://schemas.openxmlformats.org/officeDocument/2006/relationships/image" Target="../media/image42.gif"/><Relationship Id="rId10" Type="http://schemas.openxmlformats.org/officeDocument/2006/relationships/image" Target="../media/image2.png"/><Relationship Id="rId4" Type="http://schemas.openxmlformats.org/officeDocument/2006/relationships/image" Target="../media/image41.png"/><Relationship Id="rId9" Type="http://schemas.openxmlformats.org/officeDocument/2006/relationships/image" Target="../media/image44.gif"/></Relationships>
</file>

<file path=ppt/slides/_rels/slide29.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slideLayout" Target="../slideLayouts/slideLayout2.xml"/><Relationship Id="rId7" Type="http://schemas.openxmlformats.org/officeDocument/2006/relationships/slide" Target="slide26.xml"/><Relationship Id="rId2" Type="http://schemas.openxmlformats.org/officeDocument/2006/relationships/audio" Target="file:///C:\Documents%20and%20Settings\WINXP\Local%20Settings\Temporary%20Internet%20Files\Content.IE5\0ZOR5D0A\MS900074319%5b2%5d.mid" TargetMode="External"/><Relationship Id="rId1" Type="http://schemas.openxmlformats.org/officeDocument/2006/relationships/audio" Target="file:///C:\Documents%20and%20Settings\WINXP\Local%20Settings\Temporary%20Internet%20Files\Content.IE5\0ZOR5D0A\MS900074269%5b2%5d.mid" TargetMode="External"/><Relationship Id="rId6" Type="http://schemas.openxmlformats.org/officeDocument/2006/relationships/image" Target="../media/image46.gif"/><Relationship Id="rId5" Type="http://schemas.openxmlformats.org/officeDocument/2006/relationships/image" Target="../media/image41.png"/><Relationship Id="rId10" Type="http://schemas.openxmlformats.org/officeDocument/2006/relationships/image" Target="../media/image45.gif"/><Relationship Id="rId4" Type="http://schemas.openxmlformats.org/officeDocument/2006/relationships/audio" Target="../media/audio3.wav"/><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a:hlinkClick r:id="rId5" action="ppaction://hlinkfile"/>
          </p:cNvPr>
          <p:cNvGraphicFramePr>
            <a:graphicFrameLocks noChangeAspect="1"/>
          </p:cNvGraphicFramePr>
          <p:nvPr>
            <p:ph sz="half" idx="1"/>
          </p:nvPr>
        </p:nvGraphicFramePr>
        <p:xfrm>
          <a:off x="1987550" y="3076575"/>
          <a:ext cx="977900" cy="1335088"/>
        </p:xfrm>
        <a:graphic>
          <a:graphicData uri="http://schemas.openxmlformats.org/presentationml/2006/ole">
            <mc:AlternateContent xmlns:mc="http://schemas.openxmlformats.org/markup-compatibility/2006">
              <mc:Choice xmlns:v="urn:schemas-microsoft-com:vml" Requires="v">
                <p:oleObj spid="_x0000_s1071" name="Clip" r:id="rId6" imgW="1060704" imgH="1335024" progId="MS_ClipArt_Gallery.2">
                  <p:embed/>
                </p:oleObj>
              </mc:Choice>
              <mc:Fallback>
                <p:oleObj name="Clip" r:id="rId6" imgW="1060704" imgH="1335024" progId="MS_ClipArt_Gallery.2">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7550" y="3076575"/>
                        <a:ext cx="977900" cy="133508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85" name="Tuoi doi menh mong Trinh Cong Son - Mong Thi [NCT 65633909857343193750].mp3">
            <a:hlinkClick r:id="" action="ppaction://media"/>
          </p:cNvPr>
          <p:cNvPicPr>
            <a:picLocks noGrp="1" noRot="1" noChangeAspect="1" noChangeArrowheads="1"/>
          </p:cNvPicPr>
          <p:nvPr>
            <p:ph sz="half" idx="2"/>
            <a:audioFile r:link="rId2"/>
          </p:nvPr>
        </p:nvPicPr>
        <p:blipFill>
          <a:blip r:embed="rId8">
            <a:extLst>
              <a:ext uri="{28A0092B-C50C-407E-A947-70E740481C1C}">
                <a14:useLocalDpi xmlns:a14="http://schemas.microsoft.com/office/drawing/2010/main" val="0"/>
              </a:ext>
            </a:extLst>
          </a:blip>
          <a:srcRect/>
          <a:stretch>
            <a:fillRect/>
          </a:stretch>
        </p:blipFill>
        <p:spPr>
          <a:xfrm>
            <a:off x="211138" y="6324600"/>
            <a:ext cx="280987" cy="304800"/>
          </a:xfrm>
        </p:spPr>
      </p:pic>
      <p:sp>
        <p:nvSpPr>
          <p:cNvPr id="1028" name="Slide Number Placeholder 6"/>
          <p:cNvSpPr>
            <a:spLocks noGrp="1"/>
          </p:cNvSpPr>
          <p:nvPr>
            <p:ph type="sldNum" sz="quarter" idx="12"/>
          </p:nvPr>
        </p:nvSpPr>
        <p:spPr/>
        <p:txBody>
          <a:bodyPr/>
          <a:lstStyle/>
          <a:p>
            <a:pPr>
              <a:defRPr/>
            </a:pPr>
            <a:fld id="{B25583A1-0465-4199-9E7D-EBA6A36BA9E0}" type="slidenum">
              <a:rPr lang="en-US" smtClean="0"/>
              <a:pPr>
                <a:defRPr/>
              </a:pPr>
              <a:t>1</a:t>
            </a:fld>
            <a:endParaRPr lang="en-US" smtClean="0"/>
          </a:p>
        </p:txBody>
      </p:sp>
      <p:sp>
        <p:nvSpPr>
          <p:cNvPr id="3078" name="Rectangle 10"/>
          <p:cNvSpPr>
            <a:spLocks noChangeArrowheads="1"/>
          </p:cNvSpPr>
          <p:nvPr/>
        </p:nvSpPr>
        <p:spPr bwMode="auto">
          <a:xfrm>
            <a:off x="0" y="7620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eaLnBrk="0" hangingPunct="0">
              <a:defRPr/>
            </a:pPr>
            <a:endParaRPr lang="en-US" sz="2200">
              <a:effectLst>
                <a:outerShdw blurRad="38100" dist="38100" dir="2700000" algn="tl">
                  <a:srgbClr val="000000">
                    <a:alpha val="43137"/>
                  </a:srgbClr>
                </a:outerShdw>
              </a:effectLst>
              <a:latin typeface="Arial" pitchFamily="34" charset="0"/>
            </a:endParaRPr>
          </a:p>
        </p:txBody>
      </p:sp>
      <p:grpSp>
        <p:nvGrpSpPr>
          <p:cNvPr id="2" name="Group 23"/>
          <p:cNvGrpSpPr>
            <a:grpSpLocks/>
          </p:cNvGrpSpPr>
          <p:nvPr/>
        </p:nvGrpSpPr>
        <p:grpSpPr bwMode="auto">
          <a:xfrm>
            <a:off x="4092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pPr>
                <a:defRPr/>
              </a:pPr>
              <a:endParaRPr lang="en-US"/>
            </a:p>
          </p:txBody>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2860312" y="2743538"/>
            <a:ext cx="1494812"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pPr>
                <a:defRPr/>
              </a:pPr>
              <a:endParaRPr lang="en-US"/>
            </a:p>
          </p:txBody>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1687513" y="350520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pPr>
                <a:defRPr/>
              </a:pPr>
              <a:endParaRPr lang="en-US"/>
            </a:p>
          </p:txBody>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2878953"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pPr>
                <a:defRPr/>
              </a:pPr>
              <a:endParaRPr lang="en-US"/>
            </a:p>
          </p:txBody>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1584617" y="3617903"/>
            <a:ext cx="572114"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defRPr/>
            </a:pPr>
            <a:r>
              <a:rPr lang="en-US" sz="4400" b="1" smtClean="0">
                <a:solidFill>
                  <a:srgbClr val="00C200"/>
                </a:solidFill>
              </a:rPr>
              <a:t>V</a:t>
            </a:r>
            <a:endParaRPr lang="vi-VN" sz="4400" b="1" smtClean="0">
              <a:solidFill>
                <a:srgbClr val="00C200"/>
              </a:solidFill>
            </a:endParaRPr>
          </a:p>
        </p:txBody>
      </p:sp>
      <p:sp>
        <p:nvSpPr>
          <p:cNvPr id="32" name="TextBox 31"/>
          <p:cNvSpPr txBox="1"/>
          <p:nvPr/>
        </p:nvSpPr>
        <p:spPr>
          <a:xfrm>
            <a:off x="2239159" y="3617903"/>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r>
              <a:rPr lang="vi-VN" sz="4400" b="1" smtClean="0">
                <a:solidFill>
                  <a:srgbClr val="FF0000"/>
                </a:solidFill>
              </a:rPr>
              <a:t>Ậ</a:t>
            </a:r>
          </a:p>
        </p:txBody>
      </p:sp>
      <p:sp>
        <p:nvSpPr>
          <p:cNvPr id="33" name="TextBox 32"/>
          <p:cNvSpPr txBox="1"/>
          <p:nvPr/>
        </p:nvSpPr>
        <p:spPr>
          <a:xfrm>
            <a:off x="2858468" y="3614728"/>
            <a:ext cx="56863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r>
              <a:rPr lang="en-US" sz="4400" b="1" smtClean="0">
                <a:solidFill>
                  <a:srgbClr val="24602E"/>
                </a:solidFill>
              </a:rPr>
              <a:t>T</a:t>
            </a:r>
            <a:endParaRPr lang="vi-VN" sz="4400" b="1" smtClean="0">
              <a:solidFill>
                <a:srgbClr val="24602E"/>
              </a:solidFill>
            </a:endParaRPr>
          </a:p>
        </p:txBody>
      </p:sp>
      <p:sp>
        <p:nvSpPr>
          <p:cNvPr id="34" name="TextBox 33"/>
          <p:cNvSpPr txBox="1"/>
          <p:nvPr/>
        </p:nvSpPr>
        <p:spPr>
          <a:xfrm>
            <a:off x="3788749"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r>
              <a:rPr lang="en-US" sz="4400" b="1" smtClean="0">
                <a:solidFill>
                  <a:srgbClr val="5B34DA"/>
                </a:solidFill>
              </a:rPr>
              <a:t>L</a:t>
            </a:r>
            <a:endParaRPr lang="vi-VN" sz="4400" b="1" smtClean="0">
              <a:solidFill>
                <a:srgbClr val="5B34DA"/>
              </a:solidFill>
            </a:endParaRPr>
          </a:p>
        </p:txBody>
      </p:sp>
      <p:sp>
        <p:nvSpPr>
          <p:cNvPr id="35" name="TextBox 34"/>
          <p:cNvSpPr txBox="1"/>
          <p:nvPr/>
        </p:nvSpPr>
        <p:spPr>
          <a:xfrm>
            <a:off x="4414227"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r>
              <a:rPr lang="en-US" sz="4400" b="1" dirty="0" smtClean="0">
                <a:solidFill>
                  <a:srgbClr val="333300"/>
                </a:solidFill>
              </a:rPr>
              <a:t>Ý</a:t>
            </a:r>
            <a:endParaRPr lang="vi-VN" sz="4400" b="1" dirty="0" smtClean="0">
              <a:solidFill>
                <a:srgbClr val="333300"/>
              </a:solidFill>
            </a:endParaRPr>
          </a:p>
        </p:txBody>
      </p:sp>
      <p:sp>
        <p:nvSpPr>
          <p:cNvPr id="36" name="TextBox 35"/>
          <p:cNvSpPr txBox="1"/>
          <p:nvPr/>
        </p:nvSpPr>
        <p:spPr>
          <a:xfrm>
            <a:off x="5157057" y="3614728"/>
            <a:ext cx="56717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defRPr/>
            </a:pPr>
            <a:r>
              <a:rPr lang="en-US" sz="4400" b="1" dirty="0" smtClean="0">
                <a:solidFill>
                  <a:srgbClr val="0066FF"/>
                </a:solidFill>
              </a:rPr>
              <a:t>6</a:t>
            </a:r>
            <a:endParaRPr lang="vi-VN" sz="4400" b="1" dirty="0" smtClean="0">
              <a:solidFill>
                <a:srgbClr val="0066FF"/>
              </a:solidFill>
            </a:endParaRPr>
          </a:p>
        </p:txBody>
      </p:sp>
      <p:pic>
        <p:nvPicPr>
          <p:cNvPr id="1052" name="Picture 36" descr="BA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8350" y="685800"/>
            <a:ext cx="5429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7" descr="hoa van trang t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 y="754063"/>
            <a:ext cx="1597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8" descr="Logo-BG&amp;DD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50" y="103188"/>
            <a:ext cx="15970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9" descr="ato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48613"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40" descr="butterflies_flowers_sm_nwm[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71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62" name="Picture 42"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77125" y="1219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3" name="Picture 43" descr="Firewrk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94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5" name="Picture 45" descr="_DK8_1LA"/>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60" descr="dandilionbutterfly"/>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8231188" y="6096000"/>
            <a:ext cx="855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AutoShape 61">
            <a:hlinkClick r:id="" action="ppaction://hlinkshowjump?jump=previousslide" highlightClick="1"/>
          </p:cNvPr>
          <p:cNvSpPr>
            <a:spLocks noChangeArrowheads="1"/>
          </p:cNvSpPr>
          <p:nvPr/>
        </p:nvSpPr>
        <p:spPr bwMode="auto">
          <a:xfrm>
            <a:off x="6324600" y="990600"/>
            <a:ext cx="76200" cy="76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30784" name="Picture 64" descr="Firewrk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7175" y="11430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12" dur="5000" spd="-100000" fill="hold"/>
                                        <p:tgtEl>
                                          <p:spTgt spid="31"/>
                                        </p:tgtEl>
                                        <p:attrNameLst>
                                          <p:attrName>ppt_x</p:attrName>
                                          <p:attrName>ppt_y</p:attrName>
                                        </p:attrNameLst>
                                      </p:cBhvr>
                                      <p:rCtr x="100" y="-9800"/>
                                    </p:animMotion>
                                  </p:childTnLst>
                                </p:cTn>
                              </p:par>
                              <p:par>
                                <p:cTn id="1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14" dur="5000" spd="-100000" fill="hold"/>
                                        <p:tgtEl>
                                          <p:spTgt spid="32"/>
                                        </p:tgtEl>
                                        <p:attrNameLst>
                                          <p:attrName>ppt_x</p:attrName>
                                          <p:attrName>ppt_y</p:attrName>
                                        </p:attrNameLst>
                                      </p:cBhvr>
                                      <p:rCtr x="-100" y="-13100"/>
                                    </p:animMotion>
                                  </p:childTnLst>
                                </p:cTn>
                              </p:par>
                              <p:par>
                                <p:cTn id="1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16" dur="5000" spd="-100000" fill="hold"/>
                                        <p:tgtEl>
                                          <p:spTgt spid="33"/>
                                        </p:tgtEl>
                                        <p:attrNameLst>
                                          <p:attrName>ppt_x</p:attrName>
                                          <p:attrName>ppt_y</p:attrName>
                                        </p:attrNameLst>
                                      </p:cBhvr>
                                      <p:rCtr x="0" y="-12100"/>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34"/>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1.38889E-6 0.21688 L 1.38889E-6 -0.11607 " pathEditMode="relative" rAng="0" ptsTypes="AA">
                                      <p:cBhvr>
                                        <p:cTn id="20" dur="3000" fill="hold"/>
                                        <p:tgtEl>
                                          <p:spTgt spid="35"/>
                                        </p:tgtEl>
                                        <p:attrNameLst>
                                          <p:attrName>ppt_x</p:attrName>
                                          <p:attrName>ppt_y</p:attrName>
                                        </p:attrNameLst>
                                      </p:cBhvr>
                                      <p:rCtr x="0" y="-16600"/>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36"/>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2"/>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30762"/>
                                        </p:tgtEl>
                                        <p:attrNameLst>
                                          <p:attrName>style.visibility</p:attrName>
                                        </p:attrNameLst>
                                      </p:cBhvr>
                                      <p:to>
                                        <p:strVal val="visible"/>
                                      </p:to>
                                    </p:set>
                                    <p:anim calcmode="lin" valueType="num">
                                      <p:cBhvr>
                                        <p:cTn id="27" dur="3000" fill="hold"/>
                                        <p:tgtEl>
                                          <p:spTgt spid="30762"/>
                                        </p:tgtEl>
                                        <p:attrNameLst>
                                          <p:attrName>ppt_w</p:attrName>
                                        </p:attrNameLst>
                                      </p:cBhvr>
                                      <p:tavLst>
                                        <p:tav tm="0">
                                          <p:val>
                                            <p:fltVal val="0"/>
                                          </p:val>
                                        </p:tav>
                                        <p:tav tm="100000">
                                          <p:val>
                                            <p:strVal val="#ppt_w"/>
                                          </p:val>
                                        </p:tav>
                                      </p:tavLst>
                                    </p:anim>
                                    <p:anim calcmode="lin" valueType="num">
                                      <p:cBhvr>
                                        <p:cTn id="28" dur="3000" fill="hold"/>
                                        <p:tgtEl>
                                          <p:spTgt spid="30762"/>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30763"/>
                                        </p:tgtEl>
                                        <p:attrNameLst>
                                          <p:attrName>style.visibility</p:attrName>
                                        </p:attrNameLst>
                                      </p:cBhvr>
                                      <p:to>
                                        <p:strVal val="visible"/>
                                      </p:to>
                                    </p:set>
                                    <p:anim calcmode="lin" valueType="num">
                                      <p:cBhvr>
                                        <p:cTn id="31" dur="3000" fill="hold"/>
                                        <p:tgtEl>
                                          <p:spTgt spid="30763"/>
                                        </p:tgtEl>
                                        <p:attrNameLst>
                                          <p:attrName>ppt_w</p:attrName>
                                        </p:attrNameLst>
                                      </p:cBhvr>
                                      <p:tavLst>
                                        <p:tav tm="0">
                                          <p:val>
                                            <p:fltVal val="0"/>
                                          </p:val>
                                        </p:tav>
                                        <p:tav tm="100000">
                                          <p:val>
                                            <p:strVal val="#ppt_w"/>
                                          </p:val>
                                        </p:tav>
                                      </p:tavLst>
                                    </p:anim>
                                    <p:anim calcmode="lin" valueType="num">
                                      <p:cBhvr>
                                        <p:cTn id="32" dur="3000" fill="hold"/>
                                        <p:tgtEl>
                                          <p:spTgt spid="30763"/>
                                        </p:tgtEl>
                                        <p:attrNameLst>
                                          <p:attrName>ppt_h</p:attrName>
                                        </p:attrNameLst>
                                      </p:cBhvr>
                                      <p:tavLst>
                                        <p:tav tm="0">
                                          <p:val>
                                            <p:fltVal val="0"/>
                                          </p:val>
                                        </p:tav>
                                        <p:tav tm="100000">
                                          <p:val>
                                            <p:strVal val="#ppt_h"/>
                                          </p:val>
                                        </p:tav>
                                      </p:tavLst>
                                    </p:anim>
                                    <p:anim calcmode="lin" valueType="num">
                                      <p:cBhvr>
                                        <p:cTn id="33" dur="3000" fill="hold"/>
                                        <p:tgtEl>
                                          <p:spTgt spid="30763"/>
                                        </p:tgtEl>
                                        <p:attrNameLst>
                                          <p:attrName>style.rotation</p:attrName>
                                        </p:attrNameLst>
                                      </p:cBhvr>
                                      <p:tavLst>
                                        <p:tav tm="0">
                                          <p:val>
                                            <p:fltVal val="360"/>
                                          </p:val>
                                        </p:tav>
                                        <p:tav tm="100000">
                                          <p:val>
                                            <p:fltVal val="0"/>
                                          </p:val>
                                        </p:tav>
                                      </p:tavLst>
                                    </p:anim>
                                    <p:animEffect transition="in" filter="fade">
                                      <p:cBhvr>
                                        <p:cTn id="34" dur="3000"/>
                                        <p:tgtEl>
                                          <p:spTgt spid="30763"/>
                                        </p:tgtEl>
                                      </p:cBhvr>
                                    </p:animEffect>
                                  </p:childTnLst>
                                </p:cTn>
                              </p:par>
                              <p:par>
                                <p:cTn id="35" presetID="53" presetClass="entr" presetSubtype="0" repeatCount="indefinite" fill="hold" nodeType="withEffect">
                                  <p:stCondLst>
                                    <p:cond delay="0"/>
                                  </p:stCondLst>
                                  <p:endCondLst>
                                    <p:cond evt="onNext" delay="0">
                                      <p:tgtEl>
                                        <p:sldTgt/>
                                      </p:tgtEl>
                                    </p:cond>
                                  </p:endCondLst>
                                  <p:childTnLst>
                                    <p:set>
                                      <p:cBhvr>
                                        <p:cTn id="36" dur="1" fill="hold">
                                          <p:stCondLst>
                                            <p:cond delay="0"/>
                                          </p:stCondLst>
                                        </p:cTn>
                                        <p:tgtEl>
                                          <p:spTgt spid="30765"/>
                                        </p:tgtEl>
                                        <p:attrNameLst>
                                          <p:attrName>style.visibility</p:attrName>
                                        </p:attrNameLst>
                                      </p:cBhvr>
                                      <p:to>
                                        <p:strVal val="visible"/>
                                      </p:to>
                                    </p:set>
                                    <p:anim calcmode="lin" valueType="num">
                                      <p:cBhvr>
                                        <p:cTn id="37" dur="1000" fill="hold"/>
                                        <p:tgtEl>
                                          <p:spTgt spid="30765"/>
                                        </p:tgtEl>
                                        <p:attrNameLst>
                                          <p:attrName>ppt_w</p:attrName>
                                        </p:attrNameLst>
                                      </p:cBhvr>
                                      <p:tavLst>
                                        <p:tav tm="0">
                                          <p:val>
                                            <p:fltVal val="0"/>
                                          </p:val>
                                        </p:tav>
                                        <p:tav tm="100000">
                                          <p:val>
                                            <p:strVal val="#ppt_w"/>
                                          </p:val>
                                        </p:tav>
                                      </p:tavLst>
                                    </p:anim>
                                    <p:anim calcmode="lin" valueType="num">
                                      <p:cBhvr>
                                        <p:cTn id="38" dur="1000" fill="hold"/>
                                        <p:tgtEl>
                                          <p:spTgt spid="30765"/>
                                        </p:tgtEl>
                                        <p:attrNameLst>
                                          <p:attrName>ppt_h</p:attrName>
                                        </p:attrNameLst>
                                      </p:cBhvr>
                                      <p:tavLst>
                                        <p:tav tm="0">
                                          <p:val>
                                            <p:fltVal val="0"/>
                                          </p:val>
                                        </p:tav>
                                        <p:tav tm="100000">
                                          <p:val>
                                            <p:strVal val="#ppt_h"/>
                                          </p:val>
                                        </p:tav>
                                      </p:tavLst>
                                    </p:anim>
                                    <p:animEffect transition="in" filter="fade">
                                      <p:cBhvr>
                                        <p:cTn id="39" dur="1000"/>
                                        <p:tgtEl>
                                          <p:spTgt spid="30765"/>
                                        </p:tgtEl>
                                      </p:cBhvr>
                                    </p:animEffect>
                                  </p:childTnLst>
                                </p:cTn>
                              </p:par>
                              <p:par>
                                <p:cTn id="40" presetID="23" presetClass="entr" presetSubtype="16" repeatCount="indefinite" fill="hold" nodeType="withEffect">
                                  <p:stCondLst>
                                    <p:cond delay="500"/>
                                  </p:stCondLst>
                                  <p:endCondLst>
                                    <p:cond evt="onNext" delay="0">
                                      <p:tgtEl>
                                        <p:sldTgt/>
                                      </p:tgtEl>
                                    </p:cond>
                                  </p:endCondLst>
                                  <p:childTnLst>
                                    <p:set>
                                      <p:cBhvr>
                                        <p:cTn id="41" dur="1" fill="hold">
                                          <p:stCondLst>
                                            <p:cond delay="0"/>
                                          </p:stCondLst>
                                        </p:cTn>
                                        <p:tgtEl>
                                          <p:spTgt spid="30784"/>
                                        </p:tgtEl>
                                        <p:attrNameLst>
                                          <p:attrName>style.visibility</p:attrName>
                                        </p:attrNameLst>
                                      </p:cBhvr>
                                      <p:to>
                                        <p:strVal val="visible"/>
                                      </p:to>
                                    </p:set>
                                    <p:anim calcmode="lin" valueType="num">
                                      <p:cBhvr>
                                        <p:cTn id="42" dur="3000" fill="hold"/>
                                        <p:tgtEl>
                                          <p:spTgt spid="30784"/>
                                        </p:tgtEl>
                                        <p:attrNameLst>
                                          <p:attrName>ppt_w</p:attrName>
                                        </p:attrNameLst>
                                      </p:cBhvr>
                                      <p:tavLst>
                                        <p:tav tm="0">
                                          <p:val>
                                            <p:fltVal val="0"/>
                                          </p:val>
                                        </p:tav>
                                        <p:tav tm="100000">
                                          <p:val>
                                            <p:strVal val="#ppt_w"/>
                                          </p:val>
                                        </p:tav>
                                      </p:tavLst>
                                    </p:anim>
                                    <p:anim calcmode="lin" valueType="num">
                                      <p:cBhvr>
                                        <p:cTn id="43" dur="3000" fill="hold"/>
                                        <p:tgtEl>
                                          <p:spTgt spid="30784"/>
                                        </p:tgtEl>
                                        <p:attrNameLst>
                                          <p:attrName>ppt_h</p:attrName>
                                        </p:attrNameLst>
                                      </p:cBhvr>
                                      <p:tavLst>
                                        <p:tav tm="0">
                                          <p:val>
                                            <p:fltVal val="0"/>
                                          </p:val>
                                        </p:tav>
                                        <p:tav tm="100000">
                                          <p:val>
                                            <p:strVal val="#ppt_h"/>
                                          </p:val>
                                        </p:tav>
                                      </p:tavLst>
                                    </p:anim>
                                  </p:childTnLst>
                                </p:cTn>
                              </p:par>
                              <p:par>
                                <p:cTn id="44" presetID="1" presetClass="mediacall" presetSubtype="0" fill="hold" nodeType="withEffect">
                                  <p:stCondLst>
                                    <p:cond delay="500"/>
                                  </p:stCondLst>
                                  <p:childTnLst>
                                    <p:cmd type="call" cmd="playFrom(0.0)">
                                      <p:cBhvr>
                                        <p:cTn id="45" dur="250152" fill="hold"/>
                                        <p:tgtEl>
                                          <p:spTgt spid="307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3078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descr="Sphere"/>
          <p:cNvSpPr txBox="1">
            <a:spLocks noChangeArrowheads="1"/>
          </p:cNvSpPr>
          <p:nvPr/>
        </p:nvSpPr>
        <p:spPr bwMode="auto">
          <a:xfrm>
            <a:off x="0" y="89"/>
            <a:ext cx="9144000" cy="82296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91440" bIns="91440" anchor="ctr" anchorCtr="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eaLnBrk="1" hangingPunct="1">
              <a:spcBef>
                <a:spcPts val="1200"/>
              </a:spcBef>
              <a:spcAft>
                <a:spcPts val="1200"/>
              </a:spcAft>
            </a:pPr>
            <a:r>
              <a:rPr lang="en-US" sz="2800" b="1" dirty="0">
                <a:solidFill>
                  <a:srgbClr val="FF3300"/>
                </a:solidFill>
              </a:rPr>
              <a:t>BÀI 7.TÌM HIỂU KẾT QUẢ TÁC DỤNG CỦA LỰC</a:t>
            </a:r>
            <a:r>
              <a:rPr lang="en-US" sz="2800" b="1" dirty="0" smtClean="0">
                <a:solidFill>
                  <a:srgbClr val="FF3300"/>
                </a:solidFill>
              </a:rPr>
              <a:t>.</a:t>
            </a:r>
            <a:endParaRPr lang="en-US" sz="2800" b="1" dirty="0">
              <a:solidFill>
                <a:srgbClr val="FF3300"/>
              </a:solidFill>
            </a:endParaRPr>
          </a:p>
        </p:txBody>
      </p:sp>
      <p:sp>
        <p:nvSpPr>
          <p:cNvPr id="3076" name="Text Box 3"/>
          <p:cNvSpPr txBox="1">
            <a:spLocks noChangeArrowheads="1"/>
          </p:cNvSpPr>
          <p:nvPr/>
        </p:nvSpPr>
        <p:spPr bwMode="auto">
          <a:xfrm>
            <a:off x="0" y="914466"/>
            <a:ext cx="9067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b="1" dirty="0">
                <a:solidFill>
                  <a:srgbClr val="000099"/>
                </a:solidFill>
              </a:rPr>
              <a:t>I. NHỮNG HIỆN TƯỢNG CẦN CHÚ Ý QUAN SÁT KHI CÓ LỰC TÁC DỤNG.</a:t>
            </a:r>
          </a:p>
          <a:p>
            <a:pPr eaLnBrk="1" hangingPunct="1">
              <a:spcBef>
                <a:spcPct val="50000"/>
              </a:spcBef>
            </a:pPr>
            <a:endParaRPr lang="en-US" b="1" dirty="0">
              <a:solidFill>
                <a:srgbClr val="000099"/>
              </a:solidFill>
              <a:latin typeface="VNI-Times" pitchFamily="2" charset="0"/>
            </a:endParaRPr>
          </a:p>
        </p:txBody>
      </p:sp>
      <p:sp>
        <p:nvSpPr>
          <p:cNvPr id="3077" name="Text Box 4"/>
          <p:cNvSpPr txBox="1">
            <a:spLocks noChangeArrowheads="1"/>
          </p:cNvSpPr>
          <p:nvPr/>
        </p:nvSpPr>
        <p:spPr bwMode="auto">
          <a:xfrm>
            <a:off x="304800" y="1736791"/>
            <a:ext cx="8001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b="1">
                <a:solidFill>
                  <a:srgbClr val="000099"/>
                </a:solidFill>
              </a:rPr>
              <a:t>1. Những sự biến đổi của chuyển động</a:t>
            </a:r>
          </a:p>
          <a:p>
            <a:pPr eaLnBrk="1" hangingPunct="1">
              <a:spcBef>
                <a:spcPct val="50000"/>
              </a:spcBef>
            </a:pPr>
            <a:endParaRPr lang="en-US" b="1">
              <a:solidFill>
                <a:srgbClr val="000099"/>
              </a:solidFill>
              <a:latin typeface="VNI-Times" pitchFamily="2" charset="0"/>
            </a:endParaRPr>
          </a:p>
        </p:txBody>
      </p:sp>
      <p:sp>
        <p:nvSpPr>
          <p:cNvPr id="7173" name="Text Box 5"/>
          <p:cNvSpPr txBox="1">
            <a:spLocks noChangeArrowheads="1"/>
          </p:cNvSpPr>
          <p:nvPr/>
        </p:nvSpPr>
        <p:spPr bwMode="auto">
          <a:xfrm>
            <a:off x="304800" y="2270191"/>
            <a:ext cx="8001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b="1">
                <a:solidFill>
                  <a:srgbClr val="000099"/>
                </a:solidFill>
              </a:rPr>
              <a:t>2. Những sự biến dạng.</a:t>
            </a:r>
          </a:p>
          <a:p>
            <a:pPr eaLnBrk="1" hangingPunct="1">
              <a:spcBef>
                <a:spcPct val="50000"/>
              </a:spcBef>
            </a:pPr>
            <a:endParaRPr lang="en-US" b="1">
              <a:solidFill>
                <a:srgbClr val="000099"/>
              </a:solidFill>
              <a:latin typeface="VNI-Times" pitchFamily="2" charset="0"/>
            </a:endParaRPr>
          </a:p>
        </p:txBody>
      </p:sp>
      <p:sp>
        <p:nvSpPr>
          <p:cNvPr id="7174" name="Text Box 6"/>
          <p:cNvSpPr txBox="1">
            <a:spLocks noChangeArrowheads="1"/>
          </p:cNvSpPr>
          <p:nvPr/>
        </p:nvSpPr>
        <p:spPr bwMode="auto">
          <a:xfrm>
            <a:off x="457200" y="2803591"/>
            <a:ext cx="845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b="1"/>
              <a:t>Đó là những sự thay đổi về hình dạng của một vật</a:t>
            </a:r>
            <a:r>
              <a:rPr lang="vi-VN"/>
              <a:t>.</a:t>
            </a:r>
          </a:p>
          <a:p>
            <a:pPr eaLnBrk="1" hangingPunct="1">
              <a:spcBef>
                <a:spcPct val="50000"/>
              </a:spcBef>
            </a:pPr>
            <a:endParaRPr lang="en-US">
              <a:latin typeface="VNI-Times" pitchFamily="2" charset="0"/>
            </a:endParaRPr>
          </a:p>
        </p:txBody>
      </p:sp>
      <p:graphicFrame>
        <p:nvGraphicFramePr>
          <p:cNvPr id="7176" name="Object 8"/>
          <p:cNvGraphicFramePr>
            <a:graphicFrameLocks noChangeAspect="1"/>
          </p:cNvGraphicFramePr>
          <p:nvPr>
            <p:ph/>
            <p:extLst>
              <p:ext uri="{D42A27DB-BD31-4B8C-83A1-F6EECF244321}">
                <p14:modId xmlns:p14="http://schemas.microsoft.com/office/powerpoint/2010/main" val="1798375927"/>
              </p:ext>
            </p:extLst>
          </p:nvPr>
        </p:nvGraphicFramePr>
        <p:xfrm>
          <a:off x="2217055" y="3413190"/>
          <a:ext cx="4709891" cy="3139927"/>
        </p:xfrm>
        <a:graphic>
          <a:graphicData uri="http://schemas.openxmlformats.org/presentationml/2006/ole">
            <mc:AlternateContent xmlns:mc="http://schemas.openxmlformats.org/markup-compatibility/2006">
              <mc:Choice xmlns:v="urn:schemas-microsoft-com:vml" Requires="v">
                <p:oleObj spid="_x0000_s3080" r:id="rId4" imgW="3153215" imgH="3228571" progId="MSPhotoEd.3">
                  <p:embed/>
                </p:oleObj>
              </mc:Choice>
              <mc:Fallback>
                <p:oleObj r:id="rId4" imgW="3153215" imgH="3228571" progId="MSPhotoEd.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7055" y="3413190"/>
                        <a:ext cx="4709891" cy="3139927"/>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linds(horizontal)">
                                      <p:cBhvr>
                                        <p:cTn id="7" dur="5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linds(horizontal)">
                                      <p:cBhvr>
                                        <p:cTn id="12" dur="500"/>
                                        <p:tgtEl>
                                          <p:spTgt spid="7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box(in)">
                                      <p:cBhvr>
                                        <p:cTn id="17" dur="500"/>
                                        <p:tgtEl>
                                          <p:spTgt spid="71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nodeType="clickEffect">
                                  <p:stCondLst>
                                    <p:cond delay="0"/>
                                  </p:stCondLst>
                                  <p:childTnLst>
                                    <p:animEffect transition="out" filter="diamond(in)">
                                      <p:cBhvr>
                                        <p:cTn id="21" dur="500"/>
                                        <p:tgtEl>
                                          <p:spTgt spid="7176"/>
                                        </p:tgtEl>
                                      </p:cBhvr>
                                    </p:animEffect>
                                    <p:set>
                                      <p:cBhvr>
                                        <p:cTn id="22" dur="1" fill="hold">
                                          <p:stCondLst>
                                            <p:cond delay="499"/>
                                          </p:stCondLst>
                                        </p:cTn>
                                        <p:tgtEl>
                                          <p:spTgt spid="7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P spid="717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UY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4625"/>
            <a:ext cx="914400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descr="Recycled paper"/>
          <p:cNvSpPr>
            <a:spLocks noChangeArrowheads="1"/>
          </p:cNvSpPr>
          <p:nvPr/>
        </p:nvSpPr>
        <p:spPr bwMode="auto">
          <a:xfrm>
            <a:off x="0" y="-1371474"/>
            <a:ext cx="9144000" cy="283368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4" name="Rectangle 4"/>
          <p:cNvSpPr>
            <a:spLocks noChangeArrowheads="1"/>
          </p:cNvSpPr>
          <p:nvPr/>
        </p:nvSpPr>
        <p:spPr bwMode="auto">
          <a:xfrm>
            <a:off x="1066800" y="4953000"/>
            <a:ext cx="2514600" cy="5334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p:spPr>
        <p:txBody>
          <a:bodyPr wrap="none" anchor="ctr"/>
          <a:lstStyle/>
          <a:p>
            <a:pPr algn="ctr">
              <a:buFont typeface="Arial" pitchFamily="34" charset="0"/>
              <a:buNone/>
              <a:defRPr/>
            </a:pPr>
            <a:r>
              <a:rPr lang="en-US">
                <a:latin typeface="VNI-Times" pitchFamily="2" charset="0"/>
              </a:rPr>
              <a:t>Hình 1</a:t>
            </a:r>
          </a:p>
        </p:txBody>
      </p:sp>
      <p:sp>
        <p:nvSpPr>
          <p:cNvPr id="5125" name="Rectangle 5"/>
          <p:cNvSpPr>
            <a:spLocks noChangeArrowheads="1"/>
          </p:cNvSpPr>
          <p:nvPr/>
        </p:nvSpPr>
        <p:spPr bwMode="auto">
          <a:xfrm>
            <a:off x="5410200" y="4953000"/>
            <a:ext cx="2514600" cy="5334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p:spPr>
        <p:txBody>
          <a:bodyPr wrap="none" anchor="ctr"/>
          <a:lstStyle/>
          <a:p>
            <a:pPr algn="ctr">
              <a:buFont typeface="Arial" pitchFamily="34" charset="0"/>
              <a:buNone/>
              <a:defRPr/>
            </a:pPr>
            <a:r>
              <a:rPr lang="en-US">
                <a:latin typeface="VNI-Times" pitchFamily="2" charset="0"/>
              </a:rPr>
              <a:t>Hình 2</a:t>
            </a:r>
          </a:p>
        </p:txBody>
      </p:sp>
      <p:sp>
        <p:nvSpPr>
          <p:cNvPr id="7174" name="Text Box 6"/>
          <p:cNvSpPr txBox="1">
            <a:spLocks noChangeArrowheads="1"/>
          </p:cNvSpPr>
          <p:nvPr/>
        </p:nvSpPr>
        <p:spPr bwMode="auto">
          <a:xfrm>
            <a:off x="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endParaRPr lang="en-US">
              <a:latin typeface="VNI-Times" pitchFamily="2" charset="0"/>
            </a:endParaRPr>
          </a:p>
        </p:txBody>
      </p:sp>
      <p:sp>
        <p:nvSpPr>
          <p:cNvPr id="5128" name="Text Box 8"/>
          <p:cNvSpPr txBox="1">
            <a:spLocks noChangeArrowheads="1"/>
          </p:cNvSpPr>
          <p:nvPr/>
        </p:nvSpPr>
        <p:spPr bwMode="auto">
          <a:xfrm>
            <a:off x="228600" y="5486346"/>
            <a:ext cx="8610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sz="2800" b="1" dirty="0"/>
              <a:t>Người ở hình 1 đang gương cung, người ở hình 2 chưa gương cung, vì dây cung của người thứ 1 đã biến dạng so với ban đầu</a:t>
            </a:r>
            <a:r>
              <a:rPr lang="vi-VN" sz="2800" dirty="0"/>
              <a:t>.</a:t>
            </a:r>
          </a:p>
          <a:p>
            <a:pPr eaLnBrk="1" hangingPunct="1">
              <a:spcBef>
                <a:spcPct val="50000"/>
              </a:spcBef>
            </a:pPr>
            <a:endParaRPr lang="en-US" sz="2800" dirty="0">
              <a:latin typeface="VNI-Times" pitchFamily="2" charset="0"/>
            </a:endParaRPr>
          </a:p>
        </p:txBody>
      </p:sp>
      <p:sp>
        <p:nvSpPr>
          <p:cNvPr id="7176" name="AutoShape 9">
            <a:hlinkClick r:id="rId4" action="ppaction://hlinksldjump"/>
          </p:cNvPr>
          <p:cNvSpPr>
            <a:spLocks noChangeArrowheads="1"/>
          </p:cNvSpPr>
          <p:nvPr/>
        </p:nvSpPr>
        <p:spPr bwMode="auto">
          <a:xfrm>
            <a:off x="7862888" y="6553200"/>
            <a:ext cx="976312" cy="228600"/>
          </a:xfrm>
          <a:prstGeom prst="notchedRightArrow">
            <a:avLst>
              <a:gd name="adj1" fmla="val 50000"/>
              <a:gd name="adj2" fmla="val 106771"/>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177" name="Text Box 11"/>
          <p:cNvSpPr txBox="1">
            <a:spLocks noChangeArrowheads="1"/>
          </p:cNvSpPr>
          <p:nvPr/>
        </p:nvSpPr>
        <p:spPr bwMode="auto">
          <a:xfrm>
            <a:off x="1143000" y="228684"/>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eaLnBrk="1" hangingPunct="1">
              <a:spcBef>
                <a:spcPct val="50000"/>
              </a:spcBef>
            </a:pPr>
            <a:r>
              <a:rPr lang="en-US" sz="2800" b="1" dirty="0">
                <a:solidFill>
                  <a:srgbClr val="000099"/>
                </a:solidFill>
              </a:rPr>
              <a:t>C2 </a:t>
            </a:r>
            <a:r>
              <a:rPr lang="en-US" sz="2800" b="1" dirty="0" err="1">
                <a:solidFill>
                  <a:srgbClr val="000099"/>
                </a:solidFill>
              </a:rPr>
              <a:t>Hãy</a:t>
            </a:r>
            <a:r>
              <a:rPr lang="en-US" sz="2800" b="1" dirty="0">
                <a:solidFill>
                  <a:srgbClr val="000099"/>
                </a:solidFill>
              </a:rPr>
              <a:t> </a:t>
            </a:r>
            <a:r>
              <a:rPr lang="en-US" sz="2800" b="1" dirty="0" err="1">
                <a:solidFill>
                  <a:srgbClr val="000099"/>
                </a:solidFill>
              </a:rPr>
              <a:t>trả</a:t>
            </a:r>
            <a:r>
              <a:rPr lang="en-US" sz="2800" b="1" dirty="0">
                <a:solidFill>
                  <a:srgbClr val="000099"/>
                </a:solidFill>
              </a:rPr>
              <a:t> </a:t>
            </a:r>
            <a:r>
              <a:rPr lang="en-US" sz="2800" b="1" dirty="0" err="1">
                <a:solidFill>
                  <a:srgbClr val="000099"/>
                </a:solidFill>
              </a:rPr>
              <a:t>lời</a:t>
            </a:r>
            <a:r>
              <a:rPr lang="en-US" sz="2800" b="1" dirty="0">
                <a:solidFill>
                  <a:srgbClr val="000099"/>
                </a:solidFill>
              </a:rPr>
              <a:t> </a:t>
            </a:r>
            <a:r>
              <a:rPr lang="en-US" sz="2800" b="1" dirty="0" err="1">
                <a:solidFill>
                  <a:srgbClr val="000099"/>
                </a:solidFill>
              </a:rPr>
              <a:t>câu</a:t>
            </a:r>
            <a:r>
              <a:rPr lang="en-US" sz="2800" b="1" dirty="0">
                <a:solidFill>
                  <a:srgbClr val="000099"/>
                </a:solidFill>
              </a:rPr>
              <a:t> </a:t>
            </a:r>
            <a:r>
              <a:rPr lang="en-US" sz="2800" b="1" dirty="0" err="1">
                <a:solidFill>
                  <a:srgbClr val="000099"/>
                </a:solidFill>
              </a:rPr>
              <a:t>hỏi</a:t>
            </a:r>
            <a:r>
              <a:rPr lang="en-US" sz="2800" b="1" dirty="0">
                <a:solidFill>
                  <a:srgbClr val="000099"/>
                </a:solidFill>
              </a:rPr>
              <a:t> </a:t>
            </a:r>
            <a:r>
              <a:rPr lang="en-US" sz="2800" b="1" dirty="0" err="1">
                <a:solidFill>
                  <a:srgbClr val="000099"/>
                </a:solidFill>
              </a:rPr>
              <a:t>nêu</a:t>
            </a:r>
            <a:r>
              <a:rPr lang="en-US" sz="2800" b="1" dirty="0">
                <a:solidFill>
                  <a:srgbClr val="000099"/>
                </a:solidFill>
              </a:rPr>
              <a:t> </a:t>
            </a:r>
            <a:r>
              <a:rPr lang="en-US" sz="2800" b="1" dirty="0" err="1">
                <a:solidFill>
                  <a:srgbClr val="000099"/>
                </a:solidFill>
              </a:rPr>
              <a:t>ra</a:t>
            </a:r>
            <a:r>
              <a:rPr lang="en-US" sz="2800" b="1" dirty="0">
                <a:solidFill>
                  <a:srgbClr val="000099"/>
                </a:solidFill>
              </a:rPr>
              <a:t> ở </a:t>
            </a:r>
            <a:r>
              <a:rPr lang="en-US" sz="2800" b="1" dirty="0" err="1">
                <a:solidFill>
                  <a:srgbClr val="000099"/>
                </a:solidFill>
              </a:rPr>
              <a:t>đầu</a:t>
            </a:r>
            <a:r>
              <a:rPr lang="en-US" sz="2800" b="1" dirty="0">
                <a:solidFill>
                  <a:srgbClr val="000099"/>
                </a:solidFill>
              </a:rPr>
              <a:t> </a:t>
            </a:r>
            <a:r>
              <a:rPr lang="en-US" sz="2800" b="1" dirty="0" err="1">
                <a:solidFill>
                  <a:srgbClr val="000099"/>
                </a:solidFill>
              </a:rPr>
              <a:t>bài</a:t>
            </a:r>
            <a:r>
              <a:rPr lang="en-US" sz="2800" b="1" dirty="0">
                <a:solidFill>
                  <a:srgbClr val="00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checkerboard(across)">
                                      <p:cBhvr>
                                        <p:cTn id="7"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1143060"/>
            <a:ext cx="9067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r>
              <a:rPr lang="vi-VN" b="1" dirty="0">
                <a:solidFill>
                  <a:schemeClr val="accent2"/>
                </a:solidFill>
              </a:rPr>
              <a:t>I. NHỮNG HIỆN TƯỢNG CẦN CHÚ Ý QUAN SÁT KHI CÓ LỰC TÁC DỤNG.</a:t>
            </a:r>
          </a:p>
          <a:p>
            <a:endParaRPr lang="en-US" b="1" dirty="0">
              <a:solidFill>
                <a:schemeClr val="accent2"/>
              </a:solidFill>
            </a:endParaRPr>
          </a:p>
          <a:p>
            <a:pPr eaLnBrk="1" hangingPunct="1">
              <a:spcBef>
                <a:spcPct val="50000"/>
              </a:spcBef>
            </a:pPr>
            <a:endParaRPr lang="en-US" b="1" dirty="0">
              <a:solidFill>
                <a:schemeClr val="accent2"/>
              </a:solidFill>
              <a:latin typeface="VNI-Times" pitchFamily="2" charset="0"/>
            </a:endParaRPr>
          </a:p>
        </p:txBody>
      </p:sp>
      <p:sp>
        <p:nvSpPr>
          <p:cNvPr id="8196" name="Text Box 4"/>
          <p:cNvSpPr txBox="1">
            <a:spLocks noChangeArrowheads="1"/>
          </p:cNvSpPr>
          <p:nvPr/>
        </p:nvSpPr>
        <p:spPr bwMode="auto">
          <a:xfrm>
            <a:off x="1588" y="2057400"/>
            <a:ext cx="906621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b="1" dirty="0">
                <a:solidFill>
                  <a:schemeClr val="accent2"/>
                </a:solidFill>
              </a:rPr>
              <a:t>II. NHỮNG KẾT QUẢ TÁC DỤNG CỦA LỰC.</a:t>
            </a:r>
          </a:p>
          <a:p>
            <a:pPr eaLnBrk="1" hangingPunct="1">
              <a:spcBef>
                <a:spcPct val="50000"/>
              </a:spcBef>
            </a:pPr>
            <a:endParaRPr lang="en-US" b="1" dirty="0">
              <a:solidFill>
                <a:schemeClr val="accent2"/>
              </a:solidFill>
              <a:latin typeface="VNI-Times" pitchFamily="2" charset="0"/>
            </a:endParaRPr>
          </a:p>
        </p:txBody>
      </p:sp>
      <p:sp>
        <p:nvSpPr>
          <p:cNvPr id="8197" name="Text Box 5"/>
          <p:cNvSpPr txBox="1">
            <a:spLocks noChangeArrowheads="1"/>
          </p:cNvSpPr>
          <p:nvPr/>
        </p:nvSpPr>
        <p:spPr bwMode="auto">
          <a:xfrm>
            <a:off x="381000" y="2514600"/>
            <a:ext cx="2895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b="1" i="1" dirty="0">
                <a:solidFill>
                  <a:schemeClr val="accent2"/>
                </a:solidFill>
              </a:rPr>
              <a:t>1.Thí </a:t>
            </a:r>
            <a:r>
              <a:rPr lang="en-US" b="1" i="1" dirty="0" err="1" smtClean="0">
                <a:solidFill>
                  <a:schemeClr val="accent2"/>
                </a:solidFill>
              </a:rPr>
              <a:t>nghiệm</a:t>
            </a:r>
            <a:endParaRPr lang="en-US" b="1" i="1" dirty="0">
              <a:solidFill>
                <a:schemeClr val="accent2"/>
              </a:solidFill>
            </a:endParaRPr>
          </a:p>
          <a:p>
            <a:pPr eaLnBrk="1" hangingPunct="1">
              <a:spcBef>
                <a:spcPct val="50000"/>
              </a:spcBef>
            </a:pPr>
            <a:endParaRPr lang="en-US" b="1" i="1" dirty="0">
              <a:solidFill>
                <a:schemeClr val="accent2"/>
              </a:solidFill>
              <a:latin typeface="VNI-Times" pitchFamily="2" charset="0"/>
            </a:endParaRPr>
          </a:p>
        </p:txBody>
      </p:sp>
      <p:sp>
        <p:nvSpPr>
          <p:cNvPr id="6" name="Text Box 2" descr="Sphere"/>
          <p:cNvSpPr txBox="1">
            <a:spLocks noChangeArrowheads="1"/>
          </p:cNvSpPr>
          <p:nvPr/>
        </p:nvSpPr>
        <p:spPr bwMode="auto">
          <a:xfrm>
            <a:off x="0" y="89"/>
            <a:ext cx="9144000" cy="9144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91440" bIns="91440" anchor="ctr" anchorCtr="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eaLnBrk="1" hangingPunct="1">
              <a:spcBef>
                <a:spcPts val="1200"/>
              </a:spcBef>
              <a:spcAft>
                <a:spcPts val="1200"/>
              </a:spcAft>
            </a:pPr>
            <a:r>
              <a:rPr lang="en-US" sz="2800" b="1" dirty="0">
                <a:solidFill>
                  <a:srgbClr val="FF3300"/>
                </a:solidFill>
              </a:rPr>
              <a:t>BÀI 7.TÌM HIỂU KẾT QUẢ TÁC DỤNG CỦA LỰC</a:t>
            </a:r>
            <a:r>
              <a:rPr lang="en-US" sz="2800" b="1" dirty="0" smtClean="0">
                <a:solidFill>
                  <a:srgbClr val="FF3300"/>
                </a:solidFill>
              </a:rPr>
              <a:t>.</a:t>
            </a:r>
            <a:endParaRPr lang="en-US" sz="2800" b="1"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checkerboard(across)">
                                      <p:cBhvr>
                                        <p:cTn id="12"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P spid="819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44000" cy="6858000"/>
            <a:chOff x="0" y="0"/>
            <a:chExt cx="5760" cy="4320"/>
          </a:xfrm>
        </p:grpSpPr>
        <p:pic>
          <p:nvPicPr>
            <p:cNvPr id="9221" name="Picture 3" descr="THUY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descr="Blue tissue paper"/>
            <p:cNvSpPr>
              <a:spLocks noChangeArrowheads="1"/>
            </p:cNvSpPr>
            <p:nvPr/>
          </p:nvSpPr>
          <p:spPr bwMode="auto">
            <a:xfrm>
              <a:off x="1296" y="1296"/>
              <a:ext cx="2640" cy="816"/>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t>Thí nghiệm bài 6 (H.6.1)</a:t>
              </a:r>
            </a:p>
            <a:p>
              <a:pPr algn="ctr"/>
              <a:endParaRPr lang="en-US" b="1">
                <a:latin typeface="VNI-Times" pitchFamily="2" charset="0"/>
              </a:endParaRPr>
            </a:p>
          </p:txBody>
        </p:sp>
      </p:grpSp>
      <p:sp>
        <p:nvSpPr>
          <p:cNvPr id="9219" name="Rectangle 5" descr="Bouquet"/>
          <p:cNvSpPr>
            <a:spLocks noChangeArrowheads="1"/>
          </p:cNvSpPr>
          <p:nvPr/>
        </p:nvSpPr>
        <p:spPr bwMode="auto">
          <a:xfrm>
            <a:off x="76318" y="152486"/>
            <a:ext cx="8991600" cy="914400"/>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a:r>
              <a:rPr lang="vi-VN" sz="2800" b="1" dirty="0" smtClean="0"/>
              <a:t>C3: </a:t>
            </a:r>
            <a:r>
              <a:rPr lang="vi-VN" sz="2800" b="1" dirty="0"/>
              <a:t>Trong thí nghiệm ở bài 6 (H.6.1), đang giữ xe, </a:t>
            </a:r>
            <a:r>
              <a:rPr lang="en-US" sz="2800" b="1" dirty="0"/>
              <a:t>ta </a:t>
            </a:r>
            <a:r>
              <a:rPr lang="en-US" sz="2800" b="1" dirty="0" err="1"/>
              <a:t>đột</a:t>
            </a:r>
            <a:r>
              <a:rPr lang="en-US" sz="2800" b="1" dirty="0"/>
              <a:t> </a:t>
            </a:r>
            <a:endParaRPr lang="vi-VN" sz="2800" b="1" dirty="0" smtClean="0"/>
          </a:p>
          <a:p>
            <a:pPr algn="just"/>
            <a:r>
              <a:rPr lang="en-US" sz="2800" b="1" dirty="0" err="1" smtClean="0"/>
              <a:t>nhiên</a:t>
            </a:r>
            <a:r>
              <a:rPr lang="en-US" sz="2800" b="1" dirty="0" smtClean="0"/>
              <a:t> </a:t>
            </a:r>
            <a:r>
              <a:rPr lang="en-US" sz="2800" b="1" dirty="0" err="1" smtClean="0"/>
              <a:t>buông</a:t>
            </a:r>
            <a:r>
              <a:rPr lang="en-US" sz="2800" b="1" dirty="0" smtClean="0"/>
              <a:t> </a:t>
            </a:r>
            <a:r>
              <a:rPr lang="en-US" sz="2800" b="1" dirty="0" err="1"/>
              <a:t>tay</a:t>
            </a:r>
            <a:r>
              <a:rPr lang="en-US" sz="2800" b="1" dirty="0"/>
              <a:t> </a:t>
            </a:r>
            <a:r>
              <a:rPr lang="en-US" sz="2800" b="1" dirty="0" err="1"/>
              <a:t>không</a:t>
            </a:r>
            <a:r>
              <a:rPr lang="en-US" sz="2800" b="1" dirty="0"/>
              <a:t> </a:t>
            </a:r>
            <a:r>
              <a:rPr lang="en-US" sz="2800" b="1" dirty="0" err="1"/>
              <a:t>giữ</a:t>
            </a:r>
            <a:r>
              <a:rPr lang="en-US" sz="2800" b="1" dirty="0"/>
              <a:t> </a:t>
            </a:r>
            <a:r>
              <a:rPr lang="en-US" sz="2800" b="1" dirty="0" err="1"/>
              <a:t>xe</a:t>
            </a:r>
            <a:r>
              <a:rPr lang="en-US" sz="2800" b="1" dirty="0"/>
              <a:t> </a:t>
            </a:r>
            <a:r>
              <a:rPr lang="en-US" sz="2800" b="1" dirty="0" err="1"/>
              <a:t>nữa</a:t>
            </a:r>
            <a:r>
              <a:rPr lang="en-US" sz="2800" b="1" dirty="0" smtClean="0"/>
              <a:t>.</a:t>
            </a:r>
            <a:endParaRPr lang="en-US" sz="2800" b="1" dirty="0">
              <a:latin typeface="VNI-Times" pitchFamily="2" charset="0"/>
            </a:endParaRPr>
          </a:p>
        </p:txBody>
      </p:sp>
      <p:sp>
        <p:nvSpPr>
          <p:cNvPr id="9222" name="Text Box 6" descr="Bouquet"/>
          <p:cNvSpPr txBox="1">
            <a:spLocks noChangeArrowheads="1"/>
          </p:cNvSpPr>
          <p:nvPr/>
        </p:nvSpPr>
        <p:spPr bwMode="auto">
          <a:xfrm>
            <a:off x="0" y="1371654"/>
            <a:ext cx="9144000" cy="523875"/>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r>
              <a:rPr lang="vi-VN" sz="2800" b="1" i="1" dirty="0"/>
              <a:t>Nhận xét về kết quả tác dụng của lò xo lá tròn lên xe lúc đó.</a:t>
            </a:r>
            <a:endParaRPr lang="vi-VN" sz="28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checkerboard(across)">
                                      <p:cBhvr>
                                        <p:cTn id="7"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457200" y="2057400"/>
            <a:ext cx="8382000" cy="2057400"/>
          </a:xfrm>
          <a:prstGeom prst="parallelogram">
            <a:avLst>
              <a:gd name="adj" fmla="val 101852"/>
            </a:avLst>
          </a:prstGeom>
          <a:solidFill>
            <a:srgbClr val="C0C0C0"/>
          </a:solidFill>
          <a:ln w="9525">
            <a:solidFill>
              <a:schemeClr val="tx1"/>
            </a:solidFill>
            <a:miter lim="800000"/>
            <a:headEnd/>
            <a:tailEnd/>
          </a:ln>
        </p:spPr>
        <p:txBody>
          <a:bodyPr wrap="none" anchor="ctr"/>
          <a:lstStyle/>
          <a:p>
            <a:endParaRPr lang="en-US"/>
          </a:p>
        </p:txBody>
      </p:sp>
      <p:grpSp>
        <p:nvGrpSpPr>
          <p:cNvPr id="5" name="Group 3"/>
          <p:cNvGrpSpPr>
            <a:grpSpLocks/>
          </p:cNvGrpSpPr>
          <p:nvPr/>
        </p:nvGrpSpPr>
        <p:grpSpPr bwMode="auto">
          <a:xfrm rot="12043484" flipV="1">
            <a:off x="3124200" y="2438400"/>
            <a:ext cx="1524000" cy="1052513"/>
            <a:chOff x="0" y="0"/>
            <a:chExt cx="696" cy="570"/>
          </a:xfrm>
        </p:grpSpPr>
        <p:sp>
          <p:nvSpPr>
            <p:cNvPr id="10252" name="Freeform 4"/>
            <p:cNvSpPr>
              <a:spLocks/>
            </p:cNvSpPr>
            <p:nvPr/>
          </p:nvSpPr>
          <p:spPr bwMode="auto">
            <a:xfrm>
              <a:off x="0" y="0"/>
              <a:ext cx="610" cy="505"/>
            </a:xfrm>
            <a:custGeom>
              <a:avLst/>
              <a:gdLst>
                <a:gd name="T0" fmla="*/ 229 w 610"/>
                <a:gd name="T1" fmla="*/ 274 h 505"/>
                <a:gd name="T2" fmla="*/ 191 w 610"/>
                <a:gd name="T3" fmla="*/ 267 h 505"/>
                <a:gd name="T4" fmla="*/ 151 w 610"/>
                <a:gd name="T5" fmla="*/ 251 h 505"/>
                <a:gd name="T6" fmla="*/ 105 w 610"/>
                <a:gd name="T7" fmla="*/ 220 h 505"/>
                <a:gd name="T8" fmla="*/ 68 w 610"/>
                <a:gd name="T9" fmla="*/ 226 h 505"/>
                <a:gd name="T10" fmla="*/ 88 w 610"/>
                <a:gd name="T11" fmla="*/ 259 h 505"/>
                <a:gd name="T12" fmla="*/ 123 w 610"/>
                <a:gd name="T13" fmla="*/ 312 h 505"/>
                <a:gd name="T14" fmla="*/ 175 w 610"/>
                <a:gd name="T15" fmla="*/ 343 h 505"/>
                <a:gd name="T16" fmla="*/ 249 w 610"/>
                <a:gd name="T17" fmla="*/ 385 h 505"/>
                <a:gd name="T18" fmla="*/ 305 w 610"/>
                <a:gd name="T19" fmla="*/ 399 h 505"/>
                <a:gd name="T20" fmla="*/ 335 w 610"/>
                <a:gd name="T21" fmla="*/ 411 h 505"/>
                <a:gd name="T22" fmla="*/ 371 w 610"/>
                <a:gd name="T23" fmla="*/ 421 h 505"/>
                <a:gd name="T24" fmla="*/ 398 w 610"/>
                <a:gd name="T25" fmla="*/ 433 h 505"/>
                <a:gd name="T26" fmla="*/ 435 w 610"/>
                <a:gd name="T27" fmla="*/ 459 h 505"/>
                <a:gd name="T28" fmla="*/ 462 w 610"/>
                <a:gd name="T29" fmla="*/ 483 h 505"/>
                <a:gd name="T30" fmla="*/ 494 w 610"/>
                <a:gd name="T31" fmla="*/ 500 h 505"/>
                <a:gd name="T32" fmla="*/ 506 w 610"/>
                <a:gd name="T33" fmla="*/ 490 h 505"/>
                <a:gd name="T34" fmla="*/ 516 w 610"/>
                <a:gd name="T35" fmla="*/ 448 h 505"/>
                <a:gd name="T36" fmla="*/ 550 w 610"/>
                <a:gd name="T37" fmla="*/ 404 h 505"/>
                <a:gd name="T38" fmla="*/ 581 w 610"/>
                <a:gd name="T39" fmla="*/ 354 h 505"/>
                <a:gd name="T40" fmla="*/ 595 w 610"/>
                <a:gd name="T41" fmla="*/ 325 h 505"/>
                <a:gd name="T42" fmla="*/ 573 w 610"/>
                <a:gd name="T43" fmla="*/ 304 h 505"/>
                <a:gd name="T44" fmla="*/ 541 w 610"/>
                <a:gd name="T45" fmla="*/ 291 h 505"/>
                <a:gd name="T46" fmla="*/ 522 w 610"/>
                <a:gd name="T47" fmla="*/ 278 h 505"/>
                <a:gd name="T48" fmla="*/ 477 w 610"/>
                <a:gd name="T49" fmla="*/ 190 h 505"/>
                <a:gd name="T50" fmla="*/ 441 w 610"/>
                <a:gd name="T51" fmla="*/ 125 h 505"/>
                <a:gd name="T52" fmla="*/ 414 w 610"/>
                <a:gd name="T53" fmla="*/ 91 h 505"/>
                <a:gd name="T54" fmla="*/ 394 w 610"/>
                <a:gd name="T55" fmla="*/ 55 h 505"/>
                <a:gd name="T56" fmla="*/ 373 w 610"/>
                <a:gd name="T57" fmla="*/ 39 h 505"/>
                <a:gd name="T58" fmla="*/ 337 w 610"/>
                <a:gd name="T59" fmla="*/ 27 h 505"/>
                <a:gd name="T60" fmla="*/ 300 w 610"/>
                <a:gd name="T61" fmla="*/ 17 h 505"/>
                <a:gd name="T62" fmla="*/ 252 w 610"/>
                <a:gd name="T63" fmla="*/ 16 h 505"/>
                <a:gd name="T64" fmla="*/ 206 w 610"/>
                <a:gd name="T65" fmla="*/ 11 h 505"/>
                <a:gd name="T66" fmla="*/ 189 w 610"/>
                <a:gd name="T67" fmla="*/ 6 h 505"/>
                <a:gd name="T68" fmla="*/ 146 w 610"/>
                <a:gd name="T69" fmla="*/ 3 h 505"/>
                <a:gd name="T70" fmla="*/ 98 w 610"/>
                <a:gd name="T71" fmla="*/ 6 h 505"/>
                <a:gd name="T72" fmla="*/ 54 w 610"/>
                <a:gd name="T73" fmla="*/ 5 h 505"/>
                <a:gd name="T74" fmla="*/ 12 w 610"/>
                <a:gd name="T75" fmla="*/ 0 h 505"/>
                <a:gd name="T76" fmla="*/ 2 w 610"/>
                <a:gd name="T77" fmla="*/ 26 h 505"/>
                <a:gd name="T78" fmla="*/ 24 w 610"/>
                <a:gd name="T79" fmla="*/ 44 h 505"/>
                <a:gd name="T80" fmla="*/ 72 w 610"/>
                <a:gd name="T81" fmla="*/ 54 h 505"/>
                <a:gd name="T82" fmla="*/ 122 w 610"/>
                <a:gd name="T83" fmla="*/ 71 h 505"/>
                <a:gd name="T84" fmla="*/ 159 w 610"/>
                <a:gd name="T85" fmla="*/ 72 h 505"/>
                <a:gd name="T86" fmla="*/ 195 w 610"/>
                <a:gd name="T87" fmla="*/ 101 h 505"/>
                <a:gd name="T88" fmla="*/ 228 w 610"/>
                <a:gd name="T89" fmla="*/ 125 h 505"/>
                <a:gd name="T90" fmla="*/ 248 w 610"/>
                <a:gd name="T91" fmla="*/ 149 h 505"/>
                <a:gd name="T92" fmla="*/ 267 w 610"/>
                <a:gd name="T93" fmla="*/ 175 h 505"/>
                <a:gd name="T94" fmla="*/ 274 w 610"/>
                <a:gd name="T95" fmla="*/ 200 h 505"/>
                <a:gd name="T96" fmla="*/ 275 w 610"/>
                <a:gd name="T97" fmla="*/ 241 h 5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0"/>
                <a:gd name="T148" fmla="*/ 0 h 505"/>
                <a:gd name="T149" fmla="*/ 610 w 610"/>
                <a:gd name="T150" fmla="*/ 505 h 5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a:solidFill>
                <a:srgbClr val="000000"/>
              </a:solidFill>
              <a:round/>
              <a:headEnd/>
              <a:tailEnd/>
            </a:ln>
          </p:spPr>
          <p:txBody>
            <a:bodyPr/>
            <a:lstStyle/>
            <a:p>
              <a:endParaRPr lang="en-US"/>
            </a:p>
          </p:txBody>
        </p:sp>
        <p:sp>
          <p:nvSpPr>
            <p:cNvPr id="10253" name="Freeform 5"/>
            <p:cNvSpPr>
              <a:spLocks/>
            </p:cNvSpPr>
            <p:nvPr/>
          </p:nvSpPr>
          <p:spPr bwMode="auto">
            <a:xfrm>
              <a:off x="188" y="4"/>
              <a:ext cx="106" cy="58"/>
            </a:xfrm>
            <a:custGeom>
              <a:avLst/>
              <a:gdLst>
                <a:gd name="T0" fmla="*/ 0 w 106"/>
                <a:gd name="T1" fmla="*/ 0 h 58"/>
                <a:gd name="T2" fmla="*/ 53 w 106"/>
                <a:gd name="T3" fmla="*/ 28 h 58"/>
                <a:gd name="T4" fmla="*/ 106 w 106"/>
                <a:gd name="T5" fmla="*/ 58 h 58"/>
                <a:gd name="T6" fmla="*/ 0 60000 65536"/>
                <a:gd name="T7" fmla="*/ 0 60000 65536"/>
                <a:gd name="T8" fmla="*/ 0 60000 65536"/>
                <a:gd name="T9" fmla="*/ 0 w 106"/>
                <a:gd name="T10" fmla="*/ 0 h 58"/>
                <a:gd name="T11" fmla="*/ 106 w 106"/>
                <a:gd name="T12" fmla="*/ 58 h 58"/>
              </a:gdLst>
              <a:ahLst/>
              <a:cxnLst>
                <a:cxn ang="T6">
                  <a:pos x="T0" y="T1"/>
                </a:cxn>
                <a:cxn ang="T7">
                  <a:pos x="T2" y="T3"/>
                </a:cxn>
                <a:cxn ang="T8">
                  <a:pos x="T4" y="T5"/>
                </a:cxn>
              </a:cxnLst>
              <a:rect l="T9" t="T10" r="T11" b="T12"/>
              <a:pathLst>
                <a:path w="106" h="58">
                  <a:moveTo>
                    <a:pt x="0" y="0"/>
                  </a:moveTo>
                  <a:lnTo>
                    <a:pt x="53" y="28"/>
                  </a:lnTo>
                  <a:lnTo>
                    <a:pt x="106" y="5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4" name="Freeform 6"/>
            <p:cNvSpPr>
              <a:spLocks/>
            </p:cNvSpPr>
            <p:nvPr/>
          </p:nvSpPr>
          <p:spPr bwMode="auto">
            <a:xfrm rot="-1242821">
              <a:off x="85" y="218"/>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5" name="Freeform 7"/>
            <p:cNvSpPr>
              <a:spLocks/>
            </p:cNvSpPr>
            <p:nvPr/>
          </p:nvSpPr>
          <p:spPr bwMode="auto">
            <a:xfrm rot="-1448732">
              <a:off x="160" y="56"/>
              <a:ext cx="6" cy="17"/>
            </a:xfrm>
            <a:custGeom>
              <a:avLst/>
              <a:gdLst>
                <a:gd name="T0" fmla="*/ 6 w 6"/>
                <a:gd name="T1" fmla="*/ 0 h 17"/>
                <a:gd name="T2" fmla="*/ 2 w 6"/>
                <a:gd name="T3" fmla="*/ 9 h 17"/>
                <a:gd name="T4" fmla="*/ 0 w 6"/>
                <a:gd name="T5" fmla="*/ 17 h 17"/>
                <a:gd name="T6" fmla="*/ 0 60000 65536"/>
                <a:gd name="T7" fmla="*/ 0 60000 65536"/>
                <a:gd name="T8" fmla="*/ 0 60000 65536"/>
                <a:gd name="T9" fmla="*/ 0 w 6"/>
                <a:gd name="T10" fmla="*/ 0 h 17"/>
                <a:gd name="T11" fmla="*/ 6 w 6"/>
                <a:gd name="T12" fmla="*/ 17 h 17"/>
              </a:gdLst>
              <a:ahLst/>
              <a:cxnLst>
                <a:cxn ang="T6">
                  <a:pos x="T0" y="T1"/>
                </a:cxn>
                <a:cxn ang="T7">
                  <a:pos x="T2" y="T3"/>
                </a:cxn>
                <a:cxn ang="T8">
                  <a:pos x="T4" y="T5"/>
                </a:cxn>
              </a:cxnLst>
              <a:rect l="T9" t="T10" r="T11" b="T12"/>
              <a:pathLst>
                <a:path w="6" h="17">
                  <a:moveTo>
                    <a:pt x="6" y="0"/>
                  </a:moveTo>
                  <a:lnTo>
                    <a:pt x="2" y="9"/>
                  </a:lnTo>
                  <a:lnTo>
                    <a:pt x="0" y="1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6" name="Freeform 8"/>
            <p:cNvSpPr>
              <a:spLocks/>
            </p:cNvSpPr>
            <p:nvPr/>
          </p:nvSpPr>
          <p:spPr bwMode="auto">
            <a:xfrm rot="-996420">
              <a:off x="71" y="40"/>
              <a:ext cx="3" cy="14"/>
            </a:xfrm>
            <a:custGeom>
              <a:avLst/>
              <a:gdLst>
                <a:gd name="T0" fmla="*/ 3 w 3"/>
                <a:gd name="T1" fmla="*/ 0 h 14"/>
                <a:gd name="T2" fmla="*/ 0 w 3"/>
                <a:gd name="T3" fmla="*/ 7 h 14"/>
                <a:gd name="T4" fmla="*/ 0 w 3"/>
                <a:gd name="T5" fmla="*/ 14 h 14"/>
                <a:gd name="T6" fmla="*/ 0 60000 65536"/>
                <a:gd name="T7" fmla="*/ 0 60000 65536"/>
                <a:gd name="T8" fmla="*/ 0 60000 65536"/>
                <a:gd name="T9" fmla="*/ 0 w 3"/>
                <a:gd name="T10" fmla="*/ 0 h 14"/>
                <a:gd name="T11" fmla="*/ 3 w 3"/>
                <a:gd name="T12" fmla="*/ 14 h 14"/>
              </a:gdLst>
              <a:ahLst/>
              <a:cxnLst>
                <a:cxn ang="T6">
                  <a:pos x="T0" y="T1"/>
                </a:cxn>
                <a:cxn ang="T7">
                  <a:pos x="T2" y="T3"/>
                </a:cxn>
                <a:cxn ang="T8">
                  <a:pos x="T4" y="T5"/>
                </a:cxn>
              </a:cxnLst>
              <a:rect l="T9" t="T10" r="T11" b="T12"/>
              <a:pathLst>
                <a:path w="3" h="14">
                  <a:moveTo>
                    <a:pt x="3" y="0"/>
                  </a:moveTo>
                  <a:lnTo>
                    <a:pt x="0" y="7"/>
                  </a:lnTo>
                  <a:lnTo>
                    <a:pt x="0" y="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57" name="Group 9"/>
            <p:cNvGrpSpPr>
              <a:grpSpLocks/>
            </p:cNvGrpSpPr>
            <p:nvPr/>
          </p:nvGrpSpPr>
          <p:grpSpPr bwMode="auto">
            <a:xfrm rot="-9224892">
              <a:off x="454" y="300"/>
              <a:ext cx="242" cy="270"/>
              <a:chOff x="0" y="0"/>
              <a:chExt cx="557" cy="547"/>
            </a:xfrm>
          </p:grpSpPr>
          <p:sp>
            <p:nvSpPr>
              <p:cNvPr id="2" name="Freeform 10"/>
              <p:cNvSpPr>
                <a:spLocks/>
              </p:cNvSpPr>
              <p:nvPr/>
            </p:nvSpPr>
            <p:spPr bwMode="auto">
              <a:xfrm>
                <a:off x="0" y="0"/>
                <a:ext cx="557" cy="547"/>
              </a:xfrm>
              <a:custGeom>
                <a:avLst/>
                <a:gdLst>
                  <a:gd name="T0" fmla="*/ 18 w 1112"/>
                  <a:gd name="T1" fmla="*/ 2 h 1094"/>
                  <a:gd name="T2" fmla="*/ 17 w 1112"/>
                  <a:gd name="T3" fmla="*/ 4 h 1094"/>
                  <a:gd name="T4" fmla="*/ 16 w 1112"/>
                  <a:gd name="T5" fmla="*/ 6 h 1094"/>
                  <a:gd name="T6" fmla="*/ 16 w 1112"/>
                  <a:gd name="T7" fmla="*/ 7 h 1094"/>
                  <a:gd name="T8" fmla="*/ 15 w 1112"/>
                  <a:gd name="T9" fmla="*/ 9 h 1094"/>
                  <a:gd name="T10" fmla="*/ 15 w 1112"/>
                  <a:gd name="T11" fmla="*/ 11 h 1094"/>
                  <a:gd name="T12" fmla="*/ 15 w 1112"/>
                  <a:gd name="T13" fmla="*/ 12 h 1094"/>
                  <a:gd name="T14" fmla="*/ 15 w 1112"/>
                  <a:gd name="T15" fmla="*/ 14 h 1094"/>
                  <a:gd name="T16" fmla="*/ 15 w 1112"/>
                  <a:gd name="T17" fmla="*/ 15 h 1094"/>
                  <a:gd name="T18" fmla="*/ 15 w 1112"/>
                  <a:gd name="T19" fmla="*/ 17 h 1094"/>
                  <a:gd name="T20" fmla="*/ 4 w 1112"/>
                  <a:gd name="T21" fmla="*/ 17 h 1094"/>
                  <a:gd name="T22" fmla="*/ 3 w 1112"/>
                  <a:gd name="T23" fmla="*/ 7 h 1094"/>
                  <a:gd name="T24" fmla="*/ 1 w 1112"/>
                  <a:gd name="T25" fmla="*/ 1 h 1094"/>
                  <a:gd name="T26" fmla="*/ 0 w 1112"/>
                  <a:gd name="T27" fmla="*/ 0 h 1094"/>
                  <a:gd name="T28" fmla="*/ 7 w 1112"/>
                  <a:gd name="T29" fmla="*/ 1 h 1094"/>
                  <a:gd name="T30" fmla="*/ 12 w 1112"/>
                  <a:gd name="T31" fmla="*/ 1 h 1094"/>
                  <a:gd name="T32" fmla="*/ 16 w 1112"/>
                  <a:gd name="T33" fmla="*/ 1 h 1094"/>
                  <a:gd name="T34" fmla="*/ 18 w 1112"/>
                  <a:gd name="T35" fmla="*/ 2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p>
            </p:txBody>
          </p:sp>
          <p:sp>
            <p:nvSpPr>
              <p:cNvPr id="3" name="Oval 11"/>
              <p:cNvSpPr>
                <a:spLocks noChangeArrowheads="1"/>
              </p:cNvSpPr>
              <p:nvPr/>
            </p:nvSpPr>
            <p:spPr bwMode="auto">
              <a:xfrm>
                <a:off x="336" y="412"/>
                <a:ext cx="61" cy="70"/>
              </a:xfrm>
              <a:prstGeom prst="ellipse">
                <a:avLst/>
              </a:prstGeom>
              <a:solidFill>
                <a:srgbClr val="FFFFFF"/>
              </a:solidFill>
              <a:ln w="9525">
                <a:solidFill>
                  <a:srgbClr val="000000"/>
                </a:solidFill>
                <a:round/>
                <a:headEnd/>
                <a:tailEnd/>
              </a:ln>
            </p:spPr>
            <p:txBody>
              <a:bodyPr/>
              <a:lstStyle/>
              <a:p>
                <a:endParaRPr lang="en-US"/>
              </a:p>
            </p:txBody>
          </p:sp>
        </p:grpSp>
        <p:sp>
          <p:nvSpPr>
            <p:cNvPr id="10258" name="Freeform 12"/>
            <p:cNvSpPr>
              <a:spLocks/>
            </p:cNvSpPr>
            <p:nvPr/>
          </p:nvSpPr>
          <p:spPr bwMode="auto">
            <a:xfrm rot="-5887819">
              <a:off x="155" y="267"/>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9" name="Freeform 13"/>
            <p:cNvSpPr>
              <a:spLocks/>
            </p:cNvSpPr>
            <p:nvPr/>
          </p:nvSpPr>
          <p:spPr bwMode="auto">
            <a:xfrm rot="-487819">
              <a:off x="274" y="15"/>
              <a:ext cx="47" cy="29"/>
            </a:xfrm>
            <a:custGeom>
              <a:avLst/>
              <a:gdLst>
                <a:gd name="T0" fmla="*/ 0 w 53"/>
                <a:gd name="T1" fmla="*/ 0 h 34"/>
                <a:gd name="T2" fmla="*/ 9 w 53"/>
                <a:gd name="T3" fmla="*/ 3 h 34"/>
                <a:gd name="T4" fmla="*/ 26 w 53"/>
                <a:gd name="T5" fmla="*/ 13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 name="Freeform 14"/>
            <p:cNvSpPr>
              <a:spLocks/>
            </p:cNvSpPr>
            <p:nvPr/>
          </p:nvSpPr>
          <p:spPr bwMode="auto">
            <a:xfrm>
              <a:off x="4" y="7"/>
              <a:ext cx="40" cy="7"/>
            </a:xfrm>
            <a:custGeom>
              <a:avLst/>
              <a:gdLst>
                <a:gd name="T0" fmla="*/ 0 w 40"/>
                <a:gd name="T1" fmla="*/ 4 h 7"/>
                <a:gd name="T2" fmla="*/ 16 w 40"/>
                <a:gd name="T3" fmla="*/ 6 h 7"/>
                <a:gd name="T4" fmla="*/ 25 w 40"/>
                <a:gd name="T5" fmla="*/ 7 h 7"/>
                <a:gd name="T6" fmla="*/ 33 w 40"/>
                <a:gd name="T7" fmla="*/ 5 h 7"/>
                <a:gd name="T8" fmla="*/ 40 w 40"/>
                <a:gd name="T9" fmla="*/ 0 h 7"/>
                <a:gd name="T10" fmla="*/ 0 60000 65536"/>
                <a:gd name="T11" fmla="*/ 0 60000 65536"/>
                <a:gd name="T12" fmla="*/ 0 60000 65536"/>
                <a:gd name="T13" fmla="*/ 0 60000 65536"/>
                <a:gd name="T14" fmla="*/ 0 60000 65536"/>
                <a:gd name="T15" fmla="*/ 0 w 40"/>
                <a:gd name="T16" fmla="*/ 0 h 7"/>
                <a:gd name="T17" fmla="*/ 40 w 40"/>
                <a:gd name="T18" fmla="*/ 7 h 7"/>
              </a:gdLst>
              <a:ahLst/>
              <a:cxnLst>
                <a:cxn ang="T10">
                  <a:pos x="T0" y="T1"/>
                </a:cxn>
                <a:cxn ang="T11">
                  <a:pos x="T2" y="T3"/>
                </a:cxn>
                <a:cxn ang="T12">
                  <a:pos x="T4" y="T5"/>
                </a:cxn>
                <a:cxn ang="T13">
                  <a:pos x="T6" y="T7"/>
                </a:cxn>
                <a:cxn ang="T14">
                  <a:pos x="T8" y="T9"/>
                </a:cxn>
              </a:cxnLst>
              <a:rect l="T15" t="T16" r="T17" b="T18"/>
              <a:pathLst>
                <a:path w="40" h="7">
                  <a:moveTo>
                    <a:pt x="0" y="4"/>
                  </a:moveTo>
                  <a:lnTo>
                    <a:pt x="16" y="6"/>
                  </a:lnTo>
                  <a:lnTo>
                    <a:pt x="25" y="7"/>
                  </a:lnTo>
                  <a:lnTo>
                    <a:pt x="33" y="5"/>
                  </a:lnTo>
                  <a:lnTo>
                    <a:pt x="4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44" name="Rectangle 15"/>
          <p:cNvSpPr>
            <a:spLocks noChangeArrowheads="1"/>
          </p:cNvSpPr>
          <p:nvPr/>
        </p:nvSpPr>
        <p:spPr bwMode="auto">
          <a:xfrm>
            <a:off x="6858000" y="2971800"/>
            <a:ext cx="1676400" cy="7620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7" name="Group 16"/>
          <p:cNvGrpSpPr>
            <a:grpSpLocks/>
          </p:cNvGrpSpPr>
          <p:nvPr/>
        </p:nvGrpSpPr>
        <p:grpSpPr bwMode="auto">
          <a:xfrm>
            <a:off x="4419600" y="2667000"/>
            <a:ext cx="1981200" cy="914400"/>
            <a:chOff x="0" y="0"/>
            <a:chExt cx="1248" cy="576"/>
          </a:xfrm>
        </p:grpSpPr>
        <p:sp>
          <p:nvSpPr>
            <p:cNvPr id="10249" name="AutoShape 17"/>
            <p:cNvSpPr>
              <a:spLocks noChangeArrowheads="1"/>
            </p:cNvSpPr>
            <p:nvPr/>
          </p:nvSpPr>
          <p:spPr bwMode="auto">
            <a:xfrm>
              <a:off x="0" y="0"/>
              <a:ext cx="1248" cy="480"/>
            </a:xfrm>
            <a:prstGeom prst="cube">
              <a:avLst>
                <a:gd name="adj" fmla="val 54792"/>
              </a:avLst>
            </a:prstGeom>
            <a:solidFill>
              <a:schemeClr val="accent1"/>
            </a:solidFill>
            <a:ln w="9525">
              <a:solidFill>
                <a:schemeClr val="tx1"/>
              </a:solidFill>
              <a:miter lim="800000"/>
              <a:headEnd/>
              <a:tailEnd/>
            </a:ln>
          </p:spPr>
          <p:txBody>
            <a:bodyPr wrap="none" anchor="ctr"/>
            <a:lstStyle/>
            <a:p>
              <a:endParaRPr lang="en-US"/>
            </a:p>
          </p:txBody>
        </p:sp>
        <p:sp>
          <p:nvSpPr>
            <p:cNvPr id="10250" name="Oval 18"/>
            <p:cNvSpPr>
              <a:spLocks noChangeArrowheads="1"/>
            </p:cNvSpPr>
            <p:nvPr/>
          </p:nvSpPr>
          <p:spPr bwMode="auto">
            <a:xfrm>
              <a:off x="144" y="336"/>
              <a:ext cx="240" cy="2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51" name="Oval 19"/>
            <p:cNvSpPr>
              <a:spLocks noChangeArrowheads="1"/>
            </p:cNvSpPr>
            <p:nvPr/>
          </p:nvSpPr>
          <p:spPr bwMode="auto">
            <a:xfrm>
              <a:off x="576" y="336"/>
              <a:ext cx="240" cy="240"/>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0260" name="Oval 20"/>
          <p:cNvSpPr>
            <a:spLocks noChangeArrowheads="1"/>
          </p:cNvSpPr>
          <p:nvPr/>
        </p:nvSpPr>
        <p:spPr bwMode="auto">
          <a:xfrm rot="2406661" flipH="1">
            <a:off x="6096000" y="2514600"/>
            <a:ext cx="533400" cy="1447800"/>
          </a:xfrm>
          <a:prstGeom prst="ellipse">
            <a:avLst/>
          </a:prstGeom>
          <a:noFill/>
          <a:ln w="9525">
            <a:solidFill>
              <a:schemeClr val="bg2"/>
            </a:solidFill>
            <a:round/>
            <a:headEnd/>
            <a:tailEnd/>
          </a:ln>
          <a:scene3d>
            <a:camera prst="legacyObliqueTopRight"/>
            <a:lightRig rig="legacyFlat3" dir="b"/>
          </a:scene3d>
          <a:sp3d extrusionH="430200" prstMaterial="legacyMatte">
            <a:bevelT w="13500" h="13500" prst="angle"/>
            <a:bevelB w="13500" h="13500" prst="angle"/>
            <a:extrusionClr>
              <a:schemeClr val="bg2"/>
            </a:extrusionClr>
          </a:sp3d>
          <a:extLst>
            <a:ext uri="{909E8E84-426E-40DD-AFC4-6F175D3DCCD1}">
              <a14:hiddenFill xmlns:a14="http://schemas.microsoft.com/office/drawing/2010/main">
                <a:solidFill>
                  <a:srgbClr val="FFFFFF"/>
                </a:solidFill>
              </a14:hiddenFill>
            </a:ext>
          </a:extLst>
        </p:spPr>
        <p:txBody>
          <a:bodyPr wrap="none" anchor="ctr">
            <a:flatTx/>
          </a:bodyPr>
          <a:lstStyle/>
          <a:p>
            <a:pPr algn="ctr"/>
            <a:endParaRPr lang="en-US" sz="1800">
              <a:solidFill>
                <a:schemeClr val="bg2"/>
              </a:solidFill>
              <a:latin typeface="Arial" charset="0"/>
            </a:endParaRPr>
          </a:p>
        </p:txBody>
      </p:sp>
      <p:sp>
        <p:nvSpPr>
          <p:cNvPr id="10261" name="Oval 21"/>
          <p:cNvSpPr>
            <a:spLocks noChangeArrowheads="1"/>
          </p:cNvSpPr>
          <p:nvPr/>
        </p:nvSpPr>
        <p:spPr bwMode="auto">
          <a:xfrm rot="2406661" flipH="1">
            <a:off x="5691188" y="2366963"/>
            <a:ext cx="990600" cy="1447800"/>
          </a:xfrm>
          <a:prstGeom prst="ellipse">
            <a:avLst/>
          </a:prstGeom>
          <a:noFill/>
          <a:ln w="9525">
            <a:solidFill>
              <a:schemeClr val="bg2"/>
            </a:solidFill>
            <a:round/>
            <a:headEnd/>
            <a:tailEnd/>
          </a:ln>
          <a:scene3d>
            <a:camera prst="legacyObliqueTopRight"/>
            <a:lightRig rig="legacyFlat3" dir="b"/>
          </a:scene3d>
          <a:sp3d extrusionH="430200" prstMaterial="legacyMatte">
            <a:bevelT w="13500" h="13500" prst="angle"/>
            <a:bevelB w="13500" h="13500" prst="angle"/>
            <a:extrusionClr>
              <a:schemeClr val="bg2"/>
            </a:extrusionClr>
          </a:sp3d>
          <a:extLst>
            <a:ext uri="{909E8E84-426E-40DD-AFC4-6F175D3DCCD1}">
              <a14:hiddenFill xmlns:a14="http://schemas.microsoft.com/office/drawing/2010/main">
                <a:solidFill>
                  <a:srgbClr val="FFFFFF"/>
                </a:solidFill>
              </a14:hiddenFill>
            </a:ext>
          </a:extLst>
        </p:spPr>
        <p:txBody>
          <a:bodyPr wrap="none" anchor="ctr">
            <a:flatTx/>
          </a:bodyPr>
          <a:lstStyle/>
          <a:p>
            <a:pPr algn="ctr"/>
            <a:endParaRPr lang="en-US" sz="1800">
              <a:solidFill>
                <a:schemeClr val="bg2"/>
              </a:solidFill>
              <a:latin typeface="Arial" charset="0"/>
            </a:endParaRPr>
          </a:p>
        </p:txBody>
      </p:sp>
      <p:sp>
        <p:nvSpPr>
          <p:cNvPr id="10262" name="Text Box 22"/>
          <p:cNvSpPr txBox="1">
            <a:spLocks noChangeArrowheads="1"/>
          </p:cNvSpPr>
          <p:nvPr/>
        </p:nvSpPr>
        <p:spPr bwMode="auto">
          <a:xfrm>
            <a:off x="1447800" y="4724400"/>
            <a:ext cx="6858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just" eaLnBrk="1" hangingPunct="1">
              <a:spcBef>
                <a:spcPct val="50000"/>
              </a:spcBef>
            </a:pPr>
            <a:r>
              <a:rPr lang="vi-VN" b="1" dirty="0"/>
              <a:t>Lò xo lá tròn tác dụng lên xe một lực đẩy, kết quả làm cho xe biến đổi chuyển động.</a:t>
            </a:r>
          </a:p>
          <a:p>
            <a:pPr algn="just" eaLnBrk="1" hangingPunct="1">
              <a:spcBef>
                <a:spcPct val="50000"/>
              </a:spcBef>
            </a:pPr>
            <a:endParaRPr lang="en-US" altLang="en-US" b="1" dirty="0">
              <a:solidFill>
                <a:srgbClr val="660066"/>
              </a:solidFill>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par>
                                <p:cTn id="10" presetID="35" presetClass="path" presetSubtype="0" accel="50000" decel="50000" fill="hold" nodeType="withEffect">
                                  <p:stCondLst>
                                    <p:cond delay="0"/>
                                  </p:stCondLst>
                                  <p:childTnLst>
                                    <p:animMotion origin="layout" path="M -3.33333E-6 -3.33333E-6 L -0.825 -3.33333E-6 " pathEditMode="relative" rAng="0" ptsTypes="AA">
                                      <p:cBhvr>
                                        <p:cTn id="11" dur="500" fill="hold"/>
                                        <p:tgtEl>
                                          <p:spTgt spid="7"/>
                                        </p:tgtEl>
                                        <p:attrNameLst>
                                          <p:attrName>ppt_x,ppt_y</p:attrName>
                                        </p:attrNameLst>
                                      </p:cBhvr>
                                      <p:rCtr x="-41000" y="0"/>
                                    </p:animMotion>
                                  </p:childTnLst>
                                </p:cTn>
                              </p:par>
                              <p:par>
                                <p:cTn id="12" presetID="1" presetClass="entr" presetSubtype="0" fill="hold" grpId="0" nodeType="withEffect">
                                  <p:stCondLst>
                                    <p:cond delay="0"/>
                                  </p:stCondLst>
                                  <p:childTnLst>
                                    <p:set>
                                      <p:cBhvr>
                                        <p:cTn id="13" dur="1" fill="hold">
                                          <p:stCondLst>
                                            <p:cond delay="0"/>
                                          </p:stCondLst>
                                        </p:cTn>
                                        <p:tgtEl>
                                          <p:spTgt spid="10261"/>
                                        </p:tgtEl>
                                        <p:attrNameLst>
                                          <p:attrName>style.visibility</p:attrName>
                                        </p:attrNameLst>
                                      </p:cBhvr>
                                      <p:to>
                                        <p:strVal val="visible"/>
                                      </p:to>
                                    </p:set>
                                  </p:childTnLst>
                                </p:cTn>
                              </p:par>
                              <p:par>
                                <p:cTn id="14" presetID="27" presetClass="exit" presetSubtype="0" fill="hold" grpId="0" nodeType="withEffect">
                                  <p:stCondLst>
                                    <p:cond delay="0"/>
                                  </p:stCondLst>
                                  <p:iterate type="lt">
                                    <p:tmPct val="50000"/>
                                  </p:iterate>
                                  <p:childTnLst>
                                    <p:anim calcmode="discrete" valueType="clr">
                                      <p:cBhvr override="childStyle">
                                        <p:cTn id="15" dur="80"/>
                                        <p:tgtEl>
                                          <p:spTgt spid="10260"/>
                                        </p:tgtEl>
                                        <p:attrNameLst>
                                          <p:attrName>style.color</p:attrName>
                                        </p:attrNameLst>
                                      </p:cBhvr>
                                      <p:tavLst>
                                        <p:tav tm="0">
                                          <p:val>
                                            <p:clrVal>
                                              <a:schemeClr val="hlink"/>
                                            </p:clrVal>
                                          </p:val>
                                        </p:tav>
                                        <p:tav tm="50000">
                                          <p:val>
                                            <p:clrVal>
                                              <a:schemeClr val="accent2"/>
                                            </p:clrVal>
                                          </p:val>
                                        </p:tav>
                                      </p:tavLst>
                                    </p:anim>
                                    <p:anim calcmode="discrete" valueType="clr">
                                      <p:cBhvr>
                                        <p:cTn id="16" dur="80"/>
                                        <p:tgtEl>
                                          <p:spTgt spid="10260"/>
                                        </p:tgtEl>
                                        <p:attrNameLst>
                                          <p:attrName>fillcolor</p:attrName>
                                        </p:attrNameLst>
                                      </p:cBhvr>
                                      <p:tavLst>
                                        <p:tav tm="0">
                                          <p:val>
                                            <p:clrVal>
                                              <a:schemeClr val="hlink"/>
                                            </p:clrVal>
                                          </p:val>
                                        </p:tav>
                                        <p:tav tm="50000">
                                          <p:val>
                                            <p:clrVal>
                                              <a:schemeClr val="accent2"/>
                                            </p:clrVal>
                                          </p:val>
                                        </p:tav>
                                      </p:tavLst>
                                    </p:anim>
                                    <p:set>
                                      <p:cBhvr>
                                        <p:cTn id="17" dur="80"/>
                                        <p:tgtEl>
                                          <p:spTgt spid="10260"/>
                                        </p:tgtEl>
                                        <p:attrNameLst>
                                          <p:attrName>fill.type</p:attrName>
                                        </p:attrNameLst>
                                      </p:cBhvr>
                                      <p:to>
                                        <p:strVal val="solid"/>
                                      </p:to>
                                    </p:set>
                                    <p:set>
                                      <p:cBhvr>
                                        <p:cTn id="18" dur="1" fill="hold">
                                          <p:stCondLst>
                                            <p:cond delay="79"/>
                                          </p:stCondLst>
                                        </p:cTn>
                                        <p:tgtEl>
                                          <p:spTgt spid="10260"/>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262"/>
                                        </p:tgtEl>
                                        <p:attrNameLst>
                                          <p:attrName>style.visibility</p:attrName>
                                        </p:attrNameLst>
                                      </p:cBhvr>
                                      <p:to>
                                        <p:strVal val="visible"/>
                                      </p:to>
                                    </p:set>
                                    <p:animEffect transition="in" filter="diamond(in)">
                                      <p:cBhvr>
                                        <p:cTn id="23" dur="2000"/>
                                        <p:tgtEl>
                                          <p:spTgt spid="10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 grpId="0" animBg="1" autoUpdateAnimBg="0"/>
      <p:bldP spid="10261" grpId="0" animBg="1" autoUpdateAnimBg="0"/>
      <p:bldP spid="1026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UY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descr="Bouquet"/>
          <p:cNvSpPr txBox="1">
            <a:spLocks noChangeArrowheads="1"/>
          </p:cNvSpPr>
          <p:nvPr/>
        </p:nvSpPr>
        <p:spPr bwMode="auto">
          <a:xfrm>
            <a:off x="120" y="90"/>
            <a:ext cx="7315200" cy="147732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182880" bIns="182880" anchor="ctr" anchorCtr="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just" eaLnBrk="1" hangingPunct="1">
              <a:spcBef>
                <a:spcPct val="50000"/>
              </a:spcBef>
            </a:pPr>
            <a:r>
              <a:rPr lang="vi-VN" b="1" dirty="0">
                <a:solidFill>
                  <a:srgbClr val="000099"/>
                </a:solidFill>
              </a:rPr>
              <a:t>C4. Buộc sợi dây vào một xe lăn, rồi thả cho xe chạy xuống từ đỉnh dốc nghiêng. Tìm cách giữ dây, sao cho xe chỉ chạy đến lưng chừng dốc thì dừng lại.(H.7.1</a:t>
            </a:r>
            <a:r>
              <a:rPr lang="vi-VN" b="1" dirty="0" smtClean="0">
                <a:solidFill>
                  <a:srgbClr val="000099"/>
                </a:solidFill>
              </a:rPr>
              <a:t>)</a:t>
            </a:r>
            <a:endParaRPr lang="vi-VN" b="1" dirty="0">
              <a:solidFill>
                <a:srgbClr val="000099"/>
              </a:solidFill>
            </a:endParaRPr>
          </a:p>
        </p:txBody>
      </p:sp>
      <p:sp>
        <p:nvSpPr>
          <p:cNvPr id="11268" name="Text Box 4" descr="Bouquet"/>
          <p:cNvSpPr txBox="1">
            <a:spLocks noChangeArrowheads="1"/>
          </p:cNvSpPr>
          <p:nvPr/>
        </p:nvSpPr>
        <p:spPr bwMode="auto">
          <a:xfrm>
            <a:off x="0" y="1447852"/>
            <a:ext cx="6170613" cy="13843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b="1" i="1" dirty="0" err="1"/>
              <a:t>Nhận</a:t>
            </a:r>
            <a:r>
              <a:rPr lang="en-US" b="1" i="1" dirty="0"/>
              <a:t> </a:t>
            </a:r>
            <a:r>
              <a:rPr lang="en-US" b="1" i="1" dirty="0" err="1"/>
              <a:t>xét</a:t>
            </a:r>
            <a:r>
              <a:rPr lang="en-US" b="1" i="1" dirty="0"/>
              <a:t> </a:t>
            </a:r>
            <a:r>
              <a:rPr lang="en-US" b="1" i="1" dirty="0" err="1"/>
              <a:t>về</a:t>
            </a:r>
            <a:r>
              <a:rPr lang="en-US" b="1" i="1" dirty="0"/>
              <a:t> </a:t>
            </a:r>
            <a:r>
              <a:rPr lang="en-US" b="1" i="1" dirty="0" err="1"/>
              <a:t>kết</a:t>
            </a:r>
            <a:r>
              <a:rPr lang="en-US" b="1" i="1" dirty="0"/>
              <a:t> </a:t>
            </a:r>
            <a:r>
              <a:rPr lang="en-US" b="1" i="1" dirty="0" err="1"/>
              <a:t>quả</a:t>
            </a:r>
            <a:r>
              <a:rPr lang="en-US" b="1" i="1" dirty="0"/>
              <a:t> </a:t>
            </a:r>
            <a:r>
              <a:rPr lang="en-US" b="1" i="1" dirty="0" err="1"/>
              <a:t>của</a:t>
            </a:r>
            <a:r>
              <a:rPr lang="en-US" b="1" i="1" dirty="0"/>
              <a:t> </a:t>
            </a:r>
            <a:r>
              <a:rPr lang="en-US" b="1" i="1" dirty="0" err="1"/>
              <a:t>lực</a:t>
            </a:r>
            <a:r>
              <a:rPr lang="en-US" b="1" i="1" dirty="0"/>
              <a:t> </a:t>
            </a:r>
            <a:r>
              <a:rPr lang="en-US" b="1" i="1" dirty="0" err="1"/>
              <a:t>mà</a:t>
            </a:r>
            <a:r>
              <a:rPr lang="en-US" b="1" i="1" dirty="0"/>
              <a:t> </a:t>
            </a:r>
            <a:r>
              <a:rPr lang="en-US" b="1" i="1" dirty="0" err="1"/>
              <a:t>tay</a:t>
            </a:r>
            <a:r>
              <a:rPr lang="en-US" b="1" i="1" dirty="0"/>
              <a:t> ta </a:t>
            </a:r>
            <a:r>
              <a:rPr lang="en-US" b="1" i="1" dirty="0" err="1"/>
              <a:t>tác</a:t>
            </a:r>
            <a:r>
              <a:rPr lang="en-US" b="1" i="1" dirty="0"/>
              <a:t> </a:t>
            </a:r>
            <a:r>
              <a:rPr lang="en-US" b="1" i="1" dirty="0" err="1"/>
              <a:t>dụng</a:t>
            </a:r>
            <a:r>
              <a:rPr lang="en-US" b="1" i="1" dirty="0"/>
              <a:t> </a:t>
            </a:r>
            <a:r>
              <a:rPr lang="en-US" b="1" i="1" dirty="0" err="1"/>
              <a:t>lên</a:t>
            </a:r>
            <a:r>
              <a:rPr lang="en-US" b="1" i="1" dirty="0"/>
              <a:t> </a:t>
            </a:r>
            <a:r>
              <a:rPr lang="en-US" b="1" i="1" dirty="0" err="1"/>
              <a:t>xe</a:t>
            </a:r>
            <a:r>
              <a:rPr lang="en-US" b="1" i="1" dirty="0"/>
              <a:t> </a:t>
            </a:r>
            <a:r>
              <a:rPr lang="en-US" b="1" i="1" dirty="0" err="1"/>
              <a:t>thông</a:t>
            </a:r>
            <a:r>
              <a:rPr lang="en-US" b="1" i="1" dirty="0"/>
              <a:t> qua </a:t>
            </a:r>
            <a:r>
              <a:rPr lang="en-US" b="1" i="1" dirty="0" err="1"/>
              <a:t>sợi</a:t>
            </a:r>
            <a:r>
              <a:rPr lang="en-US" b="1" i="1" dirty="0"/>
              <a:t> </a:t>
            </a:r>
            <a:r>
              <a:rPr lang="en-US" b="1" i="1" dirty="0" err="1"/>
              <a:t>dây</a:t>
            </a:r>
            <a:r>
              <a:rPr lang="en-US" b="1" i="1" dirty="0"/>
              <a:t>.</a:t>
            </a:r>
            <a:endParaRPr lang="vi-VN" b="1" i="1" dirty="0"/>
          </a:p>
          <a:p>
            <a:pPr eaLnBrk="1" hangingPunct="1">
              <a:spcBef>
                <a:spcPct val="50000"/>
              </a:spcBef>
            </a:pPr>
            <a:endParaRPr lang="en-US" b="1" i="1" dirty="0">
              <a:latin typeface="VNI-Times" pitchFamily="2" charset="0"/>
            </a:endParaRPr>
          </a:p>
        </p:txBody>
      </p:sp>
      <p:sp>
        <p:nvSpPr>
          <p:cNvPr id="11269" name="Text Box 5" descr="Pink tissue paper"/>
          <p:cNvSpPr txBox="1">
            <a:spLocks noChangeArrowheads="1"/>
          </p:cNvSpPr>
          <p:nvPr/>
        </p:nvSpPr>
        <p:spPr bwMode="auto">
          <a:xfrm>
            <a:off x="0" y="2470144"/>
            <a:ext cx="4572000" cy="1187450"/>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b="1" dirty="0"/>
              <a:t>Lực mà tay ta tác dụng lên xe thông qua sợi dây đã làm cho xe đang chuyển động thì dừng lại.</a:t>
            </a:r>
            <a:endParaRPr lang="en-US"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checkerboard(across)">
                                      <p:cBhvr>
                                        <p:cTn id="1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autoUpdateAnimBg="0"/>
      <p:bldP spid="11269" grpId="0"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HUY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8580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1" name="Text Box 3" descr="Bouquet"/>
          <p:cNvSpPr txBox="1">
            <a:spLocks noChangeArrowheads="1"/>
          </p:cNvSpPr>
          <p:nvPr/>
        </p:nvSpPr>
        <p:spPr bwMode="auto">
          <a:xfrm>
            <a:off x="0" y="0"/>
            <a:ext cx="9144000" cy="18161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just"/>
            <a:r>
              <a:rPr lang="vi-VN" sz="2800" b="1" dirty="0">
                <a:solidFill>
                  <a:srgbClr val="000099"/>
                </a:solidFill>
              </a:rPr>
              <a:t>C5 Đặ</a:t>
            </a:r>
            <a:r>
              <a:rPr lang="en-US" sz="2800" b="1" dirty="0">
                <a:solidFill>
                  <a:srgbClr val="000099"/>
                </a:solidFill>
              </a:rPr>
              <a:t>t</a:t>
            </a:r>
            <a:r>
              <a:rPr lang="vi-VN" sz="2800" b="1" dirty="0">
                <a:solidFill>
                  <a:srgbClr val="000099"/>
                </a:solidFill>
              </a:rPr>
              <a:t> một lò xo lá tròn nằm ngang lưng chừng dốc. Thả một hòn bi lăn từ đỉnh dốc xuống sao cho nó va ch</a:t>
            </a:r>
            <a:r>
              <a:rPr lang="en-US" sz="2800" b="1" dirty="0" err="1">
                <a:solidFill>
                  <a:srgbClr val="000099"/>
                </a:solidFill>
              </a:rPr>
              <a:t>ạm</a:t>
            </a:r>
            <a:r>
              <a:rPr lang="vi-VN" sz="2800" b="1" dirty="0">
                <a:solidFill>
                  <a:srgbClr val="000099"/>
                </a:solidFill>
              </a:rPr>
              <a:t> vào thành bên lò xo.</a:t>
            </a:r>
            <a:endParaRPr lang="en-US" sz="2800" b="1" dirty="0">
              <a:solidFill>
                <a:srgbClr val="000099"/>
              </a:solidFill>
            </a:endParaRPr>
          </a:p>
          <a:p>
            <a:pPr algn="just"/>
            <a:endParaRPr lang="vi-VN" sz="2800" b="1" dirty="0">
              <a:solidFill>
                <a:srgbClr val="000099"/>
              </a:solidFill>
            </a:endParaRPr>
          </a:p>
        </p:txBody>
      </p:sp>
      <p:sp>
        <p:nvSpPr>
          <p:cNvPr id="12292" name="Text Box 4" descr="Bouquet"/>
          <p:cNvSpPr txBox="1">
            <a:spLocks noChangeArrowheads="1"/>
          </p:cNvSpPr>
          <p:nvPr/>
        </p:nvSpPr>
        <p:spPr bwMode="auto">
          <a:xfrm>
            <a:off x="990506" y="1692299"/>
            <a:ext cx="7162800" cy="82232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b="1" i="1" dirty="0" err="1"/>
              <a:t>Nhận</a:t>
            </a:r>
            <a:r>
              <a:rPr lang="en-US" b="1" i="1" dirty="0"/>
              <a:t> </a:t>
            </a:r>
            <a:r>
              <a:rPr lang="en-US" b="1" i="1" dirty="0" err="1"/>
              <a:t>xét</a:t>
            </a:r>
            <a:r>
              <a:rPr lang="en-US" b="1" i="1" dirty="0"/>
              <a:t> </a:t>
            </a:r>
            <a:r>
              <a:rPr lang="en-US" b="1" i="1" dirty="0" err="1"/>
              <a:t>về</a:t>
            </a:r>
            <a:r>
              <a:rPr lang="en-US" b="1" i="1" dirty="0"/>
              <a:t> </a:t>
            </a:r>
            <a:r>
              <a:rPr lang="en-US" b="1" i="1" dirty="0" err="1"/>
              <a:t>kết</a:t>
            </a:r>
            <a:r>
              <a:rPr lang="en-US" b="1" i="1" dirty="0"/>
              <a:t> </a:t>
            </a:r>
            <a:r>
              <a:rPr lang="en-US" b="1" i="1" dirty="0" err="1"/>
              <a:t>quả</a:t>
            </a:r>
            <a:r>
              <a:rPr lang="en-US" b="1" i="1" dirty="0"/>
              <a:t> </a:t>
            </a:r>
            <a:r>
              <a:rPr lang="en-US" b="1" i="1" dirty="0" err="1"/>
              <a:t>của</a:t>
            </a:r>
            <a:r>
              <a:rPr lang="en-US" b="1" i="1" dirty="0"/>
              <a:t> </a:t>
            </a:r>
            <a:r>
              <a:rPr lang="en-US" b="1" i="1" dirty="0" err="1"/>
              <a:t>lực</a:t>
            </a:r>
            <a:r>
              <a:rPr lang="en-US" b="1" i="1" dirty="0"/>
              <a:t> </a:t>
            </a:r>
            <a:r>
              <a:rPr lang="en-US" b="1" i="1" dirty="0" err="1"/>
              <a:t>mà</a:t>
            </a:r>
            <a:r>
              <a:rPr lang="en-US" b="1" i="1" dirty="0"/>
              <a:t> </a:t>
            </a:r>
            <a:r>
              <a:rPr lang="en-US" b="1" i="1" dirty="0" err="1"/>
              <a:t>lò</a:t>
            </a:r>
            <a:r>
              <a:rPr lang="en-US" b="1" i="1" dirty="0"/>
              <a:t> xo </a:t>
            </a:r>
            <a:r>
              <a:rPr lang="en-US" b="1" i="1" dirty="0" err="1"/>
              <a:t>tác</a:t>
            </a:r>
            <a:r>
              <a:rPr lang="en-US" b="1" i="1" dirty="0"/>
              <a:t> </a:t>
            </a:r>
            <a:r>
              <a:rPr lang="en-US" b="1" i="1" dirty="0" err="1"/>
              <a:t>dụng</a:t>
            </a:r>
            <a:r>
              <a:rPr lang="en-US" b="1" i="1" dirty="0"/>
              <a:t> </a:t>
            </a:r>
            <a:r>
              <a:rPr lang="en-US" b="1" i="1" dirty="0" err="1"/>
              <a:t>lên</a:t>
            </a:r>
            <a:r>
              <a:rPr lang="en-US" b="1" i="1" dirty="0"/>
              <a:t> </a:t>
            </a:r>
            <a:r>
              <a:rPr lang="en-US" b="1" i="1" dirty="0" err="1"/>
              <a:t>hòn</a:t>
            </a:r>
            <a:r>
              <a:rPr lang="en-US" b="1" i="1" dirty="0"/>
              <a:t> bi </a:t>
            </a:r>
            <a:r>
              <a:rPr lang="en-US" b="1" i="1" dirty="0" err="1"/>
              <a:t>khi</a:t>
            </a:r>
            <a:r>
              <a:rPr lang="en-US" b="1" i="1" dirty="0"/>
              <a:t> </a:t>
            </a:r>
            <a:r>
              <a:rPr lang="en-US" b="1" i="1" dirty="0" err="1"/>
              <a:t>va</a:t>
            </a:r>
            <a:r>
              <a:rPr lang="en-US" b="1" i="1" dirty="0"/>
              <a:t> </a:t>
            </a:r>
            <a:r>
              <a:rPr lang="en-US" b="1" i="1" dirty="0" err="1"/>
              <a:t>chạm</a:t>
            </a:r>
            <a:r>
              <a:rPr lang="en-US" b="1" i="1" dirty="0"/>
              <a:t>.</a:t>
            </a:r>
            <a:endParaRPr lang="en-US" b="1" i="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rot="9894901">
            <a:off x="1660525" y="2439988"/>
            <a:ext cx="5592763" cy="468312"/>
          </a:xfrm>
          <a:prstGeom prst="parallelogram">
            <a:avLst>
              <a:gd name="adj" fmla="val 214852"/>
            </a:avLst>
          </a:prstGeom>
          <a:solidFill>
            <a:schemeClr val="accent1"/>
          </a:solidFill>
          <a:ln w="9525">
            <a:miter lim="800000"/>
            <a:headEnd/>
            <a:tailEnd/>
          </a:ln>
          <a:scene3d>
            <a:camera prst="legacyPerspectiveFront">
              <a:rot lat="20099989"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en-US"/>
          </a:p>
        </p:txBody>
      </p:sp>
      <p:sp>
        <p:nvSpPr>
          <p:cNvPr id="13315" name="Oval 3"/>
          <p:cNvSpPr>
            <a:spLocks noChangeArrowheads="1"/>
          </p:cNvSpPr>
          <p:nvPr/>
        </p:nvSpPr>
        <p:spPr bwMode="auto">
          <a:xfrm rot="-2725831">
            <a:off x="2767013" y="2759075"/>
            <a:ext cx="762000" cy="457200"/>
          </a:xfrm>
          <a:prstGeom prst="ellipse">
            <a:avLst/>
          </a:prstGeom>
          <a:noFill/>
          <a:ln w="9525">
            <a:solidFill>
              <a:schemeClr val="bg2"/>
            </a:solidFill>
            <a:round/>
            <a:headEnd/>
            <a:tailEnd/>
          </a:ln>
          <a:scene3d>
            <a:camera prst="legacyPerspectiveFront">
              <a:rot lat="20099989" lon="1500000" rev="0"/>
            </a:camera>
            <a:lightRig rig="legacyFlat4" dir="b"/>
          </a:scene3d>
          <a:sp3d extrusionH="430200" prstMaterial="legacyMatte">
            <a:bevelT w="13500" h="13500" prst="angle"/>
            <a:bevelB w="13500" h="13500" prst="angle"/>
            <a:extrusionClr>
              <a:schemeClr val="bg2"/>
            </a:extrusionClr>
          </a:sp3d>
          <a:extLst>
            <a:ext uri="{909E8E84-426E-40DD-AFC4-6F175D3DCCD1}">
              <a14:hiddenFill xmlns:a14="http://schemas.microsoft.com/office/drawing/2010/main">
                <a:solidFill>
                  <a:srgbClr val="FFFFFF"/>
                </a:solidFill>
              </a14:hiddenFill>
            </a:ext>
          </a:extLst>
        </p:spPr>
        <p:txBody>
          <a:bodyPr vert="eaVert" wrap="none" anchor="ctr">
            <a:flatTx/>
          </a:bodyPr>
          <a:lstStyle/>
          <a:p>
            <a:pPr algn="ctr"/>
            <a:endParaRPr lang="en-US" sz="1800">
              <a:latin typeface="Arial" charset="0"/>
            </a:endParaRPr>
          </a:p>
        </p:txBody>
      </p:sp>
      <p:grpSp>
        <p:nvGrpSpPr>
          <p:cNvPr id="13316" name="Group 4"/>
          <p:cNvGrpSpPr>
            <a:grpSpLocks/>
          </p:cNvGrpSpPr>
          <p:nvPr/>
        </p:nvGrpSpPr>
        <p:grpSpPr bwMode="auto">
          <a:xfrm rot="-4297710">
            <a:off x="5791201" y="877887"/>
            <a:ext cx="1104900" cy="904875"/>
            <a:chOff x="0" y="0"/>
            <a:chExt cx="696" cy="570"/>
          </a:xfrm>
        </p:grpSpPr>
        <p:sp>
          <p:nvSpPr>
            <p:cNvPr id="13319" name="Freeform 5"/>
            <p:cNvSpPr>
              <a:spLocks/>
            </p:cNvSpPr>
            <p:nvPr/>
          </p:nvSpPr>
          <p:spPr bwMode="auto">
            <a:xfrm>
              <a:off x="0" y="0"/>
              <a:ext cx="610" cy="505"/>
            </a:xfrm>
            <a:custGeom>
              <a:avLst/>
              <a:gdLst>
                <a:gd name="T0" fmla="*/ 229 w 610"/>
                <a:gd name="T1" fmla="*/ 274 h 505"/>
                <a:gd name="T2" fmla="*/ 191 w 610"/>
                <a:gd name="T3" fmla="*/ 267 h 505"/>
                <a:gd name="T4" fmla="*/ 151 w 610"/>
                <a:gd name="T5" fmla="*/ 251 h 505"/>
                <a:gd name="T6" fmla="*/ 105 w 610"/>
                <a:gd name="T7" fmla="*/ 220 h 505"/>
                <a:gd name="T8" fmla="*/ 68 w 610"/>
                <a:gd name="T9" fmla="*/ 226 h 505"/>
                <a:gd name="T10" fmla="*/ 88 w 610"/>
                <a:gd name="T11" fmla="*/ 259 h 505"/>
                <a:gd name="T12" fmla="*/ 123 w 610"/>
                <a:gd name="T13" fmla="*/ 312 h 505"/>
                <a:gd name="T14" fmla="*/ 175 w 610"/>
                <a:gd name="T15" fmla="*/ 343 h 505"/>
                <a:gd name="T16" fmla="*/ 249 w 610"/>
                <a:gd name="T17" fmla="*/ 385 h 505"/>
                <a:gd name="T18" fmla="*/ 305 w 610"/>
                <a:gd name="T19" fmla="*/ 399 h 505"/>
                <a:gd name="T20" fmla="*/ 335 w 610"/>
                <a:gd name="T21" fmla="*/ 411 h 505"/>
                <a:gd name="T22" fmla="*/ 371 w 610"/>
                <a:gd name="T23" fmla="*/ 421 h 505"/>
                <a:gd name="T24" fmla="*/ 398 w 610"/>
                <a:gd name="T25" fmla="*/ 433 h 505"/>
                <a:gd name="T26" fmla="*/ 435 w 610"/>
                <a:gd name="T27" fmla="*/ 459 h 505"/>
                <a:gd name="T28" fmla="*/ 462 w 610"/>
                <a:gd name="T29" fmla="*/ 483 h 505"/>
                <a:gd name="T30" fmla="*/ 494 w 610"/>
                <a:gd name="T31" fmla="*/ 500 h 505"/>
                <a:gd name="T32" fmla="*/ 506 w 610"/>
                <a:gd name="T33" fmla="*/ 490 h 505"/>
                <a:gd name="T34" fmla="*/ 516 w 610"/>
                <a:gd name="T35" fmla="*/ 448 h 505"/>
                <a:gd name="T36" fmla="*/ 550 w 610"/>
                <a:gd name="T37" fmla="*/ 404 h 505"/>
                <a:gd name="T38" fmla="*/ 581 w 610"/>
                <a:gd name="T39" fmla="*/ 354 h 505"/>
                <a:gd name="T40" fmla="*/ 595 w 610"/>
                <a:gd name="T41" fmla="*/ 325 h 505"/>
                <a:gd name="T42" fmla="*/ 573 w 610"/>
                <a:gd name="T43" fmla="*/ 304 h 505"/>
                <a:gd name="T44" fmla="*/ 541 w 610"/>
                <a:gd name="T45" fmla="*/ 291 h 505"/>
                <a:gd name="T46" fmla="*/ 522 w 610"/>
                <a:gd name="T47" fmla="*/ 278 h 505"/>
                <a:gd name="T48" fmla="*/ 477 w 610"/>
                <a:gd name="T49" fmla="*/ 190 h 505"/>
                <a:gd name="T50" fmla="*/ 441 w 610"/>
                <a:gd name="T51" fmla="*/ 125 h 505"/>
                <a:gd name="T52" fmla="*/ 414 w 610"/>
                <a:gd name="T53" fmla="*/ 91 h 505"/>
                <a:gd name="T54" fmla="*/ 394 w 610"/>
                <a:gd name="T55" fmla="*/ 55 h 505"/>
                <a:gd name="T56" fmla="*/ 373 w 610"/>
                <a:gd name="T57" fmla="*/ 39 h 505"/>
                <a:gd name="T58" fmla="*/ 337 w 610"/>
                <a:gd name="T59" fmla="*/ 27 h 505"/>
                <a:gd name="T60" fmla="*/ 300 w 610"/>
                <a:gd name="T61" fmla="*/ 17 h 505"/>
                <a:gd name="T62" fmla="*/ 252 w 610"/>
                <a:gd name="T63" fmla="*/ 16 h 505"/>
                <a:gd name="T64" fmla="*/ 206 w 610"/>
                <a:gd name="T65" fmla="*/ 11 h 505"/>
                <a:gd name="T66" fmla="*/ 189 w 610"/>
                <a:gd name="T67" fmla="*/ 6 h 505"/>
                <a:gd name="T68" fmla="*/ 146 w 610"/>
                <a:gd name="T69" fmla="*/ 3 h 505"/>
                <a:gd name="T70" fmla="*/ 98 w 610"/>
                <a:gd name="T71" fmla="*/ 6 h 505"/>
                <a:gd name="T72" fmla="*/ 54 w 610"/>
                <a:gd name="T73" fmla="*/ 5 h 505"/>
                <a:gd name="T74" fmla="*/ 12 w 610"/>
                <a:gd name="T75" fmla="*/ 0 h 505"/>
                <a:gd name="T76" fmla="*/ 2 w 610"/>
                <a:gd name="T77" fmla="*/ 26 h 505"/>
                <a:gd name="T78" fmla="*/ 24 w 610"/>
                <a:gd name="T79" fmla="*/ 44 h 505"/>
                <a:gd name="T80" fmla="*/ 72 w 610"/>
                <a:gd name="T81" fmla="*/ 54 h 505"/>
                <a:gd name="T82" fmla="*/ 122 w 610"/>
                <a:gd name="T83" fmla="*/ 71 h 505"/>
                <a:gd name="T84" fmla="*/ 159 w 610"/>
                <a:gd name="T85" fmla="*/ 72 h 505"/>
                <a:gd name="T86" fmla="*/ 195 w 610"/>
                <a:gd name="T87" fmla="*/ 101 h 505"/>
                <a:gd name="T88" fmla="*/ 228 w 610"/>
                <a:gd name="T89" fmla="*/ 125 h 505"/>
                <a:gd name="T90" fmla="*/ 248 w 610"/>
                <a:gd name="T91" fmla="*/ 149 h 505"/>
                <a:gd name="T92" fmla="*/ 267 w 610"/>
                <a:gd name="T93" fmla="*/ 175 h 505"/>
                <a:gd name="T94" fmla="*/ 274 w 610"/>
                <a:gd name="T95" fmla="*/ 200 h 505"/>
                <a:gd name="T96" fmla="*/ 275 w 610"/>
                <a:gd name="T97" fmla="*/ 241 h 5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0"/>
                <a:gd name="T148" fmla="*/ 0 h 505"/>
                <a:gd name="T149" fmla="*/ 610 w 610"/>
                <a:gd name="T150" fmla="*/ 505 h 5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a:solidFill>
                <a:srgbClr val="000000"/>
              </a:solidFill>
              <a:round/>
              <a:headEnd/>
              <a:tailEnd/>
            </a:ln>
          </p:spPr>
          <p:txBody>
            <a:bodyPr/>
            <a:lstStyle/>
            <a:p>
              <a:endParaRPr lang="en-US"/>
            </a:p>
          </p:txBody>
        </p:sp>
        <p:sp>
          <p:nvSpPr>
            <p:cNvPr id="13320" name="Freeform 6"/>
            <p:cNvSpPr>
              <a:spLocks/>
            </p:cNvSpPr>
            <p:nvPr/>
          </p:nvSpPr>
          <p:spPr bwMode="auto">
            <a:xfrm>
              <a:off x="188" y="4"/>
              <a:ext cx="106" cy="58"/>
            </a:xfrm>
            <a:custGeom>
              <a:avLst/>
              <a:gdLst>
                <a:gd name="T0" fmla="*/ 0 w 106"/>
                <a:gd name="T1" fmla="*/ 0 h 58"/>
                <a:gd name="T2" fmla="*/ 53 w 106"/>
                <a:gd name="T3" fmla="*/ 28 h 58"/>
                <a:gd name="T4" fmla="*/ 106 w 106"/>
                <a:gd name="T5" fmla="*/ 58 h 58"/>
                <a:gd name="T6" fmla="*/ 0 60000 65536"/>
                <a:gd name="T7" fmla="*/ 0 60000 65536"/>
                <a:gd name="T8" fmla="*/ 0 60000 65536"/>
                <a:gd name="T9" fmla="*/ 0 w 106"/>
                <a:gd name="T10" fmla="*/ 0 h 58"/>
                <a:gd name="T11" fmla="*/ 106 w 106"/>
                <a:gd name="T12" fmla="*/ 58 h 58"/>
              </a:gdLst>
              <a:ahLst/>
              <a:cxnLst>
                <a:cxn ang="T6">
                  <a:pos x="T0" y="T1"/>
                </a:cxn>
                <a:cxn ang="T7">
                  <a:pos x="T2" y="T3"/>
                </a:cxn>
                <a:cxn ang="T8">
                  <a:pos x="T4" y="T5"/>
                </a:cxn>
              </a:cxnLst>
              <a:rect l="T9" t="T10" r="T11" b="T12"/>
              <a:pathLst>
                <a:path w="106" h="58">
                  <a:moveTo>
                    <a:pt x="0" y="0"/>
                  </a:moveTo>
                  <a:lnTo>
                    <a:pt x="53" y="28"/>
                  </a:lnTo>
                  <a:lnTo>
                    <a:pt x="106" y="5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1" name="Freeform 7"/>
            <p:cNvSpPr>
              <a:spLocks/>
            </p:cNvSpPr>
            <p:nvPr/>
          </p:nvSpPr>
          <p:spPr bwMode="auto">
            <a:xfrm rot="-1242821">
              <a:off x="85" y="218"/>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2" name="Freeform 8"/>
            <p:cNvSpPr>
              <a:spLocks/>
            </p:cNvSpPr>
            <p:nvPr/>
          </p:nvSpPr>
          <p:spPr bwMode="auto">
            <a:xfrm rot="-1448732">
              <a:off x="160" y="56"/>
              <a:ext cx="6" cy="17"/>
            </a:xfrm>
            <a:custGeom>
              <a:avLst/>
              <a:gdLst>
                <a:gd name="T0" fmla="*/ 6 w 6"/>
                <a:gd name="T1" fmla="*/ 0 h 17"/>
                <a:gd name="T2" fmla="*/ 2 w 6"/>
                <a:gd name="T3" fmla="*/ 9 h 17"/>
                <a:gd name="T4" fmla="*/ 0 w 6"/>
                <a:gd name="T5" fmla="*/ 17 h 17"/>
                <a:gd name="T6" fmla="*/ 0 60000 65536"/>
                <a:gd name="T7" fmla="*/ 0 60000 65536"/>
                <a:gd name="T8" fmla="*/ 0 60000 65536"/>
                <a:gd name="T9" fmla="*/ 0 w 6"/>
                <a:gd name="T10" fmla="*/ 0 h 17"/>
                <a:gd name="T11" fmla="*/ 6 w 6"/>
                <a:gd name="T12" fmla="*/ 17 h 17"/>
              </a:gdLst>
              <a:ahLst/>
              <a:cxnLst>
                <a:cxn ang="T6">
                  <a:pos x="T0" y="T1"/>
                </a:cxn>
                <a:cxn ang="T7">
                  <a:pos x="T2" y="T3"/>
                </a:cxn>
                <a:cxn ang="T8">
                  <a:pos x="T4" y="T5"/>
                </a:cxn>
              </a:cxnLst>
              <a:rect l="T9" t="T10" r="T11" b="T12"/>
              <a:pathLst>
                <a:path w="6" h="17">
                  <a:moveTo>
                    <a:pt x="6" y="0"/>
                  </a:moveTo>
                  <a:lnTo>
                    <a:pt x="2" y="9"/>
                  </a:lnTo>
                  <a:lnTo>
                    <a:pt x="0" y="1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3" name="Freeform 9"/>
            <p:cNvSpPr>
              <a:spLocks/>
            </p:cNvSpPr>
            <p:nvPr/>
          </p:nvSpPr>
          <p:spPr bwMode="auto">
            <a:xfrm rot="-996420">
              <a:off x="71" y="40"/>
              <a:ext cx="3" cy="14"/>
            </a:xfrm>
            <a:custGeom>
              <a:avLst/>
              <a:gdLst>
                <a:gd name="T0" fmla="*/ 3 w 3"/>
                <a:gd name="T1" fmla="*/ 0 h 14"/>
                <a:gd name="T2" fmla="*/ 0 w 3"/>
                <a:gd name="T3" fmla="*/ 7 h 14"/>
                <a:gd name="T4" fmla="*/ 0 w 3"/>
                <a:gd name="T5" fmla="*/ 14 h 14"/>
                <a:gd name="T6" fmla="*/ 0 60000 65536"/>
                <a:gd name="T7" fmla="*/ 0 60000 65536"/>
                <a:gd name="T8" fmla="*/ 0 60000 65536"/>
                <a:gd name="T9" fmla="*/ 0 w 3"/>
                <a:gd name="T10" fmla="*/ 0 h 14"/>
                <a:gd name="T11" fmla="*/ 3 w 3"/>
                <a:gd name="T12" fmla="*/ 14 h 14"/>
              </a:gdLst>
              <a:ahLst/>
              <a:cxnLst>
                <a:cxn ang="T6">
                  <a:pos x="T0" y="T1"/>
                </a:cxn>
                <a:cxn ang="T7">
                  <a:pos x="T2" y="T3"/>
                </a:cxn>
                <a:cxn ang="T8">
                  <a:pos x="T4" y="T5"/>
                </a:cxn>
              </a:cxnLst>
              <a:rect l="T9" t="T10" r="T11" b="T12"/>
              <a:pathLst>
                <a:path w="3" h="14">
                  <a:moveTo>
                    <a:pt x="3" y="0"/>
                  </a:moveTo>
                  <a:lnTo>
                    <a:pt x="0" y="7"/>
                  </a:lnTo>
                  <a:lnTo>
                    <a:pt x="0" y="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3324" name="Group 10"/>
            <p:cNvGrpSpPr>
              <a:grpSpLocks/>
            </p:cNvGrpSpPr>
            <p:nvPr/>
          </p:nvGrpSpPr>
          <p:grpSpPr bwMode="auto">
            <a:xfrm rot="-9224892">
              <a:off x="454" y="300"/>
              <a:ext cx="242" cy="270"/>
              <a:chOff x="0" y="0"/>
              <a:chExt cx="557" cy="547"/>
            </a:xfrm>
          </p:grpSpPr>
          <p:sp>
            <p:nvSpPr>
              <p:cNvPr id="2" name="Freeform 11"/>
              <p:cNvSpPr>
                <a:spLocks/>
              </p:cNvSpPr>
              <p:nvPr/>
            </p:nvSpPr>
            <p:spPr bwMode="auto">
              <a:xfrm>
                <a:off x="0" y="0"/>
                <a:ext cx="557" cy="547"/>
              </a:xfrm>
              <a:custGeom>
                <a:avLst/>
                <a:gdLst>
                  <a:gd name="T0" fmla="*/ 18 w 1112"/>
                  <a:gd name="T1" fmla="*/ 2 h 1094"/>
                  <a:gd name="T2" fmla="*/ 17 w 1112"/>
                  <a:gd name="T3" fmla="*/ 4 h 1094"/>
                  <a:gd name="T4" fmla="*/ 16 w 1112"/>
                  <a:gd name="T5" fmla="*/ 6 h 1094"/>
                  <a:gd name="T6" fmla="*/ 16 w 1112"/>
                  <a:gd name="T7" fmla="*/ 7 h 1094"/>
                  <a:gd name="T8" fmla="*/ 15 w 1112"/>
                  <a:gd name="T9" fmla="*/ 9 h 1094"/>
                  <a:gd name="T10" fmla="*/ 15 w 1112"/>
                  <a:gd name="T11" fmla="*/ 11 h 1094"/>
                  <a:gd name="T12" fmla="*/ 15 w 1112"/>
                  <a:gd name="T13" fmla="*/ 12 h 1094"/>
                  <a:gd name="T14" fmla="*/ 15 w 1112"/>
                  <a:gd name="T15" fmla="*/ 14 h 1094"/>
                  <a:gd name="T16" fmla="*/ 15 w 1112"/>
                  <a:gd name="T17" fmla="*/ 15 h 1094"/>
                  <a:gd name="T18" fmla="*/ 15 w 1112"/>
                  <a:gd name="T19" fmla="*/ 17 h 1094"/>
                  <a:gd name="T20" fmla="*/ 4 w 1112"/>
                  <a:gd name="T21" fmla="*/ 17 h 1094"/>
                  <a:gd name="T22" fmla="*/ 3 w 1112"/>
                  <a:gd name="T23" fmla="*/ 7 h 1094"/>
                  <a:gd name="T24" fmla="*/ 1 w 1112"/>
                  <a:gd name="T25" fmla="*/ 1 h 1094"/>
                  <a:gd name="T26" fmla="*/ 0 w 1112"/>
                  <a:gd name="T27" fmla="*/ 0 h 1094"/>
                  <a:gd name="T28" fmla="*/ 7 w 1112"/>
                  <a:gd name="T29" fmla="*/ 1 h 1094"/>
                  <a:gd name="T30" fmla="*/ 12 w 1112"/>
                  <a:gd name="T31" fmla="*/ 1 h 1094"/>
                  <a:gd name="T32" fmla="*/ 16 w 1112"/>
                  <a:gd name="T33" fmla="*/ 1 h 1094"/>
                  <a:gd name="T34" fmla="*/ 18 w 1112"/>
                  <a:gd name="T35" fmla="*/ 2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p>
            </p:txBody>
          </p:sp>
          <p:sp>
            <p:nvSpPr>
              <p:cNvPr id="3" name="Oval 12"/>
              <p:cNvSpPr>
                <a:spLocks noChangeArrowheads="1"/>
              </p:cNvSpPr>
              <p:nvPr/>
            </p:nvSpPr>
            <p:spPr bwMode="auto">
              <a:xfrm>
                <a:off x="336" y="412"/>
                <a:ext cx="61" cy="70"/>
              </a:xfrm>
              <a:prstGeom prst="ellipse">
                <a:avLst/>
              </a:prstGeom>
              <a:solidFill>
                <a:srgbClr val="FFFFFF"/>
              </a:solidFill>
              <a:ln w="9525">
                <a:solidFill>
                  <a:srgbClr val="000000"/>
                </a:solidFill>
                <a:round/>
                <a:headEnd/>
                <a:tailEnd/>
              </a:ln>
            </p:spPr>
            <p:txBody>
              <a:bodyPr/>
              <a:lstStyle/>
              <a:p>
                <a:endParaRPr lang="en-US"/>
              </a:p>
            </p:txBody>
          </p:sp>
        </p:grpSp>
        <p:sp>
          <p:nvSpPr>
            <p:cNvPr id="13325" name="Freeform 13"/>
            <p:cNvSpPr>
              <a:spLocks/>
            </p:cNvSpPr>
            <p:nvPr/>
          </p:nvSpPr>
          <p:spPr bwMode="auto">
            <a:xfrm rot="-5887819">
              <a:off x="155" y="267"/>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6" name="Freeform 14"/>
            <p:cNvSpPr>
              <a:spLocks/>
            </p:cNvSpPr>
            <p:nvPr/>
          </p:nvSpPr>
          <p:spPr bwMode="auto">
            <a:xfrm rot="-487819">
              <a:off x="274" y="15"/>
              <a:ext cx="47" cy="29"/>
            </a:xfrm>
            <a:custGeom>
              <a:avLst/>
              <a:gdLst>
                <a:gd name="T0" fmla="*/ 0 w 53"/>
                <a:gd name="T1" fmla="*/ 0 h 34"/>
                <a:gd name="T2" fmla="*/ 9 w 53"/>
                <a:gd name="T3" fmla="*/ 3 h 34"/>
                <a:gd name="T4" fmla="*/ 26 w 53"/>
                <a:gd name="T5" fmla="*/ 13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7" name="Freeform 15"/>
            <p:cNvSpPr>
              <a:spLocks/>
            </p:cNvSpPr>
            <p:nvPr/>
          </p:nvSpPr>
          <p:spPr bwMode="auto">
            <a:xfrm>
              <a:off x="4" y="7"/>
              <a:ext cx="40" cy="7"/>
            </a:xfrm>
            <a:custGeom>
              <a:avLst/>
              <a:gdLst>
                <a:gd name="T0" fmla="*/ 0 w 40"/>
                <a:gd name="T1" fmla="*/ 4 h 7"/>
                <a:gd name="T2" fmla="*/ 16 w 40"/>
                <a:gd name="T3" fmla="*/ 6 h 7"/>
                <a:gd name="T4" fmla="*/ 25 w 40"/>
                <a:gd name="T5" fmla="*/ 7 h 7"/>
                <a:gd name="T6" fmla="*/ 33 w 40"/>
                <a:gd name="T7" fmla="*/ 5 h 7"/>
                <a:gd name="T8" fmla="*/ 40 w 40"/>
                <a:gd name="T9" fmla="*/ 0 h 7"/>
                <a:gd name="T10" fmla="*/ 0 60000 65536"/>
                <a:gd name="T11" fmla="*/ 0 60000 65536"/>
                <a:gd name="T12" fmla="*/ 0 60000 65536"/>
                <a:gd name="T13" fmla="*/ 0 60000 65536"/>
                <a:gd name="T14" fmla="*/ 0 60000 65536"/>
                <a:gd name="T15" fmla="*/ 0 w 40"/>
                <a:gd name="T16" fmla="*/ 0 h 7"/>
                <a:gd name="T17" fmla="*/ 40 w 40"/>
                <a:gd name="T18" fmla="*/ 7 h 7"/>
              </a:gdLst>
              <a:ahLst/>
              <a:cxnLst>
                <a:cxn ang="T10">
                  <a:pos x="T0" y="T1"/>
                </a:cxn>
                <a:cxn ang="T11">
                  <a:pos x="T2" y="T3"/>
                </a:cxn>
                <a:cxn ang="T12">
                  <a:pos x="T4" y="T5"/>
                </a:cxn>
                <a:cxn ang="T13">
                  <a:pos x="T6" y="T7"/>
                </a:cxn>
                <a:cxn ang="T14">
                  <a:pos x="T8" y="T9"/>
                </a:cxn>
              </a:cxnLst>
              <a:rect l="T15" t="T16" r="T17" b="T18"/>
              <a:pathLst>
                <a:path w="40" h="7">
                  <a:moveTo>
                    <a:pt x="0" y="4"/>
                  </a:moveTo>
                  <a:lnTo>
                    <a:pt x="16" y="6"/>
                  </a:lnTo>
                  <a:lnTo>
                    <a:pt x="25" y="7"/>
                  </a:lnTo>
                  <a:lnTo>
                    <a:pt x="33" y="5"/>
                  </a:lnTo>
                  <a:lnTo>
                    <a:pt x="4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328" name="Oval 16"/>
          <p:cNvSpPr>
            <a:spLocks noChangeArrowheads="1"/>
          </p:cNvSpPr>
          <p:nvPr/>
        </p:nvSpPr>
        <p:spPr bwMode="auto">
          <a:xfrm>
            <a:off x="5815013" y="1616075"/>
            <a:ext cx="3048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29" name="Text Box 17"/>
          <p:cNvSpPr txBox="1">
            <a:spLocks noChangeArrowheads="1"/>
          </p:cNvSpPr>
          <p:nvPr/>
        </p:nvSpPr>
        <p:spPr bwMode="auto">
          <a:xfrm>
            <a:off x="304800" y="4495800"/>
            <a:ext cx="853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b="1"/>
              <a:t>Lực mà lò xo tác động lên hòn bi làm hòn bi chuyển động theo hướng khác.</a:t>
            </a:r>
          </a:p>
          <a:p>
            <a:pPr eaLnBrk="1" hangingPunct="1">
              <a:spcBef>
                <a:spcPct val="50000"/>
              </a:spcBef>
            </a:pPr>
            <a:endParaRPr lang="en-US" b="1">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0.00573 0.0088 L -0.26093 0.16435 " pathEditMode="relative" rAng="0" ptsTypes="AA">
                                      <p:cBhvr>
                                        <p:cTn id="6" dur="500" fill="hold"/>
                                        <p:tgtEl>
                                          <p:spTgt spid="13328"/>
                                        </p:tgtEl>
                                        <p:attrNameLst>
                                          <p:attrName>ppt_x,ppt_y</p:attrName>
                                        </p:attrNameLst>
                                      </p:cBhvr>
                                      <p:rCtr x="-13100" y="7800"/>
                                    </p:animMotion>
                                  </p:childTnLst>
                                </p:cTn>
                              </p:par>
                            </p:childTnLst>
                          </p:cTn>
                        </p:par>
                        <p:par>
                          <p:cTn id="7" fill="hold" nodeType="afterGroup">
                            <p:stCondLst>
                              <p:cond delay="500"/>
                            </p:stCondLst>
                            <p:childTnLst>
                              <p:par>
                                <p:cTn id="8" presetID="0" presetClass="path" presetSubtype="0" accel="50000" decel="50000" fill="hold" grpId="1" nodeType="afterEffect">
                                  <p:stCondLst>
                                    <p:cond delay="0"/>
                                  </p:stCondLst>
                                  <p:childTnLst>
                                    <p:animMotion origin="layout" path="M -0.26093 0.16436 C -0.23628 0.14514 -0.21163 0.12593 -0.18593 0.16436 C -0.16024 0.20278 -0.12118 0.28912 -0.10642 0.39468 C -0.09166 0.50024 -0.09896 0.73056 -0.09739 0.79769 " pathEditMode="relative" rAng="0" ptsTypes="aaaA">
                                      <p:cBhvr>
                                        <p:cTn id="9" dur="2000" fill="hold"/>
                                        <p:tgtEl>
                                          <p:spTgt spid="13328"/>
                                        </p:tgtEl>
                                        <p:attrNameLst>
                                          <p:attrName>ppt_x,ppt_y</p:attrName>
                                        </p:attrNameLst>
                                      </p:cBhvr>
                                      <p:rCtr x="0" y="0"/>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3329"/>
                                        </p:tgtEl>
                                        <p:attrNameLst>
                                          <p:attrName>style.visibility</p:attrName>
                                        </p:attrNameLst>
                                      </p:cBhvr>
                                      <p:to>
                                        <p:strVal val="visible"/>
                                      </p:to>
                                    </p:set>
                                    <p:animEffect transition="in" filter="blinds(horizontal)">
                                      <p:cBhvr>
                                        <p:cTn id="14" dur="500"/>
                                        <p:tgtEl>
                                          <p:spTgt spid="13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8" grpId="0" animBg="1"/>
      <p:bldP spid="13328" grpId="1" animBg="1"/>
      <p:bldP spid="1332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rot="5522162" flipV="1">
            <a:off x="2046288" y="2206625"/>
            <a:ext cx="1593850" cy="1295400"/>
            <a:chOff x="0" y="0"/>
            <a:chExt cx="715" cy="625"/>
          </a:xfrm>
        </p:grpSpPr>
        <p:sp>
          <p:nvSpPr>
            <p:cNvPr id="14384" name="Freeform 3"/>
            <p:cNvSpPr>
              <a:spLocks/>
            </p:cNvSpPr>
            <p:nvPr/>
          </p:nvSpPr>
          <p:spPr bwMode="auto">
            <a:xfrm rot="-4297709">
              <a:off x="16" y="65"/>
              <a:ext cx="610" cy="505"/>
            </a:xfrm>
            <a:custGeom>
              <a:avLst/>
              <a:gdLst>
                <a:gd name="T0" fmla="*/ 229 w 610"/>
                <a:gd name="T1" fmla="*/ 274 h 505"/>
                <a:gd name="T2" fmla="*/ 191 w 610"/>
                <a:gd name="T3" fmla="*/ 267 h 505"/>
                <a:gd name="T4" fmla="*/ 151 w 610"/>
                <a:gd name="T5" fmla="*/ 251 h 505"/>
                <a:gd name="T6" fmla="*/ 105 w 610"/>
                <a:gd name="T7" fmla="*/ 220 h 505"/>
                <a:gd name="T8" fmla="*/ 68 w 610"/>
                <a:gd name="T9" fmla="*/ 226 h 505"/>
                <a:gd name="T10" fmla="*/ 88 w 610"/>
                <a:gd name="T11" fmla="*/ 259 h 505"/>
                <a:gd name="T12" fmla="*/ 123 w 610"/>
                <a:gd name="T13" fmla="*/ 312 h 505"/>
                <a:gd name="T14" fmla="*/ 175 w 610"/>
                <a:gd name="T15" fmla="*/ 343 h 505"/>
                <a:gd name="T16" fmla="*/ 249 w 610"/>
                <a:gd name="T17" fmla="*/ 385 h 505"/>
                <a:gd name="T18" fmla="*/ 305 w 610"/>
                <a:gd name="T19" fmla="*/ 399 h 505"/>
                <a:gd name="T20" fmla="*/ 335 w 610"/>
                <a:gd name="T21" fmla="*/ 411 h 505"/>
                <a:gd name="T22" fmla="*/ 371 w 610"/>
                <a:gd name="T23" fmla="*/ 421 h 505"/>
                <a:gd name="T24" fmla="*/ 398 w 610"/>
                <a:gd name="T25" fmla="*/ 433 h 505"/>
                <a:gd name="T26" fmla="*/ 435 w 610"/>
                <a:gd name="T27" fmla="*/ 459 h 505"/>
                <a:gd name="T28" fmla="*/ 462 w 610"/>
                <a:gd name="T29" fmla="*/ 483 h 505"/>
                <a:gd name="T30" fmla="*/ 494 w 610"/>
                <a:gd name="T31" fmla="*/ 500 h 505"/>
                <a:gd name="T32" fmla="*/ 506 w 610"/>
                <a:gd name="T33" fmla="*/ 490 h 505"/>
                <a:gd name="T34" fmla="*/ 516 w 610"/>
                <a:gd name="T35" fmla="*/ 448 h 505"/>
                <a:gd name="T36" fmla="*/ 550 w 610"/>
                <a:gd name="T37" fmla="*/ 404 h 505"/>
                <a:gd name="T38" fmla="*/ 581 w 610"/>
                <a:gd name="T39" fmla="*/ 354 h 505"/>
                <a:gd name="T40" fmla="*/ 595 w 610"/>
                <a:gd name="T41" fmla="*/ 325 h 505"/>
                <a:gd name="T42" fmla="*/ 573 w 610"/>
                <a:gd name="T43" fmla="*/ 304 h 505"/>
                <a:gd name="T44" fmla="*/ 541 w 610"/>
                <a:gd name="T45" fmla="*/ 291 h 505"/>
                <a:gd name="T46" fmla="*/ 522 w 610"/>
                <a:gd name="T47" fmla="*/ 278 h 505"/>
                <a:gd name="T48" fmla="*/ 477 w 610"/>
                <a:gd name="T49" fmla="*/ 190 h 505"/>
                <a:gd name="T50" fmla="*/ 441 w 610"/>
                <a:gd name="T51" fmla="*/ 125 h 505"/>
                <a:gd name="T52" fmla="*/ 414 w 610"/>
                <a:gd name="T53" fmla="*/ 91 h 505"/>
                <a:gd name="T54" fmla="*/ 394 w 610"/>
                <a:gd name="T55" fmla="*/ 55 h 505"/>
                <a:gd name="T56" fmla="*/ 373 w 610"/>
                <a:gd name="T57" fmla="*/ 39 h 505"/>
                <a:gd name="T58" fmla="*/ 337 w 610"/>
                <a:gd name="T59" fmla="*/ 27 h 505"/>
                <a:gd name="T60" fmla="*/ 300 w 610"/>
                <a:gd name="T61" fmla="*/ 17 h 505"/>
                <a:gd name="T62" fmla="*/ 252 w 610"/>
                <a:gd name="T63" fmla="*/ 16 h 505"/>
                <a:gd name="T64" fmla="*/ 206 w 610"/>
                <a:gd name="T65" fmla="*/ 11 h 505"/>
                <a:gd name="T66" fmla="*/ 189 w 610"/>
                <a:gd name="T67" fmla="*/ 6 h 505"/>
                <a:gd name="T68" fmla="*/ 146 w 610"/>
                <a:gd name="T69" fmla="*/ 3 h 505"/>
                <a:gd name="T70" fmla="*/ 98 w 610"/>
                <a:gd name="T71" fmla="*/ 6 h 505"/>
                <a:gd name="T72" fmla="*/ 54 w 610"/>
                <a:gd name="T73" fmla="*/ 5 h 505"/>
                <a:gd name="T74" fmla="*/ 12 w 610"/>
                <a:gd name="T75" fmla="*/ 0 h 505"/>
                <a:gd name="T76" fmla="*/ 2 w 610"/>
                <a:gd name="T77" fmla="*/ 26 h 505"/>
                <a:gd name="T78" fmla="*/ 24 w 610"/>
                <a:gd name="T79" fmla="*/ 44 h 505"/>
                <a:gd name="T80" fmla="*/ 72 w 610"/>
                <a:gd name="T81" fmla="*/ 54 h 505"/>
                <a:gd name="T82" fmla="*/ 122 w 610"/>
                <a:gd name="T83" fmla="*/ 71 h 505"/>
                <a:gd name="T84" fmla="*/ 159 w 610"/>
                <a:gd name="T85" fmla="*/ 72 h 505"/>
                <a:gd name="T86" fmla="*/ 195 w 610"/>
                <a:gd name="T87" fmla="*/ 101 h 505"/>
                <a:gd name="T88" fmla="*/ 228 w 610"/>
                <a:gd name="T89" fmla="*/ 125 h 505"/>
                <a:gd name="T90" fmla="*/ 248 w 610"/>
                <a:gd name="T91" fmla="*/ 149 h 505"/>
                <a:gd name="T92" fmla="*/ 267 w 610"/>
                <a:gd name="T93" fmla="*/ 175 h 505"/>
                <a:gd name="T94" fmla="*/ 274 w 610"/>
                <a:gd name="T95" fmla="*/ 200 h 505"/>
                <a:gd name="T96" fmla="*/ 275 w 610"/>
                <a:gd name="T97" fmla="*/ 241 h 5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0"/>
                <a:gd name="T148" fmla="*/ 0 h 505"/>
                <a:gd name="T149" fmla="*/ 610 w 610"/>
                <a:gd name="T150" fmla="*/ 505 h 5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a:solidFill>
                <a:srgbClr val="000000"/>
              </a:solidFill>
              <a:round/>
              <a:headEnd/>
              <a:tailEnd/>
            </a:ln>
          </p:spPr>
          <p:txBody>
            <a:bodyPr/>
            <a:lstStyle/>
            <a:p>
              <a:endParaRPr lang="en-US"/>
            </a:p>
          </p:txBody>
        </p:sp>
        <p:sp>
          <p:nvSpPr>
            <p:cNvPr id="14385" name="Freeform 4"/>
            <p:cNvSpPr>
              <a:spLocks/>
            </p:cNvSpPr>
            <p:nvPr/>
          </p:nvSpPr>
          <p:spPr bwMode="auto">
            <a:xfrm rot="-4297709">
              <a:off x="41" y="283"/>
              <a:ext cx="106" cy="58"/>
            </a:xfrm>
            <a:custGeom>
              <a:avLst/>
              <a:gdLst>
                <a:gd name="T0" fmla="*/ 0 w 106"/>
                <a:gd name="T1" fmla="*/ 0 h 58"/>
                <a:gd name="T2" fmla="*/ 53 w 106"/>
                <a:gd name="T3" fmla="*/ 28 h 58"/>
                <a:gd name="T4" fmla="*/ 106 w 106"/>
                <a:gd name="T5" fmla="*/ 58 h 58"/>
                <a:gd name="T6" fmla="*/ 0 60000 65536"/>
                <a:gd name="T7" fmla="*/ 0 60000 65536"/>
                <a:gd name="T8" fmla="*/ 0 60000 65536"/>
                <a:gd name="T9" fmla="*/ 0 w 106"/>
                <a:gd name="T10" fmla="*/ 0 h 58"/>
                <a:gd name="T11" fmla="*/ 106 w 106"/>
                <a:gd name="T12" fmla="*/ 58 h 58"/>
              </a:gdLst>
              <a:ahLst/>
              <a:cxnLst>
                <a:cxn ang="T6">
                  <a:pos x="T0" y="T1"/>
                </a:cxn>
                <a:cxn ang="T7">
                  <a:pos x="T2" y="T3"/>
                </a:cxn>
                <a:cxn ang="T8">
                  <a:pos x="T4" y="T5"/>
                </a:cxn>
              </a:cxnLst>
              <a:rect l="T9" t="T10" r="T11" b="T12"/>
              <a:pathLst>
                <a:path w="106" h="58">
                  <a:moveTo>
                    <a:pt x="0" y="0"/>
                  </a:moveTo>
                  <a:lnTo>
                    <a:pt x="53" y="28"/>
                  </a:lnTo>
                  <a:lnTo>
                    <a:pt x="106" y="5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6" name="Freeform 5"/>
            <p:cNvSpPr>
              <a:spLocks/>
            </p:cNvSpPr>
            <p:nvPr/>
          </p:nvSpPr>
          <p:spPr bwMode="auto">
            <a:xfrm rot="-5540530">
              <a:off x="235" y="492"/>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7" name="Freeform 6"/>
            <p:cNvSpPr>
              <a:spLocks/>
            </p:cNvSpPr>
            <p:nvPr/>
          </p:nvSpPr>
          <p:spPr bwMode="auto">
            <a:xfrm rot="-5746443">
              <a:off x="94" y="385"/>
              <a:ext cx="6" cy="17"/>
            </a:xfrm>
            <a:custGeom>
              <a:avLst/>
              <a:gdLst>
                <a:gd name="T0" fmla="*/ 6 w 6"/>
                <a:gd name="T1" fmla="*/ 0 h 17"/>
                <a:gd name="T2" fmla="*/ 2 w 6"/>
                <a:gd name="T3" fmla="*/ 9 h 17"/>
                <a:gd name="T4" fmla="*/ 0 w 6"/>
                <a:gd name="T5" fmla="*/ 17 h 17"/>
                <a:gd name="T6" fmla="*/ 0 60000 65536"/>
                <a:gd name="T7" fmla="*/ 0 60000 65536"/>
                <a:gd name="T8" fmla="*/ 0 60000 65536"/>
                <a:gd name="T9" fmla="*/ 0 w 6"/>
                <a:gd name="T10" fmla="*/ 0 h 17"/>
                <a:gd name="T11" fmla="*/ 6 w 6"/>
                <a:gd name="T12" fmla="*/ 17 h 17"/>
              </a:gdLst>
              <a:ahLst/>
              <a:cxnLst>
                <a:cxn ang="T6">
                  <a:pos x="T0" y="T1"/>
                </a:cxn>
                <a:cxn ang="T7">
                  <a:pos x="T2" y="T3"/>
                </a:cxn>
                <a:cxn ang="T8">
                  <a:pos x="T4" y="T5"/>
                </a:cxn>
              </a:cxnLst>
              <a:rect l="T9" t="T10" r="T11" b="T12"/>
              <a:pathLst>
                <a:path w="6" h="17">
                  <a:moveTo>
                    <a:pt x="6" y="0"/>
                  </a:moveTo>
                  <a:lnTo>
                    <a:pt x="2" y="9"/>
                  </a:lnTo>
                  <a:lnTo>
                    <a:pt x="0" y="1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8" name="Freeform 7"/>
            <p:cNvSpPr>
              <a:spLocks/>
            </p:cNvSpPr>
            <p:nvPr/>
          </p:nvSpPr>
          <p:spPr bwMode="auto">
            <a:xfrm rot="-5294128">
              <a:off x="50" y="466"/>
              <a:ext cx="3" cy="14"/>
            </a:xfrm>
            <a:custGeom>
              <a:avLst/>
              <a:gdLst>
                <a:gd name="T0" fmla="*/ 3 w 3"/>
                <a:gd name="T1" fmla="*/ 0 h 14"/>
                <a:gd name="T2" fmla="*/ 0 w 3"/>
                <a:gd name="T3" fmla="*/ 7 h 14"/>
                <a:gd name="T4" fmla="*/ 0 w 3"/>
                <a:gd name="T5" fmla="*/ 14 h 14"/>
                <a:gd name="T6" fmla="*/ 0 60000 65536"/>
                <a:gd name="T7" fmla="*/ 0 60000 65536"/>
                <a:gd name="T8" fmla="*/ 0 60000 65536"/>
                <a:gd name="T9" fmla="*/ 0 w 3"/>
                <a:gd name="T10" fmla="*/ 0 h 14"/>
                <a:gd name="T11" fmla="*/ 3 w 3"/>
                <a:gd name="T12" fmla="*/ 14 h 14"/>
              </a:gdLst>
              <a:ahLst/>
              <a:cxnLst>
                <a:cxn ang="T6">
                  <a:pos x="T0" y="T1"/>
                </a:cxn>
                <a:cxn ang="T7">
                  <a:pos x="T2" y="T3"/>
                </a:cxn>
                <a:cxn ang="T8">
                  <a:pos x="T4" y="T5"/>
                </a:cxn>
              </a:cxnLst>
              <a:rect l="T9" t="T10" r="T11" b="T12"/>
              <a:pathLst>
                <a:path w="3" h="14">
                  <a:moveTo>
                    <a:pt x="3" y="0"/>
                  </a:moveTo>
                  <a:lnTo>
                    <a:pt x="0" y="7"/>
                  </a:lnTo>
                  <a:lnTo>
                    <a:pt x="0" y="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389" name="Group 8"/>
            <p:cNvGrpSpPr>
              <a:grpSpLocks/>
            </p:cNvGrpSpPr>
            <p:nvPr/>
          </p:nvGrpSpPr>
          <p:grpSpPr bwMode="auto">
            <a:xfrm rot="8077398">
              <a:off x="459" y="-14"/>
              <a:ext cx="242" cy="270"/>
              <a:chOff x="0" y="0"/>
              <a:chExt cx="557" cy="547"/>
            </a:xfrm>
          </p:grpSpPr>
          <p:sp>
            <p:nvSpPr>
              <p:cNvPr id="14393" name="Freeform 9"/>
              <p:cNvSpPr>
                <a:spLocks/>
              </p:cNvSpPr>
              <p:nvPr/>
            </p:nvSpPr>
            <p:spPr bwMode="auto">
              <a:xfrm>
                <a:off x="0" y="0"/>
                <a:ext cx="557" cy="547"/>
              </a:xfrm>
              <a:custGeom>
                <a:avLst/>
                <a:gdLst>
                  <a:gd name="T0" fmla="*/ 18 w 1112"/>
                  <a:gd name="T1" fmla="*/ 2 h 1094"/>
                  <a:gd name="T2" fmla="*/ 17 w 1112"/>
                  <a:gd name="T3" fmla="*/ 4 h 1094"/>
                  <a:gd name="T4" fmla="*/ 16 w 1112"/>
                  <a:gd name="T5" fmla="*/ 6 h 1094"/>
                  <a:gd name="T6" fmla="*/ 16 w 1112"/>
                  <a:gd name="T7" fmla="*/ 7 h 1094"/>
                  <a:gd name="T8" fmla="*/ 15 w 1112"/>
                  <a:gd name="T9" fmla="*/ 9 h 1094"/>
                  <a:gd name="T10" fmla="*/ 15 w 1112"/>
                  <a:gd name="T11" fmla="*/ 11 h 1094"/>
                  <a:gd name="T12" fmla="*/ 15 w 1112"/>
                  <a:gd name="T13" fmla="*/ 12 h 1094"/>
                  <a:gd name="T14" fmla="*/ 15 w 1112"/>
                  <a:gd name="T15" fmla="*/ 14 h 1094"/>
                  <a:gd name="T16" fmla="*/ 15 w 1112"/>
                  <a:gd name="T17" fmla="*/ 15 h 1094"/>
                  <a:gd name="T18" fmla="*/ 15 w 1112"/>
                  <a:gd name="T19" fmla="*/ 17 h 1094"/>
                  <a:gd name="T20" fmla="*/ 4 w 1112"/>
                  <a:gd name="T21" fmla="*/ 17 h 1094"/>
                  <a:gd name="T22" fmla="*/ 3 w 1112"/>
                  <a:gd name="T23" fmla="*/ 7 h 1094"/>
                  <a:gd name="T24" fmla="*/ 1 w 1112"/>
                  <a:gd name="T25" fmla="*/ 1 h 1094"/>
                  <a:gd name="T26" fmla="*/ 0 w 1112"/>
                  <a:gd name="T27" fmla="*/ 0 h 1094"/>
                  <a:gd name="T28" fmla="*/ 7 w 1112"/>
                  <a:gd name="T29" fmla="*/ 1 h 1094"/>
                  <a:gd name="T30" fmla="*/ 12 w 1112"/>
                  <a:gd name="T31" fmla="*/ 1 h 1094"/>
                  <a:gd name="T32" fmla="*/ 16 w 1112"/>
                  <a:gd name="T33" fmla="*/ 1 h 1094"/>
                  <a:gd name="T34" fmla="*/ 18 w 1112"/>
                  <a:gd name="T35" fmla="*/ 2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p>
            </p:txBody>
          </p:sp>
          <p:sp>
            <p:nvSpPr>
              <p:cNvPr id="2" name="Oval 10"/>
              <p:cNvSpPr>
                <a:spLocks noChangeArrowheads="1"/>
              </p:cNvSpPr>
              <p:nvPr/>
            </p:nvSpPr>
            <p:spPr bwMode="auto">
              <a:xfrm>
                <a:off x="336" y="412"/>
                <a:ext cx="61" cy="70"/>
              </a:xfrm>
              <a:prstGeom prst="ellipse">
                <a:avLst/>
              </a:prstGeom>
              <a:solidFill>
                <a:srgbClr val="FFFFFF"/>
              </a:solidFill>
              <a:ln w="9525">
                <a:solidFill>
                  <a:srgbClr val="000000"/>
                </a:solidFill>
                <a:round/>
                <a:headEnd/>
                <a:tailEnd/>
              </a:ln>
            </p:spPr>
            <p:txBody>
              <a:bodyPr/>
              <a:lstStyle/>
              <a:p>
                <a:endParaRPr lang="en-US"/>
              </a:p>
            </p:txBody>
          </p:sp>
        </p:grpSp>
        <p:sp>
          <p:nvSpPr>
            <p:cNvPr id="14390" name="Freeform 11"/>
            <p:cNvSpPr>
              <a:spLocks/>
            </p:cNvSpPr>
            <p:nvPr/>
          </p:nvSpPr>
          <p:spPr bwMode="auto">
            <a:xfrm rot="-10185527">
              <a:off x="291" y="456"/>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1" name="Freeform 12"/>
            <p:cNvSpPr>
              <a:spLocks/>
            </p:cNvSpPr>
            <p:nvPr/>
          </p:nvSpPr>
          <p:spPr bwMode="auto">
            <a:xfrm rot="-4785527">
              <a:off x="83" y="240"/>
              <a:ext cx="47" cy="29"/>
            </a:xfrm>
            <a:custGeom>
              <a:avLst/>
              <a:gdLst>
                <a:gd name="T0" fmla="*/ 0 w 53"/>
                <a:gd name="T1" fmla="*/ 0 h 34"/>
                <a:gd name="T2" fmla="*/ 9 w 53"/>
                <a:gd name="T3" fmla="*/ 3 h 34"/>
                <a:gd name="T4" fmla="*/ 26 w 53"/>
                <a:gd name="T5" fmla="*/ 13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2" name="Freeform 13"/>
            <p:cNvSpPr>
              <a:spLocks/>
            </p:cNvSpPr>
            <p:nvPr/>
          </p:nvSpPr>
          <p:spPr bwMode="auto">
            <a:xfrm rot="-4297709">
              <a:off x="-16" y="505"/>
              <a:ext cx="40" cy="7"/>
            </a:xfrm>
            <a:custGeom>
              <a:avLst/>
              <a:gdLst>
                <a:gd name="T0" fmla="*/ 0 w 40"/>
                <a:gd name="T1" fmla="*/ 4 h 7"/>
                <a:gd name="T2" fmla="*/ 16 w 40"/>
                <a:gd name="T3" fmla="*/ 6 h 7"/>
                <a:gd name="T4" fmla="*/ 25 w 40"/>
                <a:gd name="T5" fmla="*/ 7 h 7"/>
                <a:gd name="T6" fmla="*/ 33 w 40"/>
                <a:gd name="T7" fmla="*/ 5 h 7"/>
                <a:gd name="T8" fmla="*/ 40 w 40"/>
                <a:gd name="T9" fmla="*/ 0 h 7"/>
                <a:gd name="T10" fmla="*/ 0 60000 65536"/>
                <a:gd name="T11" fmla="*/ 0 60000 65536"/>
                <a:gd name="T12" fmla="*/ 0 60000 65536"/>
                <a:gd name="T13" fmla="*/ 0 60000 65536"/>
                <a:gd name="T14" fmla="*/ 0 60000 65536"/>
                <a:gd name="T15" fmla="*/ 0 w 40"/>
                <a:gd name="T16" fmla="*/ 0 h 7"/>
                <a:gd name="T17" fmla="*/ 40 w 40"/>
                <a:gd name="T18" fmla="*/ 7 h 7"/>
              </a:gdLst>
              <a:ahLst/>
              <a:cxnLst>
                <a:cxn ang="T10">
                  <a:pos x="T0" y="T1"/>
                </a:cxn>
                <a:cxn ang="T11">
                  <a:pos x="T2" y="T3"/>
                </a:cxn>
                <a:cxn ang="T12">
                  <a:pos x="T4" y="T5"/>
                </a:cxn>
                <a:cxn ang="T13">
                  <a:pos x="T6" y="T7"/>
                </a:cxn>
                <a:cxn ang="T14">
                  <a:pos x="T8" y="T9"/>
                </a:cxn>
              </a:cxnLst>
              <a:rect l="T15" t="T16" r="T17" b="T18"/>
              <a:pathLst>
                <a:path w="40" h="7">
                  <a:moveTo>
                    <a:pt x="0" y="4"/>
                  </a:moveTo>
                  <a:lnTo>
                    <a:pt x="16" y="6"/>
                  </a:lnTo>
                  <a:lnTo>
                    <a:pt x="25" y="7"/>
                  </a:lnTo>
                  <a:lnTo>
                    <a:pt x="33" y="5"/>
                  </a:lnTo>
                  <a:lnTo>
                    <a:pt x="4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 name="Group 14"/>
          <p:cNvGrpSpPr>
            <a:grpSpLocks/>
          </p:cNvGrpSpPr>
          <p:nvPr/>
        </p:nvGrpSpPr>
        <p:grpSpPr bwMode="auto">
          <a:xfrm rot="-5938667" flipH="1" flipV="1">
            <a:off x="5164138" y="2054225"/>
            <a:ext cx="1593850" cy="1447800"/>
            <a:chOff x="0" y="0"/>
            <a:chExt cx="715" cy="625"/>
          </a:xfrm>
        </p:grpSpPr>
        <p:sp>
          <p:nvSpPr>
            <p:cNvPr id="14373" name="Freeform 15"/>
            <p:cNvSpPr>
              <a:spLocks/>
            </p:cNvSpPr>
            <p:nvPr/>
          </p:nvSpPr>
          <p:spPr bwMode="auto">
            <a:xfrm rot="-4297709">
              <a:off x="16" y="65"/>
              <a:ext cx="610" cy="505"/>
            </a:xfrm>
            <a:custGeom>
              <a:avLst/>
              <a:gdLst>
                <a:gd name="T0" fmla="*/ 229 w 610"/>
                <a:gd name="T1" fmla="*/ 274 h 505"/>
                <a:gd name="T2" fmla="*/ 191 w 610"/>
                <a:gd name="T3" fmla="*/ 267 h 505"/>
                <a:gd name="T4" fmla="*/ 151 w 610"/>
                <a:gd name="T5" fmla="*/ 251 h 505"/>
                <a:gd name="T6" fmla="*/ 105 w 610"/>
                <a:gd name="T7" fmla="*/ 220 h 505"/>
                <a:gd name="T8" fmla="*/ 68 w 610"/>
                <a:gd name="T9" fmla="*/ 226 h 505"/>
                <a:gd name="T10" fmla="*/ 88 w 610"/>
                <a:gd name="T11" fmla="*/ 259 h 505"/>
                <a:gd name="T12" fmla="*/ 123 w 610"/>
                <a:gd name="T13" fmla="*/ 312 h 505"/>
                <a:gd name="T14" fmla="*/ 175 w 610"/>
                <a:gd name="T15" fmla="*/ 343 h 505"/>
                <a:gd name="T16" fmla="*/ 249 w 610"/>
                <a:gd name="T17" fmla="*/ 385 h 505"/>
                <a:gd name="T18" fmla="*/ 305 w 610"/>
                <a:gd name="T19" fmla="*/ 399 h 505"/>
                <a:gd name="T20" fmla="*/ 335 w 610"/>
                <a:gd name="T21" fmla="*/ 411 h 505"/>
                <a:gd name="T22" fmla="*/ 371 w 610"/>
                <a:gd name="T23" fmla="*/ 421 h 505"/>
                <a:gd name="T24" fmla="*/ 398 w 610"/>
                <a:gd name="T25" fmla="*/ 433 h 505"/>
                <a:gd name="T26" fmla="*/ 435 w 610"/>
                <a:gd name="T27" fmla="*/ 459 h 505"/>
                <a:gd name="T28" fmla="*/ 462 w 610"/>
                <a:gd name="T29" fmla="*/ 483 h 505"/>
                <a:gd name="T30" fmla="*/ 494 w 610"/>
                <a:gd name="T31" fmla="*/ 500 h 505"/>
                <a:gd name="T32" fmla="*/ 506 w 610"/>
                <a:gd name="T33" fmla="*/ 490 h 505"/>
                <a:gd name="T34" fmla="*/ 516 w 610"/>
                <a:gd name="T35" fmla="*/ 448 h 505"/>
                <a:gd name="T36" fmla="*/ 550 w 610"/>
                <a:gd name="T37" fmla="*/ 404 h 505"/>
                <a:gd name="T38" fmla="*/ 581 w 610"/>
                <a:gd name="T39" fmla="*/ 354 h 505"/>
                <a:gd name="T40" fmla="*/ 595 w 610"/>
                <a:gd name="T41" fmla="*/ 325 h 505"/>
                <a:gd name="T42" fmla="*/ 573 w 610"/>
                <a:gd name="T43" fmla="*/ 304 h 505"/>
                <a:gd name="T44" fmla="*/ 541 w 610"/>
                <a:gd name="T45" fmla="*/ 291 h 505"/>
                <a:gd name="T46" fmla="*/ 522 w 610"/>
                <a:gd name="T47" fmla="*/ 278 h 505"/>
                <a:gd name="T48" fmla="*/ 477 w 610"/>
                <a:gd name="T49" fmla="*/ 190 h 505"/>
                <a:gd name="T50" fmla="*/ 441 w 610"/>
                <a:gd name="T51" fmla="*/ 125 h 505"/>
                <a:gd name="T52" fmla="*/ 414 w 610"/>
                <a:gd name="T53" fmla="*/ 91 h 505"/>
                <a:gd name="T54" fmla="*/ 394 w 610"/>
                <a:gd name="T55" fmla="*/ 55 h 505"/>
                <a:gd name="T56" fmla="*/ 373 w 610"/>
                <a:gd name="T57" fmla="*/ 39 h 505"/>
                <a:gd name="T58" fmla="*/ 337 w 610"/>
                <a:gd name="T59" fmla="*/ 27 h 505"/>
                <a:gd name="T60" fmla="*/ 300 w 610"/>
                <a:gd name="T61" fmla="*/ 17 h 505"/>
                <a:gd name="T62" fmla="*/ 252 w 610"/>
                <a:gd name="T63" fmla="*/ 16 h 505"/>
                <a:gd name="T64" fmla="*/ 206 w 610"/>
                <a:gd name="T65" fmla="*/ 11 h 505"/>
                <a:gd name="T66" fmla="*/ 189 w 610"/>
                <a:gd name="T67" fmla="*/ 6 h 505"/>
                <a:gd name="T68" fmla="*/ 146 w 610"/>
                <a:gd name="T69" fmla="*/ 3 h 505"/>
                <a:gd name="T70" fmla="*/ 98 w 610"/>
                <a:gd name="T71" fmla="*/ 6 h 505"/>
                <a:gd name="T72" fmla="*/ 54 w 610"/>
                <a:gd name="T73" fmla="*/ 5 h 505"/>
                <a:gd name="T74" fmla="*/ 12 w 610"/>
                <a:gd name="T75" fmla="*/ 0 h 505"/>
                <a:gd name="T76" fmla="*/ 2 w 610"/>
                <a:gd name="T77" fmla="*/ 26 h 505"/>
                <a:gd name="T78" fmla="*/ 24 w 610"/>
                <a:gd name="T79" fmla="*/ 44 h 505"/>
                <a:gd name="T80" fmla="*/ 72 w 610"/>
                <a:gd name="T81" fmla="*/ 54 h 505"/>
                <a:gd name="T82" fmla="*/ 122 w 610"/>
                <a:gd name="T83" fmla="*/ 71 h 505"/>
                <a:gd name="T84" fmla="*/ 159 w 610"/>
                <a:gd name="T85" fmla="*/ 72 h 505"/>
                <a:gd name="T86" fmla="*/ 195 w 610"/>
                <a:gd name="T87" fmla="*/ 101 h 505"/>
                <a:gd name="T88" fmla="*/ 228 w 610"/>
                <a:gd name="T89" fmla="*/ 125 h 505"/>
                <a:gd name="T90" fmla="*/ 248 w 610"/>
                <a:gd name="T91" fmla="*/ 149 h 505"/>
                <a:gd name="T92" fmla="*/ 267 w 610"/>
                <a:gd name="T93" fmla="*/ 175 h 505"/>
                <a:gd name="T94" fmla="*/ 274 w 610"/>
                <a:gd name="T95" fmla="*/ 200 h 505"/>
                <a:gd name="T96" fmla="*/ 275 w 610"/>
                <a:gd name="T97" fmla="*/ 241 h 5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0"/>
                <a:gd name="T148" fmla="*/ 0 h 505"/>
                <a:gd name="T149" fmla="*/ 610 w 610"/>
                <a:gd name="T150" fmla="*/ 505 h 5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a:solidFill>
                <a:srgbClr val="000000"/>
              </a:solidFill>
              <a:round/>
              <a:headEnd/>
              <a:tailEnd/>
            </a:ln>
          </p:spPr>
          <p:txBody>
            <a:bodyPr/>
            <a:lstStyle/>
            <a:p>
              <a:endParaRPr lang="en-US"/>
            </a:p>
          </p:txBody>
        </p:sp>
        <p:sp>
          <p:nvSpPr>
            <p:cNvPr id="14374" name="Freeform 16"/>
            <p:cNvSpPr>
              <a:spLocks/>
            </p:cNvSpPr>
            <p:nvPr/>
          </p:nvSpPr>
          <p:spPr bwMode="auto">
            <a:xfrm rot="-4297709">
              <a:off x="41" y="283"/>
              <a:ext cx="106" cy="58"/>
            </a:xfrm>
            <a:custGeom>
              <a:avLst/>
              <a:gdLst>
                <a:gd name="T0" fmla="*/ 0 w 106"/>
                <a:gd name="T1" fmla="*/ 0 h 58"/>
                <a:gd name="T2" fmla="*/ 53 w 106"/>
                <a:gd name="T3" fmla="*/ 28 h 58"/>
                <a:gd name="T4" fmla="*/ 106 w 106"/>
                <a:gd name="T5" fmla="*/ 58 h 58"/>
                <a:gd name="T6" fmla="*/ 0 60000 65536"/>
                <a:gd name="T7" fmla="*/ 0 60000 65536"/>
                <a:gd name="T8" fmla="*/ 0 60000 65536"/>
                <a:gd name="T9" fmla="*/ 0 w 106"/>
                <a:gd name="T10" fmla="*/ 0 h 58"/>
                <a:gd name="T11" fmla="*/ 106 w 106"/>
                <a:gd name="T12" fmla="*/ 58 h 58"/>
              </a:gdLst>
              <a:ahLst/>
              <a:cxnLst>
                <a:cxn ang="T6">
                  <a:pos x="T0" y="T1"/>
                </a:cxn>
                <a:cxn ang="T7">
                  <a:pos x="T2" y="T3"/>
                </a:cxn>
                <a:cxn ang="T8">
                  <a:pos x="T4" y="T5"/>
                </a:cxn>
              </a:cxnLst>
              <a:rect l="T9" t="T10" r="T11" b="T12"/>
              <a:pathLst>
                <a:path w="106" h="58">
                  <a:moveTo>
                    <a:pt x="0" y="0"/>
                  </a:moveTo>
                  <a:lnTo>
                    <a:pt x="53" y="28"/>
                  </a:lnTo>
                  <a:lnTo>
                    <a:pt x="106" y="5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5" name="Freeform 17"/>
            <p:cNvSpPr>
              <a:spLocks/>
            </p:cNvSpPr>
            <p:nvPr/>
          </p:nvSpPr>
          <p:spPr bwMode="auto">
            <a:xfrm rot="-5540530">
              <a:off x="235" y="492"/>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6" name="Freeform 18"/>
            <p:cNvSpPr>
              <a:spLocks/>
            </p:cNvSpPr>
            <p:nvPr/>
          </p:nvSpPr>
          <p:spPr bwMode="auto">
            <a:xfrm rot="-5746443">
              <a:off x="94" y="385"/>
              <a:ext cx="6" cy="17"/>
            </a:xfrm>
            <a:custGeom>
              <a:avLst/>
              <a:gdLst>
                <a:gd name="T0" fmla="*/ 6 w 6"/>
                <a:gd name="T1" fmla="*/ 0 h 17"/>
                <a:gd name="T2" fmla="*/ 2 w 6"/>
                <a:gd name="T3" fmla="*/ 9 h 17"/>
                <a:gd name="T4" fmla="*/ 0 w 6"/>
                <a:gd name="T5" fmla="*/ 17 h 17"/>
                <a:gd name="T6" fmla="*/ 0 60000 65536"/>
                <a:gd name="T7" fmla="*/ 0 60000 65536"/>
                <a:gd name="T8" fmla="*/ 0 60000 65536"/>
                <a:gd name="T9" fmla="*/ 0 w 6"/>
                <a:gd name="T10" fmla="*/ 0 h 17"/>
                <a:gd name="T11" fmla="*/ 6 w 6"/>
                <a:gd name="T12" fmla="*/ 17 h 17"/>
              </a:gdLst>
              <a:ahLst/>
              <a:cxnLst>
                <a:cxn ang="T6">
                  <a:pos x="T0" y="T1"/>
                </a:cxn>
                <a:cxn ang="T7">
                  <a:pos x="T2" y="T3"/>
                </a:cxn>
                <a:cxn ang="T8">
                  <a:pos x="T4" y="T5"/>
                </a:cxn>
              </a:cxnLst>
              <a:rect l="T9" t="T10" r="T11" b="T12"/>
              <a:pathLst>
                <a:path w="6" h="17">
                  <a:moveTo>
                    <a:pt x="6" y="0"/>
                  </a:moveTo>
                  <a:lnTo>
                    <a:pt x="2" y="9"/>
                  </a:lnTo>
                  <a:lnTo>
                    <a:pt x="0" y="1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7" name="Freeform 19"/>
            <p:cNvSpPr>
              <a:spLocks/>
            </p:cNvSpPr>
            <p:nvPr/>
          </p:nvSpPr>
          <p:spPr bwMode="auto">
            <a:xfrm rot="-5294128">
              <a:off x="50" y="466"/>
              <a:ext cx="3" cy="14"/>
            </a:xfrm>
            <a:custGeom>
              <a:avLst/>
              <a:gdLst>
                <a:gd name="T0" fmla="*/ 3 w 3"/>
                <a:gd name="T1" fmla="*/ 0 h 14"/>
                <a:gd name="T2" fmla="*/ 0 w 3"/>
                <a:gd name="T3" fmla="*/ 7 h 14"/>
                <a:gd name="T4" fmla="*/ 0 w 3"/>
                <a:gd name="T5" fmla="*/ 14 h 14"/>
                <a:gd name="T6" fmla="*/ 0 60000 65536"/>
                <a:gd name="T7" fmla="*/ 0 60000 65536"/>
                <a:gd name="T8" fmla="*/ 0 60000 65536"/>
                <a:gd name="T9" fmla="*/ 0 w 3"/>
                <a:gd name="T10" fmla="*/ 0 h 14"/>
                <a:gd name="T11" fmla="*/ 3 w 3"/>
                <a:gd name="T12" fmla="*/ 14 h 14"/>
              </a:gdLst>
              <a:ahLst/>
              <a:cxnLst>
                <a:cxn ang="T6">
                  <a:pos x="T0" y="T1"/>
                </a:cxn>
                <a:cxn ang="T7">
                  <a:pos x="T2" y="T3"/>
                </a:cxn>
                <a:cxn ang="T8">
                  <a:pos x="T4" y="T5"/>
                </a:cxn>
              </a:cxnLst>
              <a:rect l="T9" t="T10" r="T11" b="T12"/>
              <a:pathLst>
                <a:path w="3" h="14">
                  <a:moveTo>
                    <a:pt x="3" y="0"/>
                  </a:moveTo>
                  <a:lnTo>
                    <a:pt x="0" y="7"/>
                  </a:lnTo>
                  <a:lnTo>
                    <a:pt x="0" y="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378" name="Group 20"/>
            <p:cNvGrpSpPr>
              <a:grpSpLocks/>
            </p:cNvGrpSpPr>
            <p:nvPr/>
          </p:nvGrpSpPr>
          <p:grpSpPr bwMode="auto">
            <a:xfrm rot="8077398">
              <a:off x="459" y="-14"/>
              <a:ext cx="242" cy="270"/>
              <a:chOff x="0" y="0"/>
              <a:chExt cx="557" cy="547"/>
            </a:xfrm>
          </p:grpSpPr>
          <p:sp>
            <p:nvSpPr>
              <p:cNvPr id="14382" name="Freeform 21"/>
              <p:cNvSpPr>
                <a:spLocks/>
              </p:cNvSpPr>
              <p:nvPr/>
            </p:nvSpPr>
            <p:spPr bwMode="auto">
              <a:xfrm>
                <a:off x="0" y="0"/>
                <a:ext cx="557" cy="547"/>
              </a:xfrm>
              <a:custGeom>
                <a:avLst/>
                <a:gdLst>
                  <a:gd name="T0" fmla="*/ 18 w 1112"/>
                  <a:gd name="T1" fmla="*/ 2 h 1094"/>
                  <a:gd name="T2" fmla="*/ 17 w 1112"/>
                  <a:gd name="T3" fmla="*/ 4 h 1094"/>
                  <a:gd name="T4" fmla="*/ 16 w 1112"/>
                  <a:gd name="T5" fmla="*/ 6 h 1094"/>
                  <a:gd name="T6" fmla="*/ 16 w 1112"/>
                  <a:gd name="T7" fmla="*/ 7 h 1094"/>
                  <a:gd name="T8" fmla="*/ 15 w 1112"/>
                  <a:gd name="T9" fmla="*/ 9 h 1094"/>
                  <a:gd name="T10" fmla="*/ 15 w 1112"/>
                  <a:gd name="T11" fmla="*/ 11 h 1094"/>
                  <a:gd name="T12" fmla="*/ 15 w 1112"/>
                  <a:gd name="T13" fmla="*/ 12 h 1094"/>
                  <a:gd name="T14" fmla="*/ 15 w 1112"/>
                  <a:gd name="T15" fmla="*/ 14 h 1094"/>
                  <a:gd name="T16" fmla="*/ 15 w 1112"/>
                  <a:gd name="T17" fmla="*/ 15 h 1094"/>
                  <a:gd name="T18" fmla="*/ 15 w 1112"/>
                  <a:gd name="T19" fmla="*/ 17 h 1094"/>
                  <a:gd name="T20" fmla="*/ 4 w 1112"/>
                  <a:gd name="T21" fmla="*/ 17 h 1094"/>
                  <a:gd name="T22" fmla="*/ 3 w 1112"/>
                  <a:gd name="T23" fmla="*/ 7 h 1094"/>
                  <a:gd name="T24" fmla="*/ 1 w 1112"/>
                  <a:gd name="T25" fmla="*/ 1 h 1094"/>
                  <a:gd name="T26" fmla="*/ 0 w 1112"/>
                  <a:gd name="T27" fmla="*/ 0 h 1094"/>
                  <a:gd name="T28" fmla="*/ 7 w 1112"/>
                  <a:gd name="T29" fmla="*/ 1 h 1094"/>
                  <a:gd name="T30" fmla="*/ 12 w 1112"/>
                  <a:gd name="T31" fmla="*/ 1 h 1094"/>
                  <a:gd name="T32" fmla="*/ 16 w 1112"/>
                  <a:gd name="T33" fmla="*/ 1 h 1094"/>
                  <a:gd name="T34" fmla="*/ 18 w 1112"/>
                  <a:gd name="T35" fmla="*/ 2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p>
            </p:txBody>
          </p:sp>
          <p:sp>
            <p:nvSpPr>
              <p:cNvPr id="14383" name="Oval 22"/>
              <p:cNvSpPr>
                <a:spLocks noChangeArrowheads="1"/>
              </p:cNvSpPr>
              <p:nvPr/>
            </p:nvSpPr>
            <p:spPr bwMode="auto">
              <a:xfrm>
                <a:off x="336" y="412"/>
                <a:ext cx="61" cy="70"/>
              </a:xfrm>
              <a:prstGeom prst="ellipse">
                <a:avLst/>
              </a:prstGeom>
              <a:solidFill>
                <a:srgbClr val="FFFFFF"/>
              </a:solidFill>
              <a:ln w="9525">
                <a:solidFill>
                  <a:srgbClr val="000000"/>
                </a:solidFill>
                <a:round/>
                <a:headEnd/>
                <a:tailEnd/>
              </a:ln>
            </p:spPr>
            <p:txBody>
              <a:bodyPr/>
              <a:lstStyle/>
              <a:p>
                <a:endParaRPr lang="en-US"/>
              </a:p>
            </p:txBody>
          </p:sp>
        </p:grpSp>
        <p:sp>
          <p:nvSpPr>
            <p:cNvPr id="14379" name="Freeform 23"/>
            <p:cNvSpPr>
              <a:spLocks/>
            </p:cNvSpPr>
            <p:nvPr/>
          </p:nvSpPr>
          <p:spPr bwMode="auto">
            <a:xfrm rot="-10185527">
              <a:off x="291" y="456"/>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0" name="Freeform 24"/>
            <p:cNvSpPr>
              <a:spLocks/>
            </p:cNvSpPr>
            <p:nvPr/>
          </p:nvSpPr>
          <p:spPr bwMode="auto">
            <a:xfrm rot="-4785527">
              <a:off x="83" y="240"/>
              <a:ext cx="47" cy="29"/>
            </a:xfrm>
            <a:custGeom>
              <a:avLst/>
              <a:gdLst>
                <a:gd name="T0" fmla="*/ 0 w 53"/>
                <a:gd name="T1" fmla="*/ 0 h 34"/>
                <a:gd name="T2" fmla="*/ 9 w 53"/>
                <a:gd name="T3" fmla="*/ 3 h 34"/>
                <a:gd name="T4" fmla="*/ 26 w 53"/>
                <a:gd name="T5" fmla="*/ 13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1" name="Freeform 25"/>
            <p:cNvSpPr>
              <a:spLocks/>
            </p:cNvSpPr>
            <p:nvPr/>
          </p:nvSpPr>
          <p:spPr bwMode="auto">
            <a:xfrm rot="-4297709">
              <a:off x="-16" y="505"/>
              <a:ext cx="40" cy="7"/>
            </a:xfrm>
            <a:custGeom>
              <a:avLst/>
              <a:gdLst>
                <a:gd name="T0" fmla="*/ 0 w 40"/>
                <a:gd name="T1" fmla="*/ 4 h 7"/>
                <a:gd name="T2" fmla="*/ 16 w 40"/>
                <a:gd name="T3" fmla="*/ 6 h 7"/>
                <a:gd name="T4" fmla="*/ 25 w 40"/>
                <a:gd name="T5" fmla="*/ 7 h 7"/>
                <a:gd name="T6" fmla="*/ 33 w 40"/>
                <a:gd name="T7" fmla="*/ 5 h 7"/>
                <a:gd name="T8" fmla="*/ 40 w 40"/>
                <a:gd name="T9" fmla="*/ 0 h 7"/>
                <a:gd name="T10" fmla="*/ 0 60000 65536"/>
                <a:gd name="T11" fmla="*/ 0 60000 65536"/>
                <a:gd name="T12" fmla="*/ 0 60000 65536"/>
                <a:gd name="T13" fmla="*/ 0 60000 65536"/>
                <a:gd name="T14" fmla="*/ 0 60000 65536"/>
                <a:gd name="T15" fmla="*/ 0 w 40"/>
                <a:gd name="T16" fmla="*/ 0 h 7"/>
                <a:gd name="T17" fmla="*/ 40 w 40"/>
                <a:gd name="T18" fmla="*/ 7 h 7"/>
              </a:gdLst>
              <a:ahLst/>
              <a:cxnLst>
                <a:cxn ang="T10">
                  <a:pos x="T0" y="T1"/>
                </a:cxn>
                <a:cxn ang="T11">
                  <a:pos x="T2" y="T3"/>
                </a:cxn>
                <a:cxn ang="T12">
                  <a:pos x="T4" y="T5"/>
                </a:cxn>
                <a:cxn ang="T13">
                  <a:pos x="T6" y="T7"/>
                </a:cxn>
                <a:cxn ang="T14">
                  <a:pos x="T8" y="T9"/>
                </a:cxn>
              </a:cxnLst>
              <a:rect l="T15" t="T16" r="T17" b="T18"/>
              <a:pathLst>
                <a:path w="40" h="7">
                  <a:moveTo>
                    <a:pt x="0" y="4"/>
                  </a:moveTo>
                  <a:lnTo>
                    <a:pt x="16" y="6"/>
                  </a:lnTo>
                  <a:lnTo>
                    <a:pt x="25" y="7"/>
                  </a:lnTo>
                  <a:lnTo>
                    <a:pt x="33" y="5"/>
                  </a:lnTo>
                  <a:lnTo>
                    <a:pt x="4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 name="Group 26"/>
          <p:cNvGrpSpPr>
            <a:grpSpLocks/>
          </p:cNvGrpSpPr>
          <p:nvPr/>
        </p:nvGrpSpPr>
        <p:grpSpPr bwMode="auto">
          <a:xfrm rot="-5400000">
            <a:off x="4068763" y="1720850"/>
            <a:ext cx="471488" cy="839787"/>
            <a:chOff x="0" y="0"/>
            <a:chExt cx="322" cy="808"/>
          </a:xfrm>
        </p:grpSpPr>
        <p:sp>
          <p:nvSpPr>
            <p:cNvPr id="14364" name="Oval 27"/>
            <p:cNvSpPr>
              <a:spLocks noChangeArrowheads="1"/>
            </p:cNvSpPr>
            <p:nvPr/>
          </p:nvSpPr>
          <p:spPr bwMode="auto">
            <a:xfrm rot="5400000">
              <a:off x="94" y="-91"/>
              <a:ext cx="135" cy="317"/>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5" name="Oval 28"/>
            <p:cNvSpPr>
              <a:spLocks noChangeArrowheads="1"/>
            </p:cNvSpPr>
            <p:nvPr/>
          </p:nvSpPr>
          <p:spPr bwMode="auto">
            <a:xfrm rot="5400000">
              <a:off x="94" y="-12"/>
              <a:ext cx="135" cy="317"/>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6" name="Oval 29"/>
            <p:cNvSpPr>
              <a:spLocks noChangeArrowheads="1"/>
            </p:cNvSpPr>
            <p:nvPr/>
          </p:nvSpPr>
          <p:spPr bwMode="auto">
            <a:xfrm rot="5400000">
              <a:off x="94" y="75"/>
              <a:ext cx="135" cy="317"/>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7" name="Oval 30"/>
            <p:cNvSpPr>
              <a:spLocks noChangeArrowheads="1"/>
            </p:cNvSpPr>
            <p:nvPr/>
          </p:nvSpPr>
          <p:spPr bwMode="auto">
            <a:xfrm rot="5400000">
              <a:off x="95" y="160"/>
              <a:ext cx="134" cy="317"/>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8" name="Oval 31"/>
            <p:cNvSpPr>
              <a:spLocks noChangeArrowheads="1"/>
            </p:cNvSpPr>
            <p:nvPr/>
          </p:nvSpPr>
          <p:spPr bwMode="auto">
            <a:xfrm rot="5400000">
              <a:off x="94" y="241"/>
              <a:ext cx="135" cy="317"/>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9" name="Oval 32"/>
            <p:cNvSpPr>
              <a:spLocks noChangeArrowheads="1"/>
            </p:cNvSpPr>
            <p:nvPr/>
          </p:nvSpPr>
          <p:spPr bwMode="auto">
            <a:xfrm rot="5400000">
              <a:off x="94" y="328"/>
              <a:ext cx="135" cy="317"/>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70" name="Oval 33"/>
            <p:cNvSpPr>
              <a:spLocks noChangeArrowheads="1"/>
            </p:cNvSpPr>
            <p:nvPr/>
          </p:nvSpPr>
          <p:spPr bwMode="auto">
            <a:xfrm rot="5400000">
              <a:off x="88" y="413"/>
              <a:ext cx="135" cy="316"/>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71" name="Oval 34"/>
            <p:cNvSpPr>
              <a:spLocks noChangeArrowheads="1"/>
            </p:cNvSpPr>
            <p:nvPr/>
          </p:nvSpPr>
          <p:spPr bwMode="auto">
            <a:xfrm rot="5400000">
              <a:off x="88" y="494"/>
              <a:ext cx="135" cy="316"/>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72" name="Oval 35"/>
            <p:cNvSpPr>
              <a:spLocks noChangeArrowheads="1"/>
            </p:cNvSpPr>
            <p:nvPr/>
          </p:nvSpPr>
          <p:spPr bwMode="auto">
            <a:xfrm rot="5400000">
              <a:off x="88" y="581"/>
              <a:ext cx="135" cy="316"/>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8" name="Group 36"/>
          <p:cNvGrpSpPr>
            <a:grpSpLocks/>
          </p:cNvGrpSpPr>
          <p:nvPr/>
        </p:nvGrpSpPr>
        <p:grpSpPr bwMode="auto">
          <a:xfrm>
            <a:off x="3352800" y="1905000"/>
            <a:ext cx="1938338" cy="471488"/>
            <a:chOff x="0" y="0"/>
            <a:chExt cx="1221" cy="297"/>
          </a:xfrm>
        </p:grpSpPr>
        <p:sp>
          <p:nvSpPr>
            <p:cNvPr id="14344" name="Oval 37"/>
            <p:cNvSpPr>
              <a:spLocks noChangeArrowheads="1"/>
            </p:cNvSpPr>
            <p:nvPr/>
          </p:nvSpPr>
          <p:spPr bwMode="auto">
            <a:xfrm>
              <a:off x="0" y="0"/>
              <a:ext cx="184" cy="292"/>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5" name="Oval 38"/>
            <p:cNvSpPr>
              <a:spLocks noChangeArrowheads="1"/>
            </p:cNvSpPr>
            <p:nvPr/>
          </p:nvSpPr>
          <p:spPr bwMode="auto">
            <a:xfrm>
              <a:off x="117" y="0"/>
              <a:ext cx="183" cy="292"/>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Oval 39"/>
            <p:cNvSpPr>
              <a:spLocks noChangeArrowheads="1"/>
            </p:cNvSpPr>
            <p:nvPr/>
          </p:nvSpPr>
          <p:spPr bwMode="auto">
            <a:xfrm>
              <a:off x="226" y="0"/>
              <a:ext cx="185" cy="292"/>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7" name="Oval 40"/>
            <p:cNvSpPr>
              <a:spLocks noChangeArrowheads="1"/>
            </p:cNvSpPr>
            <p:nvPr/>
          </p:nvSpPr>
          <p:spPr bwMode="auto">
            <a:xfrm>
              <a:off x="345" y="0"/>
              <a:ext cx="185" cy="292"/>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8" name="Oval 41"/>
            <p:cNvSpPr>
              <a:spLocks noChangeArrowheads="1"/>
            </p:cNvSpPr>
            <p:nvPr/>
          </p:nvSpPr>
          <p:spPr bwMode="auto">
            <a:xfrm>
              <a:off x="460" y="5"/>
              <a:ext cx="184" cy="291"/>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9" name="Oval 42"/>
            <p:cNvSpPr>
              <a:spLocks noChangeArrowheads="1"/>
            </p:cNvSpPr>
            <p:nvPr/>
          </p:nvSpPr>
          <p:spPr bwMode="auto">
            <a:xfrm>
              <a:off x="571" y="5"/>
              <a:ext cx="184" cy="291"/>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0" name="Oval 43"/>
            <p:cNvSpPr>
              <a:spLocks noChangeArrowheads="1"/>
            </p:cNvSpPr>
            <p:nvPr/>
          </p:nvSpPr>
          <p:spPr bwMode="auto">
            <a:xfrm>
              <a:off x="690" y="5"/>
              <a:ext cx="184" cy="291"/>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4351" name="Group 44"/>
            <p:cNvGrpSpPr>
              <a:grpSpLocks/>
            </p:cNvGrpSpPr>
            <p:nvPr/>
          </p:nvGrpSpPr>
          <p:grpSpPr bwMode="auto">
            <a:xfrm rot="-5400000">
              <a:off x="459" y="-403"/>
              <a:ext cx="297" cy="1104"/>
              <a:chOff x="0" y="0"/>
              <a:chExt cx="322" cy="808"/>
            </a:xfrm>
          </p:grpSpPr>
          <p:sp>
            <p:nvSpPr>
              <p:cNvPr id="14355" name="Oval 45"/>
              <p:cNvSpPr>
                <a:spLocks noChangeArrowheads="1"/>
              </p:cNvSpPr>
              <p:nvPr/>
            </p:nvSpPr>
            <p:spPr bwMode="auto">
              <a:xfrm rot="5400000">
                <a:off x="94" y="-91"/>
                <a:ext cx="135" cy="317"/>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6" name="Oval 46"/>
              <p:cNvSpPr>
                <a:spLocks noChangeArrowheads="1"/>
              </p:cNvSpPr>
              <p:nvPr/>
            </p:nvSpPr>
            <p:spPr bwMode="auto">
              <a:xfrm rot="5400000">
                <a:off x="94" y="-12"/>
                <a:ext cx="135" cy="317"/>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7" name="Oval 47"/>
              <p:cNvSpPr>
                <a:spLocks noChangeArrowheads="1"/>
              </p:cNvSpPr>
              <p:nvPr/>
            </p:nvSpPr>
            <p:spPr bwMode="auto">
              <a:xfrm rot="5400000">
                <a:off x="94" y="75"/>
                <a:ext cx="135" cy="317"/>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8" name="Oval 48"/>
              <p:cNvSpPr>
                <a:spLocks noChangeArrowheads="1"/>
              </p:cNvSpPr>
              <p:nvPr/>
            </p:nvSpPr>
            <p:spPr bwMode="auto">
              <a:xfrm rot="5400000">
                <a:off x="95" y="160"/>
                <a:ext cx="134" cy="317"/>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9" name="Oval 49"/>
              <p:cNvSpPr>
                <a:spLocks noChangeArrowheads="1"/>
              </p:cNvSpPr>
              <p:nvPr/>
            </p:nvSpPr>
            <p:spPr bwMode="auto">
              <a:xfrm rot="5400000">
                <a:off x="94" y="241"/>
                <a:ext cx="135" cy="317"/>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0" name="Oval 50"/>
              <p:cNvSpPr>
                <a:spLocks noChangeArrowheads="1"/>
              </p:cNvSpPr>
              <p:nvPr/>
            </p:nvSpPr>
            <p:spPr bwMode="auto">
              <a:xfrm rot="5400000">
                <a:off x="94" y="328"/>
                <a:ext cx="135" cy="317"/>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1" name="Oval 51"/>
              <p:cNvSpPr>
                <a:spLocks noChangeArrowheads="1"/>
              </p:cNvSpPr>
              <p:nvPr/>
            </p:nvSpPr>
            <p:spPr bwMode="auto">
              <a:xfrm rot="5400000">
                <a:off x="88" y="413"/>
                <a:ext cx="135" cy="316"/>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2" name="Oval 52"/>
              <p:cNvSpPr>
                <a:spLocks noChangeArrowheads="1"/>
              </p:cNvSpPr>
              <p:nvPr/>
            </p:nvSpPr>
            <p:spPr bwMode="auto">
              <a:xfrm rot="5400000">
                <a:off x="88" y="494"/>
                <a:ext cx="135" cy="316"/>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3" name="Oval 53"/>
              <p:cNvSpPr>
                <a:spLocks noChangeArrowheads="1"/>
              </p:cNvSpPr>
              <p:nvPr/>
            </p:nvSpPr>
            <p:spPr bwMode="auto">
              <a:xfrm rot="5400000">
                <a:off x="88" y="581"/>
                <a:ext cx="135" cy="316"/>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352" name="Oval 54"/>
            <p:cNvSpPr>
              <a:spLocks noChangeArrowheads="1"/>
            </p:cNvSpPr>
            <p:nvPr/>
          </p:nvSpPr>
          <p:spPr bwMode="auto">
            <a:xfrm>
              <a:off x="802" y="0"/>
              <a:ext cx="184" cy="292"/>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3" name="Oval 55"/>
            <p:cNvSpPr>
              <a:spLocks noChangeArrowheads="1"/>
            </p:cNvSpPr>
            <p:nvPr/>
          </p:nvSpPr>
          <p:spPr bwMode="auto">
            <a:xfrm>
              <a:off x="921" y="0"/>
              <a:ext cx="184" cy="292"/>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4" name="Oval 56"/>
            <p:cNvSpPr>
              <a:spLocks noChangeArrowheads="1"/>
            </p:cNvSpPr>
            <p:nvPr/>
          </p:nvSpPr>
          <p:spPr bwMode="auto">
            <a:xfrm>
              <a:off x="1038" y="0"/>
              <a:ext cx="183" cy="292"/>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394" name="Text Box 58" descr="Newsprint"/>
          <p:cNvSpPr txBox="1">
            <a:spLocks noChangeArrowheads="1"/>
          </p:cNvSpPr>
          <p:nvPr/>
        </p:nvSpPr>
        <p:spPr bwMode="auto">
          <a:xfrm>
            <a:off x="190500" y="4191000"/>
            <a:ext cx="8763000" cy="1016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eaLnBrk="1" hangingPunct="1">
              <a:spcBef>
                <a:spcPct val="50000"/>
              </a:spcBef>
            </a:pPr>
            <a:r>
              <a:rPr lang="en-US" b="1" dirty="0" err="1"/>
              <a:t>Lực</a:t>
            </a:r>
            <a:r>
              <a:rPr lang="en-US" b="1" dirty="0"/>
              <a:t> </a:t>
            </a:r>
            <a:r>
              <a:rPr lang="en-US" b="1" dirty="0" err="1"/>
              <a:t>mà</a:t>
            </a:r>
            <a:r>
              <a:rPr lang="en-US" b="1" dirty="0"/>
              <a:t> </a:t>
            </a:r>
            <a:r>
              <a:rPr lang="en-US" b="1" dirty="0" err="1"/>
              <a:t>tay</a:t>
            </a:r>
            <a:r>
              <a:rPr lang="en-US" b="1" dirty="0"/>
              <a:t> ta </a:t>
            </a:r>
            <a:r>
              <a:rPr lang="en-US" b="1" dirty="0" err="1"/>
              <a:t>tác</a:t>
            </a:r>
            <a:r>
              <a:rPr lang="en-US" b="1" dirty="0"/>
              <a:t> </a:t>
            </a:r>
            <a:r>
              <a:rPr lang="en-US" b="1" dirty="0" err="1"/>
              <a:t>dụng</a:t>
            </a:r>
            <a:r>
              <a:rPr lang="en-US" b="1" dirty="0"/>
              <a:t> </a:t>
            </a:r>
            <a:r>
              <a:rPr lang="en-US" b="1" dirty="0" err="1"/>
              <a:t>lên</a:t>
            </a:r>
            <a:r>
              <a:rPr lang="en-US" b="1" dirty="0"/>
              <a:t> </a:t>
            </a:r>
            <a:r>
              <a:rPr lang="en-US" b="1" dirty="0" err="1"/>
              <a:t>lò</a:t>
            </a:r>
            <a:r>
              <a:rPr lang="en-US" b="1" dirty="0"/>
              <a:t> xo </a:t>
            </a:r>
            <a:r>
              <a:rPr lang="en-US" b="1" dirty="0" err="1"/>
              <a:t>làm</a:t>
            </a:r>
            <a:r>
              <a:rPr lang="en-US" b="1" dirty="0"/>
              <a:t> </a:t>
            </a:r>
            <a:r>
              <a:rPr lang="en-US" b="1" dirty="0" err="1"/>
              <a:t>lò</a:t>
            </a:r>
            <a:r>
              <a:rPr lang="en-US" b="1" dirty="0"/>
              <a:t> xo </a:t>
            </a:r>
            <a:r>
              <a:rPr lang="en-US" b="1" dirty="0" err="1"/>
              <a:t>bị</a:t>
            </a:r>
            <a:r>
              <a:rPr lang="en-US" b="1" dirty="0"/>
              <a:t> </a:t>
            </a:r>
            <a:r>
              <a:rPr lang="en-US" b="1" dirty="0" err="1"/>
              <a:t>biến</a:t>
            </a:r>
            <a:r>
              <a:rPr lang="en-US" b="1" dirty="0"/>
              <a:t> </a:t>
            </a:r>
            <a:r>
              <a:rPr lang="en-US" b="1" dirty="0" err="1"/>
              <a:t>dạng</a:t>
            </a:r>
            <a:r>
              <a:rPr lang="en-US" b="1" dirty="0"/>
              <a:t>.</a:t>
            </a:r>
          </a:p>
          <a:p>
            <a:pPr algn="ctr" eaLnBrk="1" hangingPunct="1">
              <a:spcBef>
                <a:spcPct val="50000"/>
              </a:spcBef>
            </a:pPr>
            <a:endParaRPr lang="en-US" b="1" dirty="0">
              <a:latin typeface="VNI-Times" pitchFamily="2" charset="0"/>
            </a:endParaRPr>
          </a:p>
        </p:txBody>
      </p:sp>
      <p:sp>
        <p:nvSpPr>
          <p:cNvPr id="14342" name="Text Box 57" descr="Newsprint"/>
          <p:cNvSpPr txBox="1">
            <a:spLocks noChangeArrowheads="1"/>
          </p:cNvSpPr>
          <p:nvPr/>
        </p:nvSpPr>
        <p:spPr bwMode="auto">
          <a:xfrm>
            <a:off x="495300" y="152400"/>
            <a:ext cx="8153400" cy="16002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sz="2800" b="1">
                <a:solidFill>
                  <a:srgbClr val="000099"/>
                </a:solidFill>
              </a:rPr>
              <a:t>C6. Dùng tay ép hai đầu một lò xo. Nhận xét về kết quả của lực mà tay ta tác dụng lên lò xo.</a:t>
            </a:r>
          </a:p>
          <a:p>
            <a:pPr eaLnBrk="1" hangingPunct="1">
              <a:spcBef>
                <a:spcPct val="50000"/>
              </a:spcBef>
            </a:pPr>
            <a:endParaRPr lang="en-US" sz="2800" b="1">
              <a:solidFill>
                <a:srgbClr val="000099"/>
              </a:solidFill>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5.55112E-17 7.40741E-7 L 0.07083 0.00602 " pathEditMode="relative" rAng="0" ptsTypes="AA">
                                      <p:cBhvr>
                                        <p:cTn id="6" dur="500" fill="hold"/>
                                        <p:tgtEl>
                                          <p:spTgt spid="3"/>
                                        </p:tgtEl>
                                        <p:attrNameLst>
                                          <p:attrName>ppt_x,ppt_y</p:attrName>
                                        </p:attrNameLst>
                                      </p:cBhvr>
                                      <p:rCtr x="3500" y="300"/>
                                    </p:animMotion>
                                  </p:childTnLst>
                                </p:cTn>
                              </p:par>
                              <p:par>
                                <p:cTn id="7" presetID="35" presetClass="path" presetSubtype="0" accel="50000" decel="50000" fill="hold" nodeType="withEffect">
                                  <p:stCondLst>
                                    <p:cond delay="0"/>
                                  </p:stCondLst>
                                  <p:childTnLst>
                                    <p:animMotion origin="layout" path="M -3.33333E-6 1.85185E-6 L -0.07083 0.00602 " pathEditMode="relative" rAng="0" ptsTypes="AA">
                                      <p:cBhvr>
                                        <p:cTn id="8" dur="500" fill="hold"/>
                                        <p:tgtEl>
                                          <p:spTgt spid="5"/>
                                        </p:tgtEl>
                                        <p:attrNameLst>
                                          <p:attrName>ppt_x,ppt_y</p:attrName>
                                        </p:attrNameLst>
                                      </p:cBhvr>
                                      <p:rCtr x="-3300" y="300"/>
                                    </p:animMotion>
                                  </p:childTnLst>
                                </p:cTn>
                              </p:par>
                              <p:par>
                                <p:cTn id="9" presetID="55" presetClass="exit" presetSubtype="0" fill="hold" nodeType="withEffect">
                                  <p:stCondLst>
                                    <p:cond delay="0"/>
                                  </p:stCondLst>
                                  <p:childTnLst>
                                    <p:anim calcmode="lin" valueType="num">
                                      <p:cBhvr>
                                        <p:cTn id="10" dur="500"/>
                                        <p:tgtEl>
                                          <p:spTgt spid="8"/>
                                        </p:tgtEl>
                                        <p:attrNameLst>
                                          <p:attrName>ppt_w</p:attrName>
                                        </p:attrNameLst>
                                      </p:cBhvr>
                                      <p:tavLst>
                                        <p:tav tm="0">
                                          <p:val>
                                            <p:strVal val="ppt_w"/>
                                          </p:val>
                                        </p:tav>
                                        <p:tav tm="100000">
                                          <p:val>
                                            <p:strVal val="ppt_w*0.70"/>
                                          </p:val>
                                        </p:tav>
                                      </p:tavLst>
                                    </p:anim>
                                    <p:anim calcmode="lin" valueType="num">
                                      <p:cBhvr>
                                        <p:cTn id="11" dur="500"/>
                                        <p:tgtEl>
                                          <p:spTgt spid="8"/>
                                        </p:tgtEl>
                                        <p:attrNameLst>
                                          <p:attrName>ppt_h</p:attrName>
                                        </p:attrNameLst>
                                      </p:cBhvr>
                                      <p:tavLst>
                                        <p:tav tm="0">
                                          <p:val>
                                            <p:strVal val="ppt_h"/>
                                          </p:val>
                                        </p:tav>
                                        <p:tav tm="100000">
                                          <p:val>
                                            <p:strVal val="ppt_h"/>
                                          </p:val>
                                        </p:tav>
                                      </p:tavLst>
                                    </p:anim>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50" presetClass="entr" presetSubtype="0" decel="10000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strVal val="#ppt_w+.3"/>
                                          </p:val>
                                        </p:tav>
                                        <p:tav tm="100000">
                                          <p:val>
                                            <p:strVal val="#ppt_w"/>
                                          </p:val>
                                        </p:tav>
                                      </p:tavLst>
                                    </p:anim>
                                    <p:anim calcmode="lin" valueType="num">
                                      <p:cBhvr>
                                        <p:cTn id="17" dur="500" fill="hold"/>
                                        <p:tgtEl>
                                          <p:spTgt spid="7"/>
                                        </p:tgtEl>
                                        <p:attrNameLst>
                                          <p:attrName>ppt_h</p:attrName>
                                        </p:attrNameLst>
                                      </p:cBhvr>
                                      <p:tavLst>
                                        <p:tav tm="0">
                                          <p:val>
                                            <p:strVal val="#ppt_h"/>
                                          </p:val>
                                        </p:tav>
                                        <p:tav tm="100000">
                                          <p:val>
                                            <p:strVal val="#ppt_h"/>
                                          </p:val>
                                        </p:tav>
                                      </p:tavLst>
                                    </p:anim>
                                    <p:animEffect transition="in" filter="fade">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394"/>
                                        </p:tgtEl>
                                        <p:attrNameLst>
                                          <p:attrName>style.visibility</p:attrName>
                                        </p:attrNameLst>
                                      </p:cBhvr>
                                      <p:to>
                                        <p:strVal val="visible"/>
                                      </p:to>
                                    </p:set>
                                    <p:animEffect transition="in" filter="blinds(horizontal)">
                                      <p:cBhvr>
                                        <p:cTn id="23" dur="500"/>
                                        <p:tgtEl>
                                          <p:spTgt spid="14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0" y="1143060"/>
            <a:ext cx="9067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b="1" dirty="0">
                <a:solidFill>
                  <a:srgbClr val="000099"/>
                </a:solidFill>
              </a:rPr>
              <a:t>I. NHỮNG HIỆN TƯỢNG CẦN CHÚ Ý QUAN SÁT KHI CÓ LỰC TÁC DỤNG.</a:t>
            </a:r>
          </a:p>
          <a:p>
            <a:pPr eaLnBrk="1" hangingPunct="1">
              <a:spcBef>
                <a:spcPct val="50000"/>
              </a:spcBef>
            </a:pPr>
            <a:endParaRPr lang="en-US" b="1" dirty="0">
              <a:solidFill>
                <a:srgbClr val="000099"/>
              </a:solidFill>
              <a:latin typeface="VNI-Times" pitchFamily="2" charset="0"/>
            </a:endParaRPr>
          </a:p>
        </p:txBody>
      </p:sp>
      <p:sp>
        <p:nvSpPr>
          <p:cNvPr id="15364" name="Text Box 4"/>
          <p:cNvSpPr txBox="1">
            <a:spLocks noChangeArrowheads="1"/>
          </p:cNvSpPr>
          <p:nvPr/>
        </p:nvSpPr>
        <p:spPr bwMode="auto">
          <a:xfrm>
            <a:off x="0" y="2057400"/>
            <a:ext cx="9067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b="1">
                <a:solidFill>
                  <a:srgbClr val="000099"/>
                </a:solidFill>
              </a:rPr>
              <a:t>II. NHỮNG KẾT QUẢ TÁC DỤNG CỦA LỰC.</a:t>
            </a:r>
          </a:p>
          <a:p>
            <a:pPr eaLnBrk="1" hangingPunct="1">
              <a:spcBef>
                <a:spcPct val="50000"/>
              </a:spcBef>
            </a:pPr>
            <a:endParaRPr lang="en-US" b="1">
              <a:solidFill>
                <a:srgbClr val="000099"/>
              </a:solidFill>
              <a:latin typeface="VNI-Times" pitchFamily="2" charset="0"/>
            </a:endParaRPr>
          </a:p>
        </p:txBody>
      </p:sp>
      <p:sp>
        <p:nvSpPr>
          <p:cNvPr id="15365" name="Text Box 5"/>
          <p:cNvSpPr txBox="1">
            <a:spLocks noChangeArrowheads="1"/>
          </p:cNvSpPr>
          <p:nvPr/>
        </p:nvSpPr>
        <p:spPr bwMode="auto">
          <a:xfrm>
            <a:off x="381000" y="2514600"/>
            <a:ext cx="2895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b="1" dirty="0">
                <a:solidFill>
                  <a:srgbClr val="000099"/>
                </a:solidFill>
              </a:rPr>
              <a:t>1.Thí </a:t>
            </a:r>
            <a:r>
              <a:rPr lang="en-US" b="1" dirty="0" err="1">
                <a:solidFill>
                  <a:srgbClr val="000099"/>
                </a:solidFill>
              </a:rPr>
              <a:t>nghiệm</a:t>
            </a:r>
            <a:r>
              <a:rPr lang="en-US" b="1" dirty="0">
                <a:solidFill>
                  <a:srgbClr val="000099"/>
                </a:solidFill>
              </a:rPr>
              <a:t>.</a:t>
            </a:r>
          </a:p>
          <a:p>
            <a:pPr eaLnBrk="1" hangingPunct="1">
              <a:spcBef>
                <a:spcPct val="50000"/>
              </a:spcBef>
            </a:pPr>
            <a:endParaRPr lang="en-US" b="1" dirty="0">
              <a:solidFill>
                <a:srgbClr val="000099"/>
              </a:solidFill>
              <a:latin typeface="VNI-Times" pitchFamily="2" charset="0"/>
            </a:endParaRPr>
          </a:p>
        </p:txBody>
      </p:sp>
      <p:sp>
        <p:nvSpPr>
          <p:cNvPr id="15366" name="Text Box 6"/>
          <p:cNvSpPr txBox="1">
            <a:spLocks noChangeArrowheads="1"/>
          </p:cNvSpPr>
          <p:nvPr/>
        </p:nvSpPr>
        <p:spPr bwMode="auto">
          <a:xfrm>
            <a:off x="381000" y="3033696"/>
            <a:ext cx="2895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b="1" dirty="0">
                <a:solidFill>
                  <a:srgbClr val="000099"/>
                </a:solidFill>
              </a:rPr>
              <a:t>2. </a:t>
            </a:r>
            <a:r>
              <a:rPr lang="en-US" b="1" dirty="0" err="1">
                <a:solidFill>
                  <a:srgbClr val="000099"/>
                </a:solidFill>
              </a:rPr>
              <a:t>Rút</a:t>
            </a:r>
            <a:r>
              <a:rPr lang="en-US" b="1" dirty="0">
                <a:solidFill>
                  <a:srgbClr val="000099"/>
                </a:solidFill>
              </a:rPr>
              <a:t> </a:t>
            </a:r>
            <a:r>
              <a:rPr lang="en-US" b="1" dirty="0" err="1">
                <a:solidFill>
                  <a:srgbClr val="000099"/>
                </a:solidFill>
              </a:rPr>
              <a:t>ra</a:t>
            </a:r>
            <a:r>
              <a:rPr lang="en-US" b="1" dirty="0">
                <a:solidFill>
                  <a:srgbClr val="000099"/>
                </a:solidFill>
              </a:rPr>
              <a:t> </a:t>
            </a:r>
            <a:r>
              <a:rPr lang="en-US" b="1" dirty="0" err="1">
                <a:solidFill>
                  <a:srgbClr val="000099"/>
                </a:solidFill>
              </a:rPr>
              <a:t>kết</a:t>
            </a:r>
            <a:r>
              <a:rPr lang="en-US" b="1" dirty="0">
                <a:solidFill>
                  <a:srgbClr val="000099"/>
                </a:solidFill>
              </a:rPr>
              <a:t> </a:t>
            </a:r>
            <a:r>
              <a:rPr lang="en-US" b="1" dirty="0" err="1">
                <a:solidFill>
                  <a:srgbClr val="000099"/>
                </a:solidFill>
              </a:rPr>
              <a:t>luận</a:t>
            </a:r>
            <a:r>
              <a:rPr lang="en-US" b="1" dirty="0">
                <a:solidFill>
                  <a:srgbClr val="000099"/>
                </a:solidFill>
              </a:rPr>
              <a:t>.</a:t>
            </a:r>
          </a:p>
          <a:p>
            <a:pPr eaLnBrk="1" hangingPunct="1">
              <a:spcBef>
                <a:spcPct val="50000"/>
              </a:spcBef>
            </a:pPr>
            <a:endParaRPr lang="en-US" b="1" dirty="0">
              <a:solidFill>
                <a:srgbClr val="000099"/>
              </a:solidFill>
              <a:latin typeface="VNI-Times" pitchFamily="2" charset="0"/>
            </a:endParaRPr>
          </a:p>
        </p:txBody>
      </p:sp>
      <p:sp>
        <p:nvSpPr>
          <p:cNvPr id="7" name="Text Box 2" descr="Sphere"/>
          <p:cNvSpPr txBox="1">
            <a:spLocks noChangeArrowheads="1"/>
          </p:cNvSpPr>
          <p:nvPr/>
        </p:nvSpPr>
        <p:spPr bwMode="auto">
          <a:xfrm>
            <a:off x="0" y="89"/>
            <a:ext cx="9144000" cy="9144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91440" bIns="91440" anchor="ctr" anchorCtr="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eaLnBrk="1" hangingPunct="1">
              <a:spcBef>
                <a:spcPts val="1200"/>
              </a:spcBef>
              <a:spcAft>
                <a:spcPts val="1200"/>
              </a:spcAft>
            </a:pPr>
            <a:r>
              <a:rPr lang="en-US" sz="2800" b="1" dirty="0">
                <a:solidFill>
                  <a:srgbClr val="FF3300"/>
                </a:solidFill>
              </a:rPr>
              <a:t>BÀI 7.TÌM HIỂU KẾT QUẢ TÁC DỤNG CỦA LỰC</a:t>
            </a:r>
            <a:r>
              <a:rPr lang="en-US" sz="2800" b="1" dirty="0" smtClean="0">
                <a:solidFill>
                  <a:srgbClr val="FF3300"/>
                </a:solidFill>
              </a:rPr>
              <a:t>.</a:t>
            </a:r>
            <a:endParaRPr lang="en-US" sz="2800" b="1" dirty="0">
              <a:solidFill>
                <a:srgbClr val="FF33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646113"/>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a:spAutoFit/>
          </a:bodyPr>
          <a:lstStyle/>
          <a:p>
            <a:pPr algn="ctr">
              <a:spcBef>
                <a:spcPct val="50000"/>
              </a:spcBef>
              <a:buFont typeface="Arial" pitchFamily="34" charset="0"/>
              <a:buNone/>
              <a:defRPr/>
            </a:pPr>
            <a:r>
              <a:rPr lang="en-US" sz="3600" b="1" dirty="0">
                <a:solidFill>
                  <a:srgbClr val="FF0000"/>
                </a:solidFill>
              </a:rPr>
              <a:t>KIỂM TRA BÀI CŨ.</a:t>
            </a:r>
          </a:p>
        </p:txBody>
      </p:sp>
      <p:sp>
        <p:nvSpPr>
          <p:cNvPr id="5123" name="Text Box 3"/>
          <p:cNvSpPr txBox="1">
            <a:spLocks noChangeArrowheads="1"/>
          </p:cNvSpPr>
          <p:nvPr/>
        </p:nvSpPr>
        <p:spPr bwMode="auto">
          <a:xfrm>
            <a:off x="152516" y="833791"/>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b="1" dirty="0"/>
              <a:t>1. </a:t>
            </a:r>
            <a:r>
              <a:rPr lang="en-US" b="1" dirty="0" err="1"/>
              <a:t>Thế</a:t>
            </a:r>
            <a:r>
              <a:rPr lang="en-US" b="1" dirty="0"/>
              <a:t> </a:t>
            </a:r>
            <a:r>
              <a:rPr lang="en-US" b="1" dirty="0" err="1"/>
              <a:t>nào</a:t>
            </a:r>
            <a:r>
              <a:rPr lang="en-US" b="1" dirty="0"/>
              <a:t> </a:t>
            </a:r>
            <a:r>
              <a:rPr lang="en-US" b="1" dirty="0" err="1"/>
              <a:t>gọi</a:t>
            </a:r>
            <a:r>
              <a:rPr lang="en-US" b="1" dirty="0"/>
              <a:t> </a:t>
            </a:r>
            <a:r>
              <a:rPr lang="en-US" b="1" dirty="0" err="1"/>
              <a:t>là</a:t>
            </a:r>
            <a:r>
              <a:rPr lang="en-US" b="1" dirty="0"/>
              <a:t> </a:t>
            </a:r>
            <a:r>
              <a:rPr lang="en-US" b="1" dirty="0" err="1"/>
              <a:t>lực</a:t>
            </a:r>
            <a:r>
              <a:rPr lang="en-US" b="1" dirty="0" smtClean="0"/>
              <a:t>?</a:t>
            </a:r>
            <a:r>
              <a:rPr lang="vi-VN" b="1" dirty="0" smtClean="0"/>
              <a:t> </a:t>
            </a:r>
            <a:endParaRPr lang="en-US" b="1" dirty="0">
              <a:solidFill>
                <a:srgbClr val="333300"/>
              </a:solidFill>
              <a:latin typeface="VNI-Times" pitchFamily="2" charset="0"/>
            </a:endParaRPr>
          </a:p>
        </p:txBody>
      </p:sp>
      <p:sp>
        <p:nvSpPr>
          <p:cNvPr id="5124" name="Text Box 4"/>
          <p:cNvSpPr txBox="1">
            <a:spLocks noChangeArrowheads="1"/>
          </p:cNvSpPr>
          <p:nvPr/>
        </p:nvSpPr>
        <p:spPr bwMode="auto">
          <a:xfrm>
            <a:off x="152516" y="1295456"/>
            <a:ext cx="8838968" cy="561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just" eaLnBrk="1" hangingPunct="1">
              <a:lnSpc>
                <a:spcPct val="130000"/>
              </a:lnSpc>
              <a:spcBef>
                <a:spcPts val="600"/>
              </a:spcBef>
              <a:spcAft>
                <a:spcPts val="600"/>
              </a:spcAft>
            </a:pPr>
            <a:r>
              <a:rPr lang="en-US" b="1" dirty="0">
                <a:cs typeface="Times New Roman" pitchFamily="18" charset="0"/>
              </a:rPr>
              <a:t>2. </a:t>
            </a:r>
            <a:r>
              <a:rPr lang="en-US" b="1" dirty="0" err="1">
                <a:cs typeface="Times New Roman" pitchFamily="18" charset="0"/>
              </a:rPr>
              <a:t>Bài</a:t>
            </a:r>
            <a:r>
              <a:rPr lang="en-US" b="1" dirty="0">
                <a:cs typeface="Times New Roman" pitchFamily="18" charset="0"/>
              </a:rPr>
              <a:t> </a:t>
            </a:r>
            <a:r>
              <a:rPr lang="en-US" b="1" dirty="0" err="1">
                <a:cs typeface="Times New Roman" pitchFamily="18" charset="0"/>
              </a:rPr>
              <a:t>tập</a:t>
            </a:r>
            <a:r>
              <a:rPr lang="en-US" b="1" dirty="0">
                <a:cs typeface="Times New Roman" pitchFamily="18" charset="0"/>
              </a:rPr>
              <a:t> </a:t>
            </a:r>
            <a:r>
              <a:rPr lang="en-US" b="1" dirty="0" err="1">
                <a:cs typeface="Times New Roman" pitchFamily="18" charset="0"/>
              </a:rPr>
              <a:t>áp</a:t>
            </a:r>
            <a:r>
              <a:rPr lang="en-US" b="1" dirty="0">
                <a:cs typeface="Times New Roman" pitchFamily="18" charset="0"/>
              </a:rPr>
              <a:t> </a:t>
            </a:r>
            <a:r>
              <a:rPr lang="en-US" b="1" dirty="0" err="1" smtClean="0">
                <a:cs typeface="Times New Roman" pitchFamily="18" charset="0"/>
              </a:rPr>
              <a:t>dụng</a:t>
            </a:r>
            <a:r>
              <a:rPr lang="en-US" b="1" dirty="0" smtClean="0">
                <a:cs typeface="Times New Roman" pitchFamily="18" charset="0"/>
              </a:rPr>
              <a:t>:</a:t>
            </a:r>
            <a:r>
              <a:rPr lang="vi-VN" b="1" dirty="0" smtClean="0">
                <a:cs typeface="Times New Roman" pitchFamily="18" charset="0"/>
              </a:rPr>
              <a:t> </a:t>
            </a:r>
            <a:r>
              <a:rPr lang="vi-VN" dirty="0" smtClean="0">
                <a:cs typeface="Times New Roman" pitchFamily="18" charset="0"/>
              </a:rPr>
              <a:t>Dùng </a:t>
            </a:r>
            <a:r>
              <a:rPr lang="vi-VN" dirty="0">
                <a:cs typeface="Times New Roman" pitchFamily="18" charset="0"/>
              </a:rPr>
              <a:t>các từ thích hợp như </a:t>
            </a:r>
            <a:r>
              <a:rPr lang="vi-VN" b="1" dirty="0">
                <a:solidFill>
                  <a:srgbClr val="FF3300"/>
                </a:solidFill>
                <a:cs typeface="Times New Roman" pitchFamily="18" charset="0"/>
              </a:rPr>
              <a:t>lực đẩy, lực kéo, lực hút, lực nén, lực uốn, lực nâng</a:t>
            </a:r>
            <a:r>
              <a:rPr lang="vi-VN" dirty="0">
                <a:solidFill>
                  <a:srgbClr val="FF3300"/>
                </a:solidFill>
                <a:cs typeface="Times New Roman" pitchFamily="18" charset="0"/>
              </a:rPr>
              <a:t> </a:t>
            </a:r>
            <a:r>
              <a:rPr lang="vi-VN" dirty="0" smtClean="0">
                <a:cs typeface="Times New Roman" pitchFamily="18" charset="0"/>
              </a:rPr>
              <a:t>để </a:t>
            </a:r>
            <a:r>
              <a:rPr lang="vi-VN" dirty="0">
                <a:cs typeface="Times New Roman" pitchFamily="18" charset="0"/>
              </a:rPr>
              <a:t>điền vào </a:t>
            </a:r>
            <a:r>
              <a:rPr lang="vi-VN" dirty="0" smtClean="0">
                <a:cs typeface="Times New Roman" pitchFamily="18" charset="0"/>
              </a:rPr>
              <a:t>chỗ </a:t>
            </a:r>
            <a:r>
              <a:rPr lang="vi-VN" dirty="0">
                <a:cs typeface="Times New Roman" pitchFamily="18" charset="0"/>
              </a:rPr>
              <a:t>trống trong câu sau đây:</a:t>
            </a:r>
          </a:p>
          <a:p>
            <a:pPr algn="just" eaLnBrk="1" hangingPunct="1">
              <a:lnSpc>
                <a:spcPct val="130000"/>
              </a:lnSpc>
              <a:spcBef>
                <a:spcPts val="600"/>
              </a:spcBef>
              <a:spcAft>
                <a:spcPts val="600"/>
              </a:spcAft>
            </a:pPr>
            <a:r>
              <a:rPr lang="vi-VN" dirty="0" smtClean="0">
                <a:cs typeface="Times New Roman" pitchFamily="18" charset="0"/>
              </a:rPr>
              <a:t>* Để </a:t>
            </a:r>
            <a:r>
              <a:rPr lang="vi-VN" dirty="0">
                <a:cs typeface="Times New Roman" pitchFamily="18" charset="0"/>
              </a:rPr>
              <a:t>nâng một </a:t>
            </a:r>
            <a:r>
              <a:rPr lang="en-US" dirty="0" err="1">
                <a:cs typeface="Times New Roman" pitchFamily="18" charset="0"/>
              </a:rPr>
              <a:t>vật</a:t>
            </a:r>
            <a:r>
              <a:rPr lang="en-US" dirty="0">
                <a:cs typeface="Times New Roman" pitchFamily="18" charset="0"/>
              </a:rPr>
              <a:t> </a:t>
            </a:r>
            <a:r>
              <a:rPr lang="vi-VN" dirty="0">
                <a:cs typeface="Times New Roman" pitchFamily="18" charset="0"/>
              </a:rPr>
              <a:t>nặng từ mặt đất lên</a:t>
            </a:r>
            <a:r>
              <a:rPr lang="vi-VN" dirty="0" smtClean="0">
                <a:cs typeface="Times New Roman" pitchFamily="18" charset="0"/>
              </a:rPr>
              <a:t>, cần cẩu đã </a:t>
            </a:r>
            <a:r>
              <a:rPr lang="vi-VN" dirty="0">
                <a:cs typeface="Times New Roman" pitchFamily="18" charset="0"/>
              </a:rPr>
              <a:t>phải tác dụng vào tấm bê tông một  ………………………..</a:t>
            </a:r>
          </a:p>
          <a:p>
            <a:pPr algn="just" eaLnBrk="1" hangingPunct="1">
              <a:lnSpc>
                <a:spcPct val="130000"/>
              </a:lnSpc>
              <a:spcBef>
                <a:spcPts val="600"/>
              </a:spcBef>
              <a:spcAft>
                <a:spcPts val="600"/>
              </a:spcAft>
            </a:pPr>
            <a:r>
              <a:rPr lang="vi-VN" dirty="0" smtClean="0">
                <a:cs typeface="Times New Roman" pitchFamily="18" charset="0"/>
              </a:rPr>
              <a:t>* Trong </a:t>
            </a:r>
            <a:r>
              <a:rPr lang="vi-VN" dirty="0">
                <a:cs typeface="Times New Roman" pitchFamily="18" charset="0"/>
              </a:rPr>
              <a:t>khi </a:t>
            </a:r>
            <a:r>
              <a:rPr lang="vi-VN" dirty="0" smtClean="0">
                <a:cs typeface="Times New Roman" pitchFamily="18" charset="0"/>
              </a:rPr>
              <a:t>cày, con trâu đã </a:t>
            </a:r>
            <a:r>
              <a:rPr lang="vi-VN" dirty="0">
                <a:cs typeface="Times New Roman" pitchFamily="18" charset="0"/>
              </a:rPr>
              <a:t>tác dung vào cái cày một…………</a:t>
            </a:r>
          </a:p>
          <a:p>
            <a:pPr algn="just" eaLnBrk="1" hangingPunct="1">
              <a:lnSpc>
                <a:spcPct val="130000"/>
              </a:lnSpc>
              <a:spcBef>
                <a:spcPts val="600"/>
              </a:spcBef>
              <a:spcAft>
                <a:spcPts val="600"/>
              </a:spcAft>
            </a:pPr>
            <a:r>
              <a:rPr lang="vi-VN" dirty="0" smtClean="0">
                <a:cs typeface="Times New Roman" pitchFamily="18" charset="0"/>
              </a:rPr>
              <a:t>* Con chim đậu vào </a:t>
            </a:r>
            <a:r>
              <a:rPr lang="vi-VN" dirty="0">
                <a:cs typeface="Times New Roman" pitchFamily="18" charset="0"/>
              </a:rPr>
              <a:t>cành cây mềm, làm cho cành cây bị cong đi. Con </a:t>
            </a:r>
            <a:r>
              <a:rPr lang="vi-VN" dirty="0" smtClean="0">
                <a:cs typeface="Times New Roman" pitchFamily="18" charset="0"/>
              </a:rPr>
              <a:t>chim </a:t>
            </a:r>
            <a:r>
              <a:rPr lang="vi-VN" dirty="0">
                <a:cs typeface="Times New Roman" pitchFamily="18" charset="0"/>
              </a:rPr>
              <a:t>đã tác dụng vào cành cây một………………</a:t>
            </a:r>
          </a:p>
          <a:p>
            <a:pPr algn="just" eaLnBrk="1" hangingPunct="1">
              <a:lnSpc>
                <a:spcPct val="130000"/>
              </a:lnSpc>
              <a:spcBef>
                <a:spcPts val="600"/>
              </a:spcBef>
              <a:spcAft>
                <a:spcPts val="600"/>
              </a:spcAft>
            </a:pPr>
            <a:r>
              <a:rPr lang="vi-VN" dirty="0" smtClean="0">
                <a:cs typeface="Times New Roman" pitchFamily="18" charset="0"/>
              </a:rPr>
              <a:t>* Khi </a:t>
            </a:r>
            <a:r>
              <a:rPr lang="vi-VN" dirty="0">
                <a:cs typeface="Times New Roman" pitchFamily="18" charset="0"/>
              </a:rPr>
              <a:t>một </a:t>
            </a:r>
            <a:r>
              <a:rPr lang="vi-VN" dirty="0" smtClean="0">
                <a:cs typeface="Times New Roman" pitchFamily="18" charset="0"/>
              </a:rPr>
              <a:t>lực sĩ </a:t>
            </a:r>
            <a:r>
              <a:rPr lang="vi-VN" dirty="0">
                <a:cs typeface="Times New Roman" pitchFamily="18" charset="0"/>
              </a:rPr>
              <a:t>bắt đầu ném một quả tạ, lực sĩ đã tác dụng vào quả tạ một </a:t>
            </a:r>
            <a:r>
              <a:rPr lang="vi-VN" dirty="0" smtClean="0">
                <a:cs typeface="Times New Roman" pitchFamily="18" charset="0"/>
              </a:rPr>
              <a:t>……………</a:t>
            </a:r>
            <a:endParaRPr lang="en-US" altLang="en-US" dirty="0">
              <a:solidFill>
                <a:srgbClr val="333300"/>
              </a:solidFill>
              <a:cs typeface="Times New Roman" pitchFamily="18" charset="0"/>
            </a:endParaRPr>
          </a:p>
        </p:txBody>
      </p:sp>
    </p:spTree>
    <p:extLst>
      <p:ext uri="{BB962C8B-B14F-4D97-AF65-F5344CB8AC3E}">
        <p14:creationId xmlns:p14="http://schemas.microsoft.com/office/powerpoint/2010/main" val="4115734303"/>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516" y="152486"/>
            <a:ext cx="510526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just" eaLnBrk="1" hangingPunct="1">
              <a:spcBef>
                <a:spcPct val="50000"/>
              </a:spcBef>
            </a:pPr>
            <a:r>
              <a:rPr lang="vi-VN" b="1" dirty="0">
                <a:solidFill>
                  <a:srgbClr val="000099"/>
                </a:solidFill>
              </a:rPr>
              <a:t>C7. Chọn cụm từ thích hợp trong khung để điền vào ch</a:t>
            </a:r>
            <a:r>
              <a:rPr lang="en-US" b="1" dirty="0">
                <a:solidFill>
                  <a:srgbClr val="000099"/>
                </a:solidFill>
              </a:rPr>
              <a:t>ỗ</a:t>
            </a:r>
            <a:r>
              <a:rPr lang="vi-VN" b="1" dirty="0">
                <a:solidFill>
                  <a:srgbClr val="000099"/>
                </a:solidFill>
              </a:rPr>
              <a:t> trống trong câu sau:</a:t>
            </a:r>
          </a:p>
          <a:p>
            <a:pPr algn="just" eaLnBrk="1" hangingPunct="1">
              <a:spcBef>
                <a:spcPct val="50000"/>
              </a:spcBef>
            </a:pPr>
            <a:endParaRPr lang="en-US" b="1" dirty="0">
              <a:solidFill>
                <a:srgbClr val="000099"/>
              </a:solidFill>
              <a:latin typeface="VNI-Times" pitchFamily="2" charset="0"/>
            </a:endParaRPr>
          </a:p>
        </p:txBody>
      </p:sp>
      <p:sp>
        <p:nvSpPr>
          <p:cNvPr id="16387" name="Text Box 3" descr="Parchment"/>
          <p:cNvSpPr txBox="1">
            <a:spLocks noChangeArrowheads="1"/>
          </p:cNvSpPr>
          <p:nvPr/>
        </p:nvSpPr>
        <p:spPr bwMode="auto">
          <a:xfrm>
            <a:off x="5486518" y="1158266"/>
            <a:ext cx="3581400" cy="1280160"/>
          </a:xfrm>
          <a:prstGeom prst="rect">
            <a:avLst/>
          </a:prstGeom>
          <a:blipFill dpi="0" rotWithShape="1">
            <a:blip r:embed="rId2"/>
            <a:srcRect/>
            <a:tile tx="0" ty="0" sx="100000" sy="100000" flip="none" algn="tl"/>
          </a:blipFill>
          <a:ln w="9525">
            <a:solidFill>
              <a:schemeClr val="tx2"/>
            </a:solidFill>
            <a:miter lim="800000"/>
            <a:headEnd/>
            <a:tailEnd/>
          </a:ln>
        </p:spPr>
        <p:txBody>
          <a:bodyPr anchor="ctr" anchorCtr="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a:lnSpc>
                <a:spcPct val="150000"/>
              </a:lnSpc>
            </a:pPr>
            <a:r>
              <a:rPr lang="en-US" dirty="0" err="1">
                <a:solidFill>
                  <a:srgbClr val="FF3300"/>
                </a:solidFill>
              </a:rPr>
              <a:t>biến</a:t>
            </a:r>
            <a:r>
              <a:rPr lang="en-US" dirty="0">
                <a:solidFill>
                  <a:srgbClr val="FF3300"/>
                </a:solidFill>
              </a:rPr>
              <a:t> </a:t>
            </a:r>
            <a:r>
              <a:rPr lang="en-US" dirty="0" err="1">
                <a:solidFill>
                  <a:srgbClr val="FF3300"/>
                </a:solidFill>
              </a:rPr>
              <a:t>dạng</a:t>
            </a:r>
            <a:r>
              <a:rPr lang="en-US" dirty="0">
                <a:solidFill>
                  <a:srgbClr val="FF3300"/>
                </a:solidFill>
              </a:rPr>
              <a:t>.</a:t>
            </a:r>
          </a:p>
          <a:p>
            <a:pPr algn="ctr">
              <a:lnSpc>
                <a:spcPct val="150000"/>
              </a:lnSpc>
            </a:pPr>
            <a:r>
              <a:rPr lang="vi-VN" dirty="0">
                <a:solidFill>
                  <a:srgbClr val="FF3300"/>
                </a:solidFill>
              </a:rPr>
              <a:t>biến đổi chuyển động </a:t>
            </a:r>
            <a:r>
              <a:rPr lang="vi-VN" dirty="0" smtClean="0">
                <a:solidFill>
                  <a:srgbClr val="FF3300"/>
                </a:solidFill>
              </a:rPr>
              <a:t>của</a:t>
            </a:r>
            <a:endParaRPr lang="vi-VN" dirty="0">
              <a:solidFill>
                <a:srgbClr val="FF3300"/>
              </a:solidFill>
            </a:endParaRPr>
          </a:p>
        </p:txBody>
      </p:sp>
      <p:sp>
        <p:nvSpPr>
          <p:cNvPr id="16388" name="Text Box 4" descr="Parchment"/>
          <p:cNvSpPr txBox="1">
            <a:spLocks noChangeArrowheads="1"/>
          </p:cNvSpPr>
          <p:nvPr/>
        </p:nvSpPr>
        <p:spPr bwMode="auto">
          <a:xfrm>
            <a:off x="76318" y="2590822"/>
            <a:ext cx="8991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just">
              <a:spcBef>
                <a:spcPts val="600"/>
              </a:spcBef>
              <a:spcAft>
                <a:spcPts val="600"/>
              </a:spcAft>
            </a:pPr>
            <a:r>
              <a:rPr lang="vi-VN" b="1" dirty="0" smtClean="0"/>
              <a:t>a. Lực </a:t>
            </a:r>
            <a:r>
              <a:rPr lang="vi-VN" b="1" dirty="0"/>
              <a:t>đẩy mà lò xo lá tròn tác dụng lên xe lăn đã làm </a:t>
            </a:r>
            <a:r>
              <a:rPr lang="vi-VN" b="1" dirty="0" smtClean="0"/>
              <a:t>…………………………............. xe</a:t>
            </a:r>
            <a:r>
              <a:rPr lang="vi-VN" b="1" dirty="0"/>
              <a:t>.</a:t>
            </a:r>
          </a:p>
          <a:p>
            <a:pPr algn="just">
              <a:spcBef>
                <a:spcPts val="600"/>
              </a:spcBef>
              <a:spcAft>
                <a:spcPts val="600"/>
              </a:spcAft>
            </a:pPr>
            <a:r>
              <a:rPr lang="vi-VN" b="1" dirty="0" smtClean="0"/>
              <a:t>b. Lực </a:t>
            </a:r>
            <a:r>
              <a:rPr lang="vi-VN" b="1" dirty="0"/>
              <a:t>mà tay ta (thông qua sợi dây) tác dụng lên xe lăn khi đang chạy đã làm </a:t>
            </a:r>
            <a:r>
              <a:rPr lang="vi-VN" b="1" dirty="0" smtClean="0"/>
              <a:t>……………………………….. xe.</a:t>
            </a:r>
            <a:endParaRPr lang="vi-VN" b="1" dirty="0"/>
          </a:p>
          <a:p>
            <a:pPr algn="just">
              <a:spcBef>
                <a:spcPts val="600"/>
              </a:spcBef>
              <a:spcAft>
                <a:spcPts val="600"/>
              </a:spcAft>
            </a:pPr>
            <a:r>
              <a:rPr lang="vi-VN" b="1" dirty="0" smtClean="0"/>
              <a:t>c. Lực </a:t>
            </a:r>
            <a:r>
              <a:rPr lang="vi-VN" b="1" dirty="0"/>
              <a:t>mà lò xo lá tròn tác dụng lên hòn bi khi va chạm đã làm  </a:t>
            </a:r>
            <a:r>
              <a:rPr lang="vi-VN" b="1" dirty="0" smtClean="0"/>
              <a:t>…………………………………… </a:t>
            </a:r>
            <a:r>
              <a:rPr lang="vi-VN" b="1" dirty="0"/>
              <a:t>hòn bi.</a:t>
            </a:r>
          </a:p>
          <a:p>
            <a:pPr algn="just">
              <a:spcBef>
                <a:spcPts val="600"/>
              </a:spcBef>
              <a:spcAft>
                <a:spcPts val="600"/>
              </a:spcAft>
            </a:pPr>
            <a:r>
              <a:rPr lang="vi-VN" b="1" dirty="0" smtClean="0"/>
              <a:t>d. Lực </a:t>
            </a:r>
            <a:r>
              <a:rPr lang="vi-VN" b="1" dirty="0"/>
              <a:t>mà tay ta ép vào lò xo đã làm ……………………… lò xo. </a:t>
            </a:r>
          </a:p>
        </p:txBody>
      </p:sp>
      <p:sp>
        <p:nvSpPr>
          <p:cNvPr id="16389" name="Text Box 5"/>
          <p:cNvSpPr txBox="1">
            <a:spLocks noChangeArrowheads="1"/>
          </p:cNvSpPr>
          <p:nvPr/>
        </p:nvSpPr>
        <p:spPr bwMode="auto">
          <a:xfrm>
            <a:off x="2286118" y="3881711"/>
            <a:ext cx="3581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b="1" i="1" dirty="0">
                <a:solidFill>
                  <a:srgbClr val="FF0000"/>
                </a:solidFill>
              </a:rPr>
              <a:t>biến đổi chuyển động </a:t>
            </a:r>
            <a:r>
              <a:rPr lang="vi-VN" b="1" i="1" dirty="0" smtClean="0">
                <a:solidFill>
                  <a:srgbClr val="FF0000"/>
                </a:solidFill>
              </a:rPr>
              <a:t>của</a:t>
            </a:r>
            <a:endParaRPr lang="en-US" b="1" i="1" dirty="0">
              <a:solidFill>
                <a:srgbClr val="FF0000"/>
              </a:solidFill>
              <a:latin typeface="VNI-Times" pitchFamily="2" charset="0"/>
            </a:endParaRPr>
          </a:p>
        </p:txBody>
      </p:sp>
      <p:sp>
        <p:nvSpPr>
          <p:cNvPr id="16390" name="Text Box 6"/>
          <p:cNvSpPr txBox="1">
            <a:spLocks noChangeArrowheads="1"/>
          </p:cNvSpPr>
          <p:nvPr/>
        </p:nvSpPr>
        <p:spPr bwMode="auto">
          <a:xfrm>
            <a:off x="762100" y="2997938"/>
            <a:ext cx="3584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b="1" i="1" dirty="0">
                <a:solidFill>
                  <a:srgbClr val="FF0000"/>
                </a:solidFill>
              </a:rPr>
              <a:t>biến đổi chuyển động </a:t>
            </a:r>
            <a:r>
              <a:rPr lang="vi-VN" b="1" i="1" dirty="0" smtClean="0">
                <a:solidFill>
                  <a:srgbClr val="FF0000"/>
                </a:solidFill>
              </a:rPr>
              <a:t>của</a:t>
            </a:r>
            <a:endParaRPr lang="en-US" b="1" i="1" dirty="0">
              <a:solidFill>
                <a:srgbClr val="FF0000"/>
              </a:solidFill>
              <a:latin typeface="VNI-Times" pitchFamily="2" charset="0"/>
            </a:endParaRPr>
          </a:p>
        </p:txBody>
      </p:sp>
      <p:sp>
        <p:nvSpPr>
          <p:cNvPr id="16391" name="Text Box 7"/>
          <p:cNvSpPr txBox="1">
            <a:spLocks noChangeArrowheads="1"/>
          </p:cNvSpPr>
          <p:nvPr/>
        </p:nvSpPr>
        <p:spPr bwMode="auto">
          <a:xfrm>
            <a:off x="685784" y="4643691"/>
            <a:ext cx="449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ct val="50000"/>
              </a:spcBef>
              <a:defRPr b="1" i="1">
                <a:solidFill>
                  <a:srgbClr val="FF0000"/>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charset="0"/>
            </a:lvl6pPr>
            <a:lvl7pPr marL="2971800" indent="-228600" eaLnBrk="0" fontAlgn="base" hangingPunct="0">
              <a:spcBef>
                <a:spcPct val="0"/>
              </a:spcBef>
              <a:spcAft>
                <a:spcPct val="0"/>
              </a:spcAft>
              <a:buFont typeface="Arial" charset="0"/>
            </a:lvl7pPr>
            <a:lvl8pPr marL="3429000" indent="-228600" eaLnBrk="0" fontAlgn="base" hangingPunct="0">
              <a:spcBef>
                <a:spcPct val="0"/>
              </a:spcBef>
              <a:spcAft>
                <a:spcPct val="0"/>
              </a:spcAft>
              <a:buFont typeface="Arial" charset="0"/>
            </a:lvl8pPr>
            <a:lvl9pPr marL="3886200" indent="-228600" eaLnBrk="0" fontAlgn="base" hangingPunct="0">
              <a:spcBef>
                <a:spcPct val="0"/>
              </a:spcBef>
              <a:spcAft>
                <a:spcPct val="0"/>
              </a:spcAft>
              <a:buFont typeface="Arial" charset="0"/>
            </a:lvl9pPr>
          </a:lstStyle>
          <a:p>
            <a:r>
              <a:rPr lang="vi-VN" dirty="0"/>
              <a:t>biến đổi chuyển động </a:t>
            </a:r>
            <a:r>
              <a:rPr lang="vi-VN" dirty="0" smtClean="0"/>
              <a:t>của</a:t>
            </a:r>
            <a:endParaRPr lang="en-US" dirty="0"/>
          </a:p>
        </p:txBody>
      </p:sp>
      <p:sp>
        <p:nvSpPr>
          <p:cNvPr id="16392" name="Text Box 8"/>
          <p:cNvSpPr txBox="1">
            <a:spLocks noChangeArrowheads="1"/>
          </p:cNvSpPr>
          <p:nvPr/>
        </p:nvSpPr>
        <p:spPr bwMode="auto">
          <a:xfrm>
            <a:off x="5562522" y="5177077"/>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ct val="50000"/>
              </a:spcBef>
              <a:defRPr b="1" i="1">
                <a:solidFill>
                  <a:srgbClr val="FF0000"/>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charset="0"/>
            </a:lvl6pPr>
            <a:lvl7pPr marL="2971800" indent="-228600" eaLnBrk="0" fontAlgn="base" hangingPunct="0">
              <a:spcBef>
                <a:spcPct val="0"/>
              </a:spcBef>
              <a:spcAft>
                <a:spcPct val="0"/>
              </a:spcAft>
              <a:buFont typeface="Arial" charset="0"/>
            </a:lvl7pPr>
            <a:lvl8pPr marL="3429000" indent="-228600" eaLnBrk="0" fontAlgn="base" hangingPunct="0">
              <a:spcBef>
                <a:spcPct val="0"/>
              </a:spcBef>
              <a:spcAft>
                <a:spcPct val="0"/>
              </a:spcAft>
              <a:buFont typeface="Arial" charset="0"/>
            </a:lvl8pPr>
            <a:lvl9pPr marL="3886200" indent="-228600" eaLnBrk="0" fontAlgn="base" hangingPunct="0">
              <a:spcBef>
                <a:spcPct val="0"/>
              </a:spcBef>
              <a:spcAft>
                <a:spcPct val="0"/>
              </a:spcAft>
              <a:buFont typeface="Arial" charset="0"/>
            </a:lvl9pPr>
          </a:lstStyle>
          <a:p>
            <a:r>
              <a:rPr lang="en-US" dirty="0" err="1"/>
              <a:t>biến</a:t>
            </a:r>
            <a:r>
              <a:rPr lang="en-US" dirty="0"/>
              <a:t> </a:t>
            </a:r>
            <a:r>
              <a:rPr lang="en-US" dirty="0" err="1" smtClean="0"/>
              <a:t>dạng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linds(horizontal)">
                                      <p:cBhvr>
                                        <p:cTn id="7" dur="5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box(in)">
                                      <p:cBhvr>
                                        <p:cTn id="12" dur="500"/>
                                        <p:tgtEl>
                                          <p:spTgt spid="163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box(in)">
                                      <p:cBhvr>
                                        <p:cTn id="17" dur="500"/>
                                        <p:tgtEl>
                                          <p:spTgt spid="163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392"/>
                                        </p:tgtEl>
                                        <p:attrNameLst>
                                          <p:attrName>style.visibility</p:attrName>
                                        </p:attrNameLst>
                                      </p:cBhvr>
                                      <p:to>
                                        <p:strVal val="visible"/>
                                      </p:to>
                                    </p:set>
                                    <p:animEffect transition="in" filter="box(in)">
                                      <p:cBhvr>
                                        <p:cTn id="22"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P spid="16390" grpId="0" autoUpdateAnimBg="0"/>
      <p:bldP spid="16391" grpId="0" autoUpdateAnimBg="0"/>
      <p:bldP spid="1639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descr="Water droplets"/>
          <p:cNvSpPr txBox="1">
            <a:spLocks noChangeArrowheads="1"/>
          </p:cNvSpPr>
          <p:nvPr/>
        </p:nvSpPr>
        <p:spPr bwMode="auto">
          <a:xfrm>
            <a:off x="0" y="1043732"/>
            <a:ext cx="9145588" cy="4770537"/>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just">
              <a:lnSpc>
                <a:spcPct val="150000"/>
              </a:lnSpc>
            </a:pPr>
            <a:r>
              <a:rPr lang="vi-VN" sz="3200" b="1" dirty="0"/>
              <a:t>C8. Hãy viết đầy đủ câu dưới đây:</a:t>
            </a:r>
          </a:p>
          <a:p>
            <a:pPr algn="just">
              <a:lnSpc>
                <a:spcPct val="150000"/>
              </a:lnSpc>
            </a:pPr>
            <a:r>
              <a:rPr lang="en-US" sz="3200" dirty="0" err="1"/>
              <a:t>Lực</a:t>
            </a:r>
            <a:r>
              <a:rPr lang="en-US" sz="3200" dirty="0"/>
              <a:t> </a:t>
            </a:r>
            <a:r>
              <a:rPr lang="en-US" sz="3200" dirty="0" err="1"/>
              <a:t>mà</a:t>
            </a:r>
            <a:r>
              <a:rPr lang="en-US" sz="3200" dirty="0"/>
              <a:t> </a:t>
            </a:r>
            <a:r>
              <a:rPr lang="en-US" sz="3200" dirty="0" err="1"/>
              <a:t>vật</a:t>
            </a:r>
            <a:r>
              <a:rPr lang="en-US" sz="3200" dirty="0"/>
              <a:t> A </a:t>
            </a:r>
            <a:r>
              <a:rPr lang="en-US" sz="3200" dirty="0" err="1"/>
              <a:t>tác</a:t>
            </a:r>
            <a:r>
              <a:rPr lang="en-US" sz="3200" dirty="0"/>
              <a:t> </a:t>
            </a:r>
            <a:r>
              <a:rPr lang="en-US" sz="3200" dirty="0" err="1"/>
              <a:t>dụng</a:t>
            </a:r>
            <a:r>
              <a:rPr lang="en-US" sz="3200" dirty="0"/>
              <a:t> </a:t>
            </a:r>
            <a:r>
              <a:rPr lang="en-US" sz="3200" dirty="0" err="1"/>
              <a:t>lên</a:t>
            </a:r>
            <a:r>
              <a:rPr lang="en-US" sz="3200" dirty="0"/>
              <a:t> </a:t>
            </a:r>
            <a:r>
              <a:rPr lang="en-US" sz="3200" dirty="0" err="1"/>
              <a:t>vật</a:t>
            </a:r>
            <a:r>
              <a:rPr lang="en-US" sz="3200" dirty="0"/>
              <a:t> B </a:t>
            </a:r>
            <a:r>
              <a:rPr lang="en-US" sz="3200" dirty="0" err="1"/>
              <a:t>có</a:t>
            </a:r>
            <a:r>
              <a:rPr lang="en-US" sz="3200" dirty="0"/>
              <a:t> </a:t>
            </a:r>
            <a:r>
              <a:rPr lang="en-US" sz="3200" dirty="0" err="1"/>
              <a:t>thể</a:t>
            </a:r>
            <a:r>
              <a:rPr lang="en-US" sz="3200" dirty="0"/>
              <a:t> </a:t>
            </a:r>
            <a:r>
              <a:rPr lang="en-US" sz="3200" dirty="0" err="1"/>
              <a:t>làm</a:t>
            </a:r>
            <a:r>
              <a:rPr lang="en-US" sz="3200" dirty="0"/>
              <a:t> </a:t>
            </a:r>
            <a:r>
              <a:rPr lang="en-US" sz="3200" dirty="0" smtClean="0"/>
              <a:t>…………………………</a:t>
            </a:r>
            <a:r>
              <a:rPr lang="vi-VN" sz="3200" dirty="0" smtClean="0"/>
              <a:t>........</a:t>
            </a:r>
            <a:r>
              <a:rPr lang="en-US" sz="3200" dirty="0" smtClean="0"/>
              <a:t> </a:t>
            </a:r>
            <a:r>
              <a:rPr lang="en-US" sz="3200" dirty="0" err="1"/>
              <a:t>vật</a:t>
            </a:r>
            <a:r>
              <a:rPr lang="en-US" sz="3200" dirty="0"/>
              <a:t> B </a:t>
            </a:r>
            <a:r>
              <a:rPr lang="en-US" sz="3200" dirty="0" err="1"/>
              <a:t>hoặc</a:t>
            </a:r>
            <a:r>
              <a:rPr lang="en-US" sz="3200" dirty="0"/>
              <a:t> </a:t>
            </a:r>
            <a:r>
              <a:rPr lang="en-US" sz="3200" dirty="0" err="1"/>
              <a:t>làm</a:t>
            </a:r>
            <a:r>
              <a:rPr lang="en-US" sz="3200" dirty="0"/>
              <a:t> </a:t>
            </a:r>
            <a:r>
              <a:rPr lang="en-US" sz="3200" dirty="0" smtClean="0"/>
              <a:t>………………… </a:t>
            </a:r>
            <a:r>
              <a:rPr lang="en-US" sz="3200" dirty="0" err="1"/>
              <a:t>vật</a:t>
            </a:r>
            <a:r>
              <a:rPr lang="en-US" sz="3200" dirty="0"/>
              <a:t> B. </a:t>
            </a:r>
            <a:r>
              <a:rPr lang="en-US" sz="3200" dirty="0" err="1"/>
              <a:t>Hai</a:t>
            </a:r>
            <a:r>
              <a:rPr lang="en-US" sz="3200" dirty="0"/>
              <a:t> </a:t>
            </a:r>
            <a:r>
              <a:rPr lang="en-US" sz="3200" dirty="0" err="1"/>
              <a:t>kết</a:t>
            </a:r>
            <a:r>
              <a:rPr lang="en-US" sz="3200" dirty="0"/>
              <a:t> </a:t>
            </a:r>
            <a:r>
              <a:rPr lang="en-US" sz="3200" dirty="0" err="1"/>
              <a:t>quả</a:t>
            </a:r>
            <a:r>
              <a:rPr lang="en-US" sz="3200" dirty="0"/>
              <a:t> </a:t>
            </a:r>
            <a:r>
              <a:rPr lang="en-US" sz="3200" dirty="0" err="1"/>
              <a:t>này</a:t>
            </a:r>
            <a:r>
              <a:rPr lang="en-US" sz="3200" dirty="0"/>
              <a:t> </a:t>
            </a:r>
            <a:r>
              <a:rPr lang="en-US" sz="3200" dirty="0" err="1"/>
              <a:t>có</a:t>
            </a:r>
            <a:r>
              <a:rPr lang="en-US" sz="3200" dirty="0"/>
              <a:t> </a:t>
            </a:r>
            <a:r>
              <a:rPr lang="en-US" sz="3200" dirty="0" err="1"/>
              <a:t>thể</a:t>
            </a:r>
            <a:r>
              <a:rPr lang="en-US" sz="3200" dirty="0"/>
              <a:t> </a:t>
            </a:r>
            <a:r>
              <a:rPr lang="en-US" sz="3200" dirty="0" err="1"/>
              <a:t>cùng</a:t>
            </a:r>
            <a:r>
              <a:rPr lang="en-US" sz="3200" dirty="0"/>
              <a:t> </a:t>
            </a:r>
            <a:r>
              <a:rPr lang="en-US" sz="3200" dirty="0" err="1"/>
              <a:t>xảy</a:t>
            </a:r>
            <a:r>
              <a:rPr lang="en-US" sz="3200" dirty="0"/>
              <a:t> </a:t>
            </a:r>
            <a:r>
              <a:rPr lang="en-US" sz="3200" dirty="0" err="1"/>
              <a:t>ra.</a:t>
            </a:r>
            <a:endParaRPr lang="en-US" sz="3200" dirty="0"/>
          </a:p>
          <a:p>
            <a:pPr algn="just" eaLnBrk="1" hangingPunct="1">
              <a:lnSpc>
                <a:spcPct val="150000"/>
              </a:lnSpc>
              <a:spcBef>
                <a:spcPct val="50000"/>
              </a:spcBef>
            </a:pPr>
            <a:endParaRPr lang="en-US" sz="3200" dirty="0">
              <a:latin typeface="VNI-Times" pitchFamily="2" charset="0"/>
            </a:endParaRPr>
          </a:p>
        </p:txBody>
      </p:sp>
      <p:sp>
        <p:nvSpPr>
          <p:cNvPr id="17411" name="Text Box 3"/>
          <p:cNvSpPr txBox="1">
            <a:spLocks noChangeArrowheads="1"/>
          </p:cNvSpPr>
          <p:nvPr/>
        </p:nvSpPr>
        <p:spPr bwMode="auto">
          <a:xfrm>
            <a:off x="533506" y="2743218"/>
            <a:ext cx="434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sz="3200" b="1" i="1" dirty="0">
                <a:solidFill>
                  <a:srgbClr val="FF0000"/>
                </a:solidFill>
              </a:rPr>
              <a:t>biến đổi chuyển </a:t>
            </a:r>
            <a:r>
              <a:rPr lang="vi-VN" sz="3200" b="1" i="1" dirty="0" smtClean="0">
                <a:solidFill>
                  <a:srgbClr val="FF0000"/>
                </a:solidFill>
              </a:rPr>
              <a:t>động</a:t>
            </a:r>
            <a:endParaRPr lang="en-US" sz="3200" b="1" i="1" dirty="0">
              <a:solidFill>
                <a:srgbClr val="FF0000"/>
              </a:solidFill>
              <a:latin typeface="VNI-Times" pitchFamily="2" charset="0"/>
            </a:endParaRPr>
          </a:p>
        </p:txBody>
      </p:sp>
      <p:sp>
        <p:nvSpPr>
          <p:cNvPr id="17412" name="Text Box 4"/>
          <p:cNvSpPr txBox="1">
            <a:spLocks noChangeArrowheads="1"/>
          </p:cNvSpPr>
          <p:nvPr/>
        </p:nvSpPr>
        <p:spPr bwMode="auto">
          <a:xfrm>
            <a:off x="685902" y="3377611"/>
            <a:ext cx="434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spcBef>
                <a:spcPct val="50000"/>
              </a:spcBef>
              <a:defRPr sz="3000" b="1" i="1">
                <a:solidFill>
                  <a:srgbClr val="FF0000"/>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charset="0"/>
            </a:lvl6pPr>
            <a:lvl7pPr marL="2971800" indent="-228600" eaLnBrk="0" fontAlgn="base" hangingPunct="0">
              <a:spcBef>
                <a:spcPct val="0"/>
              </a:spcBef>
              <a:spcAft>
                <a:spcPct val="0"/>
              </a:spcAft>
              <a:buFont typeface="Arial" charset="0"/>
            </a:lvl7pPr>
            <a:lvl8pPr marL="3429000" indent="-228600" eaLnBrk="0" fontAlgn="base" hangingPunct="0">
              <a:spcBef>
                <a:spcPct val="0"/>
              </a:spcBef>
              <a:spcAft>
                <a:spcPct val="0"/>
              </a:spcAft>
              <a:buFont typeface="Arial" charset="0"/>
            </a:lvl8pPr>
            <a:lvl9pPr marL="3886200" indent="-228600" eaLnBrk="0" fontAlgn="base" hangingPunct="0">
              <a:spcBef>
                <a:spcPct val="0"/>
              </a:spcBef>
              <a:spcAft>
                <a:spcPct val="0"/>
              </a:spcAft>
              <a:buFont typeface="Arial" charset="0"/>
            </a:lvl9pPr>
          </a:lstStyle>
          <a:p>
            <a:r>
              <a:rPr lang="en-US" sz="3200" dirty="0" err="1"/>
              <a:t>biến</a:t>
            </a:r>
            <a:r>
              <a:rPr lang="en-US" sz="3200" dirty="0"/>
              <a:t> </a:t>
            </a:r>
            <a:r>
              <a:rPr lang="en-US" sz="3200" dirty="0" err="1" smtClean="0"/>
              <a:t>dạng</a:t>
            </a:r>
            <a:endParaRPr lang="en-US" sz="3200" dirty="0"/>
          </a:p>
        </p:txBody>
      </p:sp>
      <p:sp>
        <p:nvSpPr>
          <p:cNvPr id="17413" name="Text Box 5" descr="Newsprint"/>
          <p:cNvSpPr txBox="1">
            <a:spLocks noChangeArrowheads="1"/>
          </p:cNvSpPr>
          <p:nvPr/>
        </p:nvSpPr>
        <p:spPr bwMode="auto">
          <a:xfrm>
            <a:off x="197531" y="2286000"/>
            <a:ext cx="8763000" cy="2286000"/>
          </a:xfrm>
          <a:prstGeom prst="rect">
            <a:avLst/>
          </a:prstGeom>
          <a:blipFill dpi="0" rotWithShape="1">
            <a:blip r:embed="rId3"/>
            <a:srcRect/>
            <a:tile tx="0" ty="0" sx="100000" sy="100000" flip="none" algn="tl"/>
          </a:blipFill>
          <a:ln w="57150" cmpd="thinThick">
            <a:solidFill>
              <a:srgbClr val="000080"/>
            </a:solidFill>
            <a:miter lim="800000"/>
            <a:headEnd/>
            <a:tailEnd/>
          </a:ln>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lnSpc>
                <a:spcPct val="150000"/>
              </a:lnSpc>
              <a:spcBef>
                <a:spcPct val="50000"/>
              </a:spcBef>
            </a:pPr>
            <a:r>
              <a:rPr lang="vi-VN" sz="2800" dirty="0">
                <a:solidFill>
                  <a:srgbClr val="000099"/>
                </a:solidFill>
              </a:rPr>
              <a:t>Lực tác dụng lên một vật có thể làm biến đổi chuyển động của vật đó hoặc làm nó biến dạng hoặc đồng thời làm biến đổi chuyển động của vật và làm biến dạng vật</a:t>
            </a:r>
            <a:r>
              <a:rPr lang="vi-VN" sz="2800" dirty="0" smtClean="0">
                <a:solidFill>
                  <a:srgbClr val="000099"/>
                </a:solidFill>
              </a:rPr>
              <a:t>.</a:t>
            </a:r>
            <a:endParaRPr lang="vi-VN" sz="280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diamond(in)">
                                      <p:cBhvr>
                                        <p:cTn id="7" dur="500"/>
                                        <p:tgtEl>
                                          <p:spTgt spid="1741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diamond(in)">
                                      <p:cBhvr>
                                        <p:cTn id="10" dur="2000"/>
                                        <p:tgtEl>
                                          <p:spTgt spid="174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0" nodeType="clickEffect">
                                  <p:stCondLst>
                                    <p:cond delay="0"/>
                                  </p:stCondLst>
                                  <p:childTnLst>
                                    <p:animEffect transition="out" filter="checkerboard(across)">
                                      <p:cBhvr>
                                        <p:cTn id="14" dur="500"/>
                                        <p:tgtEl>
                                          <p:spTgt spid="17410"/>
                                        </p:tgtEl>
                                      </p:cBhvr>
                                    </p:animEffect>
                                    <p:set>
                                      <p:cBhvr>
                                        <p:cTn id="15" dur="1" fill="hold">
                                          <p:stCondLst>
                                            <p:cond delay="499"/>
                                          </p:stCondLst>
                                        </p:cTn>
                                        <p:tgtEl>
                                          <p:spTgt spid="17410"/>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17411"/>
                                        </p:tgtEl>
                                      </p:cBhvr>
                                    </p:animEffect>
                                    <p:set>
                                      <p:cBhvr>
                                        <p:cTn id="18" dur="1" fill="hold">
                                          <p:stCondLst>
                                            <p:cond delay="499"/>
                                          </p:stCondLst>
                                        </p:cTn>
                                        <p:tgtEl>
                                          <p:spTgt spid="17411"/>
                                        </p:tgtEl>
                                        <p:attrNameLst>
                                          <p:attrName>style.visibility</p:attrName>
                                        </p:attrNameLst>
                                      </p:cBhvr>
                                      <p:to>
                                        <p:strVal val="hidden"/>
                                      </p:to>
                                    </p:set>
                                  </p:childTnLst>
                                </p:cTn>
                              </p:par>
                              <p:par>
                                <p:cTn id="19" presetID="5" presetClass="exit" presetSubtype="10" fill="hold" grpId="1" nodeType="withEffect">
                                  <p:stCondLst>
                                    <p:cond delay="0"/>
                                  </p:stCondLst>
                                  <p:childTnLst>
                                    <p:animEffect transition="out" filter="checkerboard(across)">
                                      <p:cBhvr>
                                        <p:cTn id="20" dur="500"/>
                                        <p:tgtEl>
                                          <p:spTgt spid="17412"/>
                                        </p:tgtEl>
                                      </p:cBhvr>
                                    </p:animEffect>
                                    <p:set>
                                      <p:cBhvr>
                                        <p:cTn id="21" dur="1" fill="hold">
                                          <p:stCondLst>
                                            <p:cond delay="499"/>
                                          </p:stCondLst>
                                        </p:cTn>
                                        <p:tgtEl>
                                          <p:spTgt spid="17412"/>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7413"/>
                                        </p:tgtEl>
                                        <p:attrNameLst>
                                          <p:attrName>style.visibility</p:attrName>
                                        </p:attrNameLst>
                                      </p:cBhvr>
                                      <p:to>
                                        <p:strVal val="visible"/>
                                      </p:to>
                                    </p:set>
                                    <p:animEffect transition="in" filter="blinds(horizontal)">
                                      <p:cBhvr>
                                        <p:cTn id="26"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utoUpdateAnimBg="0"/>
      <p:bldP spid="17411" grpId="1" autoUpdateAnimBg="0"/>
      <p:bldP spid="17412" grpId="0" autoUpdateAnimBg="0"/>
      <p:bldP spid="17412" grpId="1" autoUpdateAnimBg="0"/>
      <p:bldP spid="17413" grpId="0" bldLvl="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0" y="1066862"/>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b="1" dirty="0">
                <a:solidFill>
                  <a:schemeClr val="accent2"/>
                </a:solidFill>
              </a:rPr>
              <a:t>I. NHỮNG HIỆN TƯỢNG CẦN CHÚ Ý QUAN SÁT KHI CÓ LỰC TÁC DỤNG.</a:t>
            </a:r>
          </a:p>
          <a:p>
            <a:pPr eaLnBrk="1" hangingPunct="1">
              <a:spcBef>
                <a:spcPct val="50000"/>
              </a:spcBef>
            </a:pPr>
            <a:endParaRPr lang="en-US" b="1" dirty="0">
              <a:solidFill>
                <a:schemeClr val="accent2"/>
              </a:solidFill>
              <a:latin typeface="VNI-Times" pitchFamily="2" charset="0"/>
            </a:endParaRPr>
          </a:p>
        </p:txBody>
      </p:sp>
      <p:sp>
        <p:nvSpPr>
          <p:cNvPr id="18436" name="Text Box 4"/>
          <p:cNvSpPr txBox="1">
            <a:spLocks noChangeArrowheads="1"/>
          </p:cNvSpPr>
          <p:nvPr/>
        </p:nvSpPr>
        <p:spPr bwMode="auto">
          <a:xfrm>
            <a:off x="0" y="1981238"/>
            <a:ext cx="9067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b="1" dirty="0">
                <a:solidFill>
                  <a:schemeClr val="accent2"/>
                </a:solidFill>
              </a:rPr>
              <a:t>II. NHỮNG KẾT QUẢ TÁC DỤNG CỦA LỰC.</a:t>
            </a:r>
          </a:p>
          <a:p>
            <a:pPr eaLnBrk="1" hangingPunct="1">
              <a:spcBef>
                <a:spcPct val="50000"/>
              </a:spcBef>
            </a:pPr>
            <a:endParaRPr lang="en-US" b="1" dirty="0">
              <a:solidFill>
                <a:schemeClr val="accent2"/>
              </a:solidFill>
              <a:latin typeface="VNI-Times" pitchFamily="2" charset="0"/>
            </a:endParaRPr>
          </a:p>
        </p:txBody>
      </p:sp>
      <p:sp>
        <p:nvSpPr>
          <p:cNvPr id="18437" name="Text Box 5"/>
          <p:cNvSpPr txBox="1">
            <a:spLocks noChangeArrowheads="1"/>
          </p:cNvSpPr>
          <p:nvPr/>
        </p:nvSpPr>
        <p:spPr bwMode="auto">
          <a:xfrm>
            <a:off x="0" y="2514600"/>
            <a:ext cx="9067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b="1">
                <a:solidFill>
                  <a:schemeClr val="accent2"/>
                </a:solidFill>
              </a:rPr>
              <a:t>III. VẬN DỤNG.</a:t>
            </a:r>
          </a:p>
          <a:p>
            <a:pPr eaLnBrk="1" hangingPunct="1">
              <a:spcBef>
                <a:spcPct val="50000"/>
              </a:spcBef>
            </a:pPr>
            <a:endParaRPr lang="en-US" b="1">
              <a:solidFill>
                <a:schemeClr val="accent2"/>
              </a:solidFill>
              <a:latin typeface="VNI-Times" pitchFamily="2" charset="0"/>
            </a:endParaRPr>
          </a:p>
        </p:txBody>
      </p:sp>
      <p:pic>
        <p:nvPicPr>
          <p:cNvPr id="18438" name="Picture 6" descr="1295153469125933880_574_5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667000"/>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descr="Sphere"/>
          <p:cNvSpPr txBox="1">
            <a:spLocks noChangeArrowheads="1"/>
          </p:cNvSpPr>
          <p:nvPr/>
        </p:nvSpPr>
        <p:spPr bwMode="auto">
          <a:xfrm>
            <a:off x="0" y="89"/>
            <a:ext cx="9144000" cy="9144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91440" bIns="91440" anchor="ctr" anchorCtr="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eaLnBrk="1" hangingPunct="1">
              <a:spcBef>
                <a:spcPts val="1200"/>
              </a:spcBef>
              <a:spcAft>
                <a:spcPts val="1200"/>
              </a:spcAft>
            </a:pPr>
            <a:r>
              <a:rPr lang="en-US" sz="2800" b="1" dirty="0">
                <a:solidFill>
                  <a:srgbClr val="FF3300"/>
                </a:solidFill>
              </a:rPr>
              <a:t>BÀI 7.TÌM HIỂU KẾT QUẢ TÁC DỤNG CỦA LỰC</a:t>
            </a:r>
            <a:r>
              <a:rPr lang="en-US" sz="2800" b="1" dirty="0" smtClean="0">
                <a:solidFill>
                  <a:srgbClr val="FF3300"/>
                </a:solidFill>
              </a:rPr>
              <a:t>.</a:t>
            </a:r>
            <a:endParaRPr lang="en-US" sz="2800" b="1"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linds(horizontal)">
                                      <p:cBhvr>
                                        <p:cTn id="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descr="Stationery"/>
          <p:cNvSpPr txBox="1">
            <a:spLocks noChangeArrowheads="1"/>
          </p:cNvSpPr>
          <p:nvPr/>
        </p:nvSpPr>
        <p:spPr bwMode="auto">
          <a:xfrm>
            <a:off x="0" y="-1"/>
            <a:ext cx="9144000" cy="100584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eaLnBrk="1" hangingPunct="1">
              <a:spcBef>
                <a:spcPct val="50000"/>
              </a:spcBef>
            </a:pPr>
            <a:r>
              <a:rPr lang="en-US" sz="3200" b="1" dirty="0">
                <a:solidFill>
                  <a:srgbClr val="000099"/>
                </a:solidFill>
              </a:rPr>
              <a:t>III. VẬN DỤNG</a:t>
            </a:r>
            <a:r>
              <a:rPr lang="en-US" sz="3200" b="1" dirty="0" smtClean="0">
                <a:solidFill>
                  <a:srgbClr val="000099"/>
                </a:solidFill>
              </a:rPr>
              <a:t>.</a:t>
            </a:r>
            <a:endParaRPr lang="en-US" sz="3200" b="1" dirty="0">
              <a:solidFill>
                <a:srgbClr val="000099"/>
              </a:solidFill>
            </a:endParaRPr>
          </a:p>
        </p:txBody>
      </p:sp>
      <p:sp>
        <p:nvSpPr>
          <p:cNvPr id="19459" name="Text Box 3"/>
          <p:cNvSpPr txBox="1">
            <a:spLocks noChangeArrowheads="1"/>
          </p:cNvSpPr>
          <p:nvPr/>
        </p:nvSpPr>
        <p:spPr bwMode="auto">
          <a:xfrm>
            <a:off x="76200" y="1455033"/>
            <a:ext cx="899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just" eaLnBrk="1" hangingPunct="1">
              <a:spcBef>
                <a:spcPct val="50000"/>
              </a:spcBef>
            </a:pPr>
            <a:r>
              <a:rPr lang="vi-VN" b="1" dirty="0">
                <a:solidFill>
                  <a:srgbClr val="000099"/>
                </a:solidFill>
              </a:rPr>
              <a:t>C9. Hãy nêu 3 thí dụ về lực tác dụng lên vật làm vật biến đổi chuyển động</a:t>
            </a:r>
            <a:r>
              <a:rPr lang="vi-VN" b="1" dirty="0" smtClean="0">
                <a:solidFill>
                  <a:srgbClr val="000099"/>
                </a:solidFill>
              </a:rPr>
              <a:t>.</a:t>
            </a:r>
            <a:endParaRPr lang="vi-VN" b="1" dirty="0">
              <a:solidFill>
                <a:srgbClr val="000099"/>
              </a:solidFill>
            </a:endParaRPr>
          </a:p>
        </p:txBody>
      </p:sp>
      <p:sp>
        <p:nvSpPr>
          <p:cNvPr id="19460" name="Text Box 4"/>
          <p:cNvSpPr txBox="1">
            <a:spLocks noChangeArrowheads="1"/>
          </p:cNvSpPr>
          <p:nvPr/>
        </p:nvSpPr>
        <p:spPr bwMode="auto">
          <a:xfrm>
            <a:off x="0" y="2503437"/>
            <a:ext cx="9067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nSpc>
                <a:spcPct val="150000"/>
              </a:lnSpc>
            </a:pPr>
            <a:r>
              <a:rPr lang="en-US" b="1" i="1" dirty="0" err="1"/>
              <a:t>Ví</a:t>
            </a:r>
            <a:r>
              <a:rPr lang="en-US" b="1" i="1" dirty="0"/>
              <a:t> </a:t>
            </a:r>
            <a:r>
              <a:rPr lang="en-US" b="1" i="1" dirty="0" err="1"/>
              <a:t>dụ</a:t>
            </a:r>
            <a:r>
              <a:rPr lang="en-US" b="1" i="1" dirty="0"/>
              <a:t>:</a:t>
            </a:r>
          </a:p>
          <a:p>
            <a:pPr algn="just">
              <a:lnSpc>
                <a:spcPct val="150000"/>
              </a:lnSpc>
            </a:pPr>
            <a:r>
              <a:rPr lang="vi-VN" b="1" i="1" dirty="0" smtClean="0"/>
              <a:t>1. Khi </a:t>
            </a:r>
            <a:r>
              <a:rPr lang="vi-VN" b="1" i="1" dirty="0"/>
              <a:t>kéo cờ, lực kéo của tay học sinh làm cho dây và cờ chuyể</a:t>
            </a:r>
            <a:r>
              <a:rPr lang="en-US" b="1" i="1" dirty="0" smtClean="0"/>
              <a:t>n</a:t>
            </a:r>
            <a:r>
              <a:rPr lang="vi-VN" b="1" i="1" dirty="0" smtClean="0"/>
              <a:t> động</a:t>
            </a:r>
            <a:r>
              <a:rPr lang="vi-VN" b="1" i="1" dirty="0"/>
              <a:t>.</a:t>
            </a:r>
          </a:p>
          <a:p>
            <a:pPr algn="just">
              <a:lnSpc>
                <a:spcPct val="150000"/>
              </a:lnSpc>
            </a:pPr>
            <a:r>
              <a:rPr lang="vi-VN" b="1" i="1" dirty="0" smtClean="0"/>
              <a:t>2. </a:t>
            </a:r>
            <a:r>
              <a:rPr lang="en-US" b="1" i="1" dirty="0" err="1" smtClean="0"/>
              <a:t>Khi</a:t>
            </a:r>
            <a:r>
              <a:rPr lang="en-US" b="1" i="1" dirty="0" smtClean="0"/>
              <a:t> </a:t>
            </a:r>
            <a:r>
              <a:rPr lang="en-US" b="1" i="1" dirty="0" err="1"/>
              <a:t>phanh</a:t>
            </a:r>
            <a:r>
              <a:rPr lang="en-US" b="1" i="1" dirty="0"/>
              <a:t> </a:t>
            </a:r>
            <a:r>
              <a:rPr lang="en-US" b="1" i="1" dirty="0" err="1"/>
              <a:t>xe</a:t>
            </a:r>
            <a:r>
              <a:rPr lang="en-US" b="1" i="1" dirty="0"/>
              <a:t>, </a:t>
            </a:r>
            <a:r>
              <a:rPr lang="en-US" b="1" i="1" dirty="0" err="1"/>
              <a:t>lực</a:t>
            </a:r>
            <a:r>
              <a:rPr lang="en-US" b="1" i="1" dirty="0"/>
              <a:t> </a:t>
            </a:r>
            <a:r>
              <a:rPr lang="en-US" b="1" i="1" dirty="0" err="1"/>
              <a:t>phanh</a:t>
            </a:r>
            <a:r>
              <a:rPr lang="en-US" b="1" i="1" dirty="0"/>
              <a:t> </a:t>
            </a:r>
            <a:r>
              <a:rPr lang="en-US" b="1" i="1" dirty="0" err="1"/>
              <a:t>xe</a:t>
            </a:r>
            <a:r>
              <a:rPr lang="en-US" b="1" i="1" dirty="0"/>
              <a:t> </a:t>
            </a:r>
            <a:r>
              <a:rPr lang="en-US" b="1" i="1" dirty="0" err="1"/>
              <a:t>làm</a:t>
            </a:r>
            <a:r>
              <a:rPr lang="en-US" b="1" i="1" dirty="0"/>
              <a:t> </a:t>
            </a:r>
            <a:r>
              <a:rPr lang="en-US" b="1" i="1" dirty="0" err="1"/>
              <a:t>xe</a:t>
            </a:r>
            <a:r>
              <a:rPr lang="en-US" b="1" i="1" dirty="0"/>
              <a:t> </a:t>
            </a:r>
            <a:r>
              <a:rPr lang="en-US" b="1" i="1" dirty="0" err="1"/>
              <a:t>dừng</a:t>
            </a:r>
            <a:r>
              <a:rPr lang="en-US" b="1" i="1" dirty="0"/>
              <a:t> </a:t>
            </a:r>
            <a:r>
              <a:rPr lang="en-US" b="1" i="1" dirty="0" err="1"/>
              <a:t>lại</a:t>
            </a:r>
            <a:r>
              <a:rPr lang="en-US" b="1" i="1" dirty="0"/>
              <a:t>.</a:t>
            </a:r>
          </a:p>
          <a:p>
            <a:pPr algn="just">
              <a:lnSpc>
                <a:spcPct val="150000"/>
              </a:lnSpc>
            </a:pPr>
            <a:r>
              <a:rPr lang="vi-VN" b="1" i="1" dirty="0" smtClean="0"/>
              <a:t>3. Lấy </a:t>
            </a:r>
            <a:r>
              <a:rPr lang="vi-VN" b="1" i="1" dirty="0"/>
              <a:t>tay búng vào hòn bi, lực tác động của tay ta làm hòn bi chuyển</a:t>
            </a:r>
            <a:r>
              <a:rPr lang="en-US" b="1" i="1" dirty="0"/>
              <a:t> </a:t>
            </a:r>
            <a:r>
              <a:rPr lang="vi-VN" b="1" i="1" dirty="0"/>
              <a:t>động.</a:t>
            </a:r>
          </a:p>
          <a:p>
            <a:pPr eaLnBrk="1" hangingPunct="1">
              <a:lnSpc>
                <a:spcPct val="150000"/>
              </a:lnSpc>
              <a:spcBef>
                <a:spcPct val="50000"/>
              </a:spcBef>
            </a:pPr>
            <a:endParaRPr lang="en-US" b="1" i="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horizontal)">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76318" y="1295456"/>
            <a:ext cx="899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just" eaLnBrk="1" hangingPunct="1">
              <a:spcBef>
                <a:spcPct val="50000"/>
              </a:spcBef>
            </a:pPr>
            <a:r>
              <a:rPr lang="en-US" b="1" dirty="0">
                <a:solidFill>
                  <a:srgbClr val="000099"/>
                </a:solidFill>
              </a:rPr>
              <a:t>C10. </a:t>
            </a:r>
            <a:r>
              <a:rPr lang="en-US" b="1" dirty="0" err="1">
                <a:solidFill>
                  <a:srgbClr val="000099"/>
                </a:solidFill>
              </a:rPr>
              <a:t>Hãy</a:t>
            </a:r>
            <a:r>
              <a:rPr lang="en-US" b="1" dirty="0">
                <a:solidFill>
                  <a:srgbClr val="000099"/>
                </a:solidFill>
              </a:rPr>
              <a:t> </a:t>
            </a:r>
            <a:r>
              <a:rPr lang="en-US" b="1" dirty="0" err="1">
                <a:solidFill>
                  <a:srgbClr val="000099"/>
                </a:solidFill>
              </a:rPr>
              <a:t>nêu</a:t>
            </a:r>
            <a:r>
              <a:rPr lang="en-US" b="1" dirty="0">
                <a:solidFill>
                  <a:srgbClr val="000099"/>
                </a:solidFill>
              </a:rPr>
              <a:t> 3 </a:t>
            </a:r>
            <a:r>
              <a:rPr lang="en-US" b="1" dirty="0" err="1">
                <a:solidFill>
                  <a:srgbClr val="000099"/>
                </a:solidFill>
              </a:rPr>
              <a:t>thí</a:t>
            </a:r>
            <a:r>
              <a:rPr lang="en-US" b="1" dirty="0">
                <a:solidFill>
                  <a:srgbClr val="000099"/>
                </a:solidFill>
              </a:rPr>
              <a:t> </a:t>
            </a:r>
            <a:r>
              <a:rPr lang="en-US" b="1" dirty="0" err="1">
                <a:solidFill>
                  <a:srgbClr val="000099"/>
                </a:solidFill>
              </a:rPr>
              <a:t>dụ</a:t>
            </a:r>
            <a:r>
              <a:rPr lang="en-US" b="1" dirty="0">
                <a:solidFill>
                  <a:srgbClr val="000099"/>
                </a:solidFill>
              </a:rPr>
              <a:t> </a:t>
            </a:r>
            <a:r>
              <a:rPr lang="en-US" b="1" dirty="0" err="1">
                <a:solidFill>
                  <a:srgbClr val="000099"/>
                </a:solidFill>
              </a:rPr>
              <a:t>về</a:t>
            </a:r>
            <a:r>
              <a:rPr lang="en-US" b="1" dirty="0">
                <a:solidFill>
                  <a:srgbClr val="000099"/>
                </a:solidFill>
              </a:rPr>
              <a:t> </a:t>
            </a:r>
            <a:r>
              <a:rPr lang="en-US" b="1" dirty="0" err="1">
                <a:solidFill>
                  <a:srgbClr val="000099"/>
                </a:solidFill>
              </a:rPr>
              <a:t>lực</a:t>
            </a:r>
            <a:r>
              <a:rPr lang="en-US" b="1" dirty="0">
                <a:solidFill>
                  <a:srgbClr val="000099"/>
                </a:solidFill>
              </a:rPr>
              <a:t> </a:t>
            </a:r>
            <a:r>
              <a:rPr lang="en-US" b="1" dirty="0" err="1">
                <a:solidFill>
                  <a:srgbClr val="000099"/>
                </a:solidFill>
              </a:rPr>
              <a:t>tác</a:t>
            </a:r>
            <a:r>
              <a:rPr lang="en-US" b="1" dirty="0">
                <a:solidFill>
                  <a:srgbClr val="000099"/>
                </a:solidFill>
              </a:rPr>
              <a:t> </a:t>
            </a:r>
            <a:r>
              <a:rPr lang="en-US" b="1" dirty="0" err="1">
                <a:solidFill>
                  <a:srgbClr val="000099"/>
                </a:solidFill>
              </a:rPr>
              <a:t>dụng</a:t>
            </a:r>
            <a:r>
              <a:rPr lang="en-US" b="1" dirty="0">
                <a:solidFill>
                  <a:srgbClr val="000099"/>
                </a:solidFill>
              </a:rPr>
              <a:t> </a:t>
            </a:r>
            <a:r>
              <a:rPr lang="en-US" b="1" dirty="0" err="1">
                <a:solidFill>
                  <a:srgbClr val="000099"/>
                </a:solidFill>
              </a:rPr>
              <a:t>lên</a:t>
            </a:r>
            <a:r>
              <a:rPr lang="en-US" b="1" dirty="0">
                <a:solidFill>
                  <a:srgbClr val="000099"/>
                </a:solidFill>
              </a:rPr>
              <a:t> </a:t>
            </a:r>
            <a:r>
              <a:rPr lang="en-US" b="1" dirty="0" err="1">
                <a:solidFill>
                  <a:srgbClr val="000099"/>
                </a:solidFill>
              </a:rPr>
              <a:t>vật</a:t>
            </a:r>
            <a:r>
              <a:rPr lang="en-US" b="1" dirty="0">
                <a:solidFill>
                  <a:srgbClr val="000099"/>
                </a:solidFill>
              </a:rPr>
              <a:t> </a:t>
            </a:r>
            <a:r>
              <a:rPr lang="en-US" b="1" dirty="0" err="1">
                <a:solidFill>
                  <a:srgbClr val="000099"/>
                </a:solidFill>
              </a:rPr>
              <a:t>làm</a:t>
            </a:r>
            <a:r>
              <a:rPr lang="en-US" b="1" dirty="0">
                <a:solidFill>
                  <a:srgbClr val="000099"/>
                </a:solidFill>
              </a:rPr>
              <a:t> </a:t>
            </a:r>
            <a:r>
              <a:rPr lang="en-US" b="1" dirty="0" err="1">
                <a:solidFill>
                  <a:srgbClr val="000099"/>
                </a:solidFill>
              </a:rPr>
              <a:t>vật</a:t>
            </a:r>
            <a:r>
              <a:rPr lang="en-US" b="1" dirty="0">
                <a:solidFill>
                  <a:srgbClr val="000099"/>
                </a:solidFill>
              </a:rPr>
              <a:t> </a:t>
            </a:r>
            <a:r>
              <a:rPr lang="en-US" b="1" dirty="0" err="1">
                <a:solidFill>
                  <a:srgbClr val="000099"/>
                </a:solidFill>
              </a:rPr>
              <a:t>biến</a:t>
            </a:r>
            <a:r>
              <a:rPr lang="en-US" b="1" dirty="0">
                <a:solidFill>
                  <a:srgbClr val="000099"/>
                </a:solidFill>
              </a:rPr>
              <a:t> </a:t>
            </a:r>
            <a:r>
              <a:rPr lang="en-US" b="1" dirty="0" err="1">
                <a:solidFill>
                  <a:srgbClr val="000099"/>
                </a:solidFill>
              </a:rPr>
              <a:t>dạng</a:t>
            </a:r>
            <a:r>
              <a:rPr lang="en-US" b="1" dirty="0">
                <a:solidFill>
                  <a:srgbClr val="000099"/>
                </a:solidFill>
              </a:rPr>
              <a:t>.</a:t>
            </a:r>
          </a:p>
          <a:p>
            <a:pPr algn="just" eaLnBrk="1" hangingPunct="1">
              <a:spcBef>
                <a:spcPct val="50000"/>
              </a:spcBef>
            </a:pPr>
            <a:endParaRPr lang="en-US" b="1" dirty="0">
              <a:solidFill>
                <a:srgbClr val="000099"/>
              </a:solidFill>
              <a:latin typeface="VNI-Times" pitchFamily="2" charset="0"/>
            </a:endParaRPr>
          </a:p>
        </p:txBody>
      </p:sp>
      <p:sp>
        <p:nvSpPr>
          <p:cNvPr id="20484" name="Text Box 4"/>
          <p:cNvSpPr txBox="1">
            <a:spLocks noChangeArrowheads="1"/>
          </p:cNvSpPr>
          <p:nvPr/>
        </p:nvSpPr>
        <p:spPr bwMode="auto">
          <a:xfrm>
            <a:off x="228714" y="2133634"/>
            <a:ext cx="868657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342900" indent="-342900" eaLnBrk="0" hangingPunct="0">
              <a:lnSpc>
                <a:spcPct val="150000"/>
              </a:lnSpc>
              <a:defRPr b="1" i="1"/>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charset="0"/>
            </a:lvl6pPr>
            <a:lvl7pPr marL="2971800" indent="-228600" eaLnBrk="0" fontAlgn="base" hangingPunct="0">
              <a:spcBef>
                <a:spcPct val="0"/>
              </a:spcBef>
              <a:spcAft>
                <a:spcPct val="0"/>
              </a:spcAft>
              <a:buFont typeface="Arial" charset="0"/>
            </a:lvl7pPr>
            <a:lvl8pPr marL="3429000" indent="-228600" eaLnBrk="0" fontAlgn="base" hangingPunct="0">
              <a:spcBef>
                <a:spcPct val="0"/>
              </a:spcBef>
              <a:spcAft>
                <a:spcPct val="0"/>
              </a:spcAft>
              <a:buFont typeface="Arial" charset="0"/>
            </a:lvl8pPr>
            <a:lvl9pPr marL="3886200" indent="-228600" eaLnBrk="0" fontAlgn="base" hangingPunct="0">
              <a:spcBef>
                <a:spcPct val="0"/>
              </a:spcBef>
              <a:spcAft>
                <a:spcPct val="0"/>
              </a:spcAft>
              <a:buFont typeface="Arial" charset="0"/>
            </a:lvl9pPr>
          </a:lstStyle>
          <a:p>
            <a:pPr algn="just"/>
            <a:r>
              <a:rPr lang="en-US" dirty="0" err="1"/>
              <a:t>Thí</a:t>
            </a:r>
            <a:r>
              <a:rPr lang="en-US" dirty="0"/>
              <a:t> </a:t>
            </a:r>
            <a:r>
              <a:rPr lang="en-US" dirty="0" err="1"/>
              <a:t>dụ</a:t>
            </a:r>
            <a:r>
              <a:rPr lang="en-US" dirty="0"/>
              <a:t>:</a:t>
            </a:r>
          </a:p>
          <a:p>
            <a:pPr algn="just"/>
            <a:r>
              <a:rPr lang="vi-VN" dirty="0" smtClean="0"/>
              <a:t>1. </a:t>
            </a:r>
            <a:r>
              <a:rPr lang="en-US" dirty="0" err="1" smtClean="0"/>
              <a:t>Dùng</a:t>
            </a:r>
            <a:r>
              <a:rPr lang="en-US" dirty="0" smtClean="0"/>
              <a:t> </a:t>
            </a:r>
            <a:r>
              <a:rPr lang="en-US" dirty="0" err="1"/>
              <a:t>tay</a:t>
            </a:r>
            <a:r>
              <a:rPr lang="en-US" dirty="0"/>
              <a:t> </a:t>
            </a:r>
            <a:r>
              <a:rPr lang="en-US" dirty="0" err="1"/>
              <a:t>bẻ</a:t>
            </a:r>
            <a:r>
              <a:rPr lang="en-US" dirty="0"/>
              <a:t> </a:t>
            </a:r>
            <a:r>
              <a:rPr lang="en-US" dirty="0" err="1"/>
              <a:t>cong</a:t>
            </a:r>
            <a:r>
              <a:rPr lang="en-US" dirty="0"/>
              <a:t> </a:t>
            </a:r>
            <a:r>
              <a:rPr lang="en-US" dirty="0" err="1"/>
              <a:t>sợi</a:t>
            </a:r>
            <a:r>
              <a:rPr lang="en-US" dirty="0"/>
              <a:t> </a:t>
            </a:r>
            <a:r>
              <a:rPr lang="en-US" dirty="0" err="1"/>
              <a:t>dây</a:t>
            </a:r>
            <a:r>
              <a:rPr lang="en-US" dirty="0"/>
              <a:t> </a:t>
            </a:r>
            <a:r>
              <a:rPr lang="en-US" dirty="0" err="1"/>
              <a:t>kẽm</a:t>
            </a:r>
            <a:r>
              <a:rPr lang="en-US" dirty="0"/>
              <a:t>, </a:t>
            </a:r>
            <a:r>
              <a:rPr lang="en-US" dirty="0" err="1"/>
              <a:t>lực</a:t>
            </a:r>
            <a:r>
              <a:rPr lang="en-US" dirty="0"/>
              <a:t> </a:t>
            </a:r>
            <a:r>
              <a:rPr lang="en-US" dirty="0" err="1"/>
              <a:t>tay</a:t>
            </a:r>
            <a:r>
              <a:rPr lang="en-US" dirty="0"/>
              <a:t> ta </a:t>
            </a:r>
            <a:r>
              <a:rPr lang="en-US" dirty="0" err="1"/>
              <a:t>tác</a:t>
            </a:r>
            <a:r>
              <a:rPr lang="en-US" dirty="0"/>
              <a:t> </a:t>
            </a:r>
            <a:r>
              <a:rPr lang="en-US" dirty="0" err="1"/>
              <a:t>dụng</a:t>
            </a:r>
            <a:r>
              <a:rPr lang="en-US" dirty="0"/>
              <a:t> </a:t>
            </a:r>
            <a:r>
              <a:rPr lang="en-US" dirty="0" err="1"/>
              <a:t>làm</a:t>
            </a:r>
            <a:r>
              <a:rPr lang="en-US" dirty="0"/>
              <a:t> </a:t>
            </a:r>
            <a:r>
              <a:rPr lang="en-US" dirty="0" err="1"/>
              <a:t>dây</a:t>
            </a:r>
            <a:r>
              <a:rPr lang="en-US" dirty="0"/>
              <a:t> </a:t>
            </a:r>
            <a:r>
              <a:rPr lang="en-US" dirty="0" err="1"/>
              <a:t>kẽm</a:t>
            </a:r>
            <a:r>
              <a:rPr lang="en-US" dirty="0"/>
              <a:t> </a:t>
            </a:r>
            <a:r>
              <a:rPr lang="en-US" dirty="0" err="1"/>
              <a:t>biến</a:t>
            </a:r>
            <a:r>
              <a:rPr lang="en-US" dirty="0"/>
              <a:t> </a:t>
            </a:r>
            <a:r>
              <a:rPr lang="en-US" dirty="0" err="1"/>
              <a:t>dạng</a:t>
            </a:r>
            <a:r>
              <a:rPr lang="en-US" dirty="0"/>
              <a:t>.</a:t>
            </a:r>
          </a:p>
          <a:p>
            <a:pPr algn="just"/>
            <a:r>
              <a:rPr lang="vi-VN" dirty="0" smtClean="0"/>
              <a:t>2. </a:t>
            </a:r>
            <a:r>
              <a:rPr lang="en-US" dirty="0" err="1" smtClean="0"/>
              <a:t>Dùng</a:t>
            </a:r>
            <a:r>
              <a:rPr lang="en-US" dirty="0" smtClean="0"/>
              <a:t> </a:t>
            </a:r>
            <a:r>
              <a:rPr lang="en-US" dirty="0" err="1"/>
              <a:t>tay</a:t>
            </a:r>
            <a:r>
              <a:rPr lang="en-US" dirty="0"/>
              <a:t> </a:t>
            </a:r>
            <a:r>
              <a:rPr lang="en-US" dirty="0" err="1"/>
              <a:t>kéo</a:t>
            </a:r>
            <a:r>
              <a:rPr lang="en-US" dirty="0"/>
              <a:t> </a:t>
            </a:r>
            <a:r>
              <a:rPr lang="en-US" dirty="0" err="1"/>
              <a:t>dãn</a:t>
            </a:r>
            <a:r>
              <a:rPr lang="en-US" dirty="0"/>
              <a:t> </a:t>
            </a:r>
            <a:r>
              <a:rPr lang="en-US" dirty="0" err="1"/>
              <a:t>lò</a:t>
            </a:r>
            <a:r>
              <a:rPr lang="en-US" dirty="0"/>
              <a:t> xo, </a:t>
            </a:r>
            <a:r>
              <a:rPr lang="en-US" dirty="0" err="1"/>
              <a:t>lực</a:t>
            </a:r>
            <a:r>
              <a:rPr lang="en-US" dirty="0"/>
              <a:t> </a:t>
            </a:r>
            <a:r>
              <a:rPr lang="en-US" dirty="0" err="1"/>
              <a:t>kéo</a:t>
            </a:r>
            <a:r>
              <a:rPr lang="en-US" dirty="0"/>
              <a:t> </a:t>
            </a:r>
            <a:r>
              <a:rPr lang="en-US" dirty="0" err="1"/>
              <a:t>của</a:t>
            </a:r>
            <a:r>
              <a:rPr lang="en-US" dirty="0"/>
              <a:t> </a:t>
            </a:r>
            <a:r>
              <a:rPr lang="en-US" dirty="0" err="1"/>
              <a:t>tay</a:t>
            </a:r>
            <a:r>
              <a:rPr lang="en-US" dirty="0"/>
              <a:t> </a:t>
            </a:r>
            <a:r>
              <a:rPr lang="en-US" dirty="0" err="1"/>
              <a:t>làm</a:t>
            </a:r>
            <a:r>
              <a:rPr lang="en-US" dirty="0"/>
              <a:t> </a:t>
            </a:r>
            <a:r>
              <a:rPr lang="en-US" dirty="0" err="1"/>
              <a:t>lò</a:t>
            </a:r>
            <a:r>
              <a:rPr lang="en-US" dirty="0"/>
              <a:t> xo </a:t>
            </a:r>
            <a:r>
              <a:rPr lang="en-US" dirty="0" err="1"/>
              <a:t>biến</a:t>
            </a:r>
            <a:r>
              <a:rPr lang="en-US" dirty="0"/>
              <a:t> </a:t>
            </a:r>
            <a:r>
              <a:rPr lang="en-US" dirty="0" err="1"/>
              <a:t>dạng</a:t>
            </a:r>
            <a:r>
              <a:rPr lang="en-US" dirty="0"/>
              <a:t>.</a:t>
            </a:r>
          </a:p>
          <a:p>
            <a:pPr algn="just"/>
            <a:r>
              <a:rPr lang="vi-VN" dirty="0" smtClean="0"/>
              <a:t>3. </a:t>
            </a:r>
            <a:r>
              <a:rPr lang="en-US" dirty="0" err="1" smtClean="0"/>
              <a:t>Dùng</a:t>
            </a:r>
            <a:r>
              <a:rPr lang="en-US" dirty="0" smtClean="0"/>
              <a:t> </a:t>
            </a:r>
            <a:r>
              <a:rPr lang="en-US" dirty="0" err="1"/>
              <a:t>tay</a:t>
            </a:r>
            <a:r>
              <a:rPr lang="en-US" dirty="0"/>
              <a:t> </a:t>
            </a:r>
            <a:r>
              <a:rPr lang="en-US" dirty="0" err="1"/>
              <a:t>bóp</a:t>
            </a:r>
            <a:r>
              <a:rPr lang="en-US" dirty="0"/>
              <a:t> </a:t>
            </a:r>
            <a:r>
              <a:rPr lang="en-US" dirty="0" err="1"/>
              <a:t>méo</a:t>
            </a:r>
            <a:r>
              <a:rPr lang="en-US" dirty="0"/>
              <a:t> </a:t>
            </a:r>
            <a:r>
              <a:rPr lang="en-US" dirty="0" err="1"/>
              <a:t>quả</a:t>
            </a:r>
            <a:r>
              <a:rPr lang="en-US" dirty="0"/>
              <a:t> </a:t>
            </a:r>
            <a:r>
              <a:rPr lang="en-US" dirty="0" err="1"/>
              <a:t>bóng</a:t>
            </a:r>
            <a:r>
              <a:rPr lang="en-US" dirty="0"/>
              <a:t>, </a:t>
            </a:r>
            <a:r>
              <a:rPr lang="en-US" dirty="0" err="1"/>
              <a:t>lực</a:t>
            </a:r>
            <a:r>
              <a:rPr lang="en-US" dirty="0"/>
              <a:t> </a:t>
            </a:r>
            <a:r>
              <a:rPr lang="en-US" dirty="0" err="1"/>
              <a:t>tay</a:t>
            </a:r>
            <a:r>
              <a:rPr lang="en-US" dirty="0"/>
              <a:t> ta </a:t>
            </a:r>
            <a:r>
              <a:rPr lang="en-US" dirty="0" err="1"/>
              <a:t>tác</a:t>
            </a:r>
            <a:r>
              <a:rPr lang="en-US" dirty="0"/>
              <a:t> </a:t>
            </a:r>
            <a:r>
              <a:rPr lang="en-US" dirty="0" err="1"/>
              <a:t>dụng</a:t>
            </a:r>
            <a:r>
              <a:rPr lang="en-US" dirty="0"/>
              <a:t> </a:t>
            </a:r>
            <a:r>
              <a:rPr lang="en-US" dirty="0" err="1"/>
              <a:t>làm</a:t>
            </a:r>
            <a:r>
              <a:rPr lang="en-US" dirty="0"/>
              <a:t> </a:t>
            </a:r>
            <a:r>
              <a:rPr lang="en-US" dirty="0" err="1"/>
              <a:t>quả</a:t>
            </a:r>
            <a:r>
              <a:rPr lang="en-US" dirty="0"/>
              <a:t> </a:t>
            </a:r>
            <a:r>
              <a:rPr lang="en-US" dirty="0" err="1"/>
              <a:t>bóng</a:t>
            </a:r>
            <a:r>
              <a:rPr lang="en-US" dirty="0"/>
              <a:t> </a:t>
            </a:r>
            <a:r>
              <a:rPr lang="en-US" dirty="0" err="1"/>
              <a:t>biến</a:t>
            </a:r>
            <a:r>
              <a:rPr lang="en-US" dirty="0"/>
              <a:t> </a:t>
            </a:r>
            <a:r>
              <a:rPr lang="en-US" dirty="0" err="1"/>
              <a:t>dạng</a:t>
            </a:r>
            <a:r>
              <a:rPr lang="en-US" dirty="0"/>
              <a:t>.</a:t>
            </a:r>
          </a:p>
          <a:p>
            <a:pPr algn="just"/>
            <a:endParaRPr lang="en-US" dirty="0"/>
          </a:p>
        </p:txBody>
      </p:sp>
      <p:sp>
        <p:nvSpPr>
          <p:cNvPr id="6" name="Text Box 2" descr="Stationery"/>
          <p:cNvSpPr txBox="1">
            <a:spLocks noChangeArrowheads="1"/>
          </p:cNvSpPr>
          <p:nvPr/>
        </p:nvSpPr>
        <p:spPr bwMode="auto">
          <a:xfrm>
            <a:off x="0" y="-1"/>
            <a:ext cx="9144000" cy="100584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eaLnBrk="1" hangingPunct="1">
              <a:spcBef>
                <a:spcPct val="50000"/>
              </a:spcBef>
            </a:pPr>
            <a:r>
              <a:rPr lang="en-US" sz="3200" b="1" dirty="0">
                <a:solidFill>
                  <a:srgbClr val="000099"/>
                </a:solidFill>
              </a:rPr>
              <a:t>III. VẬN DỤNG</a:t>
            </a:r>
            <a:r>
              <a:rPr lang="en-US" sz="3200" b="1" dirty="0" smtClean="0">
                <a:solidFill>
                  <a:srgbClr val="000099"/>
                </a:solidFill>
              </a:rPr>
              <a:t>.</a:t>
            </a:r>
            <a:endParaRPr lang="en-US" sz="3200" b="1"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228478" y="1066862"/>
            <a:ext cx="868680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just" eaLnBrk="1" hangingPunct="1">
              <a:spcBef>
                <a:spcPct val="50000"/>
              </a:spcBef>
            </a:pPr>
            <a:r>
              <a:rPr lang="vi-VN" b="1" dirty="0">
                <a:solidFill>
                  <a:srgbClr val="000099"/>
                </a:solidFill>
              </a:rPr>
              <a:t>C11. Hãy nêu một thí dụ tác dụng lên vật làm vật có thể biến dạng và biến đổi chuyển động.</a:t>
            </a:r>
          </a:p>
          <a:p>
            <a:pPr algn="just" eaLnBrk="1" hangingPunct="1">
              <a:spcBef>
                <a:spcPct val="50000"/>
              </a:spcBef>
            </a:pPr>
            <a:endParaRPr lang="en-US" b="1" dirty="0">
              <a:solidFill>
                <a:srgbClr val="000099"/>
              </a:solidFill>
              <a:latin typeface="VNI-Times" pitchFamily="2" charset="0"/>
            </a:endParaRPr>
          </a:p>
        </p:txBody>
      </p:sp>
      <p:sp>
        <p:nvSpPr>
          <p:cNvPr id="21508" name="Text Box 4"/>
          <p:cNvSpPr txBox="1">
            <a:spLocks noChangeArrowheads="1"/>
          </p:cNvSpPr>
          <p:nvPr/>
        </p:nvSpPr>
        <p:spPr bwMode="auto">
          <a:xfrm>
            <a:off x="152396" y="2209832"/>
            <a:ext cx="472439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342900" indent="-342900" algn="just" eaLnBrk="0" hangingPunct="0">
              <a:lnSpc>
                <a:spcPct val="150000"/>
              </a:lnSpc>
              <a:defRPr b="1" i="1"/>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charset="0"/>
            </a:lvl6pPr>
            <a:lvl7pPr marL="2971800" indent="-228600" eaLnBrk="0" fontAlgn="base" hangingPunct="0">
              <a:spcBef>
                <a:spcPct val="0"/>
              </a:spcBef>
              <a:spcAft>
                <a:spcPct val="0"/>
              </a:spcAft>
              <a:buFont typeface="Arial" charset="0"/>
            </a:lvl7pPr>
            <a:lvl8pPr marL="3429000" indent="-228600" eaLnBrk="0" fontAlgn="base" hangingPunct="0">
              <a:spcBef>
                <a:spcPct val="0"/>
              </a:spcBef>
              <a:spcAft>
                <a:spcPct val="0"/>
              </a:spcAft>
              <a:buFont typeface="Arial" charset="0"/>
            </a:lvl8pPr>
            <a:lvl9pPr marL="3886200" indent="-228600" eaLnBrk="0" fontAlgn="base" hangingPunct="0">
              <a:spcBef>
                <a:spcPct val="0"/>
              </a:spcBef>
              <a:spcAft>
                <a:spcPct val="0"/>
              </a:spcAft>
              <a:buFont typeface="Arial" charset="0"/>
            </a:lvl9pPr>
          </a:lstStyle>
          <a:p>
            <a:r>
              <a:rPr lang="en-US" dirty="0" err="1"/>
              <a:t>Thí</a:t>
            </a:r>
            <a:r>
              <a:rPr lang="en-US" dirty="0"/>
              <a:t> </a:t>
            </a:r>
            <a:r>
              <a:rPr lang="en-US" dirty="0" err="1" smtClean="0"/>
              <a:t>dụ</a:t>
            </a:r>
            <a:r>
              <a:rPr lang="en-US" dirty="0" smtClean="0"/>
              <a:t>:</a:t>
            </a:r>
            <a:endParaRPr lang="vi-VN" dirty="0" smtClean="0"/>
          </a:p>
          <a:p>
            <a:r>
              <a:rPr lang="vi-VN" dirty="0"/>
              <a:t> </a:t>
            </a:r>
            <a:r>
              <a:rPr lang="vi-VN" dirty="0" smtClean="0"/>
              <a:t>   Cầu </a:t>
            </a:r>
            <a:r>
              <a:rPr lang="vi-VN" dirty="0"/>
              <a:t>thủ đá vào quả bóng, lực </a:t>
            </a:r>
            <a:r>
              <a:rPr lang="vi-VN" dirty="0" smtClean="0"/>
              <a:t>mà cầu </a:t>
            </a:r>
            <a:r>
              <a:rPr lang="vi-VN" dirty="0"/>
              <a:t>thủ tác dụng vào quả bóng </a:t>
            </a:r>
            <a:r>
              <a:rPr lang="vi-VN" dirty="0" smtClean="0"/>
              <a:t>làm quả </a:t>
            </a:r>
            <a:r>
              <a:rPr lang="vi-VN" dirty="0"/>
              <a:t>bóng biến dạng và biến đổi chuyển động của quả bóng</a:t>
            </a:r>
            <a:r>
              <a:rPr lang="vi-VN" dirty="0" smtClean="0"/>
              <a:t>.</a:t>
            </a:r>
            <a:endParaRPr lang="vi-VN" dirty="0"/>
          </a:p>
        </p:txBody>
      </p:sp>
      <p:grpSp>
        <p:nvGrpSpPr>
          <p:cNvPr id="2" name="Group 5"/>
          <p:cNvGrpSpPr>
            <a:grpSpLocks/>
          </p:cNvGrpSpPr>
          <p:nvPr/>
        </p:nvGrpSpPr>
        <p:grpSpPr bwMode="auto">
          <a:xfrm>
            <a:off x="6019762" y="2306961"/>
            <a:ext cx="2438336" cy="3636573"/>
            <a:chOff x="0" y="0"/>
            <a:chExt cx="1344" cy="1296"/>
          </a:xfrm>
        </p:grpSpPr>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44"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7"/>
            <p:cNvSpPr txBox="1">
              <a:spLocks noChangeArrowheads="1"/>
            </p:cNvSpPr>
            <p:nvPr/>
          </p:nvSpPr>
          <p:spPr bwMode="auto">
            <a:xfrm>
              <a:off x="0" y="1008"/>
              <a:ext cx="9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spcBef>
                  <a:spcPct val="50000"/>
                </a:spcBef>
              </a:pPr>
              <a:r>
                <a:rPr lang="en-US">
                  <a:solidFill>
                    <a:srgbClr val="660066"/>
                  </a:solidFill>
                </a:rPr>
                <a:t>Hình 3</a:t>
              </a:r>
            </a:p>
          </p:txBody>
        </p:sp>
      </p:grpSp>
      <p:sp>
        <p:nvSpPr>
          <p:cNvPr id="8" name="Text Box 2" descr="Stationery"/>
          <p:cNvSpPr txBox="1">
            <a:spLocks noChangeArrowheads="1"/>
          </p:cNvSpPr>
          <p:nvPr/>
        </p:nvSpPr>
        <p:spPr bwMode="auto">
          <a:xfrm>
            <a:off x="0" y="-1"/>
            <a:ext cx="9144000" cy="100584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eaLnBrk="1" hangingPunct="1">
              <a:spcBef>
                <a:spcPct val="50000"/>
              </a:spcBef>
            </a:pPr>
            <a:r>
              <a:rPr lang="en-US" sz="3200" b="1" dirty="0">
                <a:solidFill>
                  <a:srgbClr val="000099"/>
                </a:solidFill>
              </a:rPr>
              <a:t>III. VẬN DỤNG</a:t>
            </a:r>
            <a:r>
              <a:rPr lang="en-US" sz="3200" b="1" dirty="0" smtClean="0">
                <a:solidFill>
                  <a:srgbClr val="000099"/>
                </a:solidFill>
              </a:rPr>
              <a:t>.</a:t>
            </a:r>
            <a:endParaRPr lang="en-US" sz="3200" b="1"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blinds(horizontal)">
                                      <p:cBhvr>
                                        <p:cTn id="12"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rames PPT 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0"/>
            <a:ext cx="9293225"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1447800" y="152400"/>
            <a:ext cx="5943600" cy="579438"/>
          </a:xfrm>
          <a:prstGeom prst="rect">
            <a:avLst/>
          </a:prstGeom>
          <a:gradFill rotWithShape="1">
            <a:gsLst>
              <a:gs pos="0">
                <a:srgbClr val="336600"/>
              </a:gs>
              <a:gs pos="100000">
                <a:srgbClr val="182F00"/>
              </a:gs>
            </a:gsLst>
            <a:lin ang="5400000" scaled="1"/>
          </a:gradFill>
          <a:ln>
            <a:noFill/>
          </a:ln>
          <a:effectLs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eaLnBrk="1" hangingPunct="1">
              <a:spcBef>
                <a:spcPct val="50000"/>
              </a:spcBef>
              <a:defRPr/>
            </a:pPr>
            <a:r>
              <a:rPr lang="en-US" sz="3200" b="1" dirty="0" smtClean="0">
                <a:solidFill>
                  <a:schemeClr val="accent3"/>
                </a:solidFill>
              </a:rPr>
              <a:t>CỦNG CỐ</a:t>
            </a:r>
            <a:endParaRPr lang="en-US" sz="3200" b="1" dirty="0" smtClean="0">
              <a:solidFill>
                <a:schemeClr val="accent3"/>
              </a:solidFill>
              <a:latin typeface="VNI-Times" pitchFamily="2" charset="0"/>
            </a:endParaRPr>
          </a:p>
        </p:txBody>
      </p:sp>
      <p:pic>
        <p:nvPicPr>
          <p:cNvPr id="22532" name="Picture 4" descr="me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6553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838200" y="838200"/>
            <a:ext cx="70866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dirty="0"/>
              <a:t>Trong các sự vật và hiện tượng sau đây, em hãy chỉ ra vật tác dụng lực và kết quả mà lực đã gây ra cho vật bị nó tác dụng:</a:t>
            </a:r>
          </a:p>
          <a:p>
            <a:pPr eaLnBrk="1" hangingPunct="1">
              <a:spcBef>
                <a:spcPct val="50000"/>
              </a:spcBef>
            </a:pPr>
            <a:endParaRPr lang="en-US" dirty="0">
              <a:solidFill>
                <a:srgbClr val="003300"/>
              </a:solidFill>
              <a:latin typeface="VNI-Times" pitchFamily="2" charset="0"/>
            </a:endParaRPr>
          </a:p>
        </p:txBody>
      </p:sp>
      <p:sp>
        <p:nvSpPr>
          <p:cNvPr id="22534" name="Text Box 6"/>
          <p:cNvSpPr txBox="1">
            <a:spLocks noChangeArrowheads="1"/>
          </p:cNvSpPr>
          <p:nvPr/>
        </p:nvSpPr>
        <p:spPr bwMode="auto">
          <a:xfrm>
            <a:off x="228600" y="25146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a:t>a.</a:t>
            </a:r>
            <a:r>
              <a:rPr lang="vi-VN" b="1"/>
              <a:t> </a:t>
            </a:r>
            <a:r>
              <a:rPr lang="vi-VN"/>
              <a:t>Một</a:t>
            </a:r>
            <a:r>
              <a:rPr lang="en-US"/>
              <a:t> em bé thổi bóng bóng căng tròn.</a:t>
            </a:r>
            <a:endParaRPr lang="en-US">
              <a:solidFill>
                <a:srgbClr val="000066"/>
              </a:solidFill>
              <a:latin typeface="VNI-Times" pitchFamily="2" charset="0"/>
            </a:endParaRPr>
          </a:p>
        </p:txBody>
      </p:sp>
      <p:sp>
        <p:nvSpPr>
          <p:cNvPr id="22535" name="Text Box 7"/>
          <p:cNvSpPr txBox="1">
            <a:spLocks noChangeArrowheads="1"/>
          </p:cNvSpPr>
          <p:nvPr/>
        </p:nvSpPr>
        <p:spPr bwMode="auto">
          <a:xfrm>
            <a:off x="228600" y="3124200"/>
            <a:ext cx="61722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dirty="0"/>
              <a:t>b. Một chiếc nồi nhôm bị bẹp nằm bên dưới một chiếc thang tre bị đổ ngay trên mặt đất.</a:t>
            </a:r>
          </a:p>
          <a:p>
            <a:pPr eaLnBrk="1" hangingPunct="1">
              <a:spcBef>
                <a:spcPct val="50000"/>
              </a:spcBef>
            </a:pPr>
            <a:endParaRPr lang="en-US" dirty="0">
              <a:solidFill>
                <a:srgbClr val="000066"/>
              </a:solidFill>
              <a:latin typeface="VNI-Times" pitchFamily="2" charset="0"/>
            </a:endParaRPr>
          </a:p>
        </p:txBody>
      </p:sp>
      <p:sp>
        <p:nvSpPr>
          <p:cNvPr id="22536" name="Text Box 8"/>
          <p:cNvSpPr txBox="1">
            <a:spLocks noChangeArrowheads="1"/>
          </p:cNvSpPr>
          <p:nvPr/>
        </p:nvSpPr>
        <p:spPr bwMode="auto">
          <a:xfrm>
            <a:off x="152400" y="39624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a:t>c.Trời dông, một chiếc lá bàng bay lên cao.</a:t>
            </a:r>
            <a:endParaRPr lang="en-US">
              <a:solidFill>
                <a:srgbClr val="000066"/>
              </a:solidFill>
              <a:latin typeface="VNI-Times" pitchFamily="2" charset="0"/>
            </a:endParaRPr>
          </a:p>
        </p:txBody>
      </p:sp>
      <p:sp>
        <p:nvSpPr>
          <p:cNvPr id="22537" name="Text Box 9"/>
          <p:cNvSpPr txBox="1">
            <a:spLocks noChangeArrowheads="1"/>
          </p:cNvSpPr>
          <p:nvPr/>
        </p:nvSpPr>
        <p:spPr bwMode="auto">
          <a:xfrm>
            <a:off x="152516" y="46482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dirty="0"/>
              <a:t>d. Một </a:t>
            </a:r>
            <a:r>
              <a:rPr lang="en-US" dirty="0" err="1"/>
              <a:t>sợi</a:t>
            </a:r>
            <a:r>
              <a:rPr lang="en-US" dirty="0"/>
              <a:t> </a:t>
            </a:r>
            <a:r>
              <a:rPr lang="en-US" dirty="0" err="1"/>
              <a:t>dây</a:t>
            </a:r>
            <a:r>
              <a:rPr lang="en-US" dirty="0"/>
              <a:t> </a:t>
            </a:r>
            <a:r>
              <a:rPr lang="en-US" dirty="0" err="1"/>
              <a:t>cao</a:t>
            </a:r>
            <a:r>
              <a:rPr lang="en-US" dirty="0"/>
              <a:t> </a:t>
            </a:r>
            <a:r>
              <a:rPr lang="en-US" dirty="0" err="1"/>
              <a:t>su</a:t>
            </a:r>
            <a:r>
              <a:rPr lang="en-US" dirty="0"/>
              <a:t> </a:t>
            </a:r>
            <a:r>
              <a:rPr lang="en-US" dirty="0" err="1"/>
              <a:t>bị</a:t>
            </a:r>
            <a:r>
              <a:rPr lang="en-US" dirty="0"/>
              <a:t> </a:t>
            </a:r>
            <a:r>
              <a:rPr lang="en-US" dirty="0" err="1"/>
              <a:t>kéo</a:t>
            </a:r>
            <a:r>
              <a:rPr lang="en-US" dirty="0"/>
              <a:t> </a:t>
            </a:r>
            <a:r>
              <a:rPr lang="en-US" dirty="0" err="1"/>
              <a:t>căng</a:t>
            </a:r>
            <a:r>
              <a:rPr lang="en-US" dirty="0"/>
              <a:t>.</a:t>
            </a:r>
            <a:endParaRPr lang="en-US" dirty="0">
              <a:solidFill>
                <a:srgbClr val="000066"/>
              </a:solidFill>
              <a:latin typeface="VNI-Times" pitchFamily="2" charset="0"/>
            </a:endParaRPr>
          </a:p>
        </p:txBody>
      </p:sp>
      <p:sp>
        <p:nvSpPr>
          <p:cNvPr id="22538" name="Text Box 10"/>
          <p:cNvSpPr txBox="1">
            <a:spLocks noChangeArrowheads="1"/>
          </p:cNvSpPr>
          <p:nvPr/>
        </p:nvSpPr>
        <p:spPr bwMode="auto">
          <a:xfrm>
            <a:off x="152516" y="5181554"/>
            <a:ext cx="59436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dirty="0"/>
              <a:t>e. Một chiếc phao của cần câu đang nổi, bỗng bị chìm xuống nước.</a:t>
            </a:r>
          </a:p>
          <a:p>
            <a:pPr eaLnBrk="1" hangingPunct="1">
              <a:spcBef>
                <a:spcPct val="50000"/>
              </a:spcBef>
            </a:pPr>
            <a:endParaRPr lang="en-US" dirty="0">
              <a:solidFill>
                <a:srgbClr val="000066"/>
              </a:solidFill>
              <a:latin typeface="VNI-Times" pitchFamily="2" charset="0"/>
            </a:endParaRPr>
          </a:p>
        </p:txBody>
      </p:sp>
      <p:sp>
        <p:nvSpPr>
          <p:cNvPr id="22539" name="Text Box 11"/>
          <p:cNvSpPr txBox="1">
            <a:spLocks noChangeArrowheads="1"/>
          </p:cNvSpPr>
          <p:nvPr/>
        </p:nvSpPr>
        <p:spPr bwMode="auto">
          <a:xfrm>
            <a:off x="5867400" y="1643063"/>
            <a:ext cx="1600200" cy="1016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b="1" dirty="0" err="1">
                <a:solidFill>
                  <a:srgbClr val="FF0000"/>
                </a:solidFill>
              </a:rPr>
              <a:t>biến</a:t>
            </a:r>
            <a:r>
              <a:rPr lang="en-US" b="1" dirty="0">
                <a:solidFill>
                  <a:srgbClr val="FF0000"/>
                </a:solidFill>
              </a:rPr>
              <a:t> </a:t>
            </a:r>
            <a:r>
              <a:rPr lang="en-US" b="1" dirty="0" err="1">
                <a:solidFill>
                  <a:srgbClr val="FF0000"/>
                </a:solidFill>
              </a:rPr>
              <a:t>dạng</a:t>
            </a:r>
            <a:endParaRPr lang="en-US" b="1" dirty="0">
              <a:solidFill>
                <a:srgbClr val="FF0000"/>
              </a:solidFill>
            </a:endParaRPr>
          </a:p>
          <a:p>
            <a:pPr eaLnBrk="1" hangingPunct="1">
              <a:spcBef>
                <a:spcPct val="50000"/>
              </a:spcBef>
            </a:pPr>
            <a:endParaRPr lang="en-US" b="1" dirty="0">
              <a:solidFill>
                <a:srgbClr val="FF0000"/>
              </a:solidFill>
              <a:latin typeface="VNI-Times" pitchFamily="2" charset="0"/>
            </a:endParaRPr>
          </a:p>
        </p:txBody>
      </p:sp>
      <p:sp>
        <p:nvSpPr>
          <p:cNvPr id="22540" name="Text Box 12"/>
          <p:cNvSpPr txBox="1">
            <a:spLocks noChangeArrowheads="1"/>
          </p:cNvSpPr>
          <p:nvPr/>
        </p:nvSpPr>
        <p:spPr bwMode="auto">
          <a:xfrm>
            <a:off x="7315200" y="1627142"/>
            <a:ext cx="1828800" cy="10160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b="1" dirty="0">
                <a:solidFill>
                  <a:srgbClr val="0070C0"/>
                </a:solidFill>
              </a:rPr>
              <a:t>biến đổi </a:t>
            </a:r>
            <a:r>
              <a:rPr lang="vi-VN" b="1" dirty="0" smtClean="0">
                <a:solidFill>
                  <a:srgbClr val="0070C0"/>
                </a:solidFill>
              </a:rPr>
              <a:t>CĐ</a:t>
            </a:r>
          </a:p>
          <a:p>
            <a:pPr eaLnBrk="1" hangingPunct="1">
              <a:spcBef>
                <a:spcPct val="50000"/>
              </a:spcBef>
            </a:pPr>
            <a:endParaRPr lang="en-US" b="1" dirty="0">
              <a:solidFill>
                <a:srgbClr val="0070C0"/>
              </a:solidFill>
              <a:latin typeface="VNI-Times" pitchFamily="2" charset="0"/>
            </a:endParaRPr>
          </a:p>
        </p:txBody>
      </p:sp>
      <p:sp>
        <p:nvSpPr>
          <p:cNvPr id="22541" name="Rectangle 13">
            <a:hlinkClick r:id="rId4" action="ppaction://hlinksldjump"/>
          </p:cNvPr>
          <p:cNvSpPr>
            <a:spLocks noChangeArrowheads="1"/>
          </p:cNvSpPr>
          <p:nvPr/>
        </p:nvSpPr>
        <p:spPr bwMode="auto">
          <a:xfrm>
            <a:off x="6477000" y="2514600"/>
            <a:ext cx="533400" cy="457200"/>
          </a:xfrm>
          <a:prstGeom prst="rect">
            <a:avLst/>
          </a:prstGeom>
          <a:solidFill>
            <a:srgbClr val="FFFF99"/>
          </a:solidFill>
          <a:ln w="9525">
            <a:solidFill>
              <a:schemeClr val="tx1"/>
            </a:solidFill>
            <a:miter lim="800000"/>
            <a:headEnd/>
            <a:tailEnd/>
          </a:ln>
        </p:spPr>
        <p:txBody>
          <a:bodyPr wrap="none" anchor="ctr"/>
          <a:lstStyle/>
          <a:p>
            <a:pPr algn="ctr"/>
            <a:endParaRPr lang="en-US"/>
          </a:p>
        </p:txBody>
      </p:sp>
      <p:sp>
        <p:nvSpPr>
          <p:cNvPr id="22542" name="Rectangle 14">
            <a:hlinkClick r:id="rId4" action="ppaction://hlinksldjump"/>
          </p:cNvPr>
          <p:cNvSpPr>
            <a:spLocks noChangeArrowheads="1"/>
          </p:cNvSpPr>
          <p:nvPr/>
        </p:nvSpPr>
        <p:spPr bwMode="auto">
          <a:xfrm>
            <a:off x="6477000" y="3200400"/>
            <a:ext cx="533400" cy="4572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2543" name="Rectangle 15">
            <a:hlinkClick r:id="rId5" action="ppaction://hlinksldjump"/>
          </p:cNvPr>
          <p:cNvSpPr>
            <a:spLocks noChangeArrowheads="1"/>
          </p:cNvSpPr>
          <p:nvPr/>
        </p:nvSpPr>
        <p:spPr bwMode="auto">
          <a:xfrm>
            <a:off x="6477000" y="3962386"/>
            <a:ext cx="533400" cy="4572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2544" name="Rectangle 16">
            <a:hlinkClick r:id="rId4" action="ppaction://hlinksldjump"/>
          </p:cNvPr>
          <p:cNvSpPr>
            <a:spLocks noChangeArrowheads="1"/>
          </p:cNvSpPr>
          <p:nvPr/>
        </p:nvSpPr>
        <p:spPr bwMode="auto">
          <a:xfrm>
            <a:off x="6477000" y="4607827"/>
            <a:ext cx="533400" cy="4572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2545" name="Rectangle 17">
            <a:hlinkClick r:id="rId5" action="ppaction://hlinksldjump"/>
          </p:cNvPr>
          <p:cNvSpPr>
            <a:spLocks noChangeArrowheads="1"/>
          </p:cNvSpPr>
          <p:nvPr/>
        </p:nvSpPr>
        <p:spPr bwMode="auto">
          <a:xfrm>
            <a:off x="6477000" y="5333950"/>
            <a:ext cx="533400" cy="4572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2546" name="Rectangle 18">
            <a:hlinkClick r:id="rId5" action="ppaction://hlinksldjump"/>
          </p:cNvPr>
          <p:cNvSpPr>
            <a:spLocks noChangeArrowheads="1"/>
          </p:cNvSpPr>
          <p:nvPr/>
        </p:nvSpPr>
        <p:spPr bwMode="auto">
          <a:xfrm>
            <a:off x="7543800" y="2514600"/>
            <a:ext cx="533400" cy="4572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2547" name="Rectangle 19">
            <a:hlinkClick r:id="rId5" action="ppaction://hlinksldjump"/>
          </p:cNvPr>
          <p:cNvSpPr>
            <a:spLocks noChangeArrowheads="1"/>
          </p:cNvSpPr>
          <p:nvPr/>
        </p:nvSpPr>
        <p:spPr bwMode="auto">
          <a:xfrm>
            <a:off x="7543800" y="3200400"/>
            <a:ext cx="533400" cy="4572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2548" name="Rectangle 20">
            <a:hlinkClick r:id="rId4" action="ppaction://hlinksldjump"/>
          </p:cNvPr>
          <p:cNvSpPr>
            <a:spLocks noChangeArrowheads="1"/>
          </p:cNvSpPr>
          <p:nvPr/>
        </p:nvSpPr>
        <p:spPr bwMode="auto">
          <a:xfrm>
            <a:off x="7543800" y="3962386"/>
            <a:ext cx="533400" cy="4572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2549" name="Rectangle 21">
            <a:hlinkClick r:id="rId5" action="ppaction://hlinksldjump"/>
          </p:cNvPr>
          <p:cNvSpPr>
            <a:spLocks noChangeArrowheads="1"/>
          </p:cNvSpPr>
          <p:nvPr/>
        </p:nvSpPr>
        <p:spPr bwMode="auto">
          <a:xfrm>
            <a:off x="7543800" y="4684027"/>
            <a:ext cx="533400" cy="4572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2550" name="Rectangle 22">
            <a:hlinkClick r:id="rId4" action="ppaction://hlinksldjump"/>
          </p:cNvPr>
          <p:cNvSpPr>
            <a:spLocks noChangeArrowheads="1"/>
          </p:cNvSpPr>
          <p:nvPr/>
        </p:nvSpPr>
        <p:spPr bwMode="auto">
          <a:xfrm>
            <a:off x="7543800" y="5333950"/>
            <a:ext cx="533400" cy="4572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2551" name="AutoShape 23">
            <a:hlinkClick r:id="rId5" action="ppaction://hlinksldjump"/>
          </p:cNvPr>
          <p:cNvSpPr>
            <a:spLocks noChangeArrowheads="1"/>
          </p:cNvSpPr>
          <p:nvPr/>
        </p:nvSpPr>
        <p:spPr bwMode="auto">
          <a:xfrm>
            <a:off x="8153400" y="152400"/>
            <a:ext cx="914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99"/>
          </a:solidFill>
          <a:ln w="9525">
            <a:solidFill>
              <a:schemeClr val="tx1"/>
            </a:solidFill>
            <a:miter lim="800000"/>
            <a:headEnd/>
            <a:tailEnd/>
          </a:ln>
        </p:spPr>
        <p:txBody>
          <a:bodyPr wrap="none" anchor="ctr"/>
          <a:lstStyle/>
          <a:p>
            <a:pPr algn="ctr"/>
            <a:endParaRPr lang="en-US">
              <a:latin typeface="VNI-Times" pitchFamily="2" charset="0"/>
            </a:endParaRPr>
          </a:p>
        </p:txBody>
      </p:sp>
    </p:spTree>
  </p:cSld>
  <p:clrMapOvr>
    <a:masterClrMapping/>
  </p:clrMapOvr>
  <p:transition>
    <p:cover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533400"/>
            <a:ext cx="8458200" cy="5592763"/>
          </a:xfrm>
        </p:spPr>
        <p:txBody>
          <a:bodyPr/>
          <a:lstStyle/>
          <a:p>
            <a:r>
              <a:rPr lang="en-US" smtClean="0">
                <a:latin typeface="Times New Roman" pitchFamily="18" charset="0"/>
                <a:cs typeface="Times New Roman" pitchFamily="18" charset="0"/>
              </a:rPr>
              <a:t> Các lực tác dụng lớn lên vật, làm vật biến dạng</a:t>
            </a:r>
          </a:p>
        </p:txBody>
      </p:sp>
      <p:pic>
        <p:nvPicPr>
          <p:cNvPr id="48133" name="Picture 5" descr="Những tai nạn thương tâm do mưa b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300" y="3276600"/>
            <a:ext cx="3619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9" descr="http://image.xahoi.com.vn/news/2014/09/12/xe-tai-dam-xe-tai-o-ngh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276600"/>
            <a:ext cx="3619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11" descr="Bộ Công an giám &amp;dstrok;ịnh xe khách tai nạn thảm khốc ở Sa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3429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13" descr="Tai nạn ở Lào Cai: &amp;Dstrok;òi gia &amp;dstrok;ình người chết 1,7 triệu &amp;dstrok;ồng chuộc &amp;dstrok;iện tho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447800"/>
            <a:ext cx="33528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8139"/>
                                        </p:tgtEl>
                                        <p:attrNameLst>
                                          <p:attrName>style.visibility</p:attrName>
                                        </p:attrNameLst>
                                      </p:cBhvr>
                                      <p:to>
                                        <p:strVal val="visible"/>
                                      </p:to>
                                    </p:set>
                                    <p:animEffect transition="in" filter="box(in)">
                                      <p:cBhvr>
                                        <p:cTn id="7" dur="500"/>
                                        <p:tgtEl>
                                          <p:spTgt spid="481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8141"/>
                                        </p:tgtEl>
                                        <p:attrNameLst>
                                          <p:attrName>style.visibility</p:attrName>
                                        </p:attrNameLst>
                                      </p:cBhvr>
                                      <p:to>
                                        <p:strVal val="visible"/>
                                      </p:to>
                                    </p:set>
                                    <p:animEffect transition="in" filter="checkerboard(across)">
                                      <p:cBhvr>
                                        <p:cTn id="12" dur="500"/>
                                        <p:tgtEl>
                                          <p:spTgt spid="481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8137"/>
                                        </p:tgtEl>
                                        <p:attrNameLst>
                                          <p:attrName>style.visibility</p:attrName>
                                        </p:attrNameLst>
                                      </p:cBhvr>
                                      <p:to>
                                        <p:strVal val="visible"/>
                                      </p:to>
                                    </p:set>
                                    <p:animEffect transition="in" filter="blinds(horizontal)">
                                      <p:cBhvr>
                                        <p:cTn id="17" dur="500"/>
                                        <p:tgtEl>
                                          <p:spTgt spid="481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8133"/>
                                        </p:tgtEl>
                                        <p:attrNameLst>
                                          <p:attrName>style.visibility</p:attrName>
                                        </p:attrNameLst>
                                      </p:cBhvr>
                                      <p:to>
                                        <p:strVal val="visible"/>
                                      </p:to>
                                    </p:set>
                                    <p:animEffect transition="in" filter="blinds(horizontal)">
                                      <p:cBhvr>
                                        <p:cTn id="22"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rames PPT 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86000"/>
            <a:ext cx="25781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900" y="2209800"/>
            <a:ext cx="25781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v)">
            <a:hlinkClick r:id="rId6"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6300" y="2286000"/>
            <a:ext cx="25781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HINH ANH DONG-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981450"/>
            <a:ext cx="4419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2590800" y="609600"/>
            <a:ext cx="4114800" cy="1371600"/>
            <a:chOff x="0" y="0"/>
            <a:chExt cx="2352" cy="528"/>
          </a:xfrm>
        </p:grpSpPr>
        <p:sp>
          <p:nvSpPr>
            <p:cNvPr id="29708" name="Oval 8" descr="Water droplets"/>
            <p:cNvSpPr>
              <a:spLocks noChangeArrowheads="1"/>
            </p:cNvSpPr>
            <p:nvPr/>
          </p:nvSpPr>
          <p:spPr bwMode="auto">
            <a:xfrm>
              <a:off x="0" y="144"/>
              <a:ext cx="1824" cy="384"/>
            </a:xfrm>
            <a:prstGeom prst="ellipse">
              <a:avLst/>
            </a:prstGeom>
            <a:blipFill dpi="0" rotWithShape="1">
              <a:blip r:embed="rId8"/>
              <a:srcRect/>
              <a:tile tx="0" ty="0" sx="100000" sy="100000" flip="none" algn="tl"/>
            </a:blipFill>
            <a:ln w="9525">
              <a:solidFill>
                <a:srgbClr val="0000FF"/>
              </a:solidFill>
              <a:round/>
              <a:headEnd/>
              <a:tailEnd/>
            </a:ln>
          </p:spPr>
          <p:txBody>
            <a:bodyPr wrap="none" anchor="ctr"/>
            <a:lstStyle/>
            <a:p>
              <a:pPr algn="ctr"/>
              <a:r>
                <a:rPr lang="en-US" b="1">
                  <a:solidFill>
                    <a:srgbClr val="FF0066"/>
                  </a:solidFill>
                  <a:latin typeface="Arial" charset="0"/>
                </a:rPr>
                <a:t>Chúc mừng bạn !</a:t>
              </a:r>
            </a:p>
          </p:txBody>
        </p:sp>
        <p:pic>
          <p:nvPicPr>
            <p:cNvPr id="29709" name="Picture 9" descr="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6" y="0"/>
              <a:ext cx="576"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82" name="j0211736.wav">
            <a:hlinkClick r:id="" action="ppaction://media"/>
          </p:cNvPr>
          <p:cNvPicPr>
            <a:picLocks noRot="1" noChangeAspect="1" noChangeArrowheads="1"/>
          </p:cNvPicPr>
          <p:nvPr>
            <a:wavAudioFile r:embed="rId1" name="j0214098.wav"/>
          </p:nvPr>
        </p:nvPicPr>
        <p:blipFill>
          <a:blip r:embed="rId10">
            <a:extLst>
              <a:ext uri="{28A0092B-C50C-407E-A947-70E740481C1C}">
                <a14:useLocalDpi xmlns:a14="http://schemas.microsoft.com/office/drawing/2010/main" val="0"/>
              </a:ext>
            </a:extLst>
          </a:blip>
          <a:srcRect/>
          <a:stretch>
            <a:fillRect/>
          </a:stretch>
        </p:blipFill>
        <p:spPr bwMode="auto">
          <a:xfrm>
            <a:off x="7239000" y="5334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1" descr="62C5E658BAFF43BE82DC72478479894B">
            <a:hlinkClick r:id="rId6"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5181600"/>
            <a:ext cx="962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j0211737.wav">
            <a:hlinkClick r:id="" action="ppaction://media"/>
          </p:cNvPr>
          <p:cNvPicPr>
            <a:picLocks noRot="1" noChangeAspect="1" noChangeArrowheads="1"/>
          </p:cNvPicPr>
          <p:nvPr>
            <a:wavAudioFile r:embed="rId1" name="j0214098.wav"/>
          </p:nvPr>
        </p:nvPicPr>
        <p:blipFill>
          <a:blip r:embed="rId10">
            <a:extLst>
              <a:ext uri="{28A0092B-C50C-407E-A947-70E740481C1C}">
                <a14:useLocalDpi xmlns:a14="http://schemas.microsoft.com/office/drawing/2010/main" val="0"/>
              </a:ext>
            </a:extLst>
          </a:blip>
          <a:srcRect/>
          <a:stretch>
            <a:fillRect/>
          </a:stretch>
        </p:blipFill>
        <p:spPr bwMode="auto">
          <a:xfrm>
            <a:off x="81534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j0211783.wav">
            <a:hlinkClick r:id="" action="ppaction://media"/>
          </p:cNvPr>
          <p:cNvPicPr>
            <a:picLocks noRot="1" noChangeAspect="1" noChangeArrowheads="1"/>
          </p:cNvPicPr>
          <p:nvPr>
            <a:wavAudioFile r:embed="rId1" name="j0214098.wav"/>
          </p:nvPr>
        </p:nvPicPr>
        <p:blipFill>
          <a:blip r:embed="rId10">
            <a:extLst>
              <a:ext uri="{28A0092B-C50C-407E-A947-70E740481C1C}">
                <a14:useLocalDpi xmlns:a14="http://schemas.microsoft.com/office/drawing/2010/main" val="0"/>
              </a:ext>
            </a:extLst>
          </a:blip>
          <a:srcRect/>
          <a:stretch>
            <a:fillRect/>
          </a:stretch>
        </p:blipFill>
        <p:spPr bwMode="auto">
          <a:xfrm>
            <a:off x="8153400" y="5334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13" presetID="0" presetClass="path" presetSubtype="0" accel="50000" decel="50000" fill="hold" nodeType="withEffect">
                                  <p:stCondLst>
                                    <p:cond delay="0"/>
                                  </p:stCondLst>
                                  <p:childTnLst>
                                    <p:animMotion origin="layout" path="M -0.10417 -0.00301 C 0.1059 -0.04792 0.31614 -0.09236 0.3684 -0.15579 C 0.42083 -0.21922 0.23593 -0.34537 0.20937 -0.38334 " pathEditMode="relative" rAng="0" ptsTypes="aaA">
                                      <p:cBhvr>
                                        <p:cTn id="14" dur="2000" fill="hold"/>
                                        <p:tgtEl>
                                          <p:spTgt spid="2"/>
                                        </p:tgtEl>
                                        <p:attrNameLst>
                                          <p:attrName>ppt_x,ppt_y</p:attrName>
                                        </p:attrNameLst>
                                      </p:cBhvr>
                                      <p:rCtr x="26200" y="-18800"/>
                                    </p:animMotion>
                                  </p:childTnLst>
                                </p:cTn>
                              </p:par>
                              <p:par>
                                <p:cTn id="15" presetID="8"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par>
                                <p:cTn id="18" presetID="1" presetClass="mediacall" presetSubtype="0" fill="hold" nodeType="withEffect">
                                  <p:stCondLst>
                                    <p:cond delay="0"/>
                                  </p:stCondLst>
                                  <p:childTnLst>
                                    <p:cmd type="call" cmd="playFrom(0.0)">
                                      <p:cBhvr>
                                        <p:cTn id="19" dur="4745" fill="hold"/>
                                        <p:tgtEl>
                                          <p:spTgt spid="28682"/>
                                        </p:tgtEl>
                                      </p:cBhvr>
                                    </p:cmd>
                                  </p:childTnLst>
                                </p:cTn>
                              </p:par>
                            </p:childTnLst>
                          </p:cTn>
                        </p:par>
                        <p:par>
                          <p:cTn id="20" fill="hold" nodeType="afterGroup">
                            <p:stCondLst>
                              <p:cond delay="4745"/>
                            </p:stCondLst>
                            <p:childTnLst>
                              <p:par>
                                <p:cTn id="21" presetID="1" presetClass="mediacall" presetSubtype="0" fill="hold" nodeType="afterEffect">
                                  <p:stCondLst>
                                    <p:cond delay="0"/>
                                  </p:stCondLst>
                                  <p:childTnLst>
                                    <p:cmd type="call" cmd="playFrom(0.0)">
                                      <p:cBhvr>
                                        <p:cTn id="22" dur="4745" fill="hold"/>
                                        <p:tgtEl>
                                          <p:spTgt spid="28684"/>
                                        </p:tgtEl>
                                      </p:cBhvr>
                                    </p:cmd>
                                  </p:childTnLst>
                                </p:cTn>
                              </p:par>
                            </p:childTnLst>
                          </p:cTn>
                        </p:par>
                        <p:par>
                          <p:cTn id="23" fill="hold" nodeType="afterGroup">
                            <p:stCondLst>
                              <p:cond delay="9490"/>
                            </p:stCondLst>
                            <p:childTnLst>
                              <p:par>
                                <p:cTn id="24" presetID="1" presetClass="mediacall" presetSubtype="0" fill="hold" nodeType="afterEffect">
                                  <p:stCondLst>
                                    <p:cond delay="0"/>
                                  </p:stCondLst>
                                  <p:childTnLst>
                                    <p:cmd type="call" cmd="playFrom(0.0)">
                                      <p:cBhvr>
                                        <p:cTn id="25" dur="4745" fill="hold"/>
                                        <p:tgtEl>
                                          <p:spTgt spid="286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nodeType="clickEffect">
                  <p:stCondLst>
                    <p:cond delay="indefinite"/>
                  </p:stCondLst>
                  <p:endCondLst>
                    <p:cond evt="onNext" delay="0">
                      <p:tgtEl>
                        <p:sldTgt/>
                      </p:tgtEl>
                    </p:cond>
                    <p:cond evt="onPrev" delay="0">
                      <p:tgtEl>
                        <p:sldTgt/>
                      </p:tgtEl>
                    </p:cond>
                    <p:cond evt="onStopAudio" delay="0">
                      <p:tgtEl>
                        <p:sldTgt/>
                      </p:tgtEl>
                    </p:cond>
                  </p:endCondLst>
                </p:cTn>
                <p:tgtEl>
                  <p:spTgt spid="28682"/>
                </p:tgtEl>
              </p:cMediaNode>
            </p:audio>
            <p:audio>
              <p:cMediaNode>
                <p:cTn id="27" fill="hold" display="0" nodeType="clickEffect">
                  <p:stCondLst>
                    <p:cond delay="indefinite"/>
                  </p:stCondLst>
                  <p:endCondLst>
                    <p:cond evt="onNext" delay="0">
                      <p:tgtEl>
                        <p:sldTgt/>
                      </p:tgtEl>
                    </p:cond>
                    <p:cond evt="onPrev" delay="0">
                      <p:tgtEl>
                        <p:sldTgt/>
                      </p:tgtEl>
                    </p:cond>
                    <p:cond evt="onStopAudio" delay="0">
                      <p:tgtEl>
                        <p:sldTgt/>
                      </p:tgtEl>
                    </p:cond>
                  </p:endCondLst>
                </p:cTn>
                <p:tgtEl>
                  <p:spTgt spid="28684"/>
                </p:tgtEl>
              </p:cMediaNode>
            </p:audio>
            <p:audio>
              <p:cMediaNode>
                <p:cTn id="28" fill="hold" display="0" nodeType="clickEffect">
                  <p:stCondLst>
                    <p:cond delay="indefinite"/>
                  </p:stCondLst>
                  <p:endCondLst>
                    <p:cond evt="onNext" delay="0">
                      <p:tgtEl>
                        <p:sldTgt/>
                      </p:tgtEl>
                    </p:cond>
                    <p:cond evt="onPrev" delay="0">
                      <p:tgtEl>
                        <p:sldTgt/>
                      </p:tgtEl>
                    </p:cond>
                    <p:cond evt="onStopAudio" delay="0">
                      <p:tgtEl>
                        <p:sldTgt/>
                      </p:tgtEl>
                    </p:cond>
                  </p:endCondLst>
                </p:cTn>
                <p:tgtEl>
                  <p:spTgt spid="2868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rames PPT 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2362200" y="4800600"/>
            <a:ext cx="5486400" cy="1143000"/>
            <a:chOff x="0" y="0"/>
            <a:chExt cx="2052" cy="414"/>
          </a:xfrm>
        </p:grpSpPr>
        <p:sp>
          <p:nvSpPr>
            <p:cNvPr id="2" name="Oval 4"/>
            <p:cNvSpPr>
              <a:spLocks noChangeArrowheads="1"/>
            </p:cNvSpPr>
            <p:nvPr/>
          </p:nvSpPr>
          <p:spPr bwMode="auto">
            <a:xfrm>
              <a:off x="0" y="0"/>
              <a:ext cx="1488" cy="384"/>
            </a:xfrm>
            <a:prstGeom prst="ellipse">
              <a:avLst/>
            </a:prstGeom>
            <a:gradFill rotWithShape="1">
              <a:gsLst>
                <a:gs pos="0">
                  <a:srgbClr val="FFFF00"/>
                </a:gs>
                <a:gs pos="50000">
                  <a:schemeClr val="bg1"/>
                </a:gs>
                <a:gs pos="100000">
                  <a:srgbClr val="FFFF00"/>
                </a:gs>
              </a:gsLst>
              <a:lin ang="5400000" scaled="1"/>
            </a:gradFill>
            <a:ln w="9525" cmpd="sng">
              <a:solidFill>
                <a:srgbClr val="CC6600"/>
              </a:solidFill>
              <a:round/>
              <a:headEnd/>
              <a:tailEnd/>
            </a:ln>
            <a:effectLst/>
            <a:extLst/>
          </p:spPr>
          <p:txBody>
            <a:bodyPr wrap="none" anchor="ctr"/>
            <a:lstStyle/>
            <a:p>
              <a:pPr algn="ctr">
                <a:buFont typeface="Arial" pitchFamily="34" charset="0"/>
                <a:buNone/>
                <a:defRPr/>
              </a:pPr>
              <a:r>
                <a:rPr lang="en-US" sz="3200" b="1">
                  <a:solidFill>
                    <a:srgbClr val="FF0000"/>
                  </a:solidFill>
                  <a:latin typeface="Arial" pitchFamily="34" charset="0"/>
                </a:rPr>
                <a:t>Ồ ! Tiếc quá</a:t>
              </a:r>
              <a:r>
                <a:rPr lang="en-US" b="1">
                  <a:solidFill>
                    <a:srgbClr val="FF0000"/>
                  </a:solidFill>
                  <a:latin typeface="Arial" pitchFamily="34" charset="0"/>
                </a:rPr>
                <a:t>.</a:t>
              </a:r>
            </a:p>
          </p:txBody>
        </p:sp>
        <p:pic>
          <p:nvPicPr>
            <p:cNvPr id="30729" name="Picture 5"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2" y="96"/>
              <a:ext cx="66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4" name="Picture 6" descr=":n)">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2667000"/>
            <a:ext cx="38242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MS900074269[2].mid">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7848600" y="5715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descr="62C5E658BAFF43BE82DC72478479894B">
            <a:hlinkClick r:id="rId7"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96175" y="5486400"/>
            <a:ext cx="962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MS900074319[2].mid">
            <a:hlinkClick r:id="" action="ppaction://media"/>
          </p:cNvPr>
          <p:cNvPicPr>
            <a:picLocks noRot="1" noChangeAspect="1" noChangeArrowheads="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8077200" y="4953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25000">
    <p:sndAc>
      <p:stSnd>
        <p:snd r:embed="rId4"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0" presetClass="path" presetSubtype="0" accel="50000" decel="50000" fill="hold" nodeType="withEffect">
                                  <p:stCondLst>
                                    <p:cond delay="0"/>
                                  </p:stCondLst>
                                  <p:childTnLst>
                                    <p:animMotion origin="layout" path="M -0.03836 0.0257 C -0.20121 -0.00787 -0.36406 -0.04074 -0.39045 -0.07199 C -0.41666 -0.10301 -0.26614 -0.1368 -0.196 -0.1618 C -0.12586 -0.1868 0.00816 -0.16782 0.03091 -0.2206 C 0.05382 -0.27361 -0.04305 -0.43333 -0.05868 -0.47801 C -0.0743 -0.52222 -0.06875 -0.50555 -0.06284 -0.48866 " pathEditMode="relative" rAng="0" ptsTypes="aaaaaA">
                                      <p:cBhvr>
                                        <p:cTn id="10" dur="2000" fill="hold"/>
                                        <p:tgtEl>
                                          <p:spTgt spid="3"/>
                                        </p:tgtEl>
                                        <p:attrNameLst>
                                          <p:attrName>ppt_x,ppt_y</p:attrName>
                                        </p:attrNameLst>
                                      </p:cBhvr>
                                      <p:rCtr x="-14100" y="-27200"/>
                                    </p:animMotion>
                                  </p:childTnLst>
                                </p:cTn>
                              </p:par>
                              <p:par>
                                <p:cTn id="11" presetID="1" presetClass="mediacall" presetSubtype="0" fill="hold" nodeType="withEffect">
                                  <p:stCondLst>
                                    <p:cond delay="0"/>
                                  </p:stCondLst>
                                  <p:childTnLst>
                                    <p:cmd type="call" cmd="playFrom(0.0)">
                                      <p:cBhvr>
                                        <p:cTn id="12" dur="29550" fill="hold"/>
                                        <p:tgtEl>
                                          <p:spTgt spid="29703"/>
                                        </p:tgtEl>
                                      </p:cBhvr>
                                    </p:cmd>
                                  </p:childTnLst>
                                </p:cTn>
                              </p:par>
                            </p:childTnLst>
                          </p:cTn>
                        </p:par>
                        <p:par>
                          <p:cTn id="13" fill="hold" nodeType="afterGroup">
                            <p:stCondLst>
                              <p:cond delay="29550"/>
                            </p:stCondLst>
                            <p:childTnLst>
                              <p:par>
                                <p:cTn id="14" presetID="1" presetClass="mediacall" presetSubtype="0" fill="hold" nodeType="afterEffect">
                                  <p:stCondLst>
                                    <p:cond delay="0"/>
                                  </p:stCondLst>
                                  <p:childTnLst>
                                    <p:cmd type="call" cmd="playFrom(0.0)">
                                      <p:cBhvr>
                                        <p:cTn id="15" dur="39955" fill="hold"/>
                                        <p:tgtEl>
                                          <p:spTgt spid="2970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nodeType="clickEffect">
                  <p:stCondLst>
                    <p:cond delay="indefinite"/>
                  </p:stCondLst>
                  <p:endCondLst>
                    <p:cond evt="onNext" delay="0">
                      <p:tgtEl>
                        <p:sldTgt/>
                      </p:tgtEl>
                    </p:cond>
                    <p:cond evt="onPrev" delay="0">
                      <p:tgtEl>
                        <p:sldTgt/>
                      </p:tgtEl>
                    </p:cond>
                    <p:cond evt="onStopAudio" delay="0">
                      <p:tgtEl>
                        <p:sldTgt/>
                      </p:tgtEl>
                    </p:cond>
                  </p:endCondLst>
                </p:cTn>
                <p:tgtEl>
                  <p:spTgt spid="29703"/>
                </p:tgtEl>
              </p:cMediaNode>
            </p:audio>
            <p:audio>
              <p:cMediaNode>
                <p:cTn id="17" fill="hold" display="0" nodeType="clickEffect">
                  <p:stCondLst>
                    <p:cond delay="indefinite"/>
                  </p:stCondLst>
                  <p:endCondLst>
                    <p:cond evt="onNext" delay="0">
                      <p:tgtEl>
                        <p:sldTgt/>
                      </p:tgtEl>
                    </p:cond>
                    <p:cond evt="onPrev" delay="0">
                      <p:tgtEl>
                        <p:sldTgt/>
                      </p:tgtEl>
                    </p:cond>
                    <p:cond evt="onStopAudio" delay="0">
                      <p:tgtEl>
                        <p:sldTgt/>
                      </p:tgtEl>
                    </p:cond>
                  </p:endCondLst>
                </p:cTn>
                <p:tgtEl>
                  <p:spTgt spid="2970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5715000" y="1539875"/>
            <a:ext cx="320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a:t>Cần cẩu đang nâng một vật nặng lên .</a:t>
            </a:r>
          </a:p>
          <a:p>
            <a:pPr eaLnBrk="1" hangingPunct="1">
              <a:spcBef>
                <a:spcPct val="50000"/>
              </a:spcBef>
            </a:pPr>
            <a:endParaRPr lang="en-US">
              <a:latin typeface="VNI-Times" pitchFamily="2" charset="0"/>
            </a:endParaRPr>
          </a:p>
        </p:txBody>
      </p:sp>
      <p:pic>
        <p:nvPicPr>
          <p:cNvPr id="25604" name="Picture 4" descr="1297741941_can-cau-banh-xich-zoomlion-160-t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5410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ROTSTAR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410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6611" name="Picture 35" descr="NV-Ve-N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47815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612" name="Text Box 36"/>
          <p:cNvSpPr txBox="1">
            <a:spLocks noChangeArrowheads="1"/>
          </p:cNvSpPr>
          <p:nvPr/>
        </p:nvSpPr>
        <p:spPr bwMode="auto">
          <a:xfrm>
            <a:off x="381000" y="1905000"/>
            <a:ext cx="8534400" cy="3878263"/>
          </a:xfrm>
          <a:prstGeom prst="rect">
            <a:avLst/>
          </a:prstGeom>
          <a:noFill/>
          <a:ln>
            <a:noFill/>
          </a:ln>
          <a:effectLst/>
          <a:extLst/>
        </p:spPr>
        <p:txBody>
          <a:bodyPr>
            <a:spAutoFit/>
          </a:bodyPr>
          <a:lstStyle/>
          <a:p>
            <a:pPr>
              <a:spcBef>
                <a:spcPct val="50000"/>
              </a:spcBef>
              <a:buFont typeface="Wingdings" pitchFamily="2" charset="2"/>
              <a:buChar char="v"/>
              <a:defRPr/>
            </a:pP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Các</a:t>
            </a: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em</a:t>
            </a: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học</a:t>
            </a: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thuộc</a:t>
            </a: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phần</a:t>
            </a: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ghi</a:t>
            </a: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nhớ</a:t>
            </a:r>
            <a:r>
              <a:rPr lang="en-US" altLang="en-US" sz="3600" b="1" dirty="0">
                <a:solidFill>
                  <a:srgbClr val="800080"/>
                </a:solidFill>
                <a:cs typeface="Times New Roman" panose="02020603050405020304" pitchFamily="18" charset="0"/>
              </a:rPr>
              <a:t> .</a:t>
            </a:r>
          </a:p>
          <a:p>
            <a:pPr>
              <a:spcBef>
                <a:spcPct val="50000"/>
              </a:spcBef>
              <a:buFont typeface="Wingdings" pitchFamily="2" charset="2"/>
              <a:buChar char="v"/>
              <a:defRPr/>
            </a:pPr>
            <a:r>
              <a:rPr lang="en-US" altLang="en-US" sz="3600" b="1" baseline="-25000"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Đọc</a:t>
            </a: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phần</a:t>
            </a: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có</a:t>
            </a: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thể</a:t>
            </a: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em</a:t>
            </a: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chưa</a:t>
            </a: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biết</a:t>
            </a:r>
            <a:endParaRPr lang="en-US" altLang="en-US" sz="3600" b="1" dirty="0">
              <a:solidFill>
                <a:srgbClr val="800080"/>
              </a:solidFill>
              <a:cs typeface="Times New Roman" panose="02020603050405020304" pitchFamily="18" charset="0"/>
            </a:endParaRPr>
          </a:p>
          <a:p>
            <a:pPr>
              <a:spcBef>
                <a:spcPct val="50000"/>
              </a:spcBef>
              <a:buFont typeface="Wingdings" pitchFamily="2" charset="2"/>
              <a:buChar char="v"/>
              <a:defRPr/>
            </a:pPr>
            <a:r>
              <a:rPr lang="en-US" altLang="en-US" sz="3600" b="1" dirty="0">
                <a:solidFill>
                  <a:srgbClr val="800080"/>
                </a:solidFill>
                <a:cs typeface="Times New Roman" panose="02020603050405020304" pitchFamily="18" charset="0"/>
              </a:rPr>
              <a:t> Làm bài tập  ( SBT)</a:t>
            </a:r>
          </a:p>
          <a:p>
            <a:pPr>
              <a:spcBef>
                <a:spcPct val="50000"/>
              </a:spcBef>
              <a:buFont typeface="Wingdings" pitchFamily="2" charset="2"/>
              <a:buChar char="v"/>
              <a:defRPr/>
            </a:pP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Chuẩn</a:t>
            </a: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bị</a:t>
            </a:r>
            <a:r>
              <a:rPr lang="en-US" altLang="en-US" sz="3600" b="1" dirty="0">
                <a:solidFill>
                  <a:srgbClr val="800080"/>
                </a:solidFill>
                <a:cs typeface="Times New Roman" panose="02020603050405020304" pitchFamily="18" charset="0"/>
              </a:rPr>
              <a:t> </a:t>
            </a:r>
            <a:r>
              <a:rPr lang="en-US" altLang="en-US" sz="3600" b="1" dirty="0" err="1">
                <a:solidFill>
                  <a:srgbClr val="800080"/>
                </a:solidFill>
                <a:cs typeface="Times New Roman" panose="02020603050405020304" pitchFamily="18" charset="0"/>
              </a:rPr>
              <a:t>bài</a:t>
            </a:r>
            <a:r>
              <a:rPr lang="en-US" altLang="en-US" sz="3600" b="1" dirty="0">
                <a:solidFill>
                  <a:srgbClr val="800080"/>
                </a:solidFill>
                <a:cs typeface="Times New Roman" panose="02020603050405020304" pitchFamily="18" charset="0"/>
              </a:rPr>
              <a:t> 8</a:t>
            </a:r>
            <a:r>
              <a:rPr lang="en-US" altLang="en-US" sz="3600" b="1" dirty="0">
                <a:solidFill>
                  <a:srgbClr val="800080"/>
                </a:solidFill>
                <a:cs typeface="Times New Roman" panose="02020603050405020304" pitchFamily="18" charset="0"/>
              </a:rPr>
              <a:t>: </a:t>
            </a:r>
            <a:endParaRPr lang="en-US" altLang="en-US" sz="3600" b="1" dirty="0">
              <a:solidFill>
                <a:srgbClr val="800080"/>
              </a:solidFill>
              <a:cs typeface="Times New Roman" panose="02020603050405020304" pitchFamily="18" charset="0"/>
            </a:endParaRPr>
          </a:p>
          <a:p>
            <a:pPr algn="ctr">
              <a:spcBef>
                <a:spcPct val="50000"/>
              </a:spcBef>
              <a:buFont typeface="Wingdings" pitchFamily="2" charset="2"/>
              <a:buNone/>
              <a:defRPr/>
            </a:pPr>
            <a:r>
              <a:rPr lang="en-US" altLang="en-US" sz="3200" b="1" dirty="0">
                <a:solidFill>
                  <a:srgbClr val="FF3300"/>
                </a:solidFill>
                <a:effectLst>
                  <a:outerShdw blurRad="38100" dist="38100" dir="2700000" algn="tl">
                    <a:srgbClr val="C0C0C0"/>
                  </a:outerShdw>
                </a:effectLst>
                <a:cs typeface="Times New Roman" panose="02020603050405020304" pitchFamily="18" charset="0"/>
              </a:rPr>
              <a:t>TRỌNG LỰC _ ĐƠN VỊ LỰC</a:t>
            </a:r>
            <a:endParaRPr lang="en-US" altLang="en-US" sz="3200" b="1" dirty="0">
              <a:solidFill>
                <a:srgbClr val="FF3300"/>
              </a:solidFill>
              <a:effectLst>
                <a:outerShdw blurRad="38100" dist="38100" dir="2700000" algn="tl">
                  <a:srgbClr val="C0C0C0"/>
                </a:outerShdw>
              </a:effectLst>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nodeType="withEffect">
                                  <p:stCondLst>
                                    <p:cond delay="0"/>
                                  </p:stCondLst>
                                  <p:childTnLst>
                                    <p:set>
                                      <p:cBhvr>
                                        <p:cTn id="6" dur="1" fill="hold">
                                          <p:stCondLst>
                                            <p:cond delay="0"/>
                                          </p:stCondLst>
                                        </p:cTn>
                                        <p:tgtEl>
                                          <p:spTgt spid="536611"/>
                                        </p:tgtEl>
                                        <p:attrNameLst>
                                          <p:attrName>style.visibility</p:attrName>
                                        </p:attrNameLst>
                                      </p:cBhvr>
                                      <p:to>
                                        <p:strVal val="visible"/>
                                      </p:to>
                                    </p:set>
                                    <p:animEffect transition="in" filter="plus(out)">
                                      <p:cBhvr>
                                        <p:cTn id="7" dur="1000"/>
                                        <p:tgtEl>
                                          <p:spTgt spid="5366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36612"/>
                                        </p:tgtEl>
                                        <p:attrNameLst>
                                          <p:attrName>style.visibility</p:attrName>
                                        </p:attrNameLst>
                                      </p:cBhvr>
                                      <p:to>
                                        <p:strVal val="visible"/>
                                      </p:to>
                                    </p:set>
                                    <p:animEffect transition="in" filter="dissolve">
                                      <p:cBhvr>
                                        <p:cTn id="10" dur="1000"/>
                                        <p:tgtEl>
                                          <p:spTgt spid="536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6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c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2819400" y="5486400"/>
            <a:ext cx="4038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a:t>Hình ảnh trâu kéo cày</a:t>
            </a:r>
          </a:p>
          <a:p>
            <a:pPr eaLnBrk="1" hangingPunct="1">
              <a:spcBef>
                <a:spcPct val="50000"/>
              </a:spcBef>
            </a:pPr>
            <a:endParaRPr lang="en-US">
              <a:latin typeface="VNI-Times" pitchFamily="2" charset="0"/>
            </a:endParaRPr>
          </a:p>
        </p:txBody>
      </p:sp>
      <p:pic>
        <p:nvPicPr>
          <p:cNvPr id="26629" name="Picture 5" descr="ROTSTAR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410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Chimhoanhhoach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7010400"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1371600" y="5791200"/>
            <a:ext cx="4116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a:t>Hình ảnh chim đậu cành mềm</a:t>
            </a:r>
          </a:p>
          <a:p>
            <a:pPr eaLnBrk="1" hangingPunct="1">
              <a:spcBef>
                <a:spcPct val="50000"/>
              </a:spcBef>
            </a:pPr>
            <a:endParaRPr lang="en-US">
              <a:latin typeface="VNI-Times" pitchFamily="2" charset="0"/>
            </a:endParaRPr>
          </a:p>
        </p:txBody>
      </p:sp>
      <p:pic>
        <p:nvPicPr>
          <p:cNvPr id="27653" name="Picture 5" descr="ROTSTAR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63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
            <a:ext cx="60960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p:cNvSpPr txBox="1">
            <a:spLocks noChangeArrowheads="1"/>
          </p:cNvSpPr>
          <p:nvPr/>
        </p:nvSpPr>
        <p:spPr bwMode="auto">
          <a:xfrm>
            <a:off x="1600200" y="5334000"/>
            <a:ext cx="335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a:t>Hình ảnh lực sĩ ném tạ</a:t>
            </a:r>
          </a:p>
          <a:p>
            <a:pPr eaLnBrk="1" hangingPunct="1">
              <a:spcBef>
                <a:spcPct val="50000"/>
              </a:spcBef>
            </a:pPr>
            <a:endParaRPr lang="en-US">
              <a:latin typeface="VNI-Times" pitchFamily="2" charset="0"/>
            </a:endParaRPr>
          </a:p>
        </p:txBody>
      </p:sp>
      <p:pic>
        <p:nvPicPr>
          <p:cNvPr id="28677" name="Picture 5" descr="ROTSTAR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410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646113"/>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a:spAutoFit/>
          </a:bodyPr>
          <a:lstStyle/>
          <a:p>
            <a:pPr algn="ctr">
              <a:spcBef>
                <a:spcPct val="50000"/>
              </a:spcBef>
              <a:buFont typeface="Arial" pitchFamily="34" charset="0"/>
              <a:buNone/>
              <a:defRPr/>
            </a:pPr>
            <a:r>
              <a:rPr lang="en-US" sz="3600" b="1" dirty="0">
                <a:solidFill>
                  <a:srgbClr val="FF0000"/>
                </a:solidFill>
              </a:rPr>
              <a:t>KIỂM TRA BÀI CŨ.</a:t>
            </a:r>
          </a:p>
        </p:txBody>
      </p:sp>
      <p:sp>
        <p:nvSpPr>
          <p:cNvPr id="5123" name="Text Box 3"/>
          <p:cNvSpPr txBox="1">
            <a:spLocks noChangeArrowheads="1"/>
          </p:cNvSpPr>
          <p:nvPr/>
        </p:nvSpPr>
        <p:spPr bwMode="auto">
          <a:xfrm>
            <a:off x="152516" y="833791"/>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en-US" b="1" dirty="0"/>
              <a:t>1. </a:t>
            </a:r>
            <a:r>
              <a:rPr lang="en-US" b="1" dirty="0" err="1"/>
              <a:t>Thế</a:t>
            </a:r>
            <a:r>
              <a:rPr lang="en-US" b="1" dirty="0"/>
              <a:t> </a:t>
            </a:r>
            <a:r>
              <a:rPr lang="en-US" b="1" dirty="0" err="1"/>
              <a:t>nào</a:t>
            </a:r>
            <a:r>
              <a:rPr lang="en-US" b="1" dirty="0"/>
              <a:t> </a:t>
            </a:r>
            <a:r>
              <a:rPr lang="en-US" b="1" dirty="0" err="1"/>
              <a:t>gọi</a:t>
            </a:r>
            <a:r>
              <a:rPr lang="en-US" b="1" dirty="0"/>
              <a:t> </a:t>
            </a:r>
            <a:r>
              <a:rPr lang="en-US" b="1" dirty="0" err="1"/>
              <a:t>là</a:t>
            </a:r>
            <a:r>
              <a:rPr lang="en-US" b="1" dirty="0"/>
              <a:t> </a:t>
            </a:r>
            <a:r>
              <a:rPr lang="en-US" b="1" dirty="0" err="1"/>
              <a:t>lực</a:t>
            </a:r>
            <a:r>
              <a:rPr lang="en-US" b="1" dirty="0" smtClean="0"/>
              <a:t>?</a:t>
            </a:r>
            <a:r>
              <a:rPr lang="vi-VN" b="1" dirty="0" smtClean="0"/>
              <a:t> </a:t>
            </a:r>
            <a:endParaRPr lang="en-US" b="1" dirty="0">
              <a:solidFill>
                <a:srgbClr val="333300"/>
              </a:solidFill>
              <a:latin typeface="VNI-Times" pitchFamily="2" charset="0"/>
            </a:endParaRPr>
          </a:p>
        </p:txBody>
      </p:sp>
      <p:sp>
        <p:nvSpPr>
          <p:cNvPr id="5124" name="Text Box 4"/>
          <p:cNvSpPr txBox="1">
            <a:spLocks noChangeArrowheads="1"/>
          </p:cNvSpPr>
          <p:nvPr/>
        </p:nvSpPr>
        <p:spPr bwMode="auto">
          <a:xfrm>
            <a:off x="152516" y="1295456"/>
            <a:ext cx="8838968" cy="561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just" eaLnBrk="1" hangingPunct="1">
              <a:lnSpc>
                <a:spcPct val="130000"/>
              </a:lnSpc>
              <a:spcBef>
                <a:spcPts val="600"/>
              </a:spcBef>
              <a:spcAft>
                <a:spcPts val="600"/>
              </a:spcAft>
            </a:pPr>
            <a:r>
              <a:rPr lang="en-US" b="1" dirty="0">
                <a:cs typeface="Times New Roman" pitchFamily="18" charset="0"/>
              </a:rPr>
              <a:t>2. </a:t>
            </a:r>
            <a:r>
              <a:rPr lang="en-US" b="1" dirty="0" err="1">
                <a:cs typeface="Times New Roman" pitchFamily="18" charset="0"/>
              </a:rPr>
              <a:t>Bài</a:t>
            </a:r>
            <a:r>
              <a:rPr lang="en-US" b="1" dirty="0">
                <a:cs typeface="Times New Roman" pitchFamily="18" charset="0"/>
              </a:rPr>
              <a:t> </a:t>
            </a:r>
            <a:r>
              <a:rPr lang="en-US" b="1" dirty="0" err="1">
                <a:cs typeface="Times New Roman" pitchFamily="18" charset="0"/>
              </a:rPr>
              <a:t>tập</a:t>
            </a:r>
            <a:r>
              <a:rPr lang="en-US" b="1" dirty="0">
                <a:cs typeface="Times New Roman" pitchFamily="18" charset="0"/>
              </a:rPr>
              <a:t> </a:t>
            </a:r>
            <a:r>
              <a:rPr lang="en-US" b="1" dirty="0" err="1">
                <a:cs typeface="Times New Roman" pitchFamily="18" charset="0"/>
              </a:rPr>
              <a:t>áp</a:t>
            </a:r>
            <a:r>
              <a:rPr lang="en-US" b="1" dirty="0">
                <a:cs typeface="Times New Roman" pitchFamily="18" charset="0"/>
              </a:rPr>
              <a:t> </a:t>
            </a:r>
            <a:r>
              <a:rPr lang="en-US" b="1" dirty="0" err="1" smtClean="0">
                <a:cs typeface="Times New Roman" pitchFamily="18" charset="0"/>
              </a:rPr>
              <a:t>dụng</a:t>
            </a:r>
            <a:r>
              <a:rPr lang="en-US" b="1" dirty="0" smtClean="0">
                <a:cs typeface="Times New Roman" pitchFamily="18" charset="0"/>
              </a:rPr>
              <a:t>:</a:t>
            </a:r>
            <a:r>
              <a:rPr lang="vi-VN" b="1" dirty="0" smtClean="0">
                <a:cs typeface="Times New Roman" pitchFamily="18" charset="0"/>
              </a:rPr>
              <a:t> </a:t>
            </a:r>
            <a:r>
              <a:rPr lang="vi-VN" dirty="0" smtClean="0">
                <a:cs typeface="Times New Roman" pitchFamily="18" charset="0"/>
              </a:rPr>
              <a:t>Dùng </a:t>
            </a:r>
            <a:r>
              <a:rPr lang="vi-VN" dirty="0">
                <a:cs typeface="Times New Roman" pitchFamily="18" charset="0"/>
              </a:rPr>
              <a:t>các từ thích hợp như </a:t>
            </a:r>
            <a:r>
              <a:rPr lang="vi-VN" b="1" dirty="0">
                <a:solidFill>
                  <a:srgbClr val="FF3300"/>
                </a:solidFill>
                <a:cs typeface="Times New Roman" pitchFamily="18" charset="0"/>
              </a:rPr>
              <a:t>lực đẩy, lực kéo, lực hút, lực nén, lực uốn, lực nâng</a:t>
            </a:r>
            <a:r>
              <a:rPr lang="vi-VN" dirty="0">
                <a:solidFill>
                  <a:srgbClr val="FF3300"/>
                </a:solidFill>
                <a:cs typeface="Times New Roman" pitchFamily="18" charset="0"/>
              </a:rPr>
              <a:t> </a:t>
            </a:r>
            <a:r>
              <a:rPr lang="vi-VN" dirty="0" smtClean="0">
                <a:cs typeface="Times New Roman" pitchFamily="18" charset="0"/>
              </a:rPr>
              <a:t>để </a:t>
            </a:r>
            <a:r>
              <a:rPr lang="vi-VN" dirty="0">
                <a:cs typeface="Times New Roman" pitchFamily="18" charset="0"/>
              </a:rPr>
              <a:t>điền vào </a:t>
            </a:r>
            <a:r>
              <a:rPr lang="vi-VN" dirty="0" smtClean="0">
                <a:cs typeface="Times New Roman" pitchFamily="18" charset="0"/>
              </a:rPr>
              <a:t>chỗ </a:t>
            </a:r>
            <a:r>
              <a:rPr lang="vi-VN" dirty="0">
                <a:cs typeface="Times New Roman" pitchFamily="18" charset="0"/>
              </a:rPr>
              <a:t>trống trong câu sau đây:</a:t>
            </a:r>
          </a:p>
          <a:p>
            <a:pPr algn="just" eaLnBrk="1" hangingPunct="1">
              <a:lnSpc>
                <a:spcPct val="130000"/>
              </a:lnSpc>
              <a:spcBef>
                <a:spcPts val="600"/>
              </a:spcBef>
              <a:spcAft>
                <a:spcPts val="600"/>
              </a:spcAft>
            </a:pPr>
            <a:r>
              <a:rPr lang="vi-VN" dirty="0" smtClean="0">
                <a:cs typeface="Times New Roman" pitchFamily="18" charset="0"/>
              </a:rPr>
              <a:t>* Để </a:t>
            </a:r>
            <a:r>
              <a:rPr lang="vi-VN" dirty="0">
                <a:cs typeface="Times New Roman" pitchFamily="18" charset="0"/>
              </a:rPr>
              <a:t>nâng một </a:t>
            </a:r>
            <a:r>
              <a:rPr lang="en-US" dirty="0" err="1">
                <a:cs typeface="Times New Roman" pitchFamily="18" charset="0"/>
              </a:rPr>
              <a:t>vật</a:t>
            </a:r>
            <a:r>
              <a:rPr lang="en-US" dirty="0">
                <a:cs typeface="Times New Roman" pitchFamily="18" charset="0"/>
              </a:rPr>
              <a:t> </a:t>
            </a:r>
            <a:r>
              <a:rPr lang="vi-VN" dirty="0">
                <a:cs typeface="Times New Roman" pitchFamily="18" charset="0"/>
              </a:rPr>
              <a:t>nặng từ mặt đất lên</a:t>
            </a:r>
            <a:r>
              <a:rPr lang="vi-VN" dirty="0" smtClean="0">
                <a:cs typeface="Times New Roman" pitchFamily="18" charset="0"/>
              </a:rPr>
              <a:t>, cần cẩu đã </a:t>
            </a:r>
            <a:r>
              <a:rPr lang="vi-VN" dirty="0">
                <a:cs typeface="Times New Roman" pitchFamily="18" charset="0"/>
              </a:rPr>
              <a:t>phải tác dụng vào tấm bê tông một  ………………………..</a:t>
            </a:r>
          </a:p>
          <a:p>
            <a:pPr algn="just" eaLnBrk="1" hangingPunct="1">
              <a:lnSpc>
                <a:spcPct val="130000"/>
              </a:lnSpc>
              <a:spcBef>
                <a:spcPts val="600"/>
              </a:spcBef>
              <a:spcAft>
                <a:spcPts val="600"/>
              </a:spcAft>
            </a:pPr>
            <a:r>
              <a:rPr lang="vi-VN" dirty="0" smtClean="0">
                <a:cs typeface="Times New Roman" pitchFamily="18" charset="0"/>
              </a:rPr>
              <a:t>* Trong </a:t>
            </a:r>
            <a:r>
              <a:rPr lang="vi-VN" dirty="0">
                <a:cs typeface="Times New Roman" pitchFamily="18" charset="0"/>
              </a:rPr>
              <a:t>khi </a:t>
            </a:r>
            <a:r>
              <a:rPr lang="vi-VN" dirty="0" smtClean="0">
                <a:cs typeface="Times New Roman" pitchFamily="18" charset="0"/>
              </a:rPr>
              <a:t>cày, con trâu đã </a:t>
            </a:r>
            <a:r>
              <a:rPr lang="vi-VN" dirty="0">
                <a:cs typeface="Times New Roman" pitchFamily="18" charset="0"/>
              </a:rPr>
              <a:t>tác dung vào cái cày một…………</a:t>
            </a:r>
          </a:p>
          <a:p>
            <a:pPr algn="just" eaLnBrk="1" hangingPunct="1">
              <a:lnSpc>
                <a:spcPct val="130000"/>
              </a:lnSpc>
              <a:spcBef>
                <a:spcPts val="600"/>
              </a:spcBef>
              <a:spcAft>
                <a:spcPts val="600"/>
              </a:spcAft>
            </a:pPr>
            <a:r>
              <a:rPr lang="vi-VN" dirty="0" smtClean="0">
                <a:cs typeface="Times New Roman" pitchFamily="18" charset="0"/>
              </a:rPr>
              <a:t>* Con chim đậu vào </a:t>
            </a:r>
            <a:r>
              <a:rPr lang="vi-VN" dirty="0">
                <a:cs typeface="Times New Roman" pitchFamily="18" charset="0"/>
              </a:rPr>
              <a:t>cành cây mềm, làm cho cành cây bị cong đi. Con </a:t>
            </a:r>
            <a:r>
              <a:rPr lang="vi-VN" dirty="0" smtClean="0">
                <a:cs typeface="Times New Roman" pitchFamily="18" charset="0"/>
              </a:rPr>
              <a:t>chim </a:t>
            </a:r>
            <a:r>
              <a:rPr lang="vi-VN" dirty="0">
                <a:cs typeface="Times New Roman" pitchFamily="18" charset="0"/>
              </a:rPr>
              <a:t>đã tác dụng vào cành cây một………………</a:t>
            </a:r>
          </a:p>
          <a:p>
            <a:pPr algn="just" eaLnBrk="1" hangingPunct="1">
              <a:lnSpc>
                <a:spcPct val="130000"/>
              </a:lnSpc>
              <a:spcBef>
                <a:spcPts val="600"/>
              </a:spcBef>
              <a:spcAft>
                <a:spcPts val="600"/>
              </a:spcAft>
            </a:pPr>
            <a:r>
              <a:rPr lang="vi-VN" dirty="0" smtClean="0">
                <a:cs typeface="Times New Roman" pitchFamily="18" charset="0"/>
              </a:rPr>
              <a:t>* Khi </a:t>
            </a:r>
            <a:r>
              <a:rPr lang="vi-VN" dirty="0">
                <a:cs typeface="Times New Roman" pitchFamily="18" charset="0"/>
              </a:rPr>
              <a:t>một </a:t>
            </a:r>
            <a:r>
              <a:rPr lang="vi-VN" dirty="0" smtClean="0">
                <a:cs typeface="Times New Roman" pitchFamily="18" charset="0"/>
              </a:rPr>
              <a:t>lực sĩ </a:t>
            </a:r>
            <a:r>
              <a:rPr lang="vi-VN" dirty="0">
                <a:cs typeface="Times New Roman" pitchFamily="18" charset="0"/>
              </a:rPr>
              <a:t>bắt đầu ném một quả tạ, lực sĩ đã tác dụng vào quả tạ một </a:t>
            </a:r>
            <a:r>
              <a:rPr lang="vi-VN" dirty="0" smtClean="0">
                <a:cs typeface="Times New Roman" pitchFamily="18" charset="0"/>
              </a:rPr>
              <a:t>……………</a:t>
            </a:r>
            <a:endParaRPr lang="en-US" altLang="en-US" dirty="0">
              <a:solidFill>
                <a:srgbClr val="333300"/>
              </a:solidFill>
              <a:cs typeface="Times New Roman" pitchFamily="18" charset="0"/>
            </a:endParaRPr>
          </a:p>
        </p:txBody>
      </p:sp>
      <p:sp>
        <p:nvSpPr>
          <p:cNvPr id="4105" name="Text Box 9"/>
          <p:cNvSpPr txBox="1">
            <a:spLocks noChangeArrowheads="1"/>
          </p:cNvSpPr>
          <p:nvPr/>
        </p:nvSpPr>
        <p:spPr bwMode="auto">
          <a:xfrm>
            <a:off x="3048040" y="3393745"/>
            <a:ext cx="17525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just" eaLnBrk="1" hangingPunct="1">
              <a:spcBef>
                <a:spcPct val="50000"/>
              </a:spcBef>
            </a:pPr>
            <a:r>
              <a:rPr lang="en-US" sz="2600" b="1" i="1" dirty="0" err="1">
                <a:solidFill>
                  <a:srgbClr val="FF3300"/>
                </a:solidFill>
              </a:rPr>
              <a:t>lực</a:t>
            </a:r>
            <a:r>
              <a:rPr lang="en-US" sz="2600" b="1" i="1" dirty="0">
                <a:solidFill>
                  <a:srgbClr val="FF3300"/>
                </a:solidFill>
              </a:rPr>
              <a:t> </a:t>
            </a:r>
            <a:r>
              <a:rPr lang="en-US" sz="2600" b="1" i="1" dirty="0" err="1" smtClean="0">
                <a:solidFill>
                  <a:srgbClr val="FF3300"/>
                </a:solidFill>
              </a:rPr>
              <a:t>nâng</a:t>
            </a:r>
            <a:endParaRPr lang="en-US" sz="2600" b="1" i="1" dirty="0">
              <a:solidFill>
                <a:srgbClr val="FF0000"/>
              </a:solidFill>
              <a:latin typeface="VNI-Times" pitchFamily="2" charset="0"/>
            </a:endParaRPr>
          </a:p>
        </p:txBody>
      </p:sp>
      <p:sp>
        <p:nvSpPr>
          <p:cNvPr id="4107" name="Text Box 11"/>
          <p:cNvSpPr txBox="1">
            <a:spLocks noChangeArrowheads="1"/>
          </p:cNvSpPr>
          <p:nvPr/>
        </p:nvSpPr>
        <p:spPr bwMode="auto">
          <a:xfrm>
            <a:off x="5181584" y="5070101"/>
            <a:ext cx="1371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just" eaLnBrk="1" hangingPunct="1">
              <a:spcBef>
                <a:spcPct val="50000"/>
              </a:spcBef>
              <a:defRPr sz="2600" b="1" i="1">
                <a:solidFill>
                  <a:srgbClr val="FF3300"/>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charset="0"/>
            </a:lvl6pPr>
            <a:lvl7pPr marL="2971800" indent="-228600" eaLnBrk="0" fontAlgn="base" hangingPunct="0">
              <a:spcBef>
                <a:spcPct val="0"/>
              </a:spcBef>
              <a:spcAft>
                <a:spcPct val="0"/>
              </a:spcAft>
              <a:buFont typeface="Arial" charset="0"/>
            </a:lvl7pPr>
            <a:lvl8pPr marL="3429000" indent="-228600" eaLnBrk="0" fontAlgn="base" hangingPunct="0">
              <a:spcBef>
                <a:spcPct val="0"/>
              </a:spcBef>
              <a:spcAft>
                <a:spcPct val="0"/>
              </a:spcAft>
              <a:buFont typeface="Arial" charset="0"/>
            </a:lvl8pPr>
            <a:lvl9pPr marL="3886200" indent="-228600" eaLnBrk="0" fontAlgn="base" hangingPunct="0">
              <a:spcBef>
                <a:spcPct val="0"/>
              </a:spcBef>
              <a:spcAft>
                <a:spcPct val="0"/>
              </a:spcAft>
              <a:buFont typeface="Arial" charset="0"/>
            </a:lvl9pPr>
          </a:lstStyle>
          <a:p>
            <a:r>
              <a:rPr lang="en-US" dirty="0" err="1"/>
              <a:t>lực</a:t>
            </a:r>
            <a:r>
              <a:rPr lang="en-US" dirty="0"/>
              <a:t> </a:t>
            </a:r>
            <a:r>
              <a:rPr lang="en-US" dirty="0" err="1"/>
              <a:t>uốn</a:t>
            </a:r>
            <a:endParaRPr lang="en-US" dirty="0"/>
          </a:p>
        </p:txBody>
      </p:sp>
      <p:sp>
        <p:nvSpPr>
          <p:cNvPr id="4108" name="Text Box 12"/>
          <p:cNvSpPr txBox="1">
            <a:spLocks noChangeArrowheads="1"/>
          </p:cNvSpPr>
          <p:nvPr/>
        </p:nvSpPr>
        <p:spPr bwMode="auto">
          <a:xfrm>
            <a:off x="1371684" y="6172128"/>
            <a:ext cx="1371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just" eaLnBrk="1" hangingPunct="1">
              <a:spcBef>
                <a:spcPct val="50000"/>
              </a:spcBef>
              <a:defRPr sz="2600" b="1" i="1">
                <a:solidFill>
                  <a:srgbClr val="FF3300"/>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charset="0"/>
            </a:lvl6pPr>
            <a:lvl7pPr marL="2971800" indent="-228600" eaLnBrk="0" fontAlgn="base" hangingPunct="0">
              <a:spcBef>
                <a:spcPct val="0"/>
              </a:spcBef>
              <a:spcAft>
                <a:spcPct val="0"/>
              </a:spcAft>
              <a:buFont typeface="Arial" charset="0"/>
            </a:lvl7pPr>
            <a:lvl8pPr marL="3429000" indent="-228600" eaLnBrk="0" fontAlgn="base" hangingPunct="0">
              <a:spcBef>
                <a:spcPct val="0"/>
              </a:spcBef>
              <a:spcAft>
                <a:spcPct val="0"/>
              </a:spcAft>
              <a:buFont typeface="Arial" charset="0"/>
            </a:lvl8pPr>
            <a:lvl9pPr marL="3886200" indent="-228600" eaLnBrk="0" fontAlgn="base" hangingPunct="0">
              <a:spcBef>
                <a:spcPct val="0"/>
              </a:spcBef>
              <a:spcAft>
                <a:spcPct val="0"/>
              </a:spcAft>
              <a:buFont typeface="Arial" charset="0"/>
            </a:lvl9pPr>
          </a:lstStyle>
          <a:p>
            <a:r>
              <a:rPr lang="vi-VN" dirty="0"/>
              <a:t>lực đẩy</a:t>
            </a:r>
            <a:endParaRPr lang="en-US" dirty="0"/>
          </a:p>
        </p:txBody>
      </p:sp>
      <p:sp>
        <p:nvSpPr>
          <p:cNvPr id="15" name="Text Box 9"/>
          <p:cNvSpPr txBox="1">
            <a:spLocks noChangeArrowheads="1"/>
          </p:cNvSpPr>
          <p:nvPr/>
        </p:nvSpPr>
        <p:spPr bwMode="auto">
          <a:xfrm>
            <a:off x="6857940" y="3962386"/>
            <a:ext cx="1371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just" eaLnBrk="1" hangingPunct="1">
              <a:spcBef>
                <a:spcPct val="50000"/>
              </a:spcBef>
              <a:defRPr sz="2600" b="1" i="1">
                <a:solidFill>
                  <a:srgbClr val="FF3300"/>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charset="0"/>
            </a:lvl6pPr>
            <a:lvl7pPr marL="2971800" indent="-228600" eaLnBrk="0" fontAlgn="base" hangingPunct="0">
              <a:spcBef>
                <a:spcPct val="0"/>
              </a:spcBef>
              <a:spcAft>
                <a:spcPct val="0"/>
              </a:spcAft>
              <a:buFont typeface="Arial" charset="0"/>
            </a:lvl7pPr>
            <a:lvl8pPr marL="3429000" indent="-228600" eaLnBrk="0" fontAlgn="base" hangingPunct="0">
              <a:spcBef>
                <a:spcPct val="0"/>
              </a:spcBef>
              <a:spcAft>
                <a:spcPct val="0"/>
              </a:spcAft>
              <a:buFont typeface="Arial" charset="0"/>
            </a:lvl8pPr>
            <a:lvl9pPr marL="3886200" indent="-228600" eaLnBrk="0" fontAlgn="base" hangingPunct="0">
              <a:spcBef>
                <a:spcPct val="0"/>
              </a:spcBef>
              <a:spcAft>
                <a:spcPct val="0"/>
              </a:spcAft>
              <a:buFont typeface="Arial" charset="0"/>
            </a:lvl9pPr>
          </a:lstStyle>
          <a:p>
            <a:r>
              <a:rPr lang="en-US" dirty="0" err="1"/>
              <a:t>lực</a:t>
            </a:r>
            <a:r>
              <a:rPr lang="en-US" dirty="0"/>
              <a:t> </a:t>
            </a:r>
            <a:r>
              <a:rPr lang="en-US" dirty="0" err="1"/>
              <a:t>kéo</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box(in)">
                                      <p:cBhvr>
                                        <p:cTn id="7" dur="500"/>
                                        <p:tgtEl>
                                          <p:spTgt spid="41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07"/>
                                        </p:tgtEl>
                                        <p:attrNameLst>
                                          <p:attrName>style.visibility</p:attrName>
                                        </p:attrNameLst>
                                      </p:cBhvr>
                                      <p:to>
                                        <p:strVal val="visible"/>
                                      </p:to>
                                    </p:set>
                                    <p:animEffect transition="in" filter="box(in)">
                                      <p:cBhvr>
                                        <p:cTn id="17" dur="500"/>
                                        <p:tgtEl>
                                          <p:spTgt spid="41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08"/>
                                        </p:tgtEl>
                                        <p:attrNameLst>
                                          <p:attrName>style.visibility</p:attrName>
                                        </p:attrNameLst>
                                      </p:cBhvr>
                                      <p:to>
                                        <p:strVal val="visible"/>
                                      </p:to>
                                    </p:set>
                                    <p:animEffect transition="in" filter="box(in)">
                                      <p:cBhvr>
                                        <p:cTn id="22"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utoUpdateAnimBg="0"/>
      <p:bldP spid="4108" grpId="0" autoUpdateAnimBg="0"/>
      <p:bldP spid="1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UY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4625"/>
            <a:ext cx="914400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descr="Recycled paper"/>
          <p:cNvSpPr>
            <a:spLocks noChangeArrowheads="1"/>
          </p:cNvSpPr>
          <p:nvPr/>
        </p:nvSpPr>
        <p:spPr bwMode="auto">
          <a:xfrm>
            <a:off x="-76200" y="-1446213"/>
            <a:ext cx="9220200" cy="2892426"/>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4" name="Rectangle 4"/>
          <p:cNvSpPr>
            <a:spLocks noChangeArrowheads="1"/>
          </p:cNvSpPr>
          <p:nvPr/>
        </p:nvSpPr>
        <p:spPr bwMode="auto">
          <a:xfrm>
            <a:off x="1066800" y="4953000"/>
            <a:ext cx="2514600" cy="5334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p:spPr>
        <p:txBody>
          <a:bodyPr wrap="none" anchor="ctr"/>
          <a:lstStyle/>
          <a:p>
            <a:pPr algn="ctr">
              <a:buFont typeface="Arial" pitchFamily="34" charset="0"/>
              <a:buNone/>
              <a:defRPr/>
            </a:pPr>
            <a:r>
              <a:rPr lang="en-US">
                <a:latin typeface="VNI-Times" pitchFamily="2" charset="0"/>
              </a:rPr>
              <a:t>Hình 1</a:t>
            </a:r>
          </a:p>
        </p:txBody>
      </p:sp>
      <p:sp>
        <p:nvSpPr>
          <p:cNvPr id="5125" name="Rectangle 5"/>
          <p:cNvSpPr>
            <a:spLocks noChangeArrowheads="1"/>
          </p:cNvSpPr>
          <p:nvPr/>
        </p:nvSpPr>
        <p:spPr bwMode="auto">
          <a:xfrm>
            <a:off x="5410200" y="4953000"/>
            <a:ext cx="2514600" cy="533400"/>
          </a:xfrm>
          <a:prstGeom prst="rect">
            <a:avLst/>
          </a:prstGeom>
          <a:gradFill rotWithShape="1">
            <a:gsLst>
              <a:gs pos="0">
                <a:schemeClr val="accent1"/>
              </a:gs>
              <a:gs pos="50000">
                <a:schemeClr val="accent1">
                  <a:gamma/>
                  <a:shade val="46275"/>
                  <a:invGamma/>
                </a:schemeClr>
              </a:gs>
              <a:gs pos="100000">
                <a:schemeClr val="accent1"/>
              </a:gs>
            </a:gsLst>
            <a:lin ang="5400000" scaled="1"/>
          </a:gradFill>
          <a:ln>
            <a:noFill/>
          </a:ln>
          <a:effectLst/>
          <a:extLst/>
        </p:spPr>
        <p:txBody>
          <a:bodyPr wrap="none" anchor="ctr"/>
          <a:lstStyle/>
          <a:p>
            <a:pPr algn="ctr">
              <a:buFont typeface="Arial" pitchFamily="34" charset="0"/>
              <a:buNone/>
              <a:defRPr/>
            </a:pPr>
            <a:r>
              <a:rPr lang="en-US">
                <a:latin typeface="VNI-Times" pitchFamily="2" charset="0"/>
              </a:rPr>
              <a:t>Hình 2</a:t>
            </a:r>
          </a:p>
        </p:txBody>
      </p:sp>
      <p:sp>
        <p:nvSpPr>
          <p:cNvPr id="6150" name="Text Box 6"/>
          <p:cNvSpPr txBox="1">
            <a:spLocks noChangeArrowheads="1"/>
          </p:cNvSpPr>
          <p:nvPr/>
        </p:nvSpPr>
        <p:spPr bwMode="auto">
          <a:xfrm>
            <a:off x="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endParaRPr lang="en-US">
              <a:latin typeface="VNI-Times" pitchFamily="2" charset="0"/>
            </a:endParaRPr>
          </a:p>
        </p:txBody>
      </p:sp>
      <p:sp>
        <p:nvSpPr>
          <p:cNvPr id="5127" name="Text Box 7"/>
          <p:cNvSpPr txBox="1">
            <a:spLocks noChangeArrowheads="1"/>
          </p:cNvSpPr>
          <p:nvPr/>
        </p:nvSpPr>
        <p:spPr bwMode="auto">
          <a:xfrm>
            <a:off x="152400" y="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eaLnBrk="1" hangingPunct="1">
              <a:spcBef>
                <a:spcPct val="50000"/>
              </a:spcBef>
            </a:pPr>
            <a:r>
              <a:rPr lang="vi-VN" sz="3600"/>
              <a:t> </a:t>
            </a:r>
            <a:r>
              <a:rPr lang="en-US" sz="3600"/>
              <a:t>Làm sao </a:t>
            </a:r>
            <a:r>
              <a:rPr lang="vi-VN" sz="3600"/>
              <a:t>biết trong hai người, ai đang giương cung, ai chưa giương cung?</a:t>
            </a:r>
            <a:endParaRPr lang="en-US" sz="3600">
              <a:solidFill>
                <a:srgbClr val="003399"/>
              </a:solidFill>
              <a:latin typeface="VNI-Times" pitchFamily="2" charset="0"/>
            </a:endParaRPr>
          </a:p>
        </p:txBody>
      </p:sp>
      <p:sp>
        <p:nvSpPr>
          <p:cNvPr id="6152" name="AutoShape 9">
            <a:hlinkClick r:id="rId4" action="ppaction://hlinksldjump"/>
          </p:cNvPr>
          <p:cNvSpPr>
            <a:spLocks noChangeArrowheads="1"/>
          </p:cNvSpPr>
          <p:nvPr/>
        </p:nvSpPr>
        <p:spPr bwMode="auto">
          <a:xfrm>
            <a:off x="7862888" y="6553200"/>
            <a:ext cx="976312" cy="228600"/>
          </a:xfrm>
          <a:prstGeom prst="notchedRightArrow">
            <a:avLst>
              <a:gd name="adj1" fmla="val 50000"/>
              <a:gd name="adj2" fmla="val 106771"/>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1235075"/>
            <a:ext cx="9067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b="1" dirty="0">
                <a:solidFill>
                  <a:schemeClr val="accent2"/>
                </a:solidFill>
              </a:rPr>
              <a:t>I. NHỮNG HIỆN TƯỢNG CẦN CHÚ Ý QUAN SÁT KHI CÓ LỰC TÁC DỤNG.</a:t>
            </a:r>
          </a:p>
          <a:p>
            <a:pPr eaLnBrk="1" hangingPunct="1">
              <a:spcBef>
                <a:spcPct val="50000"/>
              </a:spcBef>
            </a:pPr>
            <a:endParaRPr lang="en-US" b="1" dirty="0">
              <a:solidFill>
                <a:schemeClr val="accent2"/>
              </a:solidFill>
              <a:latin typeface="VNI-Times" pitchFamily="2" charset="0"/>
            </a:endParaRPr>
          </a:p>
        </p:txBody>
      </p:sp>
      <p:sp>
        <p:nvSpPr>
          <p:cNvPr id="6149" name="Text Box 5"/>
          <p:cNvSpPr txBox="1">
            <a:spLocks noChangeArrowheads="1"/>
          </p:cNvSpPr>
          <p:nvPr/>
        </p:nvSpPr>
        <p:spPr bwMode="auto">
          <a:xfrm>
            <a:off x="382588" y="2119320"/>
            <a:ext cx="792321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eaLnBrk="1" hangingPunct="1">
              <a:spcBef>
                <a:spcPct val="50000"/>
              </a:spcBef>
            </a:pPr>
            <a:r>
              <a:rPr lang="vi-VN" b="1">
                <a:solidFill>
                  <a:srgbClr val="000099"/>
                </a:solidFill>
              </a:rPr>
              <a:t>1. Những sự biến đổi của chuyển động</a:t>
            </a:r>
          </a:p>
          <a:p>
            <a:pPr eaLnBrk="1" hangingPunct="1">
              <a:spcBef>
                <a:spcPct val="50000"/>
              </a:spcBef>
            </a:pPr>
            <a:endParaRPr lang="en-US" b="1">
              <a:solidFill>
                <a:srgbClr val="000099"/>
              </a:solidFill>
              <a:latin typeface="VNI-Times" pitchFamily="2" charset="0"/>
            </a:endParaRPr>
          </a:p>
        </p:txBody>
      </p:sp>
      <p:sp>
        <p:nvSpPr>
          <p:cNvPr id="6150" name="Text Box 6"/>
          <p:cNvSpPr txBox="1">
            <a:spLocks noChangeArrowheads="1"/>
          </p:cNvSpPr>
          <p:nvPr/>
        </p:nvSpPr>
        <p:spPr bwMode="auto">
          <a:xfrm>
            <a:off x="380998" y="2725030"/>
            <a:ext cx="8610486" cy="3447098"/>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just" eaLnBrk="1" hangingPunct="1">
              <a:spcBef>
                <a:spcPts val="600"/>
              </a:spcBef>
              <a:spcAft>
                <a:spcPts val="600"/>
              </a:spcAft>
              <a:defRPr/>
            </a:pPr>
            <a:r>
              <a:rPr lang="vi-VN" dirty="0" smtClean="0"/>
              <a:t>-</a:t>
            </a:r>
            <a:r>
              <a:rPr lang="en-US" dirty="0" smtClean="0"/>
              <a:t> </a:t>
            </a:r>
            <a:r>
              <a:rPr lang="vi-VN" dirty="0" smtClean="0"/>
              <a:t>Vật đang chuyển động bị dừng lại.</a:t>
            </a:r>
          </a:p>
          <a:p>
            <a:pPr algn="just" eaLnBrk="1" hangingPunct="1">
              <a:spcBef>
                <a:spcPts val="600"/>
              </a:spcBef>
              <a:spcAft>
                <a:spcPts val="600"/>
              </a:spcAft>
              <a:defRPr/>
            </a:pPr>
            <a:r>
              <a:rPr lang="en-US" dirty="0" smtClean="0"/>
              <a:t>- </a:t>
            </a:r>
            <a:r>
              <a:rPr lang="vi-VN" dirty="0" smtClean="0"/>
              <a:t>Vật đang đứng yên, bắt đầu chuyển động</a:t>
            </a:r>
          </a:p>
          <a:p>
            <a:pPr algn="just" eaLnBrk="1" hangingPunct="1">
              <a:spcBef>
                <a:spcPts val="600"/>
              </a:spcBef>
              <a:spcAft>
                <a:spcPts val="600"/>
              </a:spcAft>
              <a:defRPr/>
            </a:pPr>
            <a:r>
              <a:rPr lang="en-US" dirty="0" smtClean="0"/>
              <a:t>- </a:t>
            </a:r>
            <a:r>
              <a:rPr lang="vi-VN" dirty="0" smtClean="0"/>
              <a:t>Vật chuyển động nhanh lên</a:t>
            </a:r>
          </a:p>
          <a:p>
            <a:pPr algn="just" eaLnBrk="1" hangingPunct="1">
              <a:spcBef>
                <a:spcPts val="600"/>
              </a:spcBef>
              <a:spcAft>
                <a:spcPts val="600"/>
              </a:spcAft>
              <a:defRPr/>
            </a:pPr>
            <a:r>
              <a:rPr lang="en-US" dirty="0" smtClean="0"/>
              <a:t>- </a:t>
            </a:r>
            <a:r>
              <a:rPr lang="vi-VN" dirty="0" smtClean="0"/>
              <a:t>Vật chuyển động chậm lại.</a:t>
            </a:r>
          </a:p>
          <a:p>
            <a:pPr algn="just" eaLnBrk="1" hangingPunct="1">
              <a:spcBef>
                <a:spcPts val="600"/>
              </a:spcBef>
              <a:spcAft>
                <a:spcPts val="600"/>
              </a:spcAft>
              <a:defRPr/>
            </a:pPr>
            <a:r>
              <a:rPr lang="vi-VN" dirty="0" smtClean="0"/>
              <a:t>-</a:t>
            </a:r>
            <a:r>
              <a:rPr lang="en-US" dirty="0" smtClean="0"/>
              <a:t> </a:t>
            </a:r>
            <a:r>
              <a:rPr lang="vi-VN" dirty="0" smtClean="0"/>
              <a:t>Vật đang chuyển động theo hướng này, bỗng chuyển động theo hướng khác.</a:t>
            </a:r>
          </a:p>
          <a:p>
            <a:pPr algn="just" eaLnBrk="1" hangingPunct="1">
              <a:spcBef>
                <a:spcPts val="600"/>
              </a:spcBef>
              <a:spcAft>
                <a:spcPts val="600"/>
              </a:spcAft>
              <a:defRPr/>
            </a:pPr>
            <a:endParaRPr lang="en-US" dirty="0" smtClean="0">
              <a:effectLst>
                <a:outerShdw blurRad="38100" dist="38100" dir="2700000" algn="tl">
                  <a:srgbClr val="C0C0C0"/>
                </a:outerShdw>
              </a:effectLst>
              <a:latin typeface="VNI-Times" pitchFamily="2" charset="0"/>
            </a:endParaRPr>
          </a:p>
        </p:txBody>
      </p:sp>
      <p:sp>
        <p:nvSpPr>
          <p:cNvPr id="8" name="Text Box 2" descr="Sphere"/>
          <p:cNvSpPr txBox="1">
            <a:spLocks noChangeArrowheads="1"/>
          </p:cNvSpPr>
          <p:nvPr/>
        </p:nvSpPr>
        <p:spPr bwMode="auto">
          <a:xfrm>
            <a:off x="0" y="89"/>
            <a:ext cx="9144000" cy="9144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91440" bIns="91440" anchor="ctr" anchorCtr="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defRPr>
            </a:lvl9pPr>
          </a:lstStyle>
          <a:p>
            <a:pPr algn="ctr" eaLnBrk="1" hangingPunct="1">
              <a:spcBef>
                <a:spcPts val="1200"/>
              </a:spcBef>
              <a:spcAft>
                <a:spcPts val="1200"/>
              </a:spcAft>
            </a:pPr>
            <a:r>
              <a:rPr lang="en-US" sz="2800" b="1" dirty="0">
                <a:solidFill>
                  <a:srgbClr val="FF3300"/>
                </a:solidFill>
              </a:rPr>
              <a:t>BÀI 7.TÌM HIỂU KẾT QUẢ TÁC DỤNG CỦA LỰC</a:t>
            </a:r>
            <a:r>
              <a:rPr lang="en-US" sz="2800" b="1" dirty="0" smtClean="0">
                <a:solidFill>
                  <a:srgbClr val="FF3300"/>
                </a:solidFill>
              </a:rPr>
              <a:t>.</a:t>
            </a:r>
            <a:endParaRPr lang="en-US" sz="2800" b="1"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6149">
                                            <p:txEl>
                                              <p:pRg st="0" end="0"/>
                                            </p:txEl>
                                          </p:spTgt>
                                        </p:tgtEl>
                                        <p:attrNameLst>
                                          <p:attrName>style.visibility</p:attrName>
                                        </p:attrNameLst>
                                      </p:cBhvr>
                                      <p:to>
                                        <p:strVal val="visible"/>
                                      </p:to>
                                    </p:set>
                                    <p:animEffect transition="in" filter="checkerboard(across)">
                                      <p:cBhvr>
                                        <p:cTn id="13" dur="500"/>
                                        <p:tgtEl>
                                          <p:spTgt spid="614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checkerboard(across)">
                                      <p:cBhvr>
                                        <p:cTn id="18"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5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6&quot;&gt;&lt;property id=&quot;20148&quot; value=&quot;5&quot;/&gt;&lt;property id=&quot;20300&quot; value=&quot;Slide 2&quot;/&gt;&lt;property id=&quot;20307&quot; value=&quot;287&quot;/&gt;&lt;/object&gt;&lt;object type=&quot;3&quot; unique_id=&quot;10007&quot;&gt;&lt;property id=&quot;20148&quot; value=&quot;5&quot;/&gt;&lt;property id=&quot;20300&quot; value=&quot;Slide 3&quot;/&gt;&lt;property id=&quot;20307&quot; value=&quot;260&quot;/&gt;&lt;/object&gt;&lt;object type=&quot;3&quot; unique_id=&quot;10008&quot;&gt;&lt;property id=&quot;20148&quot; value=&quot;5&quot;/&gt;&lt;property id=&quot;20300&quot; value=&quot;Slide 4&quot;/&gt;&lt;property id=&quot;20307&quot; value=&quot;261&quot;/&gt;&lt;/object&gt;&lt;object type=&quot;3&quot; unique_id=&quot;10009&quot;&gt;&lt;property id=&quot;20148&quot; value=&quot;5&quot;/&gt;&lt;property id=&quot;20300&quot; value=&quot;Slide 5&quot;/&gt;&lt;property id=&quot;20307&quot; value=&quot;263&quot;/&gt;&lt;/object&gt;&lt;object type=&quot;3&quot; unique_id=&quot;10010&quot;&gt;&lt;property id=&quot;20148&quot; value=&quot;5&quot;/&gt;&lt;property id=&quot;20300&quot; value=&quot;Slide 7&quot;/&gt;&lt;property id=&quot;20307&quot; value=&quot;264&quot;/&gt;&lt;/object&gt;&lt;object type=&quot;3&quot; unique_id=&quot;10011&quot;&gt;&lt;property id=&quot;20148&quot; value=&quot;5&quot;/&gt;&lt;property id=&quot;20300&quot; value=&quot;Slide 8&quot;/&gt;&lt;property id=&quot;20307&quot; value=&quot;265&quot;/&gt;&lt;/object&gt;&lt;object type=&quot;3&quot; unique_id=&quot;10012&quot;&gt;&lt;property id=&quot;20148&quot; value=&quot;5&quot;/&gt;&lt;property id=&quot;20300&quot; value=&quot;Slide 9&quot;/&gt;&lt;property id=&quot;20307&quot; value=&quot;266&quot;/&gt;&lt;/object&gt;&lt;object type=&quot;3&quot; unique_id=&quot;10013&quot;&gt;&lt;property id=&quot;20148&quot; value=&quot;5&quot;/&gt;&lt;property id=&quot;20300&quot; value=&quot;Slide 10&quot;/&gt;&lt;property id=&quot;20307&quot; value=&quot;268&quot;/&gt;&lt;/object&gt;&lt;object type=&quot;3&quot; unique_id=&quot;10014&quot;&gt;&lt;property id=&quot;20148&quot; value=&quot;5&quot;/&gt;&lt;property id=&quot;20300&quot; value=&quot;Slide 11&quot;/&gt;&lt;property id=&quot;20307&quot; value=&quot;269&quot;/&gt;&lt;/object&gt;&lt;object type=&quot;3&quot; unique_id=&quot;10015&quot;&gt;&lt;property id=&quot;20148&quot; value=&quot;5&quot;/&gt;&lt;property id=&quot;20300&quot; value=&quot;Slide 12&quot;/&gt;&lt;property id=&quot;20307&quot; value=&quot;286&quot;/&gt;&lt;/object&gt;&lt;object type=&quot;3&quot; unique_id=&quot;10016&quot;&gt;&lt;property id=&quot;20148&quot; value=&quot;5&quot;/&gt;&lt;property id=&quot;20300&quot; value=&quot;Slide 13&quot;/&gt;&lt;property id=&quot;20307&quot; value=&quot;271&quot;/&gt;&lt;/object&gt;&lt;object type=&quot;3&quot; unique_id=&quot;10017&quot;&gt;&lt;property id=&quot;20148&quot; value=&quot;5&quot;/&gt;&lt;property id=&quot;20300&quot; value=&quot;Slide 14&quot;/&gt;&lt;property id=&quot;20307&quot; value=&quot;273&quot;/&gt;&lt;/object&gt;&lt;object type=&quot;3&quot; unique_id=&quot;10018&quot;&gt;&lt;property id=&quot;20148&quot; value=&quot;5&quot;/&gt;&lt;property id=&quot;20300&quot; value=&quot;Slide 15&quot;/&gt;&lt;property id=&quot;20307&quot; value=&quot;274&quot;/&gt;&lt;/object&gt;&lt;object type=&quot;3&quot; unique_id=&quot;10019&quot;&gt;&lt;property id=&quot;20148&quot; value=&quot;5&quot;/&gt;&lt;property id=&quot;20300&quot; value=&quot;Slide 16&quot;/&gt;&lt;property id=&quot;20307&quot; value=&quot;275&quot;/&gt;&lt;/object&gt;&lt;object type=&quot;3&quot; unique_id=&quot;10020&quot;&gt;&lt;property id=&quot;20148&quot; value=&quot;5&quot;/&gt;&lt;property id=&quot;20300&quot; value=&quot;Slide 17&quot;/&gt;&lt;property id=&quot;20307&quot; value=&quot;277&quot;/&gt;&lt;/object&gt;&lt;object type=&quot;3&quot; unique_id=&quot;10021&quot;&gt;&lt;property id=&quot;20148&quot; value=&quot;5&quot;/&gt;&lt;property id=&quot;20300&quot; value=&quot;Slide 18&quot;/&gt;&lt;property id=&quot;20307&quot; value=&quot;278&quot;/&gt;&lt;/object&gt;&lt;object type=&quot;3&quot; unique_id=&quot;10022&quot;&gt;&lt;property id=&quot;20148&quot; value=&quot;5&quot;/&gt;&lt;property id=&quot;20300&quot; value=&quot;Slide 19&quot;/&gt;&lt;property id=&quot;20307&quot; value=&quot;279&quot;/&gt;&lt;/object&gt;&lt;object type=&quot;3&quot; unique_id=&quot;10023&quot;&gt;&lt;property id=&quot;20148&quot; value=&quot;5&quot;/&gt;&lt;property id=&quot;20300&quot; value=&quot;Slide 20&quot;/&gt;&lt;property id=&quot;20307&quot; value=&quot;280&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3&quot;/&gt;&lt;property id=&quot;20307&quot; value=&quot;283&quot;/&gt;&lt;/object&gt;&lt;object type=&quot;3&quot; unique_id=&quot;10026&quot;&gt;&lt;property id=&quot;20148&quot; value=&quot;5&quot;/&gt;&lt;property id=&quot;20300&quot; value=&quot;Slide 24&quot;/&gt;&lt;property id=&quot;20307&quot; value=&quot;289&quot;/&gt;&lt;/object&gt;&lt;object type=&quot;3&quot; unique_id=&quot;10027&quot;&gt;&lt;property id=&quot;20148&quot; value=&quot;5&quot;/&gt;&lt;property id=&quot;20300&quot; value=&quot;Slide 25&quot;/&gt;&lt;property id=&quot;20307&quot; value=&quot;290&quot;/&gt;&lt;/object&gt;&lt;object type=&quot;3&quot; unique_id=&quot;10028&quot;&gt;&lt;property id=&quot;20148&quot; value=&quot;5&quot;/&gt;&lt;property id=&quot;20300&quot; value=&quot;Slide 26&quot;/&gt;&lt;property id=&quot;20307&quot; value=&quot;291&quot;/&gt;&lt;/object&gt;&lt;object type=&quot;3&quot; unique_id=&quot;10029&quot;&gt;&lt;property id=&quot;20148&quot; value=&quot;5&quot;/&gt;&lt;property id=&quot;20300&quot; value=&quot;Slide 27&quot;/&gt;&lt;property id=&quot;20307&quot; value=&quot;292&quot;/&gt;&lt;/object&gt;&lt;object type=&quot;3&quot; unique_id=&quot;10030&quot;&gt;&lt;property id=&quot;20148&quot; value=&quot;5&quot;/&gt;&lt;property id=&quot;20300&quot; value=&quot;Slide 28&quot;/&gt;&lt;property id=&quot;20307&quot; value=&quot;294&quot;/&gt;&lt;/object&gt;&lt;object type=&quot;3&quot; unique_id=&quot;10031&quot;&gt;&lt;property id=&quot;20148&quot; value=&quot;5&quot;/&gt;&lt;property id=&quot;20300&quot; value=&quot;Slide 29&quot;/&gt;&lt;property id=&quot;20307&quot; value=&quot;295&quot;/&gt;&lt;/object&gt;&lt;object type=&quot;3&quot; unique_id=&quot;10420&quot;&gt;&lt;property id=&quot;20148&quot; value=&quot;5&quot;/&gt;&lt;property id=&quot;20300&quot; value=&quot;Slide 6&quot;/&gt;&lt;property id=&quot;20307&quot; value=&quot;297&quot;/&gt;&lt;/object&gt;&lt;object type=&quot;3&quot; unique_id=&quot;11051&quot;&gt;&lt;property id=&quot;20148&quot; value=&quot;5&quot;/&gt;&lt;property id=&quot;20300&quot; value=&quot;Slide 22&quot;/&gt;&lt;property id=&quot;20307&quot; value=&quot;29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TotalTime>
  <Pages>0</Pages>
  <Words>1538</Words>
  <Characters>0</Characters>
  <Application>Microsoft Office PowerPoint</Application>
  <DocSecurity>0</DocSecurity>
  <PresentationFormat>On-screen Show (4:3)</PresentationFormat>
  <Lines>0</Lines>
  <Paragraphs>126</Paragraphs>
  <Slides>30</Slides>
  <Notes>1</Notes>
  <HiddenSlides>0</HiddenSlides>
  <MMClips>6</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7" baseType="lpstr">
      <vt:lpstr>Times New Roman</vt:lpstr>
      <vt:lpstr>Arial</vt:lpstr>
      <vt:lpstr>VNI-Times</vt:lpstr>
      <vt:lpstr>Wingdings</vt:lpstr>
      <vt:lpstr>Default Design</vt:lpstr>
      <vt:lpstr>Microsoft Clip Gallery</vt:lpstr>
      <vt:lpstr>MSPhotoEd.3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Tieupop</cp:lastModifiedBy>
  <cp:revision>74</cp:revision>
  <dcterms:created xsi:type="dcterms:W3CDTF">2002-01-01T06:01:08Z</dcterms:created>
  <dcterms:modified xsi:type="dcterms:W3CDTF">2017-09-19T05:16:04Z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1033-9.1.0.4746</vt:lpwstr>
  </property>
</Properties>
</file>