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2"/>
    <p:sldMasterId id="2147483676" r:id="rId3"/>
  </p:sldMasterIdLst>
  <p:notesMasterIdLst>
    <p:notesMasterId r:id="rId11"/>
  </p:notesMasterIdLst>
  <p:sldIdLst>
    <p:sldId id="259" r:id="rId4"/>
    <p:sldId id="263" r:id="rId5"/>
    <p:sldId id="267" r:id="rId6"/>
    <p:sldId id="269" r:id="rId7"/>
    <p:sldId id="272" r:id="rId8"/>
    <p:sldId id="273" r:id="rId9"/>
    <p:sldId id="271" r:id="rId10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74" y="7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ADE20-D186-48B5-BF4A-4A8D5982472E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785BB-E424-46A7-B1E9-F609BFF58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5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1" y="1587501"/>
            <a:ext cx="7681913" cy="1269579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50" y="3620824"/>
            <a:ext cx="7681913" cy="38472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17629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17629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5199063"/>
            <a:ext cx="9144001" cy="515938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541504"/>
            <a:ext cx="7043208" cy="1269578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3620824"/>
            <a:ext cx="7043208" cy="38472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963208"/>
            <a:ext cx="7690114" cy="1154162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587500"/>
            <a:ext cx="8040688" cy="21082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541504"/>
            <a:ext cx="7043208" cy="1269578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3620824"/>
            <a:ext cx="7043208" cy="38472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963208"/>
            <a:ext cx="7690114" cy="1154162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176293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77396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76294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6294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07127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1812396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2" y="1407127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91824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177396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63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083088"/>
            <a:ext cx="9144000" cy="463191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91824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5875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324100"/>
            <a:ext cx="8961120" cy="2133600"/>
          </a:xfrm>
        </p:spPr>
        <p:txBody>
          <a:bodyPr anchor="ctr">
            <a:prstTxWarp prst="textArchUp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Bef>
                <a:spcPts val="468"/>
              </a:spcBef>
              <a:spcAft>
                <a:spcPts val="468"/>
              </a:spcAft>
            </a:pPr>
            <a:r>
              <a:rPr lang="vi-VN" sz="7200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TIẾT 3: THỰC HÀNH</a:t>
            </a:r>
            <a:endParaRPr lang="en-US" sz="8000" dirty="0"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995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15067" y="1424452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độ</a:t>
            </a:r>
            <a:r>
              <a:rPr lang="vi-VN" sz="2400" b="1" dirty="0" smtClean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dài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5054" y="1322547"/>
            <a:ext cx="8869680" cy="395000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 lượng _________  cần đo.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 thước có ______ và _______ thích hợp.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thước _________ độ dài cần đo sao cho một đầu của vật _______________  vạch số 0 của thước.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mắt nhìn theo hướng __________ với cạnh thước ở đầu kia của vật.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và ghi kết quả đo theo vạch chia ________với đầu kia của vật.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3384" y="2011800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GHĐ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75934" y="2011800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ĐCNN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5234" y="2568548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dọc theo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1526" y="3101948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ngang bằng với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90234" y="3619500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vuông góc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60047" y="4755000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gần nhất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4583" y="158692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I. Cách </a:t>
            </a:r>
            <a:r>
              <a:rPr lang="vi-VN" sz="4000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đo độ dài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45793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5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5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50"/>
                            </p:stCondLst>
                            <p:childTnLst>
                              <p:par>
                                <p:cTn id="4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1" grpId="0" build="allAtOnce"/>
      <p:bldP spid="12" grpId="0" build="allAtOnce"/>
      <p:bldP spid="13" grpId="0" build="allAtOnce"/>
      <p:bldP spid="14" grpId="0" build="allAtOnce"/>
      <p:bldP spid="15" grpId="0" build="allAtOnce"/>
      <p:bldP spid="1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15067" y="1685471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thể tích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4104" y="1551293"/>
            <a:ext cx="8869680" cy="284201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 lượng _________  cần đo.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 bình chia độ có ______ và _______ thích hợp.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bình chia độ ___________ 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mắt nhìn  _______ với độ cao mực chất lỏng trong bình.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và ghi kết quả đo theo vạch chia _________với mực chất lỏng.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0159" y="2242589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GHĐ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99919" y="2257459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ĐCNN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0084" y="2790371"/>
            <a:ext cx="1948616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</a:t>
            </a:r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hẳng đứng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76311" y="3346923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ngang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83872" y="3893049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gần nhất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4583" y="311093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II. Cách </a:t>
            </a:r>
            <a:r>
              <a:rPr lang="vi-VN" sz="4000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đo </a:t>
            </a:r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thể tích chất lỏng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262203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75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0" y="193676"/>
            <a:ext cx="9144000" cy="682624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3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III. Cách </a:t>
            </a:r>
            <a:r>
              <a:rPr lang="vi-VN" sz="3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đo </a:t>
            </a:r>
            <a:r>
              <a:rPr lang="vi-VN" sz="3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thể tích vật rắn không thấm nước</a:t>
            </a:r>
            <a:endParaRPr lang="en-US" sz="3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3937" y="1871449"/>
            <a:ext cx="4208063" cy="3500651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600" i="1" dirty="0" smtClean="0">
                <a:latin typeface="+mj-lt"/>
                <a:cs typeface="Calibri" pitchFamily="34" charset="0"/>
              </a:rPr>
              <a:t>-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(V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).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6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(V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).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6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: V = 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–V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447" y="884560"/>
            <a:ext cx="7962900" cy="69052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vi-VN" sz="30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1. Dùng bình chia </a:t>
            </a:r>
            <a:r>
              <a:rPr lang="vi-VN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độ</a:t>
            </a:r>
            <a:endParaRPr lang="en-US" sz="30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399867"/>
            <a:ext cx="3657600" cy="397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03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72" name="Freeform 20" descr="Granite"/>
          <p:cNvSpPr>
            <a:spLocks/>
          </p:cNvSpPr>
          <p:nvPr/>
        </p:nvSpPr>
        <p:spPr bwMode="auto">
          <a:xfrm>
            <a:off x="1422400" y="1439334"/>
            <a:ext cx="1219200" cy="1083469"/>
          </a:xfrm>
          <a:custGeom>
            <a:avLst/>
            <a:gdLst>
              <a:gd name="T0" fmla="*/ 173 w 1119"/>
              <a:gd name="T1" fmla="*/ 155 h 969"/>
              <a:gd name="T2" fmla="*/ 0 w 1119"/>
              <a:gd name="T3" fmla="*/ 475 h 969"/>
              <a:gd name="T4" fmla="*/ 27 w 1119"/>
              <a:gd name="T5" fmla="*/ 612 h 969"/>
              <a:gd name="T6" fmla="*/ 45 w 1119"/>
              <a:gd name="T7" fmla="*/ 667 h 969"/>
              <a:gd name="T8" fmla="*/ 82 w 1119"/>
              <a:gd name="T9" fmla="*/ 713 h 969"/>
              <a:gd name="T10" fmla="*/ 137 w 1119"/>
              <a:gd name="T11" fmla="*/ 731 h 969"/>
              <a:gd name="T12" fmla="*/ 192 w 1119"/>
              <a:gd name="T13" fmla="*/ 750 h 969"/>
              <a:gd name="T14" fmla="*/ 237 w 1119"/>
              <a:gd name="T15" fmla="*/ 786 h 969"/>
              <a:gd name="T16" fmla="*/ 329 w 1119"/>
              <a:gd name="T17" fmla="*/ 832 h 969"/>
              <a:gd name="T18" fmla="*/ 448 w 1119"/>
              <a:gd name="T19" fmla="*/ 923 h 969"/>
              <a:gd name="T20" fmla="*/ 521 w 1119"/>
              <a:gd name="T21" fmla="*/ 969 h 969"/>
              <a:gd name="T22" fmla="*/ 640 w 1119"/>
              <a:gd name="T23" fmla="*/ 960 h 969"/>
              <a:gd name="T24" fmla="*/ 713 w 1119"/>
              <a:gd name="T25" fmla="*/ 914 h 969"/>
              <a:gd name="T26" fmla="*/ 868 w 1119"/>
              <a:gd name="T27" fmla="*/ 859 h 969"/>
              <a:gd name="T28" fmla="*/ 978 w 1119"/>
              <a:gd name="T29" fmla="*/ 795 h 969"/>
              <a:gd name="T30" fmla="*/ 1042 w 1119"/>
              <a:gd name="T31" fmla="*/ 731 h 969"/>
              <a:gd name="T32" fmla="*/ 1097 w 1119"/>
              <a:gd name="T33" fmla="*/ 622 h 969"/>
              <a:gd name="T34" fmla="*/ 1097 w 1119"/>
              <a:gd name="T35" fmla="*/ 512 h 969"/>
              <a:gd name="T36" fmla="*/ 1060 w 1119"/>
              <a:gd name="T37" fmla="*/ 484 h 969"/>
              <a:gd name="T38" fmla="*/ 1024 w 1119"/>
              <a:gd name="T39" fmla="*/ 430 h 969"/>
              <a:gd name="T40" fmla="*/ 877 w 1119"/>
              <a:gd name="T41" fmla="*/ 210 h 969"/>
              <a:gd name="T42" fmla="*/ 841 w 1119"/>
              <a:gd name="T43" fmla="*/ 164 h 969"/>
              <a:gd name="T44" fmla="*/ 777 w 1119"/>
              <a:gd name="T45" fmla="*/ 146 h 969"/>
              <a:gd name="T46" fmla="*/ 667 w 1119"/>
              <a:gd name="T47" fmla="*/ 82 h 969"/>
              <a:gd name="T48" fmla="*/ 457 w 1119"/>
              <a:gd name="T49" fmla="*/ 0 h 969"/>
              <a:gd name="T50" fmla="*/ 310 w 1119"/>
              <a:gd name="T51" fmla="*/ 55 h 969"/>
              <a:gd name="T52" fmla="*/ 210 w 1119"/>
              <a:gd name="T53" fmla="*/ 137 h 969"/>
              <a:gd name="T54" fmla="*/ 173 w 1119"/>
              <a:gd name="T55" fmla="*/ 155 h 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19" h="969">
                <a:moveTo>
                  <a:pt x="173" y="155"/>
                </a:moveTo>
                <a:cubicBezTo>
                  <a:pt x="143" y="278"/>
                  <a:pt x="39" y="357"/>
                  <a:pt x="0" y="475"/>
                </a:cubicBezTo>
                <a:cubicBezTo>
                  <a:pt x="12" y="564"/>
                  <a:pt x="4" y="518"/>
                  <a:pt x="27" y="612"/>
                </a:cubicBezTo>
                <a:cubicBezTo>
                  <a:pt x="32" y="631"/>
                  <a:pt x="31" y="653"/>
                  <a:pt x="45" y="667"/>
                </a:cubicBezTo>
                <a:cubicBezTo>
                  <a:pt x="72" y="694"/>
                  <a:pt x="59" y="679"/>
                  <a:pt x="82" y="713"/>
                </a:cubicBezTo>
                <a:cubicBezTo>
                  <a:pt x="133" y="696"/>
                  <a:pt x="86" y="703"/>
                  <a:pt x="137" y="731"/>
                </a:cubicBezTo>
                <a:cubicBezTo>
                  <a:pt x="154" y="740"/>
                  <a:pt x="192" y="750"/>
                  <a:pt x="192" y="750"/>
                </a:cubicBezTo>
                <a:cubicBezTo>
                  <a:pt x="226" y="800"/>
                  <a:pt x="191" y="760"/>
                  <a:pt x="237" y="786"/>
                </a:cubicBezTo>
                <a:cubicBezTo>
                  <a:pt x="326" y="836"/>
                  <a:pt x="257" y="815"/>
                  <a:pt x="329" y="832"/>
                </a:cubicBezTo>
                <a:cubicBezTo>
                  <a:pt x="365" y="868"/>
                  <a:pt x="409" y="891"/>
                  <a:pt x="448" y="923"/>
                </a:cubicBezTo>
                <a:cubicBezTo>
                  <a:pt x="474" y="944"/>
                  <a:pt x="488" y="958"/>
                  <a:pt x="521" y="969"/>
                </a:cubicBezTo>
                <a:cubicBezTo>
                  <a:pt x="561" y="966"/>
                  <a:pt x="601" y="967"/>
                  <a:pt x="640" y="960"/>
                </a:cubicBezTo>
                <a:cubicBezTo>
                  <a:pt x="673" y="954"/>
                  <a:pt x="685" y="928"/>
                  <a:pt x="713" y="914"/>
                </a:cubicBezTo>
                <a:cubicBezTo>
                  <a:pt x="759" y="891"/>
                  <a:pt x="819" y="871"/>
                  <a:pt x="868" y="859"/>
                </a:cubicBezTo>
                <a:cubicBezTo>
                  <a:pt x="903" y="836"/>
                  <a:pt x="945" y="821"/>
                  <a:pt x="978" y="795"/>
                </a:cubicBezTo>
                <a:cubicBezTo>
                  <a:pt x="993" y="783"/>
                  <a:pt x="1024" y="750"/>
                  <a:pt x="1042" y="731"/>
                </a:cubicBezTo>
                <a:cubicBezTo>
                  <a:pt x="1052" y="692"/>
                  <a:pt x="1068" y="649"/>
                  <a:pt x="1097" y="622"/>
                </a:cubicBezTo>
                <a:cubicBezTo>
                  <a:pt x="1110" y="581"/>
                  <a:pt x="1119" y="565"/>
                  <a:pt x="1097" y="512"/>
                </a:cubicBezTo>
                <a:cubicBezTo>
                  <a:pt x="1091" y="498"/>
                  <a:pt x="1070" y="496"/>
                  <a:pt x="1060" y="484"/>
                </a:cubicBezTo>
                <a:cubicBezTo>
                  <a:pt x="1046" y="468"/>
                  <a:pt x="1034" y="449"/>
                  <a:pt x="1024" y="430"/>
                </a:cubicBezTo>
                <a:cubicBezTo>
                  <a:pt x="977" y="338"/>
                  <a:pt x="952" y="285"/>
                  <a:pt x="877" y="210"/>
                </a:cubicBezTo>
                <a:cubicBezTo>
                  <a:pt x="861" y="194"/>
                  <a:pt x="861" y="176"/>
                  <a:pt x="841" y="164"/>
                </a:cubicBezTo>
                <a:cubicBezTo>
                  <a:pt x="833" y="159"/>
                  <a:pt x="782" y="147"/>
                  <a:pt x="777" y="146"/>
                </a:cubicBezTo>
                <a:cubicBezTo>
                  <a:pt x="739" y="121"/>
                  <a:pt x="709" y="96"/>
                  <a:pt x="667" y="82"/>
                </a:cubicBezTo>
                <a:cubicBezTo>
                  <a:pt x="587" y="109"/>
                  <a:pt x="530" y="24"/>
                  <a:pt x="457" y="0"/>
                </a:cubicBezTo>
                <a:cubicBezTo>
                  <a:pt x="414" y="28"/>
                  <a:pt x="360" y="43"/>
                  <a:pt x="310" y="55"/>
                </a:cubicBezTo>
                <a:cubicBezTo>
                  <a:pt x="238" y="103"/>
                  <a:pt x="271" y="76"/>
                  <a:pt x="210" y="137"/>
                </a:cubicBezTo>
                <a:cubicBezTo>
                  <a:pt x="200" y="147"/>
                  <a:pt x="183" y="145"/>
                  <a:pt x="173" y="155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2" name="AutoShape 30"/>
          <p:cNvSpPr>
            <a:spLocks noChangeArrowheads="1"/>
          </p:cNvSpPr>
          <p:nvPr/>
        </p:nvSpPr>
        <p:spPr bwMode="auto">
          <a:xfrm>
            <a:off x="6324600" y="4064000"/>
            <a:ext cx="1200150" cy="849313"/>
          </a:xfrm>
          <a:custGeom>
            <a:avLst/>
            <a:gdLst>
              <a:gd name="G0" fmla="+- 4714 0 0"/>
              <a:gd name="G1" fmla="+- 21600 0 4714"/>
              <a:gd name="G2" fmla="*/ 4714 1 2"/>
              <a:gd name="G3" fmla="+- 21600 0 G2"/>
              <a:gd name="G4" fmla="+/ 4714 21600 2"/>
              <a:gd name="G5" fmla="+/ G1 0 2"/>
              <a:gd name="G6" fmla="*/ 21600 21600 4714"/>
              <a:gd name="G7" fmla="*/ G6 1 2"/>
              <a:gd name="G8" fmla="+- 21600 0 G7"/>
              <a:gd name="G9" fmla="*/ 21600 1 2"/>
              <a:gd name="G10" fmla="+- 4714 0 G9"/>
              <a:gd name="G11" fmla="?: G10 G8 0"/>
              <a:gd name="G12" fmla="?: G10 G7 21600"/>
              <a:gd name="T0" fmla="*/ 19243 w 21600"/>
              <a:gd name="T1" fmla="*/ 10800 h 21600"/>
              <a:gd name="T2" fmla="*/ 10800 w 21600"/>
              <a:gd name="T3" fmla="*/ 21600 h 21600"/>
              <a:gd name="T4" fmla="*/ 2357 w 21600"/>
              <a:gd name="T5" fmla="*/ 10800 h 21600"/>
              <a:gd name="T6" fmla="*/ 10800 w 21600"/>
              <a:gd name="T7" fmla="*/ 0 h 21600"/>
              <a:gd name="T8" fmla="*/ 4157 w 21600"/>
              <a:gd name="T9" fmla="*/ 4157 h 21600"/>
              <a:gd name="T10" fmla="*/ 17443 w 21600"/>
              <a:gd name="T11" fmla="*/ 1744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4714" y="21600"/>
                </a:lnTo>
                <a:lnTo>
                  <a:pt x="16886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66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0" name="Rectangle 28"/>
          <p:cNvSpPr>
            <a:spLocks noChangeArrowheads="1"/>
          </p:cNvSpPr>
          <p:nvPr/>
        </p:nvSpPr>
        <p:spPr bwMode="auto">
          <a:xfrm>
            <a:off x="4538663" y="3178969"/>
            <a:ext cx="1543050" cy="1905000"/>
          </a:xfrm>
          <a:prstGeom prst="rect">
            <a:avLst/>
          </a:prstGeom>
          <a:solidFill>
            <a:srgbClr val="6699FF">
              <a:alpha val="49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69" name="Picture 17" descr="binhchiad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2254250"/>
            <a:ext cx="1243013" cy="2853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73" name="Rectangle 21"/>
          <p:cNvSpPr>
            <a:spLocks noChangeArrowheads="1"/>
          </p:cNvSpPr>
          <p:nvPr/>
        </p:nvSpPr>
        <p:spPr bwMode="auto">
          <a:xfrm>
            <a:off x="4538663" y="2935552"/>
            <a:ext cx="1543050" cy="243417"/>
          </a:xfrm>
          <a:prstGeom prst="rect">
            <a:avLst/>
          </a:prstGeom>
          <a:solidFill>
            <a:srgbClr val="6699FF">
              <a:alpha val="49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4789" name="Group 37"/>
          <p:cNvGrpSpPr>
            <a:grpSpLocks/>
          </p:cNvGrpSpPr>
          <p:nvPr/>
        </p:nvGrpSpPr>
        <p:grpSpPr bwMode="auto">
          <a:xfrm>
            <a:off x="6083300" y="3100917"/>
            <a:ext cx="342900" cy="1238250"/>
            <a:chOff x="4800" y="1776"/>
            <a:chExt cx="288" cy="1152"/>
          </a:xfrm>
        </p:grpSpPr>
        <p:sp>
          <p:nvSpPr>
            <p:cNvPr id="74787" name="Rectangle 35"/>
            <p:cNvSpPr>
              <a:spLocks noChangeArrowheads="1"/>
            </p:cNvSpPr>
            <p:nvPr/>
          </p:nvSpPr>
          <p:spPr bwMode="auto">
            <a:xfrm>
              <a:off x="4800" y="1776"/>
              <a:ext cx="240" cy="48"/>
            </a:xfrm>
            <a:prstGeom prst="rect">
              <a:avLst/>
            </a:prstGeom>
            <a:solidFill>
              <a:srgbClr val="6699FF">
                <a:alpha val="49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8" name="Rectangle 36"/>
            <p:cNvSpPr>
              <a:spLocks noChangeArrowheads="1"/>
            </p:cNvSpPr>
            <p:nvPr/>
          </p:nvSpPr>
          <p:spPr bwMode="auto">
            <a:xfrm>
              <a:off x="5040" y="1776"/>
              <a:ext cx="48" cy="1152"/>
            </a:xfrm>
            <a:prstGeom prst="rect">
              <a:avLst/>
            </a:prstGeom>
            <a:solidFill>
              <a:srgbClr val="6699FF">
                <a:alpha val="49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792" name="Rectangle 40" descr="Oak"/>
          <p:cNvSpPr>
            <a:spLocks noChangeArrowheads="1"/>
          </p:cNvSpPr>
          <p:nvPr/>
        </p:nvSpPr>
        <p:spPr bwMode="auto">
          <a:xfrm>
            <a:off x="304800" y="4940300"/>
            <a:ext cx="8458200" cy="508000"/>
          </a:xfrm>
          <a:prstGeom prst="rect">
            <a:avLst/>
          </a:prstGeom>
          <a:blipFill dpi="0" rotWithShape="1">
            <a:blip r:embed="rId4">
              <a:alphaModFix amt="49000"/>
            </a:blip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3" name="AutoShape 31"/>
          <p:cNvSpPr>
            <a:spLocks noChangeArrowheads="1"/>
          </p:cNvSpPr>
          <p:nvPr/>
        </p:nvSpPr>
        <p:spPr bwMode="auto">
          <a:xfrm>
            <a:off x="6193972" y="3767667"/>
            <a:ext cx="1447800" cy="11430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99FF">
                        <a:alpha val="49001"/>
                      </a:srgbClr>
                    </a:gs>
                    <a:gs pos="50000">
                      <a:schemeClr val="bg1"/>
                    </a:gs>
                    <a:gs pos="100000">
                      <a:srgbClr val="6699FF">
                        <a:alpha val="49001"/>
                      </a:srgbClr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93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5334000"/>
            <a:ext cx="228600" cy="190500"/>
          </a:xfrm>
          <a:prstGeom prst="actionButtonForwardNex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94" name="Text Box 42"/>
          <p:cNvSpPr txBox="1">
            <a:spLocks noChangeArrowheads="1"/>
          </p:cNvSpPr>
          <p:nvPr/>
        </p:nvSpPr>
        <p:spPr bwMode="auto">
          <a:xfrm>
            <a:off x="6243638" y="5270501"/>
            <a:ext cx="2438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99FF">
                        <a:alpha val="49001"/>
                      </a:srgbClr>
                    </a:gs>
                    <a:gs pos="50000">
                      <a:schemeClr val="bg1"/>
                    </a:gs>
                    <a:gs pos="100000">
                      <a:srgbClr val="6699FF">
                        <a:alpha val="49001"/>
                      </a:srgb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Xem tiếp thí nghiệm</a:t>
            </a:r>
          </a:p>
        </p:txBody>
      </p:sp>
      <p:pic>
        <p:nvPicPr>
          <p:cNvPr id="74770" name="Picture 1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2759528"/>
            <a:ext cx="21240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75447" y="190500"/>
            <a:ext cx="7962900" cy="73175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vi-VN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2. </a:t>
            </a:r>
            <a:r>
              <a:rPr lang="vi-VN" sz="32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Dùng bình </a:t>
            </a:r>
            <a:r>
              <a:rPr lang="vi-VN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tràn</a:t>
            </a:r>
            <a:endParaRPr lang="en-US" sz="32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48629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162 C 0.04792 -0.03611 0.09636 -0.07338 0.14514 -0.0875 C 0.19375 -0.10185 0.26007 -0.10232 0.29202 -0.0831 C 0.32396 -0.06366 0.32604 -0.01759 0.33681 0.03009 C 0.34757 0.07778 0.35313 0.13866 0.35695 0.20139 C 0.36111 0.26481 0.35955 0.37315 0.36007 0.40903 " pathEditMode="relative" rAng="0" ptsTypes="aaaaaA">
                                      <p:cBhvr>
                                        <p:cTn id="6" dur="30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56" y="1516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"/>
                                            </p:cond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74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300"/>
                                        <p:tgtEl>
                                          <p:spTgt spid="7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" dur="900"/>
                                        <p:tgtEl>
                                          <p:spTgt spid="74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899"/>
                                          </p:stCondLst>
                                        </p:cTn>
                                        <p:tgtEl>
                                          <p:spTgt spid="7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2" grpId="0" animBg="1"/>
      <p:bldP spid="74782" grpId="0" animBg="1"/>
      <p:bldP spid="747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reeform 2" descr="Granite"/>
          <p:cNvSpPr>
            <a:spLocks/>
          </p:cNvSpPr>
          <p:nvPr/>
        </p:nvSpPr>
        <p:spPr bwMode="auto">
          <a:xfrm>
            <a:off x="4724400" y="3810000"/>
            <a:ext cx="1219200" cy="1083469"/>
          </a:xfrm>
          <a:custGeom>
            <a:avLst/>
            <a:gdLst>
              <a:gd name="T0" fmla="*/ 173 w 1119"/>
              <a:gd name="T1" fmla="*/ 155 h 969"/>
              <a:gd name="T2" fmla="*/ 0 w 1119"/>
              <a:gd name="T3" fmla="*/ 475 h 969"/>
              <a:gd name="T4" fmla="*/ 27 w 1119"/>
              <a:gd name="T5" fmla="*/ 612 h 969"/>
              <a:gd name="T6" fmla="*/ 45 w 1119"/>
              <a:gd name="T7" fmla="*/ 667 h 969"/>
              <a:gd name="T8" fmla="*/ 82 w 1119"/>
              <a:gd name="T9" fmla="*/ 713 h 969"/>
              <a:gd name="T10" fmla="*/ 137 w 1119"/>
              <a:gd name="T11" fmla="*/ 731 h 969"/>
              <a:gd name="T12" fmla="*/ 192 w 1119"/>
              <a:gd name="T13" fmla="*/ 750 h 969"/>
              <a:gd name="T14" fmla="*/ 237 w 1119"/>
              <a:gd name="T15" fmla="*/ 786 h 969"/>
              <a:gd name="T16" fmla="*/ 329 w 1119"/>
              <a:gd name="T17" fmla="*/ 832 h 969"/>
              <a:gd name="T18" fmla="*/ 448 w 1119"/>
              <a:gd name="T19" fmla="*/ 923 h 969"/>
              <a:gd name="T20" fmla="*/ 521 w 1119"/>
              <a:gd name="T21" fmla="*/ 969 h 969"/>
              <a:gd name="T22" fmla="*/ 640 w 1119"/>
              <a:gd name="T23" fmla="*/ 960 h 969"/>
              <a:gd name="T24" fmla="*/ 713 w 1119"/>
              <a:gd name="T25" fmla="*/ 914 h 969"/>
              <a:gd name="T26" fmla="*/ 868 w 1119"/>
              <a:gd name="T27" fmla="*/ 859 h 969"/>
              <a:gd name="T28" fmla="*/ 978 w 1119"/>
              <a:gd name="T29" fmla="*/ 795 h 969"/>
              <a:gd name="T30" fmla="*/ 1042 w 1119"/>
              <a:gd name="T31" fmla="*/ 731 h 969"/>
              <a:gd name="T32" fmla="*/ 1097 w 1119"/>
              <a:gd name="T33" fmla="*/ 622 h 969"/>
              <a:gd name="T34" fmla="*/ 1097 w 1119"/>
              <a:gd name="T35" fmla="*/ 512 h 969"/>
              <a:gd name="T36" fmla="*/ 1060 w 1119"/>
              <a:gd name="T37" fmla="*/ 484 h 969"/>
              <a:gd name="T38" fmla="*/ 1024 w 1119"/>
              <a:gd name="T39" fmla="*/ 430 h 969"/>
              <a:gd name="T40" fmla="*/ 877 w 1119"/>
              <a:gd name="T41" fmla="*/ 210 h 969"/>
              <a:gd name="T42" fmla="*/ 841 w 1119"/>
              <a:gd name="T43" fmla="*/ 164 h 969"/>
              <a:gd name="T44" fmla="*/ 777 w 1119"/>
              <a:gd name="T45" fmla="*/ 146 h 969"/>
              <a:gd name="T46" fmla="*/ 667 w 1119"/>
              <a:gd name="T47" fmla="*/ 82 h 969"/>
              <a:gd name="T48" fmla="*/ 457 w 1119"/>
              <a:gd name="T49" fmla="*/ 0 h 969"/>
              <a:gd name="T50" fmla="*/ 310 w 1119"/>
              <a:gd name="T51" fmla="*/ 55 h 969"/>
              <a:gd name="T52" fmla="*/ 210 w 1119"/>
              <a:gd name="T53" fmla="*/ 137 h 969"/>
              <a:gd name="T54" fmla="*/ 173 w 1119"/>
              <a:gd name="T55" fmla="*/ 155 h 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19" h="969">
                <a:moveTo>
                  <a:pt x="173" y="155"/>
                </a:moveTo>
                <a:cubicBezTo>
                  <a:pt x="143" y="278"/>
                  <a:pt x="39" y="357"/>
                  <a:pt x="0" y="475"/>
                </a:cubicBezTo>
                <a:cubicBezTo>
                  <a:pt x="12" y="564"/>
                  <a:pt x="4" y="518"/>
                  <a:pt x="27" y="612"/>
                </a:cubicBezTo>
                <a:cubicBezTo>
                  <a:pt x="32" y="631"/>
                  <a:pt x="31" y="653"/>
                  <a:pt x="45" y="667"/>
                </a:cubicBezTo>
                <a:cubicBezTo>
                  <a:pt x="72" y="694"/>
                  <a:pt x="59" y="679"/>
                  <a:pt x="82" y="713"/>
                </a:cubicBezTo>
                <a:cubicBezTo>
                  <a:pt x="133" y="696"/>
                  <a:pt x="86" y="703"/>
                  <a:pt x="137" y="731"/>
                </a:cubicBezTo>
                <a:cubicBezTo>
                  <a:pt x="154" y="740"/>
                  <a:pt x="192" y="750"/>
                  <a:pt x="192" y="750"/>
                </a:cubicBezTo>
                <a:cubicBezTo>
                  <a:pt x="226" y="800"/>
                  <a:pt x="191" y="760"/>
                  <a:pt x="237" y="786"/>
                </a:cubicBezTo>
                <a:cubicBezTo>
                  <a:pt x="326" y="836"/>
                  <a:pt x="257" y="815"/>
                  <a:pt x="329" y="832"/>
                </a:cubicBezTo>
                <a:cubicBezTo>
                  <a:pt x="365" y="868"/>
                  <a:pt x="409" y="891"/>
                  <a:pt x="448" y="923"/>
                </a:cubicBezTo>
                <a:cubicBezTo>
                  <a:pt x="474" y="944"/>
                  <a:pt x="488" y="958"/>
                  <a:pt x="521" y="969"/>
                </a:cubicBezTo>
                <a:cubicBezTo>
                  <a:pt x="561" y="966"/>
                  <a:pt x="601" y="967"/>
                  <a:pt x="640" y="960"/>
                </a:cubicBezTo>
                <a:cubicBezTo>
                  <a:pt x="673" y="954"/>
                  <a:pt x="685" y="928"/>
                  <a:pt x="713" y="914"/>
                </a:cubicBezTo>
                <a:cubicBezTo>
                  <a:pt x="759" y="891"/>
                  <a:pt x="819" y="871"/>
                  <a:pt x="868" y="859"/>
                </a:cubicBezTo>
                <a:cubicBezTo>
                  <a:pt x="903" y="836"/>
                  <a:pt x="945" y="821"/>
                  <a:pt x="978" y="795"/>
                </a:cubicBezTo>
                <a:cubicBezTo>
                  <a:pt x="993" y="783"/>
                  <a:pt x="1024" y="750"/>
                  <a:pt x="1042" y="731"/>
                </a:cubicBezTo>
                <a:cubicBezTo>
                  <a:pt x="1052" y="692"/>
                  <a:pt x="1068" y="649"/>
                  <a:pt x="1097" y="622"/>
                </a:cubicBezTo>
                <a:cubicBezTo>
                  <a:pt x="1110" y="581"/>
                  <a:pt x="1119" y="565"/>
                  <a:pt x="1097" y="512"/>
                </a:cubicBezTo>
                <a:cubicBezTo>
                  <a:pt x="1091" y="498"/>
                  <a:pt x="1070" y="496"/>
                  <a:pt x="1060" y="484"/>
                </a:cubicBezTo>
                <a:cubicBezTo>
                  <a:pt x="1046" y="468"/>
                  <a:pt x="1034" y="449"/>
                  <a:pt x="1024" y="430"/>
                </a:cubicBezTo>
                <a:cubicBezTo>
                  <a:pt x="977" y="338"/>
                  <a:pt x="952" y="285"/>
                  <a:pt x="877" y="210"/>
                </a:cubicBezTo>
                <a:cubicBezTo>
                  <a:pt x="861" y="194"/>
                  <a:pt x="861" y="176"/>
                  <a:pt x="841" y="164"/>
                </a:cubicBezTo>
                <a:cubicBezTo>
                  <a:pt x="833" y="159"/>
                  <a:pt x="782" y="147"/>
                  <a:pt x="777" y="146"/>
                </a:cubicBezTo>
                <a:cubicBezTo>
                  <a:pt x="739" y="121"/>
                  <a:pt x="709" y="96"/>
                  <a:pt x="667" y="82"/>
                </a:cubicBezTo>
                <a:cubicBezTo>
                  <a:pt x="587" y="109"/>
                  <a:pt x="530" y="24"/>
                  <a:pt x="457" y="0"/>
                </a:cubicBezTo>
                <a:cubicBezTo>
                  <a:pt x="414" y="28"/>
                  <a:pt x="360" y="43"/>
                  <a:pt x="310" y="55"/>
                </a:cubicBezTo>
                <a:cubicBezTo>
                  <a:pt x="238" y="103"/>
                  <a:pt x="271" y="76"/>
                  <a:pt x="210" y="137"/>
                </a:cubicBezTo>
                <a:cubicBezTo>
                  <a:pt x="200" y="147"/>
                  <a:pt x="183" y="145"/>
                  <a:pt x="173" y="155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4495800" y="3167063"/>
            <a:ext cx="1600200" cy="1905000"/>
          </a:xfrm>
          <a:prstGeom prst="rect">
            <a:avLst/>
          </a:prstGeom>
          <a:solidFill>
            <a:srgbClr val="6699FF">
              <a:alpha val="49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Rectangle 14" descr="Oak"/>
          <p:cNvSpPr>
            <a:spLocks noChangeArrowheads="1"/>
          </p:cNvSpPr>
          <p:nvPr/>
        </p:nvSpPr>
        <p:spPr bwMode="auto">
          <a:xfrm>
            <a:off x="304800" y="4931833"/>
            <a:ext cx="8458200" cy="508000"/>
          </a:xfrm>
          <a:prstGeom prst="rect">
            <a:avLst/>
          </a:prstGeom>
          <a:blipFill dpi="0" rotWithShape="1">
            <a:blip r:embed="rId3">
              <a:alphaModFix amt="49000"/>
            </a:blip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5795" name="Group 19"/>
          <p:cNvGrpSpPr>
            <a:grpSpLocks/>
          </p:cNvGrpSpPr>
          <p:nvPr/>
        </p:nvGrpSpPr>
        <p:grpSpPr bwMode="auto">
          <a:xfrm>
            <a:off x="6172200" y="3748087"/>
            <a:ext cx="1447800" cy="1166813"/>
            <a:chOff x="3888" y="2832"/>
            <a:chExt cx="912" cy="882"/>
          </a:xfrm>
        </p:grpSpPr>
        <p:sp>
          <p:nvSpPr>
            <p:cNvPr id="75779" name="AutoShape 3"/>
            <p:cNvSpPr>
              <a:spLocks noChangeArrowheads="1"/>
            </p:cNvSpPr>
            <p:nvPr/>
          </p:nvSpPr>
          <p:spPr bwMode="auto">
            <a:xfrm>
              <a:off x="3966" y="3072"/>
              <a:ext cx="756" cy="642"/>
            </a:xfrm>
            <a:custGeom>
              <a:avLst/>
              <a:gdLst>
                <a:gd name="G0" fmla="+- 4714 0 0"/>
                <a:gd name="G1" fmla="+- 21600 0 4714"/>
                <a:gd name="G2" fmla="*/ 4714 1 2"/>
                <a:gd name="G3" fmla="+- 21600 0 G2"/>
                <a:gd name="G4" fmla="+/ 4714 21600 2"/>
                <a:gd name="G5" fmla="+/ G1 0 2"/>
                <a:gd name="G6" fmla="*/ 21600 21600 4714"/>
                <a:gd name="G7" fmla="*/ G6 1 2"/>
                <a:gd name="G8" fmla="+- 21600 0 G7"/>
                <a:gd name="G9" fmla="*/ 21600 1 2"/>
                <a:gd name="G10" fmla="+- 4714 0 G9"/>
                <a:gd name="G11" fmla="?: G10 G8 0"/>
                <a:gd name="G12" fmla="?: G10 G7 21600"/>
                <a:gd name="T0" fmla="*/ 19243 w 21600"/>
                <a:gd name="T1" fmla="*/ 10800 h 21600"/>
                <a:gd name="T2" fmla="*/ 10800 w 21600"/>
                <a:gd name="T3" fmla="*/ 21600 h 21600"/>
                <a:gd name="T4" fmla="*/ 2357 w 21600"/>
                <a:gd name="T5" fmla="*/ 10800 h 21600"/>
                <a:gd name="T6" fmla="*/ 10800 w 21600"/>
                <a:gd name="T7" fmla="*/ 0 h 21600"/>
                <a:gd name="T8" fmla="*/ 4157 w 21600"/>
                <a:gd name="T9" fmla="*/ 4157 h 21600"/>
                <a:gd name="T10" fmla="*/ 17443 w 21600"/>
                <a:gd name="T11" fmla="*/ 1744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4714" y="21600"/>
                  </a:lnTo>
                  <a:lnTo>
                    <a:pt x="16886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1" name="AutoShape 15"/>
            <p:cNvSpPr>
              <a:spLocks noChangeArrowheads="1"/>
            </p:cNvSpPr>
            <p:nvPr/>
          </p:nvSpPr>
          <p:spPr bwMode="auto">
            <a:xfrm>
              <a:off x="3888" y="2832"/>
              <a:ext cx="912" cy="86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6699FF">
                          <a:alpha val="49001"/>
                        </a:srgbClr>
                      </a:gs>
                      <a:gs pos="50000">
                        <a:schemeClr val="bg1"/>
                      </a:gs>
                      <a:gs pos="100000">
                        <a:srgbClr val="6699FF">
                          <a:alpha val="49001"/>
                        </a:srgbClr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5796" name="Group 20"/>
          <p:cNvGrpSpPr>
            <a:grpSpLocks/>
          </p:cNvGrpSpPr>
          <p:nvPr/>
        </p:nvGrpSpPr>
        <p:grpSpPr bwMode="auto">
          <a:xfrm>
            <a:off x="2505075" y="1266032"/>
            <a:ext cx="1447800" cy="1166813"/>
            <a:chOff x="3888" y="2832"/>
            <a:chExt cx="912" cy="882"/>
          </a:xfrm>
        </p:grpSpPr>
        <p:sp>
          <p:nvSpPr>
            <p:cNvPr id="75797" name="AutoShape 21"/>
            <p:cNvSpPr>
              <a:spLocks noChangeArrowheads="1"/>
            </p:cNvSpPr>
            <p:nvPr/>
          </p:nvSpPr>
          <p:spPr bwMode="auto">
            <a:xfrm>
              <a:off x="3966" y="3072"/>
              <a:ext cx="756" cy="642"/>
            </a:xfrm>
            <a:custGeom>
              <a:avLst/>
              <a:gdLst>
                <a:gd name="G0" fmla="+- 4714 0 0"/>
                <a:gd name="G1" fmla="+- 21600 0 4714"/>
                <a:gd name="G2" fmla="*/ 4714 1 2"/>
                <a:gd name="G3" fmla="+- 21600 0 G2"/>
                <a:gd name="G4" fmla="+/ 4714 21600 2"/>
                <a:gd name="G5" fmla="+/ G1 0 2"/>
                <a:gd name="G6" fmla="*/ 21600 21600 4714"/>
                <a:gd name="G7" fmla="*/ G6 1 2"/>
                <a:gd name="G8" fmla="+- 21600 0 G7"/>
                <a:gd name="G9" fmla="*/ 21600 1 2"/>
                <a:gd name="G10" fmla="+- 4714 0 G9"/>
                <a:gd name="G11" fmla="?: G10 G8 0"/>
                <a:gd name="G12" fmla="?: G10 G7 21600"/>
                <a:gd name="T0" fmla="*/ 19243 w 21600"/>
                <a:gd name="T1" fmla="*/ 10800 h 21600"/>
                <a:gd name="T2" fmla="*/ 10800 w 21600"/>
                <a:gd name="T3" fmla="*/ 21600 h 21600"/>
                <a:gd name="T4" fmla="*/ 2357 w 21600"/>
                <a:gd name="T5" fmla="*/ 10800 h 21600"/>
                <a:gd name="T6" fmla="*/ 10800 w 21600"/>
                <a:gd name="T7" fmla="*/ 0 h 21600"/>
                <a:gd name="T8" fmla="*/ 4157 w 21600"/>
                <a:gd name="T9" fmla="*/ 4157 h 21600"/>
                <a:gd name="T10" fmla="*/ 17443 w 21600"/>
                <a:gd name="T11" fmla="*/ 1744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4714" y="21600"/>
                  </a:lnTo>
                  <a:lnTo>
                    <a:pt x="16886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66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8" name="AutoShape 22"/>
            <p:cNvSpPr>
              <a:spLocks noChangeArrowheads="1"/>
            </p:cNvSpPr>
            <p:nvPr/>
          </p:nvSpPr>
          <p:spPr bwMode="auto">
            <a:xfrm>
              <a:off x="3888" y="2832"/>
              <a:ext cx="912" cy="86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6699FF">
                          <a:alpha val="49001"/>
                        </a:srgbClr>
                      </a:gs>
                      <a:gs pos="50000">
                        <a:schemeClr val="bg1"/>
                      </a:gs>
                      <a:gs pos="100000">
                        <a:srgbClr val="6699FF">
                          <a:alpha val="49001"/>
                        </a:srgbClr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809" name="Rectangle 33"/>
          <p:cNvSpPr>
            <a:spLocks noChangeArrowheads="1"/>
          </p:cNvSpPr>
          <p:nvPr/>
        </p:nvSpPr>
        <p:spPr bwMode="auto">
          <a:xfrm>
            <a:off x="1738313" y="2857500"/>
            <a:ext cx="533400" cy="1841500"/>
          </a:xfrm>
          <a:prstGeom prst="rect">
            <a:avLst/>
          </a:prstGeom>
          <a:solidFill>
            <a:srgbClr val="6699FF">
              <a:alpha val="49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807" name="AutoShape 31"/>
          <p:cNvSpPr>
            <a:spLocks noChangeArrowheads="1"/>
          </p:cNvSpPr>
          <p:nvPr/>
        </p:nvSpPr>
        <p:spPr bwMode="auto">
          <a:xfrm rot="-47587086">
            <a:off x="2587625" y="1123950"/>
            <a:ext cx="1206500" cy="1371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99FF">
                        <a:alpha val="49001"/>
                      </a:srgbClr>
                    </a:gs>
                    <a:gs pos="50000">
                      <a:schemeClr val="bg1"/>
                    </a:gs>
                    <a:gs pos="100000">
                      <a:srgbClr val="6699FF">
                        <a:alpha val="49001"/>
                      </a:srgbClr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814" name="Freeform 38"/>
          <p:cNvSpPr>
            <a:spLocks/>
          </p:cNvSpPr>
          <p:nvPr/>
        </p:nvSpPr>
        <p:spPr bwMode="auto">
          <a:xfrm>
            <a:off x="2209800" y="1270000"/>
            <a:ext cx="1752600" cy="1270000"/>
          </a:xfrm>
          <a:custGeom>
            <a:avLst/>
            <a:gdLst>
              <a:gd name="T0" fmla="*/ 576 w 1104"/>
              <a:gd name="T1" fmla="*/ 0 h 960"/>
              <a:gd name="T2" fmla="*/ 501 w 1104"/>
              <a:gd name="T3" fmla="*/ 155 h 960"/>
              <a:gd name="T4" fmla="*/ 354 w 1104"/>
              <a:gd name="T5" fmla="*/ 347 h 960"/>
              <a:gd name="T6" fmla="*/ 0 w 1104"/>
              <a:gd name="T7" fmla="*/ 672 h 960"/>
              <a:gd name="T8" fmla="*/ 0 w 1104"/>
              <a:gd name="T9" fmla="*/ 960 h 960"/>
              <a:gd name="T10" fmla="*/ 43 w 1104"/>
              <a:gd name="T11" fmla="*/ 686 h 960"/>
              <a:gd name="T12" fmla="*/ 96 w 1104"/>
              <a:gd name="T13" fmla="*/ 720 h 960"/>
              <a:gd name="T14" fmla="*/ 949 w 1104"/>
              <a:gd name="T15" fmla="*/ 741 h 960"/>
              <a:gd name="T16" fmla="*/ 1104 w 1104"/>
              <a:gd name="T17" fmla="*/ 288 h 960"/>
              <a:gd name="T18" fmla="*/ 576 w 1104"/>
              <a:gd name="T19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04" h="960">
                <a:moveTo>
                  <a:pt x="576" y="0"/>
                </a:moveTo>
                <a:lnTo>
                  <a:pt x="501" y="155"/>
                </a:lnTo>
                <a:lnTo>
                  <a:pt x="354" y="347"/>
                </a:lnTo>
                <a:lnTo>
                  <a:pt x="0" y="672"/>
                </a:lnTo>
                <a:lnTo>
                  <a:pt x="0" y="960"/>
                </a:lnTo>
                <a:lnTo>
                  <a:pt x="43" y="686"/>
                </a:lnTo>
                <a:lnTo>
                  <a:pt x="96" y="720"/>
                </a:lnTo>
                <a:lnTo>
                  <a:pt x="949" y="741"/>
                </a:lnTo>
                <a:lnTo>
                  <a:pt x="1104" y="288"/>
                </a:lnTo>
                <a:lnTo>
                  <a:pt x="576" y="0"/>
                </a:lnTo>
                <a:close/>
              </a:path>
            </a:pathLst>
          </a:custGeom>
          <a:solidFill>
            <a:srgbClr val="6699FF">
              <a:alpha val="49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5782" name="Picture 6" descr="binhchiad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2254250"/>
            <a:ext cx="1243013" cy="2853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815" name="Text Box 39"/>
          <p:cNvSpPr txBox="1">
            <a:spLocks noChangeArrowheads="1"/>
          </p:cNvSpPr>
          <p:nvPr/>
        </p:nvSpPr>
        <p:spPr bwMode="auto">
          <a:xfrm>
            <a:off x="2819400" y="2794000"/>
            <a:ext cx="1219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99FF">
                        <a:alpha val="49001"/>
                      </a:srgbClr>
                    </a:gs>
                    <a:gs pos="50000">
                      <a:schemeClr val="bg1"/>
                    </a:gs>
                    <a:gs pos="100000">
                      <a:srgbClr val="6699FF">
                        <a:alpha val="49001"/>
                      </a:srgb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tích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vật</a:t>
            </a:r>
            <a:endParaRPr lang="en-US" sz="2000" dirty="0"/>
          </a:p>
        </p:txBody>
      </p:sp>
      <p:sp>
        <p:nvSpPr>
          <p:cNvPr id="75816" name="Line 40"/>
          <p:cNvSpPr>
            <a:spLocks noChangeShapeType="1"/>
          </p:cNvSpPr>
          <p:nvPr/>
        </p:nvSpPr>
        <p:spPr bwMode="auto">
          <a:xfrm flipH="1" flipV="1">
            <a:off x="2362200" y="2857500"/>
            <a:ext cx="457200" cy="127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5792" name="Picture 1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665" y="2741083"/>
            <a:ext cx="21240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0005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73988E-6 C 0.01789 -0.02521 0.03577 -0.05041 0.04792 -0.09943 C 0.06007 -0.14844 0.09115 -0.23122 0.07292 -0.29388 C 0.05487 -0.35654 -0.00937 -0.44324 -0.06128 -0.47561 C -0.11302 -0.50798 -0.18177 -0.49503 -0.23836 -0.48833 C -0.29479 -0.48162 -0.37361 -0.44417 -0.40052 -0.43538 " pathEditMode="relative" rAng="0" ptsTypes="aaaaaA">
                                      <p:cBhvr>
                                        <p:cTn id="6" dur="20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69" y="-254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200000">
                                      <p:cBhvr>
                                        <p:cTn id="14" dur="2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75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23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4" dur="20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5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9" grpId="0" animBg="1"/>
      <p:bldP spid="75807" grpId="0" animBg="1"/>
      <p:bldP spid="75814" grpId="0" animBg="1"/>
      <p:bldP spid="75814" grpId="1" animBg="1"/>
      <p:bldP spid="75815" grpId="0"/>
      <p:bldP spid="758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83924" y="2525272"/>
            <a:ext cx="1579388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Thả chìm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5113" y="1299399"/>
            <a:ext cx="8869680" cy="339600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vật rắn bất kì không thấm nước có thể đo được bằng cách:</a:t>
            </a:r>
            <a:endParaRPr lang="vi-V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 vật đó vào chất lỏng đựng trong bình chia độ. Thể tích của phần chất lỏng __________ bằng thể tích của vật.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 vật rắn không bỏ lọt bình chia độ thì ___ vật đó vào trong bình tràn. Thể tích của phần chất lỏng _______ bằng thể tích của vật.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8530" y="4135130"/>
            <a:ext cx="1579388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tràn ra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3101" y="3623244"/>
            <a:ext cx="1579388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thả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7830" y="3057036"/>
            <a:ext cx="1948616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d</a:t>
            </a:r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âng lên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4108" y="311093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KẾT LUẬN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85714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1_Light and shadow BERRY Segoe">
  <a:themeElements>
    <a:clrScheme name="Purple Template-Template">
      <a:dk1>
        <a:srgbClr val="000000"/>
      </a:dk1>
      <a:lt1>
        <a:srgbClr val="FFFFFF"/>
      </a:lt1>
      <a:dk2>
        <a:srgbClr val="663474"/>
      </a:dk2>
      <a:lt2>
        <a:srgbClr val="DBB7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2681E6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E8BBDE3-6EF9-46EF-BD8C-5548CCD069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1_Light and shadow BERRY Segoe</Template>
  <TotalTime>31</TotalTime>
  <Words>316</Words>
  <Application>Microsoft Office PowerPoint</Application>
  <PresentationFormat>On-screen Show (16:10)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Courier New</vt:lpstr>
      <vt:lpstr>Tahoma</vt:lpstr>
      <vt:lpstr>Times New Roman</vt:lpstr>
      <vt:lpstr>Wingdings</vt:lpstr>
      <vt:lpstr>1_Light and shadow BERRY Segoe</vt:lpstr>
      <vt:lpstr>White with Courier font for code slides</vt:lpstr>
      <vt:lpstr>TIẾT 3: THỰC HÀNH</vt:lpstr>
      <vt:lpstr>PowerPoint Presentation</vt:lpstr>
      <vt:lpstr>PowerPoint Presentation</vt:lpstr>
      <vt:lpstr>III. Cách đo thể tích vật rắn không thấm nước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TÌM HIỂU VỀ ĐO LƯỜNG (tiết 2)</dc:title>
  <dc:creator>Tieupop</dc:creator>
  <cp:lastModifiedBy>Windows User</cp:lastModifiedBy>
  <cp:revision>10</cp:revision>
  <dcterms:created xsi:type="dcterms:W3CDTF">2017-08-21T15:40:14Z</dcterms:created>
  <dcterms:modified xsi:type="dcterms:W3CDTF">2020-04-06T06:18:43Z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TC102867499990</vt:lpwstr>
  </property>
</Properties>
</file>