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2"/>
    <p:sldMasterId id="2147483676" r:id="rId3"/>
  </p:sldMasterIdLst>
  <p:notesMasterIdLst>
    <p:notesMasterId r:id="rId17"/>
  </p:notesMasterIdLst>
  <p:sldIdLst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74" y="7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ADE20-D186-48B5-BF4A-4A8D5982472E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785BB-E424-46A7-B1E9-F609BFF58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5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1" y="1587501"/>
            <a:ext cx="7681913" cy="126957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50" y="3620824"/>
            <a:ext cx="7681913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17629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17629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5199063"/>
            <a:ext cx="9144001" cy="515938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541504"/>
            <a:ext cx="7043208" cy="1269578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3620824"/>
            <a:ext cx="7043208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963208"/>
            <a:ext cx="7690114" cy="1154162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587500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541504"/>
            <a:ext cx="7043208" cy="1269578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3620824"/>
            <a:ext cx="7043208" cy="38472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1963208"/>
            <a:ext cx="7690114" cy="1154162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176293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77396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76294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6294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07127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1812396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2" y="1407127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9182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177396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63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083088"/>
            <a:ext cx="9144000" cy="463191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91824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5875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3009900"/>
            <a:ext cx="8961120" cy="2133600"/>
          </a:xfrm>
        </p:spPr>
        <p:txBody>
          <a:bodyPr anchor="ctr">
            <a:prstTxWarp prst="textArchUp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Bef>
                <a:spcPts val="468"/>
              </a:spcBef>
              <a:spcAft>
                <a:spcPts val="468"/>
              </a:spcAft>
            </a:pPr>
            <a:r>
              <a:rPr lang="vi-VN" sz="6000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TÌM HIỂU VỀ ĐO LƯỜNG</a:t>
            </a:r>
            <a:r>
              <a:rPr lang="en-US" sz="60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sz="60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4400" dirty="0" err="1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tiết</a:t>
            </a:r>
            <a:r>
              <a:rPr lang="en-US" sz="44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2)</a:t>
            </a:r>
            <a:endParaRPr lang="en-US" sz="6600" dirty="0"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995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273618"/>
            <a:ext cx="7962900" cy="136468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thể tích đo theo các vị trí mũi tên chỉ bên ngoài bình chia độ trong hình sau.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58690"/>
            <a:ext cx="1104900" cy="1365996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364" y="1866900"/>
            <a:ext cx="3905795" cy="3566160"/>
          </a:xfrm>
        </p:spPr>
      </p:pic>
    </p:spTree>
    <p:extLst>
      <p:ext uri="{BB962C8B-B14F-4D97-AF65-F5344CB8AC3E}">
        <p14:creationId xmlns:p14="http://schemas.microsoft.com/office/powerpoint/2010/main" val="169657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randomBar/>
      </p:transition>
    </mc:Choice>
    <mc:Fallback xmlns="">
      <p:transition spd="slow">
        <p:randomBa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0" y="193676"/>
            <a:ext cx="9144000" cy="682624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3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III. Cách </a:t>
            </a:r>
            <a:r>
              <a:rPr lang="vi-VN" sz="3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</a:t>
            </a:r>
            <a:r>
              <a:rPr lang="vi-VN" sz="3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thể tích vật rắn không thấm nước</a:t>
            </a:r>
            <a:endParaRPr lang="en-US" sz="3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955" y="1590940"/>
            <a:ext cx="3248820" cy="3933620"/>
          </a:xfrm>
        </p:spPr>
      </p:pic>
      <p:sp>
        <p:nvSpPr>
          <p:cNvPr id="9" name="TextBox 8"/>
          <p:cNvSpPr txBox="1"/>
          <p:nvPr/>
        </p:nvSpPr>
        <p:spPr>
          <a:xfrm>
            <a:off x="363937" y="1871449"/>
            <a:ext cx="4941489" cy="3500651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+mj-lt"/>
                <a:cs typeface="Calibri" pitchFamily="34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(V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).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(V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). 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: V = 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–V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447" y="884560"/>
            <a:ext cx="7962900" cy="69052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vi-VN" sz="30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1. Dùng bình chia </a:t>
            </a:r>
            <a:r>
              <a:rPr lang="vi-VN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độ</a:t>
            </a:r>
            <a:endParaRPr lang="en-US" sz="3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603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5447" y="571500"/>
            <a:ext cx="7962900" cy="731753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vi-VN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2. </a:t>
            </a:r>
            <a:r>
              <a:rPr lang="vi-VN" sz="3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Dùng bình </a:t>
            </a:r>
            <a:r>
              <a:rPr lang="vi-VN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tràn</a:t>
            </a:r>
            <a:endParaRPr lang="en-US" sz="3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721" y="1871662"/>
            <a:ext cx="6757563" cy="3062288"/>
          </a:xfrm>
        </p:spPr>
      </p:pic>
    </p:spTree>
    <p:extLst>
      <p:ext uri="{BB962C8B-B14F-4D97-AF65-F5344CB8AC3E}">
        <p14:creationId xmlns:p14="http://schemas.microsoft.com/office/powerpoint/2010/main" val="306318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83924" y="2525272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Thả chìm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5113" y="1299399"/>
            <a:ext cx="8869680" cy="33960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vật rắn bất kì không thấm nước có thể đo được bằng cách:</a:t>
            </a:r>
            <a:endParaRPr lang="vi-VN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 vật đó vào chất lỏng đựng trong bình chia độ. Thể tích của phần chất lỏng __________ bằng thể tích của vật.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 vật rắn không bỏ lọt bình chia độ thì ___ vật đó vào trong bình tràn. Thể tích của phần chất lỏng _______ bằng thể tích của vật.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8530" y="4135130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tràn ra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3101" y="3623244"/>
            <a:ext cx="1579388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thả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7830" y="3057036"/>
            <a:ext cx="1948616" cy="47213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6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</a:t>
            </a:r>
            <a:r>
              <a:rPr lang="vi-VN" sz="26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âng lên</a:t>
            </a:r>
            <a:endParaRPr lang="en-US" sz="26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4108" y="3110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KẾT LUẬN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85714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626" y="378974"/>
            <a:ext cx="7580168" cy="642803"/>
          </a:xfrm>
        </p:spPr>
        <p:txBody>
          <a:bodyPr>
            <a:normAutofit/>
          </a:bodyPr>
          <a:lstStyle/>
          <a:p>
            <a:pPr algn="ctr"/>
            <a:r>
              <a:rPr lang="vi-VN" sz="400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LẠI BÀI CŨ</a:t>
            </a:r>
            <a:endParaRPr lang="en-US" sz="400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2411243" y="1548902"/>
            <a:ext cx="6123157" cy="1788908"/>
          </a:xfrm>
          <a:prstGeom prst="wedgeEllipseCallout">
            <a:avLst>
              <a:gd name="adj1" fmla="val -62654"/>
              <a:gd name="adj2" fmla="val 3544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GHĐ và ĐCNN của dụng cụ đo là gì?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2142401" y="3488872"/>
            <a:ext cx="6319158" cy="1502228"/>
          </a:xfrm>
          <a:prstGeom prst="wedgeRoundRectCallout">
            <a:avLst>
              <a:gd name="adj1" fmla="val -59063"/>
              <a:gd name="adj2" fmla="val -79858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tên các đơn vị đo độ dài em đã học?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77" y="2303598"/>
            <a:ext cx="1644038" cy="2032536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142401" y="2679995"/>
            <a:ext cx="6392000" cy="1502228"/>
          </a:xfrm>
          <a:prstGeom prst="wedgeRoundRectCallout">
            <a:avLst>
              <a:gd name="adj1" fmla="val -55843"/>
              <a:gd name="adj2" fmla="val -607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1323" tIns="35662" rIns="71323" bIns="35662" rtlCol="0" anchor="ctr"/>
          <a:lstStyle/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tên các đơn vị đo thể tích em đã học?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95835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26" y="2176350"/>
            <a:ext cx="7086932" cy="3005250"/>
          </a:xfrm>
        </p:spPr>
      </p:pic>
      <p:sp>
        <p:nvSpPr>
          <p:cNvPr id="4" name="TextBox 3"/>
          <p:cNvSpPr txBox="1"/>
          <p:nvPr/>
        </p:nvSpPr>
        <p:spPr>
          <a:xfrm>
            <a:off x="744583" y="1586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I. Cách </a:t>
            </a:r>
            <a:r>
              <a:rPr lang="vi-VN" sz="40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độ dài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4425" y="1048749"/>
            <a:ext cx="7962900" cy="6721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nào vẽ vị trí đặt thước đúng để đo chiều dài bút chì?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1" y="901615"/>
            <a:ext cx="1005840" cy="12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86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130" y="1571625"/>
            <a:ext cx="4791870" cy="3511181"/>
          </a:xfrm>
        </p:spPr>
      </p:pic>
      <p:sp>
        <p:nvSpPr>
          <p:cNvPr id="7" name="TextBox 6"/>
          <p:cNvSpPr txBox="1"/>
          <p:nvPr/>
        </p:nvSpPr>
        <p:spPr>
          <a:xfrm>
            <a:off x="1323975" y="496299"/>
            <a:ext cx="7962900" cy="718351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ình nào vẽ vị trí đặt mắt đúng để đọc kết quả đo?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96" y="415840"/>
            <a:ext cx="1005840" cy="12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3300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15067" y="1424452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độ</a:t>
            </a:r>
            <a:r>
              <a:rPr lang="vi-VN" sz="2400" b="1" dirty="0" smtClean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dài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5054" y="1322547"/>
            <a:ext cx="8869680" cy="395000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 lượng _________  cần đo.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thước có ______ và _______ thích hợp.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thước _________ độ dài cần đo sao cho một đầu của vật _______________  vạch số 0 của thước.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mắt nhìn theo hướng __________ với cạnh thước ở đầu kia của vật.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ghi kết quả đo theo vạch chia ________với đầu kia của vật.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3384" y="2011800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GHĐ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75934" y="2011800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ĐCNN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5234" y="2568548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dọc theo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1526" y="3101948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ngang bằng với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90234" y="3619500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vuông góc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60047" y="4755000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gần nhất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4583" y="3110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KẾT LUẬN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45793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5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5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5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23975" y="296274"/>
            <a:ext cx="7962900" cy="718351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và ghi kết quả đo tương ứng.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96" y="215815"/>
            <a:ext cx="1005840" cy="1243527"/>
          </a:xfrm>
          <a:prstGeom prst="rect">
            <a:avLst/>
          </a:prstGeom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1346199"/>
            <a:ext cx="5848350" cy="3940175"/>
          </a:xfrm>
        </p:spPr>
      </p:pic>
    </p:spTree>
    <p:extLst>
      <p:ext uri="{BB962C8B-B14F-4D97-AF65-F5344CB8AC3E}">
        <p14:creationId xmlns:p14="http://schemas.microsoft.com/office/powerpoint/2010/main" val="4281712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4583" y="158693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II. Cách </a:t>
            </a:r>
            <a:r>
              <a:rPr lang="vi-VN" sz="4000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đo </a:t>
            </a:r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thể tích chất lỏng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4426" y="1081293"/>
            <a:ext cx="7820025" cy="127234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 đặt bình chia độ nào cho phép đo thể tích chất lỏng chính xác?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1" y="1057984"/>
            <a:ext cx="1005840" cy="1243527"/>
          </a:xfrm>
          <a:prstGeom prst="rect">
            <a:avLst/>
          </a:prstGeom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827" y="1999456"/>
            <a:ext cx="3825081" cy="3448844"/>
          </a:xfrm>
        </p:spPr>
      </p:pic>
    </p:spTree>
    <p:extLst>
      <p:ext uri="{BB962C8B-B14F-4D97-AF65-F5344CB8AC3E}">
        <p14:creationId xmlns:p14="http://schemas.microsoft.com/office/powerpoint/2010/main" val="257715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1661" y="439149"/>
            <a:ext cx="7962900" cy="718351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 đặt mắt nào cho phép đọc đúng thể tích cần đo?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030" l="9390" r="100000">
                        <a14:foregroundMark x1="29577" y1="25738" x2="29577" y2="25738"/>
                        <a14:foregroundMark x1="56338" y1="32489" x2="56338" y2="32489"/>
                        <a14:foregroundMark x1="55399" y1="24473" x2="55399" y2="24473"/>
                        <a14:foregroundMark x1="26291" y1="18565" x2="26291" y2="18565"/>
                        <a14:foregroundMark x1="30047" y1="6751" x2="30047" y2="6751"/>
                        <a14:foregroundMark x1="21127" y1="29536" x2="21127" y2="29536"/>
                        <a14:foregroundMark x1="27700" y1="69198" x2="27700" y2="69198"/>
                        <a14:foregroundMark x1="13146" y1="54430" x2="13146" y2="54430"/>
                        <a14:foregroundMark x1="51174" y1="58228" x2="51174" y2="58228"/>
                        <a14:foregroundMark x1="19249" y1="71308" x2="19249" y2="71308"/>
                        <a14:foregroundMark x1="17371" y1="65823" x2="17371" y2="65823"/>
                        <a14:foregroundMark x1="25352" y1="74684" x2="25352" y2="74684"/>
                        <a14:foregroundMark x1="32864" y1="77215" x2="32864" y2="77215"/>
                        <a14:foregroundMark x1="38967" y1="70042" x2="38967" y2="70042"/>
                        <a14:foregroundMark x1="29577" y1="65823" x2="29577" y2="65823"/>
                        <a14:foregroundMark x1="22535" y1="62025" x2="22535" y2="62025"/>
                        <a14:foregroundMark x1="19249" y1="59072" x2="19249" y2="59072"/>
                        <a14:foregroundMark x1="17371" y1="57806" x2="17371" y2="57806"/>
                        <a14:foregroundMark x1="17371" y1="56962" x2="17371" y2="56962"/>
                        <a14:foregroundMark x1="43192" y1="71730" x2="43192" y2="71730"/>
                        <a14:foregroundMark x1="43192" y1="71730" x2="43192" y2="71730"/>
                        <a14:foregroundMark x1="39906" y1="60759" x2="39906" y2="60759"/>
                        <a14:foregroundMark x1="33803" y1="65823" x2="33803" y2="65823"/>
                        <a14:foregroundMark x1="33803" y1="65823" x2="33803" y2="65823"/>
                        <a14:foregroundMark x1="40376" y1="77215" x2="40376" y2="77215"/>
                        <a14:foregroundMark x1="33803" y1="73418" x2="33803" y2="73418"/>
                        <a14:foregroundMark x1="33803" y1="73418" x2="33803" y2="73418"/>
                        <a14:foregroundMark x1="33803" y1="73418" x2="33803" y2="73418"/>
                        <a14:foregroundMark x1="37559" y1="66667" x2="37559" y2="66667"/>
                        <a14:foregroundMark x1="37559" y1="66667" x2="37559" y2="66667"/>
                        <a14:foregroundMark x1="41784" y1="66667" x2="41784" y2="66667"/>
                        <a14:foregroundMark x1="43192" y1="66245" x2="43192" y2="66245"/>
                        <a14:foregroundMark x1="38498" y1="83544" x2="38498" y2="83544"/>
                        <a14:foregroundMark x1="51174" y1="32911" x2="51174" y2="32911"/>
                        <a14:foregroundMark x1="27700" y1="83966" x2="27700" y2="83966"/>
                        <a14:foregroundMark x1="29577" y1="60759" x2="29577" y2="60759"/>
                        <a14:foregroundMark x1="23474" y1="70042" x2="23474" y2="70042"/>
                        <a14:foregroundMark x1="23474" y1="70042" x2="23474" y2="70042"/>
                        <a14:foregroundMark x1="34272" y1="72574" x2="34272" y2="72574"/>
                        <a14:foregroundMark x1="22535" y1="59916" x2="22535" y2="59916"/>
                        <a14:foregroundMark x1="22535" y1="59916" x2="22535" y2="59916"/>
                        <a14:foregroundMark x1="22066" y1="66245" x2="22066" y2="6624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21" y="358690"/>
            <a:ext cx="1005840" cy="1243527"/>
          </a:xfrm>
          <a:prstGeom prst="rect">
            <a:avLst/>
          </a:prstGeom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606" y="1602216"/>
            <a:ext cx="3777631" cy="3693684"/>
          </a:xfrm>
        </p:spPr>
      </p:pic>
    </p:spTree>
    <p:extLst>
      <p:ext uri="{BB962C8B-B14F-4D97-AF65-F5344CB8AC3E}">
        <p14:creationId xmlns:p14="http://schemas.microsoft.com/office/powerpoint/2010/main" val="15097115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15067" y="1685471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thể tích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104" y="1551293"/>
            <a:ext cx="8869680" cy="2842010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Ước lượng _________  cần đo.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 bình chia độ có ______ và _______ thích hợp.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bình chia độ ___________ 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 mắt nhìn  _______ với độ cao mực chất lỏng trong bình.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ghi kết quả đo theo vạch chia _________với mực chất lỏng.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0159" y="2242589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GHĐ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99919" y="2257459"/>
            <a:ext cx="1579388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ĐCNN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0084" y="2790371"/>
            <a:ext cx="1948616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vi-VN" sz="24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t</a:t>
            </a:r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hẳng đứng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76311" y="3346923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ngang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83872" y="3893049"/>
            <a:ext cx="2316822" cy="441352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just"/>
            <a:r>
              <a:rPr lang="vi-VN" sz="2400" b="1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+mj-lt"/>
              </a:rPr>
              <a:t>gần nhất</a:t>
            </a:r>
            <a:endParaRPr lang="en-US" sz="2400" b="1" i="1" dirty="0">
              <a:effectLst>
                <a:glow rad="101600">
                  <a:srgbClr val="FF0000">
                    <a:alpha val="60000"/>
                  </a:srgbClr>
                </a:glow>
              </a:effectLst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4108" y="342900"/>
            <a:ext cx="7651569" cy="641407"/>
          </a:xfrm>
          <a:prstGeom prst="rect">
            <a:avLst/>
          </a:prstGeom>
          <a:effectLst/>
        </p:spPr>
        <p:txBody>
          <a:bodyPr vert="horz" lIns="71323" tIns="35662" rIns="71323" bIns="35662" rtlCol="0" anchor="ctr">
            <a:noAutofit/>
          </a:bodyPr>
          <a:lstStyle>
            <a:lvl1pPr algn="ctr">
              <a:spcBef>
                <a:spcPct val="0"/>
              </a:spcBef>
              <a:buNone/>
              <a:defRPr sz="3700" cap="all">
                <a:ln w="3175" cmpd="sng">
                  <a:noFill/>
                </a:ln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vi-VN" sz="4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KẾT LUẬN</a:t>
            </a:r>
            <a:endParaRPr lang="en-US" sz="4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62203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7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1_Light and shadow BERRY Segoe">
  <a:themeElements>
    <a:clrScheme name="Purple Template-Template">
      <a:dk1>
        <a:srgbClr val="000000"/>
      </a:dk1>
      <a:lt1>
        <a:srgbClr val="FFFFFF"/>
      </a:lt1>
      <a:dk2>
        <a:srgbClr val="663474"/>
      </a:dk2>
      <a:lt2>
        <a:srgbClr val="DBB7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2681E6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E8BBDE3-6EF9-46EF-BD8C-5548CCD069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1_Light and shadow BERRY Segoe</Template>
  <TotalTime>18</TotalTime>
  <Words>438</Words>
  <Application>Microsoft Office PowerPoint</Application>
  <PresentationFormat>On-screen Show (16:10)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Courier New</vt:lpstr>
      <vt:lpstr>Tahoma</vt:lpstr>
      <vt:lpstr>Times New Roman</vt:lpstr>
      <vt:lpstr>Wingdings</vt:lpstr>
      <vt:lpstr>1_Light and shadow BERRY Segoe</vt:lpstr>
      <vt:lpstr>White with Courier font for code slides</vt:lpstr>
      <vt:lpstr>TÌM HIỂU VỀ ĐO LƯỜNG (tiết 2)</vt:lpstr>
      <vt:lpstr>ÔN LẠI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Cách đo thể tích vật rắn không thấm nước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HIỂU VỀ ĐO LƯỜNG (tiết 2)</dc:title>
  <dc:creator>Tieupop</dc:creator>
  <cp:lastModifiedBy>Windows User</cp:lastModifiedBy>
  <cp:revision>7</cp:revision>
  <dcterms:created xsi:type="dcterms:W3CDTF">2017-08-21T15:40:14Z</dcterms:created>
  <dcterms:modified xsi:type="dcterms:W3CDTF">2020-04-06T06:18:32Z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TC102867499990</vt:lpwstr>
  </property>
</Properties>
</file>