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3" r:id="rId3"/>
  </p:sldMasterIdLst>
  <p:notesMasterIdLst>
    <p:notesMasterId r:id="rId20"/>
  </p:notesMasterIdLst>
  <p:sldIdLst>
    <p:sldId id="284" r:id="rId4"/>
    <p:sldId id="260" r:id="rId5"/>
    <p:sldId id="266" r:id="rId6"/>
    <p:sldId id="262" r:id="rId7"/>
    <p:sldId id="281" r:id="rId8"/>
    <p:sldId id="268" r:id="rId9"/>
    <p:sldId id="269" r:id="rId10"/>
    <p:sldId id="257" r:id="rId11"/>
    <p:sldId id="267" r:id="rId12"/>
    <p:sldId id="270" r:id="rId13"/>
    <p:sldId id="282" r:id="rId14"/>
    <p:sldId id="283" r:id="rId15"/>
    <p:sldId id="264" r:id="rId16"/>
    <p:sldId id="265" r:id="rId17"/>
    <p:sldId id="263" r:id="rId18"/>
    <p:sldId id="271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00"/>
    <a:srgbClr val="FF0000"/>
    <a:srgbClr val="FF00FF"/>
    <a:srgbClr val="66FFFF"/>
    <a:srgbClr val="00FF00"/>
    <a:srgbClr val="660033"/>
    <a:srgbClr val="990099"/>
    <a:srgbClr val="305480"/>
    <a:srgbClr val="0000FF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300" y="139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13A837-67B4-4D7A-A019-21F7A05DBDEA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B18C04-8F30-406B-9C20-DFD379CEA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8657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69F506-43CB-44D2-8D20-EDEC56CA099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541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F8915-31BF-4F07-B695-0F700A7B6DA4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A9E87-A37A-4650-BEE0-026347F69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034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F8915-31BF-4F07-B695-0F700A7B6DA4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A9E87-A37A-4650-BEE0-026347F69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4915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F8915-31BF-4F07-B695-0F700A7B6DA4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A9E87-A37A-4650-BEE0-026347F69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367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42913" y="103188"/>
            <a:ext cx="8243887" cy="1314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510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510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03663"/>
            <a:ext cx="4038600" cy="21526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03663"/>
            <a:ext cx="4038600" cy="21526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AF8B0A-75C9-4932-9AF6-EE66981332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3291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F8915-31BF-4F07-B695-0F700A7B6DA4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A9E87-A37A-4650-BEE0-026347F69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3570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F8915-31BF-4F07-B695-0F700A7B6DA4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A9E87-A37A-4650-BEE0-026347F69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8896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F8915-31BF-4F07-B695-0F700A7B6DA4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A9E87-A37A-4650-BEE0-026347F69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8330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F8915-31BF-4F07-B695-0F700A7B6DA4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A9E87-A37A-4650-BEE0-026347F69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0566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F8915-31BF-4F07-B695-0F700A7B6DA4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A9E87-A37A-4650-BEE0-026347F69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3795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F8915-31BF-4F07-B695-0F700A7B6DA4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A9E87-A37A-4650-BEE0-026347F69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6311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F8915-31BF-4F07-B695-0F700A7B6DA4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A9E87-A37A-4650-BEE0-026347F69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046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F8915-31BF-4F07-B695-0F700A7B6DA4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A9E87-A37A-4650-BEE0-026347F69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2719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F8915-31BF-4F07-B695-0F700A7B6DA4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A9E87-A37A-4650-BEE0-026347F69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4804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F8915-31BF-4F07-B695-0F700A7B6DA4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A9E87-A37A-4650-BEE0-026347F69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7177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F8915-31BF-4F07-B695-0F700A7B6DA4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A9E87-A37A-4650-BEE0-026347F69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7228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F8915-31BF-4F07-B695-0F700A7B6DA4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A9E87-A37A-4650-BEE0-026347F69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8360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C11C8-2695-486E-A777-50C3A836D8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4AF19-E216-4787-AC1C-919C67242B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3878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C11C8-2695-486E-A777-50C3A836D8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4AF19-E216-4787-AC1C-919C67242B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7180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C11C8-2695-486E-A777-50C3A836D8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4AF19-E216-4787-AC1C-919C67242B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9202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C11C8-2695-486E-A777-50C3A836D8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4AF19-E216-4787-AC1C-919C67242B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0574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C11C8-2695-486E-A777-50C3A836D8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4AF19-E216-4787-AC1C-919C67242B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4824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C11C8-2695-486E-A777-50C3A836D8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4AF19-E216-4787-AC1C-919C67242B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922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F8915-31BF-4F07-B695-0F700A7B6DA4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A9E87-A37A-4650-BEE0-026347F69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7592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C11C8-2695-486E-A777-50C3A836D8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4AF19-E216-4787-AC1C-919C67242B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0656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C11C8-2695-486E-A777-50C3A836D8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4AF19-E216-4787-AC1C-919C67242B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9978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C11C8-2695-486E-A777-50C3A836D8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4AF19-E216-4787-AC1C-919C67242B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4963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C11C8-2695-486E-A777-50C3A836D8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4AF19-E216-4787-AC1C-919C67242B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2508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C11C8-2695-486E-A777-50C3A836D8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4AF19-E216-4787-AC1C-919C67242B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3349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42913" y="103188"/>
            <a:ext cx="8243887" cy="1314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510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510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03663"/>
            <a:ext cx="4038600" cy="21526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03663"/>
            <a:ext cx="4038600" cy="21526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AF8B0A-75C9-4932-9AF6-EE669813324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424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F8915-31BF-4F07-B695-0F700A7B6DA4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A9E87-A37A-4650-BEE0-026347F69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596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F8915-31BF-4F07-B695-0F700A7B6DA4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A9E87-A37A-4650-BEE0-026347F69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233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F8915-31BF-4F07-B695-0F700A7B6DA4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A9E87-A37A-4650-BEE0-026347F69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7111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F8915-31BF-4F07-B695-0F700A7B6DA4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A9E87-A37A-4650-BEE0-026347F69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278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F8915-31BF-4F07-B695-0F700A7B6DA4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A9E87-A37A-4650-BEE0-026347F69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691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F8915-31BF-4F07-B695-0F700A7B6DA4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A9E87-A37A-4650-BEE0-026347F69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9016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3F8915-31BF-4F07-B695-0F700A7B6DA4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6A9E87-A37A-4650-BEE0-026347F69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719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3F8915-31BF-4F07-B695-0F700A7B6DA4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6A9E87-A37A-4650-BEE0-026347F69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587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1C11C8-2695-486E-A777-50C3A836D8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E4AF19-E216-4787-AC1C-919C67242B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117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video" Target="file:///C:\Program%20Files\mtd2002\DATA\MEDIA\MM\T0000029.AVI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19.gif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>
            <a:spLocks noChangeArrowheads="1"/>
          </p:cNvSpPr>
          <p:nvPr/>
        </p:nvSpPr>
        <p:spPr bwMode="auto">
          <a:xfrm>
            <a:off x="4953000" y="228600"/>
            <a:ext cx="3384376" cy="446856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fld id="{66E7EB25-A9B4-47A9-A6E1-1D8455909915}" type="datetime2">
              <a:rPr lang="en-US" sz="24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pPr algn="ctr"/>
              <a:t>Tuesday, April 7, 2020</a:t>
            </a:fld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782" b="99621" l="0" r="99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5456"/>
            <a:ext cx="8858250" cy="5967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73679" y="1655774"/>
            <a:ext cx="874846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200" b="1" spc="-140" dirty="0" smtClean="0">
                <a:ln w="28575">
                  <a:solidFill>
                    <a:srgbClr val="00FF00"/>
                  </a:solidFill>
                </a:ln>
                <a:solidFill>
                  <a:srgbClr val="000099"/>
                </a:solidFill>
                <a:latin typeface="VNI-Heather" pitchFamily="2" charset="0"/>
                <a:cs typeface="Arial" pitchFamily="34" charset="0"/>
              </a:rPr>
              <a:t>ENGLISH 8</a:t>
            </a:r>
            <a:endParaRPr lang="en-US" sz="11500" spc="-140" dirty="0">
              <a:ln w="38100">
                <a:solidFill>
                  <a:prstClr val="white"/>
                </a:solidFill>
              </a:ln>
              <a:solidFill>
                <a:srgbClr val="FF00FF"/>
              </a:solidFill>
              <a:latin typeface="VNI-Heather" pitchFamily="2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552818" y="6243228"/>
            <a:ext cx="18473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en-US" sz="20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92622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748" y="33040"/>
            <a:ext cx="91292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2913" indent="-442913" algn="just"/>
            <a:r>
              <a:rPr lang="en-US" sz="3000" b="1" spc="-1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Change </a:t>
            </a:r>
            <a:r>
              <a:rPr lang="en-US" sz="3000" b="1" spc="-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notes into cooking steps to show </a:t>
            </a:r>
            <a:r>
              <a:rPr lang="en-US" sz="3000" b="1" spc="-1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foreign </a:t>
            </a:r>
            <a:r>
              <a:rPr lang="en-US" sz="3000" b="1" spc="-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visitor how to make yellow sticky rice. </a:t>
            </a:r>
          </a:p>
        </p:txBody>
      </p:sp>
      <p:sp>
        <p:nvSpPr>
          <p:cNvPr id="3" name="Rectangle 2"/>
          <p:cNvSpPr/>
          <p:nvPr/>
        </p:nvSpPr>
        <p:spPr>
          <a:xfrm>
            <a:off x="14748" y="1048703"/>
            <a:ext cx="9129252" cy="57708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Organising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your </a:t>
            </a:r>
            <a:r>
              <a:rPr lang="en-US" sz="2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ideas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 smtClean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Introducing </a:t>
            </a:r>
            <a:r>
              <a:rPr lang="en-US" sz="2800" b="1" dirty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</a:t>
            </a:r>
            <a:r>
              <a:rPr lang="en-US" sz="2800" b="1" dirty="0" smtClean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dish</a:t>
            </a:r>
          </a:p>
          <a:p>
            <a:pPr indent="442913"/>
            <a:r>
              <a:rPr lang="en-US" sz="28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</a:t>
            </a:r>
            <a:r>
              <a:rPr lang="en-US" sz="28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a very easy dish to </a:t>
            </a:r>
            <a:r>
              <a:rPr lang="en-US" sz="28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</a:t>
            </a:r>
          </a:p>
          <a:p>
            <a:pPr indent="442913"/>
            <a:r>
              <a:rPr lang="en-US" sz="28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Try </a:t>
            </a:r>
            <a:r>
              <a:rPr lang="en-US" sz="28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delicious </a:t>
            </a:r>
            <a:r>
              <a:rPr lang="en-US" sz="28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recipe</a:t>
            </a:r>
          </a:p>
          <a:p>
            <a:r>
              <a:rPr lang="en-US" sz="2800" b="1" dirty="0" smtClean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Signposting </a:t>
            </a:r>
            <a:r>
              <a:rPr lang="en-US" sz="2800" b="1" dirty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cooking </a:t>
            </a:r>
            <a:r>
              <a:rPr lang="en-US" sz="2800" b="1" dirty="0" smtClean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steps</a:t>
            </a:r>
          </a:p>
          <a:p>
            <a:pPr indent="442913"/>
            <a:r>
              <a:rPr lang="en-US" sz="28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</a:t>
            </a:r>
            <a:r>
              <a:rPr lang="en-US" sz="28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Then, Next, After that, </a:t>
            </a:r>
            <a:r>
              <a:rPr lang="en-US" sz="28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Finally</a:t>
            </a:r>
          </a:p>
          <a:p>
            <a:pPr indent="442913"/>
            <a:r>
              <a:rPr lang="en-US" sz="28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Once </a:t>
            </a:r>
            <a:r>
              <a:rPr lang="en-US" sz="28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(rice is rinsed), (add) the (</a:t>
            </a:r>
            <a:r>
              <a:rPr lang="en-US" sz="28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salt)</a:t>
            </a:r>
          </a:p>
          <a:p>
            <a:r>
              <a:rPr lang="en-US" sz="2800" b="1" dirty="0" smtClean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Giving advice</a:t>
            </a:r>
          </a:p>
          <a:p>
            <a:pPr indent="442913"/>
            <a:r>
              <a:rPr lang="en-US" sz="28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Remember to…  =  Don’t </a:t>
            </a:r>
            <a:r>
              <a:rPr lang="en-US" sz="28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forget </a:t>
            </a:r>
            <a:r>
              <a:rPr lang="en-US" sz="28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to…</a:t>
            </a:r>
          </a:p>
          <a:p>
            <a:pPr indent="442913"/>
            <a:r>
              <a:rPr lang="en-US" sz="28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Try to…</a:t>
            </a:r>
          </a:p>
          <a:p>
            <a:r>
              <a:rPr lang="en-US" sz="2800" b="1" dirty="0" smtClean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Concluding</a:t>
            </a:r>
            <a:endParaRPr lang="en-US" sz="2800" b="1" dirty="0">
              <a:solidFill>
                <a:srgbClr val="00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442913"/>
            <a:r>
              <a:rPr lang="en-US" sz="28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Serve </a:t>
            </a:r>
            <a:r>
              <a:rPr lang="en-US" sz="28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dish </a:t>
            </a:r>
            <a:r>
              <a:rPr lang="en-US" sz="28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with…</a:t>
            </a:r>
          </a:p>
          <a:p>
            <a:pPr indent="442913"/>
            <a:r>
              <a:rPr lang="en-US" sz="28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</a:t>
            </a:r>
            <a:r>
              <a:rPr lang="en-US" sz="28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dish is delicious with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86521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748" y="33040"/>
            <a:ext cx="91292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2913" indent="-442913" algn="just"/>
            <a:r>
              <a:rPr lang="en-US" sz="3000" b="1" spc="-1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Change </a:t>
            </a:r>
            <a:r>
              <a:rPr lang="en-US" sz="3000" b="1" spc="-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notes into cooking steps to show </a:t>
            </a:r>
            <a:r>
              <a:rPr lang="en-US" sz="3000" b="1" spc="-1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foreign </a:t>
            </a:r>
            <a:r>
              <a:rPr lang="en-US" sz="3000" b="1" spc="-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visitor how to make yellow sticky rice. </a:t>
            </a:r>
          </a:p>
        </p:txBody>
      </p:sp>
      <p:sp>
        <p:nvSpPr>
          <p:cNvPr id="2" name="Rectangle 1"/>
          <p:cNvSpPr/>
          <p:nvPr/>
        </p:nvSpPr>
        <p:spPr>
          <a:xfrm>
            <a:off x="14748" y="1700808"/>
            <a:ext cx="9129252" cy="51812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4000"/>
              </a:lnSpc>
            </a:pP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delicious dish is very easy to make</a:t>
            </a:r>
            <a:r>
              <a:rPr lang="en-US" sz="3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First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you need to soak the sticky rice for at least five </a:t>
            </a:r>
            <a:r>
              <a:rPr lang="en-US" sz="3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hours. Secondly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you need to rinse </a:t>
            </a:r>
            <a:r>
              <a:rPr lang="en-US" sz="3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rice. Once 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rice is rinsed, remember to mix well with turmeric extract and wait for about ten minutes</a:t>
            </a:r>
            <a:r>
              <a:rPr lang="en-US" sz="3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Don't 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forget to add coconut and salt, then mix well the </a:t>
            </a:r>
            <a:r>
              <a:rPr lang="en-US" sz="3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mixture. Finally 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steam for 30 minutes and remember to check and see if it's cooked</a:t>
            </a:r>
            <a:r>
              <a:rPr lang="en-US" sz="3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Serve 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with salted shredded meat. It's better to serve hot.</a:t>
            </a:r>
          </a:p>
        </p:txBody>
      </p:sp>
      <p:sp>
        <p:nvSpPr>
          <p:cNvPr id="3" name="Rectangle 2"/>
          <p:cNvSpPr/>
          <p:nvPr/>
        </p:nvSpPr>
        <p:spPr>
          <a:xfrm>
            <a:off x="29038" y="1013132"/>
            <a:ext cx="24547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1" dirty="0" smtClean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 1:</a:t>
            </a:r>
            <a:r>
              <a:rPr lang="en-US" sz="3200" dirty="0" smtClean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200" dirty="0">
              <a:solidFill>
                <a:srgbClr val="00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7404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556792"/>
            <a:ext cx="9144000" cy="5401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46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delicious dish is really easy to make. First, you need to soak the sticky rice in water for at least 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five 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hours. 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Then rinse 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rice and drain it well. Next, add the turmeric extract and mix it well. Then wait for 10 minutes. After that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add 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coconut and salt. Remember to mix it well. Finally, steam the rice for about 30 minutes. Check that it 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fully 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cooked. You can serve this dish with chicken.</a:t>
            </a:r>
          </a:p>
        </p:txBody>
      </p:sp>
      <p:sp>
        <p:nvSpPr>
          <p:cNvPr id="3" name="Rectangle 2"/>
          <p:cNvSpPr/>
          <p:nvPr/>
        </p:nvSpPr>
        <p:spPr>
          <a:xfrm>
            <a:off x="14748" y="33040"/>
            <a:ext cx="91292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2913" indent="-442913" algn="just"/>
            <a:r>
              <a:rPr lang="en-US" sz="3000" b="1" spc="-1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Change </a:t>
            </a:r>
            <a:r>
              <a:rPr lang="en-US" sz="3000" b="1" spc="-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notes into cooking steps to show </a:t>
            </a:r>
            <a:r>
              <a:rPr lang="en-US" sz="3000" b="1" spc="-1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foreign </a:t>
            </a:r>
            <a:r>
              <a:rPr lang="en-US" sz="3000" b="1" spc="-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visitor how to make yellow sticky rice. </a:t>
            </a:r>
          </a:p>
        </p:txBody>
      </p:sp>
      <p:sp>
        <p:nvSpPr>
          <p:cNvPr id="4" name="Rectangle 3"/>
          <p:cNvSpPr/>
          <p:nvPr/>
        </p:nvSpPr>
        <p:spPr>
          <a:xfrm>
            <a:off x="29038" y="1013132"/>
            <a:ext cx="23827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1" dirty="0" smtClean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 2:</a:t>
            </a:r>
            <a:r>
              <a:rPr lang="en-US" sz="3200" dirty="0" smtClean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200" dirty="0">
              <a:solidFill>
                <a:srgbClr val="00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1559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hinh nen dong ve ngon nen tinh yeu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3"/>
            <a:ext cx="1399998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1013" name="T0000029.AVI">
            <a:hlinkClick r:id="" action="ppaction://media"/>
          </p:cNvPr>
          <p:cNvPicPr>
            <a:picLocks noGrp="1" noRot="1" noChangeAspect="1" noChangeArrowheads="1"/>
          </p:cNvPicPr>
          <p:nvPr>
            <p:ph sz="quarter" idx="3"/>
            <a:vide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74913" y="4973638"/>
            <a:ext cx="0" cy="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9942" name="Text Box 7"/>
          <p:cNvSpPr txBox="1">
            <a:spLocks noChangeArrowheads="1"/>
          </p:cNvSpPr>
          <p:nvPr/>
        </p:nvSpPr>
        <p:spPr bwMode="auto">
          <a:xfrm>
            <a:off x="3200400" y="2590800"/>
            <a:ext cx="533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1pPr>
            <a:lvl2pPr marL="742950" indent="-285750" eaLnBrk="0" hangingPunct="0"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2pPr>
            <a:lvl3pPr marL="1143000" indent="-228600" eaLnBrk="0" hangingPunct="0"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3pPr>
            <a:lvl4pPr marL="1600200" indent="-228600" eaLnBrk="0" hangingPunct="0"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4pPr>
            <a:lvl5pPr marL="2057400" indent="-228600" eaLnBrk="0" hangingPunct="0"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9pPr>
          </a:lstStyle>
          <a:p>
            <a:pPr algn="ctr"/>
            <a:r>
              <a:rPr lang="en-US" sz="1800">
                <a:latin typeface="VNI-Revue" pitchFamily="2" charset="0"/>
              </a:rPr>
              <a:t>+</a:t>
            </a:r>
            <a:endParaRPr lang="en-US" sz="2000">
              <a:solidFill>
                <a:srgbClr val="FF0000"/>
              </a:solidFill>
              <a:latin typeface="VNI-Revue" pitchFamily="2" charset="0"/>
            </a:endParaRPr>
          </a:p>
        </p:txBody>
      </p:sp>
      <p:sp>
        <p:nvSpPr>
          <p:cNvPr id="171016" name="AutoShape 8"/>
          <p:cNvSpPr>
            <a:spLocks noChangeArrowheads="1"/>
          </p:cNvSpPr>
          <p:nvPr/>
        </p:nvSpPr>
        <p:spPr bwMode="auto">
          <a:xfrm>
            <a:off x="107504" y="116632"/>
            <a:ext cx="1676400" cy="1676400"/>
          </a:xfrm>
          <a:prstGeom prst="star32">
            <a:avLst>
              <a:gd name="adj" fmla="val 15278"/>
            </a:avLst>
          </a:prstGeom>
          <a:noFill/>
          <a:ln w="9525" algn="ctr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FFFF"/>
                    </a:gs>
                    <a:gs pos="100000">
                      <a:srgbClr val="FFFF00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017" name="WordArt 9"/>
          <p:cNvSpPr>
            <a:spLocks noChangeArrowheads="1" noChangeShapeType="1" noTextEdit="1"/>
          </p:cNvSpPr>
          <p:nvPr/>
        </p:nvSpPr>
        <p:spPr bwMode="auto">
          <a:xfrm>
            <a:off x="2605844" y="476672"/>
            <a:ext cx="5130552" cy="789316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solidFill>
                  <a:srgbClr val="FF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 HOMEWORK </a:t>
            </a:r>
            <a:endParaRPr lang="en-US" sz="3600" kern="10" dirty="0">
              <a:solidFill>
                <a:srgbClr val="FF00FF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171018" name="Rectangle 10"/>
          <p:cNvSpPr>
            <a:spLocks noChangeArrowheads="1"/>
          </p:cNvSpPr>
          <p:nvPr/>
        </p:nvSpPr>
        <p:spPr bwMode="auto">
          <a:xfrm>
            <a:off x="1600200" y="2743200"/>
            <a:ext cx="822960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endParaRPr lang="en-US" sz="3200">
              <a:latin typeface="Verdana" pitchFamily="34" charset="0"/>
            </a:endParaRPr>
          </a:p>
        </p:txBody>
      </p:sp>
      <p:sp>
        <p:nvSpPr>
          <p:cNvPr id="39946" name="Text Box 11"/>
          <p:cNvSpPr txBox="1">
            <a:spLocks noChangeArrowheads="1"/>
          </p:cNvSpPr>
          <p:nvPr/>
        </p:nvSpPr>
        <p:spPr bwMode="auto">
          <a:xfrm>
            <a:off x="1403648" y="1700808"/>
            <a:ext cx="7560840" cy="440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1pPr>
            <a:lvl2pPr marL="742950" indent="-285750" eaLnBrk="0" hangingPunct="0"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2pPr>
            <a:lvl3pPr marL="1143000" indent="-228600" eaLnBrk="0" hangingPunct="0"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3pPr>
            <a:lvl4pPr marL="1600200" indent="-228600" eaLnBrk="0" hangingPunct="0"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4pPr>
            <a:lvl5pPr marL="2057400" indent="-228600" eaLnBrk="0" hangingPunct="0"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9pPr>
          </a:lstStyle>
          <a:p>
            <a:pPr marL="265113" indent="-265113" algn="just">
              <a:spcBef>
                <a:spcPts val="600"/>
              </a:spcBef>
              <a:spcAft>
                <a:spcPts val="600"/>
              </a:spcAft>
              <a:tabLst>
                <a:tab pos="265113" algn="l"/>
              </a:tabLst>
            </a:pPr>
            <a:r>
              <a:rPr lang="en-US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	Learn the new words by heart. </a:t>
            </a:r>
          </a:p>
          <a:p>
            <a:pPr marL="265113" indent="-265113" algn="just">
              <a:spcBef>
                <a:spcPts val="600"/>
              </a:spcBef>
              <a:spcAft>
                <a:spcPts val="600"/>
              </a:spcAft>
              <a:tabLst>
                <a:tab pos="265113" algn="l"/>
              </a:tabLst>
            </a:pPr>
            <a:r>
              <a:rPr lang="en-US" sz="3000" b="1" spc="-5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	</a:t>
            </a:r>
            <a:r>
              <a:rPr lang="en-US" sz="3000" b="1" spc="-1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Practice listening to the recording about </a:t>
            </a:r>
            <a:r>
              <a:rPr lang="en-US" sz="3000" b="1" spc="-13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five-</a:t>
            </a:r>
            <a:r>
              <a:rPr lang="en-US" sz="3000" b="1" spc="-13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coloured</a:t>
            </a:r>
            <a:r>
              <a:rPr lang="en-US" sz="3000" b="1" spc="-13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sticky rice on page 33 again.</a:t>
            </a:r>
          </a:p>
          <a:p>
            <a:pPr marL="265113" indent="-265113" algn="just">
              <a:spcBef>
                <a:spcPts val="600"/>
              </a:spcBef>
              <a:spcAft>
                <a:spcPts val="600"/>
              </a:spcAft>
              <a:tabLst>
                <a:tab pos="265113" algn="l"/>
              </a:tabLst>
            </a:pPr>
            <a:r>
              <a:rPr lang="en-US" sz="3000" b="1" spc="-5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	</a:t>
            </a:r>
            <a:r>
              <a:rPr lang="en-US" sz="3000" b="1" spc="-1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Write a passage on: </a:t>
            </a:r>
            <a:r>
              <a:rPr lang="en-US" sz="3000" b="1" i="1" spc="-1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</a:t>
            </a:r>
            <a:r>
              <a:rPr lang="en-US" sz="3000" b="1" i="1" spc="-1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 </a:t>
            </a:r>
            <a:r>
              <a:rPr lang="en-US" sz="3000" b="1" i="1" spc="-1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five- </a:t>
            </a:r>
            <a:r>
              <a:rPr lang="en-US" sz="3000" b="1" i="1" spc="-1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coloured</a:t>
            </a:r>
            <a:r>
              <a:rPr lang="en-US" sz="3000" b="1" i="1" spc="-1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i="1" spc="-1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sticky </a:t>
            </a:r>
            <a:r>
              <a:rPr lang="en-US" sz="3000" b="1" i="1" spc="-1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rice?</a:t>
            </a:r>
            <a:endParaRPr lang="en-US" sz="3000" b="1" i="1" spc="-1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marL="265113" indent="-265113" algn="just">
              <a:spcBef>
                <a:spcPts val="600"/>
              </a:spcBef>
              <a:spcAft>
                <a:spcPts val="600"/>
              </a:spcAft>
              <a:tabLst>
                <a:tab pos="265113" algn="l"/>
              </a:tabLst>
            </a:pPr>
            <a:r>
              <a:rPr lang="en-US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	</a:t>
            </a:r>
            <a:r>
              <a:rPr lang="en-US" sz="3000" b="1" spc="-1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Do </a:t>
            </a:r>
            <a:r>
              <a:rPr lang="en-US" sz="3000" b="1" spc="-1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exercises </a:t>
            </a:r>
            <a:r>
              <a:rPr lang="en-US" sz="3000" b="1" spc="-1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E1,2,3 in </a:t>
            </a:r>
            <a:r>
              <a:rPr lang="en-US" sz="3000" b="1" spc="-1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workbook (</a:t>
            </a:r>
            <a:r>
              <a:rPr lang="en-US" sz="3000" b="1" spc="-1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page 22, 23)</a:t>
            </a:r>
          </a:p>
          <a:p>
            <a:pPr marL="265113" indent="-265113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</a:pPr>
            <a:r>
              <a:rPr lang="en-US" sz="3000" b="1" dirty="0" smtClean="0">
                <a:solidFill>
                  <a:schemeClr val="bg1"/>
                </a:solidFill>
                <a:latin typeface="Arial" pitchFamily="34" charset="0"/>
                <a:ea typeface="Calibri" pitchFamily="34" charset="0"/>
                <a:cs typeface="Arial" pitchFamily="34" charset="0"/>
                <a:sym typeface="Calibri" pitchFamily="34" charset="0"/>
              </a:rPr>
              <a:t>- Prepare for Unit 3: </a:t>
            </a:r>
            <a:r>
              <a:rPr lang="en-US" sz="3000" b="1" dirty="0" smtClean="0">
                <a:solidFill>
                  <a:srgbClr val="FFFF00"/>
                </a:solidFill>
                <a:latin typeface="Arial" pitchFamily="34" charset="0"/>
                <a:ea typeface="Calibri" pitchFamily="34" charset="0"/>
                <a:cs typeface="Arial" pitchFamily="34" charset="0"/>
                <a:sym typeface="Calibri" pitchFamily="34" charset="0"/>
              </a:rPr>
              <a:t>Looking back</a:t>
            </a:r>
            <a:endParaRPr lang="en-US" sz="3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357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710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71013"/>
                </p:tgtEl>
              </p:cMediaNode>
            </p:video>
          </p:childTnLst>
        </p:cTn>
      </p:par>
    </p:tnLst>
    <p:bldLst>
      <p:bldP spid="1710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840600" y="2457400"/>
            <a:ext cx="7488832" cy="2631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6600" b="1" spc="400" dirty="0">
                <a:ln w="28575">
                  <a:solidFill>
                    <a:srgbClr val="FF0000"/>
                  </a:solidFill>
                </a:ln>
                <a:solidFill>
                  <a:srgbClr val="FFFF00"/>
                </a:solidFill>
                <a:latin typeface=".VnAvantH" pitchFamily="34" charset="0"/>
              </a:rPr>
              <a:t>Goodbye!</a:t>
            </a:r>
          </a:p>
          <a:p>
            <a:pPr algn="ctr">
              <a:spcBef>
                <a:spcPct val="50000"/>
              </a:spcBef>
            </a:pPr>
            <a:r>
              <a:rPr lang="en-US" sz="6600" b="1" spc="400" dirty="0">
                <a:ln w="28575">
                  <a:solidFill>
                    <a:schemeClr val="bg1"/>
                  </a:solidFill>
                </a:ln>
                <a:solidFill>
                  <a:srgbClr val="00FF00"/>
                </a:solidFill>
                <a:latin typeface=".VnAvantH" pitchFamily="34" charset="0"/>
              </a:rPr>
              <a:t>See you </a:t>
            </a:r>
            <a:r>
              <a:rPr lang="en-US" sz="6600" b="1" spc="400" dirty="0" smtClean="0">
                <a:ln w="28575">
                  <a:solidFill>
                    <a:schemeClr val="bg1"/>
                  </a:solidFill>
                </a:ln>
                <a:solidFill>
                  <a:srgbClr val="00FF00"/>
                </a:solidFill>
                <a:latin typeface=".VnAvantH" pitchFamily="34" charset="0"/>
              </a:rPr>
              <a:t>again!</a:t>
            </a:r>
            <a:endParaRPr lang="en-US" sz="6600" b="1" spc="400" dirty="0">
              <a:ln w="28575">
                <a:solidFill>
                  <a:schemeClr val="bg1"/>
                </a:solidFill>
              </a:ln>
              <a:solidFill>
                <a:srgbClr val="00FF00"/>
              </a:solidFill>
              <a:latin typeface=".VnAvantH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12000" y="873764"/>
            <a:ext cx="7162800" cy="7307764"/>
          </a:xfrm>
          <a:prstGeom prst="rect">
            <a:avLst/>
          </a:prstGeom>
        </p:spPr>
        <p:txBody>
          <a:bodyPr wrap="square">
            <a:prstTxWarp prst="textArchUp">
              <a:avLst>
                <a:gd name="adj" fmla="val 11134828"/>
              </a:avLst>
            </a:prstTxWarp>
            <a:spAutoFit/>
          </a:bodyPr>
          <a:lstStyle/>
          <a:p>
            <a:pPr eaLnBrk="0" hangingPunct="0">
              <a:defRPr/>
            </a:pPr>
            <a:r>
              <a:rPr lang="en-US" sz="66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THANKS FOR YOUR ATTENTION!</a:t>
            </a:r>
            <a:endParaRPr lang="vi-VN" sz="66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09701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6221"/>
            <a:ext cx="4968552" cy="669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4500"/>
              </a:lnSpc>
              <a:spcBef>
                <a:spcPts val="1800"/>
              </a:spcBef>
              <a:spcAft>
                <a:spcPts val="1800"/>
              </a:spcAft>
            </a:pPr>
            <a:r>
              <a:rPr lang="en-US" sz="36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Checking vocabulary:</a:t>
            </a:r>
            <a:endParaRPr lang="en-US" sz="3600" b="1" dirty="0">
              <a:ln>
                <a:solidFill>
                  <a:srgbClr val="FF0000"/>
                </a:solidFill>
              </a:ln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29496" y="832832"/>
            <a:ext cx="5465592" cy="6042680"/>
          </a:xfrm>
          <a:prstGeom prst="rect">
            <a:avLst/>
          </a:prstGeom>
        </p:spPr>
        <p:txBody>
          <a:bodyPr wrap="square" lIns="72000" rIns="36000">
            <a:spAutoFit/>
          </a:bodyPr>
          <a:lstStyle/>
          <a:p>
            <a:pPr marL="265113" indent="-265113" algn="just">
              <a:lnSpc>
                <a:spcPts val="3700"/>
              </a:lnSpc>
              <a:spcBef>
                <a:spcPts val="1200"/>
              </a:spcBef>
              <a:spcAft>
                <a:spcPts val="1200"/>
              </a:spcAft>
              <a:buFontTx/>
              <a:buChar char="-"/>
            </a:pPr>
            <a:r>
              <a:rPr lang="en-US" sz="3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chemical </a:t>
            </a:r>
            <a:r>
              <a:rPr lang="en-US" sz="3000" b="1" dirty="0" smtClean="0">
                <a:solidFill>
                  <a:srgbClr val="00FFFF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n-US" sz="3000" b="1" dirty="0">
                <a:solidFill>
                  <a:srgbClr val="00FFFF"/>
                </a:solidFill>
                <a:latin typeface="Arial" pitchFamily="34" charset="0"/>
                <a:cs typeface="Arial" pitchFamily="34" charset="0"/>
              </a:rPr>
              <a:t>ˈ</a:t>
            </a:r>
            <a:r>
              <a:rPr lang="en-US" sz="3000" b="1" dirty="0" err="1" smtClean="0">
                <a:solidFill>
                  <a:srgbClr val="00FFFF"/>
                </a:solidFill>
                <a:latin typeface="Arial" pitchFamily="34" charset="0"/>
                <a:cs typeface="Arial" pitchFamily="34" charset="0"/>
              </a:rPr>
              <a:t>kemɪkl</a:t>
            </a:r>
            <a:r>
              <a:rPr lang="en-US" sz="3000" b="1" dirty="0" smtClean="0">
                <a:solidFill>
                  <a:srgbClr val="00FFFF"/>
                </a:solidFill>
                <a:latin typeface="Arial" pitchFamily="34" charset="0"/>
                <a:cs typeface="Arial" pitchFamily="34" charset="0"/>
              </a:rPr>
              <a:t> / </a:t>
            </a:r>
            <a:r>
              <a:rPr lang="en-US" sz="3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(n)</a:t>
            </a:r>
          </a:p>
          <a:p>
            <a:pPr marL="265113" indent="-265113" algn="just">
              <a:lnSpc>
                <a:spcPts val="3700"/>
              </a:lnSpc>
              <a:spcBef>
                <a:spcPts val="1200"/>
              </a:spcBef>
              <a:spcAft>
                <a:spcPts val="1200"/>
              </a:spcAft>
              <a:buFontTx/>
              <a:buChar char="-"/>
            </a:pPr>
            <a:r>
              <a:rPr lang="en-US" sz="3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root</a:t>
            </a:r>
            <a:r>
              <a:rPr lang="en-US" sz="3000" b="1" spc="-4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smtClean="0">
                <a:solidFill>
                  <a:srgbClr val="00FFFF"/>
                </a:solidFill>
                <a:latin typeface="Arial" pitchFamily="34" charset="0"/>
                <a:cs typeface="Arial" pitchFamily="34" charset="0"/>
              </a:rPr>
              <a:t>/ </a:t>
            </a:r>
            <a:r>
              <a:rPr lang="en-US" sz="3000" b="1" dirty="0" err="1" smtClean="0">
                <a:solidFill>
                  <a:srgbClr val="00FFFF"/>
                </a:solidFill>
                <a:latin typeface="Arial" pitchFamily="34" charset="0"/>
                <a:cs typeface="Arial" pitchFamily="34" charset="0"/>
              </a:rPr>
              <a:t>ruːt</a:t>
            </a:r>
            <a:r>
              <a:rPr lang="en-US" sz="3000" b="1" dirty="0" smtClean="0">
                <a:solidFill>
                  <a:srgbClr val="00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spc="-40" dirty="0" smtClean="0">
                <a:solidFill>
                  <a:srgbClr val="00FFFF"/>
                </a:solidFill>
                <a:latin typeface="Arial" pitchFamily="34" charset="0"/>
                <a:cs typeface="Arial" pitchFamily="34" charset="0"/>
              </a:rPr>
              <a:t>/ </a:t>
            </a:r>
            <a:r>
              <a:rPr lang="en-US" sz="3000" b="1" spc="-4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(n)</a:t>
            </a:r>
          </a:p>
          <a:p>
            <a:pPr marL="265113" indent="-265113" algn="just">
              <a:lnSpc>
                <a:spcPts val="3700"/>
              </a:lnSpc>
              <a:spcBef>
                <a:spcPts val="1200"/>
              </a:spcBef>
              <a:spcAft>
                <a:spcPts val="1200"/>
              </a:spcAft>
              <a:buFontTx/>
              <a:buChar char="-"/>
            </a:pPr>
            <a:r>
              <a:rPr lang="en-US" sz="3000" b="1" spc="-1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leaf </a:t>
            </a:r>
            <a:r>
              <a:rPr lang="en-US" sz="3000" b="1" spc="-100" dirty="0">
                <a:solidFill>
                  <a:srgbClr val="00FFFF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n-US" sz="3000" b="1" spc="-100" dirty="0" err="1">
                <a:solidFill>
                  <a:srgbClr val="00FFFF"/>
                </a:solidFill>
                <a:latin typeface="Arial" pitchFamily="34" charset="0"/>
                <a:cs typeface="Arial" pitchFamily="34" charset="0"/>
              </a:rPr>
              <a:t>liːf</a:t>
            </a:r>
            <a:r>
              <a:rPr lang="en-US" sz="3000" b="1" spc="-100" dirty="0">
                <a:solidFill>
                  <a:srgbClr val="00FFFF"/>
                </a:solidFill>
                <a:latin typeface="Arial" pitchFamily="34" charset="0"/>
                <a:cs typeface="Arial" pitchFamily="34" charset="0"/>
              </a:rPr>
              <a:t> /</a:t>
            </a:r>
            <a:r>
              <a:rPr lang="en-US" sz="3000" b="1" spc="-1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(n)</a:t>
            </a:r>
            <a:r>
              <a:rPr lang="en-US" sz="3000" b="1" spc="-100" dirty="0">
                <a:solidFill>
                  <a:srgbClr val="00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spc="-100" dirty="0">
                <a:solidFill>
                  <a:srgbClr val="FFFF00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 leaves </a:t>
            </a:r>
            <a:r>
              <a:rPr lang="en-US" sz="3000" b="1" spc="-100" dirty="0">
                <a:solidFill>
                  <a:srgbClr val="00FFFF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/</a:t>
            </a:r>
            <a:r>
              <a:rPr lang="en-US" sz="3000" b="1" spc="-100" dirty="0" err="1">
                <a:solidFill>
                  <a:srgbClr val="00FFFF"/>
                </a:solidFill>
                <a:latin typeface="Arial" pitchFamily="34" charset="0"/>
                <a:cs typeface="Arial" pitchFamily="34" charset="0"/>
              </a:rPr>
              <a:t>liːvz</a:t>
            </a:r>
            <a:r>
              <a:rPr lang="en-US" sz="3000" b="1" spc="-100" dirty="0">
                <a:solidFill>
                  <a:srgbClr val="00FFFF"/>
                </a:solidFill>
                <a:latin typeface="Arial" pitchFamily="34" charset="0"/>
                <a:cs typeface="Arial" pitchFamily="34" charset="0"/>
              </a:rPr>
              <a:t>/ </a:t>
            </a:r>
            <a:r>
              <a:rPr lang="en-US" sz="3000" b="1" spc="-1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3000" b="1" spc="-1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pl</a:t>
            </a:r>
            <a:r>
              <a:rPr lang="en-US" sz="3000" b="1" spc="-1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marL="265113" indent="-265113" algn="just">
              <a:lnSpc>
                <a:spcPts val="3700"/>
              </a:lnSpc>
              <a:spcBef>
                <a:spcPts val="1200"/>
              </a:spcBef>
              <a:spcAft>
                <a:spcPts val="1200"/>
              </a:spcAft>
              <a:buFontTx/>
              <a:buChar char="-"/>
            </a:pPr>
            <a:r>
              <a:rPr lang="en-US" sz="3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harmony </a:t>
            </a:r>
            <a:r>
              <a:rPr lang="en-US" sz="3000" b="1" dirty="0" smtClean="0">
                <a:solidFill>
                  <a:srgbClr val="00FFFF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n-US" sz="3000" b="1" dirty="0">
                <a:solidFill>
                  <a:srgbClr val="00FFFF"/>
                </a:solidFill>
                <a:latin typeface="Arial" pitchFamily="34" charset="0"/>
                <a:cs typeface="Arial" pitchFamily="34" charset="0"/>
              </a:rPr>
              <a:t>ˈ</a:t>
            </a:r>
            <a:r>
              <a:rPr lang="en-US" sz="3000" b="1" dirty="0" err="1" smtClean="0">
                <a:solidFill>
                  <a:srgbClr val="00FFFF"/>
                </a:solidFill>
                <a:latin typeface="Arial" pitchFamily="34" charset="0"/>
                <a:cs typeface="Arial" pitchFamily="34" charset="0"/>
              </a:rPr>
              <a:t>hɑːməni</a:t>
            </a:r>
            <a:r>
              <a:rPr lang="en-US" sz="3000" b="1" dirty="0" smtClean="0">
                <a:solidFill>
                  <a:srgbClr val="00FFFF"/>
                </a:solidFill>
                <a:latin typeface="Arial" pitchFamily="34" charset="0"/>
                <a:cs typeface="Arial" pitchFamily="34" charset="0"/>
              </a:rPr>
              <a:t> /</a:t>
            </a:r>
            <a:r>
              <a:rPr lang="en-US" sz="3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(n)</a:t>
            </a:r>
          </a:p>
          <a:p>
            <a:pPr marL="265113" indent="-265113" algn="just">
              <a:lnSpc>
                <a:spcPts val="3700"/>
              </a:lnSpc>
              <a:spcBef>
                <a:spcPts val="1200"/>
              </a:spcBef>
              <a:spcAft>
                <a:spcPts val="1200"/>
              </a:spcAft>
              <a:buFontTx/>
              <a:buChar char="-"/>
            </a:pPr>
            <a:r>
              <a:rPr lang="en-US" sz="3000" b="1" spc="-14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represent </a:t>
            </a:r>
            <a:r>
              <a:rPr lang="en-US" sz="3000" b="1" dirty="0" smtClean="0">
                <a:solidFill>
                  <a:srgbClr val="00FFFF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n-US" sz="3000" b="1" dirty="0">
                <a:solidFill>
                  <a:srgbClr val="00FFFF"/>
                </a:solidFill>
                <a:latin typeface="Arial" pitchFamily="34" charset="0"/>
                <a:cs typeface="Arial" pitchFamily="34" charset="0"/>
              </a:rPr>
              <a:t>ˌ</a:t>
            </a:r>
            <a:r>
              <a:rPr lang="en-US" sz="3000" b="1" dirty="0" err="1">
                <a:solidFill>
                  <a:srgbClr val="00FFFF"/>
                </a:solidFill>
                <a:latin typeface="Arial" pitchFamily="34" charset="0"/>
                <a:cs typeface="Arial" pitchFamily="34" charset="0"/>
              </a:rPr>
              <a:t>reprɪˈzent</a:t>
            </a:r>
            <a:r>
              <a:rPr lang="en-US" sz="3000" b="1" dirty="0">
                <a:solidFill>
                  <a:srgbClr val="00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spc="-140" dirty="0" smtClean="0">
                <a:solidFill>
                  <a:srgbClr val="00FFFF"/>
                </a:solidFill>
                <a:latin typeface="Arial" pitchFamily="34" charset="0"/>
                <a:cs typeface="Arial" pitchFamily="34" charset="0"/>
              </a:rPr>
              <a:t>/ </a:t>
            </a:r>
            <a:r>
              <a:rPr lang="en-US" sz="3000" b="1" spc="-14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(v)</a:t>
            </a:r>
            <a:endParaRPr lang="en-US" sz="3000" b="1" spc="-140" dirty="0" smtClean="0">
              <a:solidFill>
                <a:srgbClr val="00FFFF"/>
              </a:solidFill>
              <a:latin typeface="Arial" pitchFamily="34" charset="0"/>
              <a:cs typeface="Arial" pitchFamily="34" charset="0"/>
            </a:endParaRPr>
          </a:p>
          <a:p>
            <a:pPr marL="265113" indent="-265113" algn="just">
              <a:lnSpc>
                <a:spcPts val="3700"/>
              </a:lnSpc>
              <a:spcBef>
                <a:spcPts val="1200"/>
              </a:spcBef>
              <a:spcAft>
                <a:spcPts val="1200"/>
              </a:spcAft>
              <a:buFontTx/>
              <a:buChar char="-"/>
            </a:pPr>
            <a:r>
              <a:rPr lang="en-US" sz="3000" b="1" spc="-1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element </a:t>
            </a:r>
            <a:r>
              <a:rPr lang="en-US" sz="3000" b="1" dirty="0" smtClean="0">
                <a:solidFill>
                  <a:srgbClr val="00FFFF"/>
                </a:solidFill>
                <a:latin typeface="Arial" pitchFamily="34" charset="0"/>
                <a:cs typeface="Arial" pitchFamily="34" charset="0"/>
              </a:rPr>
              <a:t>/ </a:t>
            </a:r>
            <a:r>
              <a:rPr lang="en-US" sz="3000" b="1" dirty="0">
                <a:solidFill>
                  <a:srgbClr val="00FFFF"/>
                </a:solidFill>
                <a:latin typeface="Arial" pitchFamily="34" charset="0"/>
                <a:cs typeface="Arial" pitchFamily="34" charset="0"/>
              </a:rPr>
              <a:t>ˈ</a:t>
            </a:r>
            <a:r>
              <a:rPr lang="en-US" sz="3000" b="1" dirty="0" err="1" smtClean="0">
                <a:solidFill>
                  <a:srgbClr val="00FFFF"/>
                </a:solidFill>
                <a:latin typeface="Arial" pitchFamily="34" charset="0"/>
                <a:cs typeface="Arial" pitchFamily="34" charset="0"/>
              </a:rPr>
              <a:t>elɪmənt</a:t>
            </a:r>
            <a:r>
              <a:rPr lang="en-US" sz="3000" b="1" dirty="0" smtClean="0">
                <a:solidFill>
                  <a:srgbClr val="00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spc="-100" dirty="0" smtClean="0">
                <a:solidFill>
                  <a:srgbClr val="00FFFF"/>
                </a:solidFill>
                <a:latin typeface="Arial" pitchFamily="34" charset="0"/>
                <a:cs typeface="Arial" pitchFamily="34" charset="0"/>
              </a:rPr>
              <a:t>/ </a:t>
            </a:r>
            <a:r>
              <a:rPr lang="en-US" sz="3000" b="1" spc="-1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(n)</a:t>
            </a:r>
          </a:p>
          <a:p>
            <a:pPr marL="265113" indent="-265113" algn="just">
              <a:lnSpc>
                <a:spcPts val="3700"/>
              </a:lnSpc>
              <a:spcBef>
                <a:spcPts val="1200"/>
              </a:spcBef>
              <a:spcAft>
                <a:spcPts val="1200"/>
              </a:spcAft>
              <a:buFontTx/>
              <a:buChar char="-"/>
            </a:pPr>
            <a:r>
              <a:rPr lang="en-US" sz="3000" b="1" spc="-6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create </a:t>
            </a:r>
            <a:r>
              <a:rPr lang="en-US" sz="3000" b="1" dirty="0" smtClean="0">
                <a:solidFill>
                  <a:srgbClr val="00FFFF"/>
                </a:solidFill>
                <a:latin typeface="Arial" pitchFamily="34" charset="0"/>
                <a:cs typeface="Arial" pitchFamily="34" charset="0"/>
              </a:rPr>
              <a:t>/ </a:t>
            </a:r>
            <a:r>
              <a:rPr lang="en-US" sz="3000" b="1" dirty="0" err="1" smtClean="0">
                <a:solidFill>
                  <a:srgbClr val="00FFFF"/>
                </a:solidFill>
                <a:latin typeface="Arial" pitchFamily="34" charset="0"/>
                <a:cs typeface="Arial" pitchFamily="34" charset="0"/>
              </a:rPr>
              <a:t>kri</a:t>
            </a:r>
            <a:r>
              <a:rPr lang="en-US" sz="3000" b="1" dirty="0" err="1">
                <a:solidFill>
                  <a:srgbClr val="00FFFF"/>
                </a:solidFill>
                <a:latin typeface="Arial" pitchFamily="34" charset="0"/>
                <a:cs typeface="Arial" pitchFamily="34" charset="0"/>
              </a:rPr>
              <a:t>ˈeɪt</a:t>
            </a:r>
            <a:r>
              <a:rPr lang="en-US" sz="3000" b="1" dirty="0">
                <a:solidFill>
                  <a:srgbClr val="00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spc="-100" dirty="0" smtClean="0">
                <a:solidFill>
                  <a:srgbClr val="00FFFF"/>
                </a:solidFill>
                <a:latin typeface="Arial" pitchFamily="34" charset="0"/>
                <a:cs typeface="Arial" pitchFamily="34" charset="0"/>
              </a:rPr>
              <a:t>/ </a:t>
            </a:r>
            <a:r>
              <a:rPr lang="en-US" sz="3000" b="1" spc="-1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(v)</a:t>
            </a:r>
            <a:endParaRPr lang="en-US" sz="3000" b="1" spc="-6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marL="265113" indent="-265113">
              <a:lnSpc>
                <a:spcPts val="3700"/>
              </a:lnSpc>
              <a:spcBef>
                <a:spcPts val="1200"/>
              </a:spcBef>
              <a:spcAft>
                <a:spcPts val="1200"/>
              </a:spcAft>
              <a:buFontTx/>
              <a:buChar char="-"/>
            </a:pPr>
            <a:r>
              <a:rPr lang="en-US" sz="3000" b="1" spc="-1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heaven </a:t>
            </a:r>
            <a:r>
              <a:rPr lang="en-US" sz="3000" b="1" dirty="0">
                <a:solidFill>
                  <a:srgbClr val="00FFFF"/>
                </a:solidFill>
                <a:latin typeface="Arial" pitchFamily="34" charset="0"/>
                <a:cs typeface="Arial" pitchFamily="34" charset="0"/>
              </a:rPr>
              <a:t>/ ˈ</a:t>
            </a:r>
            <a:r>
              <a:rPr lang="en-US" sz="3000" b="1" dirty="0" err="1">
                <a:solidFill>
                  <a:srgbClr val="00FFFF"/>
                </a:solidFill>
                <a:latin typeface="Arial" pitchFamily="34" charset="0"/>
                <a:cs typeface="Arial" pitchFamily="34" charset="0"/>
              </a:rPr>
              <a:t>hevn</a:t>
            </a:r>
            <a:r>
              <a:rPr lang="en-US" sz="3000" b="1" dirty="0">
                <a:solidFill>
                  <a:srgbClr val="00FFFF"/>
                </a:solidFill>
                <a:latin typeface="Arial" pitchFamily="34" charset="0"/>
                <a:cs typeface="Arial" pitchFamily="34" charset="0"/>
              </a:rPr>
              <a:t>/ </a:t>
            </a:r>
            <a:r>
              <a:rPr lang="en-US" sz="3200" b="1" dirty="0" smtClean="0">
                <a:solidFill>
                  <a:srgbClr val="FFFF00"/>
                </a:solidFill>
              </a:rPr>
              <a:t>(n)</a:t>
            </a:r>
            <a:endParaRPr lang="en-US" sz="3000" b="1" spc="-1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436096" y="844130"/>
            <a:ext cx="3672408" cy="6042680"/>
          </a:xfrm>
          <a:prstGeom prst="rect">
            <a:avLst/>
          </a:prstGeom>
        </p:spPr>
        <p:txBody>
          <a:bodyPr wrap="square" lIns="36000" rIns="36000">
            <a:spAutoFit/>
          </a:bodyPr>
          <a:lstStyle/>
          <a:p>
            <a:pPr algn="just">
              <a:lnSpc>
                <a:spcPts val="37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hóa</a:t>
            </a:r>
            <a:r>
              <a:rPr lang="en-US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chất</a:t>
            </a:r>
            <a:endParaRPr lang="en-US" sz="30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ts val="37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gốc</a:t>
            </a:r>
            <a:r>
              <a:rPr lang="en-US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rễ</a:t>
            </a:r>
            <a:endParaRPr lang="en-US" sz="30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ts val="37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lá</a:t>
            </a:r>
            <a:r>
              <a:rPr lang="en-US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cây</a:t>
            </a:r>
            <a:r>
              <a:rPr lang="en-US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algn="just">
              <a:lnSpc>
                <a:spcPts val="37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sự</a:t>
            </a:r>
            <a:r>
              <a:rPr lang="en-US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hài</a:t>
            </a:r>
            <a:r>
              <a:rPr lang="en-US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hòa</a:t>
            </a:r>
            <a:endParaRPr lang="en-US" sz="30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ts val="37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3000" b="1" spc="-1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đại</a:t>
            </a:r>
            <a:r>
              <a:rPr lang="en-US" sz="3000" b="1" spc="-1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spc="-1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diện</a:t>
            </a:r>
            <a:r>
              <a:rPr lang="en-US" sz="3000" b="1" spc="-1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spc="-1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cho</a:t>
            </a:r>
            <a:endParaRPr lang="en-US" sz="3000" b="1" spc="-1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ts val="37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3000" b="1" spc="-15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thành</a:t>
            </a:r>
            <a:r>
              <a:rPr lang="en-US" sz="3000" b="1" spc="-15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spc="-15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phần</a:t>
            </a:r>
            <a:r>
              <a:rPr lang="en-US" sz="3000" b="1" spc="-15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000" b="1" spc="-15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yếu</a:t>
            </a:r>
            <a:r>
              <a:rPr lang="en-US" sz="3000" b="1" spc="-15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spc="-15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tố</a:t>
            </a:r>
            <a:endParaRPr lang="en-US" sz="3000" b="1" spc="-15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ts val="37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tạo</a:t>
            </a:r>
            <a:r>
              <a:rPr lang="en-US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ra</a:t>
            </a:r>
            <a:endParaRPr lang="en-US" sz="30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ts val="37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trời</a:t>
            </a:r>
            <a:r>
              <a:rPr lang="en-US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thiên</a:t>
            </a:r>
            <a:r>
              <a:rPr lang="en-US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đường</a:t>
            </a:r>
            <a:endParaRPr lang="en-US" sz="3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0300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225" y="1214438"/>
            <a:ext cx="4781550" cy="4429125"/>
          </a:xfrm>
          <a:prstGeom prst="ellipse">
            <a:avLst/>
          </a:prstGeom>
          <a:ln w="38100">
            <a:solidFill>
              <a:srgbClr val="66FFFF"/>
            </a:solidFill>
            <a:miter lim="800000"/>
            <a:headEnd/>
            <a:tailEnd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9962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2184" y="6608"/>
            <a:ext cx="300000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400" b="1" spc="-100" dirty="0" smtClean="0">
                <a:ln w="28575">
                  <a:solidFill>
                    <a:srgbClr val="FF0000"/>
                  </a:solidFill>
                </a:ln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WARM UP</a:t>
            </a:r>
            <a:endParaRPr lang="en-US" sz="4400" b="1" spc="-100" dirty="0">
              <a:ln w="28575">
                <a:solidFill>
                  <a:srgbClr val="FF0000"/>
                </a:solidFill>
              </a:ln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0" y="697434"/>
            <a:ext cx="3266886" cy="2173964"/>
          </a:xfrm>
          <a:prstGeom prst="ellipse">
            <a:avLst/>
          </a:prstGeom>
          <a:ln w="38100">
            <a:solidFill>
              <a:srgbClr val="00FF00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987824" y="57640"/>
            <a:ext cx="5359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 the questions.</a:t>
            </a:r>
          </a:p>
        </p:txBody>
      </p:sp>
      <p:sp>
        <p:nvSpPr>
          <p:cNvPr id="6" name="Rectangle 5"/>
          <p:cNvSpPr/>
          <p:nvPr/>
        </p:nvSpPr>
        <p:spPr>
          <a:xfrm>
            <a:off x="32068" y="4202598"/>
            <a:ext cx="9111932" cy="2682786"/>
          </a:xfrm>
          <a:prstGeom prst="rect">
            <a:avLst/>
          </a:prstGeom>
        </p:spPr>
        <p:txBody>
          <a:bodyPr wrap="square" lIns="36000" rIns="36000">
            <a:spAutoFit/>
          </a:bodyPr>
          <a:lstStyle/>
          <a:p>
            <a:pPr>
              <a:lnSpc>
                <a:spcPts val="38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400" b="1" spc="-1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400" b="1" spc="-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400" b="1" spc="-6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do we traditionally have sticky rice</a:t>
            </a:r>
            <a:r>
              <a:rPr lang="en-US" sz="3400" b="1" spc="-6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442913" indent="-442913" algn="just">
              <a:lnSpc>
                <a:spcPts val="38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	</a:t>
            </a:r>
            <a:r>
              <a:rPr lang="en-US" sz="3400" b="1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Traditionally, we have </a:t>
            </a:r>
            <a:r>
              <a:rPr lang="en-US" sz="3400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sticky </a:t>
            </a:r>
            <a:r>
              <a:rPr lang="en-US" sz="3400" b="1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rice </a:t>
            </a:r>
            <a:r>
              <a:rPr lang="en-US" sz="3400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special occasions</a:t>
            </a:r>
            <a:r>
              <a:rPr lang="en-US" sz="3400" b="1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such as at </a:t>
            </a:r>
            <a:r>
              <a:rPr lang="en-US" sz="3400" b="1" dirty="0" err="1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Tet</a:t>
            </a:r>
            <a:r>
              <a:rPr lang="en-US" sz="3400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in festivals and ceremonies, </a:t>
            </a:r>
            <a:r>
              <a:rPr lang="en-US" sz="3400" b="1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3400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whenever the family has guests.</a:t>
            </a:r>
          </a:p>
        </p:txBody>
      </p:sp>
      <p:sp>
        <p:nvSpPr>
          <p:cNvPr id="7" name="Rectangle 6"/>
          <p:cNvSpPr/>
          <p:nvPr/>
        </p:nvSpPr>
        <p:spPr>
          <a:xfrm>
            <a:off x="32068" y="2928233"/>
            <a:ext cx="5500331" cy="12208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38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400" b="1" spc="-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you like sticky rice?</a:t>
            </a:r>
          </a:p>
          <a:p>
            <a:pPr lvl="0" indent="442913">
              <a:lnSpc>
                <a:spcPts val="38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400" b="1" spc="-100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Yes</a:t>
            </a:r>
            <a:r>
              <a:rPr lang="en-US" sz="3400" b="1" spc="-1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 </a:t>
            </a:r>
            <a:r>
              <a:rPr lang="en-US" sz="3400" b="1" spc="-100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do.  /  - No</a:t>
            </a:r>
            <a:r>
              <a:rPr lang="en-US" sz="3400" b="1" spc="-1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 don’t.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5" t="13192" r="18672" b="3628"/>
          <a:stretch/>
        </p:blipFill>
        <p:spPr bwMode="auto">
          <a:xfrm>
            <a:off x="3509239" y="776049"/>
            <a:ext cx="2664296" cy="2003422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5" r="9059"/>
          <a:stretch/>
        </p:blipFill>
        <p:spPr bwMode="auto">
          <a:xfrm>
            <a:off x="6460750" y="769492"/>
            <a:ext cx="2431730" cy="2009979"/>
          </a:xfrm>
          <a:prstGeom prst="rect">
            <a:avLst/>
          </a:prstGeom>
          <a:noFill/>
          <a:ln w="28575">
            <a:solidFill>
              <a:srgbClr val="66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4304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1" y="1"/>
            <a:ext cx="886203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8" name="WordArt 6"/>
          <p:cNvSpPr>
            <a:spLocks noChangeArrowheads="1" noChangeShapeType="1" noTextEdit="1"/>
          </p:cNvSpPr>
          <p:nvPr/>
        </p:nvSpPr>
        <p:spPr bwMode="auto">
          <a:xfrm>
            <a:off x="1290184" y="5306827"/>
            <a:ext cx="7026232" cy="1218517"/>
          </a:xfrm>
          <a:prstGeom prst="rect">
            <a:avLst/>
          </a:prstGeom>
        </p:spPr>
        <p:txBody>
          <a:bodyPr wrap="none" fromWordArt="1"/>
          <a:lstStyle/>
          <a:p>
            <a:pPr algn="ctr"/>
            <a:r>
              <a:rPr lang="en-US" sz="4000" b="1" dirty="0" smtClean="0">
                <a:ln w="28575">
                  <a:solidFill>
                    <a:srgbClr val="0000FF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LESSON 6:</a:t>
            </a:r>
            <a:r>
              <a:rPr lang="en-US" sz="4000" dirty="0">
                <a:ln w="28575">
                  <a:solidFill>
                    <a:srgbClr val="0000FF"/>
                  </a:solidFill>
                </a:ln>
                <a:solidFill>
                  <a:srgbClr val="002060"/>
                </a:solidFill>
              </a:rPr>
              <a:t> </a:t>
            </a:r>
            <a:r>
              <a:rPr lang="en-US" sz="6000" kern="10" dirty="0" smtClean="0">
                <a:ln w="28575">
                  <a:solidFill>
                    <a:srgbClr val="660033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/>
                <a:latin typeface="Arial Black"/>
              </a:rPr>
              <a:t>SKILLS 2</a:t>
            </a:r>
            <a:endParaRPr lang="en-US" sz="8000" kern="10" dirty="0">
              <a:ln w="28575">
                <a:solidFill>
                  <a:srgbClr val="660033"/>
                </a:solidFill>
                <a:round/>
                <a:headEnd/>
                <a:tailEnd/>
              </a:ln>
              <a:solidFill>
                <a:srgbClr val="FF6600"/>
              </a:solidFill>
              <a:effectLst/>
              <a:latin typeface="Arial Black"/>
            </a:endParaRPr>
          </a:p>
        </p:txBody>
      </p:sp>
      <p:pic>
        <p:nvPicPr>
          <p:cNvPr id="5" name="Picture 39" descr="b3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19144" y="5486400"/>
            <a:ext cx="1143000" cy="1415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 descr="Picture7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997" y="319994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 descr="Picture7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00" y="5946321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" descr="Picture7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047" y="594624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3" descr="Picture7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0" y="5931352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5" descr="Picture7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5954404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6" descr="Picture7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1297" y="3429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7" descr="Picture7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582" y="337004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8" descr="Picture7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647" y="296409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9" descr="b3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035271" y="0"/>
            <a:ext cx="1171576" cy="1415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9" descr="b3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>
            <a:off x="-13647" y="1"/>
            <a:ext cx="1120321" cy="1415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9" descr="b3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5525116"/>
            <a:ext cx="1171576" cy="1415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8" descr="Picture7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6" y="293688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8" descr="Picture7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4394" y="2821952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0" descr="Picture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33" y="3799630"/>
            <a:ext cx="467570" cy="467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1" descr="Picture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8575" y="1182102"/>
            <a:ext cx="467570" cy="467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5" descr="Picture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254" y="1182102"/>
            <a:ext cx="467570" cy="467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 descr="Picture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43" y="2128563"/>
            <a:ext cx="467570" cy="467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0" descr="Picture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9929" y="4620047"/>
            <a:ext cx="565760" cy="56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WordArt 4"/>
          <p:cNvSpPr>
            <a:spLocks noChangeArrowheads="1" noChangeShapeType="1" noTextEdit="1"/>
          </p:cNvSpPr>
          <p:nvPr/>
        </p:nvSpPr>
        <p:spPr bwMode="auto">
          <a:xfrm>
            <a:off x="1334515" y="2996952"/>
            <a:ext cx="3165477" cy="41028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3600" kern="10" dirty="0" smtClean="0">
                <a:ln w="19050">
                  <a:solidFill>
                    <a:srgbClr val="C00000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Arial Black"/>
              </a:rPr>
              <a:t>New lesson</a:t>
            </a:r>
            <a:endParaRPr lang="en-US" sz="3600" kern="10" dirty="0">
              <a:ln w="19050">
                <a:solidFill>
                  <a:srgbClr val="C00000"/>
                </a:solidFill>
                <a:round/>
                <a:headEnd/>
                <a:tailEnd/>
              </a:ln>
              <a:solidFill>
                <a:srgbClr val="00FF00"/>
              </a:solidFill>
              <a:latin typeface="Arial Black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691680" y="3501008"/>
            <a:ext cx="6629175" cy="1754326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36000" rIns="0" rtlCol="0">
            <a:spAutoFit/>
          </a:bodyPr>
          <a:lstStyle/>
          <a:p>
            <a:pPr marL="1341438" indent="-1341438">
              <a:tabLst>
                <a:tab pos="1341438" algn="l"/>
              </a:tabLst>
            </a:pPr>
            <a:r>
              <a:rPr lang="en-US" sz="28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UNIT 3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      </a:t>
            </a:r>
            <a:r>
              <a:rPr lang="en-US" sz="5400" b="1" dirty="0" smtClean="0">
                <a:ln w="38100">
                  <a:solidFill>
                    <a:srgbClr val="FF0000"/>
                  </a:solidFill>
                </a:ln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PEOPLES</a:t>
            </a:r>
          </a:p>
          <a:p>
            <a:pPr marL="1341438">
              <a:tabLst>
                <a:tab pos="1341438" algn="l"/>
              </a:tabLst>
            </a:pPr>
            <a:r>
              <a:rPr lang="en-US" sz="5400" b="1" dirty="0" smtClean="0">
                <a:ln w="38100">
                  <a:solidFill>
                    <a:srgbClr val="FF0000"/>
                  </a:solidFill>
                </a:ln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OF VIETNAM</a:t>
            </a:r>
            <a:endParaRPr lang="en-US" sz="4800" b="1" dirty="0" smtClean="0">
              <a:ln w="38100">
                <a:solidFill>
                  <a:srgbClr val="FF0000"/>
                </a:solidFill>
              </a:ln>
              <a:solidFill>
                <a:srgbClr val="FF00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6" name="Picture 20" descr="Picture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1285" y="1828800"/>
            <a:ext cx="467570" cy="467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1" descr="Picture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584" y="1061615"/>
            <a:ext cx="467570" cy="467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5" descr="Picture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763" y="1841898"/>
            <a:ext cx="467570" cy="467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8" descr="Picture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841" y="1789745"/>
            <a:ext cx="467570" cy="467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0" descr="Picture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999" y="1730610"/>
            <a:ext cx="565760" cy="56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1" descr="Picture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0" y="1289504"/>
            <a:ext cx="467570" cy="467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6991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5516" y="44624"/>
            <a:ext cx="3456364" cy="669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4500"/>
              </a:lnSpc>
              <a:spcBef>
                <a:spcPts val="1800"/>
              </a:spcBef>
              <a:spcAft>
                <a:spcPts val="1800"/>
              </a:spcAft>
            </a:pPr>
            <a:r>
              <a:rPr lang="en-US" sz="36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1. Vocabulary:</a:t>
            </a:r>
            <a:endParaRPr lang="en-US" sz="3600" b="1" dirty="0">
              <a:ln>
                <a:solidFill>
                  <a:srgbClr val="FF0000"/>
                </a:solidFill>
              </a:ln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29496" y="832832"/>
            <a:ext cx="5465592" cy="6042680"/>
          </a:xfrm>
          <a:prstGeom prst="rect">
            <a:avLst/>
          </a:prstGeom>
        </p:spPr>
        <p:txBody>
          <a:bodyPr wrap="square" lIns="72000" rIns="36000">
            <a:spAutoFit/>
          </a:bodyPr>
          <a:lstStyle/>
          <a:p>
            <a:pPr marL="265113" indent="-265113" algn="just">
              <a:lnSpc>
                <a:spcPts val="3700"/>
              </a:lnSpc>
              <a:spcBef>
                <a:spcPts val="1200"/>
              </a:spcBef>
              <a:spcAft>
                <a:spcPts val="1200"/>
              </a:spcAft>
              <a:buFontTx/>
              <a:buChar char="-"/>
            </a:pPr>
            <a:r>
              <a:rPr lang="en-US" sz="3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chemical </a:t>
            </a:r>
            <a:r>
              <a:rPr lang="en-US" sz="2000" b="1" dirty="0" smtClean="0">
                <a:solidFill>
                  <a:srgbClr val="00FFFF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n-US" sz="2000" b="1" dirty="0">
                <a:solidFill>
                  <a:srgbClr val="00FFFF"/>
                </a:solidFill>
                <a:latin typeface="Arial" pitchFamily="34" charset="0"/>
                <a:cs typeface="Arial" pitchFamily="34" charset="0"/>
              </a:rPr>
              <a:t>ˈ</a:t>
            </a:r>
            <a:r>
              <a:rPr lang="en-US" sz="2000" b="1" dirty="0" err="1" smtClean="0">
                <a:solidFill>
                  <a:srgbClr val="00FFFF"/>
                </a:solidFill>
                <a:latin typeface="Arial" pitchFamily="34" charset="0"/>
                <a:cs typeface="Arial" pitchFamily="34" charset="0"/>
              </a:rPr>
              <a:t>kemɪkl</a:t>
            </a:r>
            <a:r>
              <a:rPr lang="en-US" sz="2000" b="1" dirty="0" smtClean="0">
                <a:solidFill>
                  <a:srgbClr val="00FFFF"/>
                </a:solidFill>
                <a:latin typeface="Arial" pitchFamily="34" charset="0"/>
                <a:cs typeface="Arial" pitchFamily="34" charset="0"/>
              </a:rPr>
              <a:t> / </a:t>
            </a:r>
            <a:r>
              <a:rPr lang="en-US" sz="3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(n)</a:t>
            </a:r>
          </a:p>
          <a:p>
            <a:pPr marL="265113" indent="-265113" algn="just">
              <a:lnSpc>
                <a:spcPts val="3700"/>
              </a:lnSpc>
              <a:spcBef>
                <a:spcPts val="1200"/>
              </a:spcBef>
              <a:spcAft>
                <a:spcPts val="1200"/>
              </a:spcAft>
              <a:buFontTx/>
              <a:buChar char="-"/>
            </a:pPr>
            <a:r>
              <a:rPr lang="en-US" sz="3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root</a:t>
            </a:r>
            <a:r>
              <a:rPr lang="en-US" sz="3000" b="1" spc="-4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smtClean="0">
                <a:solidFill>
                  <a:srgbClr val="00FFFF"/>
                </a:solidFill>
                <a:latin typeface="Arial" pitchFamily="34" charset="0"/>
                <a:cs typeface="Arial" pitchFamily="34" charset="0"/>
              </a:rPr>
              <a:t>/ </a:t>
            </a:r>
            <a:r>
              <a:rPr lang="en-US" sz="2000" b="1" dirty="0" err="1" smtClean="0">
                <a:solidFill>
                  <a:srgbClr val="00FFFF"/>
                </a:solidFill>
                <a:latin typeface="Arial" pitchFamily="34" charset="0"/>
                <a:cs typeface="Arial" pitchFamily="34" charset="0"/>
              </a:rPr>
              <a:t>ruːt</a:t>
            </a:r>
            <a:r>
              <a:rPr lang="en-US" sz="2000" b="1" dirty="0" smtClean="0">
                <a:solidFill>
                  <a:srgbClr val="00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spc="-40" dirty="0" smtClean="0">
                <a:solidFill>
                  <a:srgbClr val="00FFFF"/>
                </a:solidFill>
                <a:latin typeface="Arial" pitchFamily="34" charset="0"/>
                <a:cs typeface="Arial" pitchFamily="34" charset="0"/>
              </a:rPr>
              <a:t>/ </a:t>
            </a:r>
            <a:r>
              <a:rPr lang="en-US" sz="3000" b="1" spc="-4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(n)</a:t>
            </a:r>
          </a:p>
          <a:p>
            <a:pPr marL="265113" indent="-265113" algn="just">
              <a:lnSpc>
                <a:spcPts val="3700"/>
              </a:lnSpc>
              <a:spcBef>
                <a:spcPts val="1200"/>
              </a:spcBef>
              <a:spcAft>
                <a:spcPts val="1200"/>
              </a:spcAft>
              <a:buFontTx/>
              <a:buChar char="-"/>
            </a:pPr>
            <a:r>
              <a:rPr lang="en-US" sz="3000" b="1" spc="-1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leaf</a:t>
            </a:r>
            <a:r>
              <a:rPr lang="en-US" sz="3000" b="1" spc="-1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spc="-100" dirty="0">
                <a:solidFill>
                  <a:srgbClr val="00FFFF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n-US" sz="2000" b="1" spc="-100" dirty="0" err="1">
                <a:solidFill>
                  <a:srgbClr val="00FFFF"/>
                </a:solidFill>
                <a:latin typeface="Arial" pitchFamily="34" charset="0"/>
                <a:cs typeface="Arial" pitchFamily="34" charset="0"/>
              </a:rPr>
              <a:t>liːf</a:t>
            </a:r>
            <a:r>
              <a:rPr lang="en-US" sz="2000" b="1" spc="-100" dirty="0">
                <a:solidFill>
                  <a:srgbClr val="00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spc="-100" dirty="0" smtClean="0">
                <a:solidFill>
                  <a:srgbClr val="00FFFF"/>
                </a:solidFill>
                <a:latin typeface="Arial" pitchFamily="34" charset="0"/>
                <a:cs typeface="Arial" pitchFamily="34" charset="0"/>
              </a:rPr>
              <a:t>/ </a:t>
            </a:r>
            <a:r>
              <a:rPr lang="en-US" sz="2400" b="1" spc="-1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3000" b="1" spc="-1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n) </a:t>
            </a:r>
            <a:r>
              <a:rPr lang="en-US" sz="3000" b="1" spc="-100" dirty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 leaves </a:t>
            </a:r>
            <a:r>
              <a:rPr lang="en-US" sz="2000" b="1" spc="-100" dirty="0">
                <a:solidFill>
                  <a:srgbClr val="00FFFF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/</a:t>
            </a:r>
            <a:r>
              <a:rPr lang="en-US" sz="2000" b="1" spc="-100" dirty="0" err="1">
                <a:solidFill>
                  <a:srgbClr val="00FFFF"/>
                </a:solidFill>
                <a:latin typeface="Arial" pitchFamily="34" charset="0"/>
                <a:cs typeface="Arial" pitchFamily="34" charset="0"/>
              </a:rPr>
              <a:t>liːvz</a:t>
            </a:r>
            <a:r>
              <a:rPr lang="en-US" sz="2000" b="1" spc="-100" dirty="0">
                <a:solidFill>
                  <a:srgbClr val="00FFFF"/>
                </a:solidFill>
                <a:latin typeface="Arial" pitchFamily="34" charset="0"/>
                <a:cs typeface="Arial" pitchFamily="34" charset="0"/>
              </a:rPr>
              <a:t>/ </a:t>
            </a:r>
            <a:r>
              <a:rPr lang="en-US" sz="3000" b="1" spc="-1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3000" b="1" spc="-1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pl</a:t>
            </a:r>
            <a:r>
              <a:rPr lang="en-US" sz="3000" b="1" spc="-1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marL="265113" indent="-265113" algn="just">
              <a:lnSpc>
                <a:spcPts val="3700"/>
              </a:lnSpc>
              <a:spcBef>
                <a:spcPts val="1200"/>
              </a:spcBef>
              <a:spcAft>
                <a:spcPts val="1200"/>
              </a:spcAft>
              <a:buFontTx/>
              <a:buChar char="-"/>
            </a:pPr>
            <a:r>
              <a:rPr lang="en-US" sz="3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harmony</a:t>
            </a:r>
            <a:r>
              <a:rPr lang="en-US" sz="3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smtClean="0">
                <a:solidFill>
                  <a:srgbClr val="00FFFF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n-US" sz="2000" b="1" dirty="0">
                <a:solidFill>
                  <a:srgbClr val="00FFFF"/>
                </a:solidFill>
                <a:latin typeface="Arial" pitchFamily="34" charset="0"/>
                <a:cs typeface="Arial" pitchFamily="34" charset="0"/>
              </a:rPr>
              <a:t>ˈ</a:t>
            </a:r>
            <a:r>
              <a:rPr lang="en-US" sz="2000" b="1" dirty="0" err="1" smtClean="0">
                <a:solidFill>
                  <a:srgbClr val="00FFFF"/>
                </a:solidFill>
                <a:latin typeface="Arial" pitchFamily="34" charset="0"/>
                <a:cs typeface="Arial" pitchFamily="34" charset="0"/>
              </a:rPr>
              <a:t>hɑːməni</a:t>
            </a:r>
            <a:r>
              <a:rPr lang="en-US" sz="2000" b="1" dirty="0" smtClean="0">
                <a:solidFill>
                  <a:srgbClr val="00FFFF"/>
                </a:solidFill>
                <a:latin typeface="Arial" pitchFamily="34" charset="0"/>
                <a:cs typeface="Arial" pitchFamily="34" charset="0"/>
              </a:rPr>
              <a:t> /</a:t>
            </a:r>
            <a:r>
              <a:rPr lang="en-US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(n)</a:t>
            </a:r>
          </a:p>
          <a:p>
            <a:pPr marL="265113" indent="-265113" algn="just">
              <a:lnSpc>
                <a:spcPts val="3700"/>
              </a:lnSpc>
              <a:spcBef>
                <a:spcPts val="1200"/>
              </a:spcBef>
              <a:spcAft>
                <a:spcPts val="1200"/>
              </a:spcAft>
              <a:buFontTx/>
              <a:buChar char="-"/>
            </a:pPr>
            <a:r>
              <a:rPr lang="en-US" sz="3000" b="1" spc="-14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represent </a:t>
            </a:r>
            <a:r>
              <a:rPr lang="en-US" sz="2000" b="1" dirty="0" smtClean="0">
                <a:solidFill>
                  <a:srgbClr val="00FFFF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n-US" sz="2000" b="1" dirty="0">
                <a:solidFill>
                  <a:srgbClr val="00FFFF"/>
                </a:solidFill>
                <a:latin typeface="Arial" pitchFamily="34" charset="0"/>
                <a:cs typeface="Arial" pitchFamily="34" charset="0"/>
              </a:rPr>
              <a:t>ˌ</a:t>
            </a:r>
            <a:r>
              <a:rPr lang="en-US" sz="2000" b="1" dirty="0" err="1">
                <a:solidFill>
                  <a:srgbClr val="00FFFF"/>
                </a:solidFill>
                <a:latin typeface="Arial" pitchFamily="34" charset="0"/>
                <a:cs typeface="Arial" pitchFamily="34" charset="0"/>
              </a:rPr>
              <a:t>reprɪˈzent</a:t>
            </a:r>
            <a:r>
              <a:rPr lang="en-US" sz="2000" b="1" dirty="0">
                <a:solidFill>
                  <a:srgbClr val="00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spc="-140" dirty="0" smtClean="0">
                <a:solidFill>
                  <a:srgbClr val="00FFFF"/>
                </a:solidFill>
                <a:latin typeface="Arial" pitchFamily="34" charset="0"/>
                <a:cs typeface="Arial" pitchFamily="34" charset="0"/>
              </a:rPr>
              <a:t>/ </a:t>
            </a:r>
            <a:r>
              <a:rPr lang="en-US" sz="3000" b="1" spc="-14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(v)</a:t>
            </a:r>
          </a:p>
          <a:p>
            <a:pPr marL="265113" indent="-265113" algn="just">
              <a:lnSpc>
                <a:spcPts val="3700"/>
              </a:lnSpc>
              <a:spcBef>
                <a:spcPts val="1200"/>
              </a:spcBef>
              <a:spcAft>
                <a:spcPts val="1200"/>
              </a:spcAft>
              <a:buFontTx/>
              <a:buChar char="-"/>
            </a:pPr>
            <a:r>
              <a:rPr lang="en-US" sz="3000" b="1" spc="-1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element</a:t>
            </a:r>
            <a:r>
              <a:rPr lang="en-US" sz="3000" b="1" spc="-1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smtClean="0">
                <a:solidFill>
                  <a:srgbClr val="00FFFF"/>
                </a:solidFill>
                <a:latin typeface="Arial" pitchFamily="34" charset="0"/>
                <a:cs typeface="Arial" pitchFamily="34" charset="0"/>
              </a:rPr>
              <a:t>/ </a:t>
            </a:r>
            <a:r>
              <a:rPr lang="en-US" sz="2000" b="1" dirty="0">
                <a:solidFill>
                  <a:srgbClr val="00FFFF"/>
                </a:solidFill>
                <a:latin typeface="Arial" pitchFamily="34" charset="0"/>
                <a:cs typeface="Arial" pitchFamily="34" charset="0"/>
              </a:rPr>
              <a:t>ˈ</a:t>
            </a:r>
            <a:r>
              <a:rPr lang="en-US" sz="2000" b="1" dirty="0" err="1" smtClean="0">
                <a:solidFill>
                  <a:srgbClr val="00FFFF"/>
                </a:solidFill>
                <a:latin typeface="Arial" pitchFamily="34" charset="0"/>
                <a:cs typeface="Arial" pitchFamily="34" charset="0"/>
              </a:rPr>
              <a:t>elɪmənt</a:t>
            </a:r>
            <a:r>
              <a:rPr lang="en-US" sz="2000" b="1" dirty="0" smtClean="0">
                <a:solidFill>
                  <a:srgbClr val="00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spc="-100" dirty="0" smtClean="0">
                <a:solidFill>
                  <a:srgbClr val="00FFFF"/>
                </a:solidFill>
                <a:latin typeface="Arial" pitchFamily="34" charset="0"/>
                <a:cs typeface="Arial" pitchFamily="34" charset="0"/>
              </a:rPr>
              <a:t>/ </a:t>
            </a:r>
            <a:r>
              <a:rPr lang="en-US" sz="3000" b="1" spc="-1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(n)</a:t>
            </a:r>
          </a:p>
          <a:p>
            <a:pPr marL="265113" indent="-265113" algn="just">
              <a:lnSpc>
                <a:spcPts val="3700"/>
              </a:lnSpc>
              <a:spcBef>
                <a:spcPts val="1200"/>
              </a:spcBef>
              <a:spcAft>
                <a:spcPts val="1200"/>
              </a:spcAft>
              <a:buFontTx/>
              <a:buChar char="-"/>
            </a:pPr>
            <a:r>
              <a:rPr lang="en-US" sz="3000" b="1" spc="-6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create</a:t>
            </a:r>
            <a:r>
              <a:rPr lang="en-US" sz="3000" b="1" spc="-6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smtClean="0">
                <a:solidFill>
                  <a:srgbClr val="00FFFF"/>
                </a:solidFill>
                <a:latin typeface="Arial" pitchFamily="34" charset="0"/>
                <a:cs typeface="Arial" pitchFamily="34" charset="0"/>
              </a:rPr>
              <a:t>/ </a:t>
            </a:r>
            <a:r>
              <a:rPr lang="en-US" sz="2000" b="1" dirty="0" err="1" smtClean="0">
                <a:solidFill>
                  <a:srgbClr val="00FFFF"/>
                </a:solidFill>
                <a:latin typeface="Arial" pitchFamily="34" charset="0"/>
                <a:cs typeface="Arial" pitchFamily="34" charset="0"/>
              </a:rPr>
              <a:t>kri</a:t>
            </a:r>
            <a:r>
              <a:rPr lang="en-US" sz="2000" b="1" dirty="0" err="1">
                <a:solidFill>
                  <a:srgbClr val="00FFFF"/>
                </a:solidFill>
                <a:latin typeface="Arial" pitchFamily="34" charset="0"/>
                <a:cs typeface="Arial" pitchFamily="34" charset="0"/>
              </a:rPr>
              <a:t>ˈeɪt</a:t>
            </a:r>
            <a:r>
              <a:rPr lang="en-US" sz="2000" b="1" dirty="0">
                <a:solidFill>
                  <a:srgbClr val="00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spc="-100" dirty="0" smtClean="0">
                <a:solidFill>
                  <a:srgbClr val="00FFFF"/>
                </a:solidFill>
                <a:latin typeface="Arial" pitchFamily="34" charset="0"/>
                <a:cs typeface="Arial" pitchFamily="34" charset="0"/>
              </a:rPr>
              <a:t>/ </a:t>
            </a:r>
            <a:r>
              <a:rPr lang="en-US" sz="3000" b="1" spc="-1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(v)</a:t>
            </a:r>
            <a:endParaRPr lang="en-US" sz="3000" b="1" spc="-6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265113" indent="-265113">
              <a:lnSpc>
                <a:spcPts val="3700"/>
              </a:lnSpc>
              <a:spcBef>
                <a:spcPts val="1200"/>
              </a:spcBef>
              <a:spcAft>
                <a:spcPts val="1200"/>
              </a:spcAft>
              <a:buFontTx/>
              <a:buChar char="-"/>
            </a:pPr>
            <a:r>
              <a:rPr lang="en-US" sz="3000" b="1" spc="-1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heaven </a:t>
            </a:r>
            <a:r>
              <a:rPr lang="en-US" sz="2000" b="1" dirty="0">
                <a:solidFill>
                  <a:srgbClr val="00FFFF"/>
                </a:solidFill>
                <a:latin typeface="Arial" pitchFamily="34" charset="0"/>
                <a:cs typeface="Arial" pitchFamily="34" charset="0"/>
              </a:rPr>
              <a:t>/ ˈ</a:t>
            </a:r>
            <a:r>
              <a:rPr lang="en-US" sz="2000" b="1" dirty="0" err="1">
                <a:solidFill>
                  <a:srgbClr val="00FFFF"/>
                </a:solidFill>
                <a:latin typeface="Arial" pitchFamily="34" charset="0"/>
                <a:cs typeface="Arial" pitchFamily="34" charset="0"/>
              </a:rPr>
              <a:t>hevn</a:t>
            </a:r>
            <a:r>
              <a:rPr lang="en-US" sz="2000" b="1" dirty="0">
                <a:solidFill>
                  <a:srgbClr val="00FFFF"/>
                </a:solidFill>
                <a:latin typeface="Arial" pitchFamily="34" charset="0"/>
                <a:cs typeface="Arial" pitchFamily="34" charset="0"/>
              </a:rPr>
              <a:t>/ </a:t>
            </a:r>
            <a:r>
              <a:rPr lang="en-US" sz="3200" b="1" dirty="0" smtClean="0">
                <a:solidFill>
                  <a:srgbClr val="002060"/>
                </a:solidFill>
              </a:rPr>
              <a:t>(n)</a:t>
            </a:r>
            <a:endParaRPr lang="en-US" sz="3000" b="1" spc="-1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436096" y="844130"/>
            <a:ext cx="3672408" cy="6042680"/>
          </a:xfrm>
          <a:prstGeom prst="rect">
            <a:avLst/>
          </a:prstGeom>
        </p:spPr>
        <p:txBody>
          <a:bodyPr wrap="square" lIns="36000" rIns="36000">
            <a:spAutoFit/>
          </a:bodyPr>
          <a:lstStyle/>
          <a:p>
            <a:pPr algn="just">
              <a:lnSpc>
                <a:spcPts val="37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3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3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hóa</a:t>
            </a:r>
            <a:r>
              <a:rPr lang="en-US" sz="3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chất</a:t>
            </a:r>
            <a:endParaRPr lang="en-US" sz="3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ts val="37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3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3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gốc</a:t>
            </a:r>
            <a:r>
              <a:rPr lang="en-US" sz="3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rễ</a:t>
            </a:r>
            <a:endParaRPr lang="en-US" sz="3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ts val="37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3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3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lá</a:t>
            </a:r>
            <a:r>
              <a:rPr lang="en-US" sz="3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sz="3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cây</a:t>
            </a:r>
            <a:r>
              <a:rPr lang="en-US" sz="3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algn="just">
              <a:lnSpc>
                <a:spcPts val="37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3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3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sự</a:t>
            </a:r>
            <a:r>
              <a:rPr lang="en-US" sz="3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hài</a:t>
            </a:r>
            <a:r>
              <a:rPr lang="en-US" sz="3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hòa</a:t>
            </a:r>
            <a:endParaRPr lang="en-US" sz="3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ts val="37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3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3000" b="1" spc="-1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đại</a:t>
            </a:r>
            <a:r>
              <a:rPr lang="en-US" sz="3000" b="1" spc="-1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spc="-1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diện</a:t>
            </a:r>
            <a:r>
              <a:rPr lang="en-US" sz="3000" b="1" spc="-1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spc="-1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cho</a:t>
            </a:r>
            <a:endParaRPr lang="en-US" sz="3000" b="1" spc="-1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ts val="37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3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3000" b="1" spc="-15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thành</a:t>
            </a:r>
            <a:r>
              <a:rPr lang="en-US" sz="3000" b="1" spc="-15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spc="-15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phần</a:t>
            </a:r>
            <a:r>
              <a:rPr lang="en-US" sz="3000" b="1" spc="-15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000" b="1" spc="-15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yếu</a:t>
            </a:r>
            <a:r>
              <a:rPr lang="en-US" sz="3000" b="1" spc="-15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spc="-15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tố</a:t>
            </a:r>
            <a:endParaRPr lang="en-US" sz="3000" b="1" spc="-15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ts val="37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3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3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tạo</a:t>
            </a:r>
            <a:r>
              <a:rPr lang="en-US" sz="3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ra</a:t>
            </a:r>
            <a:endParaRPr lang="en-US" sz="3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ts val="37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3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3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trời</a:t>
            </a:r>
            <a:r>
              <a:rPr lang="en-US" sz="3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thiên</a:t>
            </a:r>
            <a:r>
              <a:rPr lang="en-US" sz="3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đường</a:t>
            </a:r>
            <a:endParaRPr lang="en-US" sz="3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882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124744"/>
            <a:ext cx="9144000" cy="5724644"/>
          </a:xfrm>
          <a:prstGeom prst="rect">
            <a:avLst/>
          </a:prstGeom>
        </p:spPr>
        <p:txBody>
          <a:bodyPr wrap="square" rIns="36000">
            <a:spAutoFit/>
          </a:bodyPr>
          <a:lstStyle/>
          <a:p>
            <a:pPr marL="514350" indent="-514350" algn="just">
              <a:buAutoNum type="arabicPeriod"/>
            </a:pPr>
            <a:r>
              <a:rPr lang="en-US" sz="3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3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colours</a:t>
            </a:r>
            <a:r>
              <a:rPr lang="en-US" sz="3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from the five-</a:t>
            </a:r>
            <a:r>
              <a:rPr lang="en-US" sz="3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coloured</a:t>
            </a:r>
            <a:r>
              <a:rPr lang="en-US" sz="3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sticky </a:t>
            </a:r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rice</a:t>
            </a:r>
            <a:endParaRPr lang="en-US" sz="30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3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530225" algn="just"/>
            <a:r>
              <a:rPr lang="en-US" sz="3000" b="1" spc="-4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</a:t>
            </a:r>
            <a:r>
              <a:rPr lang="en-US" sz="3000" b="1" spc="-4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</a:t>
            </a:r>
            <a:r>
              <a:rPr lang="en-US" sz="3000" b="1" spc="-4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but </a:t>
            </a:r>
            <a:r>
              <a:rPr lang="en-US" sz="3000" b="1" spc="-4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natural </a:t>
            </a:r>
            <a:r>
              <a:rPr lang="en-US" sz="3000" b="1" spc="-4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and             .</a:t>
            </a:r>
          </a:p>
          <a:p>
            <a:pPr algn="just"/>
            <a:endParaRPr lang="en-US" sz="3000" b="1" spc="-4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algn="just">
              <a:buAutoNum type="arabicPeriod" startAt="2"/>
            </a:pPr>
            <a:r>
              <a:rPr lang="en-US" sz="3000" b="1" spc="-4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People should be in                   with nature.</a:t>
            </a:r>
          </a:p>
          <a:p>
            <a:pPr marL="514350" indent="-514350" algn="just">
              <a:buAutoNum type="arabicPeriod" startAt="2"/>
            </a:pPr>
            <a:endParaRPr lang="en-US" sz="3000" b="1" spc="-4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algn="just">
              <a:buAutoNum type="arabicPeriod" startAt="2"/>
            </a:pPr>
            <a:r>
              <a:rPr lang="en-US" sz="3000" b="1" spc="-6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statue of liberty                   the independence and freedom</a:t>
            </a:r>
            <a:r>
              <a:rPr lang="en-US" sz="3000" b="1" spc="-4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14350" indent="-514350" algn="just">
              <a:buAutoNum type="arabicPeriod" startAt="2"/>
            </a:pPr>
            <a:endParaRPr lang="en-US" dirty="0"/>
          </a:p>
          <a:p>
            <a:pPr marL="514350" indent="-514350" algn="just">
              <a:buAutoNum type="arabicPeriod" startAt="2"/>
            </a:pPr>
            <a:r>
              <a:rPr lang="en-US" sz="3000" b="1" spc="-4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God                this would within seven days.</a:t>
            </a:r>
          </a:p>
          <a:p>
            <a:pPr marL="514350" indent="-514350" algn="just">
              <a:buAutoNum type="arabicPeriod" startAt="2"/>
            </a:pPr>
            <a:endParaRPr lang="en-US" dirty="0"/>
          </a:p>
          <a:p>
            <a:pPr marL="514350" indent="-514350" algn="just">
              <a:buAutoNum type="arabicPeriod" startAt="2"/>
            </a:pPr>
            <a:r>
              <a:rPr lang="en-US" sz="3000" b="1" spc="-3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 people are commonly believed </a:t>
            </a:r>
            <a:r>
              <a:rPr lang="en-US" sz="3000" b="1" spc="-3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be </a:t>
            </a:r>
            <a:r>
              <a:rPr lang="en-US" sz="3000" b="1" spc="-3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  			          </a:t>
            </a:r>
            <a:endParaRPr lang="en-US" sz="3000" spc="-7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66633" y="2040738"/>
            <a:ext cx="204254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chemicals</a:t>
            </a:r>
            <a:endParaRPr lang="en-US" sz="3000" dirty="0">
              <a:solidFill>
                <a:srgbClr val="FFFF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703686"/>
            <a:ext cx="845237" cy="84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5831292" y="2046099"/>
            <a:ext cx="114646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roots</a:t>
            </a:r>
            <a:endParaRPr lang="en-US" sz="3000" dirty="0">
              <a:solidFill>
                <a:srgbClr val="FFFF00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535" y="1700807"/>
            <a:ext cx="967478" cy="85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7693180" y="2049829"/>
            <a:ext cx="135806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leaves</a:t>
            </a:r>
            <a:endParaRPr lang="en-US" sz="3000" dirty="0">
              <a:solidFill>
                <a:srgbClr val="FFFF00"/>
              </a:solidFill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9096" y="1674190"/>
            <a:ext cx="844482" cy="871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9703" y="2624035"/>
            <a:ext cx="898401" cy="909919"/>
          </a:xfrm>
          <a:prstGeom prst="ellipse">
            <a:avLst/>
          </a:prstGeom>
          <a:ln w="28575" cap="rnd">
            <a:solidFill>
              <a:srgbClr val="66FFFF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4185163" y="2956655"/>
            <a:ext cx="180850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3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armony</a:t>
            </a:r>
            <a:endParaRPr lang="en-US" sz="3000" dirty="0">
              <a:solidFill>
                <a:srgbClr val="FFFF00"/>
              </a:solidFill>
            </a:endParaRPr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480" y="3731303"/>
            <a:ext cx="1646129" cy="921832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4025648" y="3875796"/>
            <a:ext cx="198163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spc="-13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represents</a:t>
            </a:r>
            <a:endParaRPr lang="en-US" sz="3000" spc="-130" dirty="0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74985" y="5057420"/>
            <a:ext cx="1269899" cy="553998"/>
          </a:xfrm>
          <a:prstGeom prst="rect">
            <a:avLst/>
          </a:prstGeom>
          <a:ln w="28575">
            <a:solidFill>
              <a:srgbClr val="00FF00"/>
            </a:solidFill>
          </a:ln>
        </p:spPr>
        <p:txBody>
          <a:bodyPr wrap="none">
            <a:spAutoFit/>
          </a:bodyPr>
          <a:lstStyle/>
          <a:p>
            <a:r>
              <a:rPr lang="en-US" sz="3000" b="1" spc="-4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made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375884" y="5057420"/>
            <a:ext cx="155042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created</a:t>
            </a:r>
            <a:endParaRPr lang="en-US" sz="3000" dirty="0">
              <a:solidFill>
                <a:srgbClr val="FFFF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51047" y="6281556"/>
            <a:ext cx="150874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heaven</a:t>
            </a:r>
            <a:endParaRPr lang="en-US" sz="3000" dirty="0">
              <a:solidFill>
                <a:srgbClr val="FFFF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16221"/>
            <a:ext cx="9144000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800"/>
              </a:spcBef>
              <a:spcAft>
                <a:spcPts val="1800"/>
              </a:spcAft>
            </a:pPr>
            <a:r>
              <a:rPr lang="en-US" sz="3200" b="1" spc="-100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Checking vocabulary: </a:t>
            </a:r>
            <a:r>
              <a:rPr lang="en-US" sz="3000" b="1" spc="-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 the sentences by replacing a picture or a phrase with suitable </a:t>
            </a:r>
            <a:r>
              <a:rPr lang="en-US" sz="3000" b="1" spc="-1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word(s).</a:t>
            </a:r>
            <a:endParaRPr lang="en-US" sz="3000" b="1" spc="-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5713" y="6311052"/>
            <a:ext cx="3204000" cy="461665"/>
          </a:xfrm>
          <a:prstGeom prst="rect">
            <a:avLst/>
          </a:prstGeom>
          <a:ln w="28575">
            <a:solidFill>
              <a:srgbClr val="00FF00"/>
            </a:solidFill>
          </a:ln>
        </p:spPr>
        <p:txBody>
          <a:bodyPr wrap="square" lIns="36000" tIns="0" rIns="36000" bIns="0">
            <a:spAutoFit/>
          </a:bodyPr>
          <a:lstStyle/>
          <a:p>
            <a:r>
              <a:rPr lang="en-US" sz="3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home of God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776448" y="6237312"/>
            <a:ext cx="273630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 they die</a:t>
            </a:r>
            <a:r>
              <a:rPr lang="en-US" sz="3000" b="1" spc="-7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000" spc="-7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212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"/>
                            </p:stCondLst>
                            <p:childTnLst>
                              <p:par>
                                <p:cTn id="88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204 0.00208 L -0.17916 0.0037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65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2" grpId="0"/>
      <p:bldP spid="15" grpId="0"/>
      <p:bldP spid="7" grpId="0" animBg="1"/>
      <p:bldP spid="17" grpId="0"/>
      <p:bldP spid="18" grpId="0"/>
      <p:bldP spid="6" grpId="0" animBg="1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0374784"/>
              </p:ext>
            </p:extLst>
          </p:nvPr>
        </p:nvGraphicFramePr>
        <p:xfrm>
          <a:off x="16442" y="1307544"/>
          <a:ext cx="9127557" cy="5577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011942"/>
                <a:gridCol w="576064"/>
                <a:gridCol w="53955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000" b="1" i="0" dirty="0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Statements </a:t>
                      </a:r>
                      <a:endParaRPr lang="en-US" sz="3000" dirty="0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i="0" dirty="0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 </a:t>
                      </a:r>
                      <a:endParaRPr lang="en-US" sz="3000" dirty="0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i="0" dirty="0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  <a:endParaRPr lang="en-US" sz="3000" dirty="0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442913" indent="-442913">
                        <a:lnSpc>
                          <a:spcPts val="4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000" b="1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 Five-</a:t>
                      </a:r>
                      <a:r>
                        <a:rPr lang="en-US" sz="3000" b="1" dirty="0" err="1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coloured</a:t>
                      </a:r>
                      <a:r>
                        <a:rPr lang="en-US" sz="3000" b="1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sticky rice is </a:t>
                      </a:r>
                      <a:r>
                        <a:rPr lang="en-US" sz="3000" b="1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r>
                        <a:rPr lang="en-US" sz="3000" b="1" baseline="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b="1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traditional dish.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0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0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442913" indent="-442913">
                        <a:lnSpc>
                          <a:spcPts val="4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000" b="1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 Five-</a:t>
                      </a:r>
                      <a:r>
                        <a:rPr lang="en-US" sz="3000" b="1" dirty="0" err="1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coloured</a:t>
                      </a:r>
                      <a:r>
                        <a:rPr lang="en-US" sz="3000" b="1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sticky rice is</a:t>
                      </a:r>
                      <a:r>
                        <a:rPr lang="en-US" sz="3000" b="1" baseline="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b="1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made with chemicals.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0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0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442913" indent="-442913">
                        <a:lnSpc>
                          <a:spcPts val="4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000" b="1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 </a:t>
                      </a:r>
                      <a:r>
                        <a:rPr lang="en-US" sz="3000" b="1" spc="-7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</a:t>
                      </a:r>
                      <a:r>
                        <a:rPr lang="en-US" sz="3000" b="1" spc="-70" dirty="0" err="1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colours</a:t>
                      </a:r>
                      <a:r>
                        <a:rPr lang="en-US" sz="3000" b="1" spc="-7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represent the</a:t>
                      </a:r>
                      <a:r>
                        <a:rPr lang="en-US" sz="3000" b="1" spc="-70" baseline="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b="1" spc="-7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elements of life.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0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0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0744">
                <a:tc>
                  <a:txBody>
                    <a:bodyPr/>
                    <a:lstStyle/>
                    <a:p>
                      <a:pPr marL="442913" indent="-442913">
                        <a:lnSpc>
                          <a:spcPts val="4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000" b="1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 These elements create</a:t>
                      </a:r>
                      <a:r>
                        <a:rPr lang="en-US" sz="3000" b="1" baseline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b="1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harmony between people.</a:t>
                      </a:r>
                      <a:endParaRPr lang="en-US" sz="3000" b="1" dirty="0" smtClean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0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0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442913" indent="-442913">
                        <a:lnSpc>
                          <a:spcPts val="4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000" b="1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 </a:t>
                      </a:r>
                      <a:r>
                        <a:rPr lang="en-US" sz="3000" b="1" spc="-11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This rice is only made when</a:t>
                      </a:r>
                      <a:r>
                        <a:rPr lang="en-US" sz="3000" b="1" spc="-110" baseline="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b="1" spc="-11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there are guests.</a:t>
                      </a:r>
                      <a:endParaRPr lang="en-US" sz="3000" b="1" spc="-11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0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0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9" name="Rectangle 18"/>
          <p:cNvSpPr/>
          <p:nvPr/>
        </p:nvSpPr>
        <p:spPr>
          <a:xfrm>
            <a:off x="0" y="0"/>
            <a:ext cx="2915816" cy="669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4500"/>
              </a:lnSpc>
              <a:spcBef>
                <a:spcPts val="1800"/>
              </a:spcBef>
              <a:spcAft>
                <a:spcPts val="1800"/>
              </a:spcAft>
            </a:pPr>
            <a:r>
              <a:rPr lang="en-US" sz="36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LISTENING</a:t>
            </a:r>
            <a:r>
              <a:rPr lang="en-US" sz="3600" b="1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26" name="Rectangle 25"/>
          <p:cNvSpPr/>
          <p:nvPr/>
        </p:nvSpPr>
        <p:spPr>
          <a:xfrm>
            <a:off x="8028384" y="2164084"/>
            <a:ext cx="58862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  <a:sym typeface="Wingdings"/>
              </a:rPr>
              <a:t>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54868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2913" indent="-442913" algn="just"/>
            <a:r>
              <a:rPr lang="en-US" sz="3600" b="1" spc="-140" dirty="0">
                <a:solidFill>
                  <a:srgbClr val="FF0000"/>
                </a:solidFill>
                <a:latin typeface="Arial Narrow" panose="020B0606020202030204" pitchFamily="34" charset="0"/>
                <a:cs typeface="Arial" pitchFamily="34" charset="0"/>
              </a:rPr>
              <a:t>2. Listen to the passage and tick </a:t>
            </a:r>
            <a:r>
              <a:rPr lang="en-US" sz="3600" b="1" spc="-140" dirty="0" smtClean="0">
                <a:solidFill>
                  <a:srgbClr val="FF0000"/>
                </a:solidFill>
                <a:latin typeface="Arial Narrow" panose="020B0606020202030204" pitchFamily="34" charset="0"/>
                <a:cs typeface="Arial" pitchFamily="34" charset="0"/>
              </a:rPr>
              <a:t>(</a:t>
            </a:r>
            <a:r>
              <a:rPr lang="en-US" sz="3600" b="1" spc="-140" dirty="0" smtClean="0">
                <a:solidFill>
                  <a:srgbClr val="FF0000"/>
                </a:solidFill>
                <a:latin typeface="Arial Narrow" panose="020B0606020202030204" pitchFamily="34" charset="0"/>
                <a:cs typeface="Arial" pitchFamily="34" charset="0"/>
                <a:sym typeface="Wingdings"/>
              </a:rPr>
              <a:t></a:t>
            </a:r>
            <a:r>
              <a:rPr lang="en-US" sz="3600" b="1" spc="-140" dirty="0" smtClean="0">
                <a:solidFill>
                  <a:srgbClr val="FF0000"/>
                </a:solidFill>
                <a:latin typeface="Arial Narrow" panose="020B0606020202030204" pitchFamily="34" charset="0"/>
                <a:cs typeface="Arial" pitchFamily="34" charset="0"/>
              </a:rPr>
              <a:t>) </a:t>
            </a:r>
            <a:r>
              <a:rPr lang="en-US" sz="3600" b="1" spc="-140" dirty="0">
                <a:solidFill>
                  <a:srgbClr val="FF0000"/>
                </a:solidFill>
                <a:latin typeface="Arial Narrow" panose="020B0606020202030204" pitchFamily="34" charset="0"/>
                <a:cs typeface="Arial" pitchFamily="34" charset="0"/>
              </a:rPr>
              <a:t>true (T) </a:t>
            </a:r>
            <a:r>
              <a:rPr lang="en-US" sz="3600" b="1" spc="-140" dirty="0" smtClean="0">
                <a:solidFill>
                  <a:srgbClr val="FF0000"/>
                </a:solidFill>
                <a:latin typeface="Arial Narrow" panose="020B0606020202030204" pitchFamily="34" charset="0"/>
                <a:cs typeface="Arial" pitchFamily="34" charset="0"/>
              </a:rPr>
              <a:t>or false </a:t>
            </a:r>
            <a:r>
              <a:rPr lang="en-US" sz="3600" b="1" spc="-140" dirty="0">
                <a:solidFill>
                  <a:srgbClr val="FF0000"/>
                </a:solidFill>
                <a:latin typeface="Arial Narrow" panose="020B0606020202030204" pitchFamily="34" charset="0"/>
                <a:cs typeface="Arial" pitchFamily="34" charset="0"/>
              </a:rPr>
              <a:t>(F).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570125" y="3185212"/>
            <a:ext cx="58862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  <a:sym typeface="Wingdings"/>
              </a:rPr>
              <a:t></a:t>
            </a:r>
            <a:endParaRPr lang="en-US" sz="2800" dirty="0">
              <a:solidFill>
                <a:srgbClr val="FFFF00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539552" y="3789040"/>
            <a:ext cx="194421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2483768" y="3501008"/>
            <a:ext cx="471635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natural roots and leaves.</a:t>
            </a:r>
            <a:endParaRPr lang="en-US" sz="3000" dirty="0">
              <a:solidFill>
                <a:srgbClr val="FFFF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996250" y="4093552"/>
            <a:ext cx="58862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  <a:sym typeface="Wingdings"/>
              </a:rPr>
              <a:t>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599621" y="4801438"/>
            <a:ext cx="58862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  <a:sym typeface="Wingdings"/>
              </a:rPr>
              <a:t></a:t>
            </a:r>
            <a:endParaRPr lang="en-US" sz="2800" dirty="0">
              <a:solidFill>
                <a:srgbClr val="FFFF00"/>
              </a:solidFill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2195736" y="5517232"/>
            <a:ext cx="122413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3528052" y="5207022"/>
            <a:ext cx="345479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heaven and earth.</a:t>
            </a:r>
            <a:endParaRPr lang="en-US" sz="3000" dirty="0">
              <a:solidFill>
                <a:srgbClr val="FFFF0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8617006" y="5949280"/>
            <a:ext cx="58862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  <a:sym typeface="Wingdings"/>
              </a:rPr>
              <a:t>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590176" y="6317971"/>
            <a:ext cx="63119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at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Tet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in festivals and ceremonies</a:t>
            </a:r>
            <a:r>
              <a:rPr lang="en-US" sz="2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2" name="track-21Listeni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55660" y="299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9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132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6" grpId="0"/>
      <p:bldP spid="14" grpId="0"/>
      <p:bldP spid="17" grpId="0"/>
      <p:bldP spid="21" grpId="0"/>
      <p:bldP spid="22" grpId="0"/>
      <p:bldP spid="28" grpId="0"/>
      <p:bldP spid="29" grpId="0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980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2913" indent="-442913"/>
            <a:r>
              <a:rPr lang="vi-VN" sz="3200" b="1" dirty="0">
                <a:solidFill>
                  <a:srgbClr val="FF0000"/>
                </a:solidFill>
              </a:rPr>
              <a:t>3. 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again and 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 the sentences.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836712"/>
            <a:ext cx="9144000" cy="5837495"/>
          </a:xfrm>
          <a:prstGeom prst="rect">
            <a:avLst/>
          </a:prstGeom>
        </p:spPr>
        <p:txBody>
          <a:bodyPr wrap="square" rIns="36000">
            <a:spAutoFit/>
          </a:bodyPr>
          <a:lstStyle/>
          <a:p>
            <a:pPr marL="365125" indent="-365125" algn="just">
              <a:lnSpc>
                <a:spcPts val="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	</a:t>
            </a:r>
            <a:r>
              <a:rPr lang="en-US" sz="3000" b="1" spc="-5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Five-</a:t>
            </a:r>
            <a:r>
              <a:rPr lang="en-US" sz="3000" b="1" spc="-5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coloured</a:t>
            </a:r>
            <a:r>
              <a:rPr lang="en-US" sz="3000" b="1" spc="-5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spc="-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sticky rice is made by </a:t>
            </a:r>
            <a:r>
              <a:rPr lang="en-US" sz="3000" b="1" spc="-5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ethnic minorities </a:t>
            </a:r>
            <a:r>
              <a:rPr lang="en-US" sz="3000" b="1" spc="-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</a:t>
            </a:r>
            <a:r>
              <a:rPr lang="en-US" sz="3000" b="1" spc="-5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northern </a:t>
            </a:r>
            <a:r>
              <a:rPr lang="en-US" sz="3000" spc="-5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</a:t>
            </a:r>
            <a:r>
              <a:rPr lang="en-US" sz="3000" b="1" spc="-5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spc="-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regions.</a:t>
            </a:r>
          </a:p>
          <a:p>
            <a:pPr marL="365125" indent="-365125" algn="just">
              <a:lnSpc>
                <a:spcPts val="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	The 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dish has </a:t>
            </a:r>
            <a:r>
              <a:rPr lang="en-US" sz="3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five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colours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red, yellow, green</a:t>
            </a:r>
            <a:r>
              <a:rPr lang="en-US" sz="3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</a:t>
            </a:r>
            <a:r>
              <a:rPr lang="en-US" sz="3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3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white.</a:t>
            </a:r>
          </a:p>
          <a:p>
            <a:pPr marL="365125" indent="-365125" algn="just">
              <a:lnSpc>
                <a:spcPts val="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	It 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made using </a:t>
            </a:r>
            <a:r>
              <a:rPr lang="en-US" sz="3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</a:t>
            </a:r>
            <a:r>
              <a:rPr lang="en-US" sz="3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roots and </a:t>
            </a:r>
            <a:r>
              <a:rPr lang="en-US" sz="3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leaves.</a:t>
            </a:r>
          </a:p>
          <a:p>
            <a:pPr marL="365125" indent="-365125" algn="just">
              <a:lnSpc>
                <a:spcPts val="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	The 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colour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symbolises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</a:t>
            </a:r>
            <a:r>
              <a:rPr lang="en-US" sz="3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65125" indent="-365125" algn="just">
              <a:lnSpc>
                <a:spcPts val="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	Five-</a:t>
            </a:r>
            <a:r>
              <a:rPr lang="en-US" sz="3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coloured</a:t>
            </a:r>
            <a:r>
              <a:rPr lang="en-US" sz="3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sticky rice is made on </a:t>
            </a:r>
            <a:r>
              <a:rPr lang="en-US" sz="3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special occasions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for festivals and 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5447144" y="6006048"/>
            <a:ext cx="2340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ceremonies </a:t>
            </a:r>
            <a:endParaRPr lang="en-US" sz="3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969664" y="1587272"/>
            <a:ext cx="2592000" cy="553998"/>
          </a:xfrm>
          <a:prstGeom prst="rect">
            <a:avLst/>
          </a:prstGeom>
        </p:spPr>
        <p:txBody>
          <a:bodyPr wrap="square" lIns="72000" rIns="3600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mountainous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95536" y="3001144"/>
            <a:ext cx="254253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purple/black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419872" y="3788936"/>
            <a:ext cx="146706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natural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857096" y="4587954"/>
            <a:ext cx="131799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5" name="track-22Listeni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7504" y="61653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676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1144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0" grpId="0"/>
      <p:bldP spid="11" grpId="0"/>
      <p:bldP spid="12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6896" y="-14748"/>
            <a:ext cx="9144000" cy="7068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3300"/>
              </a:lnSpc>
            </a:pPr>
            <a:r>
              <a:rPr lang="en-US" sz="2600" b="1" i="1" spc="-8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Audio script: </a:t>
            </a:r>
            <a:r>
              <a:rPr lang="en-US" sz="2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Five-</a:t>
            </a:r>
            <a:r>
              <a:rPr lang="en-US" sz="29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coloured</a:t>
            </a:r>
            <a:r>
              <a:rPr lang="en-US" sz="2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sticky rice is an important traditional dish of many ethnic minorities in the </a:t>
            </a:r>
            <a:r>
              <a:rPr lang="en-US" sz="29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northern mountainous </a:t>
            </a:r>
            <a:r>
              <a:rPr lang="en-US" sz="2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regions. People call the dish </a:t>
            </a:r>
            <a:r>
              <a:rPr lang="en-US" sz="29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five-</a:t>
            </a:r>
            <a:r>
              <a:rPr lang="en-US" sz="29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coloured</a:t>
            </a:r>
            <a:r>
              <a:rPr lang="en-US" sz="29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sticky rice because it has </a:t>
            </a:r>
            <a:r>
              <a:rPr lang="en-US" sz="29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five </a:t>
            </a:r>
            <a:r>
              <a:rPr lang="en-US" sz="29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colours</a:t>
            </a:r>
            <a:r>
              <a:rPr lang="en-US" sz="2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9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red, yellow</a:t>
            </a:r>
            <a:r>
              <a:rPr lang="en-US" sz="2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green, purple and white. The things that create the </a:t>
            </a:r>
            <a:r>
              <a:rPr lang="en-US" sz="29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colours</a:t>
            </a:r>
            <a:r>
              <a:rPr lang="en-US" sz="2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are not chemicals but natural </a:t>
            </a:r>
            <a:r>
              <a:rPr lang="en-US" sz="29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roots and leaves</a:t>
            </a:r>
            <a:r>
              <a:rPr lang="en-US" sz="2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The </a:t>
            </a:r>
            <a:r>
              <a:rPr lang="en-US" sz="29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five </a:t>
            </a:r>
            <a:r>
              <a:rPr lang="en-US" sz="29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colours</a:t>
            </a:r>
            <a:r>
              <a:rPr lang="en-US" sz="2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the dish represent </a:t>
            </a:r>
            <a:r>
              <a:rPr lang="en-US" sz="29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five </a:t>
            </a:r>
            <a:r>
              <a:rPr lang="en-US" sz="2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elements of life according to Vietnamese </a:t>
            </a:r>
            <a:r>
              <a:rPr lang="en-US" sz="29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beliefs: yellow </a:t>
            </a:r>
            <a:r>
              <a:rPr lang="en-US" sz="2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earth, red is </a:t>
            </a:r>
            <a:r>
              <a:rPr lang="en-US" sz="29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fire</a:t>
            </a:r>
            <a:r>
              <a:rPr lang="en-US" sz="2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green is plants, white is metal, and purple or black is water. People </a:t>
            </a:r>
            <a:r>
              <a:rPr lang="en-US" sz="29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believe that </a:t>
            </a:r>
            <a:r>
              <a:rPr lang="en-US" sz="2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these </a:t>
            </a:r>
            <a:r>
              <a:rPr lang="en-US" sz="29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five </a:t>
            </a:r>
            <a:r>
              <a:rPr lang="en-US" sz="2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elements create harmony between heaven and earth. Five-</a:t>
            </a:r>
            <a:r>
              <a:rPr lang="en-US" sz="29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coloured</a:t>
            </a:r>
            <a:r>
              <a:rPr lang="en-US" sz="2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sticky rice is </a:t>
            </a:r>
            <a:r>
              <a:rPr lang="en-US" sz="29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usually made </a:t>
            </a:r>
            <a:r>
              <a:rPr lang="en-US" sz="2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enjoyed at </a:t>
            </a:r>
            <a:r>
              <a:rPr lang="en-US" sz="29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Tet</a:t>
            </a:r>
            <a:r>
              <a:rPr lang="en-US" sz="2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in festivals and ceremonies, on special occasions, and whenever the </a:t>
            </a:r>
            <a:r>
              <a:rPr lang="en-US" sz="29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family has </a:t>
            </a:r>
            <a:r>
              <a:rPr lang="en-US" sz="2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guests. </a:t>
            </a:r>
          </a:p>
        </p:txBody>
      </p:sp>
      <p:pic>
        <p:nvPicPr>
          <p:cNvPr id="3" name="track-21Tapescrip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7504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342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06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7504" y="43638"/>
            <a:ext cx="249953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Writing:</a:t>
            </a:r>
            <a:endParaRPr lang="en-US" sz="4800" b="1" dirty="0">
              <a:ln>
                <a:solidFill>
                  <a:srgbClr val="FF0000"/>
                </a:solidFill>
              </a:ln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858778"/>
            <a:ext cx="910850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2913" indent="-442913"/>
            <a:r>
              <a:rPr lang="en-US" sz="3000" b="1" spc="-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 Read the notes on how to make yellow </a:t>
            </a:r>
            <a:r>
              <a:rPr lang="en-US" sz="3000" b="1" spc="-1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sticky rice</a:t>
            </a:r>
            <a:r>
              <a:rPr lang="en-US" sz="3000" b="1" spc="-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2498516" y="254950"/>
            <a:ext cx="544251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2913" indent="-442913"/>
            <a:r>
              <a:rPr lang="en-US" sz="3000" b="1" spc="-100" dirty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make yellow sticky rice</a:t>
            </a:r>
          </a:p>
        </p:txBody>
      </p:sp>
      <p:sp>
        <p:nvSpPr>
          <p:cNvPr id="7" name="Rectangle 6"/>
          <p:cNvSpPr/>
          <p:nvPr/>
        </p:nvSpPr>
        <p:spPr>
          <a:xfrm>
            <a:off x="-28679" y="3329602"/>
            <a:ext cx="9064260" cy="35932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900"/>
              </a:lnSpc>
            </a:pPr>
            <a:r>
              <a:rPr lang="en-US" sz="3000" b="1" i="1" dirty="0" smtClean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Notes:</a:t>
            </a:r>
          </a:p>
          <a:p>
            <a:pPr>
              <a:lnSpc>
                <a:spcPts val="3900"/>
              </a:lnSpc>
            </a:pPr>
            <a:r>
              <a:rPr lang="en-US" sz="3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Soak </a:t>
            </a:r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sticky rice – water – </a:t>
            </a:r>
            <a:r>
              <a:rPr lang="en-US" sz="3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five </a:t>
            </a:r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hours </a:t>
            </a:r>
            <a:r>
              <a:rPr lang="en-US" sz="3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  <a:p>
            <a:pPr>
              <a:lnSpc>
                <a:spcPts val="3900"/>
              </a:lnSpc>
            </a:pPr>
            <a:r>
              <a:rPr lang="en-US" sz="3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Rinse rice – </a:t>
            </a:r>
            <a:r>
              <a:rPr lang="en-US" sz="3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drain</a:t>
            </a:r>
          </a:p>
          <a:p>
            <a:pPr>
              <a:lnSpc>
                <a:spcPts val="3900"/>
              </a:lnSpc>
            </a:pPr>
            <a:r>
              <a:rPr lang="en-US" sz="3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Mix well </a:t>
            </a:r>
            <a:r>
              <a:rPr lang="en-US" sz="3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w/ </a:t>
            </a:r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turmeric </a:t>
            </a:r>
            <a:r>
              <a:rPr lang="en-US" sz="3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extract, wait </a:t>
            </a:r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10 </a:t>
            </a:r>
            <a:r>
              <a:rPr lang="en-US" sz="3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mins</a:t>
            </a:r>
            <a:r>
              <a:rPr lang="en-US" sz="3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ts val="3900"/>
              </a:lnSpc>
            </a:pPr>
            <a:r>
              <a:rPr lang="en-US" sz="3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Add coconut + salt – mix </a:t>
            </a:r>
            <a:r>
              <a:rPr lang="en-US" sz="3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well</a:t>
            </a:r>
          </a:p>
          <a:p>
            <a:pPr>
              <a:lnSpc>
                <a:spcPts val="3900"/>
              </a:lnSpc>
            </a:pPr>
            <a:r>
              <a:rPr lang="en-US" sz="3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Steam – 30 </a:t>
            </a:r>
            <a:r>
              <a:rPr lang="en-US" sz="3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mins</a:t>
            </a:r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3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 cooked</a:t>
            </a:r>
            <a:endParaRPr lang="en-US" sz="3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3900"/>
              </a:lnSpc>
            </a:pPr>
            <a:r>
              <a:rPr lang="en-US" sz="3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Serve </a:t>
            </a:r>
          </a:p>
        </p:txBody>
      </p:sp>
      <p:sp>
        <p:nvSpPr>
          <p:cNvPr id="8" name="Rectangle 7"/>
          <p:cNvSpPr/>
          <p:nvPr/>
        </p:nvSpPr>
        <p:spPr>
          <a:xfrm>
            <a:off x="-36512" y="1418000"/>
            <a:ext cx="593242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§"/>
            </a:pPr>
            <a:r>
              <a:rPr lang="en-US" sz="3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Sticky rice: 500g</a:t>
            </a:r>
          </a:p>
          <a:p>
            <a:pPr marL="457200" lvl="0" indent="-457200">
              <a:buFont typeface="Wingdings" panose="05000000000000000000" pitchFamily="2" charset="2"/>
              <a:buChar char="§"/>
            </a:pPr>
            <a:r>
              <a:rPr lang="en-US" sz="3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Turmeric: three </a:t>
            </a:r>
            <a:r>
              <a:rPr lang="en-US" sz="3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tbsp</a:t>
            </a:r>
            <a:r>
              <a:rPr lang="en-US" sz="3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extract</a:t>
            </a:r>
          </a:p>
          <a:p>
            <a:pPr marL="457200" lvl="0" indent="-457200">
              <a:buFont typeface="Wingdings" panose="05000000000000000000" pitchFamily="2" charset="2"/>
              <a:buChar char="§"/>
            </a:pPr>
            <a:r>
              <a:rPr lang="en-US" sz="3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Shredded coconut: one cup</a:t>
            </a:r>
          </a:p>
          <a:p>
            <a:pPr marL="457200" lvl="0" indent="-457200">
              <a:buFont typeface="Wingdings" panose="05000000000000000000" pitchFamily="2" charset="2"/>
              <a:buChar char="§"/>
            </a:pPr>
            <a:r>
              <a:rPr lang="en-US" sz="3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Salt: 1/4 </a:t>
            </a:r>
            <a:r>
              <a:rPr lang="en-US" sz="30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tsp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923928" y="1397968"/>
            <a:ext cx="251594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  <a:latin typeface="Franklin Gothic Demi" panose="020B0703020102020204" pitchFamily="34" charset="0"/>
                <a:cs typeface="Arial" panose="020B0604020202020204" pitchFamily="34" charset="0"/>
              </a:rPr>
              <a:t>1 tablespoon = 15ml</a:t>
            </a:r>
          </a:p>
        </p:txBody>
      </p:sp>
      <p:sp>
        <p:nvSpPr>
          <p:cNvPr id="9" name="Rectangle 8"/>
          <p:cNvSpPr/>
          <p:nvPr/>
        </p:nvSpPr>
        <p:spPr>
          <a:xfrm>
            <a:off x="2509777" y="3328377"/>
            <a:ext cx="21518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  <a:latin typeface="Franklin Gothic Demi" panose="020B0703020102020204" pitchFamily="34" charset="0"/>
                <a:cs typeface="Arial" panose="020B0604020202020204" pitchFamily="34" charset="0"/>
              </a:rPr>
              <a:t>1 teaspoon = 5ml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1" y="1598781"/>
            <a:ext cx="3419992" cy="2278318"/>
          </a:xfrm>
          <a:prstGeom prst="ellipse">
            <a:avLst/>
          </a:prstGeom>
          <a:ln w="38100">
            <a:solidFill>
              <a:srgbClr val="FF00FF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Oval Callout 4"/>
          <p:cNvSpPr/>
          <p:nvPr/>
        </p:nvSpPr>
        <p:spPr>
          <a:xfrm>
            <a:off x="3305352" y="1907712"/>
            <a:ext cx="963868" cy="513176"/>
          </a:xfrm>
          <a:prstGeom prst="wedgeEllipseCallout">
            <a:avLst>
              <a:gd name="adj1" fmla="val 20500"/>
              <a:gd name="adj2" fmla="val -105996"/>
            </a:avLst>
          </a:prstGeom>
          <a:noFill/>
          <a:ln w="381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Callout 11"/>
          <p:cNvSpPr/>
          <p:nvPr/>
        </p:nvSpPr>
        <p:spPr>
          <a:xfrm>
            <a:off x="1962779" y="2800453"/>
            <a:ext cx="809021" cy="513176"/>
          </a:xfrm>
          <a:prstGeom prst="wedgeEllipseCallout">
            <a:avLst>
              <a:gd name="adj1" fmla="val 17440"/>
              <a:gd name="adj2" fmla="val 86558"/>
            </a:avLst>
          </a:prstGeom>
          <a:noFill/>
          <a:ln w="381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414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5" grpId="0" animBg="1"/>
      <p:bldP spid="12" grpId="0" animBg="1"/>
    </p:bldLst>
  </p:timing>
</p:sld>
</file>

<file path=ppt/theme/theme1.xml><?xml version="1.0" encoding="utf-8"?>
<a:theme xmlns:a="http://schemas.openxmlformats.org/drawingml/2006/main" name="Unit 03 Peoples of Viet Nam Lesson 6 Skills 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Unit 03 Peoples of Viet Nam Lesson 6 Skills 2</Template>
  <TotalTime>8</TotalTime>
  <Words>1025</Words>
  <Application>Microsoft Office PowerPoint</Application>
  <PresentationFormat>On-screen Show (4:3)</PresentationFormat>
  <Paragraphs>145</Paragraphs>
  <Slides>16</Slides>
  <Notes>1</Notes>
  <HiddenSlides>0</HiddenSlides>
  <MMClips>4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Unit 03 Peoples of Viet Nam Lesson 6 Skills 2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3 LESSON 6</dc:title>
  <dc:creator>Dương Quang Minh</dc:creator>
  <cp:lastModifiedBy>C.Vang</cp:lastModifiedBy>
  <cp:revision>4</cp:revision>
  <dcterms:created xsi:type="dcterms:W3CDTF">2018-09-23T14:20:50Z</dcterms:created>
  <dcterms:modified xsi:type="dcterms:W3CDTF">2020-04-07T04:03:45Z</dcterms:modified>
</cp:coreProperties>
</file>