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45" r:id="rId2"/>
    <p:sldMasterId id="2147483774" r:id="rId3"/>
  </p:sldMasterIdLst>
  <p:sldIdLst>
    <p:sldId id="256" r:id="rId4"/>
    <p:sldId id="257" r:id="rId5"/>
    <p:sldId id="258" r:id="rId6"/>
    <p:sldId id="259" r:id="rId7"/>
    <p:sldId id="274" r:id="rId8"/>
    <p:sldId id="272" r:id="rId9"/>
    <p:sldId id="273" r:id="rId10"/>
    <p:sldId id="262" r:id="rId11"/>
    <p:sldId id="263" r:id="rId12"/>
    <p:sldId id="264" r:id="rId13"/>
    <p:sldId id="265" r:id="rId14"/>
    <p:sldId id="268" r:id="rId15"/>
    <p:sldId id="266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E02"/>
    <a:srgbClr val="BA2D0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372" y="10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7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8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9641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38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1696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70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92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12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04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1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7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26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55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85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84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5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21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1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4940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48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843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62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06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560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48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82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85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463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499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97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76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030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004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85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770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5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3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8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23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2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1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F6B09-FE26-4E7D-A792-EA239B36807A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D0ABE-B759-4B2C-979C-33B689CC5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3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7.xml"/><Relationship Id="rId1" Type="http://schemas.openxmlformats.org/officeDocument/2006/relationships/audio" Target="file:///C:\Users\Admin\Downloads\VuonCaoVietNam-VA-4538902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1491" y="9658656"/>
            <a:ext cx="5802490" cy="948263"/>
          </a:xfrm>
        </p:spPr>
        <p:txBody>
          <a:bodyPr>
            <a:normAutofit lnSpcReduction="10000"/>
          </a:bodyPr>
          <a:lstStyle/>
          <a:p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pic>
        <p:nvPicPr>
          <p:cNvPr id="1026" name="Picture 2" descr="http://anhdep.taothiep.vn/welcome/s0sa_w_color_1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478" y="179537"/>
            <a:ext cx="7484533" cy="204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thovetranhtuong.com/wp-content/uploads/2017/06/ve-tranh-tuong-cute-dang-yeu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8" y="3968262"/>
            <a:ext cx="2286000" cy="205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VuonCaoVietNam-VA-45389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035800" y="1803400"/>
            <a:ext cx="228600" cy="228600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968501" y="2286001"/>
            <a:ext cx="9169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6000" b="1" dirty="0">
                <a:solidFill>
                  <a:srgbClr val="0070C0"/>
                </a:solidFill>
                <a:latin typeface="Tempus Sans ITC" pitchFamily="82" charset="0"/>
              </a:rPr>
              <a:t>G</a:t>
            </a:r>
            <a:r>
              <a:rPr lang="vi-VN" sz="6000" b="1" dirty="0">
                <a:solidFill>
                  <a:srgbClr val="0070C0"/>
                </a:solidFill>
                <a:latin typeface="VNI-Ariston" pitchFamily="2" charset="0"/>
              </a:rPr>
              <a:t>oo</a:t>
            </a:r>
            <a:r>
              <a:rPr lang="en-US" sz="6000" b="1" dirty="0">
                <a:solidFill>
                  <a:srgbClr val="0070C0"/>
                </a:solidFill>
                <a:latin typeface="Tempus Sans ITC" pitchFamily="82" charset="0"/>
              </a:rPr>
              <a:t>d </a:t>
            </a:r>
            <a:r>
              <a:rPr lang="en-US" sz="6000" b="1" dirty="0" smtClean="0">
                <a:solidFill>
                  <a:srgbClr val="0070C0"/>
                </a:solidFill>
                <a:latin typeface="Tempus Sans ITC" pitchFamily="82" charset="0"/>
              </a:rPr>
              <a:t>morning!</a:t>
            </a:r>
            <a:endParaRPr lang="en-US" sz="2000" b="1" dirty="0">
              <a:solidFill>
                <a:srgbClr val="0070C0"/>
              </a:solidFill>
              <a:latin typeface="Tempus Sans ITC" pitchFamily="82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0070C0"/>
                </a:solidFill>
                <a:latin typeface="Tempus Sans ITC" pitchFamily="82" charset="0"/>
              </a:rPr>
              <a:t>                                                                  </a:t>
            </a:r>
            <a:r>
              <a:rPr lang="en-US" sz="6000" b="1" dirty="0" smtClean="0">
                <a:solidFill>
                  <a:srgbClr val="0070C0"/>
                </a:solidFill>
                <a:latin typeface="Tempus Sans ITC" pitchFamily="82" charset="0"/>
              </a:rPr>
              <a:t>Everybody </a:t>
            </a:r>
            <a:endParaRPr lang="en-US" sz="6000" b="1" dirty="0">
              <a:solidFill>
                <a:srgbClr val="0070C0"/>
              </a:solidFill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162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3317" y="0"/>
            <a:ext cx="3005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Pronunciation</a:t>
            </a:r>
            <a:endParaRPr lang="en-US" sz="3600" dirty="0" smtClean="0">
              <a:solidFill>
                <a:srgbClr val="FF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4588" y="646331"/>
            <a:ext cx="730680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Stress in words starting with 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un- and </a:t>
            </a:r>
            <a:r>
              <a:rPr lang="en-US" sz="3200" b="1" i="1" dirty="0" err="1" smtClean="0">
                <a:solidFill>
                  <a:schemeClr val="accent6">
                    <a:lumMod val="50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im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-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7067" y="1315641"/>
            <a:ext cx="11424356" cy="53713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- When we add the prefix </a:t>
            </a:r>
            <a:r>
              <a:rPr lang="en-US" sz="3200" i="1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un- or </a:t>
            </a:r>
            <a:r>
              <a:rPr lang="en-US" sz="3200" i="1" dirty="0" err="1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im</a:t>
            </a:r>
            <a:r>
              <a:rPr lang="en-US" sz="3200" i="1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- (meaning </a:t>
            </a:r>
            <a:r>
              <a:rPr lang="en-US" sz="3200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‘not’) to a root word, the stress of the word does not normally change.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i="1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Example: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i="1" dirty="0" smtClean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- 'friendly → </a:t>
            </a:r>
            <a:r>
              <a:rPr lang="en-US" sz="3200" i="1" dirty="0" err="1" smtClean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un'friendly</a:t>
            </a:r>
            <a:endParaRPr lang="en-US" sz="3200" i="1" dirty="0" smtClean="0">
              <a:solidFill>
                <a:srgbClr val="C0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- 'probable → </a:t>
            </a:r>
            <a:r>
              <a:rPr lang="en-US" sz="3200" dirty="0" err="1" smtClean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im'probable</a:t>
            </a:r>
            <a:endParaRPr lang="en-US" sz="3200" dirty="0" smtClean="0">
              <a:solidFill>
                <a:srgbClr val="C0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Note: When we add the prefix </a:t>
            </a:r>
            <a:r>
              <a:rPr lang="en-US" sz="3200" i="1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un- or </a:t>
            </a:r>
            <a:r>
              <a:rPr lang="en-US" sz="3200" i="1" dirty="0" err="1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im</a:t>
            </a:r>
            <a:r>
              <a:rPr lang="en-US" sz="3200" i="1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- to a </a:t>
            </a:r>
            <a:r>
              <a:rPr lang="en-US" sz="3200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one-syllable word, the stress falls on the root word.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i="1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Example: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i="1" dirty="0" smtClean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- fair → </a:t>
            </a:r>
            <a:r>
              <a:rPr lang="en-US" sz="3200" i="1" dirty="0" err="1" smtClean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un'fair</a:t>
            </a:r>
            <a:endParaRPr lang="en-US" sz="3200" i="1" dirty="0" smtClean="0">
              <a:solidFill>
                <a:srgbClr val="C0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- pure → </a:t>
            </a:r>
            <a:r>
              <a:rPr lang="en-US" sz="3200" dirty="0" err="1" smtClean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im'pure</a:t>
            </a:r>
            <a:endParaRPr lang="en-US" sz="3200" dirty="0">
              <a:solidFill>
                <a:srgbClr val="C0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2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57511" y="190481"/>
            <a:ext cx="86726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Activity 4. </a:t>
            </a:r>
            <a:r>
              <a:rPr lang="en-US" sz="2800" u="sng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Listen and repeat the following words.</a:t>
            </a:r>
          </a:p>
          <a:p>
            <a:r>
              <a:rPr lang="en-US" sz="2800" u="sng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Mark the stressed syllables in the words.</a:t>
            </a:r>
          </a:p>
        </p:txBody>
      </p:sp>
      <p:sp>
        <p:nvSpPr>
          <p:cNvPr id="6" name="Wave 5"/>
          <p:cNvSpPr/>
          <p:nvPr/>
        </p:nvSpPr>
        <p:spPr>
          <a:xfrm>
            <a:off x="3677355" y="1144588"/>
            <a:ext cx="7676445" cy="5412218"/>
          </a:xfrm>
          <a:prstGeom prst="wave">
            <a:avLst>
              <a:gd name="adj1" fmla="val 12500"/>
              <a:gd name="adj2" fmla="val -2118"/>
            </a:avLst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sz="3200" dirty="0" smtClean="0">
                <a:solidFill>
                  <a:srgbClr val="00B0F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            </a:t>
            </a:r>
            <a:r>
              <a:rPr lang="en-US" sz="3200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unforeseen      unlucky</a:t>
            </a:r>
          </a:p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             immature        unwise</a:t>
            </a:r>
          </a:p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             impatient        unhealthy</a:t>
            </a:r>
          </a:p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             impure             unhurt</a:t>
            </a:r>
          </a:p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             impossible      unlimited</a:t>
            </a:r>
          </a:p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             Unnatural       impolite</a:t>
            </a:r>
            <a:endParaRPr lang="en-US" sz="3200" dirty="0">
              <a:solidFill>
                <a:srgbClr val="00206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02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26544" y="1086178"/>
            <a:ext cx="955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Activity 5. </a:t>
            </a:r>
            <a:r>
              <a:rPr lang="en-US" sz="3200" u="sng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Put the words from 4 in the right columns</a:t>
            </a:r>
            <a:r>
              <a:rPr lang="en-US" sz="3200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28513"/>
              </p:ext>
            </p:extLst>
          </p:nvPr>
        </p:nvGraphicFramePr>
        <p:xfrm>
          <a:off x="1910644" y="2254955"/>
          <a:ext cx="8712200" cy="3175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050"/>
                <a:gridCol w="2178050"/>
                <a:gridCol w="2178050"/>
                <a:gridCol w="2178050"/>
              </a:tblGrid>
              <a:tr h="42765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oO </a:t>
                      </a:r>
                      <a:endParaRPr lang="en-US" sz="2800" dirty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oOo</a:t>
                      </a:r>
                      <a:r>
                        <a:rPr lang="en-US" sz="2800" dirty="0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 </a:t>
                      </a:r>
                      <a:endParaRPr lang="en-US" sz="2800" dirty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ooO</a:t>
                      </a:r>
                      <a:endParaRPr lang="en-US" sz="2800" dirty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oOoo</a:t>
                      </a:r>
                      <a:endParaRPr lang="en-US" sz="2800" dirty="0" smtClean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2657035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1217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91644" y="1429078"/>
            <a:ext cx="955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Activity 5. </a:t>
            </a:r>
            <a:r>
              <a:rPr lang="en-US" sz="3200" u="sng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Put the words from 4 in the right columns</a:t>
            </a:r>
            <a:r>
              <a:rPr lang="en-US" sz="3200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138075"/>
              </p:ext>
            </p:extLst>
          </p:nvPr>
        </p:nvGraphicFramePr>
        <p:xfrm>
          <a:off x="1910644" y="2254955"/>
          <a:ext cx="8712200" cy="3175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050"/>
                <a:gridCol w="2178050"/>
                <a:gridCol w="2178050"/>
                <a:gridCol w="2178050"/>
              </a:tblGrid>
              <a:tr h="42765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oO </a:t>
                      </a:r>
                      <a:endParaRPr lang="en-US" sz="2800" dirty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oOo</a:t>
                      </a:r>
                      <a:r>
                        <a:rPr lang="en-US" sz="2800" dirty="0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 </a:t>
                      </a:r>
                      <a:endParaRPr lang="en-US" sz="2800" dirty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ooO</a:t>
                      </a:r>
                      <a:endParaRPr lang="en-US" sz="2800" dirty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oOoo</a:t>
                      </a:r>
                      <a:endParaRPr lang="en-US" sz="2800" dirty="0" smtClean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265703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Unwise</a:t>
                      </a:r>
                    </a:p>
                    <a:p>
                      <a:pPr algn="ctr"/>
                      <a:r>
                        <a:rPr lang="en-US" sz="3200" dirty="0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Impure</a:t>
                      </a:r>
                    </a:p>
                    <a:p>
                      <a:pPr algn="ctr"/>
                      <a:r>
                        <a:rPr lang="en-US" sz="3200" dirty="0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Unhurt </a:t>
                      </a:r>
                      <a:endParaRPr lang="en-US" sz="3200" dirty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Unlucky</a:t>
                      </a:r>
                    </a:p>
                    <a:p>
                      <a:pPr algn="ctr"/>
                      <a:r>
                        <a:rPr lang="en-US" sz="3200" dirty="0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Impatient</a:t>
                      </a:r>
                    </a:p>
                    <a:p>
                      <a:pPr algn="ctr"/>
                      <a:r>
                        <a:rPr lang="en-US" sz="3200" dirty="0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Unnatural</a:t>
                      </a:r>
                    </a:p>
                    <a:p>
                      <a:pPr algn="ctr"/>
                      <a:r>
                        <a:rPr lang="en-US" sz="3200" dirty="0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Unhealthy </a:t>
                      </a:r>
                      <a:endParaRPr lang="en-US" sz="3200" dirty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Impolite</a:t>
                      </a:r>
                    </a:p>
                    <a:p>
                      <a:pPr algn="ctr"/>
                      <a:r>
                        <a:rPr lang="en-US" sz="3200" dirty="0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Unforeseen</a:t>
                      </a:r>
                    </a:p>
                    <a:p>
                      <a:pPr algn="ctr"/>
                      <a:r>
                        <a:rPr lang="en-US" sz="3200" dirty="0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Immature </a:t>
                      </a:r>
                      <a:endParaRPr lang="en-US" sz="3200" dirty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Impossible</a:t>
                      </a:r>
                    </a:p>
                    <a:p>
                      <a:pPr algn="ctr"/>
                      <a:r>
                        <a:rPr lang="en-US" sz="3200" dirty="0" smtClean="0">
                          <a:latin typeface="Times" panose="020B0500000000000000" pitchFamily="34" charset="0"/>
                          <a:ea typeface="Times" panose="020B0500000000000000" pitchFamily="34" charset="0"/>
                          <a:cs typeface="Times" panose="020B0500000000000000" pitchFamily="34" charset="0"/>
                        </a:rPr>
                        <a:t>Unlimited </a:t>
                      </a:r>
                      <a:endParaRPr lang="en-US" sz="3200" dirty="0">
                        <a:latin typeface="Times" panose="020B0500000000000000" pitchFamily="34" charset="0"/>
                        <a:ea typeface="Times" panose="020B0500000000000000" pitchFamily="34" charset="0"/>
                        <a:cs typeface="Times" panose="020B0500000000000000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432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41689" y="365125"/>
            <a:ext cx="93330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Activity </a:t>
            </a:r>
            <a:r>
              <a:rPr lang="en-US" sz="3200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6. Fill the gaps with one of the words in 5. Listen and check, then read the sentences.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40933" y="1646082"/>
            <a:ext cx="100795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1. The teacher said this water was  ______    and couldn’t be used in our experiment.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2. Scientists have identified a link between an ______     diet and diseases.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3. This job would be   ______     without the help of a computer.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4. Our natural resources are not    ______  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5. It’s no good being   ______    with small children.</a:t>
            </a:r>
            <a:endParaRPr lang="en-US" sz="3200" dirty="0">
              <a:solidFill>
                <a:srgbClr val="0070C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5686" y="1613914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impure</a:t>
            </a:r>
            <a:endParaRPr lang="en-US" sz="3200" dirty="0">
              <a:solidFill>
                <a:srgbClr val="FF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62066" y="2629659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unhealthy</a:t>
            </a:r>
            <a:endParaRPr lang="en-US" sz="3200" dirty="0">
              <a:solidFill>
                <a:srgbClr val="FF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5868" y="3538160"/>
            <a:ext cx="217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impossible</a:t>
            </a:r>
            <a:endParaRPr lang="en-US" sz="3200" dirty="0">
              <a:solidFill>
                <a:srgbClr val="FF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7045" y="4663542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unlimited</a:t>
            </a:r>
            <a:endParaRPr lang="en-US" sz="3200" dirty="0">
              <a:solidFill>
                <a:srgbClr val="FF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5781" y="523036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impatient</a:t>
            </a:r>
            <a:endParaRPr lang="en-US" sz="3200" dirty="0">
              <a:solidFill>
                <a:srgbClr val="FF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319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109097">
            <a:off x="5844617" y="717915"/>
            <a:ext cx="4693914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6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* Homework:</a:t>
            </a:r>
          </a:p>
        </p:txBody>
      </p:sp>
      <p:sp>
        <p:nvSpPr>
          <p:cNvPr id="6" name="Rectangle 5"/>
          <p:cNvSpPr/>
          <p:nvPr/>
        </p:nvSpPr>
        <p:spPr>
          <a:xfrm>
            <a:off x="2376664" y="2203914"/>
            <a:ext cx="80602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- Learn vocabulary by heart and rewrite them in sentences.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- Prepare for a closer look 2.</a:t>
            </a:r>
          </a:p>
        </p:txBody>
      </p:sp>
    </p:spTree>
    <p:extLst>
      <p:ext uri="{BB962C8B-B14F-4D97-AF65-F5344CB8AC3E}">
        <p14:creationId xmlns:p14="http://schemas.microsoft.com/office/powerpoint/2010/main" val="1399216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84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31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1466" y="156372"/>
            <a:ext cx="10961511" cy="3716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b="1" dirty="0" smtClean="0">
              <a:effectLst/>
              <a:latin typeface="Times" panose="020B05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b="1" dirty="0" smtClean="0">
              <a:latin typeface="Times" panose="020B05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b="1" dirty="0" smtClean="0">
              <a:effectLst/>
              <a:latin typeface="Times" panose="020B05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FF0000"/>
                </a:solidFill>
                <a:effectLst/>
                <a:latin typeface="Times" panose="020B05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UNIT 11: SCIENCE AND TECHNOLOGY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dirty="0" smtClean="0">
              <a:solidFill>
                <a:srgbClr val="FF0000"/>
              </a:solidFill>
              <a:effectLst/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600" b="1" dirty="0" smtClean="0">
                <a:solidFill>
                  <a:srgbClr val="0000FF"/>
                </a:solidFill>
                <a:effectLst/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Lesson 2: A Closer look 1 (P.50)</a:t>
            </a:r>
            <a:endParaRPr lang="en-US" sz="3600" dirty="0">
              <a:solidFill>
                <a:srgbClr val="0000FF"/>
              </a:solidFill>
              <a:effectLst/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954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3.bp.blogspot.com/-9sozM-zJ_1E/WC63Ba-9D9I/AAAAAAAAEtQ/8mUOyjSqiPMDm2Y6vwLxodmssYvdSUxZgCLcB/s1600/Hinh%2Bnen%2BPowerpoint%2Bdep%2Bdon%2Bg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" y="-4762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55939" y="175062"/>
            <a:ext cx="2759089" cy="554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114300" algn="l"/>
              </a:tabLst>
            </a:pPr>
            <a:r>
              <a:rPr lang="en-US" sz="2800" b="1" u="sng" dirty="0" smtClean="0">
                <a:solidFill>
                  <a:srgbClr val="FF0000"/>
                </a:solidFill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VOCABULARY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0511" y="844143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Calibri" panose="020F0502020204030204" pitchFamily="34" charset="0"/>
              </a:rPr>
              <a:t>1. Study (v):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6999" y="754261"/>
            <a:ext cx="2351926" cy="6860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114300" algn="l"/>
              </a:tabLst>
            </a:pP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414" y="1622845"/>
            <a:ext cx="4198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Calibri" panose="020F0502020204030204" pitchFamily="34" charset="0"/>
              </a:rPr>
              <a:t>2. Archaeologist (n):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8799" y="1555639"/>
            <a:ext cx="2569934" cy="6860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114300" algn="l"/>
              </a:tabLst>
            </a:pP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414" y="2359852"/>
            <a:ext cx="3365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Calibri" panose="020F0502020204030204" pitchFamily="34" charset="0"/>
              </a:rPr>
              <a:t>3. Explorer (n):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28884" y="2300507"/>
            <a:ext cx="3546164" cy="6860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114300" algn="l"/>
              </a:tabLst>
            </a:pP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thám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hiểm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624" y="3769541"/>
            <a:ext cx="4255242" cy="30884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0511" y="3123210"/>
            <a:ext cx="45833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Calibri" panose="020F0502020204030204" pitchFamily="34" charset="0"/>
              </a:rPr>
              <a:t>4.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</a:rPr>
              <a:t>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</a:rPr>
              <a:t>onservationist (n):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21125" y="3101864"/>
            <a:ext cx="2518638" cy="6860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114300" algn="l"/>
              </a:tabLst>
            </a:pP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tồn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769" y="3839206"/>
            <a:ext cx="3326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Calibri" panose="020F0502020204030204" pitchFamily="34" charset="0"/>
              </a:rPr>
              <a:t>5.Marine 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Calibri" panose="020F0502020204030204" pitchFamily="34" charset="0"/>
              </a:rPr>
              <a:t>adj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Calibri" panose="020F0502020204030204" pitchFamily="34" charset="0"/>
              </a:rPr>
              <a:t>):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41490" y="3797833"/>
            <a:ext cx="3108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Calibri" panose="020F0502020204030204" pitchFamily="34" charset="0"/>
              </a:rPr>
              <a:t>(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Calibri" panose="020F0502020204030204" pitchFamily="34" charset="0"/>
              </a:rPr>
              <a:t>thuộc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Calibri" panose="020F050202020403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Calibri" panose="020F0502020204030204" pitchFamily="34" charset="0"/>
              </a:rPr>
              <a:t>về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Calibri" panose="020F0502020204030204" pitchFamily="34" charset="0"/>
              </a:rPr>
              <a:t>)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Calibri" panose="020F0502020204030204" pitchFamily="34" charset="0"/>
              </a:rPr>
              <a:t>biển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71213" y="3838667"/>
            <a:ext cx="169970" cy="1541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27179" y="3171715"/>
            <a:ext cx="169970" cy="1541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90956" y="2433461"/>
            <a:ext cx="169970" cy="1541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05883" y="1661618"/>
            <a:ext cx="169970" cy="1541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4632" y="515496"/>
            <a:ext cx="4089234" cy="271550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49400" y="787400"/>
            <a:ext cx="24130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‘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2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89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27110" y="1587895"/>
            <a:ext cx="7732889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+ Look out!</a:t>
            </a:r>
          </a:p>
          <a:p>
            <a:pPr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- We add </a:t>
            </a:r>
            <a:r>
              <a:rPr lang="en-US" sz="3200" b="1" i="1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-</a:t>
            </a:r>
            <a:r>
              <a:rPr lang="en-US" sz="3200" b="1" i="1" dirty="0" err="1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er</a:t>
            </a:r>
            <a:r>
              <a:rPr lang="en-US" sz="3200" b="1" i="1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, -or, or -</a:t>
            </a:r>
            <a:r>
              <a:rPr lang="en-US" sz="3200" b="1" i="1" dirty="0" err="1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ist</a:t>
            </a:r>
            <a:r>
              <a:rPr lang="en-US" sz="3200" b="1" i="1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to a verb or noun to </a:t>
            </a:r>
            <a:r>
              <a:rPr lang="en-US" sz="3200" b="1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form a noun indicating people.</a:t>
            </a:r>
          </a:p>
          <a:p>
            <a:r>
              <a:rPr lang="en-US" sz="3200" i="1" u="sng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Example:</a:t>
            </a:r>
            <a:r>
              <a:rPr lang="en-US" sz="3200" i="1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7110" y="3649998"/>
            <a:ext cx="2596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200" i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to learn   -&gt;</a:t>
            </a:r>
            <a:endParaRPr lang="en-US" sz="3200" b="1" i="1" dirty="0" smtClean="0">
              <a:solidFill>
                <a:srgbClr val="FF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pPr>
              <a:buNone/>
            </a:pPr>
            <a:r>
              <a:rPr lang="en-US" sz="3200" i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- to invent -&gt;</a:t>
            </a:r>
            <a:endParaRPr lang="en-US" sz="3200" i="1" dirty="0">
              <a:solidFill>
                <a:srgbClr val="FF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pPr>
              <a:buNone/>
            </a:pPr>
            <a:r>
              <a:rPr lang="en-US" sz="3200" i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- Science -&gt;</a:t>
            </a:r>
            <a:endParaRPr lang="en-US" sz="3200" dirty="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01578" y="3649998"/>
            <a:ext cx="1417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learn</a:t>
            </a:r>
            <a:r>
              <a:rPr lang="en-US" sz="3200" b="1" i="1" dirty="0" smtClean="0">
                <a:solidFill>
                  <a:srgbClr val="C00000"/>
                </a:solidFill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er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01578" y="4128650"/>
            <a:ext cx="1553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invent</a:t>
            </a:r>
            <a:r>
              <a:rPr lang="en-US" sz="3200" b="1" i="1" dirty="0" smtClean="0">
                <a:solidFill>
                  <a:srgbClr val="C00000"/>
                </a:solidFill>
                <a:effectLst/>
                <a:latin typeface="Times" panose="020B0500000000000000" pitchFamily="34" charset="0"/>
                <a:ea typeface="Calibri" panose="020F0502020204030204" pitchFamily="34" charset="0"/>
              </a:rPr>
              <a:t>or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51997" y="4618989"/>
            <a:ext cx="1531188" cy="590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200" i="1" dirty="0" smtClean="0"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scient</a:t>
            </a:r>
            <a:r>
              <a:rPr lang="en-US" sz="3200" b="1" i="1" dirty="0" smtClean="0">
                <a:solidFill>
                  <a:srgbClr val="C00000"/>
                </a:solidFill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endParaRPr lang="en-US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8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6489" y="1061156"/>
            <a:ext cx="3476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EXERCISE :</a:t>
            </a:r>
            <a:endParaRPr lang="en-US" sz="4000" dirty="0">
              <a:solidFill>
                <a:srgbClr val="FFC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3689" y="2055813"/>
            <a:ext cx="37817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1. To work    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  <a:sym typeface="Wingdings" panose="05000000000000000000" pitchFamily="2" charset="2"/>
              </a:rPr>
              <a:t></a:t>
            </a:r>
            <a:endParaRPr lang="en-US" sz="4400" dirty="0" smtClean="0">
              <a:solidFill>
                <a:schemeClr val="accent5">
                  <a:lumMod val="50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2. To visit     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  <a:sym typeface="Wingdings" panose="05000000000000000000" pitchFamily="2" charset="2"/>
              </a:rPr>
              <a:t></a:t>
            </a:r>
            <a:endParaRPr lang="en-US" sz="4400" dirty="0" smtClean="0">
              <a:solidFill>
                <a:schemeClr val="accent5">
                  <a:lumMod val="50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3. Art            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  <a:sym typeface="Wingdings" panose="05000000000000000000" pitchFamily="2" charset="2"/>
              </a:rPr>
              <a:t></a:t>
            </a:r>
            <a:endParaRPr lang="en-US" sz="4400" dirty="0" smtClean="0">
              <a:solidFill>
                <a:schemeClr val="accent5">
                  <a:lumMod val="50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  <a:p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4. To retail    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  <a:sym typeface="Wingdings" panose="05000000000000000000" pitchFamily="2" charset="2"/>
              </a:rPr>
              <a:t>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53667" y="1927016"/>
            <a:ext cx="41994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Worker</a:t>
            </a:r>
          </a:p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Visitor</a:t>
            </a:r>
          </a:p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Artist</a:t>
            </a:r>
          </a:p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Retailer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42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635790"/>
            <a:ext cx="3962400" cy="273100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27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715910" y="365125"/>
            <a:ext cx="10780889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rgbClr val="FF0000"/>
                </a:solidFill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1.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the following sentences with nouns indicating people.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543" y="1871147"/>
            <a:ext cx="49066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1. A person who gives advice is an _______.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721" y="4417255"/>
            <a:ext cx="4037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2. A scientist who studies chemistry is a _______ 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611" y="993422"/>
            <a:ext cx="4713111" cy="30078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22" y="4001294"/>
            <a:ext cx="4302477" cy="25514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18052" y="2341005"/>
            <a:ext cx="167454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adviser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278" y="5378684"/>
            <a:ext cx="249652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chemist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88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734" y="0"/>
            <a:ext cx="3793066" cy="2464799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777240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1.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the following sentences with nouns indicating people.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071" y="1014380"/>
            <a:ext cx="43294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3. A person whose job is to design things is a _______ .</a:t>
            </a:r>
          </a:p>
        </p:txBody>
      </p:sp>
      <p:sp>
        <p:nvSpPr>
          <p:cNvPr id="6" name="Rectangle 5"/>
          <p:cNvSpPr/>
          <p:nvPr/>
        </p:nvSpPr>
        <p:spPr>
          <a:xfrm>
            <a:off x="264070" y="2816606"/>
            <a:ext cx="56668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4. A person whose job is writing </a:t>
            </a:r>
            <a:r>
              <a:rPr lang="en-US" sz="3200" dirty="0" err="1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programmes</a:t>
            </a:r>
            <a:r>
              <a:rPr lang="en-US" sz="3200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for computers is a _______        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7689" y="4930652"/>
            <a:ext cx="5068711" cy="1114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5. A marine _______ is a scientist who studies.</a:t>
            </a:r>
            <a:endParaRPr lang="en-US" sz="3200" dirty="0">
              <a:solidFill>
                <a:srgbClr val="0070C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944" y="2297822"/>
            <a:ext cx="3712789" cy="2088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96" y="4600755"/>
            <a:ext cx="3504070" cy="21900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8167" y="1959638"/>
            <a:ext cx="215053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designer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5340" y="3768597"/>
            <a:ext cx="284586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p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rogrammer  </a:t>
            </a:r>
            <a:r>
              <a:rPr lang="en-US" sz="3200" b="1" dirty="0" smtClean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endParaRPr lang="en-US" sz="3200" dirty="0">
              <a:solidFill>
                <a:srgbClr val="C0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31984" y="4917952"/>
            <a:ext cx="1978115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biologist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31900" y="677616"/>
            <a:ext cx="10020300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doctor      chemist     physicist   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archaeologist     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explorer engineer     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software developer    conservationist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562" y="2281958"/>
            <a:ext cx="1949042" cy="1295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0117" y="2365314"/>
            <a:ext cx="1896836" cy="1295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0085" y="2430185"/>
            <a:ext cx="1967089" cy="1295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92648" y="2377892"/>
            <a:ext cx="1949042" cy="1295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0089" y="4609140"/>
            <a:ext cx="1949042" cy="1295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18933" y="4560672"/>
            <a:ext cx="1967089" cy="1295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4572000"/>
            <a:ext cx="1931324" cy="1295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34311" y="4560672"/>
            <a:ext cx="1913924" cy="1295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582788" y="0"/>
            <a:ext cx="102884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Activity 2</a:t>
            </a:r>
            <a:r>
              <a:rPr lang="en-US" sz="3200" dirty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 Write a noun from the list under each picture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8268" y="3649749"/>
            <a:ext cx="1738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chemist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5000" y="3579599"/>
            <a:ext cx="29135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software </a:t>
            </a:r>
            <a:r>
              <a:rPr lang="en-US" sz="3200" dirty="0" smtClean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developer</a:t>
            </a:r>
            <a:endParaRPr lang="en-US" sz="3200" dirty="0">
              <a:solidFill>
                <a:srgbClr val="C0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1447" y="3762653"/>
            <a:ext cx="177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engineer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42102" y="3685473"/>
            <a:ext cx="1761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physicist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2041" y="6003249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doctor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84227" y="5956403"/>
            <a:ext cx="2911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conservationist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55807" y="5927246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explorer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40307" y="5861715"/>
            <a:ext cx="2432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archaeologist</a:t>
            </a:r>
            <a:endParaRPr lang="en-US" sz="3200" dirty="0">
              <a:solidFill>
                <a:srgbClr val="C0000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29278" y="1711842"/>
            <a:ext cx="2120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Who’s this?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5044" y="3686890"/>
            <a:ext cx="674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1.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30969" y="3649774"/>
            <a:ext cx="632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2.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33538" y="3794377"/>
            <a:ext cx="600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3.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42822" y="3725585"/>
            <a:ext cx="653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4.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9499" y="5986768"/>
            <a:ext cx="513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5.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30890" y="5896057"/>
            <a:ext cx="671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8.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80914" y="5944035"/>
            <a:ext cx="536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7.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95056" y="5915423"/>
            <a:ext cx="553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6.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43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50"/>
            <a:ext cx="12192000" cy="6858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57778" y="1268932"/>
            <a:ext cx="98044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sz="3200" dirty="0">
              <a:solidFill>
                <a:schemeClr val="accent6">
                  <a:lumMod val="50000"/>
                </a:schemeClr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5044" y="579962"/>
            <a:ext cx="9372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Activity 3.  </a:t>
            </a:r>
            <a:r>
              <a:rPr lang="en-US" sz="3200" b="1" u="sng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Give the correct form of the words in brackets</a:t>
            </a:r>
            <a:r>
              <a:rPr lang="en-US" sz="3200" b="1" dirty="0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436512" y="1564414"/>
            <a:ext cx="106200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1. Every day we hear about new (develop)       ______     in science and technology.</a:t>
            </a:r>
          </a:p>
          <a:p>
            <a:pPr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2. Einstein was one of the greatest (science)  ______  in the world.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3. The USA is a world leader in space (explore)</a:t>
            </a:r>
            <a:r>
              <a:rPr lang="en-US" sz="3200" dirty="0">
                <a:solidFill>
                  <a:srgbClr val="B1BE02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______   .</a:t>
            </a:r>
          </a:p>
          <a:p>
            <a:pPr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4. Advances in (medicine)  ______  science will help people live longer in the future.</a:t>
            </a:r>
          </a:p>
          <a:p>
            <a:pPr>
              <a:buNone/>
            </a:pPr>
            <a:r>
              <a:rPr lang="en-US" sz="3200" dirty="0" smtClean="0">
                <a:solidFill>
                  <a:srgbClr val="0070C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5. There is a link between (economy) _________     development and the environment.</a:t>
            </a:r>
            <a:endParaRPr lang="en-US" sz="3200" dirty="0">
              <a:solidFill>
                <a:srgbClr val="0070C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91788" y="1565317"/>
            <a:ext cx="2833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B1BE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development</a:t>
            </a:r>
            <a:endParaRPr lang="en-US" sz="3200" b="1" dirty="0">
              <a:solidFill>
                <a:srgbClr val="B1BE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18978" y="2531221"/>
            <a:ext cx="2339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B1BE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scientist</a:t>
            </a:r>
            <a:endParaRPr lang="en-US" sz="3200" b="1" dirty="0">
              <a:solidFill>
                <a:srgbClr val="B1BE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59622" y="3447582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B1BE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explorer</a:t>
            </a:r>
            <a:endParaRPr lang="en-US" sz="3200" b="1" dirty="0">
              <a:solidFill>
                <a:srgbClr val="B1BE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0423" y="398155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B1BE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medical</a:t>
            </a:r>
            <a:endParaRPr lang="en-US" sz="3200" b="1" dirty="0">
              <a:solidFill>
                <a:srgbClr val="B1BE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10362" y="4913858"/>
            <a:ext cx="2151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B1BE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economic</a:t>
            </a:r>
            <a:endParaRPr lang="en-US" sz="3200" b="1" dirty="0">
              <a:solidFill>
                <a:srgbClr val="B1BE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794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2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1998</TotalTime>
  <Words>659</Words>
  <Application>Microsoft Office PowerPoint</Application>
  <PresentationFormat>Custom</PresentationFormat>
  <Paragraphs>135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1_Facet</vt:lpstr>
      <vt:lpstr>2_Facet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C.Vang</cp:lastModifiedBy>
  <cp:revision>52</cp:revision>
  <dcterms:created xsi:type="dcterms:W3CDTF">2018-03-25T12:52:56Z</dcterms:created>
  <dcterms:modified xsi:type="dcterms:W3CDTF">2020-04-06T15:23:05Z</dcterms:modified>
</cp:coreProperties>
</file>