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4" r:id="rId2"/>
    <p:sldId id="285" r:id="rId3"/>
    <p:sldId id="286" r:id="rId4"/>
    <p:sldId id="287" r:id="rId5"/>
    <p:sldId id="288" r:id="rId6"/>
    <p:sldId id="281" r:id="rId7"/>
    <p:sldId id="261" r:id="rId8"/>
    <p:sldId id="264" r:id="rId9"/>
    <p:sldId id="292" r:id="rId10"/>
    <p:sldId id="293" r:id="rId11"/>
    <p:sldId id="265" r:id="rId12"/>
    <p:sldId id="282" r:id="rId13"/>
    <p:sldId id="289" r:id="rId14"/>
    <p:sldId id="267" r:id="rId15"/>
    <p:sldId id="294" r:id="rId16"/>
    <p:sldId id="268" r:id="rId17"/>
    <p:sldId id="291" r:id="rId18"/>
    <p:sldId id="290" r:id="rId19"/>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5" autoAdjust="0"/>
    <p:restoredTop sz="91935" autoAdjust="0"/>
  </p:normalViewPr>
  <p:slideViewPr>
    <p:cSldViewPr>
      <p:cViewPr>
        <p:scale>
          <a:sx n="77" d="100"/>
          <a:sy n="77" d="100"/>
        </p:scale>
        <p:origin x="-288" y="3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46D5AE-7ED0-4F7C-BF55-543E444CEA47}" type="datetimeFigureOut">
              <a:rPr lang="vi-VN" smtClean="0"/>
              <a:pPr/>
              <a:t>06/04/2020</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18871B-AD7E-4576-A5D9-467873C78AC6}" type="slidenum">
              <a:rPr lang="vi-VN" smtClean="0"/>
              <a:pPr/>
              <a:t>‹#›</a:t>
            </a:fld>
            <a:endParaRPr lang="vi-VN"/>
          </a:p>
        </p:txBody>
      </p:sp>
    </p:spTree>
    <p:extLst>
      <p:ext uri="{BB962C8B-B14F-4D97-AF65-F5344CB8AC3E}">
        <p14:creationId xmlns:p14="http://schemas.microsoft.com/office/powerpoint/2010/main" val="1932761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7E639-D81C-40DD-8F04-D4EE4BF5327D}" type="slidenum">
              <a:rPr lang="en-US" smtClean="0"/>
              <a:pPr/>
              <a:t>3</a:t>
            </a:fld>
            <a:endParaRPr lang="en-US"/>
          </a:p>
        </p:txBody>
      </p:sp>
    </p:spTree>
    <p:extLst>
      <p:ext uri="{BB962C8B-B14F-4D97-AF65-F5344CB8AC3E}">
        <p14:creationId xmlns:p14="http://schemas.microsoft.com/office/powerpoint/2010/main" val="2089904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FC5F0B-CDDD-4F53-98A3-AA830BDBAF57}" type="datetimeFigureOut">
              <a:rPr lang="vi-VN" smtClean="0"/>
              <a:pPr/>
              <a:t>06/04/2020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5DE17B-C3A9-4932-A92F-2667C0178FFA}"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C5F0B-CDDD-4F53-98A3-AA830BDBAF57}" type="datetimeFigureOut">
              <a:rPr lang="vi-VN" smtClean="0"/>
              <a:pPr/>
              <a:t>06/04/2020</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DE17B-C3A9-4932-A92F-2667C0178FFA}"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hoa1"/>
          <p:cNvPicPr>
            <a:picLocks noChangeAspect="1" noChangeArrowheads="1"/>
          </p:cNvPicPr>
          <p:nvPr/>
        </p:nvPicPr>
        <p:blipFill>
          <a:blip r:embed="rId2"/>
          <a:srcRect/>
          <a:stretch>
            <a:fillRect/>
          </a:stretch>
        </p:blipFill>
        <p:spPr bwMode="auto">
          <a:xfrm>
            <a:off x="-457200" y="0"/>
            <a:ext cx="9601200" cy="6858000"/>
          </a:xfrm>
          <a:prstGeom prst="rect">
            <a:avLst/>
          </a:prstGeom>
          <a:noFill/>
          <a:ln w="9525">
            <a:noFill/>
            <a:miter lim="800000"/>
            <a:headEnd/>
            <a:tailEnd/>
          </a:ln>
        </p:spPr>
      </p:pic>
      <p:pic>
        <p:nvPicPr>
          <p:cNvPr id="3076" name="Picture 4" descr="BlueBirds-baby"/>
          <p:cNvPicPr>
            <a:picLocks noChangeAspect="1" noChangeArrowheads="1" noCrop="1"/>
          </p:cNvPicPr>
          <p:nvPr/>
        </p:nvPicPr>
        <p:blipFill>
          <a:blip r:embed="rId3"/>
          <a:srcRect/>
          <a:stretch>
            <a:fillRect/>
          </a:stretch>
        </p:blipFill>
        <p:spPr bwMode="auto">
          <a:xfrm>
            <a:off x="-228600" y="4648200"/>
            <a:ext cx="1905000" cy="1905000"/>
          </a:xfrm>
          <a:prstGeom prst="rect">
            <a:avLst/>
          </a:prstGeom>
          <a:noFill/>
          <a:ln w="9525">
            <a:noFill/>
            <a:miter lim="800000"/>
            <a:headEnd/>
            <a:tailEnd/>
          </a:ln>
        </p:spPr>
      </p:pic>
      <p:pic>
        <p:nvPicPr>
          <p:cNvPr id="3077" name="Picture 19" descr="3d bird"/>
          <p:cNvPicPr>
            <a:picLocks noChangeAspect="1" noChangeArrowheads="1" noCrop="1"/>
          </p:cNvPicPr>
          <p:nvPr/>
        </p:nvPicPr>
        <p:blipFill>
          <a:blip r:embed="rId4"/>
          <a:srcRect/>
          <a:stretch>
            <a:fillRect/>
          </a:stretch>
        </p:blipFill>
        <p:spPr bwMode="auto">
          <a:xfrm>
            <a:off x="7772400" y="1066800"/>
            <a:ext cx="990600" cy="620713"/>
          </a:xfrm>
          <a:prstGeom prst="rect">
            <a:avLst/>
          </a:prstGeom>
          <a:noFill/>
          <a:ln w="9525">
            <a:noFill/>
            <a:miter lim="800000"/>
            <a:headEnd/>
            <a:tailEnd/>
          </a:ln>
        </p:spPr>
      </p:pic>
      <p:pic>
        <p:nvPicPr>
          <p:cNvPr id="3079" name="Picture 9" descr="MOUSE1"/>
          <p:cNvPicPr>
            <a:picLocks noChangeAspect="1" noChangeArrowheads="1" noCrop="1"/>
          </p:cNvPicPr>
          <p:nvPr/>
        </p:nvPicPr>
        <p:blipFill>
          <a:blip r:embed="rId5"/>
          <a:srcRect/>
          <a:stretch>
            <a:fillRect/>
          </a:stretch>
        </p:blipFill>
        <p:spPr bwMode="auto">
          <a:xfrm>
            <a:off x="-533400" y="304800"/>
            <a:ext cx="2247900" cy="2185988"/>
          </a:xfrm>
          <a:prstGeom prst="rect">
            <a:avLst/>
          </a:prstGeom>
          <a:noFill/>
          <a:ln w="9525">
            <a:noFill/>
            <a:miter lim="800000"/>
            <a:headEnd/>
            <a:tailEnd/>
          </a:ln>
        </p:spPr>
      </p:pic>
      <p:sp>
        <p:nvSpPr>
          <p:cNvPr id="12" name="Text Box 5"/>
          <p:cNvSpPr txBox="1">
            <a:spLocks noChangeArrowheads="1"/>
          </p:cNvSpPr>
          <p:nvPr/>
        </p:nvSpPr>
        <p:spPr bwMode="auto">
          <a:xfrm>
            <a:off x="228600" y="2590800"/>
            <a:ext cx="8915400" cy="708025"/>
          </a:xfrm>
          <a:prstGeom prst="rect">
            <a:avLst/>
          </a:prstGeom>
          <a:noFill/>
          <a:ln w="9525">
            <a:noFill/>
            <a:miter lim="800000"/>
            <a:headEnd/>
            <a:tailEnd/>
          </a:ln>
        </p:spPr>
        <p:txBody>
          <a:bodyPr>
            <a:spAutoFit/>
          </a:bodyPr>
          <a:lstStyle/>
          <a:p>
            <a:pPr>
              <a:spcBef>
                <a:spcPct val="50000"/>
              </a:spcBef>
            </a:pPr>
            <a:r>
              <a:rPr lang="en-US" sz="4000" b="1">
                <a:solidFill>
                  <a:srgbClr val="CC3300"/>
                </a:solidFill>
                <a:latin typeface="Times New Roman" pitchFamily="18" charset="0"/>
              </a:rPr>
              <a:t>WELCOME TO OUR CLASS TODAY</a:t>
            </a:r>
            <a:endParaRPr lang="vi-VN" sz="4000" b="1">
              <a:solidFill>
                <a:srgbClr val="CC3300"/>
              </a:solidFill>
              <a:latin typeface="Times New Roman" pitchFamily="18" charset="0"/>
            </a:endParaRPr>
          </a:p>
        </p:txBody>
      </p:sp>
      <p:sp>
        <p:nvSpPr>
          <p:cNvPr id="13" name="Text Box 5"/>
          <p:cNvSpPr txBox="1">
            <a:spLocks noChangeArrowheads="1"/>
          </p:cNvSpPr>
          <p:nvPr/>
        </p:nvSpPr>
        <p:spPr bwMode="auto">
          <a:xfrm>
            <a:off x="2057400" y="4343400"/>
            <a:ext cx="4876800" cy="701675"/>
          </a:xfrm>
          <a:prstGeom prst="rect">
            <a:avLst/>
          </a:prstGeom>
          <a:solidFill>
            <a:schemeClr val="accent3">
              <a:lumMod val="20000"/>
              <a:lumOff val="80000"/>
            </a:schemeClr>
          </a:solidFill>
          <a:ln w="9525">
            <a:noFill/>
            <a:miter lim="800000"/>
            <a:headEnd/>
            <a:tailEnd/>
          </a:ln>
          <a:effectLst/>
        </p:spPr>
        <p:txBody>
          <a:bodyPr>
            <a:spAutoFit/>
          </a:bodyPr>
          <a:lstStyle/>
          <a:p>
            <a:pPr>
              <a:spcBef>
                <a:spcPct val="50000"/>
              </a:spcBef>
              <a:defRPr/>
            </a:pPr>
            <a:r>
              <a:rPr lang="en-US" sz="4000" dirty="0">
                <a:solidFill>
                  <a:srgbClr val="000000"/>
                </a:solidFill>
                <a:latin typeface="Arial" pitchFamily="34" charset="0"/>
              </a:rPr>
              <a:t>Subject: English </a:t>
            </a:r>
            <a:r>
              <a:rPr lang="en-US" sz="4000" dirty="0" smtClean="0">
                <a:solidFill>
                  <a:srgbClr val="000000"/>
                </a:solidFill>
                <a:latin typeface="Arial" pitchFamily="34" charset="0"/>
              </a:rPr>
              <a:t>8</a:t>
            </a:r>
            <a:endParaRPr lang="vi-VN" sz="4000" dirty="0">
              <a:solidFill>
                <a:srgbClr val="000000"/>
              </a:solidFill>
              <a:latin typeface="Arial"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box(in)">
                                      <p:cBhvr>
                                        <p:cTn id="7" dur="500"/>
                                        <p:tgtEl>
                                          <p:spTgt spid="399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12"/>
                                        </p:tgtEl>
                                        <p:attrNameLst>
                                          <p:attrName>style.visibility</p:attrName>
                                        </p:attrNameLst>
                                      </p:cBhvr>
                                      <p:to>
                                        <p:strVal val="visible"/>
                                      </p:to>
                                    </p:set>
                                    <p:anim by="(-#ppt_w*2)" calcmode="lin" valueType="num">
                                      <p:cBhvr rctx="PPT">
                                        <p:cTn id="12" dur="250" autoRev="1" fill="hold">
                                          <p:stCondLst>
                                            <p:cond delay="0"/>
                                          </p:stCondLst>
                                        </p:cTn>
                                        <p:tgtEl>
                                          <p:spTgt spid="12"/>
                                        </p:tgtEl>
                                        <p:attrNameLst>
                                          <p:attrName>ppt_w</p:attrName>
                                        </p:attrNameLst>
                                      </p:cBhvr>
                                    </p:anim>
                                    <p:anim by="(#ppt_w*0.50)" calcmode="lin" valueType="num">
                                      <p:cBhvr>
                                        <p:cTn id="13" dur="250" decel="50000" autoRev="1" fill="hold">
                                          <p:stCondLst>
                                            <p:cond delay="0"/>
                                          </p:stCondLst>
                                        </p:cTn>
                                        <p:tgtEl>
                                          <p:spTgt spid="12"/>
                                        </p:tgtEl>
                                        <p:attrNameLst>
                                          <p:attrName>ppt_x</p:attrName>
                                        </p:attrNameLst>
                                      </p:cBhvr>
                                    </p:anim>
                                    <p:anim from="(-#ppt_h/2)" to="(#ppt_y)" calcmode="lin" valueType="num">
                                      <p:cBhvr>
                                        <p:cTn id="14" dur="500" fill="hold">
                                          <p:stCondLst>
                                            <p:cond delay="0"/>
                                          </p:stCondLst>
                                        </p:cTn>
                                        <p:tgtEl>
                                          <p:spTgt spid="12"/>
                                        </p:tgtEl>
                                        <p:attrNameLst>
                                          <p:attrName>ppt_y</p:attrName>
                                        </p:attrNameLst>
                                      </p:cBhvr>
                                    </p:anim>
                                    <p:animRot by="21600000">
                                      <p:cBhvr>
                                        <p:cTn id="15" dur="500" fill="hold">
                                          <p:stCondLst>
                                            <p:cond delay="0"/>
                                          </p:stCondLst>
                                        </p:cTn>
                                        <p:tgtEl>
                                          <p:spTgt spid="12"/>
                                        </p:tgtEl>
                                        <p:attrNameLst>
                                          <p:attrName>r</p:attrName>
                                        </p:attrNameLst>
                                      </p:cBhvr>
                                    </p:animRot>
                                  </p:childTnLst>
                                </p:cTn>
                              </p:par>
                            </p:childTnLst>
                          </p:cTn>
                        </p:par>
                      </p:childTnLst>
                    </p:cTn>
                  </p:par>
                  <p:par>
                    <p:cTn id="16" fill="hold" nodeType="clickPar">
                      <p:stCondLst>
                        <p:cond delay="indefinite"/>
                      </p:stCondLst>
                      <p:childTnLst>
                        <p:par>
                          <p:cTn id="17" fill="hold" nodeType="withGroup">
                            <p:stCondLst>
                              <p:cond delay="0"/>
                            </p:stCondLst>
                            <p:childTnLst>
                              <p:par>
                                <p:cTn id="18" presetID="56" presetClass="entr" presetSubtype="0" fill="hold" grpId="0" nodeType="clickEffect">
                                  <p:stCondLst>
                                    <p:cond delay="0"/>
                                  </p:stCondLst>
                                  <p:iterate type="lt">
                                    <p:tmPct val="10000"/>
                                  </p:iterate>
                                  <p:childTnLst>
                                    <p:set>
                                      <p:cBhvr>
                                        <p:cTn id="19" dur="1" fill="hold">
                                          <p:stCondLst>
                                            <p:cond delay="0"/>
                                          </p:stCondLst>
                                        </p:cTn>
                                        <p:tgtEl>
                                          <p:spTgt spid="13"/>
                                        </p:tgtEl>
                                        <p:attrNameLst>
                                          <p:attrName>style.visibility</p:attrName>
                                        </p:attrNameLst>
                                      </p:cBhvr>
                                      <p:to>
                                        <p:strVal val="visible"/>
                                      </p:to>
                                    </p:set>
                                    <p:anim by="(-#ppt_w*2)" calcmode="lin" valueType="num">
                                      <p:cBhvr rctx="PPT">
                                        <p:cTn id="20" dur="250" autoRev="1" fill="hold">
                                          <p:stCondLst>
                                            <p:cond delay="0"/>
                                          </p:stCondLst>
                                        </p:cTn>
                                        <p:tgtEl>
                                          <p:spTgt spid="13"/>
                                        </p:tgtEl>
                                        <p:attrNameLst>
                                          <p:attrName>ppt_w</p:attrName>
                                        </p:attrNameLst>
                                      </p:cBhvr>
                                    </p:anim>
                                    <p:anim by="(#ppt_w*0.50)" calcmode="lin" valueType="num">
                                      <p:cBhvr>
                                        <p:cTn id="21" dur="250" decel="50000" autoRev="1" fill="hold">
                                          <p:stCondLst>
                                            <p:cond delay="0"/>
                                          </p:stCondLst>
                                        </p:cTn>
                                        <p:tgtEl>
                                          <p:spTgt spid="13"/>
                                        </p:tgtEl>
                                        <p:attrNameLst>
                                          <p:attrName>ppt_x</p:attrName>
                                        </p:attrNameLst>
                                      </p:cBhvr>
                                    </p:anim>
                                    <p:anim from="(-#ppt_h/2)" to="(#ppt_y)" calcmode="lin" valueType="num">
                                      <p:cBhvr>
                                        <p:cTn id="22" dur="500" fill="hold">
                                          <p:stCondLst>
                                            <p:cond delay="0"/>
                                          </p:stCondLst>
                                        </p:cTn>
                                        <p:tgtEl>
                                          <p:spTgt spid="13"/>
                                        </p:tgtEl>
                                        <p:attrNameLst>
                                          <p:attrName>ppt_y</p:attrName>
                                        </p:attrNameLst>
                                      </p:cBhvr>
                                    </p:anim>
                                    <p:animRot by="21600000">
                                      <p:cBhvr>
                                        <p:cTn id="23" dur="500" fill="hold">
                                          <p:stCondLst>
                                            <p:cond delay="0"/>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a</a:t>
            </a:r>
            <a:r>
              <a:rPr lang="vi-VN" dirty="0" smtClean="0">
                <a:solidFill>
                  <a:srgbClr val="0070C0"/>
                </a:solidFill>
              </a:rPr>
              <a:t>. Look at the highlighted words and match them with their meanings</a:t>
            </a:r>
            <a:endParaRPr lang="en-US" dirty="0">
              <a:solidFill>
                <a:srgbClr val="0070C0"/>
              </a:solidFill>
            </a:endParaRPr>
          </a:p>
        </p:txBody>
      </p:sp>
      <p:graphicFrame>
        <p:nvGraphicFramePr>
          <p:cNvPr id="4" name="Table 3"/>
          <p:cNvGraphicFramePr>
            <a:graphicFrameLocks noGrp="1"/>
          </p:cNvGraphicFramePr>
          <p:nvPr/>
        </p:nvGraphicFramePr>
        <p:xfrm>
          <a:off x="304800" y="2057400"/>
          <a:ext cx="8229600" cy="4261470"/>
        </p:xfrm>
        <a:graphic>
          <a:graphicData uri="http://schemas.openxmlformats.org/drawingml/2006/table">
            <a:tbl>
              <a:tblPr/>
              <a:tblGrid>
                <a:gridCol w="4114800"/>
                <a:gridCol w="4114800"/>
              </a:tblGrid>
              <a:tr h="326692">
                <a:tc>
                  <a:txBody>
                    <a:bodyPr/>
                    <a:lstStyle/>
                    <a:p>
                      <a:pPr algn="l"/>
                      <a:r>
                        <a:rPr lang="en-US" sz="2800" b="1" dirty="0">
                          <a:solidFill>
                            <a:srgbClr val="FF5722"/>
                          </a:solidFill>
                        </a:rPr>
                        <a:t>1. </a:t>
                      </a:r>
                      <a:r>
                        <a:rPr lang="en-US" sz="2800" dirty="0"/>
                        <a:t>immediately, without delay</a:t>
                      </a: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2800" dirty="0">
                        <a:solidFill>
                          <a:srgbClr val="4422A9"/>
                        </a:solidFill>
                      </a:endParaRP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569185">
                <a:tc>
                  <a:txBody>
                    <a:bodyPr/>
                    <a:lstStyle/>
                    <a:p>
                      <a:pPr algn="l"/>
                      <a:r>
                        <a:rPr lang="en-US" sz="2800" b="1" dirty="0">
                          <a:solidFill>
                            <a:srgbClr val="FF5722"/>
                          </a:solidFill>
                        </a:rPr>
                        <a:t>2. </a:t>
                      </a:r>
                      <a:r>
                        <a:rPr lang="en-US" sz="2800" dirty="0"/>
                        <a:t>to communicate with or react to</a:t>
                      </a: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2800" dirty="0">
                        <a:solidFill>
                          <a:srgbClr val="4422A9"/>
                        </a:solidFill>
                      </a:endParaRP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326692">
                <a:tc>
                  <a:txBody>
                    <a:bodyPr/>
                    <a:lstStyle/>
                    <a:p>
                      <a:pPr algn="l"/>
                      <a:r>
                        <a:rPr lang="en-US" sz="2800" b="1">
                          <a:solidFill>
                            <a:srgbClr val="FF5722"/>
                          </a:solidFill>
                        </a:rPr>
                        <a:t>3. </a:t>
                      </a:r>
                      <a:r>
                        <a:rPr lang="en-US" sz="2800"/>
                        <a:t>the opposite of a flat image</a:t>
                      </a: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2800" dirty="0">
                        <a:solidFill>
                          <a:srgbClr val="4422A9"/>
                        </a:solidFill>
                      </a:endParaRP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326692">
                <a:tc>
                  <a:txBody>
                    <a:bodyPr/>
                    <a:lstStyle/>
                    <a:p>
                      <a:pPr algn="l"/>
                      <a:r>
                        <a:rPr lang="en-US" sz="2800" b="1" dirty="0">
                          <a:solidFill>
                            <a:srgbClr val="FF5722"/>
                          </a:solidFill>
                        </a:rPr>
                        <a:t>4. </a:t>
                      </a:r>
                      <a:r>
                        <a:rPr lang="en-US" sz="2800" dirty="0"/>
                        <a:t>the digital world</a:t>
                      </a: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2800" dirty="0">
                        <a:solidFill>
                          <a:srgbClr val="4422A9"/>
                        </a:solidFill>
                      </a:endParaRP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569185">
                <a:tc>
                  <a:txBody>
                    <a:bodyPr/>
                    <a:lstStyle/>
                    <a:p>
                      <a:pPr algn="l"/>
                      <a:r>
                        <a:rPr lang="en-US" sz="2800" b="1" dirty="0">
                          <a:solidFill>
                            <a:srgbClr val="FF5722"/>
                          </a:solidFill>
                        </a:rPr>
                        <a:t>5. </a:t>
                      </a:r>
                      <a:r>
                        <a:rPr lang="en-US" sz="2800" dirty="0"/>
                        <a:t>a system of connected parts to share information</a:t>
                      </a:r>
                    </a:p>
                  </a:txBody>
                  <a:tcPr marL="126298" marR="126298" marT="42099" marB="42099"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endParaRPr lang="en-US" sz="2800" dirty="0"/>
                    </a:p>
                  </a:txBody>
                  <a:tcPr marL="80831" marR="80831" marT="40415" marB="40415">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solidFill>
                      <a:schemeClr val="accent6">
                        <a:lumMod val="40000"/>
                        <a:lumOff val="60000"/>
                      </a:schemeClr>
                    </a:solidFill>
                  </a:tcPr>
                </a:tc>
              </a:tr>
            </a:tbl>
          </a:graphicData>
        </a:graphic>
      </p:graphicFrame>
      <p:sp>
        <p:nvSpPr>
          <p:cNvPr id="5" name="TextBox 4"/>
          <p:cNvSpPr txBox="1"/>
          <p:nvPr/>
        </p:nvSpPr>
        <p:spPr>
          <a:xfrm>
            <a:off x="4953000" y="2286000"/>
            <a:ext cx="2667000" cy="523220"/>
          </a:xfrm>
          <a:prstGeom prst="rect">
            <a:avLst/>
          </a:prstGeom>
          <a:noFill/>
        </p:spPr>
        <p:txBody>
          <a:bodyPr wrap="square" rtlCol="0">
            <a:spAutoFit/>
          </a:bodyPr>
          <a:lstStyle/>
          <a:p>
            <a:r>
              <a:rPr lang="vi-VN" sz="2800" dirty="0" smtClean="0"/>
              <a:t>In the real time.</a:t>
            </a:r>
            <a:endParaRPr lang="vi-VN" sz="2800" dirty="0"/>
          </a:p>
        </p:txBody>
      </p:sp>
      <p:sp>
        <p:nvSpPr>
          <p:cNvPr id="6" name="TextBox 5"/>
          <p:cNvSpPr txBox="1"/>
          <p:nvPr/>
        </p:nvSpPr>
        <p:spPr>
          <a:xfrm>
            <a:off x="4953000" y="3134380"/>
            <a:ext cx="2667000" cy="523220"/>
          </a:xfrm>
          <a:prstGeom prst="rect">
            <a:avLst/>
          </a:prstGeom>
          <a:noFill/>
        </p:spPr>
        <p:txBody>
          <a:bodyPr wrap="square" rtlCol="0">
            <a:spAutoFit/>
          </a:bodyPr>
          <a:lstStyle/>
          <a:p>
            <a:pPr marL="514350" indent="-514350"/>
            <a:r>
              <a:rPr lang="vi-VN" sz="2800" dirty="0" smtClean="0"/>
              <a:t>Interact.</a:t>
            </a:r>
          </a:p>
        </p:txBody>
      </p:sp>
      <p:sp>
        <p:nvSpPr>
          <p:cNvPr id="7" name="TextBox 6"/>
          <p:cNvSpPr txBox="1"/>
          <p:nvPr/>
        </p:nvSpPr>
        <p:spPr>
          <a:xfrm>
            <a:off x="4876800" y="4191000"/>
            <a:ext cx="2667000" cy="523220"/>
          </a:xfrm>
          <a:prstGeom prst="rect">
            <a:avLst/>
          </a:prstGeom>
          <a:noFill/>
        </p:spPr>
        <p:txBody>
          <a:bodyPr wrap="square" rtlCol="0">
            <a:spAutoFit/>
          </a:bodyPr>
          <a:lstStyle/>
          <a:p>
            <a:pPr marL="514350" indent="-514350">
              <a:buNone/>
            </a:pPr>
            <a:r>
              <a:rPr lang="vi-VN" dirty="0" smtClean="0"/>
              <a:t> </a:t>
            </a:r>
            <a:r>
              <a:rPr lang="en-US" sz="2800" dirty="0" smtClean="0"/>
              <a:t>N</a:t>
            </a:r>
            <a:r>
              <a:rPr lang="vi-VN" sz="2800" dirty="0" smtClean="0"/>
              <a:t>etwork.</a:t>
            </a:r>
          </a:p>
        </p:txBody>
      </p:sp>
      <p:sp>
        <p:nvSpPr>
          <p:cNvPr id="8" name="TextBox 7"/>
          <p:cNvSpPr txBox="1"/>
          <p:nvPr/>
        </p:nvSpPr>
        <p:spPr>
          <a:xfrm>
            <a:off x="4953000" y="4953000"/>
            <a:ext cx="3352800" cy="523220"/>
          </a:xfrm>
          <a:prstGeom prst="rect">
            <a:avLst/>
          </a:prstGeom>
          <a:noFill/>
        </p:spPr>
        <p:txBody>
          <a:bodyPr wrap="square" rtlCol="0">
            <a:spAutoFit/>
          </a:bodyPr>
          <a:lstStyle/>
          <a:p>
            <a:pPr marL="514350" indent="-514350"/>
            <a:r>
              <a:rPr lang="vi-VN" sz="2800" dirty="0" smtClean="0"/>
              <a:t>Three- dimensional.</a:t>
            </a:r>
          </a:p>
        </p:txBody>
      </p:sp>
      <p:sp>
        <p:nvSpPr>
          <p:cNvPr id="9" name="TextBox 8"/>
          <p:cNvSpPr txBox="1"/>
          <p:nvPr/>
        </p:nvSpPr>
        <p:spPr>
          <a:xfrm>
            <a:off x="4953000" y="5562600"/>
            <a:ext cx="2590800" cy="523220"/>
          </a:xfrm>
          <a:prstGeom prst="rect">
            <a:avLst/>
          </a:prstGeom>
          <a:noFill/>
        </p:spPr>
        <p:txBody>
          <a:bodyPr wrap="square" rtlCol="0">
            <a:spAutoFit/>
          </a:bodyPr>
          <a:lstStyle/>
          <a:p>
            <a:pPr marL="514350" indent="-514350"/>
            <a:r>
              <a:rPr lang="vi-VN" sz="2800" dirty="0" smtClean="0"/>
              <a:t>Cyberwor</a:t>
            </a:r>
            <a:r>
              <a:rPr lang="en-US" sz="2800" dirty="0" smtClean="0"/>
              <a:t>ld</a:t>
            </a:r>
            <a:r>
              <a:rPr lang="vi-VN" sz="28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vi-VN" sz="3200" dirty="0"/>
          </a:p>
        </p:txBody>
      </p:sp>
      <p:sp>
        <p:nvSpPr>
          <p:cNvPr id="3" name="Content Placeholder 2"/>
          <p:cNvSpPr>
            <a:spLocks noGrp="1"/>
          </p:cNvSpPr>
          <p:nvPr>
            <p:ph idx="1"/>
          </p:nvPr>
        </p:nvSpPr>
        <p:spPr/>
        <p:txBody>
          <a:bodyPr>
            <a:noAutofit/>
          </a:bodyPr>
          <a:lstStyle/>
          <a:p>
            <a:pPr marL="514350" indent="-514350">
              <a:buAutoNum type="arabicPeriod"/>
            </a:pPr>
            <a:r>
              <a:rPr lang="vi-VN" sz="2000" dirty="0" smtClean="0"/>
              <a:t>What do the students like about the penfriend project?</a:t>
            </a:r>
          </a:p>
          <a:p>
            <a:pPr marL="514350" indent="-514350">
              <a:buFontTx/>
              <a:buChar char="-"/>
            </a:pPr>
            <a:r>
              <a:rPr lang="vi-VN" sz="2000" dirty="0" smtClean="0"/>
              <a:t>They love to write and read real letters. They like to send sweets the letter as well.</a:t>
            </a:r>
          </a:p>
          <a:p>
            <a:pPr marL="514350" indent="-514350">
              <a:buNone/>
            </a:pPr>
            <a:r>
              <a:rPr lang="vi-VN" sz="2000" dirty="0" smtClean="0"/>
              <a:t>2. What are the two ways of future communication mentioned in the text? Explain how they work.</a:t>
            </a:r>
          </a:p>
          <a:p>
            <a:pPr marL="514350" indent="-514350">
              <a:buFontTx/>
              <a:buChar char="-"/>
            </a:pPr>
            <a:r>
              <a:rPr lang="vi-VN" sz="2000" dirty="0" smtClean="0"/>
              <a:t>They are telepathy and holography. </a:t>
            </a:r>
          </a:p>
          <a:p>
            <a:pPr marL="514350" indent="-514350">
              <a:buNone/>
            </a:pPr>
            <a:r>
              <a:rPr lang="vi-VN" sz="2000" dirty="0" smtClean="0"/>
              <a:t>+Telepathy uses a tiny device in our head to communicate by throught over the network.</a:t>
            </a:r>
          </a:p>
          <a:p>
            <a:pPr marL="514350" indent="-514350">
              <a:buNone/>
            </a:pPr>
            <a:r>
              <a:rPr lang="vi-VN" sz="2000" dirty="0" smtClean="0"/>
              <a:t>+holography gives three-dimensional images and we will be able to interact in the real time in completely different places.</a:t>
            </a:r>
          </a:p>
          <a:p>
            <a:pPr marL="514350" indent="-514350">
              <a:buNone/>
            </a:pPr>
            <a:r>
              <a:rPr lang="vi-VN" sz="2000" dirty="0" smtClean="0"/>
              <a:t>3. Do you think the writ</a:t>
            </a:r>
            <a:r>
              <a:rPr lang="en-US" sz="2000" dirty="0" err="1" smtClean="0"/>
              <a:t>er</a:t>
            </a:r>
            <a:r>
              <a:rPr lang="vi-VN" sz="2000" dirty="0" smtClean="0"/>
              <a:t> is happy with this future of communication? How do you know?</a:t>
            </a:r>
          </a:p>
          <a:p>
            <a:pPr marL="514350" indent="-514350">
              <a:buNone/>
            </a:pPr>
            <a:r>
              <a:rPr lang="vi-VN" sz="2000" dirty="0" smtClean="0"/>
              <a:t>- She prefers to use real, face – to face communication because She think</a:t>
            </a:r>
            <a:r>
              <a:rPr lang="en-US" sz="2000" dirty="0" smtClean="0"/>
              <a:t>s</a:t>
            </a:r>
            <a:r>
              <a:rPr lang="vi-VN" sz="2000" dirty="0" smtClean="0"/>
              <a:t> this makes life more interesting.</a:t>
            </a:r>
            <a:endParaRPr lang="vi-VN" sz="2000" dirty="0"/>
          </a:p>
        </p:txBody>
      </p:sp>
      <p:sp>
        <p:nvSpPr>
          <p:cNvPr id="4" name="Rounded Rectangle 3"/>
          <p:cNvSpPr/>
          <p:nvPr/>
        </p:nvSpPr>
        <p:spPr>
          <a:xfrm>
            <a:off x="1066800" y="457200"/>
            <a:ext cx="7467600" cy="8382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TextBox 4"/>
          <p:cNvSpPr txBox="1"/>
          <p:nvPr/>
        </p:nvSpPr>
        <p:spPr>
          <a:xfrm>
            <a:off x="1295400" y="685800"/>
            <a:ext cx="7010400" cy="523220"/>
          </a:xfrm>
          <a:prstGeom prst="rect">
            <a:avLst/>
          </a:prstGeom>
          <a:noFill/>
        </p:spPr>
        <p:txBody>
          <a:bodyPr wrap="square" rtlCol="0">
            <a:spAutoFit/>
          </a:bodyPr>
          <a:lstStyle/>
          <a:p>
            <a:r>
              <a:rPr lang="en-US" sz="2800" dirty="0" smtClean="0"/>
              <a:t>b.</a:t>
            </a:r>
            <a:r>
              <a:rPr lang="vi-VN" sz="2800" dirty="0" smtClean="0"/>
              <a:t> Ans</a:t>
            </a:r>
            <a:r>
              <a:rPr lang="en-US" sz="2800" dirty="0" smtClean="0"/>
              <a:t>w</a:t>
            </a:r>
            <a:r>
              <a:rPr lang="vi-VN" sz="2800" dirty="0" smtClean="0"/>
              <a:t>er the questions</a:t>
            </a:r>
            <a:r>
              <a:rPr lang="vi-VN" dirty="0" smtClean="0"/>
              <a:t>.</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box(in)">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ox(in)">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ox(in)">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ox(in)">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dirty="0" smtClean="0">
                <a:solidFill>
                  <a:srgbClr val="0070C0"/>
                </a:solidFill>
              </a:rPr>
              <a:t>Ways of communication now</a:t>
            </a:r>
            <a:endParaRPr lang="vi-VN" sz="3200" b="1" dirty="0">
              <a:solidFill>
                <a:srgbClr val="0070C0"/>
              </a:solidFill>
            </a:endParaRPr>
          </a:p>
        </p:txBody>
      </p:sp>
      <p:pic>
        <p:nvPicPr>
          <p:cNvPr id="11" name="Content Placeholder 10" descr="92C6OBCA2LD5JSCAJ2PRPWCA9E55UDCAGQM37QCAL7A7TYCA63WVAGCAUTM9JLCAKMHP8UCA97ILE4CA7U3342CADSQ8D1CA8BHU4YCAVXXY6SCATGEPAYCAF1B7THCA59W1A9CAEY0JIWCAV9Q080CAOQMOF2.jpg"/>
          <p:cNvPicPr>
            <a:picLocks noGrp="1" noChangeAspect="1"/>
          </p:cNvPicPr>
          <p:nvPr>
            <p:ph idx="1"/>
          </p:nvPr>
        </p:nvPicPr>
        <p:blipFill>
          <a:blip r:embed="rId3"/>
          <a:stretch>
            <a:fillRect/>
          </a:stretch>
        </p:blipFill>
        <p:spPr>
          <a:xfrm>
            <a:off x="2133600" y="2057400"/>
            <a:ext cx="2057400" cy="1524000"/>
          </a:xfrm>
        </p:spPr>
      </p:pic>
      <p:pic>
        <p:nvPicPr>
          <p:cNvPr id="5" name="Picture 2" descr="C:\Users\Admin\Desktop\New folder\Interview1[1].jpg"/>
          <p:cNvPicPr>
            <a:picLocks noChangeAspect="1" noChangeArrowheads="1"/>
          </p:cNvPicPr>
          <p:nvPr/>
        </p:nvPicPr>
        <p:blipFill>
          <a:blip r:embed="rId4"/>
          <a:srcRect/>
          <a:stretch>
            <a:fillRect/>
          </a:stretch>
        </p:blipFill>
        <p:spPr bwMode="auto">
          <a:xfrm>
            <a:off x="3200400" y="3657600"/>
            <a:ext cx="3352800" cy="1933575"/>
          </a:xfrm>
          <a:prstGeom prst="rect">
            <a:avLst/>
          </a:prstGeom>
          <a:noFill/>
        </p:spPr>
      </p:pic>
      <p:sp>
        <p:nvSpPr>
          <p:cNvPr id="6" name="TextBox 5"/>
          <p:cNvSpPr txBox="1"/>
          <p:nvPr/>
        </p:nvSpPr>
        <p:spPr>
          <a:xfrm>
            <a:off x="3048000" y="5715000"/>
            <a:ext cx="3276600" cy="461665"/>
          </a:xfrm>
          <a:prstGeom prst="rect">
            <a:avLst/>
          </a:prstGeom>
          <a:noFill/>
        </p:spPr>
        <p:txBody>
          <a:bodyPr wrap="square" rtlCol="0">
            <a:spAutoFit/>
          </a:bodyPr>
          <a:lstStyle/>
          <a:p>
            <a:r>
              <a:rPr lang="vi-VN" sz="2400" dirty="0" smtClean="0">
                <a:solidFill>
                  <a:srgbClr val="C00000"/>
                </a:solidFill>
              </a:rPr>
              <a:t>Meeting face- to face</a:t>
            </a:r>
            <a:endParaRPr lang="vi-VN" sz="2400" dirty="0">
              <a:solidFill>
                <a:srgbClr val="C00000"/>
              </a:solidFill>
            </a:endParaRPr>
          </a:p>
        </p:txBody>
      </p:sp>
      <p:pic>
        <p:nvPicPr>
          <p:cNvPr id="7" name="Picture 6" descr="7TMQL8CA6XJWRYCABIF6N6CAZW5QHECA9AL08MCAV34EAMCAOSFU5NCA8IEYY8CA4YX9ECCAX9LAFBCAX30NY6CALXHZ9TCADAMOMGCA5V2437CAB8E4O3CA5GF83VCAW1RL10CAKOI1PRCAEO65BRCAQR922K.jpg"/>
          <p:cNvPicPr>
            <a:picLocks noChangeAspect="1"/>
          </p:cNvPicPr>
          <p:nvPr/>
        </p:nvPicPr>
        <p:blipFill>
          <a:blip r:embed="rId5"/>
          <a:stretch>
            <a:fillRect/>
          </a:stretch>
        </p:blipFill>
        <p:spPr>
          <a:xfrm>
            <a:off x="4876800" y="1447800"/>
            <a:ext cx="2667000" cy="1238250"/>
          </a:xfrm>
          <a:prstGeom prst="rect">
            <a:avLst/>
          </a:prstGeom>
        </p:spPr>
      </p:pic>
      <p:sp>
        <p:nvSpPr>
          <p:cNvPr id="8" name="TextBox 7"/>
          <p:cNvSpPr txBox="1"/>
          <p:nvPr/>
        </p:nvSpPr>
        <p:spPr>
          <a:xfrm>
            <a:off x="4724400" y="2667000"/>
            <a:ext cx="2362200" cy="461665"/>
          </a:xfrm>
          <a:prstGeom prst="rect">
            <a:avLst/>
          </a:prstGeom>
          <a:noFill/>
        </p:spPr>
        <p:txBody>
          <a:bodyPr wrap="square" rtlCol="0">
            <a:spAutoFit/>
          </a:bodyPr>
          <a:lstStyle/>
          <a:p>
            <a:r>
              <a:rPr lang="vi-VN" sz="2400" dirty="0" smtClean="0">
                <a:solidFill>
                  <a:srgbClr val="C00000"/>
                </a:solidFill>
              </a:rPr>
              <a:t>Using signs</a:t>
            </a:r>
            <a:endParaRPr lang="vi-VN" sz="2400" dirty="0">
              <a:solidFill>
                <a:srgbClr val="C00000"/>
              </a:solidFill>
            </a:endParaRPr>
          </a:p>
        </p:txBody>
      </p:sp>
      <p:pic>
        <p:nvPicPr>
          <p:cNvPr id="9" name="Picture 8" descr="0JMZCECAO62F1GCAR13ORCCA5YHYDFCA09I1W6CA4Z21WZCAZ1EO3ICAXDYH9YCARBIWA1CA6LE2M5CAS10O8FCAQ32V1TCA3XTW9NCAIEYC6ICATYZEVMCAFQ5MEGCA3GONTTCAYJNX7JCAGMR1F0CA1KYYTD.jpg"/>
          <p:cNvPicPr>
            <a:picLocks noChangeAspect="1"/>
          </p:cNvPicPr>
          <p:nvPr/>
        </p:nvPicPr>
        <p:blipFill>
          <a:blip r:embed="rId6"/>
          <a:stretch>
            <a:fillRect/>
          </a:stretch>
        </p:blipFill>
        <p:spPr>
          <a:xfrm>
            <a:off x="0" y="4191000"/>
            <a:ext cx="2857500" cy="1600200"/>
          </a:xfrm>
          <a:prstGeom prst="rect">
            <a:avLst/>
          </a:prstGeom>
        </p:spPr>
      </p:pic>
      <p:sp>
        <p:nvSpPr>
          <p:cNvPr id="12" name="TextBox 11"/>
          <p:cNvSpPr txBox="1"/>
          <p:nvPr/>
        </p:nvSpPr>
        <p:spPr>
          <a:xfrm>
            <a:off x="0" y="2667000"/>
            <a:ext cx="2057400" cy="461665"/>
          </a:xfrm>
          <a:prstGeom prst="rect">
            <a:avLst/>
          </a:prstGeom>
          <a:noFill/>
        </p:spPr>
        <p:txBody>
          <a:bodyPr wrap="square" rtlCol="0">
            <a:spAutoFit/>
          </a:bodyPr>
          <a:lstStyle/>
          <a:p>
            <a:r>
              <a:rPr lang="vi-VN" sz="2400" dirty="0" smtClean="0">
                <a:solidFill>
                  <a:srgbClr val="C00000"/>
                </a:solidFill>
              </a:rPr>
              <a:t>Using music</a:t>
            </a:r>
            <a:endParaRPr lang="vi-VN" sz="2400" dirty="0">
              <a:solidFill>
                <a:srgbClr val="C00000"/>
              </a:solidFill>
            </a:endParaRPr>
          </a:p>
        </p:txBody>
      </p:sp>
      <p:sp>
        <p:nvSpPr>
          <p:cNvPr id="13" name="TextBox 12"/>
          <p:cNvSpPr txBox="1"/>
          <p:nvPr/>
        </p:nvSpPr>
        <p:spPr>
          <a:xfrm>
            <a:off x="381000" y="6096000"/>
            <a:ext cx="2667000" cy="461665"/>
          </a:xfrm>
          <a:prstGeom prst="rect">
            <a:avLst/>
          </a:prstGeom>
          <a:noFill/>
        </p:spPr>
        <p:txBody>
          <a:bodyPr wrap="square" rtlCol="0">
            <a:spAutoFit/>
          </a:bodyPr>
          <a:lstStyle/>
          <a:p>
            <a:r>
              <a:rPr lang="vi-VN" sz="2400" dirty="0" smtClean="0">
                <a:solidFill>
                  <a:srgbClr val="C00000"/>
                </a:solidFill>
              </a:rPr>
              <a:t>Painting a picture</a:t>
            </a:r>
            <a:endParaRPr lang="vi-VN" sz="24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ox(i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ox(i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8" y="1412875"/>
            <a:ext cx="8229600" cy="533400"/>
          </a:xfrm>
        </p:spPr>
        <p:txBody>
          <a:bodyPr rtlCol="0">
            <a:normAutofit lnSpcReduction="10000"/>
          </a:bodyPr>
          <a:lstStyle/>
          <a:p>
            <a:pPr fontAlgn="auto">
              <a:spcAft>
                <a:spcPts val="0"/>
              </a:spcAft>
              <a:buFontTx/>
              <a:buNone/>
              <a:defRPr/>
            </a:pPr>
            <a:r>
              <a:rPr lang="en-US" dirty="0" smtClean="0">
                <a:solidFill>
                  <a:srgbClr val="FF0000"/>
                </a:solidFill>
              </a:rPr>
              <a:t>I. Reading:</a:t>
            </a:r>
          </a:p>
        </p:txBody>
      </p:sp>
      <p:sp>
        <p:nvSpPr>
          <p:cNvPr id="7173" name="WordArt 2"/>
          <p:cNvSpPr>
            <a:spLocks noChangeArrowheads="1" noChangeShapeType="1" noTextEdit="1"/>
          </p:cNvSpPr>
          <p:nvPr/>
        </p:nvSpPr>
        <p:spPr bwMode="auto">
          <a:xfrm>
            <a:off x="1524000" y="569913"/>
            <a:ext cx="6324600" cy="266700"/>
          </a:xfrm>
          <a:prstGeom prst="rect">
            <a:avLst/>
          </a:prstGeom>
        </p:spPr>
        <p:txBody>
          <a:bodyPr wrap="none" fromWordArt="1">
            <a:prstTxWarp prst="textPlain">
              <a:avLst>
                <a:gd name="adj" fmla="val 50000"/>
              </a:avLst>
            </a:prstTxWarp>
          </a:bodyPr>
          <a:lstStyle/>
          <a:p>
            <a:pPr algn="ctr"/>
            <a:r>
              <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Unit </a:t>
            </a:r>
            <a:r>
              <a:rPr lang="en-US" sz="3600" kern="10" dirty="0" smtClean="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10. COMMUNICATION</a:t>
            </a:r>
            <a:endPar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endParaRPr>
          </a:p>
        </p:txBody>
      </p:sp>
      <p:sp>
        <p:nvSpPr>
          <p:cNvPr id="7174" name="Text Box 3"/>
          <p:cNvSpPr txBox="1">
            <a:spLocks noChangeArrowheads="1"/>
          </p:cNvSpPr>
          <p:nvPr/>
        </p:nvSpPr>
        <p:spPr bwMode="auto">
          <a:xfrm>
            <a:off x="152400" y="908050"/>
            <a:ext cx="8915400" cy="461963"/>
          </a:xfrm>
          <a:prstGeom prst="rect">
            <a:avLst/>
          </a:prstGeom>
          <a:noFill/>
          <a:ln w="9525">
            <a:noFill/>
            <a:miter lim="800000"/>
            <a:headEnd/>
            <a:tailEnd/>
          </a:ln>
        </p:spPr>
        <p:txBody>
          <a:bodyPr>
            <a:spAutoFit/>
          </a:bodyPr>
          <a:lstStyle/>
          <a:p>
            <a:pPr algn="ctr">
              <a:spcBef>
                <a:spcPct val="50000"/>
              </a:spcBef>
            </a:pPr>
            <a:r>
              <a:rPr lang="en-US" sz="2400" b="1" dirty="0">
                <a:solidFill>
                  <a:srgbClr val="0000FF"/>
                </a:solidFill>
                <a:latin typeface="Times New Roman" pitchFamily="18" charset="0"/>
                <a:cs typeface="Times New Roman" pitchFamily="18" charset="0"/>
              </a:rPr>
              <a:t>Period </a:t>
            </a:r>
            <a:r>
              <a:rPr lang="en-US" sz="2400" b="1" dirty="0" smtClean="0">
                <a:solidFill>
                  <a:srgbClr val="0000FF"/>
                </a:solidFill>
                <a:latin typeface="Times New Roman" pitchFamily="18" charset="0"/>
                <a:cs typeface="Times New Roman" pitchFamily="18" charset="0"/>
              </a:rPr>
              <a:t>88 </a:t>
            </a:r>
            <a:r>
              <a:rPr lang="en-US" sz="2400" b="1" dirty="0">
                <a:solidFill>
                  <a:srgbClr val="0000FF"/>
                </a:solidFill>
                <a:latin typeface="Times New Roman" pitchFamily="18" charset="0"/>
                <a:cs typeface="Times New Roman" pitchFamily="18" charset="0"/>
              </a:rPr>
              <a:t>- Lesson </a:t>
            </a:r>
            <a:r>
              <a:rPr lang="en-US" sz="2400" b="1" dirty="0" smtClean="0">
                <a:solidFill>
                  <a:srgbClr val="0000FF"/>
                </a:solidFill>
                <a:latin typeface="Times New Roman" pitchFamily="18" charset="0"/>
                <a:cs typeface="Times New Roman" pitchFamily="18" charset="0"/>
              </a:rPr>
              <a:t>5: Skills 1 </a:t>
            </a:r>
            <a:r>
              <a:rPr lang="en-US" sz="2400" b="1" dirty="0">
                <a:solidFill>
                  <a:srgbClr val="0000FF"/>
                </a:solidFill>
                <a:latin typeface="Times New Roman" pitchFamily="18" charset="0"/>
                <a:cs typeface="Times New Roman" pitchFamily="18" charset="0"/>
              </a:rPr>
              <a:t>(</a:t>
            </a:r>
            <a:r>
              <a:rPr lang="en-US" sz="2400" b="1" dirty="0" smtClean="0">
                <a:solidFill>
                  <a:srgbClr val="0000FF"/>
                </a:solidFill>
                <a:latin typeface="Times New Roman" pitchFamily="18" charset="0"/>
                <a:cs typeface="Times New Roman" pitchFamily="18" charset="0"/>
              </a:rPr>
              <a:t>P. 44)</a:t>
            </a:r>
            <a:endParaRPr lang="en-US" sz="2400" b="1" dirty="0">
              <a:solidFill>
                <a:srgbClr val="0000FF"/>
              </a:solidFill>
              <a:latin typeface="Times New Roman" pitchFamily="18" charset="0"/>
              <a:cs typeface="Times New Roman" pitchFamily="18" charset="0"/>
            </a:endParaRPr>
          </a:p>
        </p:txBody>
      </p:sp>
      <p:sp>
        <p:nvSpPr>
          <p:cNvPr id="7" name="Content Placeholder 2"/>
          <p:cNvSpPr txBox="1">
            <a:spLocks/>
          </p:cNvSpPr>
          <p:nvPr/>
        </p:nvSpPr>
        <p:spPr>
          <a:xfrm>
            <a:off x="0" y="1905000"/>
            <a:ext cx="8229600" cy="53340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rgbClr val="FF0000"/>
                </a:solidFill>
                <a:effectLst/>
                <a:uLnTx/>
                <a:uFillTx/>
                <a:latin typeface="+mn-lt"/>
                <a:ea typeface="+mn-ea"/>
                <a:cs typeface="+mn-cs"/>
              </a:rPr>
              <a:t>II. </a:t>
            </a:r>
            <a:r>
              <a:rPr lang="en-US" sz="3200" dirty="0" smtClean="0">
                <a:solidFill>
                  <a:srgbClr val="FF0000"/>
                </a:solidFill>
              </a:rPr>
              <a:t>Speak</a:t>
            </a:r>
            <a:r>
              <a:rPr kumimoji="0" lang="en-US" sz="3200" b="0" i="0" u="none" strike="noStrike" kern="1200" cap="none" spc="0" normalizeH="0" baseline="0" noProof="0" dirty="0" err="1" smtClean="0">
                <a:ln>
                  <a:noFill/>
                </a:ln>
                <a:solidFill>
                  <a:srgbClr val="FF0000"/>
                </a:solidFill>
                <a:effectLst/>
                <a:uLnTx/>
                <a:uFillTx/>
                <a:latin typeface="+mn-lt"/>
                <a:ea typeface="+mn-ea"/>
                <a:cs typeface="+mn-cs"/>
              </a:rPr>
              <a:t>ing</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8000" r="-1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8229600" cy="4525963"/>
          </a:xfrm>
        </p:spPr>
        <p:txBody>
          <a:bodyPr>
            <a:normAutofit/>
          </a:bodyPr>
          <a:lstStyle/>
          <a:p>
            <a:pPr>
              <a:buNone/>
            </a:pPr>
            <a:r>
              <a:rPr lang="vi-VN" sz="2000" dirty="0" smtClean="0"/>
              <a:t>.</a:t>
            </a:r>
          </a:p>
        </p:txBody>
      </p:sp>
      <p:sp>
        <p:nvSpPr>
          <p:cNvPr id="10" name="TextBox 9"/>
          <p:cNvSpPr txBox="1"/>
          <p:nvPr/>
        </p:nvSpPr>
        <p:spPr>
          <a:xfrm>
            <a:off x="304800" y="228600"/>
            <a:ext cx="8686800" cy="1384995"/>
          </a:xfrm>
          <a:prstGeom prst="rect">
            <a:avLst/>
          </a:prstGeom>
          <a:solidFill>
            <a:schemeClr val="accent4">
              <a:lumMod val="20000"/>
              <a:lumOff val="80000"/>
            </a:schemeClr>
          </a:solidFill>
        </p:spPr>
        <p:txBody>
          <a:bodyPr wrap="square" rtlCol="0">
            <a:spAutoFit/>
          </a:bodyPr>
          <a:lstStyle/>
          <a:p>
            <a:pPr>
              <a:buNone/>
            </a:pPr>
            <a:r>
              <a:rPr lang="en-US" sz="2800" dirty="0" smtClean="0"/>
              <a:t>1. </a:t>
            </a:r>
            <a:r>
              <a:rPr lang="vi-VN" sz="2800" dirty="0" smtClean="0"/>
              <a:t>In small groups, decide whether you agree with the author of this text. Why/why not? Share your ideas with the class.</a:t>
            </a:r>
          </a:p>
        </p:txBody>
      </p:sp>
      <p:sp>
        <p:nvSpPr>
          <p:cNvPr id="12" name="TextBox 11"/>
          <p:cNvSpPr txBox="1"/>
          <p:nvPr/>
        </p:nvSpPr>
        <p:spPr>
          <a:xfrm>
            <a:off x="228600" y="2685871"/>
            <a:ext cx="8763000" cy="1754326"/>
          </a:xfrm>
          <a:prstGeom prst="rect">
            <a:avLst/>
          </a:prstGeom>
          <a:solidFill>
            <a:schemeClr val="accent6">
              <a:lumMod val="20000"/>
              <a:lumOff val="80000"/>
            </a:schemeClr>
          </a:solidFill>
        </p:spPr>
        <p:txBody>
          <a:bodyPr wrap="square" rtlCol="0">
            <a:spAutoFit/>
          </a:bodyPr>
          <a:lstStyle/>
          <a:p>
            <a:pPr>
              <a:lnSpc>
                <a:spcPct val="150000"/>
              </a:lnSpc>
              <a:buNone/>
            </a:pPr>
            <a:r>
              <a:rPr lang="vi-VN" sz="2400" dirty="0" smtClean="0">
                <a:solidFill>
                  <a:srgbClr val="C00000"/>
                </a:solidFill>
              </a:rPr>
              <a:t>Example: I disagree with the author of this text. Because, using the telepathy and holography are simple and fast than using the traditional communications as using face- to face, letters...</a:t>
            </a:r>
            <a:endParaRPr lang="vi-VN" sz="24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71800"/>
            <a:ext cx="8763000" cy="2590800"/>
          </a:xfrm>
        </p:spPr>
        <p:txBody>
          <a:bodyPr>
            <a:normAutofit fontScale="90000"/>
          </a:bodyPr>
          <a:lstStyle/>
          <a:p>
            <a:pPr algn="l"/>
            <a:r>
              <a:rPr lang="en-US" sz="2900" dirty="0" smtClean="0">
                <a:latin typeface="Times New Roman" pitchFamily="18" charset="0"/>
                <a:cs typeface="Times New Roman" pitchFamily="18" charset="0"/>
              </a:rPr>
              <a:t>I agree with the author of this text, because, when we use telepathy and holography, </a:t>
            </a:r>
            <a:r>
              <a:rPr lang="en-US" sz="2900" b="1" dirty="0" smtClean="0">
                <a:latin typeface="Times New Roman" pitchFamily="18" charset="0"/>
                <a:cs typeface="Times New Roman" pitchFamily="18" charset="0"/>
              </a:rPr>
              <a:t>you can</a:t>
            </a:r>
            <a:r>
              <a:rPr lang="en-US" sz="2900" dirty="0" smtClean="0">
                <a:latin typeface="Times New Roman" pitchFamily="18" charset="0"/>
                <a:cs typeface="Times New Roman" pitchFamily="18" charset="0"/>
              </a:rPr>
              <a:t>:</a:t>
            </a:r>
            <a:br>
              <a:rPr lang="en-US" sz="29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   + say something to someone who is no longer a part of your life.</a:t>
            </a:r>
            <a:br>
              <a:rPr lang="en-US" sz="29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   + apologize to someone who is no longer in your life for a misunderstanding or a hurt that you caused.</a:t>
            </a:r>
            <a:br>
              <a:rPr lang="en-US" sz="29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   + pave the way for better interaction with someone you don't get along with. Call a truce telepathically and see how the tension in the relationship eases.</a:t>
            </a:r>
            <a:br>
              <a:rPr lang="en-US" sz="29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   + let someone know how you feel about them if you've been unable to convey this information face to face.</a:t>
            </a:r>
            <a:br>
              <a:rPr lang="en-US" sz="29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   + forgive someone who has hurt you cutting the cords of anger or disappointment that bind you.</a:t>
            </a:r>
            <a:r>
              <a:rPr lang="en-US" dirty="0" smtClean="0"/>
              <a:t/>
            </a:r>
            <a:br>
              <a:rPr lang="en-US" dirty="0" smtClean="0"/>
            </a:br>
            <a:endParaRPr lang="en-US" dirty="0"/>
          </a:p>
        </p:txBody>
      </p:sp>
      <p:sp>
        <p:nvSpPr>
          <p:cNvPr id="4" name="TextBox 3"/>
          <p:cNvSpPr txBox="1"/>
          <p:nvPr/>
        </p:nvSpPr>
        <p:spPr>
          <a:xfrm>
            <a:off x="1066800" y="457200"/>
            <a:ext cx="7010400"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 Suggestions</a:t>
            </a:r>
            <a:r>
              <a:rPr lang="vi-VN" b="1" dirty="0" smtClean="0">
                <a:solidFill>
                  <a:srgbClr val="FF0000"/>
                </a:solidFill>
                <a:latin typeface="Times New Roman" pitchFamily="18" charset="0"/>
                <a:cs typeface="Times New Roman" pitchFamily="18" charset="0"/>
              </a:rPr>
              <a:t>.</a:t>
            </a:r>
            <a:endParaRPr lang="vi-VN"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229600" cy="1143000"/>
          </a:xfrm>
        </p:spPr>
        <p:txBody>
          <a:bodyPr>
            <a:normAutofit/>
          </a:bodyPr>
          <a:lstStyle/>
          <a:p>
            <a:r>
              <a:rPr lang="vi-VN" sz="3100" dirty="0" smtClean="0"/>
              <a:t/>
            </a:r>
            <a:br>
              <a:rPr lang="vi-VN" sz="3100" dirty="0" smtClean="0"/>
            </a:br>
            <a:endParaRPr lang="vi-VN" sz="3100" dirty="0"/>
          </a:p>
        </p:txBody>
      </p:sp>
      <p:graphicFrame>
        <p:nvGraphicFramePr>
          <p:cNvPr id="5" name="Table 4"/>
          <p:cNvGraphicFramePr>
            <a:graphicFrameLocks noGrp="1"/>
          </p:cNvGraphicFramePr>
          <p:nvPr/>
        </p:nvGraphicFramePr>
        <p:xfrm>
          <a:off x="304800" y="1676399"/>
          <a:ext cx="8610599" cy="4839394"/>
        </p:xfrm>
        <a:graphic>
          <a:graphicData uri="http://schemas.openxmlformats.org/drawingml/2006/table">
            <a:tbl>
              <a:tblPr firstRow="1" bandRow="1">
                <a:tableStyleId>{5C22544A-7EE6-4342-B048-85BDC9FD1C3A}</a:tableStyleId>
              </a:tblPr>
              <a:tblGrid>
                <a:gridCol w="5307903"/>
                <a:gridCol w="2005208"/>
                <a:gridCol w="1297488"/>
              </a:tblGrid>
              <a:tr h="838200">
                <a:tc>
                  <a:txBody>
                    <a:bodyPr/>
                    <a:lstStyle/>
                    <a:p>
                      <a:r>
                        <a:rPr lang="vi-VN" dirty="0" smtClean="0"/>
                        <a:t>Purpose</a:t>
                      </a:r>
                      <a:endParaRPr lang="vi-VN" dirty="0"/>
                    </a:p>
                  </a:txBody>
                  <a:tcPr/>
                </a:tc>
                <a:tc>
                  <a:txBody>
                    <a:bodyPr/>
                    <a:lstStyle/>
                    <a:p>
                      <a:r>
                        <a:rPr lang="vi-VN" dirty="0" smtClean="0"/>
                        <a:t>At present</a:t>
                      </a:r>
                      <a:endParaRPr lang="vi-VN" dirty="0"/>
                    </a:p>
                  </a:txBody>
                  <a:tcPr/>
                </a:tc>
                <a:tc>
                  <a:txBody>
                    <a:bodyPr/>
                    <a:lstStyle/>
                    <a:p>
                      <a:r>
                        <a:rPr lang="vi-VN" dirty="0" smtClean="0"/>
                        <a:t>In the year 2030</a:t>
                      </a:r>
                      <a:endParaRPr lang="vi-VN" dirty="0"/>
                    </a:p>
                  </a:txBody>
                  <a:tcPr/>
                </a:tc>
              </a:tr>
              <a:tr h="886691">
                <a:tc>
                  <a:txBody>
                    <a:bodyPr/>
                    <a:lstStyle/>
                    <a:p>
                      <a:r>
                        <a:rPr lang="vi-VN" dirty="0" smtClean="0"/>
                        <a:t>1.</a:t>
                      </a:r>
                      <a:r>
                        <a:rPr lang="vi-VN" baseline="0" dirty="0" smtClean="0"/>
                        <a:t> Working on the group project</a:t>
                      </a:r>
                      <a:endParaRPr lang="vi-VN" dirty="0"/>
                    </a:p>
                  </a:txBody>
                  <a:tcPr/>
                </a:tc>
                <a:tc>
                  <a:txBody>
                    <a:bodyPr/>
                    <a:lstStyle/>
                    <a:p>
                      <a:r>
                        <a:rPr lang="vi-VN" dirty="0" smtClean="0"/>
                        <a:t>I (use)...</a:t>
                      </a:r>
                      <a:endParaRPr lang="vi-VN" dirty="0"/>
                    </a:p>
                  </a:txBody>
                  <a:tcPr/>
                </a:tc>
                <a:tc>
                  <a:txBody>
                    <a:bodyPr/>
                    <a:lstStyle/>
                    <a:p>
                      <a:r>
                        <a:rPr lang="vi-VN" dirty="0" smtClean="0"/>
                        <a:t>I’ll  be (using)</a:t>
                      </a:r>
                      <a:endParaRPr lang="vi-VN" dirty="0"/>
                    </a:p>
                  </a:txBody>
                  <a:tcPr/>
                </a:tc>
              </a:tr>
              <a:tr h="620684">
                <a:tc>
                  <a:txBody>
                    <a:bodyPr/>
                    <a:lstStyle/>
                    <a:p>
                      <a:r>
                        <a:rPr lang="vi-VN" dirty="0" smtClean="0"/>
                        <a:t>2.Keeping</a:t>
                      </a:r>
                      <a:r>
                        <a:rPr lang="vi-VN" baseline="0" dirty="0" smtClean="0"/>
                        <a:t> in touch with a friend who lives far away</a:t>
                      </a:r>
                      <a:endParaRPr lang="vi-VN" dirty="0"/>
                    </a:p>
                  </a:txBody>
                  <a:tcPr/>
                </a:tc>
                <a:tc>
                  <a:txBody>
                    <a:bodyPr/>
                    <a:lstStyle/>
                    <a:p>
                      <a:endParaRPr lang="vi-VN" dirty="0"/>
                    </a:p>
                  </a:txBody>
                  <a:tcPr/>
                </a:tc>
                <a:tc>
                  <a:txBody>
                    <a:bodyPr/>
                    <a:lstStyle/>
                    <a:p>
                      <a:endParaRPr lang="vi-VN" dirty="0"/>
                    </a:p>
                  </a:txBody>
                  <a:tcPr/>
                </a:tc>
              </a:tr>
              <a:tr h="620684">
                <a:tc>
                  <a:txBody>
                    <a:bodyPr/>
                    <a:lstStyle/>
                    <a:p>
                      <a:r>
                        <a:rPr lang="vi-VN" dirty="0" smtClean="0"/>
                        <a:t>3. Contacting friends to meet</a:t>
                      </a:r>
                      <a:r>
                        <a:rPr lang="vi-VN" baseline="0" dirty="0" smtClean="0"/>
                        <a:t> to see a film</a:t>
                      </a:r>
                      <a:endParaRPr lang="vi-VN" dirty="0"/>
                    </a:p>
                  </a:txBody>
                  <a:tcPr/>
                </a:tc>
                <a:tc>
                  <a:txBody>
                    <a:bodyPr/>
                    <a:lstStyle/>
                    <a:p>
                      <a:endParaRPr lang="vi-VN" dirty="0"/>
                    </a:p>
                  </a:txBody>
                  <a:tcPr/>
                </a:tc>
                <a:tc>
                  <a:txBody>
                    <a:bodyPr/>
                    <a:lstStyle/>
                    <a:p>
                      <a:endParaRPr lang="vi-VN"/>
                    </a:p>
                  </a:txBody>
                  <a:tcPr/>
                </a:tc>
              </a:tr>
              <a:tr h="886691">
                <a:tc>
                  <a:txBody>
                    <a:bodyPr/>
                    <a:lstStyle/>
                    <a:p>
                      <a:r>
                        <a:rPr lang="vi-VN" dirty="0" smtClean="0"/>
                        <a:t>4. Asking</a:t>
                      </a:r>
                      <a:r>
                        <a:rPr lang="vi-VN" baseline="0" dirty="0" smtClean="0"/>
                        <a:t> your teacher something that you didn’t understand in the lesson</a:t>
                      </a:r>
                      <a:endParaRPr lang="vi-VN" dirty="0"/>
                    </a:p>
                  </a:txBody>
                  <a:tcPr/>
                </a:tc>
                <a:tc>
                  <a:txBody>
                    <a:bodyPr/>
                    <a:lstStyle/>
                    <a:p>
                      <a:endParaRPr lang="vi-VN"/>
                    </a:p>
                  </a:txBody>
                  <a:tcPr/>
                </a:tc>
                <a:tc>
                  <a:txBody>
                    <a:bodyPr/>
                    <a:lstStyle/>
                    <a:p>
                      <a:endParaRPr lang="vi-VN"/>
                    </a:p>
                  </a:txBody>
                  <a:tcPr/>
                </a:tc>
              </a:tr>
              <a:tr h="620684">
                <a:tc>
                  <a:txBody>
                    <a:bodyPr/>
                    <a:lstStyle/>
                    <a:p>
                      <a:r>
                        <a:rPr lang="vi-VN" dirty="0" smtClean="0"/>
                        <a:t>5. Letting your parents</a:t>
                      </a:r>
                      <a:r>
                        <a:rPr lang="vi-VN" baseline="0" dirty="0" smtClean="0"/>
                        <a:t> know you want to say sorry</a:t>
                      </a:r>
                      <a:endParaRPr lang="vi-VN" dirty="0"/>
                    </a:p>
                  </a:txBody>
                  <a:tcPr/>
                </a:tc>
                <a:tc>
                  <a:txBody>
                    <a:bodyPr/>
                    <a:lstStyle/>
                    <a:p>
                      <a:endParaRPr lang="vi-VN"/>
                    </a:p>
                  </a:txBody>
                  <a:tcPr/>
                </a:tc>
                <a:tc>
                  <a:txBody>
                    <a:bodyPr/>
                    <a:lstStyle/>
                    <a:p>
                      <a:endParaRPr lang="vi-VN"/>
                    </a:p>
                  </a:txBody>
                  <a:tcPr/>
                </a:tc>
              </a:tr>
              <a:tr h="354676">
                <a:tc>
                  <a:txBody>
                    <a:bodyPr/>
                    <a:lstStyle/>
                    <a:p>
                      <a:r>
                        <a:rPr lang="vi-VN" dirty="0" smtClean="0"/>
                        <a:t>6. Showing</a:t>
                      </a:r>
                      <a:r>
                        <a:rPr lang="vi-VN" baseline="0" dirty="0" smtClean="0"/>
                        <a:t> love to your pet</a:t>
                      </a:r>
                      <a:endParaRPr lang="vi-VN" dirty="0"/>
                    </a:p>
                  </a:txBody>
                  <a:tcPr/>
                </a:tc>
                <a:tc>
                  <a:txBody>
                    <a:bodyPr/>
                    <a:lstStyle/>
                    <a:p>
                      <a:endParaRPr lang="vi-VN"/>
                    </a:p>
                  </a:txBody>
                  <a:tcPr/>
                </a:tc>
                <a:tc>
                  <a:txBody>
                    <a:bodyPr/>
                    <a:lstStyle/>
                    <a:p>
                      <a:endParaRPr lang="vi-VN" dirty="0"/>
                    </a:p>
                  </a:txBody>
                  <a:tcPr/>
                </a:tc>
              </a:tr>
            </a:tbl>
          </a:graphicData>
        </a:graphic>
      </p:graphicFrame>
      <p:sp>
        <p:nvSpPr>
          <p:cNvPr id="13" name="TextBox 12"/>
          <p:cNvSpPr txBox="1"/>
          <p:nvPr/>
        </p:nvSpPr>
        <p:spPr>
          <a:xfrm>
            <a:off x="0" y="152400"/>
            <a:ext cx="9144000" cy="1384995"/>
          </a:xfrm>
          <a:prstGeom prst="rect">
            <a:avLst/>
          </a:prstGeom>
          <a:solidFill>
            <a:schemeClr val="accent6">
              <a:lumMod val="20000"/>
              <a:lumOff val="80000"/>
            </a:schemeClr>
          </a:solidFill>
        </p:spPr>
        <p:txBody>
          <a:bodyPr wrap="square" rtlCol="0">
            <a:spAutoFit/>
          </a:bodyPr>
          <a:lstStyle/>
          <a:p>
            <a:r>
              <a:rPr lang="en-US" sz="2800" dirty="0" smtClean="0"/>
              <a:t>2. </a:t>
            </a:r>
            <a:r>
              <a:rPr lang="vi-VN" sz="2800" dirty="0" smtClean="0"/>
              <a:t>Class survey. What ways of communication do you use for the following purposes now and what will they be in the year 2030?</a:t>
            </a:r>
            <a:endParaRPr lang="vi-V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533400"/>
          <a:ext cx="8763000" cy="5394960"/>
        </p:xfrm>
        <a:graphic>
          <a:graphicData uri="http://schemas.openxmlformats.org/drawingml/2006/table">
            <a:tbl>
              <a:tblPr/>
              <a:tblGrid>
                <a:gridCol w="4380848"/>
                <a:gridCol w="4382152"/>
              </a:tblGrid>
              <a:tr h="592949">
                <a:tc>
                  <a:txBody>
                    <a:bodyPr/>
                    <a:lstStyle/>
                    <a:p>
                      <a:pPr marL="0" marR="0" algn="ctr">
                        <a:lnSpc>
                          <a:spcPct val="150000"/>
                        </a:lnSpc>
                        <a:spcBef>
                          <a:spcPts val="0"/>
                        </a:spcBef>
                        <a:spcAft>
                          <a:spcPts val="0"/>
                        </a:spcAft>
                      </a:pPr>
                      <a:r>
                        <a:rPr lang="en-US" sz="2800" b="1" i="1" dirty="0">
                          <a:latin typeface="Times New Roman"/>
                          <a:ea typeface="Verdana"/>
                          <a:cs typeface="Times New Roman"/>
                        </a:rPr>
                        <a:t>At present</a:t>
                      </a:r>
                      <a:endParaRPr lang="en-US" sz="28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gn="ctr">
                        <a:lnSpc>
                          <a:spcPct val="150000"/>
                        </a:lnSpc>
                        <a:spcBef>
                          <a:spcPts val="0"/>
                        </a:spcBef>
                        <a:spcAft>
                          <a:spcPts val="0"/>
                        </a:spcAft>
                      </a:pPr>
                      <a:r>
                        <a:rPr lang="en-US" sz="2800" b="1" i="1" dirty="0">
                          <a:latin typeface="Times New Roman"/>
                          <a:ea typeface="Verdana"/>
                          <a:cs typeface="Times New Roman"/>
                        </a:rPr>
                        <a:t>In the year 2050</a:t>
                      </a:r>
                      <a:endParaRPr lang="en-US" sz="28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r>
              <a:tr h="1185898">
                <a:tc>
                  <a:txBody>
                    <a:bodyPr/>
                    <a:lstStyle/>
                    <a:p>
                      <a:pPr marL="0" marR="0">
                        <a:lnSpc>
                          <a:spcPct val="150000"/>
                        </a:lnSpc>
                        <a:spcBef>
                          <a:spcPts val="0"/>
                        </a:spcBef>
                        <a:spcAft>
                          <a:spcPts val="0"/>
                        </a:spcAft>
                      </a:pPr>
                      <a:r>
                        <a:rPr lang="en-US" sz="2600" dirty="0">
                          <a:latin typeface="Times New Roman"/>
                          <a:ea typeface="Verdana"/>
                          <a:cs typeface="Times New Roman"/>
                        </a:rPr>
                        <a:t>I use face – to - face meeting.</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video conference meeting.</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592949">
                <a:tc>
                  <a:txBody>
                    <a:bodyPr/>
                    <a:lstStyle/>
                    <a:p>
                      <a:pPr marL="0" marR="0">
                        <a:lnSpc>
                          <a:spcPct val="150000"/>
                        </a:lnSpc>
                        <a:spcBef>
                          <a:spcPts val="0"/>
                        </a:spcBef>
                        <a:spcAft>
                          <a:spcPts val="0"/>
                        </a:spcAft>
                      </a:pPr>
                      <a:r>
                        <a:rPr lang="en-US" sz="2600">
                          <a:latin typeface="Times New Roman"/>
                          <a:ea typeface="Verdana"/>
                          <a:cs typeface="Times New Roman"/>
                        </a:rPr>
                        <a:t>I use letter and email.</a:t>
                      </a:r>
                      <a:endParaRPr lang="en-US" sz="260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video chatting.</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592949">
                <a:tc>
                  <a:txBody>
                    <a:bodyPr/>
                    <a:lstStyle/>
                    <a:p>
                      <a:pPr marL="0" marR="0">
                        <a:lnSpc>
                          <a:spcPct val="150000"/>
                        </a:lnSpc>
                        <a:spcBef>
                          <a:spcPts val="0"/>
                        </a:spcBef>
                        <a:spcAft>
                          <a:spcPts val="0"/>
                        </a:spcAft>
                      </a:pPr>
                      <a:r>
                        <a:rPr lang="en-US" sz="2600" dirty="0">
                          <a:latin typeface="Times New Roman"/>
                          <a:ea typeface="Verdana"/>
                          <a:cs typeface="Times New Roman"/>
                        </a:rPr>
                        <a:t>I use mobile phone.</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message.</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592949">
                <a:tc>
                  <a:txBody>
                    <a:bodyPr/>
                    <a:lstStyle/>
                    <a:p>
                      <a:pPr marL="0" marR="0">
                        <a:lnSpc>
                          <a:spcPct val="150000"/>
                        </a:lnSpc>
                        <a:spcBef>
                          <a:spcPts val="0"/>
                        </a:spcBef>
                        <a:spcAft>
                          <a:spcPts val="0"/>
                        </a:spcAft>
                      </a:pPr>
                      <a:r>
                        <a:rPr lang="en-US" sz="2600" dirty="0">
                          <a:latin typeface="Times New Roman"/>
                          <a:ea typeface="Verdana"/>
                          <a:cs typeface="Times New Roman"/>
                        </a:rPr>
                        <a:t>I use face – to – face meeting.</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telepathy.</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592949">
                <a:tc>
                  <a:txBody>
                    <a:bodyPr/>
                    <a:lstStyle/>
                    <a:p>
                      <a:pPr marL="0" marR="0">
                        <a:lnSpc>
                          <a:spcPct val="150000"/>
                        </a:lnSpc>
                        <a:spcBef>
                          <a:spcPts val="0"/>
                        </a:spcBef>
                        <a:spcAft>
                          <a:spcPts val="0"/>
                        </a:spcAft>
                      </a:pPr>
                      <a:r>
                        <a:rPr lang="en-US" sz="2600" dirty="0">
                          <a:latin typeface="Times New Roman"/>
                          <a:ea typeface="Verdana"/>
                          <a:cs typeface="Times New Roman"/>
                        </a:rPr>
                        <a:t>I use face – to – face meeting.</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telepathy.</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1185898">
                <a:tc>
                  <a:txBody>
                    <a:bodyPr/>
                    <a:lstStyle/>
                    <a:p>
                      <a:pPr marL="0" marR="0">
                        <a:lnSpc>
                          <a:spcPct val="150000"/>
                        </a:lnSpc>
                        <a:spcBef>
                          <a:spcPts val="0"/>
                        </a:spcBef>
                        <a:spcAft>
                          <a:spcPts val="0"/>
                        </a:spcAft>
                      </a:pPr>
                      <a:r>
                        <a:rPr lang="en-US" sz="2600" dirty="0">
                          <a:latin typeface="Times New Roman"/>
                          <a:ea typeface="Verdana"/>
                          <a:cs typeface="Times New Roman"/>
                        </a:rPr>
                        <a:t>I tough them.</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50000"/>
                        </a:lnSpc>
                        <a:spcBef>
                          <a:spcPts val="0"/>
                        </a:spcBef>
                        <a:spcAft>
                          <a:spcPts val="0"/>
                        </a:spcAft>
                      </a:pPr>
                      <a:r>
                        <a:rPr lang="en-US" sz="2600" dirty="0">
                          <a:latin typeface="Times New Roman"/>
                          <a:ea typeface="Verdana"/>
                          <a:cs typeface="Times New Roman"/>
                        </a:rPr>
                        <a:t>I will be using holography(</a:t>
                      </a:r>
                      <a:r>
                        <a:rPr lang="en-US" sz="2600" dirty="0">
                          <a:solidFill>
                            <a:srgbClr val="525252"/>
                          </a:solidFill>
                          <a:latin typeface="Times New Roman"/>
                          <a:ea typeface="Verdana"/>
                          <a:cs typeface="Times New Roman"/>
                        </a:rPr>
                        <a:t>/ </a:t>
                      </a:r>
                      <a:r>
                        <a:rPr lang="en-US" sz="2600" dirty="0" err="1">
                          <a:solidFill>
                            <a:srgbClr val="525252"/>
                          </a:solidFill>
                          <a:latin typeface="Times New Roman"/>
                          <a:ea typeface="Verdana"/>
                          <a:cs typeface="Times New Roman"/>
                        </a:rPr>
                        <a:t>hɔ´lɔgrəfi</a:t>
                      </a:r>
                      <a:r>
                        <a:rPr lang="en-US" sz="2600" dirty="0">
                          <a:solidFill>
                            <a:srgbClr val="525252"/>
                          </a:solidFill>
                          <a:latin typeface="Times New Roman"/>
                          <a:ea typeface="Verdana"/>
                          <a:cs typeface="Times New Roman"/>
                        </a:rPr>
                        <a:t> /)</a:t>
                      </a:r>
                      <a:r>
                        <a:rPr lang="en-US" sz="2600" dirty="0">
                          <a:latin typeface="Times New Roman"/>
                          <a:ea typeface="Verdana"/>
                          <a:cs typeface="Times New Roman"/>
                        </a:rPr>
                        <a:t>.</a:t>
                      </a:r>
                      <a:endParaRPr lang="en-US" sz="2600" dirty="0">
                        <a:latin typeface="Verdana"/>
                        <a:ea typeface="Verdan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8" y="1412875"/>
            <a:ext cx="8229600" cy="533400"/>
          </a:xfrm>
        </p:spPr>
        <p:txBody>
          <a:bodyPr rtlCol="0">
            <a:normAutofit lnSpcReduction="10000"/>
          </a:bodyPr>
          <a:lstStyle/>
          <a:p>
            <a:pPr fontAlgn="auto">
              <a:spcAft>
                <a:spcPts val="0"/>
              </a:spcAft>
              <a:buFontTx/>
              <a:buNone/>
              <a:defRPr/>
            </a:pPr>
            <a:r>
              <a:rPr lang="en-US" dirty="0" smtClean="0">
                <a:solidFill>
                  <a:srgbClr val="FF0000"/>
                </a:solidFill>
              </a:rPr>
              <a:t>I. Reading:</a:t>
            </a:r>
          </a:p>
        </p:txBody>
      </p:sp>
      <p:sp>
        <p:nvSpPr>
          <p:cNvPr id="7173" name="WordArt 2"/>
          <p:cNvSpPr>
            <a:spLocks noChangeArrowheads="1" noChangeShapeType="1" noTextEdit="1"/>
          </p:cNvSpPr>
          <p:nvPr/>
        </p:nvSpPr>
        <p:spPr bwMode="auto">
          <a:xfrm>
            <a:off x="1524000" y="569913"/>
            <a:ext cx="6324600" cy="266700"/>
          </a:xfrm>
          <a:prstGeom prst="rect">
            <a:avLst/>
          </a:prstGeom>
        </p:spPr>
        <p:txBody>
          <a:bodyPr wrap="none" fromWordArt="1">
            <a:prstTxWarp prst="textPlain">
              <a:avLst>
                <a:gd name="adj" fmla="val 50000"/>
              </a:avLst>
            </a:prstTxWarp>
          </a:bodyPr>
          <a:lstStyle/>
          <a:p>
            <a:pPr algn="ctr"/>
            <a:r>
              <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Unit </a:t>
            </a:r>
            <a:r>
              <a:rPr lang="en-US" sz="3600" kern="10" dirty="0" smtClean="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10. COMMUNICATION</a:t>
            </a:r>
            <a:endPar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endParaRPr>
          </a:p>
        </p:txBody>
      </p:sp>
      <p:sp>
        <p:nvSpPr>
          <p:cNvPr id="7174" name="Text Box 3"/>
          <p:cNvSpPr txBox="1">
            <a:spLocks noChangeArrowheads="1"/>
          </p:cNvSpPr>
          <p:nvPr/>
        </p:nvSpPr>
        <p:spPr bwMode="auto">
          <a:xfrm>
            <a:off x="152400" y="908050"/>
            <a:ext cx="8915400" cy="461963"/>
          </a:xfrm>
          <a:prstGeom prst="rect">
            <a:avLst/>
          </a:prstGeom>
          <a:noFill/>
          <a:ln w="9525">
            <a:noFill/>
            <a:miter lim="800000"/>
            <a:headEnd/>
            <a:tailEnd/>
          </a:ln>
        </p:spPr>
        <p:txBody>
          <a:bodyPr>
            <a:spAutoFit/>
          </a:bodyPr>
          <a:lstStyle/>
          <a:p>
            <a:pPr algn="ctr">
              <a:spcBef>
                <a:spcPct val="50000"/>
              </a:spcBef>
            </a:pPr>
            <a:r>
              <a:rPr lang="en-US" sz="2400" b="1" dirty="0">
                <a:solidFill>
                  <a:srgbClr val="0000FF"/>
                </a:solidFill>
                <a:latin typeface="Times New Roman" pitchFamily="18" charset="0"/>
                <a:cs typeface="Times New Roman" pitchFamily="18" charset="0"/>
              </a:rPr>
              <a:t>Period </a:t>
            </a:r>
            <a:r>
              <a:rPr lang="en-US" sz="2400" b="1" dirty="0" smtClean="0">
                <a:solidFill>
                  <a:srgbClr val="0000FF"/>
                </a:solidFill>
                <a:latin typeface="Times New Roman" pitchFamily="18" charset="0"/>
                <a:cs typeface="Times New Roman" pitchFamily="18" charset="0"/>
              </a:rPr>
              <a:t>88 </a:t>
            </a:r>
            <a:r>
              <a:rPr lang="en-US" sz="2400" b="1" dirty="0">
                <a:solidFill>
                  <a:srgbClr val="0000FF"/>
                </a:solidFill>
                <a:latin typeface="Times New Roman" pitchFamily="18" charset="0"/>
                <a:cs typeface="Times New Roman" pitchFamily="18" charset="0"/>
              </a:rPr>
              <a:t>- Lesson </a:t>
            </a:r>
            <a:r>
              <a:rPr lang="en-US" sz="2400" b="1" dirty="0" smtClean="0">
                <a:solidFill>
                  <a:srgbClr val="0000FF"/>
                </a:solidFill>
                <a:latin typeface="Times New Roman" pitchFamily="18" charset="0"/>
                <a:cs typeface="Times New Roman" pitchFamily="18" charset="0"/>
              </a:rPr>
              <a:t>5: Skills 1 </a:t>
            </a:r>
            <a:r>
              <a:rPr lang="en-US" sz="2400" b="1" dirty="0">
                <a:solidFill>
                  <a:srgbClr val="0000FF"/>
                </a:solidFill>
                <a:latin typeface="Times New Roman" pitchFamily="18" charset="0"/>
                <a:cs typeface="Times New Roman" pitchFamily="18" charset="0"/>
              </a:rPr>
              <a:t>(</a:t>
            </a:r>
            <a:r>
              <a:rPr lang="en-US" sz="2400" b="1" dirty="0" smtClean="0">
                <a:solidFill>
                  <a:srgbClr val="0000FF"/>
                </a:solidFill>
                <a:latin typeface="Times New Roman" pitchFamily="18" charset="0"/>
                <a:cs typeface="Times New Roman" pitchFamily="18" charset="0"/>
              </a:rPr>
              <a:t>P. 44)</a:t>
            </a:r>
            <a:endParaRPr lang="en-US" sz="2400" b="1" dirty="0">
              <a:solidFill>
                <a:srgbClr val="0000FF"/>
              </a:solidFill>
              <a:latin typeface="Times New Roman" pitchFamily="18" charset="0"/>
              <a:cs typeface="Times New Roman" pitchFamily="18" charset="0"/>
            </a:endParaRPr>
          </a:p>
        </p:txBody>
      </p:sp>
      <p:sp>
        <p:nvSpPr>
          <p:cNvPr id="7" name="Content Placeholder 2"/>
          <p:cNvSpPr txBox="1">
            <a:spLocks/>
          </p:cNvSpPr>
          <p:nvPr/>
        </p:nvSpPr>
        <p:spPr>
          <a:xfrm>
            <a:off x="0" y="1905000"/>
            <a:ext cx="8229600" cy="53340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rgbClr val="FF0000"/>
                </a:solidFill>
                <a:effectLst/>
                <a:uLnTx/>
                <a:uFillTx/>
                <a:latin typeface="+mn-lt"/>
                <a:ea typeface="+mn-ea"/>
                <a:cs typeface="+mn-cs"/>
              </a:rPr>
              <a:t>II. </a:t>
            </a:r>
            <a:r>
              <a:rPr lang="en-US" sz="3200" dirty="0" smtClean="0">
                <a:solidFill>
                  <a:srgbClr val="FF0000"/>
                </a:solidFill>
              </a:rPr>
              <a:t>Speak</a:t>
            </a:r>
            <a:r>
              <a:rPr kumimoji="0" lang="en-US" sz="3200" b="0" i="0" u="none" strike="noStrike" kern="1200" cap="none" spc="0" normalizeH="0" baseline="0" noProof="0" dirty="0" err="1" smtClean="0">
                <a:ln>
                  <a:noFill/>
                </a:ln>
                <a:solidFill>
                  <a:srgbClr val="FF0000"/>
                </a:solidFill>
                <a:effectLst/>
                <a:uLnTx/>
                <a:uFillTx/>
                <a:latin typeface="+mn-lt"/>
                <a:ea typeface="+mn-ea"/>
                <a:cs typeface="+mn-cs"/>
              </a:rPr>
              <a:t>ing</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a:t>
            </a:r>
          </a:p>
        </p:txBody>
      </p:sp>
      <p:sp>
        <p:nvSpPr>
          <p:cNvPr id="8" name="Content Placeholder 2"/>
          <p:cNvSpPr txBox="1">
            <a:spLocks/>
          </p:cNvSpPr>
          <p:nvPr/>
        </p:nvSpPr>
        <p:spPr>
          <a:xfrm>
            <a:off x="0" y="2438400"/>
            <a:ext cx="8229600" cy="53340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3200" b="0" i="0" u="none" strike="noStrike" kern="1200" cap="none" spc="0" normalizeH="0" baseline="0" noProof="0" dirty="0" smtClean="0">
                <a:ln>
                  <a:noFill/>
                </a:ln>
                <a:solidFill>
                  <a:srgbClr val="FF0000"/>
                </a:solidFill>
                <a:effectLst/>
                <a:uLnTx/>
                <a:uFillTx/>
                <a:latin typeface="+mn-lt"/>
                <a:ea typeface="+mn-ea"/>
                <a:cs typeface="+mn-cs"/>
              </a:rPr>
              <a:t>III. Homework:</a:t>
            </a:r>
          </a:p>
        </p:txBody>
      </p:sp>
      <p:sp>
        <p:nvSpPr>
          <p:cNvPr id="32769" name="Rectangle 1"/>
          <p:cNvSpPr>
            <a:spLocks noChangeArrowheads="1"/>
          </p:cNvSpPr>
          <p:nvPr/>
        </p:nvSpPr>
        <p:spPr bwMode="auto">
          <a:xfrm>
            <a:off x="304800" y="3276600"/>
            <a:ext cx="6713697" cy="16879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nl-NL" sz="2400" b="0" i="0" u="none" strike="noStrike" cap="none" normalizeH="0" baseline="0" dirty="0" smtClean="0">
                <a:ln>
                  <a:noFill/>
                </a:ln>
                <a:solidFill>
                  <a:srgbClr val="C00000"/>
                </a:solidFill>
                <a:effectLst/>
                <a:latin typeface="Times New Roman" pitchFamily="18" charset="0"/>
                <a:ea typeface="Verdana" pitchFamily="34" charset="0"/>
                <a:cs typeface="Times New Roman" pitchFamily="18" charset="0"/>
              </a:rPr>
              <a:t>- Learn by heart all the vocabulary.</a:t>
            </a:r>
            <a:endParaRPr kumimoji="0" lang="en-US" sz="24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nl-NL" sz="2400" b="0" i="0" u="none" strike="noStrike" cap="none" normalizeH="0" baseline="0" dirty="0" smtClean="0">
                <a:ln>
                  <a:noFill/>
                </a:ln>
                <a:solidFill>
                  <a:srgbClr val="C00000"/>
                </a:solidFill>
                <a:effectLst/>
                <a:latin typeface="Times New Roman" pitchFamily="18" charset="0"/>
                <a:ea typeface="Verdana" pitchFamily="34" charset="0"/>
                <a:cs typeface="Times New Roman" pitchFamily="18" charset="0"/>
              </a:rPr>
              <a:t>- </a:t>
            </a:r>
            <a:r>
              <a:rPr kumimoji="0" lang="en-US" sz="2400" b="0" i="0" u="none" strike="noStrike" cap="none" normalizeH="0" baseline="0" dirty="0" smtClean="0">
                <a:ln>
                  <a:noFill/>
                </a:ln>
                <a:solidFill>
                  <a:srgbClr val="C00000"/>
                </a:solidFill>
                <a:effectLst/>
                <a:latin typeface="Times New Roman" pitchFamily="18" charset="0"/>
                <a:ea typeface="Verdana" pitchFamily="34" charset="0"/>
                <a:cs typeface="Times New Roman" pitchFamily="18" charset="0"/>
              </a:rPr>
              <a:t>Do Ex C3, D1,2,3 (workbook).</a:t>
            </a:r>
            <a:endParaRPr kumimoji="0" lang="nl-NL" sz="2400" b="0" i="0" u="none" strike="noStrike" cap="none" normalizeH="0" baseline="0" dirty="0" smtClean="0">
              <a:ln>
                <a:noFill/>
              </a:ln>
              <a:solidFill>
                <a:srgbClr val="C00000"/>
              </a:solidFill>
              <a:effectLst/>
              <a:latin typeface="Times New Roman" pitchFamily="18" charset="0"/>
              <a:ea typeface="Verdana" pitchFamily="34"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nl-NL" sz="2400" b="0" i="0" u="none" strike="noStrike" cap="none" normalizeH="0" baseline="0" dirty="0" smtClean="0">
                <a:ln>
                  <a:noFill/>
                </a:ln>
                <a:solidFill>
                  <a:srgbClr val="C00000"/>
                </a:solidFill>
                <a:effectLst/>
                <a:latin typeface="Times New Roman" pitchFamily="18" charset="0"/>
                <a:ea typeface="Verdana" pitchFamily="34" charset="0"/>
                <a:cs typeface="Times New Roman" pitchFamily="18" charset="0"/>
              </a:rPr>
              <a:t>- Prepare the new lesson: Unit 10: Lesson 6: Skills 2</a:t>
            </a:r>
            <a:r>
              <a:rPr kumimoji="0" lang="nl-NL" sz="1300" b="0" i="0" u="none" strike="noStrike" cap="none" normalizeH="0" baseline="0" dirty="0" smtClean="0">
                <a:ln>
                  <a:noFill/>
                </a:ln>
                <a:solidFill>
                  <a:schemeClr val="tx1"/>
                </a:solidFill>
                <a:effectLst/>
                <a:latin typeface="Times New Roman" pitchFamily="18" charset="0"/>
                <a:ea typeface="Verdana" pitchFamily="34" charset="0"/>
                <a:cs typeface="Times New Roman" pitchFamily="18" charset="0"/>
              </a:rPr>
              <a:t>.</a:t>
            </a:r>
            <a:r>
              <a:rPr kumimoji="0" lang="en-US" sz="8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69">
                                            <p:txEl>
                                              <p:pRg st="0" end="0"/>
                                            </p:txEl>
                                          </p:spTgt>
                                        </p:tgtEl>
                                        <p:attrNameLst>
                                          <p:attrName>style.visibility</p:attrName>
                                        </p:attrNameLst>
                                      </p:cBhvr>
                                      <p:to>
                                        <p:strVal val="visible"/>
                                      </p:to>
                                    </p:set>
                                    <p:anim calcmode="lin" valueType="num">
                                      <p:cBhvr additive="base">
                                        <p:cTn id="13" dur="500" fill="hold"/>
                                        <p:tgtEl>
                                          <p:spTgt spid="3276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69">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2769">
                                            <p:txEl>
                                              <p:pRg st="1" end="1"/>
                                            </p:txEl>
                                          </p:spTgt>
                                        </p:tgtEl>
                                        <p:attrNameLst>
                                          <p:attrName>style.visibility</p:attrName>
                                        </p:attrNameLst>
                                      </p:cBhvr>
                                      <p:to>
                                        <p:strVal val="visible"/>
                                      </p:to>
                                    </p:set>
                                    <p:anim calcmode="lin" valueType="num">
                                      <p:cBhvr additive="base">
                                        <p:cTn id="17" dur="500" fill="hold"/>
                                        <p:tgtEl>
                                          <p:spTgt spid="32769">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2769">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2769">
                                            <p:txEl>
                                              <p:pRg st="2" end="2"/>
                                            </p:txEl>
                                          </p:spTgt>
                                        </p:tgtEl>
                                        <p:attrNameLst>
                                          <p:attrName>style.visibility</p:attrName>
                                        </p:attrNameLst>
                                      </p:cBhvr>
                                      <p:to>
                                        <p:strVal val="visible"/>
                                      </p:to>
                                    </p:set>
                                    <p:anim calcmode="lin" valueType="num">
                                      <p:cBhvr additive="base">
                                        <p:cTn id="21" dur="500" fill="hold"/>
                                        <p:tgtEl>
                                          <p:spTgt spid="32769">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276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EJ1450"/>
          <p:cNvPicPr>
            <a:picLocks noGrp="1" noChangeAspect="1" noChangeArrowheads="1"/>
          </p:cNvPicPr>
          <p:nvPr>
            <p:ph type="title"/>
          </p:nvPr>
        </p:nvPicPr>
        <p:blipFill>
          <a:blip r:embed="rId3"/>
          <a:stretch>
            <a:fillRect/>
          </a:stretch>
        </p:blipFill>
        <p:spPr>
          <a:xfrm>
            <a:off x="76200" y="122238"/>
            <a:ext cx="8991600" cy="6583362"/>
          </a:xfrm>
          <a:ln>
            <a:solidFill>
              <a:schemeClr val="tx1"/>
            </a:solidFill>
          </a:ln>
        </p:spPr>
      </p:pic>
      <p:pic>
        <p:nvPicPr>
          <p:cNvPr id="4099" name="Picture 3" descr="cart0003"/>
          <p:cNvPicPr>
            <a:picLocks noChangeAspect="1" noChangeArrowheads="1" noCrop="1"/>
          </p:cNvPicPr>
          <p:nvPr/>
        </p:nvPicPr>
        <p:blipFill>
          <a:blip r:embed="rId4"/>
          <a:srcRect/>
          <a:stretch>
            <a:fillRect/>
          </a:stretch>
        </p:blipFill>
        <p:spPr bwMode="auto">
          <a:xfrm>
            <a:off x="-107950" y="5589588"/>
            <a:ext cx="1066800" cy="1095375"/>
          </a:xfrm>
          <a:prstGeom prst="rect">
            <a:avLst/>
          </a:prstGeom>
          <a:noFill/>
          <a:ln w="9525">
            <a:noFill/>
            <a:miter lim="800000"/>
            <a:headEnd/>
            <a:tailEnd/>
          </a:ln>
        </p:spPr>
      </p:pic>
      <p:pic>
        <p:nvPicPr>
          <p:cNvPr id="4100" name="Picture 4" descr="cart0003"/>
          <p:cNvPicPr>
            <a:picLocks noChangeAspect="1" noChangeArrowheads="1" noCrop="1"/>
          </p:cNvPicPr>
          <p:nvPr/>
        </p:nvPicPr>
        <p:blipFill>
          <a:blip r:embed="rId4"/>
          <a:srcRect/>
          <a:stretch>
            <a:fillRect/>
          </a:stretch>
        </p:blipFill>
        <p:spPr bwMode="auto">
          <a:xfrm>
            <a:off x="517525" y="5589588"/>
            <a:ext cx="1066800" cy="1095375"/>
          </a:xfrm>
          <a:prstGeom prst="rect">
            <a:avLst/>
          </a:prstGeom>
          <a:noFill/>
          <a:ln w="9525">
            <a:noFill/>
            <a:miter lim="800000"/>
            <a:headEnd/>
            <a:tailEnd/>
          </a:ln>
        </p:spPr>
      </p:pic>
      <p:pic>
        <p:nvPicPr>
          <p:cNvPr id="4101" name="Picture 6" descr="em09"/>
          <p:cNvPicPr>
            <a:picLocks noChangeAspect="1" noChangeArrowheads="1" noCrop="1"/>
          </p:cNvPicPr>
          <p:nvPr/>
        </p:nvPicPr>
        <p:blipFill>
          <a:blip r:embed="rId5"/>
          <a:srcRect/>
          <a:stretch>
            <a:fillRect/>
          </a:stretch>
        </p:blipFill>
        <p:spPr bwMode="auto">
          <a:xfrm>
            <a:off x="1295400" y="1828800"/>
            <a:ext cx="1768475" cy="1997075"/>
          </a:xfrm>
          <a:prstGeom prst="rect">
            <a:avLst/>
          </a:prstGeom>
          <a:noFill/>
          <a:ln w="9525">
            <a:noFill/>
            <a:miter lim="800000"/>
            <a:headEnd/>
            <a:tailEnd/>
          </a:ln>
        </p:spPr>
      </p:pic>
      <p:sp>
        <p:nvSpPr>
          <p:cNvPr id="94215" name="WordArt 7" descr="Sphere"/>
          <p:cNvSpPr>
            <a:spLocks noChangeArrowheads="1" noChangeShapeType="1" noTextEdit="1"/>
          </p:cNvSpPr>
          <p:nvPr/>
        </p:nvSpPr>
        <p:spPr bwMode="auto">
          <a:xfrm>
            <a:off x="3048000" y="2590800"/>
            <a:ext cx="3862388" cy="1371600"/>
          </a:xfrm>
          <a:prstGeom prst="rect">
            <a:avLst/>
          </a:prstGeom>
        </p:spPr>
        <p:txBody>
          <a:bodyPr wrap="none" fromWordArt="1">
            <a:prstTxWarp prst="textWave1">
              <a:avLst>
                <a:gd name="adj1" fmla="val 20000"/>
                <a:gd name="adj2" fmla="val 0"/>
              </a:avLst>
            </a:prstTxWarp>
          </a:bodyPr>
          <a:lstStyle/>
          <a:p>
            <a:pPr algn="ctr"/>
            <a:r>
              <a:rPr lang="en-US" sz="3600" kern="10">
                <a:ln w="9525">
                  <a:noFill/>
                  <a:round/>
                  <a:headEnd/>
                  <a:tailEnd/>
                </a:ln>
                <a:solidFill>
                  <a:srgbClr val="FF0000"/>
                </a:solidFill>
                <a:effectLst>
                  <a:outerShdw dist="53882" dir="2700000" algn="ctr" rotWithShape="0">
                    <a:srgbClr val="C0C0C0">
                      <a:alpha val="79999"/>
                    </a:srgbClr>
                  </a:outerShdw>
                </a:effectLst>
                <a:latin typeface="Times New Roman"/>
                <a:cs typeface="Times New Roman"/>
              </a:rPr>
              <a:t>Warmer</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94215"/>
                                        </p:tgtEl>
                                        <p:attrNameLst>
                                          <p:attrName>style.visibility</p:attrName>
                                        </p:attrNameLst>
                                      </p:cBhvr>
                                      <p:to>
                                        <p:strVal val="visible"/>
                                      </p:to>
                                    </p:set>
                                    <p:animEffect transition="in" filter="fade">
                                      <p:cBhvr>
                                        <p:cTn id="7" dur="770" decel="100000"/>
                                        <p:tgtEl>
                                          <p:spTgt spid="94215"/>
                                        </p:tgtEl>
                                      </p:cBhvr>
                                    </p:animEffect>
                                    <p:animScale>
                                      <p:cBhvr>
                                        <p:cTn id="8" dur="770" decel="100000"/>
                                        <p:tgtEl>
                                          <p:spTgt spid="94215"/>
                                        </p:tgtEl>
                                      </p:cBhvr>
                                      <p:from x="10000" y="10000"/>
                                      <p:to x="200000" y="450000"/>
                                    </p:animScale>
                                    <p:animScale>
                                      <p:cBhvr>
                                        <p:cTn id="9" dur="1230" accel="100000" fill="hold">
                                          <p:stCondLst>
                                            <p:cond delay="770"/>
                                          </p:stCondLst>
                                        </p:cTn>
                                        <p:tgtEl>
                                          <p:spTgt spid="94215"/>
                                        </p:tgtEl>
                                      </p:cBhvr>
                                      <p:from x="200000" y="450000"/>
                                      <p:to x="100000" y="100000"/>
                                    </p:animScale>
                                    <p:set>
                                      <p:cBhvr>
                                        <p:cTn id="10" dur="770" fill="hold"/>
                                        <p:tgtEl>
                                          <p:spTgt spid="94215"/>
                                        </p:tgtEl>
                                        <p:attrNameLst>
                                          <p:attrName>ppt_x</p:attrName>
                                        </p:attrNameLst>
                                      </p:cBhvr>
                                      <p:to>
                                        <p:strVal val="(0.5)"/>
                                      </p:to>
                                    </p:set>
                                    <p:anim from="(0.5)" to="(#ppt_x)" calcmode="lin" valueType="num">
                                      <p:cBhvr>
                                        <p:cTn id="11" dur="1230" accel="100000" fill="hold">
                                          <p:stCondLst>
                                            <p:cond delay="770"/>
                                          </p:stCondLst>
                                        </p:cTn>
                                        <p:tgtEl>
                                          <p:spTgt spid="94215"/>
                                        </p:tgtEl>
                                        <p:attrNameLst>
                                          <p:attrName>ppt_x</p:attrName>
                                        </p:attrNameLst>
                                      </p:cBhvr>
                                    </p:anim>
                                    <p:set>
                                      <p:cBhvr>
                                        <p:cTn id="12" dur="770" fill="hold"/>
                                        <p:tgtEl>
                                          <p:spTgt spid="94215"/>
                                        </p:tgtEl>
                                        <p:attrNameLst>
                                          <p:attrName>ppt_y</p:attrName>
                                        </p:attrNameLst>
                                      </p:cBhvr>
                                      <p:to>
                                        <p:strVal val="(#ppt_y+0.4)"/>
                                      </p:to>
                                    </p:set>
                                    <p:anim from="(#ppt_y+0.4)" to="(#ppt_y)" calcmode="lin" valueType="num">
                                      <p:cBhvr>
                                        <p:cTn id="13" dur="1230" accel="100000" fill="hold">
                                          <p:stCondLst>
                                            <p:cond delay="770"/>
                                          </p:stCondLst>
                                        </p:cTn>
                                        <p:tgtEl>
                                          <p:spTgt spid="94215"/>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44" descr="flowersr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2156"/>
            <a:ext cx="798990" cy="116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46" descr="flowersr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29758" flipH="1">
            <a:off x="5594" y="5558528"/>
            <a:ext cx="812307" cy="12959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48" name="Line 11"/>
          <p:cNvSpPr>
            <a:spLocks noChangeShapeType="1"/>
          </p:cNvSpPr>
          <p:nvPr/>
        </p:nvSpPr>
        <p:spPr bwMode="auto">
          <a:xfrm>
            <a:off x="9092953" y="756885"/>
            <a:ext cx="0" cy="5102922"/>
          </a:xfrm>
          <a:prstGeom prst="line">
            <a:avLst/>
          </a:prstGeom>
          <a:noFill/>
          <a:ln w="57150" cmpd="thinThick">
            <a:solidFill>
              <a:srgbClr val="FF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en-US"/>
          </a:p>
        </p:txBody>
      </p:sp>
      <p:pic>
        <p:nvPicPr>
          <p:cNvPr id="49" name="Picture 48" descr="flowersr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493711" y="-228600"/>
            <a:ext cx="878889" cy="116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49" descr="flowersr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29758">
            <a:off x="8495375" y="5765308"/>
            <a:ext cx="877225" cy="129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Picture 50" descr="flowersr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283" y="-228600"/>
            <a:ext cx="798990" cy="116435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Line 15"/>
          <p:cNvSpPr>
            <a:spLocks noChangeShapeType="1"/>
          </p:cNvSpPr>
          <p:nvPr/>
        </p:nvSpPr>
        <p:spPr bwMode="auto">
          <a:xfrm flipH="1">
            <a:off x="503808" y="14396"/>
            <a:ext cx="7989903" cy="0"/>
          </a:xfrm>
          <a:prstGeom prst="line">
            <a:avLst/>
          </a:prstGeom>
          <a:noFill/>
          <a:ln w="57150" cmpd="thickThin">
            <a:solidFill>
              <a:srgbClr val="FF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en-US"/>
          </a:p>
        </p:txBody>
      </p:sp>
      <p:sp>
        <p:nvSpPr>
          <p:cNvPr id="53" name="Line 16"/>
          <p:cNvSpPr>
            <a:spLocks noChangeShapeType="1"/>
          </p:cNvSpPr>
          <p:nvPr/>
        </p:nvSpPr>
        <p:spPr bwMode="auto">
          <a:xfrm flipH="1">
            <a:off x="503808" y="6818292"/>
            <a:ext cx="7989903" cy="0"/>
          </a:xfrm>
          <a:prstGeom prst="line">
            <a:avLst/>
          </a:prstGeom>
          <a:noFill/>
          <a:ln w="57150" cmpd="thickThin">
            <a:solidFill>
              <a:srgbClr val="FF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en-US"/>
          </a:p>
        </p:txBody>
      </p:sp>
      <p:sp>
        <p:nvSpPr>
          <p:cNvPr id="54" name="Line 9"/>
          <p:cNvSpPr>
            <a:spLocks noChangeShapeType="1"/>
          </p:cNvSpPr>
          <p:nvPr/>
        </p:nvSpPr>
        <p:spPr bwMode="auto">
          <a:xfrm>
            <a:off x="9446" y="756885"/>
            <a:ext cx="0" cy="5102922"/>
          </a:xfrm>
          <a:prstGeom prst="line">
            <a:avLst/>
          </a:prstGeom>
          <a:noFill/>
          <a:ln w="57150" cmpd="thickThin">
            <a:solidFill>
              <a:srgbClr val="FF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en-US"/>
          </a:p>
        </p:txBody>
      </p:sp>
      <p:sp>
        <p:nvSpPr>
          <p:cNvPr id="7" name="Rectangle 6"/>
          <p:cNvSpPr/>
          <p:nvPr/>
        </p:nvSpPr>
        <p:spPr>
          <a:xfrm>
            <a:off x="597024" y="609600"/>
            <a:ext cx="4636975" cy="923330"/>
          </a:xfrm>
          <a:prstGeom prst="rect">
            <a:avLst/>
          </a:prstGeom>
        </p:spPr>
        <p:txBody>
          <a:bodyPr wrap="square">
            <a:spAutoFit/>
          </a:bodyPr>
          <a:lstStyle/>
          <a:p>
            <a:pPr algn="ctr">
              <a:defRPr/>
            </a:pP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Chatting:</a:t>
            </a:r>
            <a:r>
              <a:rPr lang="en-US" sz="2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endParaRPr lang="en-US" sz="2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2049" name="Rectangle 1"/>
          <p:cNvSpPr>
            <a:spLocks noChangeArrowheads="1"/>
          </p:cNvSpPr>
          <p:nvPr/>
        </p:nvSpPr>
        <p:spPr bwMode="auto">
          <a:xfrm>
            <a:off x="0" y="2057400"/>
            <a:ext cx="8815234" cy="16845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ea typeface="Verdana" pitchFamily="34" charset="0"/>
                <a:cs typeface="Times New Roman" pitchFamily="18" charset="0"/>
              </a:rPr>
              <a:t>:</a:t>
            </a:r>
            <a:r>
              <a:rPr kumimoji="0" lang="en-US" sz="2800" b="1" i="0" u="none" strike="noStrike" cap="none" normalizeH="0" baseline="0" dirty="0" smtClean="0">
                <a:ln>
                  <a:noFill/>
                </a:ln>
                <a:solidFill>
                  <a:srgbClr val="FF0000"/>
                </a:solidFill>
                <a:effectLst/>
                <a:latin typeface="Times New Roman" pitchFamily="18" charset="0"/>
                <a:ea typeface="Verdana" pitchFamily="34" charset="0"/>
                <a:cs typeface="Times New Roman" pitchFamily="18" charset="0"/>
              </a:rPr>
              <a:t>1. “</a:t>
            </a:r>
            <a:r>
              <a:rPr kumimoji="0" lang="en-US" sz="2800" b="1" i="1" u="none" strike="noStrike" cap="none" normalizeH="0" baseline="0" dirty="0" smtClean="0">
                <a:ln>
                  <a:noFill/>
                </a:ln>
                <a:solidFill>
                  <a:srgbClr val="FF0000"/>
                </a:solidFill>
                <a:effectLst/>
                <a:latin typeface="Times New Roman" pitchFamily="18" charset="0"/>
                <a:ea typeface="Verdana" pitchFamily="34" charset="0"/>
                <a:cs typeface="Times New Roman" pitchFamily="18" charset="0"/>
              </a:rPr>
              <a:t>What can we do to avoid communication breakdown?’</a:t>
            </a:r>
            <a:endParaRPr kumimoji="0" lang="en-US"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n-US" sz="2800" b="1" i="1" u="none" strike="noStrike" cap="none" normalizeH="0" baseline="0" dirty="0" smtClean="0">
                <a:ln>
                  <a:noFill/>
                </a:ln>
                <a:solidFill>
                  <a:srgbClr val="FF0000"/>
                </a:solidFill>
                <a:effectLst/>
                <a:latin typeface="Times New Roman" pitchFamily="18" charset="0"/>
                <a:ea typeface="Verdana" pitchFamily="34" charset="0"/>
                <a:cs typeface="Times New Roman" pitchFamily="18" charset="0"/>
              </a:rPr>
              <a:t> 2. What do you think of communication in the future?</a:t>
            </a:r>
            <a:endParaRPr kumimoji="0" lang="en-US"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49">
                                            <p:txEl>
                                              <p:pRg st="0" end="0"/>
                                            </p:txEl>
                                          </p:spTgt>
                                        </p:tgtEl>
                                        <p:attrNameLst>
                                          <p:attrName>style.visibility</p:attrName>
                                        </p:attrNameLst>
                                      </p:cBhvr>
                                      <p:to>
                                        <p:strVal val="visible"/>
                                      </p:to>
                                    </p:set>
                                    <p:anim calcmode="lin" valueType="num">
                                      <p:cBhvr additive="base">
                                        <p:cTn id="12" dur="500" fill="hold"/>
                                        <p:tgtEl>
                                          <p:spTgt spid="204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049">
                                            <p:txEl>
                                              <p:pRg st="1" end="1"/>
                                            </p:txEl>
                                          </p:spTgt>
                                        </p:tgtEl>
                                        <p:attrNameLst>
                                          <p:attrName>style.visibility</p:attrName>
                                        </p:attrNameLst>
                                      </p:cBhvr>
                                      <p:to>
                                        <p:strVal val="visible"/>
                                      </p:to>
                                    </p:set>
                                    <p:anim calcmode="lin" valueType="num">
                                      <p:cBhvr additive="base">
                                        <p:cTn id="18" dur="500" fill="hold"/>
                                        <p:tgtEl>
                                          <p:spTgt spid="204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4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noTextEdit="1"/>
          </p:cNvSpPr>
          <p:nvPr/>
        </p:nvSpPr>
        <p:spPr bwMode="auto">
          <a:xfrm>
            <a:off x="1524000" y="914400"/>
            <a:ext cx="6324600" cy="533400"/>
          </a:xfrm>
          <a:prstGeom prst="rect">
            <a:avLst/>
          </a:prstGeom>
        </p:spPr>
        <p:txBody>
          <a:bodyPr wrap="none" fromWordArt="1">
            <a:prstTxWarp prst="textPlain">
              <a:avLst>
                <a:gd name="adj" fmla="val 50000"/>
              </a:avLst>
            </a:prstTxWarp>
          </a:bodyPr>
          <a:lstStyle/>
          <a:p>
            <a:pPr algn="ctr"/>
            <a:r>
              <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Unit </a:t>
            </a:r>
            <a:r>
              <a:rPr lang="en-US" sz="3600" kern="10" dirty="0" smtClean="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10.  COMMUNICATION</a:t>
            </a:r>
            <a:endPar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endParaRPr>
          </a:p>
        </p:txBody>
      </p:sp>
      <p:sp>
        <p:nvSpPr>
          <p:cNvPr id="6147" name="Text Box 3"/>
          <p:cNvSpPr txBox="1">
            <a:spLocks noChangeArrowheads="1"/>
          </p:cNvSpPr>
          <p:nvPr/>
        </p:nvSpPr>
        <p:spPr bwMode="auto">
          <a:xfrm>
            <a:off x="152400" y="1828800"/>
            <a:ext cx="8915400" cy="584775"/>
          </a:xfrm>
          <a:prstGeom prst="rect">
            <a:avLst/>
          </a:prstGeom>
          <a:noFill/>
          <a:ln w="9525">
            <a:noFill/>
            <a:miter lim="800000"/>
            <a:headEnd/>
            <a:tailEnd/>
          </a:ln>
        </p:spPr>
        <p:txBody>
          <a:bodyPr>
            <a:spAutoFit/>
          </a:bodyPr>
          <a:lstStyle/>
          <a:p>
            <a:pPr algn="ctr">
              <a:spcBef>
                <a:spcPct val="50000"/>
              </a:spcBef>
            </a:pPr>
            <a:r>
              <a:rPr lang="en-US" sz="3200" b="1" dirty="0">
                <a:solidFill>
                  <a:srgbClr val="0000FF"/>
                </a:solidFill>
                <a:latin typeface="Times New Roman" pitchFamily="18" charset="0"/>
                <a:cs typeface="Times New Roman" pitchFamily="18" charset="0"/>
              </a:rPr>
              <a:t>Period </a:t>
            </a:r>
            <a:r>
              <a:rPr lang="en-US" sz="3200" b="1" dirty="0" smtClean="0">
                <a:solidFill>
                  <a:srgbClr val="0000FF"/>
                </a:solidFill>
                <a:latin typeface="Times New Roman" pitchFamily="18" charset="0"/>
                <a:cs typeface="Times New Roman" pitchFamily="18" charset="0"/>
              </a:rPr>
              <a:t>88 </a:t>
            </a:r>
            <a:r>
              <a:rPr lang="en-US" sz="3200" b="1" dirty="0">
                <a:solidFill>
                  <a:srgbClr val="0000FF"/>
                </a:solidFill>
                <a:latin typeface="Times New Roman" pitchFamily="18" charset="0"/>
                <a:cs typeface="Times New Roman" pitchFamily="18" charset="0"/>
              </a:rPr>
              <a:t>- Lesson </a:t>
            </a:r>
            <a:r>
              <a:rPr lang="en-US" sz="3200" b="1" dirty="0" smtClean="0">
                <a:solidFill>
                  <a:srgbClr val="0000FF"/>
                </a:solidFill>
                <a:latin typeface="Times New Roman" pitchFamily="18" charset="0"/>
                <a:cs typeface="Times New Roman" pitchFamily="18" charset="0"/>
              </a:rPr>
              <a:t>5: Skills 1 (P.44)</a:t>
            </a:r>
            <a:endParaRPr lang="en-US" sz="3200" b="1" dirty="0">
              <a:solidFill>
                <a:srgbClr val="FF0000"/>
              </a:solidFill>
              <a:latin typeface="Times New Roman" pitchFamily="18" charset="0"/>
              <a:cs typeface="Times New Roman" pitchFamily="18" charset="0"/>
            </a:endParaRPr>
          </a:p>
        </p:txBody>
      </p:sp>
      <p:pic>
        <p:nvPicPr>
          <p:cNvPr id="14338" name="Picture 2" descr="https://s.sachmem.vn/public/images/TA8T2SHS/U10-L7-6-1-wvacqcubygbwepkq.jpg"/>
          <p:cNvPicPr>
            <a:picLocks noChangeAspect="1" noChangeArrowheads="1"/>
          </p:cNvPicPr>
          <p:nvPr/>
        </p:nvPicPr>
        <p:blipFill>
          <a:blip r:embed="rId2"/>
          <a:srcRect/>
          <a:stretch>
            <a:fillRect/>
          </a:stretch>
        </p:blipFill>
        <p:spPr bwMode="auto">
          <a:xfrm>
            <a:off x="304800" y="2667000"/>
            <a:ext cx="8458200" cy="3962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8" y="1412875"/>
            <a:ext cx="8229600" cy="533400"/>
          </a:xfrm>
        </p:spPr>
        <p:txBody>
          <a:bodyPr rtlCol="0">
            <a:normAutofit lnSpcReduction="10000"/>
          </a:bodyPr>
          <a:lstStyle/>
          <a:p>
            <a:pPr fontAlgn="auto">
              <a:spcAft>
                <a:spcPts val="0"/>
              </a:spcAft>
              <a:buFontTx/>
              <a:buNone/>
              <a:defRPr/>
            </a:pPr>
            <a:r>
              <a:rPr lang="en-US" dirty="0" smtClean="0">
                <a:solidFill>
                  <a:srgbClr val="FF0000"/>
                </a:solidFill>
              </a:rPr>
              <a:t>I. Reading:</a:t>
            </a:r>
          </a:p>
        </p:txBody>
      </p:sp>
      <p:sp>
        <p:nvSpPr>
          <p:cNvPr id="7172" name="Rectangle 2"/>
          <p:cNvSpPr txBox="1">
            <a:spLocks noChangeArrowheads="1"/>
          </p:cNvSpPr>
          <p:nvPr/>
        </p:nvSpPr>
        <p:spPr bwMode="auto">
          <a:xfrm>
            <a:off x="457200" y="0"/>
            <a:ext cx="8229600" cy="357188"/>
          </a:xfrm>
          <a:prstGeom prst="rect">
            <a:avLst/>
          </a:prstGeom>
          <a:noFill/>
          <a:ln w="9525">
            <a:noFill/>
            <a:miter lim="800000"/>
            <a:headEnd/>
            <a:tailEnd/>
          </a:ln>
        </p:spPr>
        <p:txBody>
          <a:bodyPr anchor="ctr"/>
          <a:lstStyle/>
          <a:p>
            <a:pPr algn="ctr"/>
            <a:r>
              <a:rPr lang="en-US" sz="3400" b="1" dirty="0">
                <a:solidFill>
                  <a:srgbClr val="000000"/>
                </a:solidFill>
                <a:latin typeface="Times New Roman" pitchFamily="18" charset="0"/>
              </a:rPr>
              <a:t>                 </a:t>
            </a:r>
            <a:r>
              <a:rPr lang="en-US" sz="2400" b="1" i="1" dirty="0" smtClean="0">
                <a:solidFill>
                  <a:srgbClr val="002060"/>
                </a:solidFill>
                <a:latin typeface="Script MT Bold" pitchFamily="66" charset="0"/>
              </a:rPr>
              <a:t>Wednesday</a:t>
            </a:r>
            <a:r>
              <a:rPr lang="en-US" sz="2400" b="1" i="1" dirty="0">
                <a:solidFill>
                  <a:srgbClr val="002060"/>
                </a:solidFill>
                <a:latin typeface="Script MT Bold" pitchFamily="66" charset="0"/>
              </a:rPr>
              <a:t>, </a:t>
            </a:r>
            <a:r>
              <a:rPr lang="en-US" sz="2400" b="1" i="1" dirty="0" smtClean="0">
                <a:solidFill>
                  <a:srgbClr val="002060"/>
                </a:solidFill>
                <a:latin typeface="Script MT Bold" pitchFamily="66" charset="0"/>
              </a:rPr>
              <a:t>March 13</a:t>
            </a:r>
            <a:r>
              <a:rPr lang="en-US" sz="2400" b="1" i="1" baseline="30000" dirty="0" smtClean="0">
                <a:solidFill>
                  <a:srgbClr val="002060"/>
                </a:solidFill>
                <a:latin typeface="Script MT Bold" pitchFamily="66" charset="0"/>
              </a:rPr>
              <a:t>th</a:t>
            </a:r>
            <a:r>
              <a:rPr lang="en-US" sz="2400" b="1" i="1" dirty="0" smtClean="0">
                <a:solidFill>
                  <a:srgbClr val="002060"/>
                </a:solidFill>
                <a:latin typeface="Script MT Bold" pitchFamily="66" charset="0"/>
              </a:rPr>
              <a:t> </a:t>
            </a:r>
            <a:r>
              <a:rPr lang="en-US" sz="2400" b="1" i="1" dirty="0">
                <a:solidFill>
                  <a:srgbClr val="002060"/>
                </a:solidFill>
                <a:latin typeface="Script MT Bold" pitchFamily="66" charset="0"/>
              </a:rPr>
              <a:t>, </a:t>
            </a:r>
            <a:r>
              <a:rPr lang="en-US" sz="2400" b="1" i="1" dirty="0" smtClean="0">
                <a:solidFill>
                  <a:srgbClr val="002060"/>
                </a:solidFill>
                <a:latin typeface="Script MT Bold" pitchFamily="66" charset="0"/>
              </a:rPr>
              <a:t>2019</a:t>
            </a:r>
            <a:endParaRPr lang="en-US" sz="2400" b="1" i="1" dirty="0">
              <a:solidFill>
                <a:srgbClr val="002060"/>
              </a:solidFill>
              <a:latin typeface="Script MT Bold" pitchFamily="66" charset="0"/>
            </a:endParaRPr>
          </a:p>
        </p:txBody>
      </p:sp>
      <p:sp>
        <p:nvSpPr>
          <p:cNvPr id="7173" name="WordArt 2"/>
          <p:cNvSpPr>
            <a:spLocks noChangeArrowheads="1" noChangeShapeType="1" noTextEdit="1"/>
          </p:cNvSpPr>
          <p:nvPr/>
        </p:nvSpPr>
        <p:spPr bwMode="auto">
          <a:xfrm>
            <a:off x="1524000" y="569913"/>
            <a:ext cx="6324600" cy="266700"/>
          </a:xfrm>
          <a:prstGeom prst="rect">
            <a:avLst/>
          </a:prstGeom>
        </p:spPr>
        <p:txBody>
          <a:bodyPr wrap="none" fromWordArt="1">
            <a:prstTxWarp prst="textPlain">
              <a:avLst>
                <a:gd name="adj" fmla="val 50000"/>
              </a:avLst>
            </a:prstTxWarp>
          </a:bodyPr>
          <a:lstStyle/>
          <a:p>
            <a:pPr algn="ctr"/>
            <a:r>
              <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Unit </a:t>
            </a:r>
            <a:r>
              <a:rPr lang="en-US" sz="3600" kern="10" dirty="0" smtClean="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rPr>
              <a:t>10. COMMUNICATION</a:t>
            </a:r>
            <a:endParaRPr lang="en-US" sz="3600" kern="10" dirty="0">
              <a:ln w="9525">
                <a:solidFill>
                  <a:srgbClr val="FF0000"/>
                </a:solidFill>
                <a:round/>
                <a:headEnd/>
                <a:tailEnd/>
              </a:ln>
              <a:solidFill>
                <a:srgbClr val="0000FF"/>
              </a:solidFill>
              <a:effectLst>
                <a:outerShdw dist="45791" dir="2021404" algn="ctr" rotWithShape="0">
                  <a:srgbClr val="B2B2B2">
                    <a:alpha val="79999"/>
                  </a:srgbClr>
                </a:outerShdw>
              </a:effectLst>
              <a:latin typeface="Times New Roman"/>
              <a:cs typeface="Times New Roman"/>
            </a:endParaRPr>
          </a:p>
        </p:txBody>
      </p:sp>
      <p:sp>
        <p:nvSpPr>
          <p:cNvPr id="7174" name="Text Box 3"/>
          <p:cNvSpPr txBox="1">
            <a:spLocks noChangeArrowheads="1"/>
          </p:cNvSpPr>
          <p:nvPr/>
        </p:nvSpPr>
        <p:spPr bwMode="auto">
          <a:xfrm>
            <a:off x="152400" y="908050"/>
            <a:ext cx="8915400" cy="461963"/>
          </a:xfrm>
          <a:prstGeom prst="rect">
            <a:avLst/>
          </a:prstGeom>
          <a:noFill/>
          <a:ln w="9525">
            <a:noFill/>
            <a:miter lim="800000"/>
            <a:headEnd/>
            <a:tailEnd/>
          </a:ln>
        </p:spPr>
        <p:txBody>
          <a:bodyPr>
            <a:spAutoFit/>
          </a:bodyPr>
          <a:lstStyle/>
          <a:p>
            <a:pPr algn="ctr">
              <a:spcBef>
                <a:spcPct val="50000"/>
              </a:spcBef>
            </a:pPr>
            <a:r>
              <a:rPr lang="en-US" sz="2400" b="1" dirty="0">
                <a:solidFill>
                  <a:srgbClr val="0000FF"/>
                </a:solidFill>
                <a:latin typeface="Times New Roman" pitchFamily="18" charset="0"/>
                <a:cs typeface="Times New Roman" pitchFamily="18" charset="0"/>
              </a:rPr>
              <a:t>Period </a:t>
            </a:r>
            <a:r>
              <a:rPr lang="en-US" sz="2400" b="1" dirty="0" smtClean="0">
                <a:solidFill>
                  <a:srgbClr val="0000FF"/>
                </a:solidFill>
                <a:latin typeface="Times New Roman" pitchFamily="18" charset="0"/>
                <a:cs typeface="Times New Roman" pitchFamily="18" charset="0"/>
              </a:rPr>
              <a:t>88 </a:t>
            </a:r>
            <a:r>
              <a:rPr lang="en-US" sz="2400" b="1" dirty="0">
                <a:solidFill>
                  <a:srgbClr val="0000FF"/>
                </a:solidFill>
                <a:latin typeface="Times New Roman" pitchFamily="18" charset="0"/>
                <a:cs typeface="Times New Roman" pitchFamily="18" charset="0"/>
              </a:rPr>
              <a:t>- Lesson </a:t>
            </a:r>
            <a:r>
              <a:rPr lang="en-US" sz="2400" b="1" dirty="0" smtClean="0">
                <a:solidFill>
                  <a:srgbClr val="0000FF"/>
                </a:solidFill>
                <a:latin typeface="Times New Roman" pitchFamily="18" charset="0"/>
                <a:cs typeface="Times New Roman" pitchFamily="18" charset="0"/>
              </a:rPr>
              <a:t>5: Skills 1 </a:t>
            </a:r>
            <a:r>
              <a:rPr lang="en-US" sz="2400" b="1" dirty="0">
                <a:solidFill>
                  <a:srgbClr val="0000FF"/>
                </a:solidFill>
                <a:latin typeface="Times New Roman" pitchFamily="18" charset="0"/>
                <a:cs typeface="Times New Roman" pitchFamily="18" charset="0"/>
              </a:rPr>
              <a:t>(</a:t>
            </a:r>
            <a:r>
              <a:rPr lang="en-US" sz="2400" b="1" dirty="0" smtClean="0">
                <a:solidFill>
                  <a:srgbClr val="0000FF"/>
                </a:solidFill>
                <a:latin typeface="Times New Roman" pitchFamily="18" charset="0"/>
                <a:cs typeface="Times New Roman" pitchFamily="18" charset="0"/>
              </a:rPr>
              <a:t>P. 44)</a:t>
            </a:r>
            <a:endParaRPr lang="en-US" sz="2400" b="1" dirty="0">
              <a:solidFill>
                <a:srgbClr val="0000FF"/>
              </a:solidFill>
              <a:latin typeface="Times New Roman" pitchFamily="18" charset="0"/>
              <a:cs typeface="Times New Roman" pitchFamily="18" charset="0"/>
            </a:endParaRPr>
          </a:p>
        </p:txBody>
      </p:sp>
      <p:pic>
        <p:nvPicPr>
          <p:cNvPr id="8" name="Picture 7" descr="C:\Users\huyanh\Documents\U10-L5-1-1-beloeaqrsrcwiqqg.jpg"/>
          <p:cNvPicPr/>
          <p:nvPr/>
        </p:nvPicPr>
        <p:blipFill>
          <a:blip r:embed="rId2" cstate="print"/>
          <a:srcRect/>
          <a:stretch>
            <a:fillRect/>
          </a:stretch>
        </p:blipFill>
        <p:spPr bwMode="auto">
          <a:xfrm>
            <a:off x="304800" y="1905000"/>
            <a:ext cx="8534399" cy="4572000"/>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YQ4UR0CA6M3LJXCAUZS1RWCAJI3ZD2CA14U16BCAMOTKH2CAKVWQ8PCALJFYMXCAT5SAI9CAYN11X7CAQ85131CAZ8HPC9CA5F7ZN6CAVTHC9FCAG4NCFQCAVXZV5QCAXM271ECAORUAPNCAG41E1PCASUNXBA.jpg"/>
          <p:cNvPicPr>
            <a:picLocks noGrp="1" noChangeAspect="1"/>
          </p:cNvPicPr>
          <p:nvPr>
            <p:ph idx="1"/>
          </p:nvPr>
        </p:nvPicPr>
        <p:blipFill>
          <a:blip r:embed="rId2"/>
          <a:stretch>
            <a:fillRect/>
          </a:stretch>
        </p:blipFill>
        <p:spPr>
          <a:xfrm>
            <a:off x="5029200" y="1447800"/>
            <a:ext cx="1981200" cy="2409825"/>
          </a:xfrm>
        </p:spPr>
      </p:pic>
      <p:pic>
        <p:nvPicPr>
          <p:cNvPr id="5" name="Picture 4" descr="227GTJCAVS8RTSCAFXFQAFCAR9FU54CA2617LJCAHB73A8CA08U3GRCA08I70PCA2PHUZXCAFU9GAQCAEOMVJKCAWOCHLWCA9PELA4CAP2P86MCAB78FRWCAO40UKHCAM9SBBSCAEXMO7VCAVYZNC2CAAO4IWP.jpg"/>
          <p:cNvPicPr>
            <a:picLocks noChangeAspect="1"/>
          </p:cNvPicPr>
          <p:nvPr/>
        </p:nvPicPr>
        <p:blipFill>
          <a:blip r:embed="rId3"/>
          <a:stretch>
            <a:fillRect/>
          </a:stretch>
        </p:blipFill>
        <p:spPr>
          <a:xfrm>
            <a:off x="304800" y="2438400"/>
            <a:ext cx="1981200" cy="2457450"/>
          </a:xfrm>
          <a:prstGeom prst="rect">
            <a:avLst/>
          </a:prstGeom>
        </p:spPr>
      </p:pic>
      <p:sp>
        <p:nvSpPr>
          <p:cNvPr id="18" name="Rounded Rectangle 17"/>
          <p:cNvSpPr/>
          <p:nvPr/>
        </p:nvSpPr>
        <p:spPr>
          <a:xfrm>
            <a:off x="6858000" y="76200"/>
            <a:ext cx="1981200" cy="32766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2" name="TextBox 21"/>
          <p:cNvSpPr txBox="1"/>
          <p:nvPr/>
        </p:nvSpPr>
        <p:spPr>
          <a:xfrm>
            <a:off x="7086600" y="228600"/>
            <a:ext cx="1600200" cy="3046988"/>
          </a:xfrm>
          <a:prstGeom prst="rect">
            <a:avLst/>
          </a:prstGeom>
          <a:solidFill>
            <a:schemeClr val="accent3">
              <a:lumMod val="20000"/>
              <a:lumOff val="80000"/>
            </a:schemeClr>
          </a:solidFill>
        </p:spPr>
        <p:txBody>
          <a:bodyPr wrap="square" rtlCol="0">
            <a:spAutoFit/>
          </a:bodyPr>
          <a:lstStyle/>
          <a:p>
            <a:r>
              <a:rPr lang="en-US" sz="2400" dirty="0" err="1" smtClean="0">
                <a:latin typeface="Script MT Bold" pitchFamily="66" charset="0"/>
              </a:rPr>
              <a:t>Linh</a:t>
            </a:r>
            <a:r>
              <a:rPr lang="en-US" sz="2400" dirty="0" smtClean="0">
                <a:latin typeface="Script MT Bold" pitchFamily="66" charset="0"/>
              </a:rPr>
              <a:t> is student of </a:t>
            </a:r>
            <a:r>
              <a:rPr lang="en-US" sz="2400" dirty="0" err="1" smtClean="0">
                <a:latin typeface="Script MT Bold" pitchFamily="66" charset="0"/>
              </a:rPr>
              <a:t>Dich</a:t>
            </a:r>
            <a:r>
              <a:rPr lang="en-US" sz="2400" dirty="0" smtClean="0">
                <a:latin typeface="Script MT Bold" pitchFamily="66" charset="0"/>
              </a:rPr>
              <a:t> </a:t>
            </a:r>
            <a:r>
              <a:rPr lang="en-US" sz="2400" dirty="0" err="1" smtClean="0">
                <a:latin typeface="Script MT Bold" pitchFamily="66" charset="0"/>
              </a:rPr>
              <a:t>Vong</a:t>
            </a:r>
            <a:r>
              <a:rPr lang="en-US" sz="2400" dirty="0" smtClean="0">
                <a:latin typeface="Script MT Bold" pitchFamily="66" charset="0"/>
              </a:rPr>
              <a:t> B Primary School, Ha </a:t>
            </a:r>
            <a:r>
              <a:rPr lang="en-US" sz="2400" dirty="0" err="1" smtClean="0">
                <a:latin typeface="Script MT Bold" pitchFamily="66" charset="0"/>
              </a:rPr>
              <a:t>Noi</a:t>
            </a:r>
            <a:r>
              <a:rPr lang="en-US" sz="2400" dirty="0" smtClean="0">
                <a:latin typeface="Script MT Bold" pitchFamily="66" charset="0"/>
              </a:rPr>
              <a:t>, Viet Nam.</a:t>
            </a:r>
            <a:endParaRPr lang="vi-VN" sz="2400" dirty="0"/>
          </a:p>
        </p:txBody>
      </p:sp>
      <p:sp>
        <p:nvSpPr>
          <p:cNvPr id="23" name="Rounded Rectangle 22"/>
          <p:cNvSpPr/>
          <p:nvPr/>
        </p:nvSpPr>
        <p:spPr>
          <a:xfrm>
            <a:off x="2514600" y="914400"/>
            <a:ext cx="1752600" cy="32004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5" name="TextBox 24"/>
          <p:cNvSpPr txBox="1"/>
          <p:nvPr/>
        </p:nvSpPr>
        <p:spPr>
          <a:xfrm>
            <a:off x="2590800" y="914400"/>
            <a:ext cx="1676400" cy="2677656"/>
          </a:xfrm>
          <a:prstGeom prst="rect">
            <a:avLst/>
          </a:prstGeom>
          <a:solidFill>
            <a:schemeClr val="accent3">
              <a:lumMod val="20000"/>
              <a:lumOff val="80000"/>
            </a:schemeClr>
          </a:solidFill>
        </p:spPr>
        <p:txBody>
          <a:bodyPr wrap="square" rtlCol="0">
            <a:spAutoFit/>
          </a:bodyPr>
          <a:lstStyle/>
          <a:p>
            <a:r>
              <a:rPr lang="en-US" sz="2400" dirty="0" smtClean="0">
                <a:latin typeface="Script MT Bold" pitchFamily="66" charset="0"/>
              </a:rPr>
              <a:t>Anders is student of </a:t>
            </a:r>
            <a:r>
              <a:rPr lang="en-US" sz="2400" dirty="0" err="1" smtClean="0">
                <a:latin typeface="Script MT Bold" pitchFamily="66" charset="0"/>
              </a:rPr>
              <a:t>Hedlunda</a:t>
            </a:r>
            <a:r>
              <a:rPr lang="en-US" sz="2400" dirty="0" smtClean="0">
                <a:latin typeface="Script MT Bold" pitchFamily="66" charset="0"/>
              </a:rPr>
              <a:t> Primary School, Ume&amp;, Sweden.</a:t>
            </a:r>
            <a:endParaRPr lang="vi-VN" sz="2400" dirty="0"/>
          </a:p>
        </p:txBody>
      </p:sp>
      <p:sp>
        <p:nvSpPr>
          <p:cNvPr id="26" name="Rounded Rectangle 25"/>
          <p:cNvSpPr/>
          <p:nvPr/>
        </p:nvSpPr>
        <p:spPr>
          <a:xfrm>
            <a:off x="1219200" y="4800600"/>
            <a:ext cx="6324600" cy="5334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7" name="TextBox 26"/>
          <p:cNvSpPr txBox="1"/>
          <p:nvPr/>
        </p:nvSpPr>
        <p:spPr>
          <a:xfrm>
            <a:off x="1219200" y="4876801"/>
            <a:ext cx="6553200" cy="461665"/>
          </a:xfrm>
          <a:prstGeom prst="rect">
            <a:avLst/>
          </a:prstGeom>
          <a:noFill/>
        </p:spPr>
        <p:txBody>
          <a:bodyPr wrap="square" rtlCol="0">
            <a:spAutoFit/>
          </a:bodyPr>
          <a:lstStyle/>
          <a:p>
            <a:r>
              <a:rPr lang="en-US" sz="2400" dirty="0" smtClean="0"/>
              <a:t>The distance from Viet Nam to Sweden is 8630 km </a:t>
            </a:r>
            <a:endParaRPr lang="vi-VN" sz="2400" dirty="0"/>
          </a:p>
        </p:txBody>
      </p:sp>
      <p:sp>
        <p:nvSpPr>
          <p:cNvPr id="28" name="Rounded Rectangle 27"/>
          <p:cNvSpPr/>
          <p:nvPr/>
        </p:nvSpPr>
        <p:spPr>
          <a:xfrm>
            <a:off x="1219200" y="5410200"/>
            <a:ext cx="6553200" cy="5334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9" name="TextBox 28"/>
          <p:cNvSpPr txBox="1"/>
          <p:nvPr/>
        </p:nvSpPr>
        <p:spPr>
          <a:xfrm>
            <a:off x="1371600" y="5410200"/>
            <a:ext cx="6019800" cy="461665"/>
          </a:xfrm>
          <a:prstGeom prst="rect">
            <a:avLst/>
          </a:prstGeom>
          <a:noFill/>
        </p:spPr>
        <p:txBody>
          <a:bodyPr wrap="square" rtlCol="0">
            <a:spAutoFit/>
          </a:bodyPr>
          <a:lstStyle/>
          <a:p>
            <a:r>
              <a:rPr lang="en-US" sz="2400" dirty="0" smtClean="0"/>
              <a:t>They are </a:t>
            </a:r>
            <a:r>
              <a:rPr lang="en-US" sz="2400" dirty="0" err="1" smtClean="0"/>
              <a:t>penfriend</a:t>
            </a:r>
            <a:r>
              <a:rPr lang="en-US" sz="2400" dirty="0" smtClean="0"/>
              <a:t>.</a:t>
            </a:r>
            <a:endParaRPr lang="vi-VN" sz="2400" dirty="0"/>
          </a:p>
        </p:txBody>
      </p:sp>
      <p:sp>
        <p:nvSpPr>
          <p:cNvPr id="30" name="Rounded Rectangle 29"/>
          <p:cNvSpPr/>
          <p:nvPr/>
        </p:nvSpPr>
        <p:spPr>
          <a:xfrm>
            <a:off x="1219200" y="6019800"/>
            <a:ext cx="6781800" cy="5334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1" name="TextBox 30"/>
          <p:cNvSpPr txBox="1"/>
          <p:nvPr/>
        </p:nvSpPr>
        <p:spPr>
          <a:xfrm>
            <a:off x="1371600" y="6096000"/>
            <a:ext cx="5715000" cy="461665"/>
          </a:xfrm>
          <a:prstGeom prst="rect">
            <a:avLst/>
          </a:prstGeom>
          <a:noFill/>
        </p:spPr>
        <p:txBody>
          <a:bodyPr wrap="square" rtlCol="0">
            <a:spAutoFit/>
          </a:bodyPr>
          <a:lstStyle/>
          <a:p>
            <a:r>
              <a:rPr lang="en-US" sz="2400" dirty="0" smtClean="0"/>
              <a:t>They send letters to each other.</a:t>
            </a:r>
            <a:endParaRPr lang="vi-VN" sz="2400" dirty="0"/>
          </a:p>
        </p:txBody>
      </p:sp>
      <p:sp>
        <p:nvSpPr>
          <p:cNvPr id="32" name="Flowchart: Terminator 31"/>
          <p:cNvSpPr/>
          <p:nvPr/>
        </p:nvSpPr>
        <p:spPr>
          <a:xfrm>
            <a:off x="5486400" y="4038600"/>
            <a:ext cx="914400" cy="457200"/>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3" name="Flowchart: Terminator 32"/>
          <p:cNvSpPr/>
          <p:nvPr/>
        </p:nvSpPr>
        <p:spPr>
          <a:xfrm>
            <a:off x="609600" y="2057400"/>
            <a:ext cx="1295400" cy="381000"/>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4" name="TextBox 33"/>
          <p:cNvSpPr txBox="1"/>
          <p:nvPr/>
        </p:nvSpPr>
        <p:spPr>
          <a:xfrm>
            <a:off x="685800" y="1981200"/>
            <a:ext cx="1295400" cy="461665"/>
          </a:xfrm>
          <a:prstGeom prst="rect">
            <a:avLst/>
          </a:prstGeom>
          <a:noFill/>
        </p:spPr>
        <p:txBody>
          <a:bodyPr wrap="square" rtlCol="0">
            <a:spAutoFit/>
          </a:bodyPr>
          <a:lstStyle/>
          <a:p>
            <a:r>
              <a:rPr lang="en-US" sz="2400" dirty="0" smtClean="0"/>
              <a:t>Anders</a:t>
            </a:r>
            <a:endParaRPr lang="vi-VN" sz="2400" dirty="0"/>
          </a:p>
        </p:txBody>
      </p:sp>
      <p:sp>
        <p:nvSpPr>
          <p:cNvPr id="35" name="TextBox 34"/>
          <p:cNvSpPr txBox="1"/>
          <p:nvPr/>
        </p:nvSpPr>
        <p:spPr>
          <a:xfrm>
            <a:off x="5562600" y="4114800"/>
            <a:ext cx="762000" cy="461665"/>
          </a:xfrm>
          <a:prstGeom prst="rect">
            <a:avLst/>
          </a:prstGeom>
          <a:noFill/>
        </p:spPr>
        <p:txBody>
          <a:bodyPr wrap="square" rtlCol="0">
            <a:spAutoFit/>
          </a:bodyPr>
          <a:lstStyle/>
          <a:p>
            <a:r>
              <a:rPr lang="en-US" sz="2400" dirty="0" err="1" smtClean="0"/>
              <a:t>Linh</a:t>
            </a:r>
            <a:endParaRPr lang="vi-VN"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box(in)">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box(in)">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box(in)">
                                      <p:cBhvr>
                                        <p:cTn id="27" dur="500"/>
                                        <p:tgtEl>
                                          <p:spTgt spid="3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ox(in)">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box(in)">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ox(in)">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ox(in)">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ox(in)">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box(in)">
                                      <p:cBhvr>
                                        <p:cTn id="57" dur="5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box(in)">
                                      <p:cBhvr>
                                        <p:cTn id="62" dur="5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ox(in)">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box(in)">
                                      <p:cBhvr>
                                        <p:cTn id="72" dur="500"/>
                                        <p:tgtEl>
                                          <p:spTgt spid="29"/>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box(in)">
                                      <p:cBhvr>
                                        <p:cTn id="77" dur="500"/>
                                        <p:tgtEl>
                                          <p:spTgt spid="30"/>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box(in)">
                                      <p:cBhvr>
                                        <p:cTn id="8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2" grpId="0" animBg="1"/>
      <p:bldP spid="23" grpId="0" animBg="1"/>
      <p:bldP spid="25" grpId="0" animBg="1"/>
      <p:bldP spid="26" grpId="0" animBg="1"/>
      <p:bldP spid="27" grpId="0"/>
      <p:bldP spid="28" grpId="0" animBg="1"/>
      <p:bldP spid="29" grpId="0"/>
      <p:bldP spid="30" grpId="0" animBg="1"/>
      <p:bldP spid="31" grpId="0"/>
      <p:bldP spid="32" grpId="0" animBg="1"/>
      <p:bldP spid="33" grpId="0" animBg="1"/>
      <p:bldP spid="34" grpId="0"/>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vi-VN" dirty="0"/>
          </a:p>
        </p:txBody>
      </p:sp>
      <p:sp>
        <p:nvSpPr>
          <p:cNvPr id="5" name="TextBox 4"/>
          <p:cNvSpPr txBox="1"/>
          <p:nvPr/>
        </p:nvSpPr>
        <p:spPr>
          <a:xfrm>
            <a:off x="304800" y="609600"/>
            <a:ext cx="8610600" cy="1384995"/>
          </a:xfrm>
          <a:prstGeom prst="rect">
            <a:avLst/>
          </a:prstGeom>
          <a:solidFill>
            <a:schemeClr val="accent3">
              <a:lumMod val="20000"/>
              <a:lumOff val="80000"/>
            </a:schemeClr>
          </a:solidFill>
        </p:spPr>
        <p:txBody>
          <a:bodyPr wrap="square" rtlCol="0">
            <a:spAutoFit/>
          </a:bodyPr>
          <a:lstStyle/>
          <a:p>
            <a:pPr>
              <a:buNone/>
            </a:pPr>
            <a:r>
              <a:rPr lang="en-US" sz="2800" dirty="0" smtClean="0">
                <a:latin typeface="Script MT Bold" pitchFamily="66" charset="0"/>
              </a:rPr>
              <a:t>1.Look at the letters the children from </a:t>
            </a:r>
            <a:r>
              <a:rPr lang="en-US" sz="2800" dirty="0" err="1" smtClean="0">
                <a:latin typeface="Script MT Bold" pitchFamily="66" charset="0"/>
              </a:rPr>
              <a:t>VietNam</a:t>
            </a:r>
            <a:r>
              <a:rPr lang="en-US" sz="2800" dirty="0" smtClean="0">
                <a:latin typeface="Script MT Bold" pitchFamily="66" charset="0"/>
              </a:rPr>
              <a:t> and Sweden sent to each other in a </a:t>
            </a:r>
            <a:r>
              <a:rPr lang="en-US" sz="2800" dirty="0" err="1" smtClean="0">
                <a:latin typeface="Script MT Bold" pitchFamily="66" charset="0"/>
              </a:rPr>
              <a:t>penfriend</a:t>
            </a:r>
            <a:r>
              <a:rPr lang="en-US" sz="2800" dirty="0" smtClean="0">
                <a:latin typeface="Script MT Bold" pitchFamily="66" charset="0"/>
              </a:rPr>
              <a:t> project. Why do you think they chose this way to communicate with each other?</a:t>
            </a:r>
          </a:p>
        </p:txBody>
      </p:sp>
      <p:sp>
        <p:nvSpPr>
          <p:cNvPr id="7" name="TextBox 6"/>
          <p:cNvSpPr txBox="1"/>
          <p:nvPr/>
        </p:nvSpPr>
        <p:spPr>
          <a:xfrm>
            <a:off x="457200" y="4876800"/>
            <a:ext cx="8229600" cy="954107"/>
          </a:xfrm>
          <a:prstGeom prst="rect">
            <a:avLst/>
          </a:prstGeom>
          <a:noFill/>
        </p:spPr>
        <p:txBody>
          <a:bodyPr wrap="square" rtlCol="0">
            <a:spAutoFit/>
          </a:bodyPr>
          <a:lstStyle/>
          <a:p>
            <a:pPr>
              <a:buNone/>
            </a:pPr>
            <a:r>
              <a:rPr lang="en-US" sz="2800" dirty="0" smtClean="0">
                <a:solidFill>
                  <a:srgbClr val="C00000"/>
                </a:solidFill>
              </a:rPr>
              <a:t>Example: They choose the ways to send letters because it can make the receiver feel more sincere.</a:t>
            </a:r>
          </a:p>
        </p:txBody>
      </p:sp>
      <p:pic>
        <p:nvPicPr>
          <p:cNvPr id="10" name="Picture 9" descr="C:\Users\huyanh\Documents\U10-L5-1-1-beloeaqrsrcwiqqg.jpg"/>
          <p:cNvPicPr/>
          <p:nvPr/>
        </p:nvPicPr>
        <p:blipFill>
          <a:blip r:embed="rId3" cstate="print"/>
          <a:srcRect/>
          <a:stretch>
            <a:fillRect/>
          </a:stretch>
        </p:blipFill>
        <p:spPr bwMode="auto">
          <a:xfrm>
            <a:off x="1219200" y="2438400"/>
            <a:ext cx="7162800" cy="2438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5" name="TextBox 4"/>
          <p:cNvSpPr txBox="1"/>
          <p:nvPr/>
        </p:nvSpPr>
        <p:spPr>
          <a:xfrm>
            <a:off x="457200" y="228600"/>
            <a:ext cx="7924800" cy="954107"/>
          </a:xfrm>
          <a:prstGeom prst="rect">
            <a:avLst/>
          </a:prstGeom>
          <a:solidFill>
            <a:schemeClr val="accent3">
              <a:lumMod val="20000"/>
              <a:lumOff val="80000"/>
            </a:schemeClr>
          </a:solidFill>
        </p:spPr>
        <p:txBody>
          <a:bodyPr wrap="square" rtlCol="0">
            <a:spAutoFit/>
          </a:bodyPr>
          <a:lstStyle/>
          <a:p>
            <a:r>
              <a:rPr lang="vi-VN" sz="2800" dirty="0" smtClean="0">
                <a:solidFill>
                  <a:srgbClr val="C00000"/>
                </a:solidFill>
              </a:rPr>
              <a:t>Some the reasons for choose to write a letters to communicate.</a:t>
            </a:r>
            <a:endParaRPr lang="vi-VN" sz="2800" dirty="0">
              <a:solidFill>
                <a:srgbClr val="C00000"/>
              </a:solidFill>
            </a:endParaRPr>
          </a:p>
        </p:txBody>
      </p:sp>
      <p:sp>
        <p:nvSpPr>
          <p:cNvPr id="13" name="TextBox 12"/>
          <p:cNvSpPr txBox="1"/>
          <p:nvPr/>
        </p:nvSpPr>
        <p:spPr>
          <a:xfrm>
            <a:off x="1524000" y="4648200"/>
            <a:ext cx="762000" cy="369332"/>
          </a:xfrm>
          <a:prstGeom prst="rect">
            <a:avLst/>
          </a:prstGeom>
          <a:noFill/>
        </p:spPr>
        <p:txBody>
          <a:bodyPr wrap="square" rtlCol="0">
            <a:spAutoFit/>
          </a:bodyPr>
          <a:lstStyle/>
          <a:p>
            <a:r>
              <a:rPr lang="vi-VN" dirty="0" smtClean="0"/>
              <a:t>...</a:t>
            </a:r>
            <a:endParaRPr lang="vi-VN" dirty="0"/>
          </a:p>
        </p:txBody>
      </p:sp>
      <p:sp>
        <p:nvSpPr>
          <p:cNvPr id="14" name="Rectangle 13"/>
          <p:cNvSpPr/>
          <p:nvPr/>
        </p:nvSpPr>
        <p:spPr>
          <a:xfrm>
            <a:off x="228600" y="1219200"/>
            <a:ext cx="8915400" cy="4457952"/>
          </a:xfrm>
          <a:prstGeom prst="rect">
            <a:avLst/>
          </a:prstGeom>
        </p:spPr>
        <p:txBody>
          <a:bodyPr wrap="square">
            <a:spAutoFit/>
          </a:bodyPr>
          <a:lstStyle/>
          <a:p>
            <a:pPr>
              <a:lnSpc>
                <a:spcPct val="150000"/>
              </a:lnSpc>
            </a:pPr>
            <a:r>
              <a:rPr lang="en-US" sz="2400" dirty="0" smtClean="0">
                <a:latin typeface="Times New Roman" pitchFamily="18" charset="0"/>
                <a:cs typeface="Times New Roman" pitchFamily="18" charset="0"/>
              </a:rPr>
              <a:t> + Reading and writing skills improve as students practice their writing skills and organize their thoughts onto paper.</a:t>
            </a:r>
          </a:p>
          <a:p>
            <a:pPr>
              <a:lnSpc>
                <a:spcPct val="150000"/>
              </a:lnSpc>
            </a:pPr>
            <a:r>
              <a:rPr lang="en-US" sz="2400" dirty="0" smtClean="0">
                <a:latin typeface="Times New Roman" pitchFamily="18" charset="0"/>
                <a:cs typeface="Times New Roman" pitchFamily="18" charset="0"/>
              </a:rPr>
              <a:t>   + The pen pal develops compassion and understanding of other cultures and values.</a:t>
            </a:r>
          </a:p>
          <a:p>
            <a:pPr>
              <a:lnSpc>
                <a:spcPct val="150000"/>
              </a:lnSpc>
            </a:pPr>
            <a:r>
              <a:rPr lang="en-US" sz="2400" dirty="0" smtClean="0">
                <a:latin typeface="Times New Roman" pitchFamily="18" charset="0"/>
                <a:cs typeface="Times New Roman" pitchFamily="18" charset="0"/>
              </a:rPr>
              <a:t>   + The pen pal promotes many life skills, including development of social skills.</a:t>
            </a:r>
          </a:p>
          <a:p>
            <a:pPr>
              <a:lnSpc>
                <a:spcPct val="150000"/>
              </a:lnSpc>
            </a:pPr>
            <a:r>
              <a:rPr lang="en-US" sz="2400" dirty="0" smtClean="0">
                <a:latin typeface="Times New Roman" pitchFamily="18" charset="0"/>
                <a:cs typeface="Times New Roman" pitchFamily="18" charset="0"/>
              </a:rPr>
              <a:t>   + Letter writing promotes patience; delayed gratification!</a:t>
            </a:r>
          </a:p>
          <a:p>
            <a:pPr>
              <a:lnSpc>
                <a:spcPct val="150000"/>
              </a:lnSpc>
            </a:pPr>
            <a:r>
              <a:rPr lang="en-US" sz="2400" dirty="0" smtClean="0">
                <a:latin typeface="Times New Roman" pitchFamily="18" charset="0"/>
                <a:cs typeface="Times New Roman" pitchFamily="18" charset="0"/>
              </a:rPr>
              <a:t>   + Writing to a pen pal develops a child's curiosity.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ox(i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 calcmode="lin" valueType="num">
                                      <p:cBhvr additive="base">
                                        <p:cTn id="12"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14">
                                            <p:txEl>
                                              <p:pRg st="2" end="2"/>
                                            </p:txEl>
                                          </p:spTgt>
                                        </p:tgtEl>
                                        <p:attrNameLst>
                                          <p:attrName>style.visibility</p:attrName>
                                        </p:attrNameLst>
                                      </p:cBhvr>
                                      <p:to>
                                        <p:strVal val="visible"/>
                                      </p:to>
                                    </p:set>
                                    <p:animEffect transition="in" filter="diamond(in)">
                                      <p:cBhvr>
                                        <p:cTn id="18" dur="1000"/>
                                        <p:tgtEl>
                                          <p:spTgt spid="1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4">
                                            <p:txEl>
                                              <p:pRg st="3" end="3"/>
                                            </p:txEl>
                                          </p:spTgt>
                                        </p:tgtEl>
                                        <p:attrNameLst>
                                          <p:attrName>style.visibility</p:attrName>
                                        </p:attrNameLst>
                                      </p:cBhvr>
                                      <p:to>
                                        <p:strVal val="visible"/>
                                      </p:to>
                                    </p:set>
                                    <p:animEffect transition="in" filter="blinds(horizontal)">
                                      <p:cBhvr>
                                        <p:cTn id="23" dur="500"/>
                                        <p:tgtEl>
                                          <p:spTgt spid="1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4">
                                            <p:txEl>
                                              <p:pRg st="4" end="4"/>
                                            </p:txEl>
                                          </p:spTgt>
                                        </p:tgtEl>
                                        <p:attrNameLst>
                                          <p:attrName>style.visibility</p:attrName>
                                        </p:attrNameLst>
                                      </p:cBhvr>
                                      <p:to>
                                        <p:strVal val="visible"/>
                                      </p:to>
                                    </p:set>
                                    <p:anim calcmode="lin" valueType="num">
                                      <p:cBhvr additive="base">
                                        <p:cTn id="28"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583362"/>
          </a:xfrm>
        </p:spPr>
        <p:txBody>
          <a:bodyPr>
            <a:noAutofit/>
          </a:bodyPr>
          <a:lstStyle/>
          <a:p>
            <a:pPr algn="l"/>
            <a:r>
              <a:rPr lang="en-US" sz="2400" b="1" dirty="0" smtClean="0">
                <a:solidFill>
                  <a:srgbClr val="C00000"/>
                </a:solidFill>
                <a:latin typeface="Times New Roman" pitchFamily="18" charset="0"/>
                <a:cs typeface="Times New Roman" pitchFamily="18" charset="0"/>
              </a:rPr>
              <a:t>2. COMMUNICATION IN THE FUTURE: WHAT IS THERE FOR US?</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About fifty students in two schools in Ha </a:t>
            </a:r>
            <a:r>
              <a:rPr lang="en-US" sz="2400" dirty="0" err="1" smtClean="0">
                <a:latin typeface="Times New Roman" pitchFamily="18" charset="0"/>
                <a:cs typeface="Times New Roman" pitchFamily="18" charset="0"/>
              </a:rPr>
              <a:t>Noi</a:t>
            </a:r>
            <a:r>
              <a:rPr lang="en-US" sz="2400" dirty="0" smtClean="0">
                <a:latin typeface="Times New Roman" pitchFamily="18" charset="0"/>
                <a:cs typeface="Times New Roman" pitchFamily="18" charset="0"/>
              </a:rPr>
              <a:t>, Viet Nam and Umea, Sweden have been exchanging letters in a </a:t>
            </a:r>
            <a:r>
              <a:rPr lang="en-US" sz="2400" dirty="0" err="1" smtClean="0">
                <a:latin typeface="Times New Roman" pitchFamily="18" charset="0"/>
                <a:cs typeface="Times New Roman" pitchFamily="18" charset="0"/>
              </a:rPr>
              <a:t>penfriend</a:t>
            </a:r>
            <a:r>
              <a:rPr lang="en-US" sz="2400" dirty="0" smtClean="0">
                <a:latin typeface="Times New Roman" pitchFamily="18" charset="0"/>
                <a:cs typeface="Times New Roman" pitchFamily="18" charset="0"/>
              </a:rPr>
              <a:t> project since 2013. ‘I love to write. You can even stick something on the letter, like this tiny sweet!’ said </a:t>
            </a:r>
            <a:r>
              <a:rPr lang="en-US" sz="2400" dirty="0" err="1" smtClean="0">
                <a:latin typeface="Times New Roman" pitchFamily="18" charset="0"/>
                <a:cs typeface="Times New Roman" pitchFamily="18" charset="0"/>
              </a:rPr>
              <a:t>Linh</a:t>
            </a:r>
            <a:r>
              <a:rPr lang="en-US" sz="2400" dirty="0" smtClean="0">
                <a:latin typeface="Times New Roman" pitchFamily="18" charset="0"/>
                <a:cs typeface="Times New Roman" pitchFamily="18" charset="0"/>
              </a:rPr>
              <a:t>, from Ha </a:t>
            </a:r>
            <a:r>
              <a:rPr lang="en-US" sz="2400" dirty="0" err="1" smtClean="0">
                <a:latin typeface="Times New Roman" pitchFamily="18" charset="0"/>
                <a:cs typeface="Times New Roman" pitchFamily="18" charset="0"/>
              </a:rPr>
              <a:t>Noi</a:t>
            </a:r>
            <a:r>
              <a:rPr lang="en-US" sz="2400" dirty="0" smtClean="0">
                <a:latin typeface="Times New Roman" pitchFamily="18" charset="0"/>
                <a:cs typeface="Times New Roman" pitchFamily="18" charset="0"/>
              </a:rPr>
              <a:t> about the project. From the Sweden end, Anders said, ‘It’s so nice to open and read real letters!’ But will this be our future communication? It’s said that in a couple of decades we’ll be using telepathy and holography.</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Telepathy uses a tiny device placed into our head. Information will be sent and received directly to and from our brains. We’ll be communicating just by thought over the </a:t>
            </a:r>
            <a:r>
              <a:rPr lang="en-US" sz="2400" b="1" dirty="0" smtClean="0">
                <a:latin typeface="Times New Roman" pitchFamily="18" charset="0"/>
                <a:cs typeface="Times New Roman" pitchFamily="18" charset="0"/>
              </a:rPr>
              <a:t>network</a:t>
            </a:r>
            <a:r>
              <a:rPr lang="en-US" sz="2400" dirty="0" smtClean="0">
                <a:latin typeface="Times New Roman" pitchFamily="18" charset="0"/>
                <a:cs typeface="Times New Roman" pitchFamily="18" charset="0"/>
              </a:rPr>
              <a:t>! Holography, a video-conference technology with </a:t>
            </a:r>
            <a:r>
              <a:rPr lang="en-US" sz="2400" b="1" dirty="0" smtClean="0">
                <a:latin typeface="Times New Roman" pitchFamily="18" charset="0"/>
                <a:cs typeface="Times New Roman" pitchFamily="18" charset="0"/>
              </a:rPr>
              <a:t>three-dimensional images</a:t>
            </a:r>
            <a:r>
              <a:rPr lang="en-US" sz="2400" dirty="0" smtClean="0">
                <a:latin typeface="Times New Roman" pitchFamily="18" charset="0"/>
                <a:cs typeface="Times New Roman" pitchFamily="18" charset="0"/>
              </a:rPr>
              <a:t>, will help us </a:t>
            </a:r>
            <a:r>
              <a:rPr lang="en-US" sz="2400" b="1" dirty="0" smtClean="0">
                <a:latin typeface="Times New Roman" pitchFamily="18" charset="0"/>
                <a:cs typeface="Times New Roman" pitchFamily="18" charset="0"/>
              </a:rPr>
              <a:t>interact</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in real time</a:t>
            </a:r>
            <a:r>
              <a:rPr lang="en-US" sz="2400" dirty="0" smtClean="0">
                <a:latin typeface="Times New Roman" pitchFamily="18" charset="0"/>
                <a:cs typeface="Times New Roman" pitchFamily="18" charset="0"/>
              </a:rPr>
              <a:t> in completely different places.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Impressed? Maybe, but not everyone thinks the </a:t>
            </a:r>
            <a:r>
              <a:rPr lang="en-US" sz="2400" b="1" dirty="0" err="1" smtClean="0">
                <a:latin typeface="Times New Roman" pitchFamily="18" charset="0"/>
                <a:cs typeface="Times New Roman" pitchFamily="18" charset="0"/>
              </a:rPr>
              <a:t>cyberworld</a:t>
            </a:r>
            <a:r>
              <a:rPr lang="en-US" sz="2400" dirty="0" smtClean="0">
                <a:latin typeface="Times New Roman" pitchFamily="18" charset="0"/>
                <a:cs typeface="Times New Roman" pitchFamily="18" charset="0"/>
              </a:rPr>
              <a:t> will replace the real world. Like the children in the </a:t>
            </a:r>
            <a:r>
              <a:rPr lang="en-US" sz="2400" dirty="0" err="1" smtClean="0">
                <a:latin typeface="Times New Roman" pitchFamily="18" charset="0"/>
                <a:cs typeface="Times New Roman" pitchFamily="18" charset="0"/>
              </a:rPr>
              <a:t>penfriend</a:t>
            </a:r>
            <a:r>
              <a:rPr lang="en-US" sz="2400" dirty="0" smtClean="0">
                <a:latin typeface="Times New Roman" pitchFamily="18" charset="0"/>
                <a:cs typeface="Times New Roman" pitchFamily="18" charset="0"/>
              </a:rPr>
              <a:t> project, I prefer to chat with my friends over a cup of tea and enjoy their company - life is more meaningful that way!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7969918</TotalTime>
  <Words>769</Words>
  <Application>Microsoft Office PowerPoint</Application>
  <PresentationFormat>On-screen Show (4:3)</PresentationFormat>
  <Paragraphs>103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COMMUNICATION IN THE FUTURE: WHAT IS THERE FOR US? About fifty students in two schools in Ha Noi, Viet Nam and Umea, Sweden have been exchanging letters in a penfriend project since 2013. ‘I love to write. You can even stick something on the letter, like this tiny sweet!’ said Linh, from Ha Noi about the project. From the Sweden end, Anders said, ‘It’s so nice to open and read real letters!’ But will this be our future communication? It’s said that in a couple of decades we’ll be using telepathy and holography. Telepathy uses a tiny device placed into our head. Information will be sent and received directly to and from our brains. We’ll be communicating just by thought over the network! Holography, a video-conference technology with three-dimensional images, will help us interact in real time in completely different places. Impressed? Maybe, but not everyone thinks the cyberworld will replace the real world. Like the children in the penfriend project, I prefer to chat with my friends over a cup of tea and enjoy their company - life is more meaningful that way!</vt:lpstr>
      <vt:lpstr>a. Look at the highlighted words and match them with their meanings</vt:lpstr>
      <vt:lpstr>PowerPoint Presentation</vt:lpstr>
      <vt:lpstr>Ways of communication now</vt:lpstr>
      <vt:lpstr>PowerPoint Presentation</vt:lpstr>
      <vt:lpstr>PowerPoint Presentation</vt:lpstr>
      <vt:lpstr>I agree with the author of this text, because, when we use telepathy and holography, you can:    + say something to someone who is no longer a part of your life.    + apologize to someone who is no longer in your life for a misunderstanding or a hurt that you caused.    + pave the way for better interaction with someone you don't get along with. Call a truce telepathically and see how the tension in the relationship eases.    + let someone know how you feel about them if you've been unable to convey this information face to face.    + forgive someone who has hurt you cutting the cords of anger or disappointment that bind you. </vt:lpstr>
      <vt:lpstr>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C.Vang</cp:lastModifiedBy>
  <cp:revision>144</cp:revision>
  <dcterms:created xsi:type="dcterms:W3CDTF">2017-03-13T23:06:29Z</dcterms:created>
  <dcterms:modified xsi:type="dcterms:W3CDTF">2020-04-06T15:14:26Z</dcterms:modified>
</cp:coreProperties>
</file>