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78" r:id="rId6"/>
    <p:sldId id="279" r:id="rId7"/>
    <p:sldId id="261" r:id="rId8"/>
    <p:sldId id="280" r:id="rId9"/>
    <p:sldId id="277" r:id="rId10"/>
    <p:sldId id="263" r:id="rId11"/>
    <p:sldId id="267" r:id="rId12"/>
    <p:sldId id="268" r:id="rId13"/>
    <p:sldId id="274" r:id="rId14"/>
    <p:sldId id="265" r:id="rId15"/>
    <p:sldId id="270" r:id="rId16"/>
    <p:sldId id="271" r:id="rId17"/>
    <p:sldId id="272" r:id="rId18"/>
    <p:sldId id="275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8078" autoAdjust="0"/>
  </p:normalViewPr>
  <p:slideViewPr>
    <p:cSldViewPr>
      <p:cViewPr>
        <p:scale>
          <a:sx n="45" d="100"/>
          <a:sy n="4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2F4BD-2659-4F0A-A653-5D755C777FE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10AC5-0BA2-4F6B-99C4-DC7F5327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10AC5-0BA2-4F6B-99C4-DC7F53272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4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6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8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5735-4FED-4CCE-BBED-B652683C26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8094-1B1D-4EBF-9A95-A6A46244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332656"/>
            <a:ext cx="4716016" cy="31393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vi-VN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 TO OUR CLASS</a:t>
            </a:r>
            <a:endParaRPr lang="en-US" sz="6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5166484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Teacher: Le Thi Giang</a:t>
            </a: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774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/>
              <a:t>1. Listen to the news report and correct the following statements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191683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vi-VN" sz="2800"/>
              <a:t>A typhoon hit Nghe An province </a:t>
            </a:r>
            <a:r>
              <a:rPr lang="vi-VN" sz="2800" b="1" smtClean="0">
                <a:solidFill>
                  <a:srgbClr val="FF0000"/>
                </a:solidFill>
              </a:rPr>
              <a:t>last night.</a:t>
            </a:r>
            <a:endParaRPr lang="vi-VN" sz="2800" b="1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vi-VN" sz="2800" b="1" smtClean="0">
                <a:solidFill>
                  <a:srgbClr val="FF0000"/>
                </a:solidFill>
              </a:rPr>
              <a:t>Dozens of people </a:t>
            </a:r>
            <a:r>
              <a:rPr lang="vi-VN" sz="2800"/>
              <a:t>were seriously injured in the storm.</a:t>
            </a:r>
          </a:p>
          <a:p>
            <a:pPr marL="514350" indent="-514350">
              <a:buAutoNum type="arabicPeriod"/>
            </a:pPr>
            <a:r>
              <a:rPr lang="vi-VN" sz="2800"/>
              <a:t>There </a:t>
            </a:r>
            <a:r>
              <a:rPr lang="vi-VN" sz="2800" b="1" smtClean="0">
                <a:solidFill>
                  <a:srgbClr val="FF0000"/>
                </a:solidFill>
              </a:rPr>
              <a:t>was extensive damage </a:t>
            </a:r>
            <a:r>
              <a:rPr lang="vi-VN" sz="2800"/>
              <a:t>to property in</a:t>
            </a:r>
          </a:p>
          <a:p>
            <a:r>
              <a:rPr lang="vi-VN" sz="2800"/>
              <a:t> Cua Lo </a:t>
            </a:r>
          </a:p>
          <a:p>
            <a:r>
              <a:rPr lang="vi-VN" sz="2800"/>
              <a:t>4.  The storm </a:t>
            </a:r>
            <a:r>
              <a:rPr lang="vi-VN" sz="2800" b="1">
                <a:solidFill>
                  <a:srgbClr val="FF0000"/>
                </a:solidFill>
              </a:rPr>
              <a:t>had </a:t>
            </a:r>
            <a:r>
              <a:rPr lang="vi-VN" sz="2800" b="1" smtClean="0">
                <a:solidFill>
                  <a:srgbClr val="FF0000"/>
                </a:solidFill>
              </a:rPr>
              <a:t>already weakened </a:t>
            </a:r>
            <a:r>
              <a:rPr lang="vi-VN" sz="2800"/>
              <a:t>when</a:t>
            </a:r>
          </a:p>
          <a:p>
            <a:r>
              <a:rPr lang="vi-VN" sz="2800"/>
              <a:t> rescue workers arrived in the area.</a:t>
            </a:r>
          </a:p>
          <a:p>
            <a:pPr marL="514350" indent="-514350">
              <a:buAutoNum type="arabicPeriod" startAt="5"/>
            </a:pPr>
            <a:r>
              <a:rPr lang="vi-VN" sz="2800" smtClean="0"/>
              <a:t>According </a:t>
            </a:r>
            <a:r>
              <a:rPr lang="vi-VN" sz="2800"/>
              <a:t>to the weather bureau, </a:t>
            </a:r>
            <a:r>
              <a:rPr lang="vi-VN" sz="2800" b="1" smtClean="0">
                <a:solidFill>
                  <a:srgbClr val="FF0000"/>
                </a:solidFill>
              </a:rPr>
              <a:t>heavy</a:t>
            </a:r>
          </a:p>
          <a:p>
            <a:r>
              <a:rPr lang="vi-VN" sz="2800" b="1" smtClean="0">
                <a:solidFill>
                  <a:srgbClr val="FF0000"/>
                </a:solidFill>
              </a:rPr>
              <a:t> rain will continue</a:t>
            </a:r>
            <a:r>
              <a:rPr lang="vi-VN" sz="2800" smtClean="0"/>
              <a:t> over </a:t>
            </a:r>
            <a:r>
              <a:rPr lang="vi-VN" sz="2800"/>
              <a:t>the next few day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030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3" y="743922"/>
            <a:ext cx="9144000" cy="6093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90872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(n)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180" y="25649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(adj)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9889" y="300067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(n)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6450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(n)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2260" y="492936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(n)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4" y="6313998"/>
            <a:ext cx="7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(n)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119" y="4867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C00000"/>
                </a:solidFill>
              </a:rPr>
              <a:t>2. Listen again and complete the chart</a:t>
            </a:r>
            <a:endParaRPr lang="en-US" sz="2800">
              <a:solidFill>
                <a:srgbClr val="C00000"/>
              </a:solidFill>
            </a:endParaRPr>
          </a:p>
        </p:txBody>
      </p:sp>
      <p:pic>
        <p:nvPicPr>
          <p:cNvPr id="3" name="24-track-24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0613" y="33834"/>
            <a:ext cx="609600" cy="609600"/>
          </a:xfrm>
          <a:prstGeom prst="rect">
            <a:avLst/>
          </a:prstGeom>
        </p:spPr>
      </p:pic>
      <p:sp>
        <p:nvSpPr>
          <p:cNvPr id="11" name="Smiley Face 10">
            <a:hlinkClick r:id="rId6" action="ppaction://hlinksldjump"/>
          </p:cNvPr>
          <p:cNvSpPr/>
          <p:nvPr/>
        </p:nvSpPr>
        <p:spPr>
          <a:xfrm>
            <a:off x="8286530" y="33834"/>
            <a:ext cx="288032" cy="304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4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59697"/>
              </p:ext>
            </p:extLst>
          </p:nvPr>
        </p:nvGraphicFramePr>
        <p:xfrm>
          <a:off x="38231" y="0"/>
          <a:ext cx="9036496" cy="68250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65082"/>
                <a:gridCol w="5871414"/>
              </a:tblGrid>
              <a:tr h="504055">
                <a:tc>
                  <a:txBody>
                    <a:bodyPr/>
                    <a:lstStyle/>
                    <a:p>
                      <a:r>
                        <a:rPr lang="vi-VN" sz="2000" smtClean="0"/>
                        <a:t>Type</a:t>
                      </a:r>
                      <a:r>
                        <a:rPr lang="vi-VN" sz="2000" baseline="0" smtClean="0"/>
                        <a:t> of natural disaster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/>
                        <a:t>Typhoon</a:t>
                      </a:r>
                      <a:endParaRPr lang="en-US" sz="2000"/>
                    </a:p>
                  </a:txBody>
                  <a:tcPr/>
                </a:tc>
              </a:tr>
              <a:tr h="581040">
                <a:tc>
                  <a:txBody>
                    <a:bodyPr/>
                    <a:lstStyle/>
                    <a:p>
                      <a:r>
                        <a:rPr lang="vi-VN" sz="2000" smtClean="0"/>
                        <a:t>What</a:t>
                      </a:r>
                      <a:r>
                        <a:rPr lang="vi-VN" sz="2000" baseline="0" smtClean="0"/>
                        <a:t> is this disaster?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/>
                        <a:t>A powerful</a:t>
                      </a:r>
                      <a:r>
                        <a:rPr lang="vi-VN" sz="2000" baseline="0" smtClean="0"/>
                        <a:t> storm with severe</a:t>
                      </a:r>
                    </a:p>
                    <a:p>
                      <a:r>
                        <a:rPr lang="vi-VN" sz="2000" baseline="0" smtClean="0"/>
                        <a:t>and heavy rain</a:t>
                      </a:r>
                      <a:endParaRPr lang="en-US" sz="2000"/>
                    </a:p>
                  </a:txBody>
                  <a:tcPr/>
                </a:tc>
              </a:tr>
              <a:tr h="730776">
                <a:tc>
                  <a:txBody>
                    <a:bodyPr/>
                    <a:lstStyle/>
                    <a:p>
                      <a:r>
                        <a:rPr lang="vi-VN" sz="2000" smtClean="0"/>
                        <a:t>When</a:t>
                      </a:r>
                      <a:r>
                        <a:rPr lang="vi-VN" sz="2000" baseline="0" smtClean="0"/>
                        <a:t> and where did the disaster occur?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vi-VN" sz="2000" smtClean="0"/>
                        <a:t>At about 11 p.m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vi-VN" sz="2000" smtClean="0"/>
                        <a:t>In Nghe An</a:t>
                      </a:r>
                      <a:r>
                        <a:rPr lang="vi-VN" sz="2000" baseline="0" smtClean="0"/>
                        <a:t> province</a:t>
                      </a:r>
                      <a:endParaRPr lang="en-US" sz="2000"/>
                    </a:p>
                  </a:txBody>
                  <a:tcPr/>
                </a:tc>
              </a:tr>
              <a:tr h="1423536">
                <a:tc>
                  <a:txBody>
                    <a:bodyPr/>
                    <a:lstStyle/>
                    <a:p>
                      <a:r>
                        <a:rPr lang="vi-VN" sz="2000" smtClean="0"/>
                        <a:t>What</a:t>
                      </a:r>
                      <a:r>
                        <a:rPr lang="vi-VN" sz="2000" baseline="0" smtClean="0"/>
                        <a:t>  are the effects of this disaster?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vi-VN" sz="2000" smtClean="0"/>
                        <a:t>-Dozens of</a:t>
                      </a:r>
                      <a:r>
                        <a:rPr lang="vi-VN" sz="2000" baseline="0" smtClean="0"/>
                        <a:t> people were seriously injured.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000" baseline="0" smtClean="0"/>
                        <a:t>- Hundreds of others became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000" baseline="0" smtClean="0"/>
                        <a:t>- Extensive                     was caused to property, including homes and businesses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000" baseline="0" smtClean="0"/>
                        <a:t>- Heavy rain is expected to continue and              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000" baseline="0" smtClean="0"/>
                        <a:t>warning have been issued </a:t>
                      </a:r>
                      <a:endParaRPr lang="en-US" sz="2000"/>
                    </a:p>
                  </a:txBody>
                  <a:tcPr/>
                </a:tc>
              </a:tr>
              <a:tr h="2968952">
                <a:tc>
                  <a:txBody>
                    <a:bodyPr/>
                    <a:lstStyle/>
                    <a:p>
                      <a:r>
                        <a:rPr lang="vi-VN" sz="2000" smtClean="0"/>
                        <a:t>What</a:t>
                      </a:r>
                      <a:r>
                        <a:rPr lang="vi-VN" sz="2000" baseline="0" smtClean="0"/>
                        <a:t> has been done to help the victims of the disaster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smtClean="0"/>
                        <a:t>-Recue</a:t>
                      </a:r>
                      <a:r>
                        <a:rPr lang="vi-VN" sz="2000" baseline="0" smtClean="0"/>
                        <a:t> workers have freed people trapped in collapsed or damaged homes.</a:t>
                      </a:r>
                    </a:p>
                    <a:p>
                      <a:r>
                        <a:rPr lang="vi-VN" sz="2000" baseline="0" smtClean="0"/>
                        <a:t>- Recue workers are clearing up the               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000" baseline="0" smtClean="0"/>
                        <a:t>- Recue equipment, as well as food and medical supplies have already been sent there.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000" baseline="0" smtClean="0"/>
                        <a:t>- People left homeless have been taken to safe areas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000" baseline="0" smtClean="0"/>
                        <a:t>- Temporary                                  will be to house them </a:t>
                      </a:r>
                      <a:endParaRPr lang="en-US" sz="200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767736" y="90872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1732" y="4213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>
                <a:solidFill>
                  <a:srgbClr val="FF0000"/>
                </a:solidFill>
              </a:rPr>
              <a:t>winds</a:t>
            </a:r>
            <a:endParaRPr lang="en-US" sz="2800" i="1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67736" y="265622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42699" y="225786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smtClean="0">
                <a:solidFill>
                  <a:srgbClr val="FF0000"/>
                </a:solidFill>
              </a:rPr>
              <a:t>homeless</a:t>
            </a:r>
            <a:endParaRPr lang="en-US" sz="2400" i="1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16016" y="292494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08004" y="253034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>
                <a:solidFill>
                  <a:srgbClr val="FF0000"/>
                </a:solidFill>
              </a:rPr>
              <a:t>d</a:t>
            </a:r>
            <a:r>
              <a:rPr lang="vi-VN" sz="2400" i="1" smtClean="0">
                <a:solidFill>
                  <a:srgbClr val="FF0000"/>
                </a:solidFill>
              </a:rPr>
              <a:t>amage</a:t>
            </a:r>
            <a:r>
              <a:rPr lang="vi-VN" smtClean="0"/>
              <a:t> 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8027368" y="3573016"/>
            <a:ext cx="900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55868" y="3126159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>
                <a:solidFill>
                  <a:srgbClr val="FF0000"/>
                </a:solidFill>
              </a:rPr>
              <a:t>f</a:t>
            </a:r>
            <a:r>
              <a:rPr lang="vi-VN" sz="2400" i="1" smtClean="0">
                <a:solidFill>
                  <a:srgbClr val="FF0000"/>
                </a:solidFill>
              </a:rPr>
              <a:t>lood</a:t>
            </a:r>
            <a:r>
              <a:rPr lang="vi-VN" smtClean="0"/>
              <a:t> </a:t>
            </a: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487816" y="486916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87816" y="441747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smtClean="0">
                <a:solidFill>
                  <a:srgbClr val="FF0000"/>
                </a:solidFill>
              </a:rPr>
              <a:t>debris</a:t>
            </a:r>
            <a:endParaRPr lang="en-US" sz="2400" i="1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716016" y="6382690"/>
            <a:ext cx="194421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68447" y="5910228"/>
            <a:ext cx="2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smtClean="0">
                <a:solidFill>
                  <a:srgbClr val="FF0000"/>
                </a:solidFill>
              </a:rPr>
              <a:t>accommodation</a:t>
            </a:r>
            <a:endParaRPr lang="en-US" sz="2400" i="1">
              <a:solidFill>
                <a:srgbClr val="FF0000"/>
              </a:solidFill>
            </a:endParaRPr>
          </a:p>
        </p:txBody>
      </p:sp>
      <p:pic>
        <p:nvPicPr>
          <p:cNvPr id="2" name="24-track-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4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44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8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20354" y="2908992"/>
            <a:ext cx="2736304" cy="18002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Natural disasters</a:t>
            </a:r>
            <a:endParaRPr lang="en-US" sz="280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34439" y="2637313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64817" y="2346978"/>
            <a:ext cx="152623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1778255" y="1278200"/>
            <a:ext cx="1944216" cy="2088232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002060"/>
                </a:solidFill>
              </a:rPr>
              <a:t>Flood</a:t>
            </a:r>
            <a:r>
              <a:rPr lang="vi-VN" smtClean="0"/>
              <a:t> </a:t>
            </a:r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4483910" y="817987"/>
            <a:ext cx="2088232" cy="203535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002060"/>
                </a:solidFill>
              </a:rPr>
              <a:t>Forest fire</a:t>
            </a:r>
            <a:endParaRPr lang="en-US" sz="240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258502" y="3808184"/>
            <a:ext cx="731737" cy="175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Explosion 1 14"/>
          <p:cNvSpPr/>
          <p:nvPr/>
        </p:nvSpPr>
        <p:spPr>
          <a:xfrm>
            <a:off x="6572142" y="2346978"/>
            <a:ext cx="2569987" cy="203890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002060"/>
                </a:solidFill>
              </a:rPr>
              <a:t>Tsunami</a:t>
            </a:r>
            <a:r>
              <a:rPr lang="vi-VN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28026" y="4598854"/>
            <a:ext cx="70015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Explosion 1 20"/>
          <p:cNvSpPr/>
          <p:nvPr/>
        </p:nvSpPr>
        <p:spPr>
          <a:xfrm>
            <a:off x="5565901" y="5030902"/>
            <a:ext cx="2390475" cy="165618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002060"/>
                </a:solidFill>
              </a:rPr>
              <a:t>Drought</a:t>
            </a:r>
            <a:r>
              <a:rPr lang="vi-VN" smtClean="0"/>
              <a:t> </a:t>
            </a: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375898" y="4598854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Explosion 1 23"/>
          <p:cNvSpPr/>
          <p:nvPr/>
        </p:nvSpPr>
        <p:spPr>
          <a:xfrm>
            <a:off x="1556271" y="4625752"/>
            <a:ext cx="3295154" cy="223224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002060"/>
                </a:solidFill>
              </a:rPr>
              <a:t>Earthquake</a:t>
            </a:r>
            <a:r>
              <a:rPr lang="vi-VN" sz="2400" smtClean="0"/>
              <a:t> </a:t>
            </a:r>
            <a:endParaRPr lang="en-US" sz="240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853491" y="3989112"/>
            <a:ext cx="675351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Explosion 1 28"/>
          <p:cNvSpPr/>
          <p:nvPr/>
        </p:nvSpPr>
        <p:spPr>
          <a:xfrm>
            <a:off x="395536" y="3275983"/>
            <a:ext cx="2664296" cy="174619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rgbClr val="002060"/>
                </a:solidFill>
              </a:rPr>
              <a:t>Tornado </a:t>
            </a:r>
            <a:r>
              <a:rPr lang="vi-VN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4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21" grpId="0" animBg="1"/>
      <p:bldP spid="24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338625" y="0"/>
            <a:ext cx="6084676" cy="184482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002060"/>
                </a:solidFill>
              </a:rPr>
              <a:t>EX3: Make notes about a natural disaster in the table </a:t>
            </a:r>
            <a:endParaRPr lang="en-US" sz="280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13432"/>
              </p:ext>
            </p:extLst>
          </p:nvPr>
        </p:nvGraphicFramePr>
        <p:xfrm>
          <a:off x="179512" y="2038788"/>
          <a:ext cx="8711645" cy="472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7603"/>
                <a:gridCol w="4604042"/>
              </a:tblGrid>
              <a:tr h="923147">
                <a:tc>
                  <a:txBody>
                    <a:bodyPr/>
                    <a:lstStyle/>
                    <a:p>
                      <a:r>
                        <a:rPr lang="vi-VN" sz="2800" smtClean="0"/>
                        <a:t>Type of</a:t>
                      </a:r>
                      <a:r>
                        <a:rPr lang="vi-VN" sz="2800" baseline="0" smtClean="0"/>
                        <a:t> natural disaster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506242">
                <a:tc>
                  <a:txBody>
                    <a:bodyPr/>
                    <a:lstStyle/>
                    <a:p>
                      <a:r>
                        <a:rPr lang="vi-VN" sz="2800" smtClean="0"/>
                        <a:t>What</a:t>
                      </a:r>
                      <a:r>
                        <a:rPr lang="vi-VN" sz="2800" baseline="0" smtClean="0"/>
                        <a:t> is this disaster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923147">
                <a:tc>
                  <a:txBody>
                    <a:bodyPr/>
                    <a:lstStyle/>
                    <a:p>
                      <a:r>
                        <a:rPr lang="vi-VN" sz="2800" smtClean="0"/>
                        <a:t>When</a:t>
                      </a:r>
                      <a:r>
                        <a:rPr lang="vi-VN" sz="2800" baseline="0" smtClean="0"/>
                        <a:t> and where did the natural disaster?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923147">
                <a:tc>
                  <a:txBody>
                    <a:bodyPr/>
                    <a:lstStyle/>
                    <a:p>
                      <a:r>
                        <a:rPr lang="vi-VN" sz="2800" smtClean="0"/>
                        <a:t>What</a:t>
                      </a:r>
                      <a:r>
                        <a:rPr lang="vi-VN" sz="2800" baseline="0" smtClean="0"/>
                        <a:t> are the effects of this disaster? 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1340052">
                <a:tc>
                  <a:txBody>
                    <a:bodyPr/>
                    <a:lstStyle/>
                    <a:p>
                      <a:r>
                        <a:rPr lang="vi-VN" sz="2800" smtClean="0"/>
                        <a:t>What</a:t>
                      </a:r>
                      <a:r>
                        <a:rPr lang="vi-VN" sz="2800" baseline="0" smtClean="0"/>
                        <a:t> has been done to help the victims of the disaster?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241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922915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91880"/>
                <a:gridCol w="5652120"/>
              </a:tblGrid>
              <a:tr h="923147">
                <a:tc>
                  <a:txBody>
                    <a:bodyPr/>
                    <a:lstStyle/>
                    <a:p>
                      <a:r>
                        <a:rPr lang="vi-VN" sz="2800" b="0" smtClean="0">
                          <a:latin typeface="+mj-lt"/>
                        </a:rPr>
                        <a:t>Type of</a:t>
                      </a:r>
                      <a:r>
                        <a:rPr lang="vi-VN" sz="2800" b="0" baseline="0" smtClean="0">
                          <a:latin typeface="+mj-lt"/>
                        </a:rPr>
                        <a:t> natural disaster</a:t>
                      </a:r>
                      <a:endParaRPr lang="en-US" sz="28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b="0" smtClean="0">
                          <a:latin typeface="+mj-lt"/>
                        </a:rPr>
                        <a:t>Droupt </a:t>
                      </a:r>
                      <a:endParaRPr lang="en-US" sz="2800" b="0">
                        <a:latin typeface="+mj-lt"/>
                      </a:endParaRPr>
                    </a:p>
                  </a:txBody>
                  <a:tcPr/>
                </a:tc>
              </a:tr>
              <a:tr h="506242">
                <a:tc>
                  <a:txBody>
                    <a:bodyPr/>
                    <a:lstStyle/>
                    <a:p>
                      <a:r>
                        <a:rPr lang="vi-VN" sz="2800" smtClean="0">
                          <a:latin typeface="+mj-lt"/>
                        </a:rPr>
                        <a:t>What</a:t>
                      </a:r>
                      <a:r>
                        <a:rPr lang="vi-VN" sz="2800" baseline="0" smtClean="0">
                          <a:latin typeface="+mj-lt"/>
                        </a:rPr>
                        <a:t> is this disaster</a:t>
                      </a:r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smtClean="0">
                          <a:latin typeface="+mj-lt"/>
                        </a:rPr>
                        <a:t>There</a:t>
                      </a:r>
                      <a:r>
                        <a:rPr lang="vi-VN" sz="2800" baseline="0" smtClean="0">
                          <a:latin typeface="+mj-lt"/>
                        </a:rPr>
                        <a:t> was no rain for 6 months and the temperature was over 40 selcius degree </a:t>
                      </a:r>
                      <a:endParaRPr lang="en-US" sz="2800">
                        <a:latin typeface="+mj-lt"/>
                      </a:endParaRPr>
                    </a:p>
                  </a:txBody>
                  <a:tcPr/>
                </a:tc>
              </a:tr>
              <a:tr h="923147">
                <a:tc>
                  <a:txBody>
                    <a:bodyPr/>
                    <a:lstStyle/>
                    <a:p>
                      <a:r>
                        <a:rPr lang="vi-VN" sz="2800" smtClean="0">
                          <a:latin typeface="+mj-lt"/>
                        </a:rPr>
                        <a:t>When</a:t>
                      </a:r>
                      <a:r>
                        <a:rPr lang="vi-VN" sz="2800" baseline="0" smtClean="0">
                          <a:latin typeface="+mj-lt"/>
                        </a:rPr>
                        <a:t> and where did the natural disaster?</a:t>
                      </a:r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vi-VN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 the early of 2013</a:t>
                      </a:r>
                      <a:endParaRPr lang="vi-VN" sz="2800" b="0" i="0" kern="120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 Long An province</a:t>
                      </a:r>
                      <a:endParaRPr lang="en-US" sz="4000" b="0">
                        <a:latin typeface="+mj-lt"/>
                      </a:endParaRPr>
                    </a:p>
                  </a:txBody>
                  <a:tcPr/>
                </a:tc>
              </a:tr>
              <a:tr h="923147">
                <a:tc>
                  <a:txBody>
                    <a:bodyPr/>
                    <a:lstStyle/>
                    <a:p>
                      <a:r>
                        <a:rPr lang="vi-VN" sz="2800" smtClean="0">
                          <a:latin typeface="+mj-lt"/>
                        </a:rPr>
                        <a:t>What</a:t>
                      </a:r>
                      <a:r>
                        <a:rPr lang="vi-VN" sz="2800" baseline="0" smtClean="0">
                          <a:latin typeface="+mj-lt"/>
                        </a:rPr>
                        <a:t> are the effects of this disaster? </a:t>
                      </a:r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-The trees and animals died without water. </a:t>
                      </a:r>
                      <a:endParaRPr lang="vi-VN" sz="2800" b="0" i="0" kern="120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-The rice paddies were dry and died </a:t>
                      </a:r>
                      <a:endParaRPr lang="vi-VN" sz="2800" b="0" i="0" kern="120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-The soil was broken.</a:t>
                      </a:r>
                      <a:endParaRPr lang="en-US" sz="4000" b="0">
                        <a:latin typeface="+mj-lt"/>
                      </a:endParaRPr>
                    </a:p>
                  </a:txBody>
                  <a:tcPr/>
                </a:tc>
              </a:tr>
              <a:tr h="1897712">
                <a:tc>
                  <a:txBody>
                    <a:bodyPr/>
                    <a:lstStyle/>
                    <a:p>
                      <a:r>
                        <a:rPr lang="vi-VN" sz="2800" smtClean="0">
                          <a:latin typeface="+mj-lt"/>
                        </a:rPr>
                        <a:t>What</a:t>
                      </a:r>
                      <a:r>
                        <a:rPr lang="vi-VN" sz="2800" baseline="0" smtClean="0">
                          <a:latin typeface="+mj-lt"/>
                        </a:rPr>
                        <a:t> has been done to help the victims of the disaster?</a:t>
                      </a:r>
                      <a:endParaRPr lang="en-US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rescue workers brought water tanks to villages to provide warer </a:t>
                      </a:r>
                      <a:endParaRPr lang="vi-VN" sz="2800" b="0" i="0" kern="120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i="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People were limited to go out on day</a:t>
                      </a:r>
                      <a:endParaRPr lang="en-US" sz="4000" b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2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4a. Use your notes in </a:t>
            </a:r>
            <a:r>
              <a:rPr lang="vi-VN" sz="2400" smtClean="0">
                <a:solidFill>
                  <a:srgbClr val="C00000"/>
                </a:solidFill>
              </a:rPr>
              <a:t>EX3</a:t>
            </a:r>
            <a:r>
              <a:rPr lang="vi-VN" sz="2400" smtClean="0"/>
              <a:t> to write a news report</a:t>
            </a:r>
            <a:r>
              <a:rPr lang="vi-VN" smtClean="0"/>
              <a:t>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" y="1464208"/>
            <a:ext cx="4536504" cy="504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12" y="1487774"/>
            <a:ext cx="441485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367" y="116632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</a:rPr>
              <a:t>Example:</a:t>
            </a:r>
          </a:p>
          <a:p>
            <a:r>
              <a:rPr lang="vi-VN" sz="2800" smtClean="0"/>
              <a:t> </a:t>
            </a:r>
            <a:r>
              <a:rPr lang="en-US" sz="2400" smtClean="0"/>
              <a:t>In </a:t>
            </a:r>
            <a:r>
              <a:rPr lang="en-US" sz="2400"/>
              <a:t>November and early December 2016</a:t>
            </a:r>
            <a:r>
              <a:rPr lang="en-US" sz="2400" smtClean="0"/>
              <a:t>,</a:t>
            </a:r>
            <a:endParaRPr lang="vi-VN" sz="2400" smtClean="0"/>
          </a:p>
          <a:p>
            <a:r>
              <a:rPr lang="en-US" sz="2400" smtClean="0"/>
              <a:t> </a:t>
            </a:r>
            <a:r>
              <a:rPr lang="en-US" sz="2400"/>
              <a:t>there were 5 major floods with heavy </a:t>
            </a:r>
            <a:endParaRPr lang="vi-VN" sz="2400" smtClean="0"/>
          </a:p>
          <a:p>
            <a:r>
              <a:rPr lang="en-US" sz="2400" smtClean="0"/>
              <a:t>rains </a:t>
            </a:r>
            <a:r>
              <a:rPr lang="en-US" sz="2400"/>
              <a:t>for many days occured in Binh Dinh </a:t>
            </a:r>
            <a:endParaRPr lang="vi-VN" sz="2400" smtClean="0"/>
          </a:p>
          <a:p>
            <a:r>
              <a:rPr lang="en-US" sz="2400" smtClean="0"/>
              <a:t>province</a:t>
            </a:r>
            <a:r>
              <a:rPr lang="en-US" sz="2400"/>
              <a:t>. It caused many serious effects </a:t>
            </a:r>
            <a:endParaRPr lang="vi-VN" sz="2400" smtClean="0"/>
          </a:p>
          <a:p>
            <a:r>
              <a:rPr lang="en-US" sz="2400" smtClean="0"/>
              <a:t>on </a:t>
            </a:r>
            <a:r>
              <a:rPr lang="en-US" sz="2400"/>
              <a:t>people' life: 39 people believed to be </a:t>
            </a:r>
            <a:endParaRPr lang="vi-VN" sz="2400" smtClean="0"/>
          </a:p>
          <a:p>
            <a:r>
              <a:rPr lang="en-US" sz="2400" smtClean="0"/>
              <a:t>dead </a:t>
            </a:r>
            <a:r>
              <a:rPr lang="en-US" sz="2400"/>
              <a:t>or missing, over 97,000 houses damaged </a:t>
            </a:r>
            <a:endParaRPr lang="vi-VN" sz="2400"/>
          </a:p>
          <a:p>
            <a:r>
              <a:rPr lang="en-US" sz="2400" smtClean="0"/>
              <a:t>and </a:t>
            </a:r>
            <a:r>
              <a:rPr lang="en-US" sz="2400"/>
              <a:t>inudated, more than 128km of </a:t>
            </a:r>
            <a:r>
              <a:rPr lang="en-US" sz="2400" smtClean="0"/>
              <a:t>roads</a:t>
            </a:r>
            <a:endParaRPr lang="vi-VN" sz="2400" smtClean="0"/>
          </a:p>
          <a:p>
            <a:r>
              <a:rPr lang="en-US" sz="2400" smtClean="0"/>
              <a:t> </a:t>
            </a:r>
            <a:r>
              <a:rPr lang="en-US" sz="2400"/>
              <a:t>damaged, 17,300ha of winter- spring rice </a:t>
            </a:r>
            <a:r>
              <a:rPr lang="en-US" sz="2400" smtClean="0"/>
              <a:t>creps</a:t>
            </a:r>
            <a:endParaRPr lang="vi-VN" sz="2400" smtClean="0"/>
          </a:p>
          <a:p>
            <a:r>
              <a:rPr lang="en-US" sz="2400" smtClean="0"/>
              <a:t> </a:t>
            </a:r>
            <a:r>
              <a:rPr lang="en-US" sz="2400"/>
              <a:t>destroyed and over 200,000 heads of cattle and </a:t>
            </a:r>
            <a:endParaRPr lang="vi-VN" sz="2400" smtClean="0"/>
          </a:p>
          <a:p>
            <a:r>
              <a:rPr lang="en-US" sz="2400" smtClean="0"/>
              <a:t>poulntry </a:t>
            </a:r>
            <a:r>
              <a:rPr lang="en-US" sz="2400"/>
              <a:t>washed away.Local authorites worked </a:t>
            </a:r>
            <a:endParaRPr lang="vi-VN" sz="2400" smtClean="0"/>
          </a:p>
          <a:p>
            <a:r>
              <a:rPr lang="en-US" sz="2400" smtClean="0"/>
              <a:t>hard </a:t>
            </a:r>
            <a:r>
              <a:rPr lang="en-US" sz="2400"/>
              <a:t>to rescue workers freed people trapped </a:t>
            </a:r>
            <a:r>
              <a:rPr lang="en-US" sz="2400" smtClean="0"/>
              <a:t>in</a:t>
            </a:r>
            <a:endParaRPr lang="vi-VN" sz="2400" smtClean="0"/>
          </a:p>
          <a:p>
            <a:r>
              <a:rPr lang="en-US" sz="2400" smtClean="0"/>
              <a:t> </a:t>
            </a:r>
            <a:r>
              <a:rPr lang="en-US" sz="2400"/>
              <a:t>the floods, and evacuate people from </a:t>
            </a:r>
            <a:r>
              <a:rPr lang="en-US" sz="2400" smtClean="0"/>
              <a:t>dangerous</a:t>
            </a:r>
            <a:endParaRPr lang="vi-VN" sz="2400" smtClean="0"/>
          </a:p>
          <a:p>
            <a:r>
              <a:rPr lang="en-US" sz="2400" smtClean="0"/>
              <a:t> </a:t>
            </a:r>
            <a:r>
              <a:rPr lang="en-US" sz="2400"/>
              <a:t>areas. Besides, to help people, local military </a:t>
            </a:r>
            <a:r>
              <a:rPr lang="en-US" sz="2400" smtClean="0"/>
              <a:t>an local</a:t>
            </a:r>
            <a:endParaRPr lang="vi-VN" sz="2400" smtClean="0"/>
          </a:p>
          <a:p>
            <a:r>
              <a:rPr lang="en-US" sz="2400" smtClean="0"/>
              <a:t> </a:t>
            </a:r>
            <a:r>
              <a:rPr lang="en-US" sz="2400"/>
              <a:t>authorities provided food for the victims, and </a:t>
            </a:r>
            <a:endParaRPr lang="vi-VN" sz="2400" smtClean="0"/>
          </a:p>
          <a:p>
            <a:r>
              <a:rPr lang="en-US" sz="2400" smtClean="0"/>
              <a:t>cleared </a:t>
            </a:r>
            <a:r>
              <a:rPr lang="en-US" sz="2400"/>
              <a:t>up mud and debris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987824" y="1340768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72863" y="-7473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70C0"/>
                </a:solidFill>
                <a:latin typeface="+mj-lt"/>
              </a:rPr>
              <a:t>Type of natural disaster</a:t>
            </a:r>
            <a:endParaRPr lang="en-US" sz="2400" b="1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27584" y="980728"/>
            <a:ext cx="44644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37823" y="980728"/>
            <a:ext cx="1862369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6495" y="75626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70C0"/>
                </a:solidFill>
              </a:rPr>
              <a:t>when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37823" y="1742163"/>
            <a:ext cx="854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64951" y="1742163"/>
            <a:ext cx="1590294" cy="415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215766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70C0"/>
                </a:solidFill>
              </a:rPr>
              <a:t>where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47864" y="548680"/>
            <a:ext cx="86409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3988" y="1357136"/>
            <a:ext cx="7102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60" y="1742163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92943" y="1340768"/>
            <a:ext cx="1651265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55245" y="1305522"/>
            <a:ext cx="247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70C0"/>
                </a:solidFill>
              </a:rPr>
              <a:t>What is this disaster?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483768" y="2420888"/>
            <a:ext cx="28852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1560" y="2852936"/>
            <a:ext cx="5328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1560" y="3179009"/>
            <a:ext cx="4536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1560" y="3573016"/>
            <a:ext cx="5472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1560" y="3933056"/>
            <a:ext cx="5472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1560" y="4293096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98471" y="3356992"/>
            <a:ext cx="93610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Right Brace 43"/>
          <p:cNvSpPr/>
          <p:nvPr/>
        </p:nvSpPr>
        <p:spPr>
          <a:xfrm>
            <a:off x="6084168" y="2420888"/>
            <a:ext cx="790802" cy="1512168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434575" y="2723436"/>
            <a:ext cx="1619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70C0"/>
                </a:solidFill>
              </a:rPr>
              <a:t>What are the effects of this disaster?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87624" y="4653136"/>
            <a:ext cx="4752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83768" y="5013176"/>
            <a:ext cx="3960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83768" y="5373216"/>
            <a:ext cx="41813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27584" y="5733256"/>
            <a:ext cx="51125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1560" y="6093296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Right Brace 56"/>
          <p:cNvSpPr/>
          <p:nvPr/>
        </p:nvSpPr>
        <p:spPr>
          <a:xfrm>
            <a:off x="6498471" y="4614627"/>
            <a:ext cx="1029518" cy="1296144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118583" y="5334707"/>
            <a:ext cx="34441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40278" y="4677523"/>
            <a:ext cx="1841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0070C0"/>
                </a:solidFill>
              </a:rPr>
              <a:t>What has been done to help the victims of the disaster?</a:t>
            </a:r>
            <a:endParaRPr lang="en-US" sz="20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0" grpId="0"/>
      <p:bldP spid="29" grpId="0"/>
      <p:bldP spid="44" grpId="0" animBg="1"/>
      <p:bldP spid="45" grpId="0"/>
      <p:bldP spid="57" grpId="0" animBg="1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Homework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vi-VN" smtClean="0"/>
              <a:t>Write the news report on your notebook</a:t>
            </a:r>
          </a:p>
          <a:p>
            <a:pPr>
              <a:buFontTx/>
              <a:buChar char="-"/>
            </a:pPr>
            <a:r>
              <a:rPr lang="vi-VN" smtClean="0"/>
              <a:t>Listen again the audios</a:t>
            </a:r>
          </a:p>
          <a:p>
            <a:pPr>
              <a:buFontTx/>
              <a:buChar char="-"/>
            </a:pPr>
            <a:r>
              <a:rPr lang="vi-VN" smtClean="0"/>
              <a:t>Prepair looking back and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00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400600" cy="54726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vi-VN" sz="8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8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45492" y="1619158"/>
            <a:ext cx="19442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91801" y="1619158"/>
            <a:ext cx="0" cy="630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miley Face 7"/>
          <p:cNvSpPr/>
          <p:nvPr/>
        </p:nvSpPr>
        <p:spPr>
          <a:xfrm>
            <a:off x="2060856" y="2249896"/>
            <a:ext cx="648072" cy="8640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2874" y="3103795"/>
            <a:ext cx="324036" cy="1025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856994" y="3113992"/>
            <a:ext cx="365880" cy="5127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46910" y="3113992"/>
            <a:ext cx="390204" cy="5127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</p:cNvCxnSpPr>
          <p:nvPr/>
        </p:nvCxnSpPr>
        <p:spPr>
          <a:xfrm flipH="1">
            <a:off x="1833987" y="4129241"/>
            <a:ext cx="550905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2"/>
          </p:cNvCxnSpPr>
          <p:nvPr/>
        </p:nvCxnSpPr>
        <p:spPr>
          <a:xfrm>
            <a:off x="2384892" y="4129241"/>
            <a:ext cx="552222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402967" y="1714476"/>
            <a:ext cx="504056" cy="315369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1</a:t>
            </a:r>
            <a:endParaRPr lang="en-US"/>
          </a:p>
        </p:txBody>
      </p:sp>
      <p:sp>
        <p:nvSpPr>
          <p:cNvPr id="37" name="Flowchart: Alternate Process 36"/>
          <p:cNvSpPr/>
          <p:nvPr/>
        </p:nvSpPr>
        <p:spPr>
          <a:xfrm>
            <a:off x="402967" y="2187530"/>
            <a:ext cx="504056" cy="315008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2</a:t>
            </a:r>
            <a:endParaRPr lang="en-US"/>
          </a:p>
        </p:txBody>
      </p:sp>
      <p:sp>
        <p:nvSpPr>
          <p:cNvPr id="38" name="Flowchart: Alternate Process 37"/>
          <p:cNvSpPr/>
          <p:nvPr/>
        </p:nvSpPr>
        <p:spPr>
          <a:xfrm>
            <a:off x="395419" y="2625508"/>
            <a:ext cx="504056" cy="322867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3</a:t>
            </a:r>
            <a:endParaRPr lang="en-US"/>
          </a:p>
        </p:txBody>
      </p:sp>
      <p:sp>
        <p:nvSpPr>
          <p:cNvPr id="39" name="Flowchart: Alternate Process 38"/>
          <p:cNvSpPr/>
          <p:nvPr/>
        </p:nvSpPr>
        <p:spPr>
          <a:xfrm>
            <a:off x="406798" y="3183746"/>
            <a:ext cx="504056" cy="346679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4</a:t>
            </a:r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392944" y="3723390"/>
            <a:ext cx="504056" cy="28803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5</a:t>
            </a:r>
            <a:endParaRPr lang="en-US"/>
          </a:p>
        </p:txBody>
      </p:sp>
      <p:sp>
        <p:nvSpPr>
          <p:cNvPr id="41" name="Flowchart: Alternate Process 40"/>
          <p:cNvSpPr/>
          <p:nvPr/>
        </p:nvSpPr>
        <p:spPr>
          <a:xfrm>
            <a:off x="418059" y="4154623"/>
            <a:ext cx="504056" cy="28803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6</a:t>
            </a:r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418059" y="4603082"/>
            <a:ext cx="478941" cy="30787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7</a:t>
            </a:r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838925" y="2798044"/>
            <a:ext cx="3080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41838" y="2798044"/>
            <a:ext cx="3864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45698" y="2809832"/>
            <a:ext cx="3984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66567" y="2834671"/>
            <a:ext cx="3552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33666" y="2854968"/>
            <a:ext cx="3586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237784" y="2854968"/>
            <a:ext cx="3615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13375" y="2834671"/>
            <a:ext cx="3322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50180" y="304946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(There are 7 letters)</a:t>
            </a:r>
            <a:endParaRPr lang="en-US" sz="2400"/>
          </a:p>
        </p:txBody>
      </p:sp>
      <p:sp>
        <p:nvSpPr>
          <p:cNvPr id="61" name="TextBox 60"/>
          <p:cNvSpPr txBox="1"/>
          <p:nvPr/>
        </p:nvSpPr>
        <p:spPr>
          <a:xfrm>
            <a:off x="4750180" y="2210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T</a:t>
            </a:r>
            <a:endParaRPr lang="en-US" sz="3200" b="1"/>
          </a:p>
        </p:txBody>
      </p:sp>
      <p:sp>
        <p:nvSpPr>
          <p:cNvPr id="62" name="TextBox 61"/>
          <p:cNvSpPr txBox="1"/>
          <p:nvPr/>
        </p:nvSpPr>
        <p:spPr>
          <a:xfrm>
            <a:off x="5241838" y="222505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Y</a:t>
            </a:r>
            <a:endParaRPr lang="en-US" sz="3200" b="1"/>
          </a:p>
        </p:txBody>
      </p:sp>
      <p:sp>
        <p:nvSpPr>
          <p:cNvPr id="63" name="TextBox 62"/>
          <p:cNvSpPr txBox="1"/>
          <p:nvPr/>
        </p:nvSpPr>
        <p:spPr>
          <a:xfrm>
            <a:off x="5719521" y="2249896"/>
            <a:ext cx="475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P</a:t>
            </a:r>
            <a:endParaRPr lang="en-US" sz="3200" b="1"/>
          </a:p>
        </p:txBody>
      </p:sp>
      <p:sp>
        <p:nvSpPr>
          <p:cNvPr id="64" name="TextBox 63"/>
          <p:cNvSpPr txBox="1"/>
          <p:nvPr/>
        </p:nvSpPr>
        <p:spPr>
          <a:xfrm>
            <a:off x="6194559" y="2249896"/>
            <a:ext cx="49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H</a:t>
            </a:r>
            <a:endParaRPr lang="en-US" sz="3200" b="1"/>
          </a:p>
        </p:txBody>
      </p:sp>
      <p:sp>
        <p:nvSpPr>
          <p:cNvPr id="65" name="TextBox 64"/>
          <p:cNvSpPr txBox="1"/>
          <p:nvPr/>
        </p:nvSpPr>
        <p:spPr>
          <a:xfrm>
            <a:off x="6660232" y="222437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O</a:t>
            </a:r>
            <a:endParaRPr lang="en-US" sz="3200" b="1"/>
          </a:p>
        </p:txBody>
      </p:sp>
      <p:sp>
        <p:nvSpPr>
          <p:cNvPr id="66" name="TextBox 65"/>
          <p:cNvSpPr txBox="1"/>
          <p:nvPr/>
        </p:nvSpPr>
        <p:spPr>
          <a:xfrm>
            <a:off x="7237784" y="22243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O</a:t>
            </a:r>
            <a:endParaRPr lang="en-US" sz="3200" b="1"/>
          </a:p>
        </p:txBody>
      </p:sp>
      <p:sp>
        <p:nvSpPr>
          <p:cNvPr id="67" name="TextBox 66"/>
          <p:cNvSpPr txBox="1"/>
          <p:nvPr/>
        </p:nvSpPr>
        <p:spPr>
          <a:xfrm>
            <a:off x="7748531" y="224989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N</a:t>
            </a:r>
            <a:endParaRPr lang="en-US" sz="3200" b="1"/>
          </a:p>
        </p:txBody>
      </p:sp>
      <p:sp>
        <p:nvSpPr>
          <p:cNvPr id="81" name="Rectangle 80"/>
          <p:cNvSpPr/>
          <p:nvPr/>
        </p:nvSpPr>
        <p:spPr>
          <a:xfrm>
            <a:off x="4380500" y="4408415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794254" y="4408415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12410" y="4406791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28251" y="4408415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32376" y="4406791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463130" y="4406791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73862" y="4406791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287752" y="4418319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681956" y="441727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77990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95858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204204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616907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032376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444208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394711" y="5331497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186382" y="5331497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792178" y="5331497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598408" y="5331497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011174" y="5331497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405378" y="5331497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819711" y="5331497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858223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275628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674815" y="4839353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205108" y="5331497"/>
            <a:ext cx="394204" cy="3397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8" name="Cloud Callout 107"/>
          <p:cNvSpPr/>
          <p:nvPr/>
        </p:nvSpPr>
        <p:spPr>
          <a:xfrm>
            <a:off x="4902534" y="260648"/>
            <a:ext cx="3076948" cy="1453828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mtClean="0"/>
              <a:t>This is a type of natural disaster</a:t>
            </a:r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962734" y="260648"/>
            <a:ext cx="2520280" cy="8280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/>
              <a:t>HANG MAN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475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1" grpId="0"/>
      <p:bldP spid="63" grpId="0"/>
      <p:bldP spid="64" grpId="0"/>
      <p:bldP spid="65" grpId="0"/>
      <p:bldP spid="66" grpId="0"/>
      <p:bldP spid="67" grpId="0"/>
      <p:bldP spid="89" grpId="0" animBg="1"/>
      <p:bldP spid="95" grpId="0" animBg="1"/>
      <p:bldP spid="96" grpId="0" animBg="1"/>
      <p:bldP spid="99" grpId="0" animBg="1"/>
      <p:bldP spid="103" grpId="0" animBg="1"/>
      <p:bldP spid="104" grpId="0" animBg="1"/>
      <p:bldP spid="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488" y="1586409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 Natural disasters 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031" y="3284984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Period 73: Lesson 6: Skills 2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5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2316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/>
              <a:t>I, Vocabulary</a:t>
            </a:r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462669" y="1278651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- injured </a:t>
            </a:r>
            <a:r>
              <a:rPr lang="vi-VN" sz="2800"/>
              <a:t>(adj) /</a:t>
            </a:r>
            <a:r>
              <a:rPr lang="en-US" sz="2800"/>
              <a:t>ˈɪndʒəd</a:t>
            </a:r>
            <a:r>
              <a:rPr lang="vi-VN" sz="2800" smtClean="0"/>
              <a:t>/ :</a:t>
            </a:r>
            <a:endParaRPr lang="vi-VN" sz="2800"/>
          </a:p>
          <a:p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404244" y="2265370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- weaken </a:t>
            </a:r>
            <a:r>
              <a:rPr lang="vi-VN" sz="2800"/>
              <a:t>(v) /</a:t>
            </a:r>
            <a:r>
              <a:rPr lang="en-US" sz="2800"/>
              <a:t>ˈwiː</a:t>
            </a:r>
            <a:r>
              <a:rPr lang="vi-VN" sz="2800"/>
              <a:t>k</a:t>
            </a:r>
            <a:r>
              <a:rPr lang="en-US" sz="2800"/>
              <a:t>ən</a:t>
            </a:r>
            <a:r>
              <a:rPr lang="vi-VN" sz="2800" smtClean="0"/>
              <a:t>/ : </a:t>
            </a:r>
            <a:endParaRPr lang="vi-VN" sz="2800"/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8863" y="3065589"/>
            <a:ext cx="433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- Rain- free (v) /</a:t>
            </a:r>
            <a:r>
              <a:rPr lang="en-US" sz="2800" smtClean="0"/>
              <a:t>reɪn</a:t>
            </a:r>
            <a:r>
              <a:rPr lang="vi-VN" sz="2800" smtClean="0"/>
              <a:t>-</a:t>
            </a:r>
            <a:r>
              <a:rPr lang="en-US" sz="2800" smtClean="0"/>
              <a:t>friː</a:t>
            </a:r>
            <a:r>
              <a:rPr lang="vi-VN" sz="2800" smtClean="0"/>
              <a:t>/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396338" y="3865807"/>
            <a:ext cx="5038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- operation </a:t>
            </a:r>
            <a:r>
              <a:rPr lang="vi-VN" sz="2800"/>
              <a:t>(n) </a:t>
            </a:r>
            <a:r>
              <a:rPr lang="en-US" sz="2800" smtClean="0"/>
              <a:t>/ɒp</a:t>
            </a:r>
            <a:r>
              <a:rPr lang="en-US" sz="2800"/>
              <a:t>. ərˈeɪ.ʃən</a:t>
            </a:r>
            <a:r>
              <a:rPr lang="en-US" sz="2800" smtClean="0"/>
              <a:t>/</a:t>
            </a:r>
            <a:r>
              <a:rPr lang="vi-VN" sz="2800" smtClean="0"/>
              <a:t> :</a:t>
            </a:r>
            <a:r>
              <a:rPr lang="en-US" sz="2800"/>
              <a:t> </a:t>
            </a:r>
          </a:p>
          <a:p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5130062" y="1278651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Bị thương 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396338" y="475802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- property (n) </a:t>
            </a:r>
            <a:r>
              <a:rPr lang="en-US" sz="2800"/>
              <a:t>/ˈprɒp.ə.ti</a:t>
            </a:r>
            <a:r>
              <a:rPr lang="en-US" sz="2800" smtClean="0"/>
              <a:t>/</a:t>
            </a:r>
            <a:r>
              <a:rPr lang="vi-VN" sz="2800" smtClean="0"/>
              <a:t> : 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5040949" y="2306620"/>
            <a:ext cx="381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Yếu đi</a:t>
            </a:r>
            <a:endParaRPr 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5040949" y="3065589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Không mưa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435294" y="3819640"/>
            <a:ext cx="349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Sự hoạt động, ca phẫu thuật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4895329" y="481991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 </a:t>
            </a:r>
            <a:r>
              <a:rPr lang="vi-VN" sz="2800" smtClean="0"/>
              <a:t>Tài sản</a:t>
            </a:r>
            <a:endParaRPr lang="en-US"/>
          </a:p>
        </p:txBody>
      </p:sp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7556931" y="5877272"/>
            <a:ext cx="648072" cy="4320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>
            <a:hlinkClick r:id="rId5" action="ppaction://hlinksldjump"/>
          </p:cNvPr>
          <p:cNvSpPr/>
          <p:nvPr/>
        </p:nvSpPr>
        <p:spPr>
          <a:xfrm>
            <a:off x="1043608" y="5877272"/>
            <a:ext cx="648072" cy="57606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hlinkClick r:id="rId6" action="ppaction://hlinksldjump"/>
          </p:cNvPr>
          <p:cNvSpPr/>
          <p:nvPr/>
        </p:nvSpPr>
        <p:spPr>
          <a:xfrm>
            <a:off x="4355976" y="5877272"/>
            <a:ext cx="539353" cy="576064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9" y="980728"/>
            <a:ext cx="8424936" cy="4974679"/>
          </a:xfrm>
          <a:prstGeom prst="rect">
            <a:avLst/>
          </a:prstGeom>
        </p:spPr>
      </p:pic>
      <p:sp>
        <p:nvSpPr>
          <p:cNvPr id="2" name="5-Point Star 1">
            <a:hlinkClick r:id="rId3" action="ppaction://hlinksldjump"/>
          </p:cNvPr>
          <p:cNvSpPr/>
          <p:nvPr/>
        </p:nvSpPr>
        <p:spPr>
          <a:xfrm>
            <a:off x="6948264" y="6093296"/>
            <a:ext cx="576064" cy="4320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932040" cy="54006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2245"/>
            <a:ext cx="3960440" cy="5299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5805264"/>
            <a:ext cx="302433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/>
              <a:t>Rain</a:t>
            </a:r>
            <a:endParaRPr lang="en-US" sz="3200"/>
          </a:p>
        </p:txBody>
      </p:sp>
      <p:sp>
        <p:nvSpPr>
          <p:cNvPr id="7" name="Rectangle 6"/>
          <p:cNvSpPr/>
          <p:nvPr/>
        </p:nvSpPr>
        <p:spPr>
          <a:xfrm>
            <a:off x="6228184" y="5805264"/>
            <a:ext cx="2232248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Rain- free</a:t>
            </a:r>
            <a:endParaRPr lang="en-US" sz="2800"/>
          </a:p>
        </p:txBody>
      </p:sp>
      <p:sp>
        <p:nvSpPr>
          <p:cNvPr id="9" name="Multiply 8"/>
          <p:cNvSpPr/>
          <p:nvPr/>
        </p:nvSpPr>
        <p:spPr>
          <a:xfrm>
            <a:off x="4427984" y="5913276"/>
            <a:ext cx="1584176" cy="64807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724" y="1628800"/>
            <a:ext cx="266429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Property</a:t>
            </a:r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5000063" y="3212976"/>
            <a:ext cx="367240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Sự hoạt động </a:t>
            </a:r>
            <a:endParaRPr lang="en-US" sz="2800"/>
          </a:p>
        </p:txBody>
      </p:sp>
      <p:sp>
        <p:nvSpPr>
          <p:cNvPr id="7" name="Rounded Rectangle 6"/>
          <p:cNvSpPr/>
          <p:nvPr/>
        </p:nvSpPr>
        <p:spPr>
          <a:xfrm>
            <a:off x="5000063" y="2376736"/>
            <a:ext cx="3672408" cy="5963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/>
              <a:t>Không mưa</a:t>
            </a:r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4968371" y="1628800"/>
            <a:ext cx="367240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Tài sản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281724" y="2376736"/>
            <a:ext cx="2664296" cy="5683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/>
              <a:t>Rain- free 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323528" y="3212976"/>
            <a:ext cx="266429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operation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281724" y="3933056"/>
            <a:ext cx="2664296" cy="5722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weaken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281724" y="4696738"/>
            <a:ext cx="2664296" cy="567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Injured</a:t>
            </a:r>
            <a:r>
              <a:rPr lang="vi-VN" smtClean="0"/>
              <a:t> 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004047" y="4696738"/>
            <a:ext cx="3672407" cy="567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Bị thương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5000063" y="3931138"/>
            <a:ext cx="3672408" cy="5741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Yếu đi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2555776" y="50095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Fill in the blank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93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6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Listening</a:t>
            </a:r>
            <a:endParaRPr lang="en-US" sz="7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0" y="74200"/>
            <a:ext cx="913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smtClean="0"/>
              <a:t>Ex</a:t>
            </a:r>
            <a:r>
              <a:rPr lang="vi-VN" smtClean="0"/>
              <a:t>1: </a:t>
            </a:r>
            <a:r>
              <a:rPr lang="vi-VN" sz="2400"/>
              <a:t>Listen to the news report and correct the following statements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1. A </a:t>
            </a:r>
            <a:r>
              <a:rPr lang="vi-VN" sz="2400"/>
              <a:t>typhoon hit Nghe An province early this morning.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2. Only </a:t>
            </a:r>
            <a:r>
              <a:rPr lang="vi-VN" sz="2400"/>
              <a:t>a few people were seriously injured in the storm.</a:t>
            </a: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16" y="2564904"/>
            <a:ext cx="8676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3. There </a:t>
            </a:r>
            <a:r>
              <a:rPr lang="vi-VN" sz="2400"/>
              <a:t>wasn’t any damage </a:t>
            </a:r>
            <a:r>
              <a:rPr lang="vi-VN" sz="2400" smtClean="0"/>
              <a:t>  to </a:t>
            </a:r>
            <a:r>
              <a:rPr lang="vi-VN" sz="2400"/>
              <a:t>property </a:t>
            </a:r>
            <a:r>
              <a:rPr lang="vi-VN" sz="2400" smtClean="0"/>
              <a:t>in Cua </a:t>
            </a:r>
            <a:r>
              <a:rPr lang="vi-VN" sz="2400"/>
              <a:t>Lo 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4725" y="5157192"/>
            <a:ext cx="8322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5. According </a:t>
            </a:r>
            <a:r>
              <a:rPr lang="vi-VN" sz="2400"/>
              <a:t>to the weather bureau, the </a:t>
            </a:r>
            <a:r>
              <a:rPr lang="vi-VN" sz="2400" smtClean="0"/>
              <a:t> area </a:t>
            </a:r>
            <a:r>
              <a:rPr lang="vi-VN" sz="2400"/>
              <a:t>will be </a:t>
            </a:r>
            <a:r>
              <a:rPr lang="vi-VN" sz="2400" smtClean="0"/>
              <a:t>rain-</a:t>
            </a:r>
          </a:p>
          <a:p>
            <a:endParaRPr lang="vi-VN" sz="2400"/>
          </a:p>
          <a:p>
            <a:r>
              <a:rPr lang="vi-VN" sz="2400" smtClean="0"/>
              <a:t>free </a:t>
            </a:r>
            <a:r>
              <a:rPr lang="vi-VN" sz="2400"/>
              <a:t>over the next few day </a:t>
            </a:r>
            <a:endParaRPr lang="en-US" sz="2400"/>
          </a:p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58516" y="1134036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43808" y="1134036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36096" y="1134036"/>
            <a:ext cx="19442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8" y="1233839"/>
            <a:ext cx="69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A</a:t>
            </a:r>
            <a:endParaRPr lang="en-US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3059832" y="123383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B</a:t>
            </a:r>
            <a:endParaRPr lang="en-US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6304148" y="12692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C</a:t>
            </a:r>
            <a:endParaRPr lang="en-US" sz="2000" b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49134" y="2060848"/>
            <a:ext cx="145471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63888" y="2060848"/>
            <a:ext cx="4320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36096" y="2060848"/>
            <a:ext cx="8148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4620" y="2060848"/>
            <a:ext cx="74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A</a:t>
            </a:r>
            <a:endParaRPr lang="en-US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3563888" y="20608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B</a:t>
            </a:r>
            <a:endParaRPr lang="en-US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5724128" y="20608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C</a:t>
            </a:r>
            <a:endParaRPr lang="en-US" sz="2000" b="1"/>
          </a:p>
        </p:txBody>
      </p:sp>
      <p:cxnSp>
        <p:nvCxnSpPr>
          <p:cNvPr id="30" name="Straight Connector 29"/>
          <p:cNvCxnSpPr/>
          <p:nvPr/>
        </p:nvCxnSpPr>
        <p:spPr>
          <a:xfrm>
            <a:off x="2094620" y="2996952"/>
            <a:ext cx="21173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32040" y="2996952"/>
            <a:ext cx="9115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16216" y="2996952"/>
            <a:ext cx="7200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30915" y="3139225"/>
            <a:ext cx="123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A</a:t>
            </a:r>
            <a:endParaRPr lang="en-US" sz="2000" b="1"/>
          </a:p>
        </p:txBody>
      </p:sp>
      <p:sp>
        <p:nvSpPr>
          <p:cNvPr id="36" name="TextBox 35"/>
          <p:cNvSpPr txBox="1"/>
          <p:nvPr/>
        </p:nvSpPr>
        <p:spPr>
          <a:xfrm>
            <a:off x="5076056" y="3136796"/>
            <a:ext cx="76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B</a:t>
            </a:r>
            <a:endParaRPr lang="en-US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6683040" y="316049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C</a:t>
            </a:r>
            <a:endParaRPr lang="en-US" sz="2000" b="1"/>
          </a:p>
        </p:txBody>
      </p:sp>
      <p:cxnSp>
        <p:nvCxnSpPr>
          <p:cNvPr id="48" name="Straight Connector 47"/>
          <p:cNvCxnSpPr/>
          <p:nvPr/>
        </p:nvCxnSpPr>
        <p:spPr>
          <a:xfrm>
            <a:off x="3419872" y="5589240"/>
            <a:ext cx="18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15088" y="5589240"/>
            <a:ext cx="10573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3568" y="6309320"/>
            <a:ext cx="4749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27784" y="6309320"/>
            <a:ext cx="13681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55976" y="570636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A</a:t>
            </a:r>
            <a:endParaRPr lang="en-US" sz="2000" b="1"/>
          </a:p>
        </p:txBody>
      </p:sp>
      <p:sp>
        <p:nvSpPr>
          <p:cNvPr id="58" name="TextBox 57"/>
          <p:cNvSpPr txBox="1"/>
          <p:nvPr/>
        </p:nvSpPr>
        <p:spPr>
          <a:xfrm>
            <a:off x="7380312" y="55892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smtClean="0"/>
              <a:t>B</a:t>
            </a:r>
            <a:endParaRPr lang="en-US" sz="2000" b="1"/>
          </a:p>
        </p:txBody>
      </p:sp>
      <p:sp>
        <p:nvSpPr>
          <p:cNvPr id="59" name="TextBox 58"/>
          <p:cNvSpPr txBox="1"/>
          <p:nvPr/>
        </p:nvSpPr>
        <p:spPr>
          <a:xfrm>
            <a:off x="3153290" y="6309320"/>
            <a:ext cx="37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C</a:t>
            </a:r>
            <a:endParaRPr lang="en-US" sz="2000" b="1"/>
          </a:p>
        </p:txBody>
      </p:sp>
      <p:sp>
        <p:nvSpPr>
          <p:cNvPr id="3" name="Oval 2"/>
          <p:cNvSpPr/>
          <p:nvPr/>
        </p:nvSpPr>
        <p:spPr>
          <a:xfrm>
            <a:off x="6304148" y="1269296"/>
            <a:ext cx="378892" cy="4001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/>
              <a:t>c</a:t>
            </a:r>
            <a:endParaRPr lang="en-US" sz="2400" b="1"/>
          </a:p>
        </p:txBody>
      </p:sp>
      <p:sp>
        <p:nvSpPr>
          <p:cNvPr id="10" name="Rectangle 9"/>
          <p:cNvSpPr/>
          <p:nvPr/>
        </p:nvSpPr>
        <p:spPr>
          <a:xfrm>
            <a:off x="5220072" y="764704"/>
            <a:ext cx="2376264" cy="469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rgbClr val="C00000"/>
                </a:solidFill>
              </a:rPr>
              <a:t>l</a:t>
            </a:r>
            <a:r>
              <a:rPr lang="vi-VN" sz="2400" smtClean="0">
                <a:solidFill>
                  <a:srgbClr val="C00000"/>
                </a:solidFill>
              </a:rPr>
              <a:t>ast night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94620" y="2060848"/>
            <a:ext cx="381871" cy="4001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smtClean="0"/>
              <a:t>A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865869" y="1669406"/>
            <a:ext cx="2445991" cy="3914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C00000"/>
                </a:solidFill>
              </a:rPr>
              <a:t>Dozens of people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30915" y="3160496"/>
            <a:ext cx="328917" cy="3764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smtClean="0"/>
              <a:t>A</a:t>
            </a:r>
            <a:endParaRPr lang="en-US" sz="2000" b="1"/>
          </a:p>
        </p:txBody>
      </p:sp>
      <p:sp>
        <p:nvSpPr>
          <p:cNvPr id="21" name="Rectangle 20"/>
          <p:cNvSpPr/>
          <p:nvPr/>
        </p:nvSpPr>
        <p:spPr>
          <a:xfrm>
            <a:off x="1749134" y="2622570"/>
            <a:ext cx="2786862" cy="396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C00000"/>
                </a:solidFill>
              </a:rPr>
              <a:t>was extensive damage  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5963" y="3599051"/>
            <a:ext cx="8488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4. The storm had not weakened when rescue workers arrived </a:t>
            </a:r>
          </a:p>
          <a:p>
            <a:endParaRPr lang="vi-VN" sz="2400"/>
          </a:p>
          <a:p>
            <a:r>
              <a:rPr lang="vi-VN" sz="2400"/>
              <a:t>in the area.</a:t>
            </a:r>
          </a:p>
          <a:p>
            <a:endParaRPr lang="en-US" sz="240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627784" y="4005064"/>
            <a:ext cx="20882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40152" y="400506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100392" y="4005064"/>
            <a:ext cx="68973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121618" y="4199215"/>
            <a:ext cx="884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A</a:t>
            </a:r>
            <a:endParaRPr lang="en-US" sz="2000" b="1"/>
          </a:p>
        </p:txBody>
      </p:sp>
      <p:sp>
        <p:nvSpPr>
          <p:cNvPr id="63" name="TextBox 62"/>
          <p:cNvSpPr txBox="1"/>
          <p:nvPr/>
        </p:nvSpPr>
        <p:spPr>
          <a:xfrm>
            <a:off x="6535068" y="4183826"/>
            <a:ext cx="363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B</a:t>
            </a:r>
            <a:endParaRPr lang="en-US" sz="2000" b="1"/>
          </a:p>
        </p:txBody>
      </p:sp>
      <p:sp>
        <p:nvSpPr>
          <p:cNvPr id="64" name="TextBox 63"/>
          <p:cNvSpPr txBox="1"/>
          <p:nvPr/>
        </p:nvSpPr>
        <p:spPr>
          <a:xfrm>
            <a:off x="8169275" y="418382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C</a:t>
            </a:r>
            <a:endParaRPr lang="en-US" sz="2000" b="1"/>
          </a:p>
        </p:txBody>
      </p:sp>
      <p:sp>
        <p:nvSpPr>
          <p:cNvPr id="65" name="Oval 64"/>
          <p:cNvSpPr/>
          <p:nvPr/>
        </p:nvSpPr>
        <p:spPr>
          <a:xfrm>
            <a:off x="3121618" y="4199215"/>
            <a:ext cx="402627" cy="3847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smtClean="0"/>
              <a:t>A</a:t>
            </a:r>
            <a:endParaRPr lang="en-US" sz="2000" b="1"/>
          </a:p>
        </p:txBody>
      </p:sp>
      <p:sp>
        <p:nvSpPr>
          <p:cNvPr id="66" name="Rectangle 65"/>
          <p:cNvSpPr/>
          <p:nvPr/>
        </p:nvSpPr>
        <p:spPr>
          <a:xfrm>
            <a:off x="2370718" y="3536907"/>
            <a:ext cx="2462826" cy="4681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C00000"/>
                </a:solidFill>
              </a:rPr>
              <a:t>had already weakened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00957" y="5647803"/>
            <a:ext cx="390757" cy="3415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smtClean="0"/>
              <a:t>B</a:t>
            </a:r>
            <a:endParaRPr lang="en-US" sz="2000" b="1"/>
          </a:p>
        </p:txBody>
      </p:sp>
      <p:sp>
        <p:nvSpPr>
          <p:cNvPr id="69" name="Rectangle 68"/>
          <p:cNvSpPr/>
          <p:nvPr/>
        </p:nvSpPr>
        <p:spPr>
          <a:xfrm>
            <a:off x="5459800" y="5168711"/>
            <a:ext cx="3381503" cy="457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C00000"/>
                </a:solidFill>
              </a:rPr>
              <a:t>Heavy rain will continue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35963" y="5989350"/>
            <a:ext cx="622553" cy="319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Unit9._Skills_2._Listening._Activity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24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15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  <p:bldP spid="19" grpId="0" animBg="1"/>
      <p:bldP spid="21" grpId="0" animBg="1"/>
      <p:bldP spid="65" grpId="0" animBg="1"/>
      <p:bldP spid="66" grpId="0" animBg="1"/>
      <p:bldP spid="67" grpId="0" animBg="1"/>
      <p:bldP spid="6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74&quot;&gt;&lt;property id=&quot;20148&quot; value=&quot;5&quot;/&gt;&lt;property id=&quot;20300&quot; value=&quot;Slide 4&quot;/&gt;&lt;property id=&quot;20307&quot; value=&quot;260&quot;/&gt;&lt;/object&gt;&lt;object type=&quot;3&quot; unique_id=&quot;10075&quot;&gt;&lt;property id=&quot;20148&quot; value=&quot;5&quot;/&gt;&lt;property id=&quot;20300&quot; value=&quot;Slide 7&quot;/&gt;&lt;property id=&quot;20307&quot; value=&quot;261&quot;/&gt;&lt;/object&gt;&lt;object type=&quot;3&quot; unique_id=&quot;10077&quot;&gt;&lt;property id=&quot;20148&quot; value=&quot;5&quot;/&gt;&lt;property id=&quot;20300&quot; value=&quot;Slide 10 - &amp;quot;1. Listen to the news report and correct the following statements&amp;quot;&quot;/&gt;&lt;property id=&quot;20307&quot; value=&quot;263&quot;/&gt;&lt;/object&gt;&lt;object type=&quot;3&quot; unique_id=&quot;10078&quot;&gt;&lt;property id=&quot;20148&quot; value=&quot;5&quot;/&gt;&lt;property id=&quot;20300&quot; value=&quot;Slide 11&quot;/&gt;&lt;property id=&quot;20307&quot; value=&quot;267&quot;/&gt;&lt;/object&gt;&lt;object type=&quot;3&quot; unique_id=&quot;10079&quot;&gt;&lt;property id=&quot;20148&quot; value=&quot;5&quot;/&gt;&lt;property id=&quot;20300&quot; value=&quot;Slide 12&quot;/&gt;&lt;property id=&quot;20307&quot; value=&quot;268&quot;/&gt;&lt;/object&gt;&lt;object type=&quot;3&quot; unique_id=&quot;10082&quot;&gt;&lt;property id=&quot;20148&quot; value=&quot;5&quot;/&gt;&lt;property id=&quot;20300&quot; value=&quot;Slide 14&quot;/&gt;&lt;property id=&quot;20307&quot; value=&quot;265&quot;/&gt;&lt;/object&gt;&lt;object type=&quot;3&quot; unique_id=&quot;10168&quot;&gt;&lt;property id=&quot;20148&quot; value=&quot;5&quot;/&gt;&lt;property id=&quot;20300&quot; value=&quot;Slide 13&quot;/&gt;&lt;property id=&quot;20307&quot; value=&quot;274&quot;/&gt;&lt;/object&gt;&lt;object type=&quot;3&quot; unique_id=&quot;10169&quot;&gt;&lt;property id=&quot;20148&quot; value=&quot;5&quot;/&gt;&lt;property id=&quot;20300&quot; value=&quot;Slide 15&quot;/&gt;&lt;property id=&quot;20307&quot; value=&quot;270&quot;/&gt;&lt;/object&gt;&lt;object type=&quot;3&quot; unique_id=&quot;10170&quot;&gt;&lt;property id=&quot;20148&quot; value=&quot;5&quot;/&gt;&lt;property id=&quot;20300&quot; value=&quot;Slide 16&quot;/&gt;&lt;property id=&quot;20307&quot; value=&quot;271&quot;/&gt;&lt;/object&gt;&lt;object type=&quot;3&quot; unique_id=&quot;10171&quot;&gt;&lt;property id=&quot;20148&quot; value=&quot;5&quot;/&gt;&lt;property id=&quot;20300&quot; value=&quot;Slide 17&quot;/&gt;&lt;property id=&quot;20307&quot; value=&quot;272&quot;/&gt;&lt;/object&gt;&lt;object type=&quot;3&quot; unique_id=&quot;10209&quot;&gt;&lt;property id=&quot;20148&quot; value=&quot;5&quot;/&gt;&lt;property id=&quot;20300&quot; value=&quot;Slide 18 - &amp;quot;Homework&amp;quot;&quot;/&gt;&lt;property id=&quot;20307&quot; value=&quot;275&quot;/&gt;&lt;/object&gt;&lt;object type=&quot;3&quot; unique_id=&quot;10210&quot;&gt;&lt;property id=&quot;20148&quot; value=&quot;5&quot;/&gt;&lt;property id=&quot;20300&quot; value=&quot;Slide 19&quot;/&gt;&lt;property id=&quot;20307&quot; value=&quot;276&quot;/&gt;&lt;/object&gt;&lt;object type=&quot;3&quot; unique_id=&quot;10230&quot;&gt;&lt;property id=&quot;20148&quot; value=&quot;5&quot;/&gt;&lt;property id=&quot;20300&quot; value=&quot;Slide 9&quot;/&gt;&lt;property id=&quot;20307&quot; value=&quot;277&quot;/&gt;&lt;/object&gt;&lt;object type=&quot;3&quot; unique_id=&quot;10411&quot;&gt;&lt;property id=&quot;20148&quot; value=&quot;5&quot;/&gt;&lt;property id=&quot;20300&quot; value=&quot;Slide 5&quot;/&gt;&lt;property id=&quot;20307&quot; value=&quot;278&quot;/&gt;&lt;/object&gt;&lt;object type=&quot;3&quot; unique_id=&quot;10488&quot;&gt;&lt;property id=&quot;20148&quot; value=&quot;5&quot;/&gt;&lt;property id=&quot;20300&quot; value=&quot;Slide 6&quot;/&gt;&lt;property id=&quot;20307&quot; value=&quot;279&quot;/&gt;&lt;/object&gt;&lt;object type=&quot;3&quot; unique_id=&quot;10549&quot;&gt;&lt;property id=&quot;20148&quot; value=&quot;5&quot;/&gt;&lt;property id=&quot;20300&quot; value=&quot;Slide 8 - &amp;quot;Listening&amp;quot;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801</Words>
  <Application>Microsoft Office PowerPoint</Application>
  <PresentationFormat>On-screen Show (4:3)</PresentationFormat>
  <Paragraphs>205</Paragraphs>
  <Slides>19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</vt:lpstr>
      <vt:lpstr>PowerPoint Presentation</vt:lpstr>
      <vt:lpstr>1. Listen to the news report and correct the following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C.Vang</cp:lastModifiedBy>
  <cp:revision>113</cp:revision>
  <dcterms:created xsi:type="dcterms:W3CDTF">2019-03-04T07:30:48Z</dcterms:created>
  <dcterms:modified xsi:type="dcterms:W3CDTF">2020-04-07T04:08:35Z</dcterms:modified>
</cp:coreProperties>
</file>