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7"/>
  </p:notesMasterIdLst>
  <p:sldIdLst>
    <p:sldId id="257" r:id="rId2"/>
    <p:sldId id="277" r:id="rId3"/>
    <p:sldId id="291" r:id="rId4"/>
    <p:sldId id="278" r:id="rId5"/>
    <p:sldId id="325" r:id="rId6"/>
    <p:sldId id="304" r:id="rId7"/>
    <p:sldId id="298" r:id="rId8"/>
    <p:sldId id="299" r:id="rId9"/>
    <p:sldId id="305" r:id="rId10"/>
    <p:sldId id="280" r:id="rId11"/>
    <p:sldId id="306" r:id="rId12"/>
    <p:sldId id="281" r:id="rId13"/>
    <p:sldId id="285" r:id="rId14"/>
    <p:sldId id="307" r:id="rId15"/>
    <p:sldId id="308" r:id="rId16"/>
    <p:sldId id="286" r:id="rId17"/>
    <p:sldId id="309" r:id="rId18"/>
    <p:sldId id="287" r:id="rId19"/>
    <p:sldId id="293" r:id="rId20"/>
    <p:sldId id="310" r:id="rId21"/>
    <p:sldId id="311" r:id="rId22"/>
    <p:sldId id="312" r:id="rId23"/>
    <p:sldId id="313" r:id="rId24"/>
    <p:sldId id="295" r:id="rId25"/>
    <p:sldId id="315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284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257"/>
            <p14:sldId id="277"/>
            <p14:sldId id="291"/>
            <p14:sldId id="278"/>
            <p14:sldId id="325"/>
            <p14:sldId id="304"/>
            <p14:sldId id="298"/>
            <p14:sldId id="299"/>
            <p14:sldId id="305"/>
            <p14:sldId id="280"/>
            <p14:sldId id="306"/>
            <p14:sldId id="281"/>
            <p14:sldId id="285"/>
            <p14:sldId id="307"/>
            <p14:sldId id="308"/>
            <p14:sldId id="286"/>
            <p14:sldId id="309"/>
            <p14:sldId id="287"/>
            <p14:sldId id="293"/>
            <p14:sldId id="310"/>
            <p14:sldId id="311"/>
            <p14:sldId id="312"/>
            <p14:sldId id="313"/>
            <p14:sldId id="295"/>
            <p14:sldId id="315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84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23"/>
    <a:srgbClr val="EEB500"/>
    <a:srgbClr val="08B425"/>
    <a:srgbClr val="FF3399"/>
    <a:srgbClr val="FF3300"/>
    <a:srgbClr val="FF66CC"/>
    <a:srgbClr val="F79B4F"/>
    <a:srgbClr val="DCC5ED"/>
    <a:srgbClr val="FFD961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316" autoAdjust="0"/>
  </p:normalViewPr>
  <p:slideViewPr>
    <p:cSldViewPr>
      <p:cViewPr>
        <p:scale>
          <a:sx n="66" d="100"/>
          <a:sy n="66" d="100"/>
        </p:scale>
        <p:origin x="-151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94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10A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36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2A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04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3C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58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4B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41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</a:t>
            </a:r>
            <a:r>
              <a:rPr lang="en-US" baseline="0" dirty="0" smtClean="0"/>
              <a:t>5B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31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6B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57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</a:t>
            </a:r>
            <a:r>
              <a:rPr lang="en-US" baseline="0" dirty="0" smtClean="0"/>
              <a:t> 7C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44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8A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01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9B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51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01/04/2020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228600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8: ENGLISH SPEAKING COUNTRIES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4: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COMMUNICATION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627730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8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048000" y="4316531"/>
            <a:ext cx="3093385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1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Of these countries,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the youngest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3611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United Kingdom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 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4354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3048000" y="4343400"/>
            <a:ext cx="3093385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3.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capital of New Zealand is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Canberra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Washington D.C.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Ottawa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Wellington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412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987658" y="4383314"/>
            <a:ext cx="3093385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QUESTION"/>
          <p:cNvSpPr/>
          <p:nvPr/>
        </p:nvSpPr>
        <p:spPr>
          <a:xfrm>
            <a:off x="603611" y="1327381"/>
            <a:ext cx="7794938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4.</a:t>
            </a:r>
            <a:r>
              <a:rPr lang="en-GB" sz="2800" b="1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 	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the most diverse in geography and climate.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3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United Kingdom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509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982686" y="4372772"/>
            <a:ext cx="3093388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815939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Niagara Falls is a spectacular waterfall in </a:t>
            </a:r>
            <a:r>
              <a:rPr lang="en-GB" sz="2800" dirty="0" smtClean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Wales</a:t>
            </a:r>
          </a:p>
        </p:txBody>
      </p:sp>
      <p:sp>
        <p:nvSpPr>
          <p:cNvPr id="12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England </a:t>
            </a:r>
          </a:p>
        </p:txBody>
      </p:sp>
      <p:sp>
        <p:nvSpPr>
          <p:cNvPr id="13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092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2971800" y="4289316"/>
            <a:ext cx="3093388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2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6.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closest to the North Pole.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America </a:t>
            </a:r>
          </a:p>
        </p:txBody>
      </p:sp>
      <p:sp>
        <p:nvSpPr>
          <p:cNvPr id="14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New Zealand </a:t>
            </a:r>
          </a:p>
        </p:txBody>
      </p:sp>
      <p:sp>
        <p:nvSpPr>
          <p:cNvPr id="15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</p:spTree>
    <p:extLst>
      <p:ext uri="{BB962C8B-B14F-4D97-AF65-F5344CB8AC3E}">
        <p14:creationId xmlns:p14="http://schemas.microsoft.com/office/powerpoint/2010/main" val="332635634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4407887"/>
            <a:ext cx="309677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7.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 picture below illustrates the way the Maori of New Zealand greet each other?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ANSWER A"/>
          <p:cNvSpPr/>
          <p:nvPr/>
        </p:nvSpPr>
        <p:spPr>
          <a:xfrm>
            <a:off x="608527" y="2331426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toes </a:t>
            </a:r>
          </a:p>
        </p:txBody>
      </p:sp>
      <p:sp>
        <p:nvSpPr>
          <p:cNvPr id="12" name="ANSWER B"/>
          <p:cNvSpPr/>
          <p:nvPr/>
        </p:nvSpPr>
        <p:spPr>
          <a:xfrm>
            <a:off x="4713666" y="2325281"/>
            <a:ext cx="374904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foreheads</a:t>
            </a:r>
          </a:p>
        </p:txBody>
      </p:sp>
      <p:sp>
        <p:nvSpPr>
          <p:cNvPr id="13" name="ANSWER D"/>
          <p:cNvSpPr/>
          <p:nvPr/>
        </p:nvSpPr>
        <p:spPr>
          <a:xfrm>
            <a:off x="4713667" y="3323181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hands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ANSWER C"/>
          <p:cNvSpPr/>
          <p:nvPr/>
        </p:nvSpPr>
        <p:spPr>
          <a:xfrm>
            <a:off x="608527" y="3335471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noses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6883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370669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1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8.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kilt is the traditional garment for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Americans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6" y="2303159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Maori in New Zealand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Aborigines in 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Scottish men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049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051629" y="4395012"/>
            <a:ext cx="2906661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9.	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This animal, the </a:t>
            </a:r>
            <a:r>
              <a:rPr lang="en-GB" sz="28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is a symbol of Australia.</a:t>
            </a:r>
            <a:endParaRPr lang="en-GB" sz="2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kangaroo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emu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koala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608527" y="3278937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rabbit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285410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124200" y="4408591"/>
            <a:ext cx="2906661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10.	 </a:t>
            </a:r>
            <a:r>
              <a:rPr lang="en-GB" sz="28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is in London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6" y="2303159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Times Square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Ayers Rock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Trafalgar Square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ANSWER A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Sky Tower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015528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09321"/>
              </p:ext>
            </p:extLst>
          </p:nvPr>
        </p:nvGraphicFramePr>
        <p:xfrm>
          <a:off x="533400" y="1652518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is made up of 50 states.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6098026" y="22860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USA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65" y="3429369"/>
            <a:ext cx="4156690" cy="2286000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600" y="435429"/>
            <a:ext cx="78638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ounded Rectangle 7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28544" y="604302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9929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Warm up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78712"/>
              </p:ext>
            </p:extLst>
          </p:nvPr>
        </p:nvGraphicFramePr>
        <p:xfrm>
          <a:off x="1085600" y="1171700"/>
          <a:ext cx="6858000" cy="4848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963"/>
                <a:gridCol w="4258037"/>
              </a:tblGrid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USA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29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Scotland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24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Singapore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3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Zealand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Wales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55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121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American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75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8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Scottish/Scots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Singaporeans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819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Canadians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886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Australian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419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New Zealanders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948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Welsh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48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Irish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44" y="51624"/>
            <a:ext cx="457200" cy="69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8481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43212"/>
              </p:ext>
            </p:extLst>
          </p:nvPr>
        </p:nvGraphicFramePr>
        <p:xfrm>
          <a:off x="533400" y="1770502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the smallest population.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6093110" y="29718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Zealand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69124"/>
            <a:ext cx="4156690" cy="2286000"/>
          </a:xfrm>
          <a:prstGeom prst="rect">
            <a:avLst/>
          </a:prstGeom>
        </p:spPr>
      </p:pic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6999516" y="6086562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0356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32295"/>
              </p:ext>
            </p:extLst>
          </p:nvPr>
        </p:nvGraphicFramePr>
        <p:xfrm>
          <a:off x="533400" y="1726258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the most famous football clubs in the world.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39" y="1499622"/>
            <a:ext cx="4156690" cy="22860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127523" y="36576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United Kingdom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6057534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7357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50595"/>
              </p:ext>
            </p:extLst>
          </p:nvPr>
        </p:nvGraphicFramePr>
        <p:xfrm>
          <a:off x="533400" y="1667266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part of its territory inside the Arctic Circle.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46688"/>
            <a:ext cx="4156690" cy="22860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100484" y="46482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Canada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28544" y="604302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232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41403"/>
              </p:ext>
            </p:extLst>
          </p:nvPr>
        </p:nvGraphicFramePr>
        <p:xfrm>
          <a:off x="533400" y="1696762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is both a country and a continent.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04784"/>
            <a:ext cx="4156690" cy="22860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6075903" y="5555622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Australia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6086562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473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one of the most photographed natural wonders in this country. 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418475" y="5638800"/>
            <a:ext cx="4131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Uluru (formerly Ayers Rock)/ 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2624379" y="2569029"/>
            <a:ext cx="3712063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809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8781"/>
            <a:ext cx="8229600" cy="4657382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A UNESCO World Heritage Site. 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438400" y="5638800"/>
            <a:ext cx="4243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Blue Mountains National Park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722245" y="2286000"/>
            <a:ext cx="3712063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360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484544"/>
            <a:ext cx="8229600" cy="4992456"/>
          </a:xfrm>
        </p:spPr>
        <p:txBody>
          <a:bodyPr/>
          <a:lstStyle/>
          <a:p>
            <a:pPr lvl="0">
              <a:buClr>
                <a:srgbClr val="00B0F0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It </a:t>
            </a:r>
            <a:r>
              <a:rPr lang="en-US" sz="2400" dirty="0">
                <a:solidFill>
                  <a:prstClr val="black"/>
                </a:solidFill>
              </a:rPr>
              <a:t>is one of this country most famous icons and is the largest steel arch bridge in the world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buClr>
                <a:srgbClr val="00B0F0"/>
              </a:buClr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7" name="Freeform 16"/>
          <p:cNvSpPr/>
          <p:nvPr/>
        </p:nvSpPr>
        <p:spPr>
          <a:xfrm>
            <a:off x="2514600" y="5682343"/>
            <a:ext cx="419100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Sydney Harbour Bridge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650434" y="2562897"/>
            <a:ext cx="3712062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6644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524000"/>
            <a:ext cx="8229600" cy="46482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It is </a:t>
            </a:r>
            <a:r>
              <a:rPr lang="en-US" sz="2800" dirty="0">
                <a:solidFill>
                  <a:prstClr val="black"/>
                </a:solidFill>
              </a:rPr>
              <a:t>the second largest city of this country.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>
            <a:off x="3559100" y="5562600"/>
            <a:ext cx="192786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Melbourne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2667000" y="2249532"/>
            <a:ext cx="3712061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237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524000"/>
            <a:ext cx="8229600" cy="49530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It is </a:t>
            </a:r>
            <a:r>
              <a:rPr lang="en-US" sz="2800" dirty="0">
                <a:solidFill>
                  <a:prstClr val="black"/>
                </a:solidFill>
              </a:rPr>
              <a:t>one of the </a:t>
            </a:r>
            <a:r>
              <a:rPr lang="en-US" sz="2800" dirty="0" smtClean="0">
                <a:solidFill>
                  <a:prstClr val="black"/>
                </a:solidFill>
              </a:rPr>
              <a:t>world’s </a:t>
            </a:r>
            <a:r>
              <a:rPr lang="en-US" sz="2800" dirty="0">
                <a:solidFill>
                  <a:prstClr val="black"/>
                </a:solidFill>
              </a:rPr>
              <a:t>most famous </a:t>
            </a:r>
            <a:r>
              <a:rPr lang="en-US" sz="2800" dirty="0" smtClean="0">
                <a:solidFill>
                  <a:prstClr val="black"/>
                </a:solidFill>
              </a:rPr>
              <a:t>beaches</a:t>
            </a:r>
          </a:p>
          <a:p>
            <a:pPr marL="0" lvl="0" indent="0">
              <a:buClr>
                <a:srgbClr val="00B0F0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9" name="Freeform 18"/>
          <p:cNvSpPr/>
          <p:nvPr/>
        </p:nvSpPr>
        <p:spPr>
          <a:xfrm>
            <a:off x="3482900" y="5638800"/>
            <a:ext cx="223266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 Beach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2743200" y="2612574"/>
            <a:ext cx="3712061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4170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600200"/>
            <a:ext cx="8229600" cy="4876800"/>
          </a:xfrm>
        </p:spPr>
        <p:txBody>
          <a:bodyPr/>
          <a:lstStyle/>
          <a:p>
            <a:pPr>
              <a:buClr>
                <a:srgbClr val="00B0F0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/>
              <a:t>It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in Sydney is one of the most distinctive and famous 20th-century buildings, and one of the most famous performing arts venues in the world.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753849" y="2890308"/>
            <a:ext cx="3712061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2601464" y="5778648"/>
            <a:ext cx="419100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Sydney Opera House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1470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6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I. Extra vocabulary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territory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/ˈter.ɪ.tər.i/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North 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Pole (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n)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		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Arctic Circle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ˈɑːk.tɪk/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kilt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/kɪlt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		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buNone/>
            </a:pPr>
            <a:endParaRPr lang="en-GB" sz="2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10" y="3843709"/>
            <a:ext cx="440833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17" y="3843709"/>
            <a:ext cx="260811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76" y="3843709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08" y="3843709"/>
            <a:ext cx="30753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8 - Unit 8 Communic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74195" y="38100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1219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lãnh thổ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16865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Cực Bắc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22199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òng Bắc cực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6670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váy ca-rô của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đàn ông Scotland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76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6673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7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9159"/>
          </a:xfrm>
        </p:spPr>
        <p:txBody>
          <a:bodyPr/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the world’s largest hot desert?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5885518"/>
            <a:ext cx="3342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Sahara Desert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83" y="2240280"/>
            <a:ext cx="549941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6129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en-US" dirty="0" smtClean="0"/>
              <a:t>It is the longest river in the USA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6043" y="6002030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Missouri River</a:t>
            </a:r>
          </a:p>
        </p:txBody>
      </p:sp>
      <p:pic>
        <p:nvPicPr>
          <p:cNvPr id="5122" name="Picture 2" descr="A map of the path of the Missouri Riv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98493"/>
            <a:ext cx="46079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6506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the largest country in the 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4601" y="5636270"/>
            <a:ext cx="6497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Russia’s 17.1 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million square kilometres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415" y="2667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714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376238"/>
            <a:ext cx="80772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B050"/>
                </a:solidFill>
                <a:latin typeface="Verdana" pitchFamily="34" charset="0"/>
              </a:rPr>
              <a:t>“Big </a:t>
            </a:r>
            <a:r>
              <a:rPr lang="en-US" sz="4000" b="1" dirty="0" smtClean="0">
                <a:solidFill>
                  <a:srgbClr val="00B050"/>
                </a:solidFill>
                <a:latin typeface="Verdana" pitchFamily="34" charset="0"/>
              </a:rPr>
              <a:t>Points - 30”</a:t>
            </a:r>
            <a:endParaRPr lang="en-US" sz="4000" b="1" dirty="0">
              <a:solidFill>
                <a:srgbClr val="00B050"/>
              </a:solidFill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B050"/>
                </a:solidFill>
                <a:latin typeface="Verdana" pitchFamily="34" charset="0"/>
              </a:rPr>
              <a:t>Question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This Venezuelan waterfall drops 3,212 feet. That is 15 times higher than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Niagra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Falls. Name this waterfall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0000" y="5945145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Angel Falls</a:t>
            </a:r>
          </a:p>
        </p:txBody>
      </p:sp>
      <p:sp>
        <p:nvSpPr>
          <p:cNvPr id="8" name="Rounded Rectangle 7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07300" y="457200"/>
            <a:ext cx="838200" cy="609600"/>
          </a:xfrm>
          <a:prstGeom prst="rect">
            <a:avLst/>
          </a:prstGeom>
          <a:solidFill>
            <a:schemeClr val="hlink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30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29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28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467600" y="381000"/>
            <a:ext cx="1074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25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24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23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22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20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19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18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17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16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15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14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13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12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11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10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9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8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7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6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5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4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3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latin typeface="Verdana" pitchFamily="34" charset="0"/>
              </a:rPr>
              <a:t>1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994" y="3146157"/>
            <a:ext cx="47142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7036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 smtClean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3b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Each group then presents their introduction to the class. The class...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1. </a:t>
            </a:r>
            <a:r>
              <a:rPr lang="en-GB" b="1" dirty="0" smtClean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tries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 find out which country it is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2. </a:t>
            </a:r>
            <a:r>
              <a:rPr lang="en-GB" b="1" dirty="0" smtClean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votes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for the most informative and interesting introduction 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692525" cy="2286000"/>
          </a:xfrm>
          <a:prstGeom prst="roundRect">
            <a:avLst>
              <a:gd name="adj" fmla="val 56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1450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b="1" i="0" u="none" strike="noStrike" baseline="0" dirty="0" smtClean="0">
                <a:solidFill>
                  <a:schemeClr val="accent6">
                    <a:lumMod val="75000"/>
                  </a:schemeClr>
                </a:solidFill>
              </a:rPr>
              <a:t>II.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</a:t>
            </a:r>
            <a:r>
              <a:rPr lang="en-US" dirty="0"/>
              <a:t>new words by heart and write three lines for each.</a:t>
            </a:r>
          </a:p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C1, 2 (P14-15)</a:t>
            </a:r>
          </a:p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for the next </a:t>
            </a:r>
            <a:r>
              <a:rPr lang="en-US" dirty="0" smtClean="0"/>
              <a:t>lesson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Skills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  <a:p>
            <a:pPr lvl="1" algn="just">
              <a:buFont typeface="Arial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6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I. Extra vocabulary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763000" cy="5181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territory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(n):</a:t>
            </a:r>
          </a:p>
          <a:p>
            <a:pPr>
              <a:buClr>
                <a:srgbClr val="00B0F0"/>
              </a:buClr>
            </a:pP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North 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Pole (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n)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</a:p>
          <a:p>
            <a:pPr>
              <a:buClr>
                <a:srgbClr val="00B0F0"/>
              </a:buClr>
            </a:pP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Arctic Circle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(n):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kilt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(n)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  <a:endParaRPr lang="en-GB" sz="2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32551" y="1219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land that is under control of a particular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country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32551" y="2246293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the point on the surface of the Earth that is furthest north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32551" y="3276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the line of latitude 66° 33′ North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32551" y="3796605"/>
            <a:ext cx="5711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skirt with many folds, made from tartancloth and traditionallyworn by Scottish men and boys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4299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Game: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1.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 the quiz and choose the correct answers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Do the quiz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2.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Write the names of the countries next to their facts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Names of the countries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Work in groups. Choose a country and together find out as much about it as possible. Then prepare a small introduction of that country. Don’t say the name of the country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How much do you know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4121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4" y="594360"/>
            <a:ext cx="6415671" cy="5669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775" y="1709058"/>
            <a:ext cx="5554771" cy="19389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 To</a:t>
            </a:r>
          </a:p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Big Board Facts</a:t>
            </a:r>
          </a:p>
        </p:txBody>
      </p:sp>
      <p:pic>
        <p:nvPicPr>
          <p:cNvPr id="9" name="Picture 5" descr="do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6898" y="3385458"/>
            <a:ext cx="974848" cy="121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10" name="Picture 6" descr="surfdu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1546" y="3537858"/>
            <a:ext cx="1143000" cy="191887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889927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524000" y="2498623"/>
            <a:ext cx="6096000" cy="118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Do the quiz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239000" y="6126163"/>
            <a:ext cx="1981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  <a:latin typeface="Comic Sans MS" pitchFamily="66" charset="0"/>
              </a:rPr>
              <a:t>NEXT</a:t>
            </a:r>
          </a:p>
        </p:txBody>
      </p:sp>
      <p:sp>
        <p:nvSpPr>
          <p:cNvPr id="4" name="Rounded Rectangle 3">
            <a:hlinkClick r:id="" action="ppaction://hlinkshowjump?jump=nextslide">
              <a:snd r:embed="rId3" name="click-one-v2.wav"/>
            </a:hlinkClick>
          </p:cNvPr>
          <p:cNvSpPr/>
          <p:nvPr/>
        </p:nvSpPr>
        <p:spPr>
          <a:xfrm>
            <a:off x="6781800" y="5638800"/>
            <a:ext cx="2362200" cy="121920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8382000" cy="118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Names of the countries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239000" y="6126163"/>
            <a:ext cx="1981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  <a:latin typeface="Comic Sans MS" pitchFamily="66" charset="0"/>
              </a:rPr>
              <a:t>NEXT</a:t>
            </a:r>
          </a:p>
        </p:txBody>
      </p:sp>
      <p:sp>
        <p:nvSpPr>
          <p:cNvPr id="4" name="Rounded Rectangle 3">
            <a:hlinkClick r:id="" action="ppaction://hlinkshowjump?jump=nextslide">
              <a:snd r:embed="rId3" name="click-one-v2.wav"/>
            </a:hlinkClick>
          </p:cNvPr>
          <p:cNvSpPr/>
          <p:nvPr/>
        </p:nvSpPr>
        <p:spPr>
          <a:xfrm>
            <a:off x="6781800" y="5638800"/>
            <a:ext cx="2362200" cy="121920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Rounded Rectangle 7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are both surrounded by the sea.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608527" y="2208343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UK and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13667" y="2208343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and 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13667" y="327218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and Australia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8527" y="327218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 and 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67046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5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038166" y="4395018"/>
            <a:ext cx="3093385" cy="22860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9286726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1011</Words>
  <Application>Microsoft Office PowerPoint</Application>
  <PresentationFormat>On-screen Show (4:3)</PresentationFormat>
  <Paragraphs>314</Paragraphs>
  <Slides>35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 Warm up</vt:lpstr>
      <vt:lpstr>I. Extra vocabulary</vt:lpstr>
      <vt:lpstr>I. Extra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C.Vang</cp:lastModifiedBy>
  <cp:revision>523</cp:revision>
  <dcterms:created xsi:type="dcterms:W3CDTF">2016-12-15T15:38:30Z</dcterms:created>
  <dcterms:modified xsi:type="dcterms:W3CDTF">2020-04-01T02:51:37Z</dcterms:modified>
</cp:coreProperties>
</file>