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0" r:id="rId3"/>
    <p:sldId id="319" r:id="rId4"/>
    <p:sldId id="320" r:id="rId5"/>
    <p:sldId id="355" r:id="rId6"/>
    <p:sldId id="356" r:id="rId7"/>
    <p:sldId id="357" r:id="rId8"/>
    <p:sldId id="363" r:id="rId9"/>
    <p:sldId id="364" r:id="rId10"/>
    <p:sldId id="365" r:id="rId11"/>
    <p:sldId id="366" r:id="rId12"/>
    <p:sldId id="367" r:id="rId13"/>
    <p:sldId id="358" r:id="rId14"/>
    <p:sldId id="359" r:id="rId15"/>
    <p:sldId id="360" r:id="rId16"/>
    <p:sldId id="361" r:id="rId17"/>
    <p:sldId id="362" r:id="rId18"/>
    <p:sldId id="33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19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83960" y="429527"/>
            <a:ext cx="71552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Good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afternoon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Everybody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962400"/>
            <a:ext cx="7130995" cy="1307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times New Roman" pitchFamily="34" charset="0"/>
              </a:rPr>
              <a:t>WELCOME TO </a:t>
            </a:r>
            <a: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  <a:t>MY </a:t>
            </a:r>
            <a:r>
              <a:rPr lang="en-US" sz="5400" b="1" dirty="0">
                <a:solidFill>
                  <a:srgbClr val="FF0000"/>
                </a:solidFill>
                <a:latin typeface="VNtimes New Roman" pitchFamily="34" charset="0"/>
              </a:rPr>
              <a:t>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08808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6209" y="4838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75438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74676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76200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45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What legend did Duong recommend to Nick?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67000" y="2438400"/>
            <a:ext cx="579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about how Viet Nam began.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90800" y="3352800"/>
            <a:ext cx="6172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about Vietnamese people being original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that isn’t well 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kno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64008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Well - done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924550" y="1905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85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Who was Lac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14600" y="23622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fairy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14600" y="34290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 Co’s father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14600" y="4572000"/>
            <a:ext cx="472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dragon king of the ocean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6388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Well - done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257800" y="3048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Where did Au Co take half of the sons?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286000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mountains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28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sea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90800" y="4495800"/>
            <a:ext cx="48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Lac Long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Quan’s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410200" y="3124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486400" y="2209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46" name="Oval 145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47" name="Picture 146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8" name="TextBox 147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7" grpId="0" animBg="1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382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Match the words to their meanings. (Ex. b/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33400" y="1295400"/>
            <a:ext cx="3886200" cy="2819400"/>
          </a:xfrm>
          <a:prstGeom prst="right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Callout 15"/>
          <p:cNvSpPr/>
          <p:nvPr/>
        </p:nvSpPr>
        <p:spPr>
          <a:xfrm>
            <a:off x="3276600" y="1981200"/>
            <a:ext cx="5410200" cy="3810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99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1. title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2. Genre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3. main characters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4. plot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1336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the people the story is about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b. the content of the story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the name of the story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d. the type of story it is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c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14478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2. d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24384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3. a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33528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4. 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 Find the information in the conversation to complete the table. (Ex. a/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1676400"/>
          <a:ext cx="7315200" cy="3942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4417"/>
                <a:gridCol w="4770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 Long </a:t>
                      </a:r>
                      <a:r>
                        <a:rPr lang="en-US" dirty="0" err="1" smtClean="0"/>
                        <a:t>Quan</a:t>
                      </a:r>
                      <a:r>
                        <a:rPr lang="en-US" baseline="0" dirty="0" smtClean="0"/>
                        <a:t> and Au Co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characters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Plot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Lac Long </a:t>
                      </a:r>
                      <a:r>
                        <a:rPr lang="en-US" dirty="0" err="1" smtClean="0"/>
                        <a:t>Quan</a:t>
                      </a:r>
                      <a:r>
                        <a:rPr lang="en-US" dirty="0" smtClean="0"/>
                        <a:t> married Au Co.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</a:t>
                      </a:r>
                      <a:endParaRPr lang="en-US" baseline="0" dirty="0" smtClean="0"/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14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Legend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59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, Au Co and their sons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581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 Co gave birth to one hundred baby boys.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39682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missed the sea.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34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took 50 their sons to the sea.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2204" y="474432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 Co took the others to the mountains.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4. What does this sentence from the conversation express? (Ex. d/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066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Nick:  </a:t>
            </a:r>
            <a:r>
              <a:rPr lang="en-US" sz="2800" dirty="0" smtClean="0"/>
              <a:t>What an interesting legend it is!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371600" y="381000"/>
            <a:ext cx="66059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It’s an exclamatory sentence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9231"/>
          <a:stretch>
            <a:fillRect/>
          </a:stretch>
        </p:blipFill>
        <p:spPr bwMode="auto">
          <a:xfrm>
            <a:off x="457200" y="1828800"/>
            <a:ext cx="8305800" cy="5029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2050543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  Exclamatory sentences are used to express surprise or strong feelings. We use </a:t>
            </a:r>
            <a:r>
              <a:rPr lang="en-US" sz="2000" b="1" i="1" dirty="0" smtClean="0">
                <a:solidFill>
                  <a:schemeClr val="bg1"/>
                </a:solidFill>
              </a:rPr>
              <a:t>what</a:t>
            </a:r>
            <a:r>
              <a:rPr lang="en-US" sz="2000" b="1" dirty="0" smtClean="0">
                <a:solidFill>
                  <a:schemeClr val="bg1"/>
                </a:solidFill>
              </a:rPr>
              <a:t> in exclamatory sentences: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 What + a / an + adjective + N (singular countable) + S + V!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  </a:t>
            </a:r>
            <a:r>
              <a:rPr lang="en-US" sz="2000" b="1" i="1" dirty="0" smtClean="0">
                <a:solidFill>
                  <a:schemeClr val="bg1"/>
                </a:solidFill>
              </a:rPr>
              <a:t>Example: </a:t>
            </a:r>
            <a:r>
              <a:rPr lang="en-US" sz="2000" b="1" dirty="0" smtClean="0">
                <a:solidFill>
                  <a:schemeClr val="bg1"/>
                </a:solidFill>
              </a:rPr>
              <a:t>What a naughty boy he is!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</a:rPr>
              <a:t>What + adjective + N (uncountable/ plural countable) + S + V!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    </a:t>
            </a:r>
            <a:r>
              <a:rPr lang="en-US" sz="2000" b="1" i="1" dirty="0" smtClean="0">
                <a:solidFill>
                  <a:schemeClr val="bg1"/>
                </a:solidFill>
              </a:rPr>
              <a:t>Example:    - </a:t>
            </a:r>
            <a:r>
              <a:rPr lang="en-US" sz="2000" b="1" dirty="0" smtClean="0">
                <a:solidFill>
                  <a:schemeClr val="bg1"/>
                </a:solidFill>
              </a:rPr>
              <a:t>What naughty boys they are!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-  What beautiful weather it is!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     We don’t always use an adjective or a subject and a verb in exclamatory sentences.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bg1"/>
                </a:solidFill>
              </a:rPr>
              <a:t>    Example: </a:t>
            </a:r>
            <a:r>
              <a:rPr lang="en-US" sz="2000" b="1" dirty="0" smtClean="0">
                <a:solidFill>
                  <a:schemeClr val="bg1"/>
                </a:solidFill>
              </a:rPr>
              <a:t>What a day!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1524000"/>
            <a:ext cx="20601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REMEMBER!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2895600"/>
            <a:ext cx="6553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4114800"/>
            <a:ext cx="70104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3" y="5510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PRACTICE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Match the words with their definitions. Then listen, check and repeat. (Ex. 2/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543800" cy="4343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48600" y="2362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1828800"/>
            <a:ext cx="1033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LEGEND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2895600"/>
            <a:ext cx="1276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B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FOLK TALE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962400"/>
            <a:ext cx="885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</a:t>
            </a:r>
          </a:p>
          <a:p>
            <a:pPr algn="ctr"/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FABLE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105400"/>
            <a:ext cx="1337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FAIRY TALE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20574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 traditional, imaginary short story that legend teaches a moral lesson; typically using  animal characters.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971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2. an imaginary story typically involving magic or fairies, usually for children.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4114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3. a  very  old,  traditional  story  from  a particular  place  that  was  originally passed on to people in a spoken form.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5257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an ancient story about brave people or fairy tale magical events that are probably not true.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L -0.00416 0.30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55 L 0.00834 -0.149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23699E-6 L -0.0125 -0.468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906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GAME: GUESS THE STORY. (Ex. 3/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524000"/>
            <a:ext cx="73914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r>
              <a:rPr lang="en-US" sz="2000" i="1" dirty="0" smtClean="0"/>
              <a:t>Example: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What kind of story is it?</a:t>
            </a:r>
          </a:p>
          <a:p>
            <a:pPr lvl="0"/>
            <a:r>
              <a:rPr lang="en-US" sz="2000" dirty="0" smtClean="0"/>
              <a:t>      It’s a fairy tale.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Who are the main characters?</a:t>
            </a:r>
          </a:p>
          <a:p>
            <a:pPr lvl="0"/>
            <a:r>
              <a:rPr lang="en-US" sz="2000" dirty="0" smtClean="0"/>
              <a:t>      Cinderella, her stepsisters, her stepmother, and a prince.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What’s it about?</a:t>
            </a:r>
          </a:p>
          <a:p>
            <a:pPr lvl="0"/>
            <a:r>
              <a:rPr lang="en-US" sz="2000" dirty="0" smtClean="0"/>
              <a:t>      It’s about Cinderella, a kind and beautiful girl who finally gets</a:t>
            </a:r>
          </a:p>
          <a:p>
            <a:pPr lvl="0"/>
            <a:r>
              <a:rPr lang="en-US" sz="2000" dirty="0" smtClean="0"/>
              <a:t>       married to a prince.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Is it </a:t>
            </a:r>
            <a:r>
              <a:rPr lang="en-US" sz="2000" i="1" dirty="0" smtClean="0">
                <a:solidFill>
                  <a:srgbClr val="FF0000"/>
                </a:solidFill>
              </a:rPr>
              <a:t>Cinderella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US" sz="2000" dirty="0" smtClean="0"/>
              <a:t>      Yes!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762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* Work in pairs. Interview each other and try to guess the title of the story.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III. AT HOME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9050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Learn by heart new words and structures.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Do Ex. 3a in your notebooks.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Be ready for A CLOSER LOOK 1.  </a:t>
            </a:r>
            <a:endParaRPr lang="en-US" sz="3200" dirty="0"/>
          </a:p>
        </p:txBody>
      </p:sp>
      <p:sp>
        <p:nvSpPr>
          <p:cNvPr id="15" name="Up Arrow Callout 14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BRAINSTORMING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95600" y="2133600"/>
            <a:ext cx="3276600" cy="1600200"/>
          </a:xfrm>
          <a:prstGeom prst="irregularSeal1">
            <a:avLst/>
          </a:prstGeom>
          <a:solidFill>
            <a:srgbClr val="C6D9F1">
              <a:alpha val="99001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FOLK TALES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Crystal Pearl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Hundred-knot Bamboo Tree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2667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story of Tam and Cam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SIX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2860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FOLK TALES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480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44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62400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GETTING STARTED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SUGGESTION FOR NICK’S PROJECT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legend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fable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genre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give birth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research 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 (n)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883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940175" y="3646488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943350" y="424815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NEW WORDS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16002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9128" y="23622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52600" y="43434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4933072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image2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33400" y="1295400"/>
            <a:ext cx="42672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5181600" y="14478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1. Where are Duong and Nick?</a:t>
            </a:r>
          </a:p>
          <a:p>
            <a:r>
              <a:rPr lang="en-US" sz="3200" i="1" dirty="0" smtClean="0"/>
              <a:t>2. What are they doing?</a:t>
            </a:r>
          </a:p>
          <a:p>
            <a:r>
              <a:rPr lang="en-US" sz="3200" i="1" dirty="0" smtClean="0"/>
              <a:t>3. What are they talking about?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57" t="58038"/>
          <a:stretch>
            <a:fillRect/>
          </a:stretch>
        </p:blipFill>
        <p:spPr bwMode="auto">
          <a:xfrm>
            <a:off x="4572000" y="990600"/>
            <a:ext cx="4114800" cy="48768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191" r="49543"/>
          <a:stretch>
            <a:fillRect/>
          </a:stretch>
        </p:blipFill>
        <p:spPr bwMode="auto">
          <a:xfrm>
            <a:off x="609600" y="1295400"/>
            <a:ext cx="3810000" cy="533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" y="17526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Duong:</a:t>
            </a:r>
            <a:r>
              <a:rPr lang="en-US" dirty="0" smtClean="0"/>
              <a:t>	I phoned you around 9 p.m. </a:t>
            </a:r>
          </a:p>
          <a:p>
            <a:r>
              <a:rPr lang="en-US" dirty="0" smtClean="0"/>
              <a:t>                  last night, but no reply.</a:t>
            </a:r>
          </a:p>
          <a:p>
            <a:r>
              <a:rPr lang="en-US" dirty="0" smtClean="0"/>
              <a:t> </a:t>
            </a:r>
            <a:r>
              <a:rPr lang="en-US" b="1" i="1" dirty="0" smtClean="0"/>
              <a:t>Nick:</a:t>
            </a:r>
            <a:r>
              <a:rPr lang="en-US" dirty="0" smtClean="0"/>
              <a:t>	Oh, I was doing some </a:t>
            </a:r>
          </a:p>
          <a:p>
            <a:r>
              <a:rPr lang="en-US" dirty="0" smtClean="0"/>
              <a:t>                  Internet research on </a:t>
            </a:r>
          </a:p>
          <a:p>
            <a:r>
              <a:rPr lang="en-US" dirty="0" smtClean="0"/>
              <a:t>                   Vietnamese legends for my</a:t>
            </a:r>
          </a:p>
          <a:p>
            <a:r>
              <a:rPr lang="en-US" dirty="0" smtClean="0"/>
              <a:t>                 project. </a:t>
            </a:r>
          </a:p>
          <a:p>
            <a:r>
              <a:rPr lang="en-US" b="1" i="1" dirty="0" smtClean="0"/>
              <a:t>Duong:   </a:t>
            </a:r>
            <a:r>
              <a:rPr lang="en-US" dirty="0" smtClean="0"/>
              <a:t>Have you found one you like</a:t>
            </a:r>
          </a:p>
          <a:p>
            <a:r>
              <a:rPr lang="en-US" dirty="0" smtClean="0"/>
              <a:t>                yet?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Not really. Can you suggest </a:t>
            </a:r>
          </a:p>
          <a:p>
            <a:r>
              <a:rPr lang="en-US" dirty="0" smtClean="0"/>
              <a:t>                anything? </a:t>
            </a:r>
          </a:p>
          <a:p>
            <a:r>
              <a:rPr lang="en-US" b="1" i="1" dirty="0" smtClean="0"/>
              <a:t>Duong:</a:t>
            </a:r>
            <a:r>
              <a:rPr lang="en-US" dirty="0" smtClean="0"/>
              <a:t>	We have lots of legends, folk</a:t>
            </a:r>
          </a:p>
          <a:p>
            <a:r>
              <a:rPr lang="en-US" dirty="0" smtClean="0"/>
              <a:t>                 tales, and fables. A popular</a:t>
            </a:r>
          </a:p>
          <a:p>
            <a:r>
              <a:rPr lang="en-US" dirty="0" smtClean="0"/>
              <a:t>                one is the legend of  </a:t>
            </a:r>
            <a:r>
              <a:rPr lang="en-US" i="1" dirty="0" smtClean="0"/>
              <a:t>Lac Long</a:t>
            </a:r>
          </a:p>
          <a:p>
            <a:r>
              <a:rPr lang="en-US" i="1" dirty="0" smtClean="0"/>
              <a:t>                 </a:t>
            </a:r>
            <a:r>
              <a:rPr lang="en-US" i="1" dirty="0" err="1" smtClean="0"/>
              <a:t>Quan</a:t>
            </a:r>
            <a:r>
              <a:rPr lang="en-US" i="1" dirty="0" smtClean="0"/>
              <a:t> and Au Co.</a:t>
            </a:r>
            <a:r>
              <a:rPr lang="en-US" dirty="0" smtClean="0"/>
              <a:t>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Oh yeah? What’s it about?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066800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Duong: </a:t>
            </a:r>
            <a:r>
              <a:rPr lang="en-US" dirty="0" smtClean="0"/>
              <a:t>Well, it’s about the origins of the </a:t>
            </a:r>
          </a:p>
          <a:p>
            <a:r>
              <a:rPr lang="en-US" dirty="0" smtClean="0"/>
              <a:t>               Vietnamese</a:t>
            </a:r>
            <a:r>
              <a:rPr lang="en-US" b="1" i="1" dirty="0" smtClean="0"/>
              <a:t> </a:t>
            </a:r>
            <a:r>
              <a:rPr lang="en-US" dirty="0" smtClean="0"/>
              <a:t>people.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Who are the main characters? </a:t>
            </a:r>
          </a:p>
          <a:p>
            <a:r>
              <a:rPr lang="en-US" b="1" i="1" dirty="0" smtClean="0"/>
              <a:t>Duong: </a:t>
            </a:r>
            <a:r>
              <a:rPr lang="en-US" dirty="0" smtClean="0"/>
              <a:t>Lac Long </a:t>
            </a:r>
            <a:r>
              <a:rPr lang="en-US" dirty="0" err="1" smtClean="0"/>
              <a:t>Quan</a:t>
            </a:r>
            <a:r>
              <a:rPr lang="en-US" dirty="0" smtClean="0"/>
              <a:t> – the dragon king </a:t>
            </a:r>
          </a:p>
          <a:p>
            <a:r>
              <a:rPr lang="en-US" dirty="0" smtClean="0"/>
              <a:t>               of the</a:t>
            </a:r>
            <a:r>
              <a:rPr lang="en-US" b="1" i="1" dirty="0" smtClean="0"/>
              <a:t> </a:t>
            </a:r>
            <a:r>
              <a:rPr lang="en-US" dirty="0" smtClean="0"/>
              <a:t>ocean, Au Co – a fairy, and</a:t>
            </a:r>
          </a:p>
          <a:p>
            <a:r>
              <a:rPr lang="en-US" dirty="0" smtClean="0"/>
              <a:t>              their sons.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And what’s the story? </a:t>
            </a:r>
          </a:p>
          <a:p>
            <a:r>
              <a:rPr lang="en-US" b="1" i="1" dirty="0" smtClean="0"/>
              <a:t>Duong: </a:t>
            </a:r>
            <a:r>
              <a:rPr lang="en-US" dirty="0" smtClean="0"/>
              <a:t>Let me see… Lac Long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married Au Co.</a:t>
            </a:r>
            <a:r>
              <a:rPr lang="en-US" b="1" i="1" dirty="0" smtClean="0"/>
              <a:t> </a:t>
            </a:r>
            <a:r>
              <a:rPr lang="en-US" dirty="0" smtClean="0"/>
              <a:t>She gave birth to </a:t>
            </a:r>
          </a:p>
          <a:p>
            <a:r>
              <a:rPr lang="en-US" dirty="0" smtClean="0"/>
              <a:t>             a bag of one hundred eggs, which</a:t>
            </a:r>
          </a:p>
          <a:p>
            <a:r>
              <a:rPr lang="en-US" dirty="0" smtClean="0"/>
              <a:t>             produced one hundred baby boys. </a:t>
            </a:r>
          </a:p>
          <a:p>
            <a:r>
              <a:rPr lang="en-US" b="1" i="1" dirty="0" smtClean="0"/>
              <a:t>Nick: </a:t>
            </a:r>
            <a:r>
              <a:rPr lang="en-US" dirty="0" smtClean="0"/>
              <a:t>One hundred baby boys? That’s a lot.</a:t>
            </a:r>
          </a:p>
          <a:p>
            <a:r>
              <a:rPr lang="en-US" dirty="0" smtClean="0"/>
              <a:t> </a:t>
            </a:r>
            <a:r>
              <a:rPr lang="en-US" b="1" i="1" dirty="0" smtClean="0"/>
              <a:t>Duong: </a:t>
            </a:r>
            <a:r>
              <a:rPr lang="en-US" dirty="0" smtClean="0"/>
              <a:t>And some years later, Lac Long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Quan</a:t>
            </a:r>
            <a:r>
              <a:rPr lang="en-US" dirty="0" smtClean="0"/>
              <a:t> missed</a:t>
            </a:r>
            <a:r>
              <a:rPr lang="en-US" b="1" i="1" dirty="0" smtClean="0"/>
              <a:t> </a:t>
            </a:r>
            <a:r>
              <a:rPr lang="en-US" dirty="0" smtClean="0"/>
              <a:t>the sea so he took</a:t>
            </a:r>
          </a:p>
          <a:p>
            <a:r>
              <a:rPr lang="en-US" dirty="0" smtClean="0"/>
              <a:t>            fifty of their sons to the sea, and Au</a:t>
            </a:r>
          </a:p>
          <a:p>
            <a:r>
              <a:rPr lang="en-US" dirty="0" smtClean="0"/>
              <a:t>              Co took the others to the mountains.</a:t>
            </a:r>
          </a:p>
          <a:p>
            <a:r>
              <a:rPr lang="en-US" dirty="0" smtClean="0"/>
              <a:t>             Those boys were the ancestors of the</a:t>
            </a:r>
          </a:p>
          <a:p>
            <a:r>
              <a:rPr lang="en-US" dirty="0" smtClean="0"/>
              <a:t>             Vietnamese. </a:t>
            </a:r>
          </a:p>
          <a:p>
            <a:r>
              <a:rPr lang="en-US" b="1" i="1" dirty="0" smtClean="0"/>
              <a:t>Nick: </a:t>
            </a:r>
            <a:r>
              <a:rPr lang="en-US" dirty="0" smtClean="0"/>
              <a:t>What an interesting legend it is! I think </a:t>
            </a:r>
          </a:p>
          <a:p>
            <a:r>
              <a:rPr lang="en-US" dirty="0" smtClean="0"/>
              <a:t>          I’ve</a:t>
            </a:r>
            <a:r>
              <a:rPr lang="en-US" b="1" i="1" dirty="0" smtClean="0"/>
              <a:t> </a:t>
            </a:r>
            <a:r>
              <a:rPr lang="en-US" dirty="0" smtClean="0"/>
              <a:t>found the subject of my project!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0" y="533400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438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Read the conversation again and choose the correct answers. </a:t>
            </a:r>
          </a:p>
          <a:p>
            <a:pPr marL="457200" lvl="0" indent="-457200" algn="ctr"/>
            <a:r>
              <a:rPr lang="en-US" sz="3600" b="1" dirty="0" smtClean="0">
                <a:solidFill>
                  <a:srgbClr val="FF0000"/>
                </a:solidFill>
              </a:rPr>
              <a:t>(Ex. a/ p. 59)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What was Duong doing at 9 p.m. last night?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90800" y="2438400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coming to Nick’s house.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937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phoning Nick.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30973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talking to Nick.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029200" y="1981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8674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457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What was Nick doing at 9 p.m. last night?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14600" y="23622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watching a TV show.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14600" y="34290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talking about his project.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14600" y="4343400"/>
            <a:ext cx="472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searching for information on the web.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6388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257800" y="3048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824</Words>
  <Application>Microsoft Office PowerPoint</Application>
  <PresentationFormat>On-screen Show (4:3)</PresentationFormat>
  <Paragraphs>219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 MY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C.Vang</cp:lastModifiedBy>
  <cp:revision>86</cp:revision>
  <dcterms:created xsi:type="dcterms:W3CDTF">2015-08-01T15:00:19Z</dcterms:created>
  <dcterms:modified xsi:type="dcterms:W3CDTF">2020-04-06T14:42:20Z</dcterms:modified>
</cp:coreProperties>
</file>