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71" r:id="rId3"/>
    <p:sldId id="380" r:id="rId4"/>
    <p:sldId id="354" r:id="rId5"/>
    <p:sldId id="356" r:id="rId6"/>
    <p:sldId id="345" r:id="rId7"/>
    <p:sldId id="381" r:id="rId8"/>
    <p:sldId id="369" r:id="rId9"/>
    <p:sldId id="350" r:id="rId10"/>
    <p:sldId id="374" r:id="rId11"/>
    <p:sldId id="375" r:id="rId12"/>
    <p:sldId id="376" r:id="rId13"/>
    <p:sldId id="284" r:id="rId14"/>
    <p:sldId id="311" r:id="rId15"/>
    <p:sldId id="382" r:id="rId16"/>
    <p:sldId id="383" r:id="rId17"/>
    <p:sldId id="384" r:id="rId18"/>
    <p:sldId id="370" r:id="rId19"/>
    <p:sldId id="385" r:id="rId20"/>
    <p:sldId id="386" r:id="rId21"/>
    <p:sldId id="387" r:id="rId22"/>
    <p:sldId id="373" r:id="rId23"/>
    <p:sldId id="275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FF"/>
    <a:srgbClr val="FF00FF"/>
    <a:srgbClr val="FF33CC"/>
    <a:srgbClr val="FFFFCC"/>
    <a:srgbClr val="CCFFFF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3" autoAdjust="0"/>
    <p:restoredTop sz="94660"/>
  </p:normalViewPr>
  <p:slideViewPr>
    <p:cSldViewPr>
      <p:cViewPr varScale="1">
        <p:scale>
          <a:sx n="54" d="100"/>
          <a:sy n="54" d="100"/>
        </p:scale>
        <p:origin x="151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4ED1E2D9-7F71-40DC-A299-A4B01FB33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E7395-3966-47E9-A724-139058214E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4F37A-369D-44FB-A8EE-DF98BBD14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EDBC395-71BD-4612-B5EC-6D533A856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EFD94AF7-45A4-4DE5-B71C-1F6216E93E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16F31-1A8D-454E-9756-9F39F060BE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A1580-43FC-4CFF-AACC-3BCBAED3D5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1DDE0D8-C9B1-4E9C-9B30-512DDD389C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185D9-A5AA-44D4-A091-55078E451A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318A9BD-D139-4EC5-B943-B6AA024FE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5EBFCAA-FFC0-4638-B3A6-95303D6132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952603-A2B9-40FE-A16D-836DDFB45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hoc.files.wordpress.com/2008/06/colau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Lead_tre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hanhnhat.net/imgs/product/big/2881906739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5193" y="1600200"/>
            <a:ext cx="8153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bliqueTopLeft"/>
              <a:lightRig rig="threePt" dir="t"/>
            </a:scene3d>
          </a:bodyPr>
          <a:lstStyle/>
          <a:p>
            <a:pPr marL="342900" indent="-342900">
              <a:spcBef>
                <a:spcPct val="20000"/>
              </a:spcBef>
            </a:pPr>
            <a:endParaRPr lang="en-US" sz="4000" i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000" i="0" smtClean="0">
                <a:solidFill>
                  <a:schemeClr val="tx1"/>
                </a:solidFill>
              </a:rPr>
              <a:t>TÁC </a:t>
            </a:r>
            <a:r>
              <a:rPr lang="en-US" sz="4000" i="0">
                <a:solidFill>
                  <a:schemeClr val="tx1"/>
                </a:solidFill>
              </a:rPr>
              <a:t>DỤNG CỦA PHÂN BÓN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 i="0">
                <a:solidFill>
                  <a:schemeClr val="tx1"/>
                </a:solidFill>
              </a:rPr>
              <a:t>TRONG TRỒNG TRỌT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45248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4 bài 7</a:t>
            </a:r>
            <a:endParaRPr lang="en-US" sz="2800" i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353597" y="1676400"/>
            <a:ext cx="4114800" cy="3575050"/>
            <a:chOff x="144" y="1056"/>
            <a:chExt cx="2688" cy="2202"/>
          </a:xfrm>
        </p:grpSpPr>
        <p:pic>
          <p:nvPicPr>
            <p:cNvPr id="15367" name="Picture 3" descr="Azolla-pinnata-4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56"/>
              <a:ext cx="2688" cy="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4"/>
            <p:cNvSpPr txBox="1">
              <a:spLocks noChangeArrowheads="1"/>
            </p:cNvSpPr>
            <p:nvPr/>
          </p:nvSpPr>
          <p:spPr bwMode="auto">
            <a:xfrm>
              <a:off x="384" y="2976"/>
              <a:ext cx="18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Bèo hoa dâu</a:t>
              </a:r>
            </a:p>
          </p:txBody>
        </p:sp>
      </p:grpSp>
      <p:grpSp>
        <p:nvGrpSpPr>
          <p:cNvPr id="137221" name="Group 5"/>
          <p:cNvGrpSpPr>
            <a:grpSpLocks/>
          </p:cNvGrpSpPr>
          <p:nvPr/>
        </p:nvGrpSpPr>
        <p:grpSpPr bwMode="auto">
          <a:xfrm>
            <a:off x="4750777" y="1660525"/>
            <a:ext cx="4048125" cy="3590925"/>
            <a:chOff x="2928" y="1008"/>
            <a:chExt cx="2550" cy="2310"/>
          </a:xfrm>
        </p:grpSpPr>
        <p:pic>
          <p:nvPicPr>
            <p:cNvPr id="15365" name="Picture 6" descr="Cỏ Là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08"/>
              <a:ext cx="2550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3120" y="3024"/>
              <a:ext cx="225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Cây ba lớp (Cỏ hôi)</a:t>
              </a:r>
            </a:p>
          </p:txBody>
        </p:sp>
      </p:grp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1447800" y="457200"/>
            <a:ext cx="6629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i="0">
                <a:solidFill>
                  <a:schemeClr val="tx1">
                    <a:lumMod val="95000"/>
                    <a:lumOff val="5000"/>
                  </a:schemeClr>
                </a:solidFill>
              </a:rPr>
              <a:t>MỘT SỐ HÌNH ẢNH VỀ CÂY PHÂN XANH</a:t>
            </a:r>
          </a:p>
        </p:txBody>
      </p:sp>
      <p:sp>
        <p:nvSpPr>
          <p:cNvPr id="9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457200" y="749105"/>
            <a:ext cx="3563938" cy="5257800"/>
            <a:chOff x="144" y="624"/>
            <a:chExt cx="2245" cy="3312"/>
          </a:xfrm>
        </p:grpSpPr>
        <p:pic>
          <p:nvPicPr>
            <p:cNvPr id="16390" name="Picture 3" descr="Sesbania_herbacea_pl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2245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4"/>
            <p:cNvSpPr txBox="1">
              <a:spLocks noChangeArrowheads="1"/>
            </p:cNvSpPr>
            <p:nvPr/>
          </p:nvSpPr>
          <p:spPr bwMode="auto">
            <a:xfrm>
              <a:off x="144" y="3648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0">
                  <a:solidFill>
                    <a:srgbClr val="000000"/>
                  </a:solidFill>
                  <a:latin typeface="Arial" charset="0"/>
                </a:rPr>
                <a:t>Cây điền thanh</a:t>
              </a:r>
            </a:p>
          </p:txBody>
        </p:sp>
      </p:grpSp>
      <p:grpSp>
        <p:nvGrpSpPr>
          <p:cNvPr id="138245" name="Group 5"/>
          <p:cNvGrpSpPr>
            <a:grpSpLocks/>
          </p:cNvGrpSpPr>
          <p:nvPr/>
        </p:nvGrpSpPr>
        <p:grpSpPr bwMode="auto">
          <a:xfrm>
            <a:off x="4386262" y="1981200"/>
            <a:ext cx="4333875" cy="4025704"/>
            <a:chOff x="2688" y="816"/>
            <a:chExt cx="2730" cy="2496"/>
          </a:xfrm>
        </p:grpSpPr>
        <p:pic>
          <p:nvPicPr>
            <p:cNvPr id="16388" name="Picture 6" descr="Cây keo dậu Leucaena leucocephala">
              <a:hlinkClick r:id="rId3" tooltip="Cây keo dậu Leucaena leucocephala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816"/>
              <a:ext cx="2730" cy="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Text Box 7"/>
            <p:cNvSpPr txBox="1">
              <a:spLocks noChangeArrowheads="1"/>
            </p:cNvSpPr>
            <p:nvPr/>
          </p:nvSpPr>
          <p:spPr bwMode="auto">
            <a:xfrm>
              <a:off x="3120" y="3024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0">
                  <a:solidFill>
                    <a:srgbClr val="000000"/>
                  </a:solidFill>
                  <a:latin typeface="Arial" charset="0"/>
                </a:rPr>
                <a:t>Cây Keo dậu</a:t>
              </a:r>
            </a:p>
          </p:txBody>
        </p:sp>
      </p:grpSp>
      <p:sp>
        <p:nvSpPr>
          <p:cNvPr id="8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95303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26477"/>
            <a:ext cx="4305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724150" y="5474677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Cây muồng muồng</a:t>
            </a:r>
          </a:p>
        </p:txBody>
      </p:sp>
      <p:sp>
        <p:nvSpPr>
          <p:cNvPr id="6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6"/>
          <p:cNvSpPr>
            <a:spLocks noChangeShapeType="1"/>
          </p:cNvSpPr>
          <p:nvPr/>
        </p:nvSpPr>
        <p:spPr bwMode="auto">
          <a:xfrm>
            <a:off x="4419600" y="609600"/>
            <a:ext cx="0" cy="6248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35" name="Rectangle 18" descr="Blue tissue paper"/>
          <p:cNvSpPr>
            <a:spLocks noChangeArrowheads="1"/>
          </p:cNvSpPr>
          <p:nvPr/>
        </p:nvSpPr>
        <p:spPr bwMode="auto">
          <a:xfrm>
            <a:off x="0" y="533400"/>
            <a:ext cx="4343400" cy="6324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19"/>
          <p:cNvSpPr txBox="1">
            <a:spLocks noChangeArrowheads="1"/>
          </p:cNvSpPr>
          <p:nvPr/>
        </p:nvSpPr>
        <p:spPr bwMode="auto">
          <a:xfrm>
            <a:off x="76200" y="1905000"/>
            <a:ext cx="373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i="0"/>
              <a:t>- Phân loại: Có 3 nhóm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hữu cơ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hóa học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vi sinh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0" y="4038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Tác dụng của phân bón</a:t>
            </a:r>
          </a:p>
        </p:txBody>
      </p:sp>
      <p:sp>
        <p:nvSpPr>
          <p:cNvPr id="18438" name="Text Box 21"/>
          <p:cNvSpPr txBox="1">
            <a:spLocks noChangeArrowheads="1"/>
          </p:cNvSpPr>
          <p:nvPr/>
        </p:nvSpPr>
        <p:spPr bwMode="auto">
          <a:xfrm>
            <a:off x="76200" y="609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Phân bón là gì?</a:t>
            </a:r>
          </a:p>
        </p:txBody>
      </p:sp>
      <p:sp>
        <p:nvSpPr>
          <p:cNvPr id="18439" name="Text Box 22"/>
          <p:cNvSpPr txBox="1">
            <a:spLocks noChangeArrowheads="1"/>
          </p:cNvSpPr>
          <p:nvPr/>
        </p:nvSpPr>
        <p:spPr bwMode="auto">
          <a:xfrm>
            <a:off x="76200" y="10668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i="0"/>
              <a:t>- Phân bón là “thức ăn” do con người bổ sung cho cây trồng.</a:t>
            </a:r>
            <a:endParaRPr lang="en-US"/>
          </a:p>
        </p:txBody>
      </p:sp>
      <p:sp>
        <p:nvSpPr>
          <p:cNvPr id="18440" name="Text Box 24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1" y="1267497"/>
            <a:ext cx="7710858" cy="45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667000" y="5829409"/>
            <a:ext cx="4343400" cy="4365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i="0"/>
              <a:t>Hình 6. Tác dụng của phân bón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36576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Tác dụng của phân bón</a:t>
            </a:r>
          </a:p>
        </p:txBody>
      </p:sp>
      <p:sp>
        <p:nvSpPr>
          <p:cNvPr id="8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t="38766" r="24623" b="-590"/>
          <a:stretch/>
        </p:blipFill>
        <p:spPr bwMode="auto">
          <a:xfrm>
            <a:off x="2644726" y="1600199"/>
            <a:ext cx="3854547" cy="3242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399" y="5410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FF"/>
                </a:solidFill>
              </a:rPr>
              <a:t>Phân bón có </a:t>
            </a:r>
            <a:r>
              <a:rPr lang="en-US" i="0" smtClean="0">
                <a:solidFill>
                  <a:srgbClr val="0000FF"/>
                </a:solidFill>
              </a:rPr>
              <a:t>tác dụng </a:t>
            </a:r>
            <a:r>
              <a:rPr lang="en-US" i="0">
                <a:solidFill>
                  <a:srgbClr val="0000FF"/>
                </a:solidFill>
              </a:rPr>
              <a:t>như thế nào đến đất?</a:t>
            </a:r>
          </a:p>
        </p:txBody>
      </p:sp>
      <p:sp>
        <p:nvSpPr>
          <p:cNvPr id="6" name="Text Box 24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4244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 r="67211" b="45017"/>
          <a:stretch/>
        </p:blipFill>
        <p:spPr bwMode="auto">
          <a:xfrm>
            <a:off x="2362199" y="1371600"/>
            <a:ext cx="4010465" cy="3399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Box 24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14632" y="4957464"/>
            <a:ext cx="7114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FF"/>
                </a:solidFill>
              </a:rPr>
              <a:t>Phân bón có </a:t>
            </a:r>
            <a:r>
              <a:rPr lang="en-US" i="0" smtClean="0">
                <a:solidFill>
                  <a:srgbClr val="0000FF"/>
                </a:solidFill>
              </a:rPr>
              <a:t>tác dụng như </a:t>
            </a:r>
            <a:r>
              <a:rPr lang="en-US" i="0">
                <a:solidFill>
                  <a:srgbClr val="0000FF"/>
                </a:solidFill>
              </a:rPr>
              <a:t>thế nào đến năng suất?</a:t>
            </a:r>
          </a:p>
        </p:txBody>
      </p:sp>
    </p:spTree>
    <p:extLst>
      <p:ext uri="{BB962C8B-B14F-4D97-AF65-F5344CB8AC3E}">
        <p14:creationId xmlns:p14="http://schemas.microsoft.com/office/powerpoint/2010/main" val="13989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1" b="45570"/>
          <a:stretch/>
        </p:blipFill>
        <p:spPr bwMode="auto">
          <a:xfrm>
            <a:off x="2667000" y="1524000"/>
            <a:ext cx="3643240" cy="3306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24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7271" y="5181600"/>
            <a:ext cx="85543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FF"/>
                </a:solidFill>
              </a:rPr>
              <a:t>Phân bón </a:t>
            </a:r>
            <a:r>
              <a:rPr lang="en-US" i="0" smtClean="0">
                <a:solidFill>
                  <a:srgbClr val="0000FF"/>
                </a:solidFill>
              </a:rPr>
              <a:t>có tác dụng </a:t>
            </a:r>
            <a:r>
              <a:rPr lang="en-US" i="0">
                <a:solidFill>
                  <a:srgbClr val="0000FF"/>
                </a:solidFill>
              </a:rPr>
              <a:t>như thế nào đến chất lượng nông sản?</a:t>
            </a:r>
          </a:p>
        </p:txBody>
      </p:sp>
    </p:spTree>
    <p:extLst>
      <p:ext uri="{BB962C8B-B14F-4D97-AF65-F5344CB8AC3E}">
        <p14:creationId xmlns:p14="http://schemas.microsoft.com/office/powerpoint/2010/main" val="28954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4495800" y="457200"/>
            <a:ext cx="0" cy="6400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83" name="Rectangle 3" descr="Blue tissue paper"/>
          <p:cNvSpPr>
            <a:spLocks noChangeArrowheads="1"/>
          </p:cNvSpPr>
          <p:nvPr/>
        </p:nvSpPr>
        <p:spPr bwMode="auto">
          <a:xfrm>
            <a:off x="76200" y="381000"/>
            <a:ext cx="4343400" cy="6477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373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i="0"/>
              <a:t>- Phân loại: Có 3 nhóm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hữu cơ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hóa học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vi sinh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4038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Tác dụng của phân bón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200" y="609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Phân bón là gì?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10668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i="0"/>
              <a:t>- Phân bón là “thức ăn” do con người bổ sung cho cây trồng.</a:t>
            </a:r>
            <a:endParaRPr lang="en-US"/>
          </a:p>
        </p:txBody>
      </p:sp>
      <p:sp>
        <p:nvSpPr>
          <p:cNvPr id="20488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Tiết 4 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4572000" y="609600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rgbClr val="0000FF"/>
                </a:solidFill>
              </a:rPr>
              <a:t>Vậy</a:t>
            </a:r>
            <a:r>
              <a:rPr lang="en-US" i="0" smtClean="0">
                <a:solidFill>
                  <a:srgbClr val="0000FF"/>
                </a:solidFill>
              </a:rPr>
              <a:t>, </a:t>
            </a:r>
            <a:r>
              <a:rPr lang="en-US" i="0">
                <a:solidFill>
                  <a:srgbClr val="0000FF"/>
                </a:solidFill>
              </a:rPr>
              <a:t>phân bón có những tác dụng gì?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572000" y="1524000"/>
            <a:ext cx="434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b="0" i="0"/>
              <a:t>+ Làm tăng độ phì nhiêu cho đất.</a:t>
            </a:r>
          </a:p>
          <a:p>
            <a:pPr algn="l" eaLnBrk="1" hangingPunct="1"/>
            <a:r>
              <a:rPr lang="it-IT" b="0" i="0"/>
              <a:t>+ Tăng năng suất cây trồng.</a:t>
            </a:r>
          </a:p>
          <a:p>
            <a:pPr algn="l" eaLnBrk="1" hangingPunct="1"/>
            <a:r>
              <a:rPr lang="it-IT" b="0" i="0"/>
              <a:t>+ Tăng chất lượng nông sản.</a:t>
            </a:r>
            <a:r>
              <a:rPr lang="en-US" b="0" i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9362E-6 L -0.48593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219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38298E-7 L -0.48316 0.457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3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228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2766E-6 L -0.48437 0.470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3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23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/>
      <p:bldP spid="133130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1" y="1267497"/>
            <a:ext cx="7710858" cy="45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Tiết 4 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36342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Tiết 4 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152400" y="609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Phân bón là gì?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81400" y="396875"/>
            <a:ext cx="76200" cy="646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8" b="17984"/>
          <a:stretch/>
        </p:blipFill>
        <p:spPr>
          <a:xfrm>
            <a:off x="235633" y="1236672"/>
            <a:ext cx="4024533" cy="3877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6" t="260" b="18294"/>
          <a:stretch/>
        </p:blipFill>
        <p:spPr>
          <a:xfrm>
            <a:off x="4678973" y="1236672"/>
            <a:ext cx="3885028" cy="3877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838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endParaRPr lang="en-US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8838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endParaRPr lang="en-US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534550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Phân bón là gì?</a:t>
            </a:r>
            <a:endParaRPr lang="en-US" b="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59161" cy="3986212"/>
          </a:xfrm>
          <a:prstGeom prst="rect">
            <a:avLst/>
          </a:prstGeom>
        </p:spPr>
      </p:pic>
      <p:sp>
        <p:nvSpPr>
          <p:cNvPr id="3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Tiết 4 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32635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Tiết 4 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990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 TẬP</a:t>
            </a:r>
            <a:endParaRPr lang="en-US" b="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52265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Phân bón tăng độ phì nhiêu cho đất, tăng năng suất, chất lượng khi: 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Bón đúng loại.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Bón kết hợp 3 nhóm với nhau.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Bón nhiều phân đạm, kali.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Bón cân đối, đúng liều lượng, chủng loại,đúng lúc, đúng cách.</a:t>
            </a:r>
          </a:p>
          <a:p>
            <a:pPr marL="457200" indent="-457200" algn="l">
              <a:buFont typeface="+mj-lt"/>
              <a:buAutoNum type="alphaLcParenR"/>
            </a:pPr>
            <a:endParaRPr lang="en-US" b="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46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1525"/>
            <a:ext cx="4572000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 descr="qnh13571869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209800" y="1981200"/>
            <a:ext cx="4953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 vừa học: Học ghi nhớ, trả lời câu hỏi cuối bài.</a:t>
            </a:r>
          </a:p>
          <a:p>
            <a:pPr marL="342900" indent="-342900"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 sắp học: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Đọc trước bài 8 Thực hành: Nhận biết một số loại phân hóa học thông </a:t>
            </a:r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thường.</a:t>
            </a:r>
            <a:endParaRPr lang="en-US" i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Sưu </a:t>
            </a: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tầm các loại phân hóa học thông </a:t>
            </a:r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thường.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Mẫu báo cáo thực hành/ nhóm.</a:t>
            </a:r>
            <a:endParaRPr lang="en-US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86000" y="11430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 u="sng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</a:t>
            </a:r>
            <a:r>
              <a:rPr lang="en-US" sz="2800" i="0" u="sng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 HỌC</a:t>
            </a:r>
            <a:endParaRPr lang="en-US" sz="2800" i="0" u="sng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621845" y="396875"/>
            <a:ext cx="0" cy="646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52400" y="609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Phân bón là gì?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1845" y="838200"/>
            <a:ext cx="514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Trong phân bón chứa thành phần dinh dưỡng chính nào?</a:t>
            </a:r>
            <a:endParaRPr lang="en-US" b="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1845" y="1752600"/>
            <a:ext cx="514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Hãy kể tên các nhóm phân bón mà em biết? </a:t>
            </a:r>
            <a:endParaRPr lang="en-US" b="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Tiết 4 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  <p:extLst>
      <p:ext uri="{BB962C8B-B14F-4D97-AF65-F5344CB8AC3E}">
        <p14:creationId xmlns:p14="http://schemas.microsoft.com/office/powerpoint/2010/main" val="20108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85800" y="76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0">
                <a:solidFill>
                  <a:srgbClr val="0000FF"/>
                </a:solidFill>
              </a:rPr>
              <a:t>Phân hữu cơ gồm những loại phân nào?</a:t>
            </a:r>
          </a:p>
        </p:txBody>
      </p:sp>
      <p:pic>
        <p:nvPicPr>
          <p:cNvPr id="115718" name="Picture 6" descr="cay-ho-d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Phân xanh</a:t>
            </a:r>
          </a:p>
        </p:txBody>
      </p:sp>
      <p:pic>
        <p:nvPicPr>
          <p:cNvPr id="115720" name="Picture 8" descr="than bu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9718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 descr="phan b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857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4038600" y="3048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Than bùn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6781800" y="3048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Phân bắc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62484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/>
              <a:t>Phân chuồng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42" y="3657601"/>
            <a:ext cx="3449508" cy="238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1259"/>
            <a:ext cx="3578469" cy="31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9" grpId="0"/>
      <p:bldP spid="115724" grpId="0"/>
      <p:bldP spid="115725" grpId="0"/>
      <p:bldP spid="1157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0">
                <a:solidFill>
                  <a:srgbClr val="0000FF"/>
                </a:solidFill>
              </a:rPr>
              <a:t>Phân hóa học gồm những loại phân nào?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447800" y="3124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chemeClr val="tx1"/>
                </a:solidFill>
              </a:rPr>
              <a:t>Phân đạm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876800" y="3124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 smtClean="0">
                <a:solidFill>
                  <a:schemeClr val="tx1"/>
                </a:solidFill>
              </a:rPr>
              <a:t>Phân </a:t>
            </a:r>
            <a:r>
              <a:rPr lang="en-US" i="0">
                <a:solidFill>
                  <a:schemeClr val="tx1"/>
                </a:solidFill>
              </a:rPr>
              <a:t>hỗn hợp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5715000" y="6248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chemeClr val="tx1"/>
                </a:solidFill>
              </a:rPr>
              <a:t>Phân NPK dạng nước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447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chemeClr val="tx1"/>
                </a:solidFill>
              </a:rPr>
              <a:t>Phân Kali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3733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chemeClr val="tx1"/>
                </a:solidFill>
              </a:rPr>
              <a:t>Phân lân</a:t>
            </a:r>
          </a:p>
        </p:txBody>
      </p:sp>
      <p:pic>
        <p:nvPicPr>
          <p:cNvPr id="117773" name="Picture 13" descr="image_paste_14021405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NP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15" descr="kali_30_n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86188"/>
            <a:ext cx="1700213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image_paste_1402140517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647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image_paste_1402142127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4" grpId="0"/>
      <p:bldP spid="117769" grpId="0"/>
      <p:bldP spid="117770" grpId="0"/>
      <p:bldP spid="117771" grpId="0"/>
      <p:bldP spid="1177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914400" y="1371600"/>
            <a:ext cx="3657600" cy="4800600"/>
            <a:chOff x="192" y="816"/>
            <a:chExt cx="2304" cy="3024"/>
          </a:xfrm>
        </p:grpSpPr>
        <p:pic>
          <p:nvPicPr>
            <p:cNvPr id="10247" name="Picture 3" descr="200952315185451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1988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4"/>
            <p:cNvSpPr txBox="1">
              <a:spLocks noChangeArrowheads="1"/>
            </p:cNvSpPr>
            <p:nvPr/>
          </p:nvSpPr>
          <p:spPr bwMode="auto">
            <a:xfrm>
              <a:off x="192" y="3264"/>
              <a:ext cx="230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0">
                  <a:solidFill>
                    <a:srgbClr val="000000"/>
                  </a:solidFill>
                </a:rPr>
                <a:t>Phân vi sinh</a:t>
              </a:r>
              <a:r>
                <a:rPr lang="en-US" i="0">
                  <a:solidFill>
                    <a:schemeClr val="tx1"/>
                  </a:solidFill>
                </a:rPr>
                <a:t> </a:t>
              </a:r>
              <a:r>
                <a:rPr lang="en-US" i="0">
                  <a:solidFill>
                    <a:srgbClr val="000000"/>
                  </a:solidFill>
                </a:rPr>
                <a:t>DASVILA</a:t>
              </a:r>
              <a:r>
                <a:rPr lang="en-US" sz="1800" b="0" i="0">
                  <a:solidFill>
                    <a:schemeClr val="tx1"/>
                  </a:solidFill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1800" b="0" i="0">
                  <a:solidFill>
                    <a:srgbClr val="000000"/>
                  </a:solidFill>
                </a:rPr>
                <a:t>(</a:t>
              </a:r>
              <a:r>
                <a:rPr lang="en-US" sz="2000" b="0" i="0">
                  <a:solidFill>
                    <a:srgbClr val="000000"/>
                  </a:solidFill>
                </a:rPr>
                <a:t>chuyển hóa lân</a:t>
              </a:r>
              <a:r>
                <a:rPr lang="en-US" sz="1800" b="0" i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02405" name="Group 5"/>
          <p:cNvGrpSpPr>
            <a:grpSpLocks/>
          </p:cNvGrpSpPr>
          <p:nvPr/>
        </p:nvGrpSpPr>
        <p:grpSpPr bwMode="auto">
          <a:xfrm>
            <a:off x="4191000" y="1524000"/>
            <a:ext cx="3962400" cy="4343400"/>
            <a:chOff x="2448" y="960"/>
            <a:chExt cx="2496" cy="2736"/>
          </a:xfrm>
        </p:grpSpPr>
        <p:pic>
          <p:nvPicPr>
            <p:cNvPr id="10245" name="Picture 6" descr="2881906739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960"/>
              <a:ext cx="2496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7"/>
            <p:cNvSpPr txBox="1">
              <a:spLocks noChangeArrowheads="1"/>
            </p:cNvSpPr>
            <p:nvPr/>
          </p:nvSpPr>
          <p:spPr bwMode="auto">
            <a:xfrm>
              <a:off x="2688" y="3408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0">
                  <a:solidFill>
                    <a:srgbClr val="000000"/>
                  </a:solidFill>
                </a:rPr>
                <a:t>Phân vi sinh tổng hợp</a:t>
              </a:r>
            </a:p>
          </p:txBody>
        </p:sp>
      </p:grp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0">
                <a:solidFill>
                  <a:srgbClr val="0000FF"/>
                </a:solidFill>
              </a:rPr>
              <a:t>Phân vi sinh gồm những loại phân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27171"/>
            <a:ext cx="2469628" cy="157659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29" y="2341216"/>
            <a:ext cx="2684434" cy="199277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02721"/>
            <a:ext cx="2656565" cy="160631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8" y="589871"/>
            <a:ext cx="2761619" cy="1619929"/>
          </a:xfrm>
          <a:prstGeom prst="rect">
            <a:avLst/>
          </a:prstGeom>
        </p:spPr>
      </p:pic>
      <p:sp>
        <p:nvSpPr>
          <p:cNvPr id="75" name="Down Arrow Callout 74"/>
          <p:cNvSpPr/>
          <p:nvPr/>
        </p:nvSpPr>
        <p:spPr>
          <a:xfrm>
            <a:off x="3661228" y="3556011"/>
            <a:ext cx="1884001" cy="1527618"/>
          </a:xfrm>
          <a:prstGeom prst="downArrowCallout">
            <a:avLst>
              <a:gd name="adj1" fmla="val 17941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 hóa học</a:t>
            </a:r>
            <a:endParaRPr 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eft Arrow Callout 77"/>
          <p:cNvSpPr/>
          <p:nvPr/>
        </p:nvSpPr>
        <p:spPr>
          <a:xfrm>
            <a:off x="2894171" y="1524000"/>
            <a:ext cx="1601629" cy="1606084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i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i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4779928" y="1524000"/>
            <a:ext cx="1468472" cy="160608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vi sinh </a:t>
            </a:r>
            <a:endParaRPr lang="en-US" i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1" y="2414819"/>
            <a:ext cx="2761620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10" y="5119914"/>
            <a:ext cx="2247835" cy="159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35325"/>
            <a:ext cx="2362200" cy="15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66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4572000" y="457200"/>
            <a:ext cx="0" cy="6400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68" name="Rectangle 4" descr="Blue tissue paper"/>
          <p:cNvSpPr>
            <a:spLocks noChangeArrowheads="1"/>
          </p:cNvSpPr>
          <p:nvPr/>
        </p:nvSpPr>
        <p:spPr bwMode="auto">
          <a:xfrm>
            <a:off x="75028" y="533400"/>
            <a:ext cx="4419600" cy="6400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en-US" i="0" u="sng">
                <a:solidFill>
                  <a:schemeClr val="tx1">
                    <a:lumMod val="95000"/>
                    <a:lumOff val="5000"/>
                  </a:schemeClr>
                </a:solidFill>
              </a:rPr>
              <a:t>Phân bón là gì?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648200" y="17526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i="0"/>
              <a:t>- Phân bón là “thức ăn” do con người bổ sung cho cây trồng.</a:t>
            </a:r>
            <a:endParaRPr lang="en-US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4648200" y="2667000"/>
            <a:ext cx="3733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b="0" i="0"/>
              <a:t> Phân loại: Có 3 nhóm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hữu cơ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hóa học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0" i="0"/>
              <a:t>+ Phân vi sinh</a:t>
            </a:r>
          </a:p>
        </p:txBody>
      </p:sp>
      <p:sp>
        <p:nvSpPr>
          <p:cNvPr id="11272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555 L -0.49167 -0.03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46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666 L -0.49583 -0.052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2" grpId="1"/>
      <p:bldP spid="132103" grpId="0"/>
      <p:bldP spid="1321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57200" y="396875"/>
            <a:ext cx="82296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b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0" i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b="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Thảo luận </a:t>
            </a:r>
            <a:r>
              <a:rPr lang="en-US" b="0" i="0">
                <a:solidFill>
                  <a:schemeClr val="tx1">
                    <a:lumMod val="95000"/>
                    <a:lumOff val="5000"/>
                  </a:schemeClr>
                </a:solidFill>
              </a:rPr>
              <a:t>nhóm 3 phút, Sắp xếp các loại phân bón vào các nhóm thích hợp theo mẫu bảng sau?</a:t>
            </a:r>
            <a:r>
              <a:rPr lang="en-US" sz="2800" b="0" i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0" i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800" b="0" i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00" y="1600200"/>
            <a:ext cx="3810000" cy="5029200"/>
          </a:xfrm>
          <a:prstGeom prst="rect">
            <a:avLst/>
          </a:prstGeom>
          <a:noFill/>
          <a:ln w="254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Cây điền thanh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Phân trâu bò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Super lân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DAP (diamon photphat): phân bón chứa N, P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Phân lợn (heo)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Cây muồng muồng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Phân NPK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Nitrigin (chứa vi sinh vật chuyển hóa đạm)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Bèo dâu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Khô dầu dừa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Khô dầu đậu tương (đậu nành)</a:t>
            </a: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lphaLcPeriod"/>
            </a:pPr>
            <a:r>
              <a:rPr lang="en-US" sz="2000" b="0" i="0">
                <a:solidFill>
                  <a:schemeClr val="tx1"/>
                </a:solidFill>
              </a:rPr>
              <a:t>Urê (Phân bón chứa N)</a:t>
            </a:r>
          </a:p>
        </p:txBody>
      </p:sp>
      <p:graphicFrame>
        <p:nvGraphicFramePr>
          <p:cNvPr id="110597" name="Group 5"/>
          <p:cNvGraphicFramePr>
            <a:graphicFrameLocks noGrp="1"/>
          </p:cNvGraphicFramePr>
          <p:nvPr/>
        </p:nvGraphicFramePr>
        <p:xfrm>
          <a:off x="4419600" y="2590800"/>
          <a:ext cx="4267200" cy="2316269"/>
        </p:xfrm>
        <a:graphic>
          <a:graphicData uri="http://schemas.openxmlformats.org/drawingml/2006/table">
            <a:tbl>
              <a:tblPr/>
              <a:tblGrid>
                <a:gridCol w="2211388"/>
                <a:gridCol w="2055812"/>
              </a:tblGrid>
              <a:tr h="45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Nhóm phân bón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Loại phân bón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Phân hữu cơ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Phân hóa học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Phân vi sinh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419600" y="3810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6477000" y="3048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chemeClr val="tx1"/>
                </a:solidFill>
              </a:rPr>
              <a:t>a, b, e, f, i, j, k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6629400" y="3657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c, d, g, 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6858000" y="441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Box 8" descr="Parchment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Tiết </a:t>
            </a:r>
            <a:r>
              <a:rPr lang="en-US" sz="2000" i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sz="2000" i="0">
                <a:solidFill>
                  <a:schemeClr val="tx1">
                    <a:lumMod val="95000"/>
                    <a:lumOff val="5000"/>
                  </a:schemeClr>
                </a:solidFill>
              </a:rPr>
              <a:t>Bài 7 TÁC DỤNG CỦA PHÂN BÓN TRONG TRỒNG TRỌT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1059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animBg="1"/>
      <p:bldP spid="110596" grpId="0" build="allAtOnce" animBg="1"/>
      <p:bldP spid="110596" grpId="1" build="allAtOnce" animBg="1"/>
      <p:bldP spid="110609" grpId="0"/>
      <p:bldP spid="110609" grpId="1"/>
      <p:bldP spid="110610" grpId="0" build="allAtOnce"/>
      <p:bldP spid="110611" grpId="0"/>
      <p:bldP spid="11061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1289</TotalTime>
  <Words>789</Words>
  <Application>Microsoft Office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5                                 Công nghệ 7</dc:title>
  <dc:creator>Thuy Ngan</dc:creator>
  <cp:lastModifiedBy>HH</cp:lastModifiedBy>
  <cp:revision>121</cp:revision>
  <dcterms:created xsi:type="dcterms:W3CDTF">2009-08-07T19:40:53Z</dcterms:created>
  <dcterms:modified xsi:type="dcterms:W3CDTF">2020-04-07T09:51:49Z</dcterms:modified>
</cp:coreProperties>
</file>