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62" r:id="rId3"/>
    <p:sldId id="263" r:id="rId4"/>
    <p:sldId id="261" r:id="rId5"/>
    <p:sldId id="259" r:id="rId6"/>
    <p:sldId id="269" r:id="rId7"/>
    <p:sldId id="270" r:id="rId8"/>
    <p:sldId id="268" r:id="rId9"/>
    <p:sldId id="271" r:id="rId10"/>
    <p:sldId id="272" r:id="rId11"/>
    <p:sldId id="273" r:id="rId12"/>
    <p:sldId id="267" r:id="rId13"/>
    <p:sldId id="260" r:id="rId14"/>
    <p:sldId id="274" r:id="rId15"/>
    <p:sldId id="280" r:id="rId16"/>
    <p:sldId id="281" r:id="rId17"/>
    <p:sldId id="282" r:id="rId18"/>
    <p:sldId id="279" r:id="rId19"/>
    <p:sldId id="315" r:id="rId20"/>
    <p:sldId id="310" r:id="rId21"/>
    <p:sldId id="284" r:id="rId22"/>
    <p:sldId id="285" r:id="rId23"/>
    <p:sldId id="314" r:id="rId24"/>
    <p:sldId id="288"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58" d="100"/>
          <a:sy n="58" d="100"/>
        </p:scale>
        <p:origin x="600" y="3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6" name="Text Box 5"/>
          <p:cNvSpPr txBox="1"/>
          <p:nvPr/>
        </p:nvSpPr>
        <p:spPr>
          <a:xfrm>
            <a:off x="339090" y="1140460"/>
            <a:ext cx="7395210" cy="706755"/>
          </a:xfrm>
          <a:prstGeom prst="rect">
            <a:avLst/>
          </a:prstGeom>
          <a:noFill/>
        </p:spPr>
        <p:txBody>
          <a:bodyPr wrap="square" rtlCol="0">
            <a:spAutoFit/>
          </a:bodyPr>
          <a:lstStyle/>
          <a:p>
            <a:r>
              <a:rPr lang="en-US" sz="4000" b="1">
                <a:gradFill>
                  <a:gsLst>
                    <a:gs pos="0">
                      <a:srgbClr val="007BD3"/>
                    </a:gs>
                    <a:gs pos="100000">
                      <a:srgbClr val="034373"/>
                    </a:gs>
                  </a:gsLst>
                  <a:lin ang="5400000" scaled="0"/>
                </a:gradFill>
                <a:latin typeface="Times New Roman" panose="02020603050405020304" charset="0"/>
                <a:cs typeface="Times New Roman" panose="02020603050405020304" charset="0"/>
              </a:rPr>
              <a:t>I. Khái niệm về bệnh: </a:t>
            </a:r>
          </a:p>
        </p:txBody>
      </p:sp>
      <p:sp>
        <p:nvSpPr>
          <p:cNvPr id="7" name="Text Box 6"/>
          <p:cNvSpPr txBox="1"/>
          <p:nvPr/>
        </p:nvSpPr>
        <p:spPr>
          <a:xfrm>
            <a:off x="1054100" y="1847215"/>
            <a:ext cx="10083800" cy="1198880"/>
          </a:xfrm>
          <a:prstGeom prst="rect">
            <a:avLst/>
          </a:prstGeom>
          <a:noFill/>
        </p:spPr>
        <p:txBody>
          <a:bodyPr wrap="square" rtlCol="0">
            <a:spAutoFit/>
          </a:bodyPr>
          <a:lstStyle/>
          <a:p>
            <a:pPr>
              <a:spcBef>
                <a:spcPct val="50000"/>
              </a:spcBef>
              <a:buNone/>
            </a:pPr>
            <a:r>
              <a:rPr lang="en-US" sz="3600">
                <a:latin typeface="Times New Roman" panose="02020603050405020304" charset="0"/>
                <a:cs typeface="Times New Roman" panose="02020603050405020304" charset="0"/>
              </a:rPr>
              <a:t>Dựa vào 2 ảnh sau, phân biệt đâu là heo bình thường và heo bệnh? Tại sao?</a:t>
            </a:r>
          </a:p>
        </p:txBody>
      </p:sp>
      <p:pic>
        <p:nvPicPr>
          <p:cNvPr id="8" name="Content Placeholder 7" descr="heeo bị bệnh"/>
          <p:cNvPicPr>
            <a:picLocks noGrp="1" noChangeAspect="1"/>
          </p:cNvPicPr>
          <p:nvPr>
            <p:ph sz="half" idx="1"/>
          </p:nvPr>
        </p:nvPicPr>
        <p:blipFill>
          <a:blip r:embed="rId2"/>
          <a:stretch>
            <a:fillRect/>
          </a:stretch>
        </p:blipFill>
        <p:spPr>
          <a:xfrm>
            <a:off x="6802120" y="3046095"/>
            <a:ext cx="4551680" cy="3364230"/>
          </a:xfrm>
          <a:prstGeom prst="rect">
            <a:avLst/>
          </a:prstGeom>
        </p:spPr>
      </p:pic>
      <p:pic>
        <p:nvPicPr>
          <p:cNvPr id="9" name="Content Placeholder 8" descr="hinh_heo"/>
          <p:cNvPicPr>
            <a:picLocks noGrp="1" noChangeAspect="1"/>
          </p:cNvPicPr>
          <p:nvPr>
            <p:ph sz="half" idx="2"/>
          </p:nvPr>
        </p:nvPicPr>
        <p:blipFill>
          <a:blip r:embed="rId3"/>
          <a:stretch>
            <a:fillRect/>
          </a:stretch>
        </p:blipFill>
        <p:spPr>
          <a:xfrm>
            <a:off x="921385" y="3046095"/>
            <a:ext cx="5181600" cy="3364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6000">
              <a:schemeClr val="accent6">
                <a:lumMod val="20000"/>
                <a:lumOff val="80000"/>
              </a:schemeClr>
            </a:gs>
            <a:gs pos="5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Box 2"/>
          <p:cNvSpPr txBox="1"/>
          <p:nvPr/>
        </p:nvSpPr>
        <p:spPr>
          <a:xfrm>
            <a:off x="233680" y="285115"/>
            <a:ext cx="11503025"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Kết hợp với SGK cho biết bệnh truyền nhiễm và bệnh không truyền nhiễm: </a:t>
            </a:r>
          </a:p>
        </p:txBody>
      </p:sp>
      <p:graphicFrame>
        <p:nvGraphicFramePr>
          <p:cNvPr id="4" name="Table 3"/>
          <p:cNvGraphicFramePr/>
          <p:nvPr/>
        </p:nvGraphicFramePr>
        <p:xfrm>
          <a:off x="401955" y="1607185"/>
          <a:ext cx="11462385" cy="5124450"/>
        </p:xfrm>
        <a:graphic>
          <a:graphicData uri="http://schemas.openxmlformats.org/drawingml/2006/table">
            <a:tbl>
              <a:tblPr firstRow="1" bandRow="1">
                <a:tableStyleId>{5940675A-B579-460E-94D1-54222C63F5DA}</a:tableStyleId>
              </a:tblPr>
              <a:tblGrid>
                <a:gridCol w="5479415"/>
                <a:gridCol w="5982970"/>
              </a:tblGrid>
              <a:tr h="796290">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8160">
                <a:tc>
                  <a:txBody>
                    <a:bodyPr/>
                    <a:lstStyle/>
                    <a:p>
                      <a:pPr marL="0" lvl="0" indent="0">
                        <a:spcBef>
                          <a:spcPct val="0"/>
                        </a:spcBef>
                        <a:buNone/>
                      </a:pPr>
                      <a:endParaRPr sz="3600">
                        <a:latin typeface="Times New Roman" panose="02020603050405020304" charset="0"/>
                        <a:ea typeface="+mn-ea"/>
                        <a:sym typeface="+mn-ea"/>
                      </a:endParaRPr>
                    </a:p>
                    <a:p>
                      <a:pPr marL="0" lvl="0" indent="0" eaLnBrk="0" hangingPunct="0">
                        <a:spcBef>
                          <a:spcPct val="0"/>
                        </a:spcBef>
                        <a:buNone/>
                      </a:pPr>
                      <a:endParaRPr sz="3600">
                        <a:solidFill>
                          <a:srgbClr val="000000"/>
                        </a:solidFill>
                        <a:latin typeface="Times New Roman" panose="02020603050405020304" charset="0"/>
                        <a:ea typeface="+mn-ea"/>
                        <a:sym typeface="+mn-ea"/>
                      </a:endParaRPr>
                    </a:p>
                    <a:p>
                      <a:pPr marL="0" lvl="0" indent="0" eaLnBrk="0" hangingPunct="0">
                        <a:spcBef>
                          <a:spcPct val="0"/>
                        </a:spcBef>
                        <a:buNone/>
                      </a:pPr>
                      <a:endParaRPr sz="3600">
                        <a:latin typeface="Times New Roman" panose="02020603050405020304" charset="0"/>
                        <a:ea typeface="+mn-ea"/>
                        <a:sym typeface="+mn-ea"/>
                      </a:endParaRPr>
                    </a:p>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Text Box 5"/>
          <p:cNvSpPr txBox="1"/>
          <p:nvPr/>
        </p:nvSpPr>
        <p:spPr>
          <a:xfrm>
            <a:off x="401955" y="1786890"/>
            <a:ext cx="5634355" cy="706755"/>
          </a:xfrm>
          <a:prstGeom prst="rect">
            <a:avLst/>
          </a:prstGeom>
          <a:noFill/>
        </p:spPr>
        <p:txBody>
          <a:bodyPr wrap="square" rtlCol="0">
            <a:spAutoFit/>
            <a:scene3d>
              <a:camera prst="orthographicFront"/>
              <a:lightRig rig="threePt" dir="t"/>
            </a:scene3d>
          </a:bodyPr>
          <a:lstStyle/>
          <a:p>
            <a:pPr algn="ctr"/>
            <a:r>
              <a:rPr lang="en-US" sz="400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Bệnh truyền nhiễm </a:t>
            </a:r>
          </a:p>
        </p:txBody>
      </p:sp>
      <p:sp>
        <p:nvSpPr>
          <p:cNvPr id="7" name="Text Box 6"/>
          <p:cNvSpPr txBox="1"/>
          <p:nvPr/>
        </p:nvSpPr>
        <p:spPr>
          <a:xfrm>
            <a:off x="5904230" y="1786890"/>
            <a:ext cx="5960110" cy="706755"/>
          </a:xfrm>
          <a:prstGeom prst="rect">
            <a:avLst/>
          </a:prstGeom>
          <a:noFill/>
        </p:spPr>
        <p:txBody>
          <a:bodyPr wrap="square" rtlCol="0">
            <a:spAutoFit/>
            <a:scene3d>
              <a:camera prst="orthographicFront"/>
              <a:lightRig rig="threePt" dir="t"/>
            </a:scene3d>
          </a:bodyPr>
          <a:lstStyle/>
          <a:p>
            <a:pPr algn="ctr"/>
            <a:r>
              <a:rPr lang="en-US" sz="400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Bệnh không truyền nhiễm</a:t>
            </a:r>
          </a:p>
        </p:txBody>
      </p:sp>
      <p:sp>
        <p:nvSpPr>
          <p:cNvPr id="11" name="Rectangle 10"/>
          <p:cNvSpPr/>
          <p:nvPr/>
        </p:nvSpPr>
        <p:spPr>
          <a:xfrm>
            <a:off x="424180" y="2493010"/>
            <a:ext cx="4410710" cy="56896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574040" y="2493645"/>
            <a:ext cx="528955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Do vi sinh vật gây ra.</a:t>
            </a:r>
          </a:p>
        </p:txBody>
      </p:sp>
      <p:sp>
        <p:nvSpPr>
          <p:cNvPr id="13" name="Text Box 12"/>
          <p:cNvSpPr txBox="1"/>
          <p:nvPr/>
        </p:nvSpPr>
        <p:spPr>
          <a:xfrm>
            <a:off x="574040" y="3813175"/>
            <a:ext cx="515429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Gây tổn thấp vì làm chết nhiều vật nuôi.</a:t>
            </a:r>
          </a:p>
        </p:txBody>
      </p:sp>
      <p:sp>
        <p:nvSpPr>
          <p:cNvPr id="14" name="Text Box 13"/>
          <p:cNvSpPr txBox="1"/>
          <p:nvPr/>
        </p:nvSpPr>
        <p:spPr>
          <a:xfrm>
            <a:off x="574040" y="5560695"/>
            <a:ext cx="50069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Lây lan thành dịch</a:t>
            </a:r>
          </a:p>
        </p:txBody>
      </p:sp>
      <p:sp>
        <p:nvSpPr>
          <p:cNvPr id="15" name="Text Box 14"/>
          <p:cNvSpPr txBox="1"/>
          <p:nvPr/>
        </p:nvSpPr>
        <p:spPr>
          <a:xfrm>
            <a:off x="5963285" y="2493645"/>
            <a:ext cx="573976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phải vi sinh vật gây ra.</a:t>
            </a:r>
          </a:p>
        </p:txBody>
      </p:sp>
      <p:sp>
        <p:nvSpPr>
          <p:cNvPr id="16" name="Text Box 15"/>
          <p:cNvSpPr txBox="1"/>
          <p:nvPr/>
        </p:nvSpPr>
        <p:spPr>
          <a:xfrm>
            <a:off x="5963285" y="3813175"/>
            <a:ext cx="6066790"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làm chết nhiều vật nuôi.</a:t>
            </a:r>
          </a:p>
        </p:txBody>
      </p:sp>
      <p:sp>
        <p:nvSpPr>
          <p:cNvPr id="17" name="Text Box 16"/>
          <p:cNvSpPr txBox="1"/>
          <p:nvPr/>
        </p:nvSpPr>
        <p:spPr>
          <a:xfrm>
            <a:off x="5963285" y="5283835"/>
            <a:ext cx="573976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lây lan nhanh, không thành dịch.</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70" decel="100000"/>
                                        <p:tgtEl>
                                          <p:spTgt spid="12"/>
                                        </p:tgtEl>
                                      </p:cBhvr>
                                    </p:animEffect>
                                    <p:animScale>
                                      <p:cBhvr>
                                        <p:cTn id="33" dur="770" decel="100000"/>
                                        <p:tgtEl>
                                          <p:spTgt spid="12"/>
                                        </p:tgtEl>
                                      </p:cBhvr>
                                      <p:from x="10000" y="10000"/>
                                      <p:to x="200000" y="450000"/>
                                    </p:animScale>
                                    <p:animScale>
                                      <p:cBhvr>
                                        <p:cTn id="34" dur="1230" accel="100000" fill="hold">
                                          <p:stCondLst>
                                            <p:cond delay="770"/>
                                          </p:stCondLst>
                                        </p:cTn>
                                        <p:tgtEl>
                                          <p:spTgt spid="12"/>
                                        </p:tgtEl>
                                      </p:cBhvr>
                                      <p:from x="200000" y="450000"/>
                                      <p:to x="100000" y="100000"/>
                                    </p:animScale>
                                    <p:set>
                                      <p:cBhvr>
                                        <p:cTn id="35" dur="770" fill="hold"/>
                                        <p:tgtEl>
                                          <p:spTgt spid="12"/>
                                        </p:tgtEl>
                                        <p:attrNameLst>
                                          <p:attrName>ppt_x</p:attrName>
                                        </p:attrNameLst>
                                      </p:cBhvr>
                                      <p:to>
                                        <p:strVal val="(0.5)"/>
                                      </p:to>
                                    </p:set>
                                    <p:anim from="(0.5)" to="(#ppt_x)" calcmode="lin" valueType="num">
                                      <p:cBhvr>
                                        <p:cTn id="36" dur="1230" accel="100000" fill="hold">
                                          <p:stCondLst>
                                            <p:cond delay="770"/>
                                          </p:stCondLst>
                                        </p:cTn>
                                        <p:tgtEl>
                                          <p:spTgt spid="12"/>
                                        </p:tgtEl>
                                        <p:attrNameLst>
                                          <p:attrName>ppt_x</p:attrName>
                                        </p:attrNameLst>
                                      </p:cBhvr>
                                    </p:anim>
                                    <p:set>
                                      <p:cBhvr>
                                        <p:cTn id="37" dur="770" fill="hold"/>
                                        <p:tgtEl>
                                          <p:spTgt spid="12"/>
                                        </p:tgtEl>
                                        <p:attrNameLst>
                                          <p:attrName>ppt_y</p:attrName>
                                        </p:attrNameLst>
                                      </p:cBhvr>
                                      <p:to>
                                        <p:strVal val="(#ppt_y+0.4)"/>
                                      </p:to>
                                    </p:set>
                                    <p:anim from="(#ppt_y+0.4)" to="(#ppt_y)" calcmode="lin" valueType="num">
                                      <p:cBhvr>
                                        <p:cTn id="38" dur="1230" accel="100000" fill="hold">
                                          <p:stCondLst>
                                            <p:cond delay="770"/>
                                          </p:stCondLst>
                                        </p:cTn>
                                        <p:tgtEl>
                                          <p:spTgt spid="1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6"/>
                                        </p:tgtEl>
                                        <p:attrNameLst>
                                          <p:attrName>ppt_y</p:attrName>
                                        </p:attrNameLst>
                                      </p:cBhvr>
                                      <p:tavLst>
                                        <p:tav tm="0">
                                          <p:val>
                                            <p:strVal val="#ppt_y"/>
                                          </p:val>
                                        </p:tav>
                                        <p:tav tm="100000">
                                          <p:val>
                                            <p:strVal val="#ppt_y"/>
                                          </p:val>
                                        </p:tav>
                                      </p:tavLst>
                                    </p:anim>
                                    <p:anim calcmode="lin" valueType="num">
                                      <p:cBhvr>
                                        <p:cTn id="6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770" decel="100000"/>
                                        <p:tgtEl>
                                          <p:spTgt spid="14"/>
                                        </p:tgtEl>
                                      </p:cBhvr>
                                    </p:animEffect>
                                    <p:animScale>
                                      <p:cBhvr>
                                        <p:cTn id="76" dur="770" decel="100000"/>
                                        <p:tgtEl>
                                          <p:spTgt spid="14"/>
                                        </p:tgtEl>
                                      </p:cBhvr>
                                      <p:from x="10000" y="10000"/>
                                      <p:to x="200000" y="450000"/>
                                    </p:animScale>
                                    <p:animScale>
                                      <p:cBhvr>
                                        <p:cTn id="77" dur="1230" accel="100000" fill="hold">
                                          <p:stCondLst>
                                            <p:cond delay="770"/>
                                          </p:stCondLst>
                                        </p:cTn>
                                        <p:tgtEl>
                                          <p:spTgt spid="14"/>
                                        </p:tgtEl>
                                      </p:cBhvr>
                                      <p:from x="200000" y="450000"/>
                                      <p:to x="100000" y="100000"/>
                                    </p:animScale>
                                    <p:set>
                                      <p:cBhvr>
                                        <p:cTn id="78" dur="770" fill="hold"/>
                                        <p:tgtEl>
                                          <p:spTgt spid="14"/>
                                        </p:tgtEl>
                                        <p:attrNameLst>
                                          <p:attrName>ppt_x</p:attrName>
                                        </p:attrNameLst>
                                      </p:cBhvr>
                                      <p:to>
                                        <p:strVal val="(0.5)"/>
                                      </p:to>
                                    </p:set>
                                    <p:anim from="(0.5)" to="(#ppt_x)" calcmode="lin" valueType="num">
                                      <p:cBhvr>
                                        <p:cTn id="79" dur="1230" accel="100000" fill="hold">
                                          <p:stCondLst>
                                            <p:cond delay="770"/>
                                          </p:stCondLst>
                                        </p:cTn>
                                        <p:tgtEl>
                                          <p:spTgt spid="14"/>
                                        </p:tgtEl>
                                        <p:attrNameLst>
                                          <p:attrName>ppt_x</p:attrName>
                                        </p:attrNameLst>
                                      </p:cBhvr>
                                    </p:anim>
                                    <p:set>
                                      <p:cBhvr>
                                        <p:cTn id="80" dur="770" fill="hold"/>
                                        <p:tgtEl>
                                          <p:spTgt spid="14"/>
                                        </p:tgtEl>
                                        <p:attrNameLst>
                                          <p:attrName>ppt_y</p:attrName>
                                        </p:attrNameLst>
                                      </p:cBhvr>
                                      <p:to>
                                        <p:strVal val="(#ppt_y+0.4)"/>
                                      </p:to>
                                    </p:set>
                                    <p:anim from="(#ppt_y+0.4)" to="(#ppt_y)" calcmode="lin" valueType="num">
                                      <p:cBhvr>
                                        <p:cTn id="81" dur="1230" accel="100000" fill="hold">
                                          <p:stCondLst>
                                            <p:cond delay="770"/>
                                          </p:stCondLst>
                                        </p:cTn>
                                        <p:tgtEl>
                                          <p:spTgt spid="14"/>
                                        </p:tgtEl>
                                        <p:attrNameLst>
                                          <p:attrName>ppt_y</p:attrName>
                                        </p:attrNameLst>
                                      </p:cBhvr>
                                    </p:anim>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ppt_w*0.05"/>
                                          </p:val>
                                        </p:tav>
                                        <p:tav tm="100000">
                                          <p:val>
                                            <p:strVal val="#ppt_w"/>
                                          </p:val>
                                        </p:tav>
                                      </p:tavLst>
                                    </p:anim>
                                    <p:anim calcmode="lin" valueType="num">
                                      <p:cBhvr>
                                        <p:cTn id="87" dur="500" fill="hold"/>
                                        <p:tgtEl>
                                          <p:spTgt spid="17"/>
                                        </p:tgtEl>
                                        <p:attrNameLst>
                                          <p:attrName>ppt_h</p:attrName>
                                        </p:attrNameLst>
                                      </p:cBhvr>
                                      <p:tavLst>
                                        <p:tav tm="0">
                                          <p:val>
                                            <p:strVal val="#ppt_h"/>
                                          </p:val>
                                        </p:tav>
                                        <p:tav tm="100000">
                                          <p:val>
                                            <p:strVal val="#ppt_h"/>
                                          </p:val>
                                        </p:tav>
                                      </p:tavLst>
                                    </p:anim>
                                    <p:anim calcmode="lin" valueType="num">
                                      <p:cBhvr>
                                        <p:cTn id="88" dur="500" fill="hold"/>
                                        <p:tgtEl>
                                          <p:spTgt spid="17"/>
                                        </p:tgtEl>
                                        <p:attrNameLst>
                                          <p:attrName>ppt_x</p:attrName>
                                        </p:attrNameLst>
                                      </p:cBhvr>
                                      <p:tavLst>
                                        <p:tav tm="0">
                                          <p:val>
                                            <p:strVal val="#ppt_x-.2"/>
                                          </p:val>
                                        </p:tav>
                                        <p:tav tm="100000">
                                          <p:val>
                                            <p:strVal val="#ppt_x"/>
                                          </p:val>
                                        </p:tav>
                                      </p:tavLst>
                                    </p:anim>
                                    <p:anim calcmode="lin" valueType="num">
                                      <p:cBhvr>
                                        <p:cTn id="89" dur="500" fill="hold"/>
                                        <p:tgtEl>
                                          <p:spTgt spid="17"/>
                                        </p:tgtEl>
                                        <p:attrNameLst>
                                          <p:attrName>ppt_y</p:attrName>
                                        </p:attrNameLst>
                                      </p:cBhvr>
                                      <p:tavLst>
                                        <p:tav tm="0">
                                          <p:val>
                                            <p:strVal val="#ppt_y"/>
                                          </p:val>
                                        </p:tav>
                                        <p:tav tm="100000">
                                          <p:val>
                                            <p:strVal val="#ppt_y"/>
                                          </p:val>
                                        </p:tav>
                                      </p:tavLst>
                                    </p:anim>
                                    <p:animEffect transition="in" filter="fade">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687705" y="102235"/>
            <a:ext cx="5553710" cy="276923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Kể một vài bệnh do yếu tố bên trong?</a:t>
            </a:r>
          </a:p>
        </p:txBody>
      </p:sp>
      <p:pic>
        <p:nvPicPr>
          <p:cNvPr id="258065" name="Content Placeholder 258064" descr="MCj04174160000[1]"/>
          <p:cNvPicPr>
            <a:picLocks noChangeAspect="1"/>
          </p:cNvPicPr>
          <p:nvPr/>
        </p:nvPicPr>
        <p:blipFill>
          <a:blip r:embed="rId3"/>
          <a:stretch>
            <a:fillRect/>
          </a:stretch>
        </p:blipFill>
        <p:spPr>
          <a:xfrm>
            <a:off x="401955" y="3575685"/>
            <a:ext cx="1635125" cy="1783080"/>
          </a:xfrm>
          <a:prstGeom prst="rect">
            <a:avLst/>
          </a:prstGeom>
          <a:noFill/>
          <a:ln w="9525">
            <a:noFill/>
          </a:ln>
        </p:spPr>
      </p:pic>
      <p:sp>
        <p:nvSpPr>
          <p:cNvPr id="3" name="Right Arrow 2"/>
          <p:cNvSpPr/>
          <p:nvPr/>
        </p:nvSpPr>
        <p:spPr>
          <a:xfrm>
            <a:off x="2086610" y="4204970"/>
            <a:ext cx="835660" cy="5861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3053715" y="4036695"/>
            <a:ext cx="9282430" cy="706755"/>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Bạch tạng, dị tật bẩm sinh, rắn hai đầu..v.v.</a:t>
            </a:r>
          </a:p>
        </p:txBody>
      </p:sp>
      <p:sp>
        <p:nvSpPr>
          <p:cNvPr id="5" name="Oval Callout 4"/>
          <p:cNvSpPr/>
          <p:nvPr/>
        </p:nvSpPr>
        <p:spPr>
          <a:xfrm flipH="1">
            <a:off x="5126355" y="102235"/>
            <a:ext cx="7209790" cy="276923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Kể một vài bệnh do yếu tố bên ngoài?</a:t>
            </a:r>
          </a:p>
        </p:txBody>
      </p:sp>
      <p:sp>
        <p:nvSpPr>
          <p:cNvPr id="6" name="Text Box 5"/>
          <p:cNvSpPr txBox="1"/>
          <p:nvPr/>
        </p:nvSpPr>
        <p:spPr>
          <a:xfrm>
            <a:off x="2922270" y="4036695"/>
            <a:ext cx="8689975"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Môi trường sống, nhiệt độ, chấn thương, ngộ độc thức 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58065"/>
                                        </p:tgtEl>
                                        <p:attrNameLst>
                                          <p:attrName>style.visibility</p:attrName>
                                        </p:attrNameLst>
                                      </p:cBhvr>
                                      <p:to>
                                        <p:strVal val="visible"/>
                                      </p:to>
                                    </p:set>
                                    <p:anim calcmode="lin" valueType="num">
                                      <p:cBhvr>
                                        <p:cTn id="13" dur="1000" fill="hold"/>
                                        <p:tgtEl>
                                          <p:spTgt spid="258065"/>
                                        </p:tgtEl>
                                        <p:attrNameLst>
                                          <p:attrName>ppt_x</p:attrName>
                                        </p:attrNameLst>
                                      </p:cBhvr>
                                      <p:tavLst>
                                        <p:tav tm="0">
                                          <p:val>
                                            <p:strVal val="#ppt_x-.2"/>
                                          </p:val>
                                        </p:tav>
                                        <p:tav tm="100000">
                                          <p:val>
                                            <p:strVal val="#ppt_x"/>
                                          </p:val>
                                        </p:tav>
                                      </p:tavLst>
                                    </p:anim>
                                    <p:anim calcmode="lin" valueType="num">
                                      <p:cBhvr>
                                        <p:cTn id="14" dur="1000" fill="hold"/>
                                        <p:tgtEl>
                                          <p:spTgt spid="25806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5806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par>
                                <p:cTn id="37" presetID="6" presetClass="exit" presetSubtype="32" fill="hold" grpId="1" nodeType="withEffect">
                                  <p:stCondLst>
                                    <p:cond delay="0"/>
                                  </p:stCondLst>
                                  <p:childTnLst>
                                    <p:animEffect transition="out" filter="circle(out)">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par>
                                <p:cTn id="45" presetID="8" presetClass="exit" presetSubtype="32" fill="hold" grpId="1" nodeType="withEffect">
                                  <p:stCondLst>
                                    <p:cond delay="0"/>
                                  </p:stCondLst>
                                  <p:childTnLst>
                                    <p:animEffect transition="out" filter="diamond(out)">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p:bldP spid="4" grpId="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9090" y="997585"/>
            <a:ext cx="677100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 Nguyên nhân sinh ra bệnh:</a:t>
            </a:r>
          </a:p>
        </p:txBody>
      </p:sp>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3" name="Text Box 2"/>
          <p:cNvSpPr txBox="1"/>
          <p:nvPr/>
        </p:nvSpPr>
        <p:spPr>
          <a:xfrm>
            <a:off x="499745" y="133477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
        <p:nvSpPr>
          <p:cNvPr id="5" name="Text Box 4"/>
          <p:cNvSpPr txBox="1"/>
          <p:nvPr/>
        </p:nvSpPr>
        <p:spPr>
          <a:xfrm>
            <a:off x="1655445" y="1704340"/>
            <a:ext cx="720979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Có 2 yếu tố để phân loại bệnh: </a:t>
            </a:r>
          </a:p>
        </p:txBody>
      </p:sp>
      <p:sp>
        <p:nvSpPr>
          <p:cNvPr id="7" name="Text Box 6"/>
          <p:cNvSpPr txBox="1"/>
          <p:nvPr/>
        </p:nvSpPr>
        <p:spPr>
          <a:xfrm>
            <a:off x="219075" y="2349500"/>
            <a:ext cx="11238865" cy="1753235"/>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Bệnh truyền nhiễm: do các vi sinh vật ( vi khuẩn, vi rút) gây ra, lây lan nhanh thành dịch và làm tổn thất nghiêm trọng cho ngành chăn nuôi.  </a:t>
            </a:r>
          </a:p>
        </p:txBody>
      </p:sp>
      <p:sp>
        <p:nvSpPr>
          <p:cNvPr id="8" name="Text Box 7"/>
          <p:cNvSpPr txBox="1"/>
          <p:nvPr/>
        </p:nvSpPr>
        <p:spPr>
          <a:xfrm>
            <a:off x="219075" y="4102735"/>
            <a:ext cx="11238230" cy="1753235"/>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Bệnh không truyền nhiễm: do vật kí sinh như giun, sán, ve gây lây lan thành dịch, không làm chết nhiều vật nuôi được gọi là bệnh thông thường.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7" name="Text Box 6"/>
          <p:cNvSpPr txBox="1"/>
          <p:nvPr/>
        </p:nvSpPr>
        <p:spPr>
          <a:xfrm>
            <a:off x="339090" y="997585"/>
            <a:ext cx="785558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III. Phòng trị bệnh cho vật nuôi: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0903" name="Picture 7" descr="Cau hoi"/>
          <p:cNvPicPr>
            <a:picLocks noGrp="1" noChangeAspect="1"/>
          </p:cNvPicPr>
          <p:nvPr>
            <p:ph sz="half" idx="4294967295"/>
          </p:nvPr>
        </p:nvPicPr>
        <p:blipFill>
          <a:blip r:embed="rId3"/>
          <a:stretch>
            <a:fillRect/>
          </a:stretch>
        </p:blipFill>
        <p:spPr>
          <a:xfrm>
            <a:off x="111760" y="201930"/>
            <a:ext cx="1524000" cy="1524000"/>
          </a:xfrm>
          <a:prstGeom prst="rect">
            <a:avLst/>
          </a:prstGeom>
          <a:noFill/>
          <a:ln w="9525">
            <a:noFill/>
          </a:ln>
        </p:spPr>
      </p:pic>
      <p:pic>
        <p:nvPicPr>
          <p:cNvPr id="2" name="Content Placeholder 1"/>
          <p:cNvPicPr>
            <a:picLocks noGrp="1" noChangeAspect="1"/>
          </p:cNvPicPr>
          <p:nvPr>
            <p:ph sz="half" idx="4294967295"/>
          </p:nvPr>
        </p:nvPicPr>
        <p:blipFill>
          <a:blip r:embed="rId4"/>
          <a:stretch>
            <a:fillRect/>
          </a:stretch>
        </p:blipFill>
        <p:spPr>
          <a:xfrm>
            <a:off x="2168525" y="201930"/>
            <a:ext cx="9126855" cy="4184015"/>
          </a:xfrm>
          <a:prstGeom prst="rect">
            <a:avLst/>
          </a:prstGeom>
        </p:spPr>
      </p:pic>
      <p:sp>
        <p:nvSpPr>
          <p:cNvPr id="4" name="Rectangle 3"/>
          <p:cNvSpPr/>
          <p:nvPr/>
        </p:nvSpPr>
        <p:spPr>
          <a:xfrm>
            <a:off x="2493010" y="2757170"/>
            <a:ext cx="7206615" cy="134429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charset="0"/>
                <a:cs typeface="Times New Roman" panose="02020603050405020304" charset="0"/>
              </a:rPr>
              <a:t>Theo em, có nên ăn vật nuôi bị ốm hay bệnh không? Tại sao?</a:t>
            </a:r>
          </a:p>
        </p:txBody>
      </p:sp>
      <p:sp>
        <p:nvSpPr>
          <p:cNvPr id="5" name="Rectangle 4"/>
          <p:cNvSpPr/>
          <p:nvPr/>
        </p:nvSpPr>
        <p:spPr>
          <a:xfrm>
            <a:off x="2358390" y="2651125"/>
            <a:ext cx="7623810" cy="1450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Không nên, vì dễ lây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blinds(horizontal)">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par>
                                <p:cTn id="24" presetID="3" presetClass="exit" presetSubtype="10" fill="hold" grpId="1" nodeType="with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 y="5080"/>
            <a:ext cx="6857365" cy="3237865"/>
          </a:xfrm>
          <a:prstGeom prst="rect">
            <a:avLst/>
          </a:prstGeom>
        </p:spPr>
      </p:pic>
      <p:pic>
        <p:nvPicPr>
          <p:cNvPr id="3" name="Picture 2"/>
          <p:cNvPicPr>
            <a:picLocks noChangeAspect="1"/>
          </p:cNvPicPr>
          <p:nvPr/>
        </p:nvPicPr>
        <p:blipFill>
          <a:blip r:embed="rId3"/>
          <a:stretch>
            <a:fillRect/>
          </a:stretch>
        </p:blipFill>
        <p:spPr>
          <a:xfrm>
            <a:off x="6711950" y="3242945"/>
            <a:ext cx="5489575" cy="3601720"/>
          </a:xfrm>
          <a:prstGeom prst="rect">
            <a:avLst/>
          </a:prstGeom>
        </p:spPr>
      </p:pic>
      <p:sp>
        <p:nvSpPr>
          <p:cNvPr id="4" name="Text Box 3"/>
          <p:cNvSpPr txBox="1"/>
          <p:nvPr/>
        </p:nvSpPr>
        <p:spPr>
          <a:xfrm>
            <a:off x="333375" y="4194175"/>
            <a:ext cx="5289550" cy="144526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Vệ sinh chuồng trại cho vật nuôi</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 y="-10795"/>
            <a:ext cx="7619365" cy="4961890"/>
          </a:xfrm>
          <a:prstGeom prst="rect">
            <a:avLst/>
          </a:prstGeom>
        </p:spPr>
      </p:pic>
      <p:sp>
        <p:nvSpPr>
          <p:cNvPr id="3" name="Text Box 2"/>
          <p:cNvSpPr txBox="1"/>
          <p:nvPr/>
        </p:nvSpPr>
        <p:spPr>
          <a:xfrm>
            <a:off x="7737475" y="1915160"/>
            <a:ext cx="4431030" cy="193802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Tiêm ngừa cho vật nuôi tránh khỏi bệnh tật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5" y="23495"/>
            <a:ext cx="4285615" cy="2240915"/>
          </a:xfrm>
          <a:prstGeom prst="rect">
            <a:avLst/>
          </a:prstGeom>
        </p:spPr>
      </p:pic>
      <p:pic>
        <p:nvPicPr>
          <p:cNvPr id="3" name="Picture 2"/>
          <p:cNvPicPr>
            <a:picLocks noChangeAspect="1"/>
          </p:cNvPicPr>
          <p:nvPr/>
        </p:nvPicPr>
        <p:blipFill>
          <a:blip r:embed="rId3"/>
          <a:stretch>
            <a:fillRect/>
          </a:stretch>
        </p:blipFill>
        <p:spPr>
          <a:xfrm>
            <a:off x="18415" y="2264410"/>
            <a:ext cx="4285615" cy="3190240"/>
          </a:xfrm>
          <a:prstGeom prst="rect">
            <a:avLst/>
          </a:prstGeom>
        </p:spPr>
      </p:pic>
      <p:pic>
        <p:nvPicPr>
          <p:cNvPr id="4" name="Picture 3"/>
          <p:cNvPicPr>
            <a:picLocks noChangeAspect="1"/>
          </p:cNvPicPr>
          <p:nvPr/>
        </p:nvPicPr>
        <p:blipFill>
          <a:blip r:embed="rId4"/>
          <a:stretch>
            <a:fillRect/>
          </a:stretch>
        </p:blipFill>
        <p:spPr>
          <a:xfrm>
            <a:off x="4304030" y="2264410"/>
            <a:ext cx="4257040" cy="3189605"/>
          </a:xfrm>
          <a:prstGeom prst="rect">
            <a:avLst/>
          </a:prstGeom>
        </p:spPr>
      </p:pic>
      <p:sp>
        <p:nvSpPr>
          <p:cNvPr id="5" name="Text Box 4"/>
          <p:cNvSpPr txBox="1"/>
          <p:nvPr/>
        </p:nvSpPr>
        <p:spPr>
          <a:xfrm>
            <a:off x="4937760" y="482600"/>
            <a:ext cx="6098540"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Cho vật nuôi ăn đầy đủ các thức ăn dinh dưỡng.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7" name="Text Box 6"/>
          <p:cNvSpPr txBox="1"/>
          <p:nvPr/>
        </p:nvSpPr>
        <p:spPr>
          <a:xfrm>
            <a:off x="339090" y="997585"/>
            <a:ext cx="785558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III. Phòng trị bệnh cho vật nuôi:</a:t>
            </a:r>
          </a:p>
        </p:txBody>
      </p:sp>
      <p:sp>
        <p:nvSpPr>
          <p:cNvPr id="2" name="Text Box 1"/>
          <p:cNvSpPr txBox="1"/>
          <p:nvPr/>
        </p:nvSpPr>
        <p:spPr>
          <a:xfrm>
            <a:off x="694690" y="1791970"/>
            <a:ext cx="990790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Chăm sóc chu đáo cho từng vật nuôi.</a:t>
            </a:r>
          </a:p>
        </p:txBody>
      </p:sp>
      <p:sp>
        <p:nvSpPr>
          <p:cNvPr id="3" name="Text Box 2"/>
          <p:cNvSpPr txBox="1"/>
          <p:nvPr/>
        </p:nvSpPr>
        <p:spPr>
          <a:xfrm>
            <a:off x="694690" y="2437130"/>
            <a:ext cx="927290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Cho vật nuôi ăn đầy đủ các chất dinh dưỡng.</a:t>
            </a:r>
          </a:p>
        </p:txBody>
      </p:sp>
      <p:sp>
        <p:nvSpPr>
          <p:cNvPr id="4" name="Text Box 3"/>
          <p:cNvSpPr txBox="1"/>
          <p:nvPr/>
        </p:nvSpPr>
        <p:spPr>
          <a:xfrm>
            <a:off x="694690" y="3082290"/>
            <a:ext cx="1165669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Vệ sinh môi trường sạch sẽ ( thức ăn, nước uống, chuồng trại).</a:t>
            </a:r>
          </a:p>
        </p:txBody>
      </p:sp>
      <p:sp>
        <p:nvSpPr>
          <p:cNvPr id="6" name="Text Box 5"/>
          <p:cNvSpPr txBox="1"/>
          <p:nvPr/>
        </p:nvSpPr>
        <p:spPr>
          <a:xfrm>
            <a:off x="694690" y="4281170"/>
            <a:ext cx="998220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Báo ngay cho bác sĩ thú ý khi có dịch bệnh.</a:t>
            </a:r>
          </a:p>
        </p:txBody>
      </p:sp>
      <p:sp>
        <p:nvSpPr>
          <p:cNvPr id="8" name="Text Box 7"/>
          <p:cNvSpPr txBox="1"/>
          <p:nvPr/>
        </p:nvSpPr>
        <p:spPr>
          <a:xfrm>
            <a:off x="694690" y="4926330"/>
            <a:ext cx="54768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Tiêm phòng vắc - xin.</a:t>
            </a:r>
          </a:p>
        </p:txBody>
      </p:sp>
      <p:sp>
        <p:nvSpPr>
          <p:cNvPr id="9" name="Text Box 8"/>
          <p:cNvSpPr txBox="1"/>
          <p:nvPr/>
        </p:nvSpPr>
        <p:spPr>
          <a:xfrm>
            <a:off x="-10160" y="133350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1" nodeType="clickEffect">
                                  <p:stCondLst>
                                    <p:cond delay="0"/>
                                  </p:stCondLst>
                                  <p:iterate type="lt">
                                    <p:tmPct val="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770" decel="100000"/>
                                        <p:tgtEl>
                                          <p:spTgt spid="8"/>
                                        </p:tgtEl>
                                      </p:cBhvr>
                                    </p:animEffect>
                                    <p:animScale>
                                      <p:cBhvr>
                                        <p:cTn id="40" dur="770" decel="100000"/>
                                        <p:tgtEl>
                                          <p:spTgt spid="8"/>
                                        </p:tgtEl>
                                      </p:cBhvr>
                                      <p:from x="10000" y="10000"/>
                                      <p:to x="200000" y="450000"/>
                                    </p:animScale>
                                    <p:animScale>
                                      <p:cBhvr>
                                        <p:cTn id="41" dur="1230" accel="100000" fill="hold">
                                          <p:stCondLst>
                                            <p:cond delay="770"/>
                                          </p:stCondLst>
                                        </p:cTn>
                                        <p:tgtEl>
                                          <p:spTgt spid="8"/>
                                        </p:tgtEl>
                                      </p:cBhvr>
                                      <p:from x="200000" y="450000"/>
                                      <p:to x="100000" y="100000"/>
                                    </p:animScale>
                                    <p:set>
                                      <p:cBhvr>
                                        <p:cTn id="42" dur="770" fill="hold"/>
                                        <p:tgtEl>
                                          <p:spTgt spid="8"/>
                                        </p:tgtEl>
                                        <p:attrNameLst>
                                          <p:attrName>ppt_x</p:attrName>
                                        </p:attrNameLst>
                                      </p:cBhvr>
                                      <p:to>
                                        <p:strVal val="(0.5)"/>
                                      </p:to>
                                    </p:set>
                                    <p:anim from="(0.5)" to="(#ppt_x)" calcmode="lin" valueType="num">
                                      <p:cBhvr>
                                        <p:cTn id="43" dur="1230" accel="100000" fill="hold">
                                          <p:stCondLst>
                                            <p:cond delay="770"/>
                                          </p:stCondLst>
                                        </p:cTn>
                                        <p:tgtEl>
                                          <p:spTgt spid="8"/>
                                        </p:tgtEl>
                                        <p:attrNameLst>
                                          <p:attrName>ppt_x</p:attrName>
                                        </p:attrNameLst>
                                      </p:cBhvr>
                                    </p:anim>
                                    <p:set>
                                      <p:cBhvr>
                                        <p:cTn id="44" dur="770" fill="hold"/>
                                        <p:tgtEl>
                                          <p:spTgt spid="8"/>
                                        </p:tgtEl>
                                        <p:attrNameLst>
                                          <p:attrName>ppt_y</p:attrName>
                                        </p:attrNameLst>
                                      </p:cBhvr>
                                      <p:to>
                                        <p:strVal val="(#ppt_y+0.4)"/>
                                      </p:to>
                                    </p:set>
                                    <p:anim from="(#ppt_y+0.4)" to="(#ppt_y)" calcmode="lin" valueType="num">
                                      <p:cBhvr>
                                        <p:cTn id="45"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88005" y="2078990"/>
            <a:ext cx="5434330" cy="1568450"/>
          </a:xfrm>
          <a:prstGeom prst="rect">
            <a:avLst/>
          </a:prstGeom>
          <a:noFill/>
          <a:ln>
            <a:noFill/>
          </a:ln>
        </p:spPr>
        <p:txBody>
          <a:bodyPr wrap="square" rtlCol="0" anchor="t">
            <a:spAutoFit/>
          </a:bodyPr>
          <a:lstStyle/>
          <a:p>
            <a:pPr algn="ctr"/>
            <a:r>
              <a:rPr lang="en-US" altLang="zh-C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charset="0"/>
                <a:cs typeface="Times New Roman" panose="02020603050405020304" charset="0"/>
              </a:rPr>
              <a:t>Hết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8" name="Content Placeholder 7" descr="heeo bị bệnh"/>
          <p:cNvPicPr>
            <a:picLocks noGrp="1" noChangeAspect="1"/>
          </p:cNvPicPr>
          <p:nvPr>
            <p:ph sz="half" idx="1"/>
          </p:nvPr>
        </p:nvPicPr>
        <p:blipFill>
          <a:blip r:embed="rId2"/>
          <a:stretch>
            <a:fillRect/>
          </a:stretch>
        </p:blipFill>
        <p:spPr>
          <a:xfrm>
            <a:off x="6567170" y="123825"/>
            <a:ext cx="5289550" cy="3364865"/>
          </a:xfrm>
          <a:prstGeom prst="rect">
            <a:avLst/>
          </a:prstGeom>
        </p:spPr>
      </p:pic>
      <p:pic>
        <p:nvPicPr>
          <p:cNvPr id="9" name="Content Placeholder 8" descr="hinh_heo"/>
          <p:cNvPicPr>
            <a:picLocks noGrp="1" noChangeAspect="1"/>
          </p:cNvPicPr>
          <p:nvPr>
            <p:ph sz="half" idx="2"/>
          </p:nvPr>
        </p:nvPicPr>
        <p:blipFill>
          <a:blip r:embed="rId3"/>
          <a:stretch>
            <a:fillRect/>
          </a:stretch>
        </p:blipFill>
        <p:spPr>
          <a:xfrm>
            <a:off x="669290" y="123825"/>
            <a:ext cx="5181600" cy="3364230"/>
          </a:xfrm>
          <a:prstGeom prst="rect">
            <a:avLst/>
          </a:prstGeom>
        </p:spPr>
      </p:pic>
      <p:cxnSp>
        <p:nvCxnSpPr>
          <p:cNvPr id="2" name="Straight Arrow Connector 1"/>
          <p:cNvCxnSpPr/>
          <p:nvPr/>
        </p:nvCxnSpPr>
        <p:spPr>
          <a:xfrm>
            <a:off x="974090" y="3688080"/>
            <a:ext cx="1335405" cy="1445260"/>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3" name="Straight Arrow Connector 2"/>
          <p:cNvCxnSpPr/>
          <p:nvPr/>
        </p:nvCxnSpPr>
        <p:spPr>
          <a:xfrm flipH="1">
            <a:off x="9253855" y="3758565"/>
            <a:ext cx="2136775" cy="1304290"/>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5" name="Text Box 4"/>
          <p:cNvSpPr txBox="1"/>
          <p:nvPr/>
        </p:nvSpPr>
        <p:spPr>
          <a:xfrm>
            <a:off x="974090" y="5133340"/>
            <a:ext cx="4572000" cy="76835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Heo bình thường </a:t>
            </a:r>
          </a:p>
        </p:txBody>
      </p:sp>
      <p:sp>
        <p:nvSpPr>
          <p:cNvPr id="10" name="Text Box 9"/>
          <p:cNvSpPr txBox="1"/>
          <p:nvPr/>
        </p:nvSpPr>
        <p:spPr>
          <a:xfrm>
            <a:off x="7761605" y="5133340"/>
            <a:ext cx="3629025" cy="76835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Heo bị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lowchart: Preparation 3">
            <a:hlinkClick r:id="rId3" action="ppaction://hlinksldjump"/>
          </p:cNvPr>
          <p:cNvSpPr/>
          <p:nvPr/>
        </p:nvSpPr>
        <p:spPr>
          <a:xfrm>
            <a:off x="953135"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1</a:t>
            </a:r>
          </a:p>
        </p:txBody>
      </p:sp>
      <p:sp>
        <p:nvSpPr>
          <p:cNvPr id="13" name="Flowchart: Preparation 12">
            <a:hlinkClick r:id="rId4" action="ppaction://hlinksldjump"/>
          </p:cNvPr>
          <p:cNvSpPr/>
          <p:nvPr/>
        </p:nvSpPr>
        <p:spPr>
          <a:xfrm>
            <a:off x="4661535"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2</a:t>
            </a:r>
          </a:p>
        </p:txBody>
      </p:sp>
      <p:sp>
        <p:nvSpPr>
          <p:cNvPr id="17" name="Rectangle 16"/>
          <p:cNvSpPr/>
          <p:nvPr/>
        </p:nvSpPr>
        <p:spPr>
          <a:xfrm>
            <a:off x="953135" y="739775"/>
            <a:ext cx="10800715" cy="1568450"/>
          </a:xfrm>
          <a:prstGeom prst="rect">
            <a:avLst/>
          </a:prstGeom>
          <a:noFill/>
          <a:ln>
            <a:noFill/>
          </a:ln>
        </p:spPr>
        <p:txBody>
          <a:bodyPr wrap="square" rtlCol="0" anchor="t">
            <a:prstTxWarp prst="textChevron">
              <a:avLst/>
            </a:prstTxWarp>
            <a:spAutoFit/>
          </a:bodyPr>
          <a:lstStyle/>
          <a:p>
            <a:pPr algn="ctr"/>
            <a:r>
              <a:rPr lang="en-US" altLang="zh-CN" sz="9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rPr>
              <a:t>ĐỐ VUI ĐỂ HỌC</a:t>
            </a:r>
          </a:p>
        </p:txBody>
      </p:sp>
      <p:sp>
        <p:nvSpPr>
          <p:cNvPr id="18" name="Flowchart: Preparation 17">
            <a:hlinkClick r:id="rId5" action="ppaction://hlinksldjump"/>
          </p:cNvPr>
          <p:cNvSpPr/>
          <p:nvPr/>
        </p:nvSpPr>
        <p:spPr>
          <a:xfrm>
            <a:off x="8448040"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3</a:t>
            </a:r>
          </a:p>
        </p:txBody>
      </p:sp>
      <p:sp>
        <p:nvSpPr>
          <p:cNvPr id="19" name="Right Arrow 18">
            <a:hlinkClick r:id="rId6" action="ppaction://hlinksldjump"/>
          </p:cNvPr>
          <p:cNvSpPr/>
          <p:nvPr/>
        </p:nvSpPr>
        <p:spPr>
          <a:xfrm>
            <a:off x="9191625" y="5353050"/>
            <a:ext cx="2403475" cy="144462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charset="0"/>
                <a:cs typeface="Times New Roman" panose="02020603050405020304" charset="0"/>
              </a:rPr>
              <a:t>Tiếp</a:t>
            </a:r>
          </a:p>
        </p:txBody>
      </p:sp>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01625" y="100965"/>
            <a:ext cx="11588750" cy="13188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1: Vắc-xin chỉ sử dụng với vật nuôi khi:</a:t>
            </a:r>
          </a:p>
        </p:txBody>
      </p:sp>
      <p:sp>
        <p:nvSpPr>
          <p:cNvPr id="4" name="Text Box 3"/>
          <p:cNvSpPr txBox="1"/>
          <p:nvPr/>
        </p:nvSpPr>
        <p:spPr>
          <a:xfrm>
            <a:off x="706755" y="1894205"/>
            <a:ext cx="381825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A. Khỏe mạnh </a:t>
            </a:r>
          </a:p>
        </p:txBody>
      </p:sp>
      <p:sp>
        <p:nvSpPr>
          <p:cNvPr id="5" name="Text Box 4"/>
          <p:cNvSpPr txBox="1"/>
          <p:nvPr/>
        </p:nvSpPr>
        <p:spPr>
          <a:xfrm>
            <a:off x="706755" y="2875915"/>
            <a:ext cx="427355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B. Sắp bị bệnh</a:t>
            </a:r>
          </a:p>
        </p:txBody>
      </p:sp>
      <p:sp>
        <p:nvSpPr>
          <p:cNvPr id="6" name="chưa mang"/>
          <p:cNvSpPr txBox="1"/>
          <p:nvPr/>
        </p:nvSpPr>
        <p:spPr>
          <a:xfrm>
            <a:off x="706755" y="3816985"/>
            <a:ext cx="667766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C. Chưa mang mầm bệnh</a:t>
            </a:r>
          </a:p>
        </p:txBody>
      </p:sp>
      <p:sp>
        <p:nvSpPr>
          <p:cNvPr id="7" name="D"/>
          <p:cNvSpPr txBox="1"/>
          <p:nvPr/>
        </p:nvSpPr>
        <p:spPr>
          <a:xfrm>
            <a:off x="706755" y="4758055"/>
            <a:ext cx="485521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D. Tất cả đều đúng</a:t>
            </a:r>
          </a:p>
        </p:txBody>
      </p:sp>
      <p:sp>
        <p:nvSpPr>
          <p:cNvPr id="8" name="Left Arrow 7">
            <a:hlinkClick r:id="rId3" action="ppaction://hlinksldjump"/>
          </p:cNvPr>
          <p:cNvSpPr/>
          <p:nvPr/>
        </p:nvSpPr>
        <p:spPr>
          <a:xfrm>
            <a:off x="9705975" y="573278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4" presetClass="exit" presetSubtype="32" fill="hold" grpId="1" nodeType="clickEffect">
                                  <p:stCondLst>
                                    <p:cond delay="0"/>
                                  </p:stCondLst>
                                  <p:childTnLst>
                                    <p:animEffect transition="out" filter="box(out)">
                                      <p:cBhvr>
                                        <p:cTn id="36" dur="1000"/>
                                        <p:tgtEl>
                                          <p:spTgt spid="5"/>
                                        </p:tgtEl>
                                      </p:cBhvr>
                                    </p:animEffect>
                                    <p:set>
                                      <p:cBhvr>
                                        <p:cTn id="3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5" presetClass="exit" presetSubtype="10" fill="hold" grpId="1" nodeType="clickEffect">
                                  <p:stCondLst>
                                    <p:cond delay="0"/>
                                  </p:stCondLst>
                                  <p:childTnLst>
                                    <p:animEffect transition="out" filter="checkerboard(across)">
                                      <p:cBhvr>
                                        <p:cTn id="42" dur="1000"/>
                                        <p:tgtEl>
                                          <p:spTgt spid="6"/>
                                        </p:tgtEl>
                                      </p:cBhvr>
                                    </p:animEffect>
                                    <p:set>
                                      <p:cBhvr>
                                        <p:cTn id="43" dur="1" fill="hold">
                                          <p:stCondLst>
                                            <p:cond delay="998"/>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34" presetClass="emph" presetSubtype="0" fill="hold" grpId="1" nodeType="clickEffect">
                                  <p:stCondLst>
                                    <p:cond delay="0"/>
                                  </p:stCondLst>
                                  <p:iterate type="lt">
                                    <p:tmPct val="1000"/>
                                  </p:iterate>
                                  <p:childTnLst>
                                    <p:animMotion origin="layout" path="M 0.0 0.0 L 0.0 -0.07213" pathEditMode="relative" ptsTypes="">
                                      <p:cBhvr>
                                        <p:cTn id="54" dur="250" accel="50000" decel="50000" autoRev="1" fill="hold">
                                          <p:stCondLst>
                                            <p:cond delay="0"/>
                                          </p:stCondLst>
                                        </p:cTn>
                                        <p:tgtEl>
                                          <p:spTgt spid="4"/>
                                        </p:tgtEl>
                                        <p:attrNameLst>
                                          <p:attrName>ppt_x</p:attrName>
                                          <p:attrName>ppt_y</p:attrName>
                                        </p:attrNameLst>
                                      </p:cBhvr>
                                    </p:animMotion>
                                    <p:animRot by="1500000">
                                      <p:cBhvr>
                                        <p:cTn id="55" dur="125" fill="hold">
                                          <p:stCondLst>
                                            <p:cond delay="0"/>
                                          </p:stCondLst>
                                        </p:cTn>
                                        <p:tgtEl>
                                          <p:spTgt spid="4"/>
                                        </p:tgtEl>
                                        <p:attrNameLst>
                                          <p:attrName>r</p:attrName>
                                        </p:attrNameLst>
                                      </p:cBhvr>
                                    </p:animRot>
                                    <p:animRot by="-1500000">
                                      <p:cBhvr>
                                        <p:cTn id="56" dur="125" fill="hold">
                                          <p:stCondLst>
                                            <p:cond delay="125"/>
                                          </p:stCondLst>
                                        </p:cTn>
                                        <p:tgtEl>
                                          <p:spTgt spid="4"/>
                                        </p:tgtEl>
                                        <p:attrNameLst>
                                          <p:attrName>r</p:attrName>
                                        </p:attrNameLst>
                                      </p:cBhvr>
                                    </p:animRot>
                                    <p:animRot by="-1500000">
                                      <p:cBhvr>
                                        <p:cTn id="57" dur="125" fill="hold">
                                          <p:stCondLst>
                                            <p:cond delay="250"/>
                                          </p:stCondLst>
                                        </p:cTn>
                                        <p:tgtEl>
                                          <p:spTgt spid="4"/>
                                        </p:tgtEl>
                                        <p:attrNameLst>
                                          <p:attrName>r</p:attrName>
                                        </p:attrNameLst>
                                      </p:cBhvr>
                                    </p:animRot>
                                    <p:animRot by="1500000">
                                      <p:cBhvr>
                                        <p:cTn id="58" dur="125" fill="hold">
                                          <p:stCondLst>
                                            <p:cond delay="375"/>
                                          </p:stCondLst>
                                        </p:cTn>
                                        <p:tgtEl>
                                          <p:spTgt spid="4"/>
                                        </p:tgtEl>
                                        <p:attrNameLst>
                                          <p:attrName>r</p:attrName>
                                        </p:attrNameLst>
                                      </p:cBhvr>
                                    </p:animRot>
                                  </p:childTnLst>
                                  <p:subTnLst>
                                    <p:audio>
                                      <p:cMediaNode>
                                        <p:cTn display="1"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childTnLst>
        </p:cTn>
      </p:par>
    </p:tnLst>
    <p:bldLst>
      <p:bldP spid="3" grpId="0" bldLvl="0" animBg="1"/>
      <p:bldP spid="4" grpId="0"/>
      <p:bldP spid="4" grpId="1"/>
      <p:bldP spid="5" grpId="0"/>
      <p:bldP spid="5" grpId="1"/>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01625" y="364490"/>
            <a:ext cx="11588750" cy="13188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2: Bệnh truyền nhiễm gồm:</a:t>
            </a:r>
          </a:p>
        </p:txBody>
      </p:sp>
      <p:sp>
        <p:nvSpPr>
          <p:cNvPr id="4" name="Text Box 3"/>
          <p:cNvSpPr txBox="1"/>
          <p:nvPr/>
        </p:nvSpPr>
        <p:spPr>
          <a:xfrm>
            <a:off x="706755" y="1925955"/>
            <a:ext cx="1002411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A. Bệnh sán lá gan bò, ghẻ chân gà, ngã gãy chân gà. </a:t>
            </a:r>
          </a:p>
        </p:txBody>
      </p:sp>
      <p:sp>
        <p:nvSpPr>
          <p:cNvPr id="5" name="giun dua"/>
          <p:cNvSpPr txBox="1"/>
          <p:nvPr/>
        </p:nvSpPr>
        <p:spPr>
          <a:xfrm>
            <a:off x="707390" y="2844165"/>
            <a:ext cx="856234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B. Giun đũa gà, sán lá gan bò, niucason gà.</a:t>
            </a:r>
          </a:p>
        </p:txBody>
      </p:sp>
      <p:sp>
        <p:nvSpPr>
          <p:cNvPr id="6" name="Text Box 5"/>
          <p:cNvSpPr txBox="1"/>
          <p:nvPr/>
        </p:nvSpPr>
        <p:spPr>
          <a:xfrm>
            <a:off x="706755" y="3683635"/>
            <a:ext cx="1099820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C. Tụ huyết trùng lợn, dịch tả lợn, niucason gà.</a:t>
            </a:r>
          </a:p>
        </p:txBody>
      </p:sp>
      <p:sp>
        <p:nvSpPr>
          <p:cNvPr id="7" name="rận"/>
          <p:cNvSpPr txBox="1"/>
          <p:nvPr/>
        </p:nvSpPr>
        <p:spPr>
          <a:xfrm>
            <a:off x="707390" y="4522470"/>
            <a:ext cx="85629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D. Rận ở chó, dịch tả lợn, ghẻ chân gà. </a:t>
            </a:r>
          </a:p>
        </p:txBody>
      </p:sp>
      <p:sp>
        <p:nvSpPr>
          <p:cNvPr id="8" name="Left Arrow 7">
            <a:hlinkClick r:id="rId3" action="ppaction://hlinksldjump"/>
          </p:cNvPr>
          <p:cNvSpPr/>
          <p:nvPr/>
        </p:nvSpPr>
        <p:spPr>
          <a:xfrm>
            <a:off x="9705975" y="573278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8" presetClass="exit" presetSubtype="32" fill="hold" grpId="1" nodeType="clickEffect">
                                  <p:stCondLst>
                                    <p:cond delay="0"/>
                                  </p:stCondLst>
                                  <p:childTnLst>
                                    <p:animEffect transition="out" filter="diamond(out)">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1000"/>
                                        <p:tgtEl>
                                          <p:spTgt spid="5"/>
                                        </p:tgtEl>
                                        <p:attrNameLst>
                                          <p:attrName>ppt_x</p:attrName>
                                        </p:attrNameLst>
                                      </p:cBhvr>
                                      <p:tavLst>
                                        <p:tav tm="0">
                                          <p:val>
                                            <p:strVal val="ppt_x"/>
                                          </p:val>
                                        </p:tav>
                                        <p:tav tm="100000">
                                          <p:val>
                                            <p:strVal val="ppt_x"/>
                                          </p:val>
                                        </p:tav>
                                      </p:tavLst>
                                    </p:anim>
                                    <p:anim calcmode="lin" valueType="num">
                                      <p:cBhvr additive="base">
                                        <p:cTn id="43" dur="1000"/>
                                        <p:tgtEl>
                                          <p:spTgt spid="5"/>
                                        </p:tgtEl>
                                        <p:attrNameLst>
                                          <p:attrName>ppt_y</p:attrName>
                                        </p:attrNameLst>
                                      </p:cBhvr>
                                      <p:tavLst>
                                        <p:tav tm="0">
                                          <p:val>
                                            <p:strVal val="ppt_y"/>
                                          </p:val>
                                        </p:tav>
                                        <p:tav tm="100000">
                                          <p:val>
                                            <p:strVal val="1+ppt_h/2"/>
                                          </p:val>
                                        </p:tav>
                                      </p:tavLst>
                                    </p:anim>
                                    <p:set>
                                      <p:cBhvr>
                                        <p:cTn id="44" dur="1" fill="hold">
                                          <p:stCondLst>
                                            <p:cond delay="998"/>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2" presetClass="exit" presetSubtype="4" fill="hold" grpId="1" nodeType="clickEffect">
                                  <p:stCondLst>
                                    <p:cond delay="0"/>
                                  </p:stCondLst>
                                  <p:childTnLst>
                                    <p:anim calcmode="lin" valueType="num">
                                      <p:cBhvr additive="base">
                                        <p:cTn id="49" dur="500"/>
                                        <p:tgtEl>
                                          <p:spTgt spid="7"/>
                                        </p:tgtEl>
                                        <p:attrNameLst>
                                          <p:attrName>ppt_y</p:attrName>
                                        </p:attrNameLst>
                                      </p:cBhvr>
                                      <p:tavLst>
                                        <p:tav tm="0">
                                          <p:val>
                                            <p:strVal val="#ppt_y"/>
                                          </p:val>
                                        </p:tav>
                                        <p:tav tm="100000">
                                          <p:val>
                                            <p:strVal val="#ppt_y+#ppt_h*1.125000"/>
                                          </p:val>
                                        </p:tav>
                                      </p:tavLst>
                                    </p:anim>
                                    <p:animEffect transition="out" filter="wipe(dow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34" presetClass="emph" presetSubtype="0" fill="hold" grpId="1" nodeType="clickEffect">
                                  <p:stCondLst>
                                    <p:cond delay="0"/>
                                  </p:stCondLst>
                                  <p:iterate type="lt">
                                    <p:tmPct val="1000"/>
                                  </p:iterate>
                                  <p:childTnLst>
                                    <p:animMotion origin="layout" path="M 0.0 0.0 L 0.0 -0.07213" pathEditMode="relative" ptsTypes="">
                                      <p:cBhvr>
                                        <p:cTn id="56" dur="250" accel="50000" decel="50000" autoRev="1" fill="hold">
                                          <p:stCondLst>
                                            <p:cond delay="0"/>
                                          </p:stCondLst>
                                        </p:cTn>
                                        <p:tgtEl>
                                          <p:spTgt spid="6"/>
                                        </p:tgtEl>
                                        <p:attrNameLst>
                                          <p:attrName>ppt_x</p:attrName>
                                          <p:attrName>ppt_y</p:attrName>
                                        </p:attrNameLst>
                                      </p:cBhvr>
                                    </p:animMotion>
                                    <p:animRot by="1500000">
                                      <p:cBhvr>
                                        <p:cTn id="57" dur="125" fill="hold">
                                          <p:stCondLst>
                                            <p:cond delay="0"/>
                                          </p:stCondLst>
                                        </p:cTn>
                                        <p:tgtEl>
                                          <p:spTgt spid="6"/>
                                        </p:tgtEl>
                                        <p:attrNameLst>
                                          <p:attrName>r</p:attrName>
                                        </p:attrNameLst>
                                      </p:cBhvr>
                                    </p:animRot>
                                    <p:animRot by="-1500000">
                                      <p:cBhvr>
                                        <p:cTn id="58" dur="125" fill="hold">
                                          <p:stCondLst>
                                            <p:cond delay="125"/>
                                          </p:stCondLst>
                                        </p:cTn>
                                        <p:tgtEl>
                                          <p:spTgt spid="6"/>
                                        </p:tgtEl>
                                        <p:attrNameLst>
                                          <p:attrName>r</p:attrName>
                                        </p:attrNameLst>
                                      </p:cBhvr>
                                    </p:animRot>
                                    <p:animRot by="-1500000">
                                      <p:cBhvr>
                                        <p:cTn id="59" dur="125" fill="hold">
                                          <p:stCondLst>
                                            <p:cond delay="250"/>
                                          </p:stCondLst>
                                        </p:cTn>
                                        <p:tgtEl>
                                          <p:spTgt spid="6"/>
                                        </p:tgtEl>
                                        <p:attrNameLst>
                                          <p:attrName>r</p:attrName>
                                        </p:attrNameLst>
                                      </p:cBhvr>
                                    </p:animRot>
                                    <p:animRot by="1500000">
                                      <p:cBhvr>
                                        <p:cTn id="60" dur="125" fill="hold">
                                          <p:stCondLst>
                                            <p:cond delay="375"/>
                                          </p:stCondLst>
                                        </p:cTn>
                                        <p:tgtEl>
                                          <p:spTgt spid="6"/>
                                        </p:tgtEl>
                                        <p:attrNameLst>
                                          <p:attrName>r</p:attrName>
                                        </p:attrNameLst>
                                      </p:cBhvr>
                                    </p:animRot>
                                  </p:childTnLst>
                                  <p:subTnLst>
                                    <p:audio>
                                      <p:cMediaNode>
                                        <p:cTn display="1"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childTnLst>
        </p:cTn>
      </p:par>
    </p:tnLst>
    <p:bldLst>
      <p:bldP spid="3" grpId="0" bldLvl="0" animBg="1"/>
      <p:bldP spid="4" grpId="0"/>
      <p:bldP spid="4" grpId="1"/>
      <p:bldP spid="5" grpId="0"/>
      <p:bldP spid="5" grpId="1"/>
      <p:bldP spid="6" grpId="0"/>
      <p:bldP spid="6"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hlinkClick r:id="rId3" action="ppaction://hlinksldjump"/>
          </p:cNvPr>
          <p:cNvSpPr/>
          <p:nvPr/>
        </p:nvSpPr>
        <p:spPr>
          <a:xfrm>
            <a:off x="9800590" y="384683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
        <p:nvSpPr>
          <p:cNvPr id="2" name="Text Box 1"/>
          <p:cNvSpPr txBox="1"/>
          <p:nvPr/>
        </p:nvSpPr>
        <p:spPr>
          <a:xfrm>
            <a:off x="8641080" y="201295"/>
            <a:ext cx="317373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Đây là hoa gì:</a:t>
            </a:r>
          </a:p>
        </p:txBody>
      </p:sp>
      <p:pic>
        <p:nvPicPr>
          <p:cNvPr id="5" name="Picture 4"/>
          <p:cNvPicPr>
            <a:picLocks noChangeAspect="1"/>
          </p:cNvPicPr>
          <p:nvPr/>
        </p:nvPicPr>
        <p:blipFill>
          <a:blip r:embed="rId4"/>
          <a:stretch>
            <a:fillRect/>
          </a:stretch>
        </p:blipFill>
        <p:spPr>
          <a:xfrm>
            <a:off x="69850" y="52070"/>
            <a:ext cx="8339455" cy="4690745"/>
          </a:xfrm>
          <a:prstGeom prst="rect">
            <a:avLst/>
          </a:prstGeom>
        </p:spPr>
      </p:pic>
      <p:sp>
        <p:nvSpPr>
          <p:cNvPr id="6" name="binh"/>
          <p:cNvSpPr txBox="1"/>
          <p:nvPr/>
        </p:nvSpPr>
        <p:spPr>
          <a:xfrm>
            <a:off x="266065" y="5360670"/>
            <a:ext cx="2451100"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A. Hoa Bình</a:t>
            </a:r>
          </a:p>
        </p:txBody>
      </p:sp>
      <p:sp>
        <p:nvSpPr>
          <p:cNvPr id="7" name="cẩm"/>
          <p:cNvSpPr txBox="1"/>
          <p:nvPr/>
        </p:nvSpPr>
        <p:spPr>
          <a:xfrm>
            <a:off x="3100705" y="5360670"/>
            <a:ext cx="2277110"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B. Hoa Cẩm</a:t>
            </a:r>
          </a:p>
        </p:txBody>
      </p:sp>
      <p:sp>
        <p:nvSpPr>
          <p:cNvPr id="9" name="quỳnh"/>
          <p:cNvSpPr txBox="1"/>
          <p:nvPr/>
        </p:nvSpPr>
        <p:spPr>
          <a:xfrm>
            <a:off x="5860415" y="5360670"/>
            <a:ext cx="2780665"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C. Hoa Quỳnh</a:t>
            </a:r>
          </a:p>
        </p:txBody>
      </p:sp>
      <p:sp>
        <p:nvSpPr>
          <p:cNvPr id="10" name="my"/>
          <p:cNvSpPr txBox="1"/>
          <p:nvPr/>
        </p:nvSpPr>
        <p:spPr>
          <a:xfrm>
            <a:off x="9143365" y="5360670"/>
            <a:ext cx="2371725"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D. Hoa 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5" presetClass="entr" presetSubtype="10" fill="hold" grpId="0" nodeType="withEffect">
                                  <p:stCondLst>
                                    <p:cond delay="0"/>
                                  </p:stCondLst>
                                  <p:iterate type="lt">
                                    <p:tmPct val="0"/>
                                  </p:iterate>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4" presetClass="exit" presetSubtype="32" fill="hold" grpId="1" nodeType="clickEffect">
                                  <p:stCondLst>
                                    <p:cond delay="0"/>
                                  </p:stCondLst>
                                  <p:childTnLst>
                                    <p:animEffect transition="out" filter="box(out)">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34" presetClass="emph" presetSubtype="0" fill="hold" grpId="1" nodeType="clickEffect">
                                  <p:stCondLst>
                                    <p:cond delay="0"/>
                                  </p:stCondLst>
                                  <p:iterate type="lt">
                                    <p:tmPct val="1000"/>
                                  </p:iterate>
                                  <p:childTnLst>
                                    <p:animMotion origin="layout" path="M 0.0 0.0 L 0.0 -0.07213" pathEditMode="relative" ptsTypes="">
                                      <p:cBhvr>
                                        <p:cTn id="52" dur="250" accel="50000" decel="50000" autoRev="1" fill="hold">
                                          <p:stCondLst>
                                            <p:cond delay="0"/>
                                          </p:stCondLst>
                                        </p:cTn>
                                        <p:tgtEl>
                                          <p:spTgt spid="9"/>
                                        </p:tgtEl>
                                        <p:attrNameLst>
                                          <p:attrName>ppt_x</p:attrName>
                                          <p:attrName>ppt_y</p:attrName>
                                        </p:attrNameLst>
                                      </p:cBhvr>
                                    </p:animMotion>
                                    <p:animRot by="1500000">
                                      <p:cBhvr>
                                        <p:cTn id="53" dur="125" fill="hold">
                                          <p:stCondLst>
                                            <p:cond delay="0"/>
                                          </p:stCondLst>
                                        </p:cTn>
                                        <p:tgtEl>
                                          <p:spTgt spid="9"/>
                                        </p:tgtEl>
                                        <p:attrNameLst>
                                          <p:attrName>r</p:attrName>
                                        </p:attrNameLst>
                                      </p:cBhvr>
                                    </p:animRot>
                                    <p:animRot by="-1500000">
                                      <p:cBhvr>
                                        <p:cTn id="54" dur="125" fill="hold">
                                          <p:stCondLst>
                                            <p:cond delay="125"/>
                                          </p:stCondLst>
                                        </p:cTn>
                                        <p:tgtEl>
                                          <p:spTgt spid="9"/>
                                        </p:tgtEl>
                                        <p:attrNameLst>
                                          <p:attrName>r</p:attrName>
                                        </p:attrNameLst>
                                      </p:cBhvr>
                                    </p:animRot>
                                    <p:animRot by="-1500000">
                                      <p:cBhvr>
                                        <p:cTn id="55" dur="125" fill="hold">
                                          <p:stCondLst>
                                            <p:cond delay="250"/>
                                          </p:stCondLst>
                                        </p:cTn>
                                        <p:tgtEl>
                                          <p:spTgt spid="9"/>
                                        </p:tgtEl>
                                        <p:attrNameLst>
                                          <p:attrName>r</p:attrName>
                                        </p:attrNameLst>
                                      </p:cBhvr>
                                    </p:animRot>
                                    <p:animRot by="1500000">
                                      <p:cBhvr>
                                        <p:cTn id="56" dur="125" fill="hold">
                                          <p:stCondLst>
                                            <p:cond delay="375"/>
                                          </p:stCondLst>
                                        </p:cTn>
                                        <p:tgtEl>
                                          <p:spTgt spid="9"/>
                                        </p:tgtEl>
                                        <p:attrNameLst>
                                          <p:attrName>r</p:attrName>
                                        </p:attrNameLst>
                                      </p:cBhvr>
                                    </p:animRot>
                                  </p:childTnLst>
                                  <p:subTnLst>
                                    <p:audio>
                                      <p:cMediaNode>
                                        <p:cTn display="1" masterRel="sameClick">
                                          <p:stCondLst>
                                            <p:cond evt="begin" delay="0">
                                              <p:tn val="5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childTnLst>
        </p:cTn>
      </p:par>
    </p:tnLst>
    <p:bldLst>
      <p:bldP spid="2" grpId="0"/>
      <p:bldP spid="6" grpId="0"/>
      <p:bldP spid="6" grpId="1"/>
      <p:bldP spid="7" grpId="0"/>
      <p:bldP spid="7" grpId="1"/>
      <p:bldP spid="9" grpId="0"/>
      <p:bldP spid="9"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4447540" y="174625"/>
            <a:ext cx="32969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DẶN DÒ</a:t>
            </a:r>
          </a:p>
        </p:txBody>
      </p:sp>
      <p:sp>
        <p:nvSpPr>
          <p:cNvPr id="4" name="Text Box 3"/>
          <p:cNvSpPr txBox="1"/>
          <p:nvPr/>
        </p:nvSpPr>
        <p:spPr>
          <a:xfrm>
            <a:off x="533400" y="1542415"/>
            <a:ext cx="10433050"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Trả lời câu hỏi trong SGK trang 122 và học thuộc lòng bài 46.</a:t>
            </a:r>
          </a:p>
        </p:txBody>
      </p:sp>
      <p:sp>
        <p:nvSpPr>
          <p:cNvPr id="5" name="Text Box 4"/>
          <p:cNvSpPr txBox="1"/>
          <p:nvPr/>
        </p:nvSpPr>
        <p:spPr>
          <a:xfrm>
            <a:off x="533400" y="2864485"/>
            <a:ext cx="5797550" cy="706755"/>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Xem trước bài 47.</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335405" y="433070"/>
            <a:ext cx="9835515" cy="706755"/>
          </a:xfrm>
          <a:prstGeom prst="rect">
            <a:avLst/>
          </a:prstGeom>
          <a:noFill/>
        </p:spPr>
        <p:txBody>
          <a:bodyPr wrap="square" rtlCol="0">
            <a:spAutoFit/>
          </a:bodyPr>
          <a:lstStyle/>
          <a:p>
            <a:r>
              <a:rPr lang="en-US" sz="4000">
                <a:solidFill>
                  <a:srgbClr val="FF0000"/>
                </a:solidFill>
                <a:latin typeface="Times New Roman" panose="02020603050405020304" charset="0"/>
                <a:cs typeface="Times New Roman" panose="02020603050405020304" charset="0"/>
              </a:rPr>
              <a:t>? Biểu hiện, hình thái của heo bị bệnh:</a:t>
            </a:r>
          </a:p>
        </p:txBody>
      </p:sp>
      <p:pic>
        <p:nvPicPr>
          <p:cNvPr id="80903" name="Picture 7" descr="Cau hoi"/>
          <p:cNvPicPr>
            <a:picLocks noGrp="1" noChangeAspect="1"/>
          </p:cNvPicPr>
          <p:nvPr>
            <p:ph idx="1"/>
          </p:nvPr>
        </p:nvPicPr>
        <p:blipFill>
          <a:blip r:embed="rId3"/>
          <a:stretch>
            <a:fillRect/>
          </a:stretch>
        </p:blipFill>
        <p:spPr>
          <a:xfrm>
            <a:off x="64770" y="150495"/>
            <a:ext cx="1524000" cy="1524000"/>
          </a:xfrm>
          <a:prstGeom prst="rect">
            <a:avLst/>
          </a:prstGeom>
          <a:noFill/>
          <a:ln w="9525">
            <a:noFill/>
          </a:ln>
        </p:spPr>
      </p:pic>
      <p:sp>
        <p:nvSpPr>
          <p:cNvPr id="6" name="Text Box 5"/>
          <p:cNvSpPr txBox="1"/>
          <p:nvPr/>
        </p:nvSpPr>
        <p:spPr>
          <a:xfrm>
            <a:off x="1588770" y="1139825"/>
            <a:ext cx="10367010" cy="706755"/>
          </a:xfrm>
          <a:prstGeom prst="rect">
            <a:avLst/>
          </a:prstGeom>
          <a:noFill/>
        </p:spPr>
        <p:txBody>
          <a:bodyPr wrap="square" rtlCol="0">
            <a:spAutoFit/>
          </a:bodyPr>
          <a:lstStyle/>
          <a:p>
            <a:pPr algn="l"/>
            <a:r>
              <a:rPr lang="en-US" sz="4000">
                <a:latin typeface="Times New Roman" panose="02020603050405020304" charset="0"/>
                <a:cs typeface="Times New Roman" panose="02020603050405020304" charset="0"/>
              </a:rPr>
              <a:t>- Bỏ ăn, mệt mỏi, phân loãng, hạn chế di chuyển.</a:t>
            </a:r>
          </a:p>
        </p:txBody>
      </p:sp>
      <p:sp>
        <p:nvSpPr>
          <p:cNvPr id="7" name="Text Box 6"/>
          <p:cNvSpPr txBox="1"/>
          <p:nvPr/>
        </p:nvSpPr>
        <p:spPr>
          <a:xfrm>
            <a:off x="2718435" y="1802765"/>
            <a:ext cx="9142730" cy="1322070"/>
          </a:xfrm>
          <a:prstGeom prst="rect">
            <a:avLst/>
          </a:prstGeom>
          <a:noFill/>
        </p:spPr>
        <p:txBody>
          <a:bodyPr wrap="square" rtlCol="0">
            <a:spAutoFit/>
          </a:bodyPr>
          <a:lstStyle/>
          <a:p>
            <a:r>
              <a:rPr lang="en-US" sz="4000">
                <a:solidFill>
                  <a:srgbClr val="FF0000"/>
                </a:solidFill>
                <a:latin typeface="Times New Roman" panose="02020603050405020304" charset="0"/>
                <a:cs typeface="Times New Roman" panose="02020603050405020304" charset="0"/>
              </a:rPr>
              <a:t>? Nếu không chữa bệnh cho vật nuôi thì sẽ như thế nào?</a:t>
            </a:r>
          </a:p>
        </p:txBody>
      </p:sp>
      <p:sp>
        <p:nvSpPr>
          <p:cNvPr id="8" name="Text Box 7"/>
          <p:cNvSpPr txBox="1"/>
          <p:nvPr/>
        </p:nvSpPr>
        <p:spPr>
          <a:xfrm>
            <a:off x="3393440" y="2980055"/>
            <a:ext cx="8562340" cy="193802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Cân nặng giảm sút, gầy yếu có thể dẫn đến chết khi không chữa bệnh cho vật nuôi.</a:t>
            </a:r>
          </a:p>
        </p:txBody>
      </p:sp>
      <p:sp>
        <p:nvSpPr>
          <p:cNvPr id="9" name="Rectangle 8"/>
          <p:cNvSpPr/>
          <p:nvPr/>
        </p:nvSpPr>
        <p:spPr>
          <a:xfrm>
            <a:off x="3118485" y="433070"/>
            <a:ext cx="8341995" cy="169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fr-FR" sz="4000" dirty="0">
                <a:solidFill>
                  <a:srgbClr val="FF0000"/>
                </a:solidFill>
                <a:latin typeface="Times New Roman" panose="02020603050405020304" charset="0"/>
                <a:cs typeface="Times New Roman" panose="02020603050405020304" charset="0"/>
                <a:sym typeface="+mn-ea"/>
              </a:rPr>
              <a:t>? </a:t>
            </a:r>
            <a:r>
              <a:rPr lang="fr-FR" altLang="x-none" sz="4000" dirty="0">
                <a:solidFill>
                  <a:srgbClr val="FF0000"/>
                </a:solidFill>
                <a:latin typeface="Times New Roman" panose="02020603050405020304" charset="0"/>
                <a:cs typeface="Times New Roman" panose="02020603050405020304" charset="0"/>
                <a:sym typeface="+mn-ea"/>
              </a:rPr>
              <a:t>Vật nuôi bị bệnh thì ảnh hưởng như thế nào trong chăn nuôi ?</a:t>
            </a:r>
          </a:p>
        </p:txBody>
      </p:sp>
      <p:sp>
        <p:nvSpPr>
          <p:cNvPr id="10" name="Rectangle 9"/>
          <p:cNvSpPr/>
          <p:nvPr/>
        </p:nvSpPr>
        <p:spPr>
          <a:xfrm>
            <a:off x="3432175" y="2881630"/>
            <a:ext cx="8028305" cy="2592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altLang="x-none" sz="4000" dirty="0">
                <a:solidFill>
                  <a:schemeClr val="tx1"/>
                </a:solidFill>
                <a:latin typeface="Times New Roman" panose="02020603050405020304" charset="0"/>
                <a:cs typeface="Times New Roman" panose="02020603050405020304" charset="0"/>
                <a:sym typeface="Wingdings" panose="05000000000000000000" pitchFamily="2" charset="2"/>
              </a:rPr>
              <a:t>Vật nuôi bị bệnh thì hạn chế khả năng thích nghi , làm giảm khả năng sản xuất và giá trị kinh tế của vật nuôi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blinds(horizontal)">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5" presetClass="exit" presetSubtype="10" fill="hold" grpId="1" nodeType="with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 presetClass="exit" presetSubtype="10" fill="hold" grpId="1" nodeType="withEffect">
                                  <p:stCondLst>
                                    <p:cond delay="0"/>
                                  </p:stCondLst>
                                  <p:childTnLst>
                                    <p:animEffect transition="out" filter="checkerboard(across)">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5" presetClass="exit" presetSubtype="10" fill="hold" grpId="1" nodeType="withEffect">
                                  <p:stCondLst>
                                    <p:cond delay="0"/>
                                  </p:stCondLst>
                                  <p:childTnLst>
                                    <p:animEffect transition="out" filter="checkerboard(across)">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bldLvl="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2" name="Text Box 1"/>
          <p:cNvSpPr txBox="1"/>
          <p:nvPr/>
        </p:nvSpPr>
        <p:spPr>
          <a:xfrm>
            <a:off x="543560" y="1657985"/>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
        <p:nvSpPr>
          <p:cNvPr id="3" name="Text Box 2"/>
          <p:cNvSpPr txBox="1"/>
          <p:nvPr/>
        </p:nvSpPr>
        <p:spPr>
          <a:xfrm>
            <a:off x="808990" y="3043555"/>
            <a:ext cx="10762615" cy="2799715"/>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Vật nuôi bị bệnh do chức năng sinh lý trong cơ thể tác động của yếu tố gây bệnh làm giảm sút khả năng sản xuất và giá trị kinh tế của vật nuôi.</a:t>
            </a:r>
          </a:p>
        </p:txBody>
      </p:sp>
      <p:sp>
        <p:nvSpPr>
          <p:cNvPr id="5" name="Text Box 4"/>
          <p:cNvSpPr txBox="1"/>
          <p:nvPr/>
        </p:nvSpPr>
        <p:spPr>
          <a:xfrm>
            <a:off x="339090" y="1140460"/>
            <a:ext cx="7395210" cy="706755"/>
          </a:xfrm>
          <a:prstGeom prst="rect">
            <a:avLst/>
          </a:prstGeom>
          <a:noFill/>
        </p:spPr>
        <p:txBody>
          <a:bodyPr wrap="square" rtlCol="0">
            <a:spAutoFit/>
          </a:bodyPr>
          <a:lstStyle/>
          <a:p>
            <a:r>
              <a:rPr lang="en-US" sz="4000" b="1">
                <a:gradFill>
                  <a:gsLst>
                    <a:gs pos="0">
                      <a:srgbClr val="007BD3"/>
                    </a:gs>
                    <a:gs pos="100000">
                      <a:srgbClr val="034373"/>
                    </a:gs>
                  </a:gsLst>
                  <a:lin ang="5400000" scaled="0"/>
                </a:gradFill>
                <a:latin typeface="Times New Roman" panose="02020603050405020304" charset="0"/>
                <a:cs typeface="Times New Roman" panose="02020603050405020304" charset="0"/>
              </a:rPr>
              <a:t>I. Khái niệm về bệnh: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9090" y="997585"/>
            <a:ext cx="677100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 Nguyên nhân sinh ra bệnh:</a:t>
            </a:r>
          </a:p>
        </p:txBody>
      </p:sp>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6" name="Text Box 5"/>
          <p:cNvSpPr txBox="1"/>
          <p:nvPr/>
        </p:nvSpPr>
        <p:spPr>
          <a:xfrm>
            <a:off x="2466340" y="2823210"/>
            <a:ext cx="8594090" cy="2122805"/>
          </a:xfrm>
          <a:prstGeom prst="rect">
            <a:avLst/>
          </a:prstGeom>
          <a:noFill/>
        </p:spPr>
        <p:txBody>
          <a:bodyPr wrap="square" rtlCol="0">
            <a:spAutoFit/>
          </a:bodyPr>
          <a:lstStyle/>
          <a:p>
            <a:r>
              <a:rPr lang="en-US" sz="4400">
                <a:solidFill>
                  <a:srgbClr val="FF0000"/>
                </a:solidFill>
                <a:latin typeface="Times New Roman" panose="02020603050405020304" charset="0"/>
                <a:cs typeface="Times New Roman" panose="02020603050405020304" charset="0"/>
              </a:rPr>
              <a:t>Hãy quan sát ảnh, cho biết có mấy nguyên nhân gây bệnh?</a:t>
            </a:r>
          </a:p>
          <a:p>
            <a:r>
              <a:rPr lang="en-US" sz="4400">
                <a:solidFill>
                  <a:srgbClr val="FF0000"/>
                </a:solidFill>
                <a:latin typeface="Times New Roman" panose="02020603050405020304" charset="0"/>
                <a:cs typeface="Times New Roman" panose="02020603050405020304" charset="0"/>
              </a:rPr>
              <a:t>Gồm những nguyên nhân nào? </a:t>
            </a:r>
          </a:p>
        </p:txBody>
      </p:sp>
      <p:pic>
        <p:nvPicPr>
          <p:cNvPr id="80903" name="Picture 7" descr="Cau hoi"/>
          <p:cNvPicPr>
            <a:picLocks noChangeAspect="1"/>
          </p:cNvPicPr>
          <p:nvPr/>
        </p:nvPicPr>
        <p:blipFill>
          <a:blip r:embed="rId2"/>
          <a:stretch>
            <a:fillRect/>
          </a:stretch>
        </p:blipFill>
        <p:spPr>
          <a:xfrm>
            <a:off x="551815" y="2365375"/>
            <a:ext cx="1524000" cy="1524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blinds(horizontal)">
                                      <p:cBhvr>
                                        <p:cTn id="12" dur="500"/>
                                        <p:tgtEl>
                                          <p:spTgt spid="8090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185420"/>
            <a:ext cx="11222990" cy="648716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accent1">
                <a:lumMod val="60000"/>
                <a:lumOff val="40000"/>
              </a:schemeClr>
            </a:gs>
            <a:gs pos="0">
              <a:srgbClr val="034373"/>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430655" y="1480820"/>
            <a:ext cx="9330690" cy="3896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a:solidFill>
                <a:schemeClr val="tx1"/>
              </a:solidFill>
              <a:latin typeface="Times New Roman" panose="02020603050405020304" charset="0"/>
              <a:cs typeface="Times New Roman" panose="02020603050405020304" charset="0"/>
            </a:endParaRPr>
          </a:p>
          <a:p>
            <a:pPr algn="l"/>
            <a:endParaRPr lang="en-US" sz="4000">
              <a:solidFill>
                <a:schemeClr val="tx1"/>
              </a:solidFill>
              <a:latin typeface="Times New Roman" panose="02020603050405020304" charset="0"/>
              <a:cs typeface="Times New Roman" panose="02020603050405020304" charset="0"/>
            </a:endParaRPr>
          </a:p>
          <a:p>
            <a:pPr algn="l"/>
            <a:endParaRPr lang="en-US" sz="4000">
              <a:solidFill>
                <a:schemeClr val="tx1"/>
              </a:solidFill>
              <a:latin typeface="Times New Roman" panose="02020603050405020304" charset="0"/>
              <a:cs typeface="Times New Roman" panose="02020603050405020304" charset="0"/>
            </a:endParaRPr>
          </a:p>
          <a:p>
            <a:pPr algn="l"/>
            <a:endParaRPr lang="en-US" sz="4000">
              <a:solidFill>
                <a:schemeClr val="tx1"/>
              </a:solidFill>
              <a:latin typeface="Times New Roman" panose="02020603050405020304" charset="0"/>
              <a:cs typeface="Times New Roman" panose="02020603050405020304" charset="0"/>
            </a:endParaRPr>
          </a:p>
          <a:p>
            <a:pPr algn="l"/>
            <a:endParaRPr lang="en-US" sz="4000">
              <a:solidFill>
                <a:schemeClr val="tx1"/>
              </a:solidFill>
              <a:latin typeface="Times New Roman" panose="02020603050405020304" charset="0"/>
              <a:cs typeface="Times New Roman" panose="02020603050405020304" charset="0"/>
            </a:endParaRPr>
          </a:p>
          <a:p>
            <a:pPr algn="l"/>
            <a:r>
              <a:rPr lang="en-US" sz="4000">
                <a:solidFill>
                  <a:schemeClr val="tx1"/>
                </a:solidFill>
                <a:latin typeface="Times New Roman" panose="02020603050405020304" charset="0"/>
                <a:cs typeface="Times New Roman" panose="02020603050405020304" charset="0"/>
              </a:rPr>
              <a:t>- Gồm có 2 yếu tố:</a:t>
            </a:r>
          </a:p>
          <a:p>
            <a:pPr algn="l"/>
            <a:endParaRPr lang="en-US" sz="4000">
              <a:solidFill>
                <a:schemeClr val="tx1"/>
              </a:solidFill>
              <a:latin typeface="Times New Roman" panose="02020603050405020304" charset="0"/>
              <a:cs typeface="Times New Roman" panose="02020603050405020304" charset="0"/>
            </a:endParaRPr>
          </a:p>
          <a:p>
            <a:pPr algn="l"/>
            <a:r>
              <a:rPr lang="en-US" sz="4000">
                <a:solidFill>
                  <a:schemeClr val="tx1"/>
                </a:solidFill>
                <a:latin typeface="Times New Roman" panose="02020603050405020304" charset="0"/>
                <a:cs typeface="Times New Roman" panose="02020603050405020304" charset="0"/>
              </a:rPr>
              <a:t>+ Yếu tố bên trong ( di truyền).</a:t>
            </a:r>
          </a:p>
          <a:p>
            <a:pPr algn="l"/>
            <a:r>
              <a:rPr lang="en-US" sz="4000">
                <a:solidFill>
                  <a:schemeClr val="tx1"/>
                </a:solidFill>
                <a:latin typeface="Times New Roman" panose="02020603050405020304" charset="0"/>
                <a:cs typeface="Times New Roman" panose="02020603050405020304" charset="0"/>
              </a:rPr>
              <a:t>+ Yếu tố bên ngoài:  Sinh, Hóa, Lý, Cơ học.</a:t>
            </a:r>
          </a:p>
          <a:p>
            <a:pPr algn="ctr"/>
            <a:endParaRPr lang="en-US" sz="4000">
              <a:solidFill>
                <a:schemeClr val="tx1"/>
              </a:solidFill>
              <a:latin typeface="Times New Roman" panose="02020603050405020304" charset="0"/>
              <a:cs typeface="Times New Roman" panose="02020603050405020304" charset="0"/>
            </a:endParaRPr>
          </a:p>
          <a:p>
            <a:pPr algn="ctr"/>
            <a:endParaRPr lang="en-US" sz="4000">
              <a:solidFill>
                <a:schemeClr val="tx1"/>
              </a:solidFill>
              <a:latin typeface="Times New Roman" panose="02020603050405020304" charset="0"/>
              <a:cs typeface="Times New Roman" panose="02020603050405020304" charset="0"/>
            </a:endParaRPr>
          </a:p>
          <a:p>
            <a:pPr algn="ctr"/>
            <a:endParaRPr lang="en-US" sz="4000">
              <a:solidFill>
                <a:schemeClr val="tx1"/>
              </a:solidFill>
              <a:latin typeface="Times New Roman" panose="02020603050405020304" charset="0"/>
              <a:cs typeface="Times New Roman" panose="02020603050405020304" charset="0"/>
            </a:endParaRPr>
          </a:p>
          <a:p>
            <a:pPr algn="ctr"/>
            <a:endParaRPr lang="en-US" sz="4000">
              <a:solidFill>
                <a:schemeClr val="tx1"/>
              </a:solidFill>
              <a:latin typeface="Times New Roman" panose="02020603050405020304" charset="0"/>
              <a:cs typeface="Times New Roman" panose="02020603050405020304" charset="0"/>
            </a:endParaRPr>
          </a:p>
          <a:p>
            <a:pPr algn="ctr"/>
            <a:endParaRPr lang="en-US" sz="4000">
              <a:solidFill>
                <a:schemeClr val="tx1"/>
              </a:solidFill>
              <a:latin typeface="Times New Roman" panose="02020603050405020304" charset="0"/>
              <a:cs typeface="Times New Roman" panose="02020603050405020304" charset="0"/>
            </a:endParaRPr>
          </a:p>
        </p:txBody>
      </p:sp>
      <p:sp>
        <p:nvSpPr>
          <p:cNvPr id="4" name="Text Box 3"/>
          <p:cNvSpPr txBox="1"/>
          <p:nvPr/>
        </p:nvSpPr>
        <p:spPr>
          <a:xfrm>
            <a:off x="570865" y="102743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diamond(in)">
                                      <p:cBhvr>
                                        <p:cTn id="16" dur="2000"/>
                                        <p:tgtEl>
                                          <p:spTgt spid="3">
                                            <p:bg/>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Scale>
                                      <p:cBhvr>
                                        <p:cTn id="3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5" end="5"/>
                                            </p:txEl>
                                          </p:spTgt>
                                        </p:tgtEl>
                                        <p:attrNameLst>
                                          <p:attrName>ppt_x</p:attrName>
                                          <p:attrName>ppt_y</p:attrName>
                                        </p:attrNameLst>
                                      </p:cBhvr>
                                    </p:animMotion>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bldLvl="0" animBg="1"/>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bạch tạng 1"/>
          <p:cNvPicPr>
            <a:picLocks noGrp="1" noChangeAspect="1"/>
          </p:cNvPicPr>
          <p:nvPr>
            <p:ph sz="half" idx="4294967295"/>
          </p:nvPr>
        </p:nvPicPr>
        <p:blipFill>
          <a:blip r:embed="rId3"/>
          <a:stretch>
            <a:fillRect/>
          </a:stretch>
        </p:blipFill>
        <p:spPr>
          <a:xfrm>
            <a:off x="367665" y="219710"/>
            <a:ext cx="5181600" cy="3620135"/>
          </a:xfrm>
          <a:prstGeom prst="rect">
            <a:avLst/>
          </a:prstGeom>
        </p:spPr>
      </p:pic>
      <p:pic>
        <p:nvPicPr>
          <p:cNvPr id="5" name="Content Placeholder 4" descr="bạch tạng"/>
          <p:cNvPicPr>
            <a:picLocks noGrp="1" noChangeAspect="1"/>
          </p:cNvPicPr>
          <p:nvPr>
            <p:ph sz="half" idx="4294967295"/>
          </p:nvPr>
        </p:nvPicPr>
        <p:blipFill>
          <a:blip r:embed="rId4"/>
          <a:stretch>
            <a:fillRect/>
          </a:stretch>
        </p:blipFill>
        <p:spPr>
          <a:xfrm>
            <a:off x="367665" y="3839845"/>
            <a:ext cx="5181600" cy="2637790"/>
          </a:xfrm>
          <a:prstGeom prst="rect">
            <a:avLst/>
          </a:prstGeom>
        </p:spPr>
      </p:pic>
      <p:pic>
        <p:nvPicPr>
          <p:cNvPr id="7" name="Picture 6" descr="bệnh"/>
          <p:cNvPicPr>
            <a:picLocks noChangeAspect="1"/>
          </p:cNvPicPr>
          <p:nvPr/>
        </p:nvPicPr>
        <p:blipFill>
          <a:blip r:embed="rId5"/>
          <a:stretch>
            <a:fillRect/>
          </a:stretch>
        </p:blipFill>
        <p:spPr>
          <a:xfrm>
            <a:off x="5549265" y="219710"/>
            <a:ext cx="6508115" cy="6257925"/>
          </a:xfrm>
          <a:prstGeom prst="rect">
            <a:avLst/>
          </a:prstGeom>
        </p:spPr>
      </p:pic>
      <p:sp>
        <p:nvSpPr>
          <p:cNvPr id="8" name="Rectangle 7"/>
          <p:cNvSpPr/>
          <p:nvPr/>
        </p:nvSpPr>
        <p:spPr>
          <a:xfrm>
            <a:off x="3282315" y="1459230"/>
            <a:ext cx="5892165" cy="14573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charset="0"/>
                <a:cs typeface="Times New Roman" panose="02020603050405020304" charset="0"/>
              </a:rPr>
              <a:t>Bệnh Bạch Tạng </a:t>
            </a:r>
          </a:p>
          <a:p>
            <a:pPr algn="ctr"/>
            <a:r>
              <a:rPr lang="en-US" sz="4400" b="1">
                <a:solidFill>
                  <a:schemeClr val="tx1"/>
                </a:solidFill>
                <a:latin typeface="Times New Roman" panose="02020603050405020304" charset="0"/>
                <a:cs typeface="Times New Roman" panose="02020603050405020304" charset="0"/>
              </a:rPr>
              <a:t>( Yếu tố bên trong)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15"/>
            <a:ext cx="5714365" cy="2971165"/>
          </a:xfrm>
          <a:prstGeom prst="rect">
            <a:avLst/>
          </a:prstGeom>
        </p:spPr>
      </p:pic>
      <p:pic>
        <p:nvPicPr>
          <p:cNvPr id="3" name="Picture 2"/>
          <p:cNvPicPr>
            <a:picLocks noChangeAspect="1"/>
          </p:cNvPicPr>
          <p:nvPr/>
        </p:nvPicPr>
        <p:blipFill>
          <a:blip r:embed="rId3"/>
          <a:stretch>
            <a:fillRect/>
          </a:stretch>
        </p:blipFill>
        <p:spPr>
          <a:xfrm>
            <a:off x="5714365" y="-5715"/>
            <a:ext cx="6469380" cy="2971165"/>
          </a:xfrm>
          <a:prstGeom prst="rect">
            <a:avLst/>
          </a:prstGeom>
        </p:spPr>
      </p:pic>
      <p:cxnSp>
        <p:nvCxnSpPr>
          <p:cNvPr id="5" name="Straight Arrow Connector 4"/>
          <p:cNvCxnSpPr/>
          <p:nvPr/>
        </p:nvCxnSpPr>
        <p:spPr>
          <a:xfrm>
            <a:off x="2854960" y="3117850"/>
            <a:ext cx="2432685" cy="1098550"/>
          </a:xfrm>
          <a:prstGeom prst="straightConnector1">
            <a:avLst/>
          </a:prstGeom>
          <a:ln>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5507355" y="3132455"/>
            <a:ext cx="1656080" cy="1113790"/>
          </a:xfrm>
          <a:prstGeom prst="straightConnector1">
            <a:avLst/>
          </a:prstGeom>
          <a:ln>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3148330" y="4348480"/>
            <a:ext cx="6447155" cy="219900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charset="0"/>
                <a:cs typeface="Times New Roman" panose="02020603050405020304" charset="0"/>
              </a:rPr>
              <a:t>Gãy chân, bị ngộ độc chết.</a:t>
            </a:r>
          </a:p>
          <a:p>
            <a:pPr algn="ctr"/>
            <a:r>
              <a:rPr lang="en-US" sz="4400" b="1">
                <a:solidFill>
                  <a:schemeClr val="tx1"/>
                </a:solidFill>
                <a:latin typeface="Times New Roman" panose="02020603050405020304" charset="0"/>
                <a:cs typeface="Times New Roman" panose="02020603050405020304" charset="0"/>
              </a:rPr>
              <a:t>( Yếu tố bên ngoài)</a:t>
            </a:r>
            <a:r>
              <a:rPr lang="en-US" sz="4400">
                <a:solidFill>
                  <a:schemeClr val="tx1"/>
                </a:solidFill>
                <a:latin typeface="Times New Roman" panose="02020603050405020304" charset="0"/>
                <a:cs typeface="Times New Roman" panose="02020603050405020304" charset="0"/>
              </a:rPr>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宋体</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pc</dc:creator>
  <cp:lastModifiedBy>HH</cp:lastModifiedBy>
  <cp:revision>15</cp:revision>
  <dcterms:created xsi:type="dcterms:W3CDTF">2019-03-21T05:46:00Z</dcterms:created>
  <dcterms:modified xsi:type="dcterms:W3CDTF">2020-04-07T11:02:16Z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