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2" r:id="rId3"/>
    <p:sldId id="263" r:id="rId4"/>
    <p:sldId id="264" r:id="rId5"/>
    <p:sldId id="266" r:id="rId6"/>
    <p:sldId id="265" r:id="rId7"/>
    <p:sldId id="260" r:id="rId8"/>
    <p:sldId id="261" r:id="rId9"/>
    <p:sldId id="271" r:id="rId10"/>
    <p:sldId id="280" r:id="rId11"/>
    <p:sldId id="281" r:id="rId12"/>
    <p:sldId id="287" r:id="rId13"/>
    <p:sldId id="288" r:id="rId14"/>
    <p:sldId id="289" r:id="rId15"/>
    <p:sldId id="272" r:id="rId16"/>
    <p:sldId id="274" r:id="rId17"/>
    <p:sldId id="275" r:id="rId18"/>
    <p:sldId id="276" r:id="rId19"/>
    <p:sldId id="277"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291"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18F37-8FD5-4DB2-A1C7-125EC81A7D58}" type="doc">
      <dgm:prSet loTypeId="urn:microsoft.com/office/officeart/2005/8/layout/chevron1" loCatId="process" qsTypeId="urn:microsoft.com/office/officeart/2005/8/quickstyle/simple1" qsCatId="simple" csTypeId="urn:microsoft.com/office/officeart/2005/8/colors/accent1_2" csCatId="accent1" phldr="1"/>
      <dgm:spPr/>
    </dgm:pt>
    <dgm:pt modelId="{96CB1465-EC17-46E0-963E-F963802C7973}">
      <dgm:prSet phldrT="[Text]"/>
      <dgm:spPr/>
      <dgm:t>
        <a:bodyPr/>
        <a:lstStyle/>
        <a:p>
          <a:r>
            <a:rPr lang="en-US" smtClean="0">
              <a:hlinkClick xmlns:r="http://schemas.openxmlformats.org/officeDocument/2006/relationships" r:id="rId1" action="ppaction://hlinksldjump"/>
            </a:rPr>
            <a:t>1,Thế nào là chọn phối?</a:t>
          </a:r>
          <a:endParaRPr lang="vi-VN"/>
        </a:p>
      </dgm:t>
    </dgm:pt>
    <dgm:pt modelId="{DC802ED0-2F9C-4FCC-A61D-EA0017ADFE04}" type="parTrans" cxnId="{1B3C54B7-D080-4606-A5E9-AFA1FBC8DE06}">
      <dgm:prSet/>
      <dgm:spPr/>
      <dgm:t>
        <a:bodyPr/>
        <a:lstStyle/>
        <a:p>
          <a:endParaRPr lang="vi-VN"/>
        </a:p>
      </dgm:t>
    </dgm:pt>
    <dgm:pt modelId="{B496ECC3-5DAF-4864-94DD-BB60D2DE1FF3}" type="sibTrans" cxnId="{1B3C54B7-D080-4606-A5E9-AFA1FBC8DE06}">
      <dgm:prSet/>
      <dgm:spPr/>
      <dgm:t>
        <a:bodyPr/>
        <a:lstStyle/>
        <a:p>
          <a:endParaRPr lang="vi-VN"/>
        </a:p>
      </dgm:t>
    </dgm:pt>
    <dgm:pt modelId="{770E5C7D-111D-4640-B459-7A0B1CDEFB14}">
      <dgm:prSet phldrT="[Text]"/>
      <dgm:spPr/>
      <dgm:t>
        <a:bodyPr/>
        <a:lstStyle/>
        <a:p>
          <a:r>
            <a:rPr lang="en-US" smtClean="0">
              <a:hlinkClick xmlns:r="http://schemas.openxmlformats.org/officeDocument/2006/relationships" r:id="rId2" action="ppaction://hlinksldjump"/>
            </a:rPr>
            <a:t>2,Các phương pháp chọn phối</a:t>
          </a:r>
          <a:endParaRPr lang="vi-VN"/>
        </a:p>
      </dgm:t>
    </dgm:pt>
    <dgm:pt modelId="{210C77AA-C443-4668-8EB5-C7D84F754BF9}" type="parTrans" cxnId="{75A94ACC-13FA-45DA-8DE5-67E87B775EF5}">
      <dgm:prSet/>
      <dgm:spPr/>
      <dgm:t>
        <a:bodyPr/>
        <a:lstStyle/>
        <a:p>
          <a:endParaRPr lang="vi-VN"/>
        </a:p>
      </dgm:t>
    </dgm:pt>
    <dgm:pt modelId="{626A322A-1FEA-49F4-AA07-E3FB9F97A6BA}" type="sibTrans" cxnId="{75A94ACC-13FA-45DA-8DE5-67E87B775EF5}">
      <dgm:prSet/>
      <dgm:spPr/>
      <dgm:t>
        <a:bodyPr/>
        <a:lstStyle/>
        <a:p>
          <a:endParaRPr lang="vi-VN"/>
        </a:p>
      </dgm:t>
    </dgm:pt>
    <dgm:pt modelId="{43E6C91C-5676-4269-820E-30150B602E07}" type="pres">
      <dgm:prSet presAssocID="{BA218F37-8FD5-4DB2-A1C7-125EC81A7D58}" presName="Name0" presStyleCnt="0">
        <dgm:presLayoutVars>
          <dgm:dir/>
          <dgm:animLvl val="lvl"/>
          <dgm:resizeHandles val="exact"/>
        </dgm:presLayoutVars>
      </dgm:prSet>
      <dgm:spPr/>
    </dgm:pt>
    <dgm:pt modelId="{335D5E47-13FC-4A98-8A5E-AD7DD251F4B8}" type="pres">
      <dgm:prSet presAssocID="{96CB1465-EC17-46E0-963E-F963802C7973}" presName="parTxOnly" presStyleLbl="node1" presStyleIdx="0" presStyleCnt="2" custLinFactNeighborX="-1673" custLinFactNeighborY="1535">
        <dgm:presLayoutVars>
          <dgm:chMax val="0"/>
          <dgm:chPref val="0"/>
          <dgm:bulletEnabled val="1"/>
        </dgm:presLayoutVars>
      </dgm:prSet>
      <dgm:spPr/>
      <dgm:t>
        <a:bodyPr/>
        <a:lstStyle/>
        <a:p>
          <a:endParaRPr lang="vi-VN"/>
        </a:p>
      </dgm:t>
    </dgm:pt>
    <dgm:pt modelId="{5EDF9F7C-FEAD-49EA-9D2F-4F0C1F56B94E}" type="pres">
      <dgm:prSet presAssocID="{B496ECC3-5DAF-4864-94DD-BB60D2DE1FF3}" presName="parTxOnlySpace" presStyleCnt="0"/>
      <dgm:spPr/>
    </dgm:pt>
    <dgm:pt modelId="{90ADEB65-DCC0-492C-8FE9-DF0534B0E0DD}" type="pres">
      <dgm:prSet presAssocID="{770E5C7D-111D-4640-B459-7A0B1CDEFB14}" presName="parTxOnly" presStyleLbl="node1" presStyleIdx="1" presStyleCnt="2">
        <dgm:presLayoutVars>
          <dgm:chMax val="0"/>
          <dgm:chPref val="0"/>
          <dgm:bulletEnabled val="1"/>
        </dgm:presLayoutVars>
      </dgm:prSet>
      <dgm:spPr/>
      <dgm:t>
        <a:bodyPr/>
        <a:lstStyle/>
        <a:p>
          <a:endParaRPr lang="vi-VN"/>
        </a:p>
      </dgm:t>
    </dgm:pt>
  </dgm:ptLst>
  <dgm:cxnLst>
    <dgm:cxn modelId="{1B3C54B7-D080-4606-A5E9-AFA1FBC8DE06}" srcId="{BA218F37-8FD5-4DB2-A1C7-125EC81A7D58}" destId="{96CB1465-EC17-46E0-963E-F963802C7973}" srcOrd="0" destOrd="0" parTransId="{DC802ED0-2F9C-4FCC-A61D-EA0017ADFE04}" sibTransId="{B496ECC3-5DAF-4864-94DD-BB60D2DE1FF3}"/>
    <dgm:cxn modelId="{4A2C6A12-EC24-45AA-AC1A-78FD70BEB98F}" type="presOf" srcId="{770E5C7D-111D-4640-B459-7A0B1CDEFB14}" destId="{90ADEB65-DCC0-492C-8FE9-DF0534B0E0DD}" srcOrd="0" destOrd="0" presId="urn:microsoft.com/office/officeart/2005/8/layout/chevron1"/>
    <dgm:cxn modelId="{70C04029-A6B8-4469-8CD4-28A1B3100C64}" type="presOf" srcId="{96CB1465-EC17-46E0-963E-F963802C7973}" destId="{335D5E47-13FC-4A98-8A5E-AD7DD251F4B8}" srcOrd="0" destOrd="0" presId="urn:microsoft.com/office/officeart/2005/8/layout/chevron1"/>
    <dgm:cxn modelId="{75A94ACC-13FA-45DA-8DE5-67E87B775EF5}" srcId="{BA218F37-8FD5-4DB2-A1C7-125EC81A7D58}" destId="{770E5C7D-111D-4640-B459-7A0B1CDEFB14}" srcOrd="1" destOrd="0" parTransId="{210C77AA-C443-4668-8EB5-C7D84F754BF9}" sibTransId="{626A322A-1FEA-49F4-AA07-E3FB9F97A6BA}"/>
    <dgm:cxn modelId="{A1E405E6-2ACA-4014-B533-E8B5798EC999}" type="presOf" srcId="{BA218F37-8FD5-4DB2-A1C7-125EC81A7D58}" destId="{43E6C91C-5676-4269-820E-30150B602E07}" srcOrd="0" destOrd="0" presId="urn:microsoft.com/office/officeart/2005/8/layout/chevron1"/>
    <dgm:cxn modelId="{8A925BD9-DE64-40F8-9F37-B364F66F5FB4}" type="presParOf" srcId="{43E6C91C-5676-4269-820E-30150B602E07}" destId="{335D5E47-13FC-4A98-8A5E-AD7DD251F4B8}" srcOrd="0" destOrd="0" presId="urn:microsoft.com/office/officeart/2005/8/layout/chevron1"/>
    <dgm:cxn modelId="{F934447B-A186-411E-974A-03FFB3322F50}" type="presParOf" srcId="{43E6C91C-5676-4269-820E-30150B602E07}" destId="{5EDF9F7C-FEAD-49EA-9D2F-4F0C1F56B94E}" srcOrd="1" destOrd="0" presId="urn:microsoft.com/office/officeart/2005/8/layout/chevron1"/>
    <dgm:cxn modelId="{B1A2E81E-3AAD-4D9B-8D19-6FB35972D409}" type="presParOf" srcId="{43E6C91C-5676-4269-820E-30150B602E07}" destId="{90ADEB65-DCC0-492C-8FE9-DF0534B0E0DD}"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18F37-8FD5-4DB2-A1C7-125EC81A7D58}" type="doc">
      <dgm:prSet loTypeId="urn:microsoft.com/office/officeart/2005/8/layout/chevron1" loCatId="process" qsTypeId="urn:microsoft.com/office/officeart/2005/8/quickstyle/simple1" qsCatId="simple" csTypeId="urn:microsoft.com/office/officeart/2005/8/colors/accent1_2" csCatId="accent1" phldr="1"/>
      <dgm:spPr/>
    </dgm:pt>
    <dgm:pt modelId="{96CB1465-EC17-46E0-963E-F963802C7973}">
      <dgm:prSet phldrT="[Text]"/>
      <dgm:spPr/>
      <dgm:t>
        <a:bodyPr/>
        <a:lstStyle/>
        <a:p>
          <a:r>
            <a:rPr lang="en-US" smtClean="0">
              <a:hlinkClick xmlns:r="http://schemas.openxmlformats.org/officeDocument/2006/relationships" r:id="rId1" action="ppaction://hlinksldjump"/>
            </a:rPr>
            <a:t>3,Nhân giống thuần chủng là gì?</a:t>
          </a:r>
          <a:endParaRPr lang="vi-VN"/>
        </a:p>
      </dgm:t>
    </dgm:pt>
    <dgm:pt modelId="{DC802ED0-2F9C-4FCC-A61D-EA0017ADFE04}" type="parTrans" cxnId="{1B3C54B7-D080-4606-A5E9-AFA1FBC8DE06}">
      <dgm:prSet/>
      <dgm:spPr/>
      <dgm:t>
        <a:bodyPr/>
        <a:lstStyle/>
        <a:p>
          <a:endParaRPr lang="vi-VN"/>
        </a:p>
      </dgm:t>
    </dgm:pt>
    <dgm:pt modelId="{B496ECC3-5DAF-4864-94DD-BB60D2DE1FF3}" type="sibTrans" cxnId="{1B3C54B7-D080-4606-A5E9-AFA1FBC8DE06}">
      <dgm:prSet/>
      <dgm:spPr/>
      <dgm:t>
        <a:bodyPr/>
        <a:lstStyle/>
        <a:p>
          <a:endParaRPr lang="vi-VN"/>
        </a:p>
      </dgm:t>
    </dgm:pt>
    <dgm:pt modelId="{770E5C7D-111D-4640-B459-7A0B1CDEFB14}">
      <dgm:prSet phldrT="[Text]"/>
      <dgm:spPr/>
      <dgm:t>
        <a:bodyPr/>
        <a:lstStyle/>
        <a:p>
          <a:r>
            <a:rPr lang="en-US" smtClean="0">
              <a:hlinkClick xmlns:r="http://schemas.openxmlformats.org/officeDocument/2006/relationships" r:id="rId2" action="ppaction://hlinksldjump"/>
            </a:rPr>
            <a:t>4,Làm thế nào để nhân giống thuần chủng đạt kết quả?</a:t>
          </a:r>
          <a:endParaRPr lang="vi-VN"/>
        </a:p>
      </dgm:t>
    </dgm:pt>
    <dgm:pt modelId="{210C77AA-C443-4668-8EB5-C7D84F754BF9}" type="parTrans" cxnId="{75A94ACC-13FA-45DA-8DE5-67E87B775EF5}">
      <dgm:prSet/>
      <dgm:spPr/>
      <dgm:t>
        <a:bodyPr/>
        <a:lstStyle/>
        <a:p>
          <a:endParaRPr lang="vi-VN"/>
        </a:p>
      </dgm:t>
    </dgm:pt>
    <dgm:pt modelId="{626A322A-1FEA-49F4-AA07-E3FB9F97A6BA}" type="sibTrans" cxnId="{75A94ACC-13FA-45DA-8DE5-67E87B775EF5}">
      <dgm:prSet/>
      <dgm:spPr/>
      <dgm:t>
        <a:bodyPr/>
        <a:lstStyle/>
        <a:p>
          <a:endParaRPr lang="vi-VN"/>
        </a:p>
      </dgm:t>
    </dgm:pt>
    <dgm:pt modelId="{43E6C91C-5676-4269-820E-30150B602E07}" type="pres">
      <dgm:prSet presAssocID="{BA218F37-8FD5-4DB2-A1C7-125EC81A7D58}" presName="Name0" presStyleCnt="0">
        <dgm:presLayoutVars>
          <dgm:dir/>
          <dgm:animLvl val="lvl"/>
          <dgm:resizeHandles val="exact"/>
        </dgm:presLayoutVars>
      </dgm:prSet>
      <dgm:spPr/>
    </dgm:pt>
    <dgm:pt modelId="{335D5E47-13FC-4A98-8A5E-AD7DD251F4B8}" type="pres">
      <dgm:prSet presAssocID="{96CB1465-EC17-46E0-963E-F963802C7973}" presName="parTxOnly" presStyleLbl="node1" presStyleIdx="0" presStyleCnt="2">
        <dgm:presLayoutVars>
          <dgm:chMax val="0"/>
          <dgm:chPref val="0"/>
          <dgm:bulletEnabled val="1"/>
        </dgm:presLayoutVars>
      </dgm:prSet>
      <dgm:spPr/>
      <dgm:t>
        <a:bodyPr/>
        <a:lstStyle/>
        <a:p>
          <a:endParaRPr lang="vi-VN"/>
        </a:p>
      </dgm:t>
    </dgm:pt>
    <dgm:pt modelId="{5EDF9F7C-FEAD-49EA-9D2F-4F0C1F56B94E}" type="pres">
      <dgm:prSet presAssocID="{B496ECC3-5DAF-4864-94DD-BB60D2DE1FF3}" presName="parTxOnlySpace" presStyleCnt="0"/>
      <dgm:spPr/>
    </dgm:pt>
    <dgm:pt modelId="{90ADEB65-DCC0-492C-8FE9-DF0534B0E0DD}" type="pres">
      <dgm:prSet presAssocID="{770E5C7D-111D-4640-B459-7A0B1CDEFB14}" presName="parTxOnly" presStyleLbl="node1" presStyleIdx="1" presStyleCnt="2">
        <dgm:presLayoutVars>
          <dgm:chMax val="0"/>
          <dgm:chPref val="0"/>
          <dgm:bulletEnabled val="1"/>
        </dgm:presLayoutVars>
      </dgm:prSet>
      <dgm:spPr/>
      <dgm:t>
        <a:bodyPr/>
        <a:lstStyle/>
        <a:p>
          <a:endParaRPr lang="vi-VN"/>
        </a:p>
      </dgm:t>
    </dgm:pt>
  </dgm:ptLst>
  <dgm:cxnLst>
    <dgm:cxn modelId="{EB9283C3-9ED5-4C22-8515-DBC3B51212D6}" type="presOf" srcId="{96CB1465-EC17-46E0-963E-F963802C7973}" destId="{335D5E47-13FC-4A98-8A5E-AD7DD251F4B8}" srcOrd="0" destOrd="0" presId="urn:microsoft.com/office/officeart/2005/8/layout/chevron1"/>
    <dgm:cxn modelId="{1B3C54B7-D080-4606-A5E9-AFA1FBC8DE06}" srcId="{BA218F37-8FD5-4DB2-A1C7-125EC81A7D58}" destId="{96CB1465-EC17-46E0-963E-F963802C7973}" srcOrd="0" destOrd="0" parTransId="{DC802ED0-2F9C-4FCC-A61D-EA0017ADFE04}" sibTransId="{B496ECC3-5DAF-4864-94DD-BB60D2DE1FF3}"/>
    <dgm:cxn modelId="{75A94ACC-13FA-45DA-8DE5-67E87B775EF5}" srcId="{BA218F37-8FD5-4DB2-A1C7-125EC81A7D58}" destId="{770E5C7D-111D-4640-B459-7A0B1CDEFB14}" srcOrd="1" destOrd="0" parTransId="{210C77AA-C443-4668-8EB5-C7D84F754BF9}" sibTransId="{626A322A-1FEA-49F4-AA07-E3FB9F97A6BA}"/>
    <dgm:cxn modelId="{26EB3C74-ECFC-4833-8F99-C232838CA970}" type="presOf" srcId="{770E5C7D-111D-4640-B459-7A0B1CDEFB14}" destId="{90ADEB65-DCC0-492C-8FE9-DF0534B0E0DD}" srcOrd="0" destOrd="0" presId="urn:microsoft.com/office/officeart/2005/8/layout/chevron1"/>
    <dgm:cxn modelId="{DB16A9DC-606D-4FFA-9C21-DEEAEE7ED820}" type="presOf" srcId="{BA218F37-8FD5-4DB2-A1C7-125EC81A7D58}" destId="{43E6C91C-5676-4269-820E-30150B602E07}" srcOrd="0" destOrd="0" presId="urn:microsoft.com/office/officeart/2005/8/layout/chevron1"/>
    <dgm:cxn modelId="{9D688AF7-4A4B-4C4E-AF0A-CA187831C3CC}" type="presParOf" srcId="{43E6C91C-5676-4269-820E-30150B602E07}" destId="{335D5E47-13FC-4A98-8A5E-AD7DD251F4B8}" srcOrd="0" destOrd="0" presId="urn:microsoft.com/office/officeart/2005/8/layout/chevron1"/>
    <dgm:cxn modelId="{5066BBC9-16F5-47AF-BC2F-09D6AFD12A22}" type="presParOf" srcId="{43E6C91C-5676-4269-820E-30150B602E07}" destId="{5EDF9F7C-FEAD-49EA-9D2F-4F0C1F56B94E}" srcOrd="1" destOrd="0" presId="urn:microsoft.com/office/officeart/2005/8/layout/chevron1"/>
    <dgm:cxn modelId="{7A1D2167-CA47-44EB-B8A4-E3BAAAE2AEA7}" type="presParOf" srcId="{43E6C91C-5676-4269-820E-30150B602E07}" destId="{90ADEB65-DCC0-492C-8FE9-DF0534B0E0DD}"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88F23-ADBB-4FDD-9E99-D0B1CDFEFD5F}" type="datetimeFigureOut">
              <a:rPr lang="en-US" smtClean="0"/>
              <a:pPr/>
              <a:t>4/7/2020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FAF049-99CC-48AF-8BF0-B4D22F236D6A}" type="slidenum">
              <a:rPr lang="vi-VN" smtClean="0"/>
              <a:pPr/>
              <a:t>‹#›</a:t>
            </a:fld>
            <a:endParaRPr lang="vi-VN"/>
          </a:p>
        </p:txBody>
      </p:sp>
    </p:spTree>
    <p:extLst>
      <p:ext uri="{BB962C8B-B14F-4D97-AF65-F5344CB8AC3E}">
        <p14:creationId xmlns:p14="http://schemas.microsoft.com/office/powerpoint/2010/main" val="183659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Nhớ làm</a:t>
            </a:r>
            <a:r>
              <a:rPr lang="en-US" baseline="0" smtClean="0"/>
              <a:t> nốt bài và gửi bài cho cô</a:t>
            </a:r>
          </a:p>
        </p:txBody>
      </p:sp>
      <p:sp>
        <p:nvSpPr>
          <p:cNvPr id="4" name="Slide Number Placeholder 3"/>
          <p:cNvSpPr>
            <a:spLocks noGrp="1"/>
          </p:cNvSpPr>
          <p:nvPr>
            <p:ph type="sldNum" sz="quarter" idx="10"/>
          </p:nvPr>
        </p:nvSpPr>
        <p:spPr/>
        <p:txBody>
          <a:bodyPr/>
          <a:lstStyle/>
          <a:p>
            <a:fld id="{59FAF049-99CC-48AF-8BF0-B4D22F236D6A}" type="slidenum">
              <a:rPr lang="vi-VN" smtClean="0"/>
              <a:pPr/>
              <a:t>15</a:t>
            </a:fld>
            <a:endParaRPr lang="vi-VN"/>
          </a:p>
        </p:txBody>
      </p:sp>
    </p:spTree>
    <p:extLst>
      <p:ext uri="{BB962C8B-B14F-4D97-AF65-F5344CB8AC3E}">
        <p14:creationId xmlns:p14="http://schemas.microsoft.com/office/powerpoint/2010/main" val="1606516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3AD83BC-A6EC-4351-84C8-5DA58E7E6A6D}" type="datetimeFigureOut">
              <a:rPr lang="en-US" smtClean="0"/>
              <a:pPr/>
              <a:t>4/7/2020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3AD83BC-A6EC-4351-84C8-5DA58E7E6A6D}" type="datetimeFigureOut">
              <a:rPr lang="en-US" smtClean="0"/>
              <a:pPr/>
              <a:t>4/7/2020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3AD83BC-A6EC-4351-84C8-5DA58E7E6A6D}" type="datetimeFigureOut">
              <a:rPr lang="en-US" smtClean="0"/>
              <a:pPr/>
              <a:t>4/7/2020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3AD83BC-A6EC-4351-84C8-5DA58E7E6A6D}" type="datetimeFigureOut">
              <a:rPr lang="en-US" smtClean="0"/>
              <a:pPr/>
              <a:t>4/7/2020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D83BC-A6EC-4351-84C8-5DA58E7E6A6D}" type="datetimeFigureOut">
              <a:rPr lang="en-US" smtClean="0"/>
              <a:pPr/>
              <a:t>4/7/2020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3AD83BC-A6EC-4351-84C8-5DA58E7E6A6D}" type="datetimeFigureOut">
              <a:rPr lang="en-US" smtClean="0"/>
              <a:pPr/>
              <a:t>4/7/2020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3AD83BC-A6EC-4351-84C8-5DA58E7E6A6D}" type="datetimeFigureOut">
              <a:rPr lang="en-US" smtClean="0"/>
              <a:pPr/>
              <a:t>4/7/2020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3AD83BC-A6EC-4351-84C8-5DA58E7E6A6D}" type="datetimeFigureOut">
              <a:rPr lang="en-US" smtClean="0"/>
              <a:pPr/>
              <a:t>4/7/2020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D83BC-A6EC-4351-84C8-5DA58E7E6A6D}" type="datetimeFigureOut">
              <a:rPr lang="en-US" smtClean="0"/>
              <a:pPr/>
              <a:t>4/7/2020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D83BC-A6EC-4351-84C8-5DA58E7E6A6D}" type="datetimeFigureOut">
              <a:rPr lang="en-US" smtClean="0"/>
              <a:pPr/>
              <a:t>4/7/2020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D83BC-A6EC-4351-84C8-5DA58E7E6A6D}" type="datetimeFigureOut">
              <a:rPr lang="en-US" smtClean="0"/>
              <a:pPr/>
              <a:t>4/7/2020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FB35E11-862A-4659-B66E-1FAF67401C44}"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D83BC-A6EC-4351-84C8-5DA58E7E6A6D}" type="datetimeFigureOut">
              <a:rPr lang="en-US" smtClean="0"/>
              <a:pPr/>
              <a:t>4/7/2020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35E11-862A-4659-B66E-1FAF67401C44}"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pn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20.xml"/><Relationship Id="rId7"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slide" Target="slide19.xml"/><Relationship Id="rId5" Type="http://schemas.openxmlformats.org/officeDocument/2006/relationships/slide" Target="slide16.xm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0.jpe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1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download (12).jpg">
            <a:hlinkClick r:id="rId2" action="ppaction://hlinksldjump"/>
          </p:cNvPr>
          <p:cNvPicPr>
            <a:picLocks noGrp="1" noChangeAspect="1"/>
          </p:cNvPicPr>
          <p:nvPr>
            <p:ph idx="1"/>
          </p:nvPr>
        </p:nvPicPr>
        <p:blipFill>
          <a:blip r:embed="rId3"/>
          <a:stretch>
            <a:fillRect/>
          </a:stretch>
        </p:blipFill>
        <p:spPr>
          <a:xfrm>
            <a:off x="990600" y="1143000"/>
            <a:ext cx="2857500" cy="1828800"/>
          </a:xfrm>
        </p:spPr>
      </p:pic>
      <p:pic>
        <p:nvPicPr>
          <p:cNvPr id="5" name="Picture 4" descr="0.png">
            <a:hlinkClick r:id="rId4" action="ppaction://hlinksldjump"/>
          </p:cNvPr>
          <p:cNvPicPr>
            <a:picLocks noChangeAspect="1"/>
          </p:cNvPicPr>
          <p:nvPr/>
        </p:nvPicPr>
        <p:blipFill>
          <a:blip r:embed="rId5"/>
          <a:stretch>
            <a:fillRect/>
          </a:stretch>
        </p:blipFill>
        <p:spPr>
          <a:xfrm>
            <a:off x="5029200" y="1295400"/>
            <a:ext cx="3028950" cy="1819275"/>
          </a:xfrm>
          <a:prstGeom prst="rect">
            <a:avLst/>
          </a:prstGeom>
        </p:spPr>
      </p:pic>
      <p:pic>
        <p:nvPicPr>
          <p:cNvPr id="6" name="Picture 5" descr="bts.png">
            <a:hlinkClick r:id="rId6" action="ppaction://hlinksldjump"/>
          </p:cNvPr>
          <p:cNvPicPr>
            <a:picLocks noChangeAspect="1"/>
          </p:cNvPicPr>
          <p:nvPr/>
        </p:nvPicPr>
        <p:blipFill>
          <a:blip r:embed="rId7"/>
          <a:stretch>
            <a:fillRect/>
          </a:stretch>
        </p:blipFill>
        <p:spPr>
          <a:xfrm>
            <a:off x="990600" y="4038600"/>
            <a:ext cx="2371725" cy="1924050"/>
          </a:xfrm>
          <a:prstGeom prst="rect">
            <a:avLst/>
          </a:prstGeom>
        </p:spPr>
      </p:pic>
      <p:pic>
        <p:nvPicPr>
          <p:cNvPr id="7" name="Picture 6" descr="download (2).png">
            <a:hlinkClick r:id="rId8" action="ppaction://hlinksldjump"/>
          </p:cNvPr>
          <p:cNvPicPr>
            <a:picLocks noChangeAspect="1"/>
          </p:cNvPicPr>
          <p:nvPr/>
        </p:nvPicPr>
        <p:blipFill>
          <a:blip r:embed="rId9"/>
          <a:stretch>
            <a:fillRect/>
          </a:stretch>
        </p:blipFill>
        <p:spPr>
          <a:xfrm>
            <a:off x="5562600" y="3810000"/>
            <a:ext cx="2371725" cy="1924050"/>
          </a:xfrm>
          <a:prstGeom prst="rect">
            <a:avLst/>
          </a:prstGeom>
        </p:spPr>
      </p:pic>
      <p:sp>
        <p:nvSpPr>
          <p:cNvPr id="8" name="Action Button: Home 7">
            <a:hlinkClick r:id="rId10" action="ppaction://hlinksldjump" highlightClick="1"/>
          </p:cNvPr>
          <p:cNvSpPr/>
          <p:nvPr/>
        </p:nvSpPr>
        <p:spPr>
          <a:xfrm>
            <a:off x="8305800" y="6019800"/>
            <a:ext cx="8382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1" presetClass="exit" presetSubtype="4" fill="hold" nodeType="clickEffect">
                                  <p:stCondLst>
                                    <p:cond delay="0"/>
                                  </p:stCondLst>
                                  <p:childTnLst>
                                    <p:animEffect transition="out" filter="wheel(4)">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descr="tong-hop-20-hinh-nen-powerpoint-chu-de-galaxy-cuc-chat-1484121547-1.jpg"/>
          <p:cNvPicPr>
            <a:picLocks noGrp="1" noChangeAspect="1"/>
          </p:cNvPicPr>
          <p:nvPr>
            <p:ph idx="1"/>
          </p:nvPr>
        </p:nvPicPr>
        <p:blipFill>
          <a:blip r:embed="rId2"/>
          <a:stretch>
            <a:fillRect/>
          </a:stretch>
        </p:blipFill>
        <p:spPr>
          <a:xfrm>
            <a:off x="0" y="0"/>
            <a:ext cx="9144000" cy="6858001"/>
          </a:xfrm>
        </p:spPr>
      </p:pic>
      <p:sp>
        <p:nvSpPr>
          <p:cNvPr id="16386" name="AutoShape 2" descr="Káº¿t quáº£ hÃ¬nh áº£nh cho background galaxy bl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6" name="TextBox 5"/>
          <p:cNvSpPr txBox="1"/>
          <p:nvPr/>
        </p:nvSpPr>
        <p:spPr>
          <a:xfrm>
            <a:off x="0" y="0"/>
            <a:ext cx="9144000" cy="1446550"/>
          </a:xfrm>
          <a:prstGeom prst="rect">
            <a:avLst/>
          </a:prstGeom>
          <a:noFill/>
        </p:spPr>
        <p:txBody>
          <a:bodyPr wrap="square" rtlCol="0">
            <a:spAutoFit/>
          </a:bodyPr>
          <a:lstStyle/>
          <a:p>
            <a:pPr algn="ctr"/>
            <a:r>
              <a:rPr lang="en-US" sz="4400" b="1" smtClean="0">
                <a:solidFill>
                  <a:schemeClr val="bg1"/>
                </a:solidFill>
                <a:latin typeface="Times New Roman" pitchFamily="18" charset="0"/>
                <a:cs typeface="Times New Roman" pitchFamily="18" charset="0"/>
              </a:rPr>
              <a:t>Bài 34 : Nhân giống vật nuôi</a:t>
            </a:r>
            <a:endParaRPr lang="vi-VN" sz="4400" b="1" smtClean="0">
              <a:solidFill>
                <a:schemeClr val="bg1"/>
              </a:solidFill>
              <a:latin typeface="Times New Roman" pitchFamily="18" charset="0"/>
              <a:cs typeface="Times New Roman" pitchFamily="18" charset="0"/>
            </a:endParaRPr>
          </a:p>
          <a:p>
            <a:pPr algn="ctr"/>
            <a:endParaRPr lang="vi-VN" sz="4400"/>
          </a:p>
        </p:txBody>
      </p:sp>
      <p:cxnSp>
        <p:nvCxnSpPr>
          <p:cNvPr id="9" name="Straight Connector 8"/>
          <p:cNvCxnSpPr/>
          <p:nvPr/>
        </p:nvCxnSpPr>
        <p:spPr>
          <a:xfrm rot="5400000">
            <a:off x="2401094" y="3999706"/>
            <a:ext cx="5715000" cy="1588"/>
          </a:xfrm>
          <a:prstGeom prst="line">
            <a:avLst/>
          </a:prstGeom>
        </p:spPr>
        <p:style>
          <a:lnRef idx="3">
            <a:schemeClr val="accent4"/>
          </a:lnRef>
          <a:fillRef idx="0">
            <a:schemeClr val="accent4"/>
          </a:fillRef>
          <a:effectRef idx="2">
            <a:schemeClr val="accent4"/>
          </a:effectRef>
          <a:fontRef idx="minor">
            <a:schemeClr val="tx1"/>
          </a:fontRef>
        </p:style>
      </p:cxnSp>
      <p:sp>
        <p:nvSpPr>
          <p:cNvPr id="11" name="Cloud Callout 10"/>
          <p:cNvSpPr/>
          <p:nvPr/>
        </p:nvSpPr>
        <p:spPr>
          <a:xfrm>
            <a:off x="5410200" y="2590800"/>
            <a:ext cx="3505200" cy="21336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12" name="TextBox 11"/>
          <p:cNvSpPr txBox="1"/>
          <p:nvPr/>
        </p:nvSpPr>
        <p:spPr>
          <a:xfrm>
            <a:off x="5943600" y="2743200"/>
            <a:ext cx="2514600" cy="2031325"/>
          </a:xfrm>
          <a:prstGeom prst="rect">
            <a:avLst/>
          </a:prstGeom>
          <a:noFill/>
        </p:spPr>
        <p:txBody>
          <a:bodyPr wrap="square" rtlCol="0">
            <a:spAutoFit/>
          </a:bodyPr>
          <a:lstStyle/>
          <a:p>
            <a:pPr lvl="0" algn="ctr"/>
            <a:r>
              <a:rPr lang="en-US" sz="3600" smtClean="0">
                <a:solidFill>
                  <a:srgbClr val="7030A0"/>
                </a:solidFill>
                <a:latin typeface="Times New Roman" pitchFamily="18" charset="0"/>
                <a:cs typeface="Times New Roman" pitchFamily="18" charset="0"/>
              </a:rPr>
              <a:t>Nhân giống thuần chủng là gì?</a:t>
            </a:r>
            <a:endParaRPr lang="vi-VN" sz="3600" smtClean="0">
              <a:solidFill>
                <a:srgbClr val="7030A0"/>
              </a:solidFill>
              <a:latin typeface="Times New Roman" pitchFamily="18" charset="0"/>
              <a:cs typeface="Times New Roman" pitchFamily="18" charset="0"/>
            </a:endParaRPr>
          </a:p>
          <a:p>
            <a:endParaRPr lang="vi-VN"/>
          </a:p>
        </p:txBody>
      </p:sp>
      <p:sp>
        <p:nvSpPr>
          <p:cNvPr id="13" name="TextBox 12"/>
          <p:cNvSpPr txBox="1"/>
          <p:nvPr/>
        </p:nvSpPr>
        <p:spPr>
          <a:xfrm>
            <a:off x="304800" y="1219200"/>
            <a:ext cx="4648200" cy="1815882"/>
          </a:xfrm>
          <a:prstGeom prst="rect">
            <a:avLst/>
          </a:prstGeom>
          <a:noFill/>
        </p:spPr>
        <p:txBody>
          <a:bodyPr wrap="square" rtlCol="0">
            <a:spAutoFit/>
          </a:bodyPr>
          <a:lstStyle/>
          <a:p>
            <a:pPr lvl="0"/>
            <a:r>
              <a:rPr lang="en-US" sz="3600" smtClean="0">
                <a:solidFill>
                  <a:schemeClr val="bg1"/>
                </a:solidFill>
                <a:latin typeface="Times New Roman" pitchFamily="18" charset="0"/>
                <a:cs typeface="Times New Roman" pitchFamily="18" charset="0"/>
              </a:rPr>
              <a:t>3,Nhân giống thuần chủng là gì?</a:t>
            </a:r>
            <a:endParaRPr lang="vi-VN" sz="3600" smtClean="0">
              <a:solidFill>
                <a:schemeClr val="bg1"/>
              </a:solidFill>
              <a:latin typeface="Times New Roman" pitchFamily="18" charset="0"/>
              <a:cs typeface="Times New Roman" pitchFamily="18" charset="0"/>
            </a:endParaRPr>
          </a:p>
          <a:p>
            <a:endParaRPr lang="vi-VN" sz="4000">
              <a:solidFill>
                <a:schemeClr val="bg1"/>
              </a:solidFill>
            </a:endParaRPr>
          </a:p>
        </p:txBody>
      </p:sp>
      <p:sp>
        <p:nvSpPr>
          <p:cNvPr id="14" name="TextBox 13"/>
          <p:cNvSpPr txBox="1"/>
          <p:nvPr/>
        </p:nvSpPr>
        <p:spPr>
          <a:xfrm>
            <a:off x="228600" y="2438400"/>
            <a:ext cx="4572000" cy="2246769"/>
          </a:xfrm>
          <a:prstGeom prst="rect">
            <a:avLst/>
          </a:prstGeom>
          <a:noFill/>
        </p:spPr>
        <p:txBody>
          <a:bodyPr wrap="square" rtlCol="0">
            <a:spAutoFit/>
          </a:bodyPr>
          <a:lstStyle/>
          <a:p>
            <a:r>
              <a:rPr lang="en-US" sz="2800" smtClean="0">
                <a:solidFill>
                  <a:schemeClr val="bg1"/>
                </a:solidFill>
                <a:latin typeface="Times New Roman" pitchFamily="18" charset="0"/>
                <a:cs typeface="Times New Roman" pitchFamily="18" charset="0"/>
              </a:rPr>
              <a:t> </a:t>
            </a:r>
            <a:r>
              <a:rPr lang="en-US" sz="2800" smtClean="0">
                <a:solidFill>
                  <a:schemeClr val="bg1"/>
                </a:solidFill>
                <a:latin typeface="Times New Roman" pitchFamily="18" charset="0"/>
                <a:cs typeface="Times New Roman" pitchFamily="18" charset="0"/>
                <a:sym typeface="Wingdings"/>
              </a:rPr>
              <a:t>Là phương pháp nhân giống chọn ghép đôi giao phối con đực với con cái của cùng một giống để được dời con cùng bố mẹ.</a:t>
            </a:r>
            <a:endParaRPr lang="vi-VN" sz="2800">
              <a:solidFill>
                <a:schemeClr val="bg1"/>
              </a:solidFill>
              <a:latin typeface="Times New Roman" pitchFamily="18" charset="0"/>
              <a:cs typeface="Times New Roman" pitchFamily="18" charset="0"/>
            </a:endParaRPr>
          </a:p>
        </p:txBody>
      </p:sp>
      <p:sp>
        <p:nvSpPr>
          <p:cNvPr id="15" name="TextBox 14"/>
          <p:cNvSpPr txBox="1"/>
          <p:nvPr/>
        </p:nvSpPr>
        <p:spPr>
          <a:xfrm>
            <a:off x="304800" y="4724400"/>
            <a:ext cx="4419600" cy="1815882"/>
          </a:xfrm>
          <a:prstGeom prst="rect">
            <a:avLst/>
          </a:prstGeom>
          <a:noFill/>
        </p:spPr>
        <p:txBody>
          <a:bodyPr wrap="square" rtlCol="0">
            <a:spAutoFit/>
          </a:bodyPr>
          <a:lstStyle/>
          <a:p>
            <a:r>
              <a:rPr lang="vi-VN" sz="2800" smtClean="0">
                <a:solidFill>
                  <a:schemeClr val="bg1"/>
                </a:solidFill>
                <a:latin typeface="Times New Roman" pitchFamily="18" charset="0"/>
                <a:cs typeface="Times New Roman" pitchFamily="18" charset="0"/>
                <a:sym typeface="Wingdings"/>
              </a:rPr>
              <a:t></a:t>
            </a:r>
            <a:r>
              <a:rPr lang="en-US" sz="2800" smtClean="0">
                <a:solidFill>
                  <a:schemeClr val="bg1"/>
                </a:solidFill>
                <a:latin typeface="Times New Roman" pitchFamily="18" charset="0"/>
                <a:cs typeface="Times New Roman" pitchFamily="18" charset="0"/>
                <a:sym typeface="Wingdings"/>
              </a:rPr>
              <a:t>Mục đích: tạo ra nhiều cá thể của giống đã có, với yêu cầu là giữ được và hoàn thiện các đặc tính tốt của giống đó. </a:t>
            </a:r>
            <a:endParaRPr lang="vi-VN" sz="2800">
              <a:solidFill>
                <a:schemeClr val="bg1"/>
              </a:solidFill>
              <a:latin typeface="Times New Roman" pitchFamily="18" charset="0"/>
              <a:cs typeface="Times New Roman" pitchFamily="18" charset="0"/>
            </a:endParaRPr>
          </a:p>
        </p:txBody>
      </p:sp>
      <p:sp>
        <p:nvSpPr>
          <p:cNvPr id="16" name="Cloud Callout 15"/>
          <p:cNvSpPr/>
          <p:nvPr/>
        </p:nvSpPr>
        <p:spPr>
          <a:xfrm>
            <a:off x="5410200" y="2514600"/>
            <a:ext cx="3505200" cy="22860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17" name="TextBox 16"/>
          <p:cNvSpPr txBox="1"/>
          <p:nvPr/>
        </p:nvSpPr>
        <p:spPr>
          <a:xfrm>
            <a:off x="5486400" y="2819400"/>
            <a:ext cx="3124200" cy="1569660"/>
          </a:xfrm>
          <a:prstGeom prst="rect">
            <a:avLst/>
          </a:prstGeom>
          <a:noFill/>
        </p:spPr>
        <p:txBody>
          <a:bodyPr wrap="square" rtlCol="0">
            <a:spAutoFit/>
          </a:bodyPr>
          <a:lstStyle/>
          <a:p>
            <a:pPr algn="ctr"/>
            <a:r>
              <a:rPr lang="en-US" sz="3200" smtClean="0">
                <a:solidFill>
                  <a:srgbClr val="7030A0"/>
                </a:solidFill>
                <a:latin typeface="Times New Roman" pitchFamily="18" charset="0"/>
                <a:cs typeface="Times New Roman" pitchFamily="18" charset="0"/>
              </a:rPr>
              <a:t>Mục đích của nhân giống thuần chủng là gì ???</a:t>
            </a:r>
            <a:endParaRPr lang="vi-VN" sz="320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14">
                                            <p:txEl>
                                              <p:pRg st="0" end="0"/>
                                            </p:txEl>
                                          </p:spTgt>
                                        </p:tgtEl>
                                        <p:attrNameLst>
                                          <p:attrName>ppt_x</p:attrName>
                                        </p:attrNameLst>
                                      </p:cBhvr>
                                    </p:anim>
                                    <p:anim from="0" to="-1.0" calcmode="lin" valueType="num">
                                      <p:cBhvr>
                                        <p:cTn id="24" dur="200" decel="50000" autoRev="1" fill="hold">
                                          <p:stCondLst>
                                            <p:cond delay="600"/>
                                          </p:stCondLst>
                                        </p:cTn>
                                        <p:tgtEl>
                                          <p:spTgt spid="14">
                                            <p:txEl>
                                              <p:pRg st="0" end="0"/>
                                            </p:txEl>
                                          </p:spTgt>
                                        </p:tgtEl>
                                        <p:attrNameLst>
                                          <p:attrName>xshear</p:attrName>
                                        </p:attrNameLst>
                                      </p:cBhvr>
                                    </p:anim>
                                    <p:animScale>
                                      <p:cBhvr>
                                        <p:cTn id="25" dur="200" decel="100000" autoRev="1" fill="hold">
                                          <p:stCondLst>
                                            <p:cond delay="600"/>
                                          </p:stCondLst>
                                        </p:cTn>
                                        <p:tgtEl>
                                          <p:spTgt spid="14">
                                            <p:txEl>
                                              <p:pRg st="0" end="0"/>
                                            </p:txEl>
                                          </p:spTgt>
                                        </p:tgtEl>
                                      </p:cBhvr>
                                      <p:from x="100000" y="100000"/>
                                      <p:to x="80000" y="100000"/>
                                    </p:animScale>
                                    <p:anim by="(#ppt_h/3+#ppt_w*0.1)" calcmode="lin" valueType="num">
                                      <p:cBhvr additive="sum">
                                        <p:cTn id="26" dur="200" decel="100000" autoRev="1" fill="hold">
                                          <p:stCondLst>
                                            <p:cond delay="600"/>
                                          </p:stCondLst>
                                        </p:cTn>
                                        <p:tgtEl>
                                          <p:spTgt spid="14">
                                            <p:txEl>
                                              <p:pRg st="0" end="0"/>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grpId="1" nodeType="clickEffect">
                                  <p:stCondLst>
                                    <p:cond delay="0"/>
                                  </p:stCondLst>
                                  <p:childTnLst>
                                    <p:animEffect transition="out" filter="box(i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2">
                                            <p:txEl>
                                              <p:pRg st="0" end="0"/>
                                            </p:txEl>
                                          </p:spTgt>
                                        </p:tgtEl>
                                      </p:cBhvr>
                                    </p:animEffect>
                                    <p:set>
                                      <p:cBhvr>
                                        <p:cTn id="34"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strVal val="#ppt_w*0.05"/>
                                          </p:val>
                                        </p:tav>
                                        <p:tav tm="100000">
                                          <p:val>
                                            <p:strVal val="#ppt_w"/>
                                          </p:val>
                                        </p:tav>
                                      </p:tavLst>
                                    </p:anim>
                                    <p:anim calcmode="lin" valueType="num">
                                      <p:cBhvr>
                                        <p:cTn id="40" dur="500" fill="hold"/>
                                        <p:tgtEl>
                                          <p:spTgt spid="16"/>
                                        </p:tgtEl>
                                        <p:attrNameLst>
                                          <p:attrName>ppt_h</p:attrName>
                                        </p:attrNameLst>
                                      </p:cBhvr>
                                      <p:tavLst>
                                        <p:tav tm="0">
                                          <p:val>
                                            <p:strVal val="#ppt_h"/>
                                          </p:val>
                                        </p:tav>
                                        <p:tav tm="100000">
                                          <p:val>
                                            <p:strVal val="#ppt_h"/>
                                          </p:val>
                                        </p:tav>
                                      </p:tavLst>
                                    </p:anim>
                                    <p:anim calcmode="lin" valueType="num">
                                      <p:cBhvr>
                                        <p:cTn id="41" dur="500" fill="hold"/>
                                        <p:tgtEl>
                                          <p:spTgt spid="16"/>
                                        </p:tgtEl>
                                        <p:attrNameLst>
                                          <p:attrName>ppt_x</p:attrName>
                                        </p:attrNameLst>
                                      </p:cBhvr>
                                      <p:tavLst>
                                        <p:tav tm="0">
                                          <p:val>
                                            <p:strVal val="#ppt_x-.2"/>
                                          </p:val>
                                        </p:tav>
                                        <p:tav tm="100000">
                                          <p:val>
                                            <p:strVal val="#ppt_x"/>
                                          </p:val>
                                        </p:tav>
                                      </p:tavLst>
                                    </p:anim>
                                    <p:anim calcmode="lin" valueType="num">
                                      <p:cBhvr>
                                        <p:cTn id="42" dur="500" fill="hold"/>
                                        <p:tgtEl>
                                          <p:spTgt spid="16"/>
                                        </p:tgtEl>
                                        <p:attrNameLst>
                                          <p:attrName>ppt_y</p:attrName>
                                        </p:attrNameLst>
                                      </p:cBhvr>
                                      <p:tavLst>
                                        <p:tav tm="0">
                                          <p:val>
                                            <p:strVal val="#ppt_y"/>
                                          </p:val>
                                        </p:tav>
                                        <p:tav tm="100000">
                                          <p:val>
                                            <p:strVal val="#ppt_y"/>
                                          </p:val>
                                        </p:tav>
                                      </p:tavLst>
                                    </p:anim>
                                    <p:animEffect transition="in" filter="fade">
                                      <p:cBhvr>
                                        <p:cTn id="43" dur="500"/>
                                        <p:tgtEl>
                                          <p:spTgt spid="16"/>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 calcmode="lin" valueType="num">
                                      <p:cBhvr>
                                        <p:cTn id="46" dur="500" fill="hold"/>
                                        <p:tgtEl>
                                          <p:spTgt spid="17">
                                            <p:txEl>
                                              <p:pRg st="0" end="0"/>
                                            </p:txEl>
                                          </p:spTgt>
                                        </p:tgtEl>
                                        <p:attrNameLst>
                                          <p:attrName>ppt_w</p:attrName>
                                        </p:attrNameLst>
                                      </p:cBhvr>
                                      <p:tavLst>
                                        <p:tav tm="0">
                                          <p:val>
                                            <p:strVal val="#ppt_w*0.05"/>
                                          </p:val>
                                        </p:tav>
                                        <p:tav tm="100000">
                                          <p:val>
                                            <p:strVal val="#ppt_w"/>
                                          </p:val>
                                        </p:tav>
                                      </p:tavLst>
                                    </p:anim>
                                    <p:anim calcmode="lin" valueType="num">
                                      <p:cBhvr>
                                        <p:cTn id="47" dur="5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48" dur="500" fill="hold"/>
                                        <p:tgtEl>
                                          <p:spTgt spid="17">
                                            <p:txEl>
                                              <p:pRg st="0" end="0"/>
                                            </p:txEl>
                                          </p:spTgt>
                                        </p:tgtEl>
                                        <p:attrNameLst>
                                          <p:attrName>ppt_x</p:attrName>
                                        </p:attrNameLst>
                                      </p:cBhvr>
                                      <p:tavLst>
                                        <p:tav tm="0">
                                          <p:val>
                                            <p:strVal val="#ppt_x-.2"/>
                                          </p:val>
                                        </p:tav>
                                        <p:tav tm="100000">
                                          <p:val>
                                            <p:strVal val="#ppt_x"/>
                                          </p:val>
                                        </p:tav>
                                      </p:tavLst>
                                    </p:anim>
                                    <p:anim calcmode="lin" valueType="num">
                                      <p:cBhvr>
                                        <p:cTn id="49" dur="500" fill="hold"/>
                                        <p:tgtEl>
                                          <p:spTgt spid="17">
                                            <p:txEl>
                                              <p:pRg st="0" end="0"/>
                                            </p:txEl>
                                          </p:spTgt>
                                        </p:tgtEl>
                                        <p:attrNameLst>
                                          <p:attrName>ppt_y</p:attrName>
                                        </p:attrNameLst>
                                      </p:cBhvr>
                                      <p:tavLst>
                                        <p:tav tm="0">
                                          <p:val>
                                            <p:strVal val="#ppt_y"/>
                                          </p:val>
                                        </p:tav>
                                        <p:tav tm="100000">
                                          <p:val>
                                            <p:strVal val="#ppt_y"/>
                                          </p:val>
                                        </p:tav>
                                      </p:tavLst>
                                    </p:anim>
                                    <p:animEffect transition="in" filter="fade">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100"/>
                                        <p:tgtEl>
                                          <p:spTgt spid="15">
                                            <p:txEl>
                                              <p:pRg st="0" end="0"/>
                                            </p:txEl>
                                          </p:spTgt>
                                        </p:tgtEl>
                                      </p:cBhvr>
                                    </p:animEffect>
                                    <p:anim calcmode="lin" valueType="num">
                                      <p:cBhvr>
                                        <p:cTn id="56" dur="4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7" dur="400" fill="hold"/>
                                        <p:tgtEl>
                                          <p:spTgt spid="15">
                                            <p:txEl>
                                              <p:pRg st="0" end="0"/>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6" presetClass="exit" presetSubtype="0" fill="hold" grpId="1" nodeType="clickEffect">
                                  <p:stCondLst>
                                    <p:cond delay="0"/>
                                  </p:stCondLst>
                                  <p:childTnLst>
                                    <p:animEffect transition="out" filter="wipe(down)">
                                      <p:cBhvr>
                                        <p:cTn id="63" dur="180" accel="50000">
                                          <p:stCondLst>
                                            <p:cond delay="1820"/>
                                          </p:stCondLst>
                                        </p:cTn>
                                        <p:tgtEl>
                                          <p:spTgt spid="16"/>
                                        </p:tgtEl>
                                      </p:cBhvr>
                                    </p:animEffect>
                                    <p:anim calcmode="lin" valueType="num">
                                      <p:cBhvr>
                                        <p:cTn id="64"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65"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66"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7"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8"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9"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0"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71" dur="26">
                                          <p:stCondLst>
                                            <p:cond delay="620"/>
                                          </p:stCondLst>
                                        </p:cTn>
                                        <p:tgtEl>
                                          <p:spTgt spid="16"/>
                                        </p:tgtEl>
                                      </p:cBhvr>
                                      <p:to x="100000" y="60000"/>
                                    </p:animScale>
                                    <p:animScale>
                                      <p:cBhvr>
                                        <p:cTn id="72" dur="166" decel="50000">
                                          <p:stCondLst>
                                            <p:cond delay="646"/>
                                          </p:stCondLst>
                                        </p:cTn>
                                        <p:tgtEl>
                                          <p:spTgt spid="16"/>
                                        </p:tgtEl>
                                      </p:cBhvr>
                                      <p:to x="100000" y="100000"/>
                                    </p:animScale>
                                    <p:animScale>
                                      <p:cBhvr>
                                        <p:cTn id="73" dur="26">
                                          <p:stCondLst>
                                            <p:cond delay="1312"/>
                                          </p:stCondLst>
                                        </p:cTn>
                                        <p:tgtEl>
                                          <p:spTgt spid="16"/>
                                        </p:tgtEl>
                                      </p:cBhvr>
                                      <p:to x="100000" y="80000"/>
                                    </p:animScale>
                                    <p:animScale>
                                      <p:cBhvr>
                                        <p:cTn id="74" dur="166" decel="50000">
                                          <p:stCondLst>
                                            <p:cond delay="1338"/>
                                          </p:stCondLst>
                                        </p:cTn>
                                        <p:tgtEl>
                                          <p:spTgt spid="16"/>
                                        </p:tgtEl>
                                      </p:cBhvr>
                                      <p:to x="100000" y="100000"/>
                                    </p:animScale>
                                    <p:animScale>
                                      <p:cBhvr>
                                        <p:cTn id="75" dur="26">
                                          <p:stCondLst>
                                            <p:cond delay="1642"/>
                                          </p:stCondLst>
                                        </p:cTn>
                                        <p:tgtEl>
                                          <p:spTgt spid="16"/>
                                        </p:tgtEl>
                                      </p:cBhvr>
                                      <p:to x="100000" y="90000"/>
                                    </p:animScale>
                                    <p:animScale>
                                      <p:cBhvr>
                                        <p:cTn id="76" dur="166" decel="50000">
                                          <p:stCondLst>
                                            <p:cond delay="1668"/>
                                          </p:stCondLst>
                                        </p:cTn>
                                        <p:tgtEl>
                                          <p:spTgt spid="16"/>
                                        </p:tgtEl>
                                      </p:cBhvr>
                                      <p:to x="100000" y="100000"/>
                                    </p:animScale>
                                    <p:animScale>
                                      <p:cBhvr>
                                        <p:cTn id="77" dur="26">
                                          <p:stCondLst>
                                            <p:cond delay="1808"/>
                                          </p:stCondLst>
                                        </p:cTn>
                                        <p:tgtEl>
                                          <p:spTgt spid="16"/>
                                        </p:tgtEl>
                                      </p:cBhvr>
                                      <p:to x="100000" y="95000"/>
                                    </p:animScale>
                                    <p:animScale>
                                      <p:cBhvr>
                                        <p:cTn id="78" dur="166" decel="50000">
                                          <p:stCondLst>
                                            <p:cond delay="1834"/>
                                          </p:stCondLst>
                                        </p:cTn>
                                        <p:tgtEl>
                                          <p:spTgt spid="16"/>
                                        </p:tgtEl>
                                      </p:cBhvr>
                                      <p:to x="100000" y="100000"/>
                                    </p:animScale>
                                    <p:set>
                                      <p:cBhvr>
                                        <p:cTn id="79" dur="1" fill="hold">
                                          <p:stCondLst>
                                            <p:cond delay="1999"/>
                                          </p:stCondLst>
                                        </p:cTn>
                                        <p:tgtEl>
                                          <p:spTgt spid="16"/>
                                        </p:tgtEl>
                                        <p:attrNameLst>
                                          <p:attrName>style.visibility</p:attrName>
                                        </p:attrNameLst>
                                      </p:cBhvr>
                                      <p:to>
                                        <p:strVal val="hidden"/>
                                      </p:to>
                                    </p:set>
                                  </p:childTnLst>
                                </p:cTn>
                              </p:par>
                              <p:par>
                                <p:cTn id="80" presetID="26" presetClass="exit" presetSubtype="0" fill="hold" nodeType="withEffect">
                                  <p:stCondLst>
                                    <p:cond delay="0"/>
                                  </p:stCondLst>
                                  <p:childTnLst>
                                    <p:animEffect transition="out" filter="wipe(down)">
                                      <p:cBhvr>
                                        <p:cTn id="81" dur="180" accel="50000">
                                          <p:stCondLst>
                                            <p:cond delay="1820"/>
                                          </p:stCondLst>
                                        </p:cTn>
                                        <p:tgtEl>
                                          <p:spTgt spid="17">
                                            <p:txEl>
                                              <p:pRg st="0" end="0"/>
                                            </p:txEl>
                                          </p:spTgt>
                                        </p:tgtEl>
                                      </p:cBhvr>
                                    </p:animEffect>
                                    <p:anim calcmode="lin" valueType="num">
                                      <p:cBhvr>
                                        <p:cTn id="82" dur="1822" tmFilter="0,0; 0.14,0.31; 0.43,0.73; 0.71,0.91; 1.0,1.0">
                                          <p:stCondLst>
                                            <p:cond delay="0"/>
                                          </p:stCondLst>
                                        </p:cTn>
                                        <p:tgtEl>
                                          <p:spTgt spid="17">
                                            <p:txEl>
                                              <p:pRg st="0" end="0"/>
                                            </p:txEl>
                                          </p:spTgt>
                                        </p:tgtEl>
                                        <p:attrNameLst>
                                          <p:attrName>ppt_x</p:attrName>
                                        </p:attrNameLst>
                                      </p:cBhvr>
                                      <p:tavLst>
                                        <p:tav tm="0">
                                          <p:val>
                                            <p:strVal val="ppt_x"/>
                                          </p:val>
                                        </p:tav>
                                        <p:tav tm="100000">
                                          <p:val>
                                            <p:strVal val="#ppt_x+0.25"/>
                                          </p:val>
                                        </p:tav>
                                      </p:tavLst>
                                    </p:anim>
                                    <p:anim calcmode="lin" valueType="num">
                                      <p:cBhvr>
                                        <p:cTn id="83" dur="178">
                                          <p:stCondLst>
                                            <p:cond delay="1822"/>
                                          </p:stCondLst>
                                        </p:cTn>
                                        <p:tgtEl>
                                          <p:spTgt spid="17">
                                            <p:txEl>
                                              <p:pRg st="0" end="0"/>
                                            </p:txEl>
                                          </p:spTgt>
                                        </p:tgtEl>
                                        <p:attrNameLst>
                                          <p:attrName>ppt_x</p:attrName>
                                        </p:attrNameLst>
                                      </p:cBhvr>
                                      <p:tavLst>
                                        <p:tav tm="0">
                                          <p:val>
                                            <p:strVal val="ppt_x"/>
                                          </p:val>
                                        </p:tav>
                                        <p:tav tm="100000">
                                          <p:val>
                                            <p:strVal val="ppt_x"/>
                                          </p:val>
                                        </p:tav>
                                      </p:tavLst>
                                    </p:anim>
                                    <p:anim calcmode="lin" valueType="num">
                                      <p:cBhvr>
                                        <p:cTn id="84" dur="664" tmFilter="0.0,0.0;0.25,0.07;0.50,0.2;0.75,0.467;1.0,1.0">
                                          <p:stCondLst>
                                            <p:cond delay="0"/>
                                          </p:stCondLst>
                                        </p:cTn>
                                        <p:tgtEl>
                                          <p:spTgt spid="17">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5" dur="664" tmFilter="0, 0; 0.125,0.2665; 0.25,0.4; 0.375,0.465; 0.5,0.5;  0.625,0.535; 0.75,0.6; 0.875,0.7335; 1,1">
                                          <p:stCondLst>
                                            <p:cond delay="664"/>
                                          </p:stCondLst>
                                        </p:cTn>
                                        <p:tgtEl>
                                          <p:spTgt spid="17">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6" dur="332" tmFilter="0, 0; 0.125,0.2665; 0.25,0.4; 0.375,0.465; 0.5,0.5;  0.625,0.535; 0.75,0.6; 0.875,0.7335; 1,1">
                                          <p:stCondLst>
                                            <p:cond delay="1324"/>
                                          </p:stCondLst>
                                        </p:cTn>
                                        <p:tgtEl>
                                          <p:spTgt spid="17">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7" dur="164" tmFilter="0, 0; 0.125,0.2665; 0.25,0.4; 0.375,0.465; 0.5,0.5;  0.625,0.535; 0.75,0.6; 0.875,0.7335; 1,1">
                                          <p:stCondLst>
                                            <p:cond delay="1656"/>
                                          </p:stCondLst>
                                        </p:cTn>
                                        <p:tgtEl>
                                          <p:spTgt spid="17">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8" dur="180" accel="50000">
                                          <p:stCondLst>
                                            <p:cond delay="1820"/>
                                          </p:stCondLst>
                                        </p:cTn>
                                        <p:tgtEl>
                                          <p:spTgt spid="17">
                                            <p:txEl>
                                              <p:pRg st="0" end="0"/>
                                            </p:txEl>
                                          </p:spTgt>
                                        </p:tgtEl>
                                        <p:attrNameLst>
                                          <p:attrName>ppt_y</p:attrName>
                                        </p:attrNameLst>
                                      </p:cBhvr>
                                      <p:tavLst>
                                        <p:tav tm="0">
                                          <p:val>
                                            <p:strVal val="ppt_y"/>
                                          </p:val>
                                        </p:tav>
                                        <p:tav tm="100000">
                                          <p:val>
                                            <p:strVal val="ppt_y+ppt_h"/>
                                          </p:val>
                                        </p:tav>
                                      </p:tavLst>
                                    </p:anim>
                                    <p:animScale>
                                      <p:cBhvr>
                                        <p:cTn id="89" dur="26">
                                          <p:stCondLst>
                                            <p:cond delay="620"/>
                                          </p:stCondLst>
                                        </p:cTn>
                                        <p:tgtEl>
                                          <p:spTgt spid="17">
                                            <p:txEl>
                                              <p:pRg st="0" end="0"/>
                                            </p:txEl>
                                          </p:spTgt>
                                        </p:tgtEl>
                                      </p:cBhvr>
                                      <p:to x="100000" y="60000"/>
                                    </p:animScale>
                                    <p:animScale>
                                      <p:cBhvr>
                                        <p:cTn id="90" dur="166" decel="50000">
                                          <p:stCondLst>
                                            <p:cond delay="646"/>
                                          </p:stCondLst>
                                        </p:cTn>
                                        <p:tgtEl>
                                          <p:spTgt spid="17">
                                            <p:txEl>
                                              <p:pRg st="0" end="0"/>
                                            </p:txEl>
                                          </p:spTgt>
                                        </p:tgtEl>
                                      </p:cBhvr>
                                      <p:to x="100000" y="100000"/>
                                    </p:animScale>
                                    <p:animScale>
                                      <p:cBhvr>
                                        <p:cTn id="91" dur="26">
                                          <p:stCondLst>
                                            <p:cond delay="1312"/>
                                          </p:stCondLst>
                                        </p:cTn>
                                        <p:tgtEl>
                                          <p:spTgt spid="17">
                                            <p:txEl>
                                              <p:pRg st="0" end="0"/>
                                            </p:txEl>
                                          </p:spTgt>
                                        </p:tgtEl>
                                      </p:cBhvr>
                                      <p:to x="100000" y="80000"/>
                                    </p:animScale>
                                    <p:animScale>
                                      <p:cBhvr>
                                        <p:cTn id="92" dur="166" decel="50000">
                                          <p:stCondLst>
                                            <p:cond delay="1338"/>
                                          </p:stCondLst>
                                        </p:cTn>
                                        <p:tgtEl>
                                          <p:spTgt spid="17">
                                            <p:txEl>
                                              <p:pRg st="0" end="0"/>
                                            </p:txEl>
                                          </p:spTgt>
                                        </p:tgtEl>
                                      </p:cBhvr>
                                      <p:to x="100000" y="100000"/>
                                    </p:animScale>
                                    <p:animScale>
                                      <p:cBhvr>
                                        <p:cTn id="93" dur="26">
                                          <p:stCondLst>
                                            <p:cond delay="1642"/>
                                          </p:stCondLst>
                                        </p:cTn>
                                        <p:tgtEl>
                                          <p:spTgt spid="17">
                                            <p:txEl>
                                              <p:pRg st="0" end="0"/>
                                            </p:txEl>
                                          </p:spTgt>
                                        </p:tgtEl>
                                      </p:cBhvr>
                                      <p:to x="100000" y="90000"/>
                                    </p:animScale>
                                    <p:animScale>
                                      <p:cBhvr>
                                        <p:cTn id="94" dur="166" decel="50000">
                                          <p:stCondLst>
                                            <p:cond delay="1668"/>
                                          </p:stCondLst>
                                        </p:cTn>
                                        <p:tgtEl>
                                          <p:spTgt spid="17">
                                            <p:txEl>
                                              <p:pRg st="0" end="0"/>
                                            </p:txEl>
                                          </p:spTgt>
                                        </p:tgtEl>
                                      </p:cBhvr>
                                      <p:to x="100000" y="100000"/>
                                    </p:animScale>
                                    <p:animScale>
                                      <p:cBhvr>
                                        <p:cTn id="95" dur="26">
                                          <p:stCondLst>
                                            <p:cond delay="1808"/>
                                          </p:stCondLst>
                                        </p:cTn>
                                        <p:tgtEl>
                                          <p:spTgt spid="17">
                                            <p:txEl>
                                              <p:pRg st="0" end="0"/>
                                            </p:txEl>
                                          </p:spTgt>
                                        </p:tgtEl>
                                      </p:cBhvr>
                                      <p:to x="100000" y="95000"/>
                                    </p:animScale>
                                    <p:animScale>
                                      <p:cBhvr>
                                        <p:cTn id="96" dur="166" decel="50000">
                                          <p:stCondLst>
                                            <p:cond delay="1834"/>
                                          </p:stCondLst>
                                        </p:cTn>
                                        <p:tgtEl>
                                          <p:spTgt spid="17">
                                            <p:txEl>
                                              <p:pRg st="0" end="0"/>
                                            </p:txEl>
                                          </p:spTgt>
                                        </p:tgtEl>
                                      </p:cBhvr>
                                      <p:to x="100000" y="100000"/>
                                    </p:animScale>
                                    <p:set>
                                      <p:cBhvr>
                                        <p:cTn id="97"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kmKV0.jpg"/>
          <p:cNvPicPr>
            <a:picLocks noGrp="1" noChangeAspect="1"/>
          </p:cNvPicPr>
          <p:nvPr>
            <p:ph idx="1"/>
          </p:nvPr>
        </p:nvPicPr>
        <p:blipFill>
          <a:blip r:embed="rId2"/>
          <a:stretch>
            <a:fillRect/>
          </a:stretch>
        </p:blipFill>
        <p:spPr>
          <a:xfrm>
            <a:off x="0" y="-1"/>
            <a:ext cx="9144000" cy="6858001"/>
          </a:xfrm>
        </p:spPr>
      </p:pic>
      <p:sp>
        <p:nvSpPr>
          <p:cNvPr id="5" name="TextBox 4"/>
          <p:cNvSpPr txBox="1"/>
          <p:nvPr/>
        </p:nvSpPr>
        <p:spPr>
          <a:xfrm>
            <a:off x="609600" y="381000"/>
            <a:ext cx="8077200" cy="1323439"/>
          </a:xfrm>
          <a:prstGeom prst="rect">
            <a:avLst/>
          </a:prstGeom>
          <a:noFill/>
        </p:spPr>
        <p:txBody>
          <a:bodyPr wrap="square" rtlCol="0">
            <a:spAutoFit/>
          </a:bodyPr>
          <a:lstStyle/>
          <a:p>
            <a:pPr algn="ctr"/>
            <a:r>
              <a:rPr lang="en-US" sz="4000" b="1" smtClean="0">
                <a:solidFill>
                  <a:schemeClr val="bg1"/>
                </a:solidFill>
                <a:latin typeface="Times New Roman" pitchFamily="18" charset="0"/>
                <a:cs typeface="Times New Roman" pitchFamily="18" charset="0"/>
              </a:rPr>
              <a:t>Bài 34 : Nhân giống vật nuôi</a:t>
            </a:r>
            <a:endParaRPr lang="vi-VN" sz="4000" b="1" smtClean="0">
              <a:solidFill>
                <a:schemeClr val="bg1"/>
              </a:solidFill>
              <a:latin typeface="Times New Roman" pitchFamily="18" charset="0"/>
              <a:cs typeface="Times New Roman" pitchFamily="18" charset="0"/>
            </a:endParaRPr>
          </a:p>
          <a:p>
            <a:pPr algn="ctr"/>
            <a:endParaRPr lang="vi-VN" sz="4000"/>
          </a:p>
        </p:txBody>
      </p:sp>
      <p:sp>
        <p:nvSpPr>
          <p:cNvPr id="6" name="TextBox 5"/>
          <p:cNvSpPr txBox="1"/>
          <p:nvPr/>
        </p:nvSpPr>
        <p:spPr>
          <a:xfrm>
            <a:off x="228600" y="914400"/>
            <a:ext cx="4343400" cy="646331"/>
          </a:xfrm>
          <a:prstGeom prst="rect">
            <a:avLst/>
          </a:prstGeom>
          <a:noFill/>
        </p:spPr>
        <p:txBody>
          <a:bodyPr wrap="square" rtlCol="0">
            <a:spAutoFit/>
          </a:bodyPr>
          <a:lstStyle/>
          <a:p>
            <a:r>
              <a:rPr lang="en-US" sz="3600" smtClean="0">
                <a:solidFill>
                  <a:schemeClr val="bg1"/>
                </a:solidFill>
                <a:sym typeface="Wingdings"/>
              </a:rPr>
              <a:t> </a:t>
            </a:r>
            <a:r>
              <a:rPr lang="vi-VN" sz="3600" smtClean="0">
                <a:solidFill>
                  <a:schemeClr val="bg1"/>
                </a:solidFill>
                <a:sym typeface="Wingdings"/>
              </a:rPr>
              <a:t></a:t>
            </a:r>
            <a:r>
              <a:rPr lang="en-US" sz="3600" smtClean="0">
                <a:solidFill>
                  <a:schemeClr val="bg1"/>
                </a:solidFill>
                <a:sym typeface="Wingdings"/>
              </a:rPr>
              <a:t>VD:</a:t>
            </a:r>
            <a:endParaRPr lang="vi-VN" sz="3600">
              <a:solidFill>
                <a:schemeClr val="bg1"/>
              </a:solidFill>
            </a:endParaRPr>
          </a:p>
        </p:txBody>
      </p:sp>
      <p:sp>
        <p:nvSpPr>
          <p:cNvPr id="7" name="TextBox 6"/>
          <p:cNvSpPr txBox="1"/>
          <p:nvPr/>
        </p:nvSpPr>
        <p:spPr>
          <a:xfrm>
            <a:off x="0" y="1524000"/>
            <a:ext cx="4876800" cy="1815882"/>
          </a:xfrm>
          <a:prstGeom prst="rect">
            <a:avLst/>
          </a:prstGeom>
          <a:noFill/>
        </p:spPr>
        <p:txBody>
          <a:bodyPr wrap="square" rtlCol="0">
            <a:spAutoFit/>
          </a:bodyPr>
          <a:lstStyle/>
          <a:p>
            <a:r>
              <a:rPr lang="en-US" sz="2800" smtClean="0">
                <a:solidFill>
                  <a:schemeClr val="bg1"/>
                </a:solidFill>
                <a:sym typeface="Wingdings"/>
              </a:rPr>
              <a:t> </a:t>
            </a:r>
            <a:r>
              <a:rPr lang="vi-VN" sz="2800" smtClean="0">
                <a:solidFill>
                  <a:schemeClr val="bg1"/>
                </a:solidFill>
                <a:sym typeface="Wingdings"/>
              </a:rPr>
              <a:t></a:t>
            </a:r>
            <a:r>
              <a:rPr lang="en-US" sz="2800" smtClean="0">
                <a:solidFill>
                  <a:schemeClr val="bg1"/>
                </a:solidFill>
                <a:sym typeface="Wingdings"/>
              </a:rPr>
              <a:t> Để nhân giống lợn Móng Cái, người ta chọn ghép đôi giao phối giữa con đực và và con cái cùng giống lợn Móng Cái. </a:t>
            </a:r>
            <a:endParaRPr lang="vi-VN" sz="2800">
              <a:solidFill>
                <a:schemeClr val="bg1"/>
              </a:solidFill>
            </a:endParaRPr>
          </a:p>
        </p:txBody>
      </p:sp>
      <p:sp>
        <p:nvSpPr>
          <p:cNvPr id="8" name="TextBox 7"/>
          <p:cNvSpPr txBox="1"/>
          <p:nvPr/>
        </p:nvSpPr>
        <p:spPr>
          <a:xfrm>
            <a:off x="0" y="3429000"/>
            <a:ext cx="4724400" cy="1384995"/>
          </a:xfrm>
          <a:prstGeom prst="rect">
            <a:avLst/>
          </a:prstGeom>
          <a:noFill/>
        </p:spPr>
        <p:txBody>
          <a:bodyPr wrap="square" rtlCol="0">
            <a:spAutoFit/>
          </a:bodyPr>
          <a:lstStyle/>
          <a:p>
            <a:r>
              <a:rPr lang="en-US" sz="2800" smtClean="0">
                <a:solidFill>
                  <a:schemeClr val="bg1"/>
                </a:solidFill>
              </a:rPr>
              <a:t> </a:t>
            </a:r>
            <a:r>
              <a:rPr lang="en-US" sz="2800" smtClean="0">
                <a:solidFill>
                  <a:schemeClr val="bg1"/>
                </a:solidFill>
                <a:sym typeface="Wingdings"/>
              </a:rPr>
              <a:t> Người ta chọn ở thế hệ sau và loại thải những cá thể không đạt yêu cầu.</a:t>
            </a:r>
            <a:endParaRPr lang="vi-VN" sz="2800">
              <a:solidFill>
                <a:schemeClr val="bg1"/>
              </a:solidFill>
            </a:endParaRPr>
          </a:p>
        </p:txBody>
      </p:sp>
      <p:sp>
        <p:nvSpPr>
          <p:cNvPr id="9" name="TextBox 8"/>
          <p:cNvSpPr txBox="1"/>
          <p:nvPr/>
        </p:nvSpPr>
        <p:spPr>
          <a:xfrm>
            <a:off x="0" y="4724400"/>
            <a:ext cx="4724400" cy="1384995"/>
          </a:xfrm>
          <a:prstGeom prst="rect">
            <a:avLst/>
          </a:prstGeom>
          <a:noFill/>
        </p:spPr>
        <p:txBody>
          <a:bodyPr wrap="square" rtlCol="0">
            <a:spAutoFit/>
          </a:bodyPr>
          <a:lstStyle/>
          <a:p>
            <a:r>
              <a:rPr lang="en-US" sz="2800" smtClean="0">
                <a:solidFill>
                  <a:schemeClr val="bg1"/>
                </a:solidFill>
              </a:rPr>
              <a:t> </a:t>
            </a:r>
            <a:r>
              <a:rPr lang="en-US" sz="2800" smtClean="0">
                <a:solidFill>
                  <a:schemeClr val="bg1"/>
                </a:solidFill>
                <a:sym typeface="Wingdings"/>
              </a:rPr>
              <a:t> Cuối cùng, giống lợn Móng Cái được tăng lên về số lượng và chất lượng theo ý muốn.</a:t>
            </a:r>
            <a:endParaRPr lang="vi-VN" sz="2800">
              <a:solidFill>
                <a:schemeClr val="bg1"/>
              </a:solidFill>
            </a:endParaRPr>
          </a:p>
        </p:txBody>
      </p:sp>
      <p:cxnSp>
        <p:nvCxnSpPr>
          <p:cNvPr id="11" name="Straight Connector 10"/>
          <p:cNvCxnSpPr/>
          <p:nvPr/>
        </p:nvCxnSpPr>
        <p:spPr>
          <a:xfrm rot="5400000">
            <a:off x="2629694" y="4305300"/>
            <a:ext cx="5104606" cy="794"/>
          </a:xfrm>
          <a:prstGeom prst="line">
            <a:avLst/>
          </a:prstGeom>
        </p:spPr>
        <p:style>
          <a:lnRef idx="3">
            <a:schemeClr val="accent4"/>
          </a:lnRef>
          <a:fillRef idx="0">
            <a:schemeClr val="accent4"/>
          </a:fillRef>
          <a:effectRef idx="2">
            <a:schemeClr val="accent4"/>
          </a:effectRef>
          <a:fontRef idx="minor">
            <a:schemeClr val="tx1"/>
          </a:fontRef>
        </p:style>
      </p:cxnSp>
      <p:sp>
        <p:nvSpPr>
          <p:cNvPr id="14" name="Cloud Callout 13"/>
          <p:cNvSpPr/>
          <p:nvPr/>
        </p:nvSpPr>
        <p:spPr>
          <a:xfrm>
            <a:off x="5410200" y="2057400"/>
            <a:ext cx="3352800" cy="28956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15" name="TextBox 14"/>
          <p:cNvSpPr txBox="1"/>
          <p:nvPr/>
        </p:nvSpPr>
        <p:spPr>
          <a:xfrm>
            <a:off x="5791200" y="2514600"/>
            <a:ext cx="2590800" cy="1815882"/>
          </a:xfrm>
          <a:prstGeom prst="rect">
            <a:avLst/>
          </a:prstGeom>
          <a:noFill/>
        </p:spPr>
        <p:txBody>
          <a:bodyPr wrap="square" rtlCol="0">
            <a:spAutoFit/>
          </a:bodyPr>
          <a:lstStyle/>
          <a:p>
            <a:pPr algn="ctr"/>
            <a:r>
              <a:rPr lang="en-US" sz="2800" smtClean="0">
                <a:solidFill>
                  <a:srgbClr val="7030A0"/>
                </a:solidFill>
              </a:rPr>
              <a:t>Bạn hãy nêu một số ví dụ về nhân giống thuần chủng???</a:t>
            </a:r>
            <a:endParaRPr lang="vi-VN" sz="28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p:cTn id="19" dur="500" fill="hold"/>
                                        <p:tgtEl>
                                          <p:spTgt spid="1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anim calcmode="lin" valueType="num">
                                      <p:cBhvr>
                                        <p:cTn id="36" dur="5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37"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p:cTn id="42"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4" presetClass="exit" presetSubtype="0" fill="hold" grpId="1" nodeType="clickEffect">
                                  <p:stCondLst>
                                    <p:cond delay="0"/>
                                  </p:stCondLst>
                                  <p:childTnLst>
                                    <p:anim to="" calcmode="lin" valueType="num">
                                      <p:cBhvr>
                                        <p:cTn id="49" dur="1"/>
                                        <p:tgtEl>
                                          <p:spTgt spid="14"/>
                                        </p:tgtEl>
                                        <p:attrNameLst>
                                          <p:attrName/>
                                        </p:attrNameLst>
                                      </p:cBhvr>
                                    </p:anim>
                                    <p:set>
                                      <p:cBhvr>
                                        <p:cTn id="50" dur="1" fill="hold">
                                          <p:stCondLst>
                                            <p:cond delay="0"/>
                                          </p:stCondLst>
                                        </p:cTn>
                                        <p:tgtEl>
                                          <p:spTgt spid="14"/>
                                        </p:tgtEl>
                                        <p:attrNameLst>
                                          <p:attrName>style.visibility</p:attrName>
                                        </p:attrNameLst>
                                      </p:cBhvr>
                                      <p:to>
                                        <p:strVal val="hidden"/>
                                      </p:to>
                                    </p:set>
                                  </p:childTnLst>
                                </p:cTn>
                              </p:par>
                              <p:par>
                                <p:cTn id="51" presetID="24" presetClass="exit" presetSubtype="0" fill="hold" nodeType="withEffect">
                                  <p:stCondLst>
                                    <p:cond delay="0"/>
                                  </p:stCondLst>
                                  <p:childTnLst>
                                    <p:anim to="" calcmode="lin" valueType="num">
                                      <p:cBhvr>
                                        <p:cTn id="52" dur="1"/>
                                        <p:tgtEl>
                                          <p:spTgt spid="15">
                                            <p:txEl>
                                              <p:pRg st="0" end="0"/>
                                            </p:txEl>
                                          </p:spTgt>
                                        </p:tgtEl>
                                        <p:attrNameLst>
                                          <p:attrName/>
                                        </p:attrNameLst>
                                      </p:cBhvr>
                                    </p:anim>
                                    <p:set>
                                      <p:cBhvr>
                                        <p:cTn id="53" dur="1" fill="hold">
                                          <p:stCondLst>
                                            <p:cond delay="0"/>
                                          </p:stCondLst>
                                        </p:cTn>
                                        <p:tgtEl>
                                          <p:spTgt spid="1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descr="zzzzz.jpg"/>
          <p:cNvPicPr>
            <a:picLocks noGrp="1" noChangeAspect="1"/>
          </p:cNvPicPr>
          <p:nvPr>
            <p:ph idx="1"/>
          </p:nvPr>
        </p:nvPicPr>
        <p:blipFill>
          <a:blip r:embed="rId2"/>
          <a:stretch>
            <a:fillRect/>
          </a:stretch>
        </p:blipFill>
        <p:spPr>
          <a:xfrm>
            <a:off x="0" y="0"/>
            <a:ext cx="9144000" cy="6858000"/>
          </a:xfrm>
        </p:spPr>
      </p:pic>
      <p:sp>
        <p:nvSpPr>
          <p:cNvPr id="5" name="Rectangle 4"/>
          <p:cNvSpPr/>
          <p:nvPr/>
        </p:nvSpPr>
        <p:spPr>
          <a:xfrm>
            <a:off x="1524000" y="304800"/>
            <a:ext cx="6428363" cy="707886"/>
          </a:xfrm>
          <a:prstGeom prst="rect">
            <a:avLst/>
          </a:prstGeom>
        </p:spPr>
        <p:txBody>
          <a:bodyPr wrap="none">
            <a:spAutoFit/>
          </a:bodyPr>
          <a:lstStyle/>
          <a:p>
            <a:pPr algn="ctr"/>
            <a:r>
              <a:rPr lang="en-US" sz="4000" b="1" smtClean="0">
                <a:solidFill>
                  <a:schemeClr val="bg1"/>
                </a:solidFill>
                <a:latin typeface="Times New Roman" pitchFamily="18" charset="0"/>
                <a:cs typeface="Times New Roman" pitchFamily="18" charset="0"/>
              </a:rPr>
              <a:t>Bài 34 : Nhân giống vật nuôi</a:t>
            </a:r>
            <a:endParaRPr lang="vi-VN" sz="4000" b="1" smtClean="0">
              <a:solidFill>
                <a:schemeClr val="bg1"/>
              </a:solidFill>
              <a:latin typeface="Times New Roman" pitchFamily="18" charset="0"/>
              <a:cs typeface="Times New Roman" pitchFamily="18" charset="0"/>
            </a:endParaRPr>
          </a:p>
        </p:txBody>
      </p:sp>
      <p:sp>
        <p:nvSpPr>
          <p:cNvPr id="7" name="Rectangle 6"/>
          <p:cNvSpPr/>
          <p:nvPr/>
        </p:nvSpPr>
        <p:spPr>
          <a:xfrm>
            <a:off x="762000" y="1524000"/>
            <a:ext cx="40386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8" name="Rectangle 7"/>
          <p:cNvSpPr/>
          <p:nvPr/>
        </p:nvSpPr>
        <p:spPr>
          <a:xfrm>
            <a:off x="4800600" y="1524000"/>
            <a:ext cx="36576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9" name="Rectangle 8"/>
          <p:cNvSpPr/>
          <p:nvPr/>
        </p:nvSpPr>
        <p:spPr>
          <a:xfrm>
            <a:off x="762000" y="2362200"/>
            <a:ext cx="1981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0" name="Rectangle 9"/>
          <p:cNvSpPr/>
          <p:nvPr/>
        </p:nvSpPr>
        <p:spPr>
          <a:xfrm>
            <a:off x="2743200" y="2362200"/>
            <a:ext cx="20574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1" name="Rectangle 10"/>
          <p:cNvSpPr/>
          <p:nvPr/>
        </p:nvSpPr>
        <p:spPr>
          <a:xfrm>
            <a:off x="6705600" y="2362200"/>
            <a:ext cx="17526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2" name="Rectangle 11"/>
          <p:cNvSpPr/>
          <p:nvPr/>
        </p:nvSpPr>
        <p:spPr>
          <a:xfrm>
            <a:off x="4800600" y="2362200"/>
            <a:ext cx="1905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3" name="Rectangle 12"/>
          <p:cNvSpPr/>
          <p:nvPr/>
        </p:nvSpPr>
        <p:spPr>
          <a:xfrm>
            <a:off x="762000" y="2971800"/>
            <a:ext cx="4038600" cy="3581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sp>
        <p:nvSpPr>
          <p:cNvPr id="14" name="Rectangle 13"/>
          <p:cNvSpPr/>
          <p:nvPr/>
        </p:nvSpPr>
        <p:spPr>
          <a:xfrm>
            <a:off x="4800600" y="2971800"/>
            <a:ext cx="3657600" cy="3581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a:p>
        </p:txBody>
      </p:sp>
      <p:cxnSp>
        <p:nvCxnSpPr>
          <p:cNvPr id="16" name="Straight Connector 15"/>
          <p:cNvCxnSpPr/>
          <p:nvPr/>
        </p:nvCxnSpPr>
        <p:spPr>
          <a:xfrm rot="16200000" flipH="1">
            <a:off x="953294" y="4761706"/>
            <a:ext cx="3581400" cy="158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16200000" flipH="1">
            <a:off x="4915694" y="4761706"/>
            <a:ext cx="3581400" cy="1588"/>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62000" y="1676400"/>
            <a:ext cx="4038600" cy="523220"/>
          </a:xfrm>
          <a:prstGeom prst="rect">
            <a:avLst/>
          </a:prstGeom>
          <a:noFill/>
        </p:spPr>
        <p:txBody>
          <a:bodyPr wrap="square" rtlCol="0">
            <a:spAutoFit/>
          </a:bodyPr>
          <a:lstStyle/>
          <a:p>
            <a:pPr algn="ctr"/>
            <a:r>
              <a:rPr lang="en-US" sz="2800" smtClean="0"/>
              <a:t>Phương pháp chọn phối </a:t>
            </a:r>
            <a:endParaRPr lang="vi-VN" sz="2800"/>
          </a:p>
        </p:txBody>
      </p:sp>
      <p:sp>
        <p:nvSpPr>
          <p:cNvPr id="21" name="Cloud Callout 20"/>
          <p:cNvSpPr/>
          <p:nvPr/>
        </p:nvSpPr>
        <p:spPr>
          <a:xfrm>
            <a:off x="2438400" y="1828800"/>
            <a:ext cx="4419600" cy="37338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2" name="TextBox 21"/>
          <p:cNvSpPr txBox="1"/>
          <p:nvPr/>
        </p:nvSpPr>
        <p:spPr>
          <a:xfrm>
            <a:off x="4953000" y="1447800"/>
            <a:ext cx="3276600" cy="954107"/>
          </a:xfrm>
          <a:prstGeom prst="rect">
            <a:avLst/>
          </a:prstGeom>
          <a:noFill/>
        </p:spPr>
        <p:txBody>
          <a:bodyPr wrap="square" rtlCol="0">
            <a:spAutoFit/>
          </a:bodyPr>
          <a:lstStyle/>
          <a:p>
            <a:pPr algn="ctr"/>
            <a:r>
              <a:rPr lang="en-US" sz="2800" smtClean="0"/>
              <a:t>Phương pháp nhân giống</a:t>
            </a:r>
            <a:endParaRPr lang="vi-VN" sz="2800"/>
          </a:p>
        </p:txBody>
      </p:sp>
      <p:sp>
        <p:nvSpPr>
          <p:cNvPr id="23" name="TextBox 22"/>
          <p:cNvSpPr txBox="1"/>
          <p:nvPr/>
        </p:nvSpPr>
        <p:spPr>
          <a:xfrm>
            <a:off x="762000" y="2438400"/>
            <a:ext cx="1981200" cy="523220"/>
          </a:xfrm>
          <a:prstGeom prst="rect">
            <a:avLst/>
          </a:prstGeom>
          <a:noFill/>
        </p:spPr>
        <p:txBody>
          <a:bodyPr wrap="square" rtlCol="0">
            <a:spAutoFit/>
          </a:bodyPr>
          <a:lstStyle/>
          <a:p>
            <a:pPr algn="ctr"/>
            <a:r>
              <a:rPr lang="en-US" sz="2800" smtClean="0"/>
              <a:t>Con đực</a:t>
            </a:r>
            <a:endParaRPr lang="vi-VN" sz="2800"/>
          </a:p>
        </p:txBody>
      </p:sp>
      <p:sp>
        <p:nvSpPr>
          <p:cNvPr id="24" name="TextBox 23"/>
          <p:cNvSpPr txBox="1"/>
          <p:nvPr/>
        </p:nvSpPr>
        <p:spPr>
          <a:xfrm>
            <a:off x="2743200" y="2438400"/>
            <a:ext cx="2057400" cy="523220"/>
          </a:xfrm>
          <a:prstGeom prst="rect">
            <a:avLst/>
          </a:prstGeom>
          <a:noFill/>
        </p:spPr>
        <p:txBody>
          <a:bodyPr wrap="square" rtlCol="0">
            <a:spAutoFit/>
          </a:bodyPr>
          <a:lstStyle/>
          <a:p>
            <a:pPr algn="ctr"/>
            <a:r>
              <a:rPr lang="en-US" sz="2800" smtClean="0"/>
              <a:t>Con cái </a:t>
            </a:r>
            <a:endParaRPr lang="vi-VN" sz="2800"/>
          </a:p>
        </p:txBody>
      </p:sp>
      <p:sp>
        <p:nvSpPr>
          <p:cNvPr id="25" name="TextBox 24"/>
          <p:cNvSpPr txBox="1"/>
          <p:nvPr/>
        </p:nvSpPr>
        <p:spPr>
          <a:xfrm>
            <a:off x="4800600" y="2362201"/>
            <a:ext cx="1905000" cy="461665"/>
          </a:xfrm>
          <a:prstGeom prst="rect">
            <a:avLst/>
          </a:prstGeom>
          <a:noFill/>
        </p:spPr>
        <p:txBody>
          <a:bodyPr wrap="square" rtlCol="0">
            <a:spAutoFit/>
          </a:bodyPr>
          <a:lstStyle/>
          <a:p>
            <a:pPr algn="ctr"/>
            <a:r>
              <a:rPr lang="en-US" sz="2400" smtClean="0"/>
              <a:t>Thuần chủng</a:t>
            </a:r>
            <a:endParaRPr lang="vi-VN" sz="2400"/>
          </a:p>
        </p:txBody>
      </p:sp>
      <p:sp>
        <p:nvSpPr>
          <p:cNvPr id="26" name="TextBox 25"/>
          <p:cNvSpPr txBox="1"/>
          <p:nvPr/>
        </p:nvSpPr>
        <p:spPr>
          <a:xfrm>
            <a:off x="6705600" y="2362200"/>
            <a:ext cx="1752600" cy="461665"/>
          </a:xfrm>
          <a:prstGeom prst="rect">
            <a:avLst/>
          </a:prstGeom>
          <a:noFill/>
        </p:spPr>
        <p:txBody>
          <a:bodyPr wrap="square" rtlCol="0">
            <a:spAutoFit/>
          </a:bodyPr>
          <a:lstStyle/>
          <a:p>
            <a:pPr algn="ctr"/>
            <a:r>
              <a:rPr lang="en-US" sz="2400" smtClean="0"/>
              <a:t>Lai tạo</a:t>
            </a:r>
            <a:endParaRPr lang="vi-VN" sz="2400"/>
          </a:p>
        </p:txBody>
      </p:sp>
      <p:sp>
        <p:nvSpPr>
          <p:cNvPr id="27" name="TextBox 26"/>
          <p:cNvSpPr txBox="1"/>
          <p:nvPr/>
        </p:nvSpPr>
        <p:spPr>
          <a:xfrm>
            <a:off x="762000" y="3124200"/>
            <a:ext cx="1981200" cy="2123658"/>
          </a:xfrm>
          <a:prstGeom prst="rect">
            <a:avLst/>
          </a:prstGeom>
          <a:noFill/>
        </p:spPr>
        <p:txBody>
          <a:bodyPr wrap="square" rtlCol="0">
            <a:spAutoFit/>
          </a:bodyPr>
          <a:lstStyle/>
          <a:p>
            <a:r>
              <a:rPr lang="en-US" sz="2200" smtClean="0">
                <a:latin typeface="Times New Roman" pitchFamily="18" charset="0"/>
                <a:cs typeface="Times New Roman" pitchFamily="18" charset="0"/>
              </a:rPr>
              <a:t>Gà Lơ go</a:t>
            </a:r>
          </a:p>
          <a:p>
            <a:r>
              <a:rPr lang="en-US" sz="2200" smtClean="0">
                <a:latin typeface="Times New Roman" pitchFamily="18" charset="0"/>
                <a:cs typeface="Times New Roman" pitchFamily="18" charset="0"/>
              </a:rPr>
              <a:t>Lợn Móng Cái</a:t>
            </a:r>
          </a:p>
          <a:p>
            <a:r>
              <a:rPr lang="en-US" sz="2200" smtClean="0">
                <a:latin typeface="Times New Roman" pitchFamily="18" charset="0"/>
                <a:cs typeface="Times New Roman" pitchFamily="18" charset="0"/>
              </a:rPr>
              <a:t>Lợn Móng Cái </a:t>
            </a:r>
            <a:endParaRPr lang="vi-VN"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Lợn Lan đơ rat</a:t>
            </a:r>
          </a:p>
          <a:p>
            <a:r>
              <a:rPr lang="en-US" sz="2200" smtClean="0">
                <a:latin typeface="Times New Roman" pitchFamily="18" charset="0"/>
                <a:cs typeface="Times New Roman" pitchFamily="18" charset="0"/>
              </a:rPr>
              <a:t>Lợn Lan đơ rat </a:t>
            </a:r>
            <a:endParaRPr lang="vi-VN"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 </a:t>
            </a:r>
            <a:endParaRPr lang="vi-VN" sz="2200">
              <a:latin typeface="Times New Roman" pitchFamily="18" charset="0"/>
              <a:cs typeface="Times New Roman" pitchFamily="18" charset="0"/>
            </a:endParaRPr>
          </a:p>
        </p:txBody>
      </p:sp>
      <p:sp>
        <p:nvSpPr>
          <p:cNvPr id="30" name="TextBox 29"/>
          <p:cNvSpPr txBox="1"/>
          <p:nvPr/>
        </p:nvSpPr>
        <p:spPr>
          <a:xfrm>
            <a:off x="2743200" y="3124200"/>
            <a:ext cx="2133600" cy="2800767"/>
          </a:xfrm>
          <a:prstGeom prst="rect">
            <a:avLst/>
          </a:prstGeom>
          <a:noFill/>
        </p:spPr>
        <p:txBody>
          <a:bodyPr wrap="square" rtlCol="0">
            <a:spAutoFit/>
          </a:bodyPr>
          <a:lstStyle/>
          <a:p>
            <a:r>
              <a:rPr lang="en-US" sz="2200" smtClean="0">
                <a:latin typeface="Times New Roman" pitchFamily="18" charset="0"/>
                <a:cs typeface="Times New Roman" pitchFamily="18" charset="0"/>
              </a:rPr>
              <a:t>Gà Lơ go</a:t>
            </a:r>
          </a:p>
          <a:p>
            <a:r>
              <a:rPr lang="en-US" sz="2200" smtClean="0">
                <a:latin typeface="Times New Roman" pitchFamily="18" charset="0"/>
                <a:cs typeface="Times New Roman" pitchFamily="18" charset="0"/>
              </a:rPr>
              <a:t>Lợn Móng Cái</a:t>
            </a:r>
          </a:p>
          <a:p>
            <a:r>
              <a:rPr lang="en-US" sz="2200" smtClean="0">
                <a:latin typeface="Times New Roman" pitchFamily="18" charset="0"/>
                <a:cs typeface="Times New Roman" pitchFamily="18" charset="0"/>
              </a:rPr>
              <a:t>Lợn Ba Xuyên</a:t>
            </a:r>
          </a:p>
          <a:p>
            <a:r>
              <a:rPr lang="en-US" sz="2200" smtClean="0">
                <a:latin typeface="Times New Roman" pitchFamily="18" charset="0"/>
                <a:cs typeface="Times New Roman" pitchFamily="18" charset="0"/>
              </a:rPr>
              <a:t>Lợn Lan đơ rat</a:t>
            </a:r>
          </a:p>
          <a:p>
            <a:r>
              <a:rPr lang="en-US" sz="2200" smtClean="0">
                <a:latin typeface="Times New Roman" pitchFamily="18" charset="0"/>
                <a:cs typeface="Times New Roman" pitchFamily="18" charset="0"/>
              </a:rPr>
              <a:t>Lợn Móng Cái</a:t>
            </a:r>
          </a:p>
          <a:p>
            <a:endParaRPr lang="en-US" sz="2200" smtClean="0">
              <a:latin typeface="Times New Roman" pitchFamily="18" charset="0"/>
              <a:cs typeface="Times New Roman" pitchFamily="18" charset="0"/>
            </a:endParaRPr>
          </a:p>
          <a:p>
            <a:endParaRPr lang="en-US" sz="2200" smtClean="0">
              <a:latin typeface="Times New Roman" pitchFamily="18" charset="0"/>
              <a:cs typeface="Times New Roman" pitchFamily="18" charset="0"/>
            </a:endParaRPr>
          </a:p>
          <a:p>
            <a:endParaRPr lang="vi-VN" sz="2200"/>
          </a:p>
        </p:txBody>
      </p:sp>
      <p:sp>
        <p:nvSpPr>
          <p:cNvPr id="28" name="TextBox 27"/>
          <p:cNvSpPr txBox="1"/>
          <p:nvPr/>
        </p:nvSpPr>
        <p:spPr>
          <a:xfrm>
            <a:off x="4800600" y="3124200"/>
            <a:ext cx="1905000" cy="430887"/>
          </a:xfrm>
          <a:prstGeom prst="rect">
            <a:avLst/>
          </a:prstGeom>
          <a:noFill/>
        </p:spPr>
        <p:txBody>
          <a:bodyPr wrap="square" rtlCol="0">
            <a:spAutoFit/>
          </a:bodyPr>
          <a:lstStyle/>
          <a:p>
            <a:pPr algn="ctr"/>
            <a:r>
              <a:rPr lang="en-US" sz="2200" smtClean="0"/>
              <a:t>X</a:t>
            </a:r>
          </a:p>
        </p:txBody>
      </p:sp>
      <p:sp>
        <p:nvSpPr>
          <p:cNvPr id="29" name="TextBox 28"/>
          <p:cNvSpPr txBox="1"/>
          <p:nvPr/>
        </p:nvSpPr>
        <p:spPr>
          <a:xfrm>
            <a:off x="2971800" y="2209800"/>
            <a:ext cx="3352800" cy="2554545"/>
          </a:xfrm>
          <a:prstGeom prst="rect">
            <a:avLst/>
          </a:prstGeom>
          <a:noFill/>
        </p:spPr>
        <p:txBody>
          <a:bodyPr wrap="square" rtlCol="0">
            <a:spAutoFit/>
          </a:bodyPr>
          <a:lstStyle/>
          <a:p>
            <a:pPr algn="ctr"/>
            <a:r>
              <a:rPr lang="en-US" sz="3200" smtClean="0">
                <a:solidFill>
                  <a:srgbClr val="0070C0"/>
                </a:solidFill>
              </a:rPr>
              <a:t>Bạn hãy đánh dấu (x) vào các phương pháp nhân giống vào bảng sau sao cho phù hợp.</a:t>
            </a:r>
            <a:endParaRPr lang="vi-VN" sz="3200">
              <a:solidFill>
                <a:srgbClr val="0070C0"/>
              </a:solidFill>
            </a:endParaRPr>
          </a:p>
        </p:txBody>
      </p:sp>
      <p:sp>
        <p:nvSpPr>
          <p:cNvPr id="31" name="TextBox 30"/>
          <p:cNvSpPr txBox="1"/>
          <p:nvPr/>
        </p:nvSpPr>
        <p:spPr>
          <a:xfrm>
            <a:off x="4800600" y="3505200"/>
            <a:ext cx="1905000" cy="430887"/>
          </a:xfrm>
          <a:prstGeom prst="rect">
            <a:avLst/>
          </a:prstGeom>
          <a:noFill/>
        </p:spPr>
        <p:txBody>
          <a:bodyPr wrap="square" rtlCol="0">
            <a:spAutoFit/>
          </a:bodyPr>
          <a:lstStyle/>
          <a:p>
            <a:pPr algn="ctr"/>
            <a:r>
              <a:rPr lang="en-US" sz="2200" smtClean="0"/>
              <a:t>X</a:t>
            </a:r>
            <a:endParaRPr lang="vi-VN" sz="2200"/>
          </a:p>
        </p:txBody>
      </p:sp>
      <p:sp>
        <p:nvSpPr>
          <p:cNvPr id="32" name="TextBox 31"/>
          <p:cNvSpPr txBox="1"/>
          <p:nvPr/>
        </p:nvSpPr>
        <p:spPr>
          <a:xfrm>
            <a:off x="4800600" y="4191000"/>
            <a:ext cx="1905000" cy="430887"/>
          </a:xfrm>
          <a:prstGeom prst="rect">
            <a:avLst/>
          </a:prstGeom>
          <a:noFill/>
        </p:spPr>
        <p:txBody>
          <a:bodyPr wrap="square" rtlCol="0">
            <a:spAutoFit/>
          </a:bodyPr>
          <a:lstStyle/>
          <a:p>
            <a:pPr algn="ctr"/>
            <a:r>
              <a:rPr lang="en-US" sz="2200" smtClean="0"/>
              <a:t>X</a:t>
            </a:r>
            <a:endParaRPr lang="vi-VN" sz="2200"/>
          </a:p>
        </p:txBody>
      </p:sp>
      <p:sp>
        <p:nvSpPr>
          <p:cNvPr id="33" name="TextBox 32"/>
          <p:cNvSpPr txBox="1"/>
          <p:nvPr/>
        </p:nvSpPr>
        <p:spPr>
          <a:xfrm>
            <a:off x="6781800" y="3810000"/>
            <a:ext cx="1600200" cy="430887"/>
          </a:xfrm>
          <a:prstGeom prst="rect">
            <a:avLst/>
          </a:prstGeom>
          <a:noFill/>
        </p:spPr>
        <p:txBody>
          <a:bodyPr wrap="square" rtlCol="0">
            <a:spAutoFit/>
          </a:bodyPr>
          <a:lstStyle/>
          <a:p>
            <a:pPr algn="ctr"/>
            <a:r>
              <a:rPr lang="en-US" sz="2200" smtClean="0"/>
              <a:t>X</a:t>
            </a:r>
            <a:endParaRPr lang="vi-VN" sz="2200"/>
          </a:p>
        </p:txBody>
      </p:sp>
      <p:sp>
        <p:nvSpPr>
          <p:cNvPr id="34" name="TextBox 33"/>
          <p:cNvSpPr txBox="1"/>
          <p:nvPr/>
        </p:nvSpPr>
        <p:spPr>
          <a:xfrm>
            <a:off x="6858000" y="4419600"/>
            <a:ext cx="1447800" cy="430887"/>
          </a:xfrm>
          <a:prstGeom prst="rect">
            <a:avLst/>
          </a:prstGeom>
          <a:noFill/>
        </p:spPr>
        <p:txBody>
          <a:bodyPr wrap="square" rtlCol="0">
            <a:spAutoFit/>
          </a:bodyPr>
          <a:lstStyle/>
          <a:p>
            <a:pPr algn="ctr"/>
            <a:r>
              <a:rPr lang="en-US" sz="2200" smtClean="0"/>
              <a:t>X</a:t>
            </a:r>
            <a:endParaRPr lang="vi-VN" sz="2200"/>
          </a:p>
        </p:txBody>
      </p:sp>
      <p:sp>
        <p:nvSpPr>
          <p:cNvPr id="35" name="Action Button: Home 34">
            <a:hlinkClick r:id="rId3" action="ppaction://hlinksldjump" highlightClick="1"/>
          </p:cNvPr>
          <p:cNvSpPr/>
          <p:nvPr/>
        </p:nvSpPr>
        <p:spPr>
          <a:xfrm>
            <a:off x="8229600" y="6019800"/>
            <a:ext cx="9144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p:cTn id="1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xit" presetSubtype="10" fill="hold" grpId="1" nodeType="clickEffect">
                                  <p:stCondLst>
                                    <p:cond delay="0"/>
                                  </p:stCondLst>
                                  <p:childTnLst>
                                    <p:anim calcmode="lin" valueType="num">
                                      <p:cBhvr>
                                        <p:cTn id="16" dur="500"/>
                                        <p:tgtEl>
                                          <p:spTgt spid="21"/>
                                        </p:tgtEl>
                                        <p:attrNameLst>
                                          <p:attrName>ppt_w</p:attrName>
                                        </p:attrNameLst>
                                      </p:cBhvr>
                                      <p:tavLst>
                                        <p:tav tm="0">
                                          <p:val>
                                            <p:strVal val="ppt_w"/>
                                          </p:val>
                                        </p:tav>
                                        <p:tav tm="100000">
                                          <p:val>
                                            <p:fltVal val="0"/>
                                          </p:val>
                                        </p:tav>
                                      </p:tavLst>
                                    </p:anim>
                                    <p:anim calcmode="lin" valueType="num">
                                      <p:cBhvr>
                                        <p:cTn id="17" dur="500"/>
                                        <p:tgtEl>
                                          <p:spTgt spid="21"/>
                                        </p:tgtEl>
                                        <p:attrNameLst>
                                          <p:attrName>ppt_h</p:attrName>
                                        </p:attrNameLst>
                                      </p:cBhvr>
                                      <p:tavLst>
                                        <p:tav tm="0">
                                          <p:val>
                                            <p:strVal val="ppt_h"/>
                                          </p:val>
                                        </p:tav>
                                        <p:tav tm="100000">
                                          <p:val>
                                            <p:strVal val="ppt_h"/>
                                          </p:val>
                                        </p:tav>
                                      </p:tavLst>
                                    </p:anim>
                                    <p:set>
                                      <p:cBhvr>
                                        <p:cTn id="18" dur="1" fill="hold">
                                          <p:stCondLst>
                                            <p:cond delay="499"/>
                                          </p:stCondLst>
                                        </p:cTn>
                                        <p:tgtEl>
                                          <p:spTgt spid="21"/>
                                        </p:tgtEl>
                                        <p:attrNameLst>
                                          <p:attrName>style.visibility</p:attrName>
                                        </p:attrNameLst>
                                      </p:cBhvr>
                                      <p:to>
                                        <p:strVal val="hidden"/>
                                      </p:to>
                                    </p:set>
                                  </p:childTnLst>
                                </p:cTn>
                              </p:par>
                              <p:par>
                                <p:cTn id="19" presetID="17" presetClass="exit" presetSubtype="10" fill="hold" nodeType="withEffect">
                                  <p:stCondLst>
                                    <p:cond delay="0"/>
                                  </p:stCondLst>
                                  <p:childTnLst>
                                    <p:anim calcmode="lin" valueType="num">
                                      <p:cBhvr>
                                        <p:cTn id="20" dur="500"/>
                                        <p:tgtEl>
                                          <p:spTgt spid="29">
                                            <p:txEl>
                                              <p:pRg st="0" end="0"/>
                                            </p:txEl>
                                          </p:spTgt>
                                        </p:tgtEl>
                                        <p:attrNameLst>
                                          <p:attrName>ppt_w</p:attrName>
                                        </p:attrNameLst>
                                      </p:cBhvr>
                                      <p:tavLst>
                                        <p:tav tm="0">
                                          <p:val>
                                            <p:strVal val="ppt_w"/>
                                          </p:val>
                                        </p:tav>
                                        <p:tav tm="100000">
                                          <p:val>
                                            <p:fltVal val="0"/>
                                          </p:val>
                                        </p:tav>
                                      </p:tavLst>
                                    </p:anim>
                                    <p:anim calcmode="lin" valueType="num">
                                      <p:cBhvr>
                                        <p:cTn id="21" dur="500"/>
                                        <p:tgtEl>
                                          <p:spTgt spid="29">
                                            <p:txEl>
                                              <p:pRg st="0" end="0"/>
                                            </p:txEl>
                                          </p:spTgt>
                                        </p:tgtEl>
                                        <p:attrNameLst>
                                          <p:attrName>ppt_h</p:attrName>
                                        </p:attrNameLst>
                                      </p:cBhvr>
                                      <p:tavLst>
                                        <p:tav tm="0">
                                          <p:val>
                                            <p:strVal val="ppt_h"/>
                                          </p:val>
                                        </p:tav>
                                        <p:tav tm="100000">
                                          <p:val>
                                            <p:strVal val="ppt_h"/>
                                          </p:val>
                                        </p:tav>
                                      </p:tavLst>
                                    </p:anim>
                                    <p:set>
                                      <p:cBhvr>
                                        <p:cTn id="22"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childTnLst>
                                </p:cTn>
                              </p:par>
                              <p:par>
                                <p:cTn id="43" presetID="39" presetClass="entr" presetSubtype="0" accel="10000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2"/>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1"/>
                                        </p:tgtEl>
                                        <p:attrNameLst>
                                          <p:attrName>ppt_y</p:attrName>
                                        </p:attrNameLst>
                                      </p:cBhvr>
                                      <p:tavLst>
                                        <p:tav tm="0">
                                          <p:val>
                                            <p:strVal val="#ppt_y"/>
                                          </p:val>
                                        </p:tav>
                                        <p:tav tm="100000">
                                          <p:val>
                                            <p:strVal val="#ppt_y"/>
                                          </p:val>
                                        </p:tav>
                                      </p:tavLst>
                                    </p:anim>
                                  </p:childTnLst>
                                </p:cTn>
                              </p:par>
                              <p:par>
                                <p:cTn id="73" presetID="39" presetClass="entr" presetSubtype="0" accel="10000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16"/>
                                        </p:tgtEl>
                                        <p:attrNameLst>
                                          <p:attrName>ppt_y</p:attrName>
                                        </p:attrNameLst>
                                      </p:cBhvr>
                                      <p:tavLst>
                                        <p:tav tm="0">
                                          <p:val>
                                            <p:strVal val="#ppt_y"/>
                                          </p:val>
                                        </p:tav>
                                        <p:tav tm="100000">
                                          <p:val>
                                            <p:strVal val="#ppt_y"/>
                                          </p:val>
                                        </p:tav>
                                      </p:tavLst>
                                    </p:anim>
                                  </p:childTnLst>
                                </p:cTn>
                              </p:par>
                              <p:par>
                                <p:cTn id="79" presetID="39" presetClass="entr" presetSubtype="0" accel="100000"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nodeType="clickEffect">
                                  <p:stCondLst>
                                    <p:cond delay="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p:cTn id="8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0">
                                            <p:txEl>
                                              <p:pRg st="0" end="0"/>
                                            </p:txEl>
                                          </p:spTgt>
                                        </p:tgtEl>
                                      </p:cBhvr>
                                    </p:animEffect>
                                  </p:childTnLst>
                                </p:cTn>
                              </p:par>
                              <p:par>
                                <p:cTn id="92" presetID="53" presetClass="entr" presetSubtype="0" fill="hold" nodeType="withEffect">
                                  <p:stCondLst>
                                    <p:cond delay="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p:cTn id="94"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22">
                                            <p:txEl>
                                              <p:pRg st="0" end="0"/>
                                            </p:txEl>
                                          </p:spTgt>
                                        </p:tgtEl>
                                      </p:cBhvr>
                                    </p:animEffect>
                                  </p:childTnLst>
                                </p:cTn>
                              </p:par>
                              <p:par>
                                <p:cTn id="97" presetID="53" presetClass="entr" presetSubtype="0" fill="hold" nodeType="withEffect">
                                  <p:stCondLst>
                                    <p:cond delay="0"/>
                                  </p:stCondLst>
                                  <p:childTnLst>
                                    <p:set>
                                      <p:cBhvr>
                                        <p:cTn id="98" dur="1" fill="hold">
                                          <p:stCondLst>
                                            <p:cond delay="0"/>
                                          </p:stCondLst>
                                        </p:cTn>
                                        <p:tgtEl>
                                          <p:spTgt spid="23">
                                            <p:txEl>
                                              <p:pRg st="0" end="0"/>
                                            </p:txEl>
                                          </p:spTgt>
                                        </p:tgtEl>
                                        <p:attrNameLst>
                                          <p:attrName>style.visibility</p:attrName>
                                        </p:attrNameLst>
                                      </p:cBhvr>
                                      <p:to>
                                        <p:strVal val="visible"/>
                                      </p:to>
                                    </p:set>
                                    <p:anim calcmode="lin" valueType="num">
                                      <p:cBhvr>
                                        <p:cTn id="9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01" dur="500"/>
                                        <p:tgtEl>
                                          <p:spTgt spid="23">
                                            <p:txEl>
                                              <p:pRg st="0" end="0"/>
                                            </p:txEl>
                                          </p:spTgt>
                                        </p:tgtEl>
                                      </p:cBhvr>
                                    </p:animEffect>
                                  </p:childTnLst>
                                </p:cTn>
                              </p:par>
                              <p:par>
                                <p:cTn id="102" presetID="53" presetClass="entr" presetSubtype="0" fill="hold" nodeType="withEffect">
                                  <p:stCondLst>
                                    <p:cond delay="0"/>
                                  </p:stCondLst>
                                  <p:childTnLst>
                                    <p:set>
                                      <p:cBhvr>
                                        <p:cTn id="103" dur="1" fill="hold">
                                          <p:stCondLst>
                                            <p:cond delay="0"/>
                                          </p:stCondLst>
                                        </p:cTn>
                                        <p:tgtEl>
                                          <p:spTgt spid="24">
                                            <p:txEl>
                                              <p:pRg st="0" end="0"/>
                                            </p:txEl>
                                          </p:spTgt>
                                        </p:tgtEl>
                                        <p:attrNameLst>
                                          <p:attrName>style.visibility</p:attrName>
                                        </p:attrNameLst>
                                      </p:cBhvr>
                                      <p:to>
                                        <p:strVal val="visible"/>
                                      </p:to>
                                    </p:set>
                                    <p:anim calcmode="lin" valueType="num">
                                      <p:cBhvr>
                                        <p:cTn id="10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24">
                                            <p:txEl>
                                              <p:pRg st="0" end="0"/>
                                            </p:txEl>
                                          </p:spTgt>
                                        </p:tgtEl>
                                      </p:cBhvr>
                                    </p:animEffect>
                                  </p:childTnLst>
                                </p:cTn>
                              </p:par>
                              <p:par>
                                <p:cTn id="107" presetID="53" presetClass="entr" presetSubtype="0" fill="hold" nodeType="withEffect">
                                  <p:stCondLst>
                                    <p:cond delay="0"/>
                                  </p:stCondLst>
                                  <p:childTnLst>
                                    <p:set>
                                      <p:cBhvr>
                                        <p:cTn id="108" dur="1" fill="hold">
                                          <p:stCondLst>
                                            <p:cond delay="0"/>
                                          </p:stCondLst>
                                        </p:cTn>
                                        <p:tgtEl>
                                          <p:spTgt spid="25">
                                            <p:txEl>
                                              <p:pRg st="0" end="0"/>
                                            </p:txEl>
                                          </p:spTgt>
                                        </p:tgtEl>
                                        <p:attrNameLst>
                                          <p:attrName>style.visibility</p:attrName>
                                        </p:attrNameLst>
                                      </p:cBhvr>
                                      <p:to>
                                        <p:strVal val="visible"/>
                                      </p:to>
                                    </p:set>
                                    <p:anim calcmode="lin" valueType="num">
                                      <p:cBhvr>
                                        <p:cTn id="10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25">
                                            <p:txEl>
                                              <p:pRg st="0" end="0"/>
                                            </p:txEl>
                                          </p:spTgt>
                                        </p:tgtEl>
                                      </p:cBhvr>
                                    </p:animEffect>
                                  </p:childTnLst>
                                </p:cTn>
                              </p:par>
                              <p:par>
                                <p:cTn id="112" presetID="53" presetClass="entr" presetSubtype="0" fill="hold" nodeType="withEffect">
                                  <p:stCondLst>
                                    <p:cond delay="0"/>
                                  </p:stCondLst>
                                  <p:childTnLst>
                                    <p:set>
                                      <p:cBhvr>
                                        <p:cTn id="113" dur="1" fill="hold">
                                          <p:stCondLst>
                                            <p:cond delay="0"/>
                                          </p:stCondLst>
                                        </p:cTn>
                                        <p:tgtEl>
                                          <p:spTgt spid="26">
                                            <p:txEl>
                                              <p:pRg st="0" end="0"/>
                                            </p:txEl>
                                          </p:spTgt>
                                        </p:tgtEl>
                                        <p:attrNameLst>
                                          <p:attrName>style.visibility</p:attrName>
                                        </p:attrNameLst>
                                      </p:cBhvr>
                                      <p:to>
                                        <p:strVal val="visible"/>
                                      </p:to>
                                    </p:set>
                                    <p:anim calcmode="lin" valueType="num">
                                      <p:cBhvr>
                                        <p:cTn id="11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26">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27">
                                            <p:txEl>
                                              <p:pRg st="0" end="0"/>
                                            </p:txEl>
                                          </p:spTgt>
                                        </p:tgtEl>
                                        <p:attrNameLst>
                                          <p:attrName>style.visibility</p:attrName>
                                        </p:attrNameLst>
                                      </p:cBhvr>
                                      <p:to>
                                        <p:strVal val="visible"/>
                                      </p:to>
                                    </p:set>
                                    <p:anim calcmode="lin" valueType="num">
                                      <p:cBhvr>
                                        <p:cTn id="121"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27">
                                            <p:txEl>
                                              <p:pRg st="0" end="0"/>
                                            </p:txEl>
                                          </p:spTgt>
                                        </p:tgtEl>
                                        <p:attrNameLst>
                                          <p:attrName>ppt_h</p:attrName>
                                        </p:attrNameLst>
                                      </p:cBhvr>
                                      <p:tavLst>
                                        <p:tav tm="0">
                                          <p:val>
                                            <p:fltVal val="0"/>
                                          </p:val>
                                        </p:tav>
                                        <p:tav tm="100000">
                                          <p:val>
                                            <p:strVal val="#ppt_h"/>
                                          </p:val>
                                        </p:tav>
                                      </p:tavLst>
                                    </p:anim>
                                  </p:childTnLst>
                                </p:cTn>
                              </p:par>
                              <p:par>
                                <p:cTn id="123" presetID="23" presetClass="entr" presetSubtype="16" fill="hold" nodeType="withEffect">
                                  <p:stCondLst>
                                    <p:cond delay="0"/>
                                  </p:stCondLst>
                                  <p:childTnLst>
                                    <p:set>
                                      <p:cBhvr>
                                        <p:cTn id="124" dur="1" fill="hold">
                                          <p:stCondLst>
                                            <p:cond delay="0"/>
                                          </p:stCondLst>
                                        </p:cTn>
                                        <p:tgtEl>
                                          <p:spTgt spid="27">
                                            <p:txEl>
                                              <p:pRg st="1" end="1"/>
                                            </p:txEl>
                                          </p:spTgt>
                                        </p:tgtEl>
                                        <p:attrNameLst>
                                          <p:attrName>style.visibility</p:attrName>
                                        </p:attrNameLst>
                                      </p:cBhvr>
                                      <p:to>
                                        <p:strVal val="visible"/>
                                      </p:to>
                                    </p:set>
                                    <p:anim calcmode="lin" valueType="num">
                                      <p:cBhvr>
                                        <p:cTn id="125"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26" dur="500" fill="hold"/>
                                        <p:tgtEl>
                                          <p:spTgt spid="27">
                                            <p:txEl>
                                              <p:pRg st="1" end="1"/>
                                            </p:txEl>
                                          </p:spTgt>
                                        </p:tgtEl>
                                        <p:attrNameLst>
                                          <p:attrName>ppt_h</p:attrName>
                                        </p:attrNameLst>
                                      </p:cBhvr>
                                      <p:tavLst>
                                        <p:tav tm="0">
                                          <p:val>
                                            <p:fltVal val="0"/>
                                          </p:val>
                                        </p:tav>
                                        <p:tav tm="100000">
                                          <p:val>
                                            <p:strVal val="#ppt_h"/>
                                          </p:val>
                                        </p:tav>
                                      </p:tavLst>
                                    </p:anim>
                                  </p:childTnLst>
                                </p:cTn>
                              </p:par>
                              <p:par>
                                <p:cTn id="127" presetID="23" presetClass="entr" presetSubtype="16" fill="hold" nodeType="withEffect">
                                  <p:stCondLst>
                                    <p:cond delay="0"/>
                                  </p:stCondLst>
                                  <p:childTnLst>
                                    <p:set>
                                      <p:cBhvr>
                                        <p:cTn id="128" dur="1" fill="hold">
                                          <p:stCondLst>
                                            <p:cond delay="0"/>
                                          </p:stCondLst>
                                        </p:cTn>
                                        <p:tgtEl>
                                          <p:spTgt spid="27">
                                            <p:txEl>
                                              <p:pRg st="2" end="2"/>
                                            </p:txEl>
                                          </p:spTgt>
                                        </p:tgtEl>
                                        <p:attrNameLst>
                                          <p:attrName>style.visibility</p:attrName>
                                        </p:attrNameLst>
                                      </p:cBhvr>
                                      <p:to>
                                        <p:strVal val="visible"/>
                                      </p:to>
                                    </p:set>
                                    <p:anim calcmode="lin" valueType="num">
                                      <p:cBhvr>
                                        <p:cTn id="129" dur="500" fill="hold"/>
                                        <p:tgtEl>
                                          <p:spTgt spid="27">
                                            <p:txEl>
                                              <p:pRg st="2" end="2"/>
                                            </p:txEl>
                                          </p:spTgt>
                                        </p:tgtEl>
                                        <p:attrNameLst>
                                          <p:attrName>ppt_w</p:attrName>
                                        </p:attrNameLst>
                                      </p:cBhvr>
                                      <p:tavLst>
                                        <p:tav tm="0">
                                          <p:val>
                                            <p:fltVal val="0"/>
                                          </p:val>
                                        </p:tav>
                                        <p:tav tm="100000">
                                          <p:val>
                                            <p:strVal val="#ppt_w"/>
                                          </p:val>
                                        </p:tav>
                                      </p:tavLst>
                                    </p:anim>
                                    <p:anim calcmode="lin" valueType="num">
                                      <p:cBhvr>
                                        <p:cTn id="130" dur="500" fill="hold"/>
                                        <p:tgtEl>
                                          <p:spTgt spid="27">
                                            <p:txEl>
                                              <p:pRg st="2" end="2"/>
                                            </p:txEl>
                                          </p:spTgt>
                                        </p:tgtEl>
                                        <p:attrNameLst>
                                          <p:attrName>ppt_h</p:attrName>
                                        </p:attrNameLst>
                                      </p:cBhvr>
                                      <p:tavLst>
                                        <p:tav tm="0">
                                          <p:val>
                                            <p:fltVal val="0"/>
                                          </p:val>
                                        </p:tav>
                                        <p:tav tm="100000">
                                          <p:val>
                                            <p:strVal val="#ppt_h"/>
                                          </p:val>
                                        </p:tav>
                                      </p:tavLst>
                                    </p:anim>
                                  </p:childTnLst>
                                </p:cTn>
                              </p:par>
                              <p:par>
                                <p:cTn id="131" presetID="23" presetClass="entr" presetSubtype="16" fill="hold" nodeType="withEffect">
                                  <p:stCondLst>
                                    <p:cond delay="0"/>
                                  </p:stCondLst>
                                  <p:childTnLst>
                                    <p:set>
                                      <p:cBhvr>
                                        <p:cTn id="132" dur="1" fill="hold">
                                          <p:stCondLst>
                                            <p:cond delay="0"/>
                                          </p:stCondLst>
                                        </p:cTn>
                                        <p:tgtEl>
                                          <p:spTgt spid="27">
                                            <p:txEl>
                                              <p:pRg st="3" end="3"/>
                                            </p:txEl>
                                          </p:spTgt>
                                        </p:tgtEl>
                                        <p:attrNameLst>
                                          <p:attrName>style.visibility</p:attrName>
                                        </p:attrNameLst>
                                      </p:cBhvr>
                                      <p:to>
                                        <p:strVal val="visible"/>
                                      </p:to>
                                    </p:set>
                                    <p:anim calcmode="lin" valueType="num">
                                      <p:cBhvr>
                                        <p:cTn id="133" dur="500" fill="hold"/>
                                        <p:tgtEl>
                                          <p:spTgt spid="27">
                                            <p:txEl>
                                              <p:pRg st="3" end="3"/>
                                            </p:txEl>
                                          </p:spTgt>
                                        </p:tgtEl>
                                        <p:attrNameLst>
                                          <p:attrName>ppt_w</p:attrName>
                                        </p:attrNameLst>
                                      </p:cBhvr>
                                      <p:tavLst>
                                        <p:tav tm="0">
                                          <p:val>
                                            <p:fltVal val="0"/>
                                          </p:val>
                                        </p:tav>
                                        <p:tav tm="100000">
                                          <p:val>
                                            <p:strVal val="#ppt_w"/>
                                          </p:val>
                                        </p:tav>
                                      </p:tavLst>
                                    </p:anim>
                                    <p:anim calcmode="lin" valueType="num">
                                      <p:cBhvr>
                                        <p:cTn id="134" dur="500" fill="hold"/>
                                        <p:tgtEl>
                                          <p:spTgt spid="27">
                                            <p:txEl>
                                              <p:pRg st="3" end="3"/>
                                            </p:txEl>
                                          </p:spTgt>
                                        </p:tgtEl>
                                        <p:attrNameLst>
                                          <p:attrName>ppt_h</p:attrName>
                                        </p:attrNameLst>
                                      </p:cBhvr>
                                      <p:tavLst>
                                        <p:tav tm="0">
                                          <p:val>
                                            <p:fltVal val="0"/>
                                          </p:val>
                                        </p:tav>
                                        <p:tav tm="100000">
                                          <p:val>
                                            <p:strVal val="#ppt_h"/>
                                          </p:val>
                                        </p:tav>
                                      </p:tavLst>
                                    </p:anim>
                                  </p:childTnLst>
                                </p:cTn>
                              </p:par>
                              <p:par>
                                <p:cTn id="135" presetID="23" presetClass="entr" presetSubtype="16" fill="hold" nodeType="withEffect">
                                  <p:stCondLst>
                                    <p:cond delay="0"/>
                                  </p:stCondLst>
                                  <p:childTnLst>
                                    <p:set>
                                      <p:cBhvr>
                                        <p:cTn id="136" dur="1" fill="hold">
                                          <p:stCondLst>
                                            <p:cond delay="0"/>
                                          </p:stCondLst>
                                        </p:cTn>
                                        <p:tgtEl>
                                          <p:spTgt spid="27">
                                            <p:txEl>
                                              <p:pRg st="4" end="4"/>
                                            </p:txEl>
                                          </p:spTgt>
                                        </p:tgtEl>
                                        <p:attrNameLst>
                                          <p:attrName>style.visibility</p:attrName>
                                        </p:attrNameLst>
                                      </p:cBhvr>
                                      <p:to>
                                        <p:strVal val="visible"/>
                                      </p:to>
                                    </p:set>
                                    <p:anim calcmode="lin" valueType="num">
                                      <p:cBhvr>
                                        <p:cTn id="137" dur="500" fill="hold"/>
                                        <p:tgtEl>
                                          <p:spTgt spid="27">
                                            <p:txEl>
                                              <p:pRg st="4" end="4"/>
                                            </p:txEl>
                                          </p:spTgt>
                                        </p:tgtEl>
                                        <p:attrNameLst>
                                          <p:attrName>ppt_w</p:attrName>
                                        </p:attrNameLst>
                                      </p:cBhvr>
                                      <p:tavLst>
                                        <p:tav tm="0">
                                          <p:val>
                                            <p:fltVal val="0"/>
                                          </p:val>
                                        </p:tav>
                                        <p:tav tm="100000">
                                          <p:val>
                                            <p:strVal val="#ppt_w"/>
                                          </p:val>
                                        </p:tav>
                                      </p:tavLst>
                                    </p:anim>
                                    <p:anim calcmode="lin" valueType="num">
                                      <p:cBhvr>
                                        <p:cTn id="138" dur="500" fill="hold"/>
                                        <p:tgtEl>
                                          <p:spTgt spid="27">
                                            <p:txEl>
                                              <p:pRg st="4" end="4"/>
                                            </p:txEl>
                                          </p:spTgt>
                                        </p:tgtEl>
                                        <p:attrNameLst>
                                          <p:attrName>ppt_h</p:attrName>
                                        </p:attrNameLst>
                                      </p:cBhvr>
                                      <p:tavLst>
                                        <p:tav tm="0">
                                          <p:val>
                                            <p:fltVal val="0"/>
                                          </p:val>
                                        </p:tav>
                                        <p:tav tm="100000">
                                          <p:val>
                                            <p:strVal val="#ppt_h"/>
                                          </p:val>
                                        </p:tav>
                                      </p:tavLst>
                                    </p:anim>
                                  </p:childTnLst>
                                </p:cTn>
                              </p:par>
                              <p:par>
                                <p:cTn id="139" presetID="23" presetClass="entr" presetSubtype="16" fill="hold" nodeType="withEffect">
                                  <p:stCondLst>
                                    <p:cond delay="0"/>
                                  </p:stCondLst>
                                  <p:childTnLst>
                                    <p:set>
                                      <p:cBhvr>
                                        <p:cTn id="140" dur="1" fill="hold">
                                          <p:stCondLst>
                                            <p:cond delay="0"/>
                                          </p:stCondLst>
                                        </p:cTn>
                                        <p:tgtEl>
                                          <p:spTgt spid="30">
                                            <p:txEl>
                                              <p:pRg st="0" end="0"/>
                                            </p:txEl>
                                          </p:spTgt>
                                        </p:tgtEl>
                                        <p:attrNameLst>
                                          <p:attrName>style.visibility</p:attrName>
                                        </p:attrNameLst>
                                      </p:cBhvr>
                                      <p:to>
                                        <p:strVal val="visible"/>
                                      </p:to>
                                    </p:set>
                                    <p:anim calcmode="lin" valueType="num">
                                      <p:cBhvr>
                                        <p:cTn id="141"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30">
                                            <p:txEl>
                                              <p:pRg st="0" end="0"/>
                                            </p:txEl>
                                          </p:spTgt>
                                        </p:tgtEl>
                                        <p:attrNameLst>
                                          <p:attrName>ppt_h</p:attrName>
                                        </p:attrNameLst>
                                      </p:cBhvr>
                                      <p:tavLst>
                                        <p:tav tm="0">
                                          <p:val>
                                            <p:fltVal val="0"/>
                                          </p:val>
                                        </p:tav>
                                        <p:tav tm="100000">
                                          <p:val>
                                            <p:strVal val="#ppt_h"/>
                                          </p:val>
                                        </p:tav>
                                      </p:tavLst>
                                    </p:anim>
                                  </p:childTnLst>
                                </p:cTn>
                              </p:par>
                              <p:par>
                                <p:cTn id="143" presetID="23" presetClass="entr" presetSubtype="16" fill="hold" nodeType="withEffect">
                                  <p:stCondLst>
                                    <p:cond delay="0"/>
                                  </p:stCondLst>
                                  <p:childTnLst>
                                    <p:set>
                                      <p:cBhvr>
                                        <p:cTn id="144" dur="1" fill="hold">
                                          <p:stCondLst>
                                            <p:cond delay="0"/>
                                          </p:stCondLst>
                                        </p:cTn>
                                        <p:tgtEl>
                                          <p:spTgt spid="30">
                                            <p:txEl>
                                              <p:pRg st="1" end="1"/>
                                            </p:txEl>
                                          </p:spTgt>
                                        </p:tgtEl>
                                        <p:attrNameLst>
                                          <p:attrName>style.visibility</p:attrName>
                                        </p:attrNameLst>
                                      </p:cBhvr>
                                      <p:to>
                                        <p:strVal val="visible"/>
                                      </p:to>
                                    </p:set>
                                    <p:anim calcmode="lin" valueType="num">
                                      <p:cBhvr>
                                        <p:cTn id="145" dur="500" fill="hold"/>
                                        <p:tgtEl>
                                          <p:spTgt spid="30">
                                            <p:txEl>
                                              <p:pRg st="1" end="1"/>
                                            </p:txEl>
                                          </p:spTgt>
                                        </p:tgtEl>
                                        <p:attrNameLst>
                                          <p:attrName>ppt_w</p:attrName>
                                        </p:attrNameLst>
                                      </p:cBhvr>
                                      <p:tavLst>
                                        <p:tav tm="0">
                                          <p:val>
                                            <p:fltVal val="0"/>
                                          </p:val>
                                        </p:tav>
                                        <p:tav tm="100000">
                                          <p:val>
                                            <p:strVal val="#ppt_w"/>
                                          </p:val>
                                        </p:tav>
                                      </p:tavLst>
                                    </p:anim>
                                    <p:anim calcmode="lin" valueType="num">
                                      <p:cBhvr>
                                        <p:cTn id="146" dur="500" fill="hold"/>
                                        <p:tgtEl>
                                          <p:spTgt spid="30">
                                            <p:txEl>
                                              <p:pRg st="1" end="1"/>
                                            </p:txEl>
                                          </p:spTgt>
                                        </p:tgtEl>
                                        <p:attrNameLst>
                                          <p:attrName>ppt_h</p:attrName>
                                        </p:attrNameLst>
                                      </p:cBhvr>
                                      <p:tavLst>
                                        <p:tav tm="0">
                                          <p:val>
                                            <p:fltVal val="0"/>
                                          </p:val>
                                        </p:tav>
                                        <p:tav tm="100000">
                                          <p:val>
                                            <p:strVal val="#ppt_h"/>
                                          </p:val>
                                        </p:tav>
                                      </p:tavLst>
                                    </p:anim>
                                  </p:childTnLst>
                                </p:cTn>
                              </p:par>
                              <p:par>
                                <p:cTn id="147" presetID="23" presetClass="entr" presetSubtype="16" fill="hold" nodeType="withEffect">
                                  <p:stCondLst>
                                    <p:cond delay="0"/>
                                  </p:stCondLst>
                                  <p:childTnLst>
                                    <p:set>
                                      <p:cBhvr>
                                        <p:cTn id="148" dur="1" fill="hold">
                                          <p:stCondLst>
                                            <p:cond delay="0"/>
                                          </p:stCondLst>
                                        </p:cTn>
                                        <p:tgtEl>
                                          <p:spTgt spid="30">
                                            <p:txEl>
                                              <p:pRg st="2" end="2"/>
                                            </p:txEl>
                                          </p:spTgt>
                                        </p:tgtEl>
                                        <p:attrNameLst>
                                          <p:attrName>style.visibility</p:attrName>
                                        </p:attrNameLst>
                                      </p:cBhvr>
                                      <p:to>
                                        <p:strVal val="visible"/>
                                      </p:to>
                                    </p:set>
                                    <p:anim calcmode="lin" valueType="num">
                                      <p:cBhvr>
                                        <p:cTn id="149" dur="500" fill="hold"/>
                                        <p:tgtEl>
                                          <p:spTgt spid="30">
                                            <p:txEl>
                                              <p:pRg st="2" end="2"/>
                                            </p:txEl>
                                          </p:spTgt>
                                        </p:tgtEl>
                                        <p:attrNameLst>
                                          <p:attrName>ppt_w</p:attrName>
                                        </p:attrNameLst>
                                      </p:cBhvr>
                                      <p:tavLst>
                                        <p:tav tm="0">
                                          <p:val>
                                            <p:fltVal val="0"/>
                                          </p:val>
                                        </p:tav>
                                        <p:tav tm="100000">
                                          <p:val>
                                            <p:strVal val="#ppt_w"/>
                                          </p:val>
                                        </p:tav>
                                      </p:tavLst>
                                    </p:anim>
                                    <p:anim calcmode="lin" valueType="num">
                                      <p:cBhvr>
                                        <p:cTn id="150" dur="500" fill="hold"/>
                                        <p:tgtEl>
                                          <p:spTgt spid="30">
                                            <p:txEl>
                                              <p:pRg st="2" end="2"/>
                                            </p:txEl>
                                          </p:spTgt>
                                        </p:tgtEl>
                                        <p:attrNameLst>
                                          <p:attrName>ppt_h</p:attrName>
                                        </p:attrNameLst>
                                      </p:cBhvr>
                                      <p:tavLst>
                                        <p:tav tm="0">
                                          <p:val>
                                            <p:fltVal val="0"/>
                                          </p:val>
                                        </p:tav>
                                        <p:tav tm="100000">
                                          <p:val>
                                            <p:strVal val="#ppt_h"/>
                                          </p:val>
                                        </p:tav>
                                      </p:tavLst>
                                    </p:anim>
                                  </p:childTnLst>
                                </p:cTn>
                              </p:par>
                              <p:par>
                                <p:cTn id="151" presetID="23" presetClass="entr" presetSubtype="16" fill="hold" nodeType="withEffect">
                                  <p:stCondLst>
                                    <p:cond delay="0"/>
                                  </p:stCondLst>
                                  <p:childTnLst>
                                    <p:set>
                                      <p:cBhvr>
                                        <p:cTn id="152" dur="1" fill="hold">
                                          <p:stCondLst>
                                            <p:cond delay="0"/>
                                          </p:stCondLst>
                                        </p:cTn>
                                        <p:tgtEl>
                                          <p:spTgt spid="30">
                                            <p:txEl>
                                              <p:pRg st="3" end="3"/>
                                            </p:txEl>
                                          </p:spTgt>
                                        </p:tgtEl>
                                        <p:attrNameLst>
                                          <p:attrName>style.visibility</p:attrName>
                                        </p:attrNameLst>
                                      </p:cBhvr>
                                      <p:to>
                                        <p:strVal val="visible"/>
                                      </p:to>
                                    </p:set>
                                    <p:anim calcmode="lin" valueType="num">
                                      <p:cBhvr>
                                        <p:cTn id="153" dur="500" fill="hold"/>
                                        <p:tgtEl>
                                          <p:spTgt spid="30">
                                            <p:txEl>
                                              <p:pRg st="3" end="3"/>
                                            </p:txEl>
                                          </p:spTgt>
                                        </p:tgtEl>
                                        <p:attrNameLst>
                                          <p:attrName>ppt_w</p:attrName>
                                        </p:attrNameLst>
                                      </p:cBhvr>
                                      <p:tavLst>
                                        <p:tav tm="0">
                                          <p:val>
                                            <p:fltVal val="0"/>
                                          </p:val>
                                        </p:tav>
                                        <p:tav tm="100000">
                                          <p:val>
                                            <p:strVal val="#ppt_w"/>
                                          </p:val>
                                        </p:tav>
                                      </p:tavLst>
                                    </p:anim>
                                    <p:anim calcmode="lin" valueType="num">
                                      <p:cBhvr>
                                        <p:cTn id="154" dur="500" fill="hold"/>
                                        <p:tgtEl>
                                          <p:spTgt spid="30">
                                            <p:txEl>
                                              <p:pRg st="3" end="3"/>
                                            </p:txEl>
                                          </p:spTgt>
                                        </p:tgtEl>
                                        <p:attrNameLst>
                                          <p:attrName>ppt_h</p:attrName>
                                        </p:attrNameLst>
                                      </p:cBhvr>
                                      <p:tavLst>
                                        <p:tav tm="0">
                                          <p:val>
                                            <p:flt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30">
                                            <p:txEl>
                                              <p:pRg st="4" end="4"/>
                                            </p:txEl>
                                          </p:spTgt>
                                        </p:tgtEl>
                                        <p:attrNameLst>
                                          <p:attrName>style.visibility</p:attrName>
                                        </p:attrNameLst>
                                      </p:cBhvr>
                                      <p:to>
                                        <p:strVal val="visible"/>
                                      </p:to>
                                    </p:set>
                                    <p:anim calcmode="lin" valueType="num">
                                      <p:cBhvr>
                                        <p:cTn id="157" dur="500" fill="hold"/>
                                        <p:tgtEl>
                                          <p:spTgt spid="30">
                                            <p:txEl>
                                              <p:pRg st="4" end="4"/>
                                            </p:txEl>
                                          </p:spTgt>
                                        </p:tgtEl>
                                        <p:attrNameLst>
                                          <p:attrName>ppt_w</p:attrName>
                                        </p:attrNameLst>
                                      </p:cBhvr>
                                      <p:tavLst>
                                        <p:tav tm="0">
                                          <p:val>
                                            <p:fltVal val="0"/>
                                          </p:val>
                                        </p:tav>
                                        <p:tav tm="100000">
                                          <p:val>
                                            <p:strVal val="#ppt_w"/>
                                          </p:val>
                                        </p:tav>
                                      </p:tavLst>
                                    </p:anim>
                                    <p:anim calcmode="lin" valueType="num">
                                      <p:cBhvr>
                                        <p:cTn id="158" dur="500" fill="hold"/>
                                        <p:tgtEl>
                                          <p:spTgt spid="3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39" presetClass="entr" presetSubtype="0" accel="100000" fill="hold" nodeType="clickEffect">
                                  <p:stCondLst>
                                    <p:cond delay="0"/>
                                  </p:stCondLst>
                                  <p:childTnLst>
                                    <p:set>
                                      <p:cBhvr>
                                        <p:cTn id="162" dur="1" fill="hold">
                                          <p:stCondLst>
                                            <p:cond delay="0"/>
                                          </p:stCondLst>
                                        </p:cTn>
                                        <p:tgtEl>
                                          <p:spTgt spid="28">
                                            <p:txEl>
                                              <p:pRg st="0" end="0"/>
                                            </p:txEl>
                                          </p:spTgt>
                                        </p:tgtEl>
                                        <p:attrNameLst>
                                          <p:attrName>style.visibility</p:attrName>
                                        </p:attrNameLst>
                                      </p:cBhvr>
                                      <p:to>
                                        <p:strVal val="visible"/>
                                      </p:to>
                                    </p:set>
                                    <p:anim calcmode="lin" valueType="num">
                                      <p:cBhvr>
                                        <p:cTn id="163" dur="500" fill="hold"/>
                                        <p:tgtEl>
                                          <p:spTgt spid="2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4" dur="500" fill="hold"/>
                                        <p:tgtEl>
                                          <p:spTgt spid="2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5" dur="500" fill="hold"/>
                                        <p:tgtEl>
                                          <p:spTgt spid="2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6"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9" presetClass="entr" presetSubtype="0" accel="100000" fill="hold" nodeType="clickEffect">
                                  <p:stCondLst>
                                    <p:cond delay="0"/>
                                  </p:stCondLst>
                                  <p:childTnLst>
                                    <p:set>
                                      <p:cBhvr>
                                        <p:cTn id="170" dur="1" fill="hold">
                                          <p:stCondLst>
                                            <p:cond delay="0"/>
                                          </p:stCondLst>
                                        </p:cTn>
                                        <p:tgtEl>
                                          <p:spTgt spid="31">
                                            <p:txEl>
                                              <p:pRg st="0" end="0"/>
                                            </p:txEl>
                                          </p:spTgt>
                                        </p:tgtEl>
                                        <p:attrNameLst>
                                          <p:attrName>style.visibility</p:attrName>
                                        </p:attrNameLst>
                                      </p:cBhvr>
                                      <p:to>
                                        <p:strVal val="visible"/>
                                      </p:to>
                                    </p:set>
                                    <p:anim calcmode="lin" valueType="num">
                                      <p:cBhvr>
                                        <p:cTn id="171" dur="500" fill="hold"/>
                                        <p:tgtEl>
                                          <p:spTgt spid="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2" dur="500" fill="hold"/>
                                        <p:tgtEl>
                                          <p:spTgt spid="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3" dur="500" fill="hold"/>
                                        <p:tgtEl>
                                          <p:spTgt spid="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4"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39" presetClass="entr" presetSubtype="0" accel="100000" fill="hold" nodeType="clickEffect">
                                  <p:stCondLst>
                                    <p:cond delay="0"/>
                                  </p:stCondLst>
                                  <p:childTnLst>
                                    <p:set>
                                      <p:cBhvr>
                                        <p:cTn id="178" dur="1" fill="hold">
                                          <p:stCondLst>
                                            <p:cond delay="0"/>
                                          </p:stCondLst>
                                        </p:cTn>
                                        <p:tgtEl>
                                          <p:spTgt spid="33">
                                            <p:txEl>
                                              <p:pRg st="0" end="0"/>
                                            </p:txEl>
                                          </p:spTgt>
                                        </p:tgtEl>
                                        <p:attrNameLst>
                                          <p:attrName>style.visibility</p:attrName>
                                        </p:attrNameLst>
                                      </p:cBhvr>
                                      <p:to>
                                        <p:strVal val="visible"/>
                                      </p:to>
                                    </p:set>
                                    <p:anim calcmode="lin" valueType="num">
                                      <p:cBhvr>
                                        <p:cTn id="179" dur="500" fill="hold"/>
                                        <p:tgtEl>
                                          <p:spTgt spid="3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0" dur="500" fill="hold"/>
                                        <p:tgtEl>
                                          <p:spTgt spid="3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1" dur="500" fill="hold"/>
                                        <p:tgtEl>
                                          <p:spTgt spid="3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2"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39" presetClass="entr" presetSubtype="0" accel="100000" fill="hold" nodeType="clickEffect">
                                  <p:stCondLst>
                                    <p:cond delay="0"/>
                                  </p:stCondLst>
                                  <p:childTnLst>
                                    <p:set>
                                      <p:cBhvr>
                                        <p:cTn id="186" dur="1" fill="hold">
                                          <p:stCondLst>
                                            <p:cond delay="0"/>
                                          </p:stCondLst>
                                        </p:cTn>
                                        <p:tgtEl>
                                          <p:spTgt spid="32">
                                            <p:txEl>
                                              <p:pRg st="0" end="0"/>
                                            </p:txEl>
                                          </p:spTgt>
                                        </p:tgtEl>
                                        <p:attrNameLst>
                                          <p:attrName>style.visibility</p:attrName>
                                        </p:attrNameLst>
                                      </p:cBhvr>
                                      <p:to>
                                        <p:strVal val="visible"/>
                                      </p:to>
                                    </p:set>
                                    <p:anim calcmode="lin" valueType="num">
                                      <p:cBhvr>
                                        <p:cTn id="187" dur="500" fill="hold"/>
                                        <p:tgtEl>
                                          <p:spTgt spid="3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8" dur="500" fill="hold"/>
                                        <p:tgtEl>
                                          <p:spTgt spid="3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9" dur="500" fill="hold"/>
                                        <p:tgtEl>
                                          <p:spTgt spid="3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0"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39" presetClass="entr" presetSubtype="0" accel="100000" fill="hold" nodeType="clickEffect">
                                  <p:stCondLst>
                                    <p:cond delay="0"/>
                                  </p:stCondLst>
                                  <p:childTnLst>
                                    <p:set>
                                      <p:cBhvr>
                                        <p:cTn id="194" dur="1" fill="hold">
                                          <p:stCondLst>
                                            <p:cond delay="0"/>
                                          </p:stCondLst>
                                        </p:cTn>
                                        <p:tgtEl>
                                          <p:spTgt spid="34">
                                            <p:txEl>
                                              <p:pRg st="0" end="0"/>
                                            </p:txEl>
                                          </p:spTgt>
                                        </p:tgtEl>
                                        <p:attrNameLst>
                                          <p:attrName>style.visibility</p:attrName>
                                        </p:attrNameLst>
                                      </p:cBhvr>
                                      <p:to>
                                        <p:strVal val="visible"/>
                                      </p:to>
                                    </p:set>
                                    <p:anim calcmode="lin" valueType="num">
                                      <p:cBhvr>
                                        <p:cTn id="195" dur="500" fill="hold"/>
                                        <p:tgtEl>
                                          <p:spTgt spid="3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6" dur="500" fill="hold"/>
                                        <p:tgtEl>
                                          <p:spTgt spid="3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7" dur="500" fill="hold"/>
                                        <p:tgtEl>
                                          <p:spTgt spid="3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8"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16386" name="Picture 2" descr="Káº¿t quáº£ hÃ¬nh áº£nh cho hÃ¬nh ná»n galax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1600200" y="304800"/>
            <a:ext cx="6428363" cy="707886"/>
          </a:xfrm>
          <a:prstGeom prst="rect">
            <a:avLst/>
          </a:prstGeom>
        </p:spPr>
        <p:txBody>
          <a:bodyPr wrap="none">
            <a:spAutoFit/>
          </a:bodyPr>
          <a:lstStyle/>
          <a:p>
            <a:pPr algn="ctr"/>
            <a:r>
              <a:rPr lang="en-US" sz="4000" b="1" smtClean="0">
                <a:solidFill>
                  <a:schemeClr val="bg1"/>
                </a:solidFill>
                <a:latin typeface="Times New Roman" pitchFamily="18" charset="0"/>
                <a:cs typeface="Times New Roman" pitchFamily="18" charset="0"/>
              </a:rPr>
              <a:t>Bài 34 : Nhân giống vật nuôi</a:t>
            </a:r>
            <a:endParaRPr lang="vi-VN" sz="4000" b="1" smtClean="0">
              <a:solidFill>
                <a:schemeClr val="bg1"/>
              </a:solidFill>
              <a:latin typeface="Times New Roman" pitchFamily="18" charset="0"/>
              <a:cs typeface="Times New Roman" pitchFamily="18" charset="0"/>
            </a:endParaRPr>
          </a:p>
        </p:txBody>
      </p:sp>
      <p:cxnSp>
        <p:nvCxnSpPr>
          <p:cNvPr id="8" name="Straight Connector 7"/>
          <p:cNvCxnSpPr/>
          <p:nvPr/>
        </p:nvCxnSpPr>
        <p:spPr>
          <a:xfrm rot="5400000">
            <a:off x="3238500" y="4152900"/>
            <a:ext cx="54102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152400" y="1066800"/>
            <a:ext cx="5791200" cy="1200329"/>
          </a:xfrm>
          <a:prstGeom prst="rect">
            <a:avLst/>
          </a:prstGeom>
          <a:noFill/>
        </p:spPr>
        <p:txBody>
          <a:bodyPr wrap="square" rtlCol="0">
            <a:spAutoFit/>
          </a:bodyPr>
          <a:lstStyle/>
          <a:p>
            <a:r>
              <a:rPr lang="en-US" sz="3600" smtClean="0">
                <a:solidFill>
                  <a:schemeClr val="bg1"/>
                </a:solidFill>
              </a:rPr>
              <a:t>4,Làm thế nào để nhân giống thuần chủng đạt kết quả? </a:t>
            </a:r>
            <a:endParaRPr lang="vi-VN" sz="3600">
              <a:solidFill>
                <a:schemeClr val="bg1"/>
              </a:solidFill>
            </a:endParaRPr>
          </a:p>
        </p:txBody>
      </p:sp>
      <p:sp>
        <p:nvSpPr>
          <p:cNvPr id="12" name="TextBox 11"/>
          <p:cNvSpPr txBox="1"/>
          <p:nvPr/>
        </p:nvSpPr>
        <p:spPr>
          <a:xfrm>
            <a:off x="0" y="2286000"/>
            <a:ext cx="5943600" cy="3970318"/>
          </a:xfrm>
          <a:prstGeom prst="rect">
            <a:avLst/>
          </a:prstGeom>
          <a:noFill/>
        </p:spPr>
        <p:txBody>
          <a:bodyPr wrap="square" rtlCol="0">
            <a:spAutoFit/>
          </a:bodyPr>
          <a:lstStyle/>
          <a:p>
            <a:r>
              <a:rPr lang="vi-VN" sz="2800" smtClean="0">
                <a:solidFill>
                  <a:schemeClr val="bg1"/>
                </a:solidFill>
                <a:sym typeface="Wingdings"/>
              </a:rPr>
              <a:t></a:t>
            </a:r>
            <a:r>
              <a:rPr lang="en-US" sz="2800" smtClean="0">
                <a:solidFill>
                  <a:schemeClr val="bg1"/>
                </a:solidFill>
                <a:sym typeface="Wingdings"/>
              </a:rPr>
              <a:t>Phải có mục đích rõ ràng.</a:t>
            </a:r>
          </a:p>
          <a:p>
            <a:r>
              <a:rPr lang="vi-VN" sz="2800" smtClean="0">
                <a:solidFill>
                  <a:schemeClr val="bg1"/>
                </a:solidFill>
                <a:sym typeface="Wingdings"/>
              </a:rPr>
              <a:t></a:t>
            </a:r>
            <a:r>
              <a:rPr lang="en-US" sz="2800" smtClean="0">
                <a:solidFill>
                  <a:schemeClr val="bg1"/>
                </a:solidFill>
                <a:sym typeface="Wingdings"/>
              </a:rPr>
              <a:t>Chọn được nhiều cá thể đực và cái cùng giống tham gia. Quản lí giống chặt chẽ, biết được quan hệ huyết thống để tránh giao phối cận huyết.</a:t>
            </a:r>
          </a:p>
          <a:p>
            <a:r>
              <a:rPr lang="en-US" sz="2800" smtClean="0">
                <a:solidFill>
                  <a:schemeClr val="bg1"/>
                </a:solidFill>
                <a:sym typeface="Wingdings"/>
              </a:rPr>
              <a:t> </a:t>
            </a:r>
            <a:r>
              <a:rPr lang="vi-VN" sz="2800" smtClean="0">
                <a:solidFill>
                  <a:schemeClr val="bg1"/>
                </a:solidFill>
                <a:sym typeface="Wingdings"/>
              </a:rPr>
              <a:t></a:t>
            </a:r>
            <a:r>
              <a:rPr lang="en-US" sz="2800" smtClean="0">
                <a:solidFill>
                  <a:schemeClr val="bg1"/>
                </a:solidFill>
                <a:sym typeface="Wingdings"/>
              </a:rPr>
              <a:t>Nuôi dưỡng, chăm sóc tốt đàn vật nuôi, thường xuyên chọn lọc, kịp thời phát hiện và loại thải những vật nuôi có đặc điểm không muốn ở đời sau.</a:t>
            </a:r>
            <a:endParaRPr lang="vi-VN" sz="2800">
              <a:solidFill>
                <a:schemeClr val="bg1"/>
              </a:solidFill>
            </a:endParaRPr>
          </a:p>
        </p:txBody>
      </p:sp>
      <p:sp>
        <p:nvSpPr>
          <p:cNvPr id="9" name="Action Button: Home 8">
            <a:hlinkClick r:id="rId3" action="ppaction://hlinksldjump" highlightClick="1"/>
          </p:cNvPr>
          <p:cNvSpPr/>
          <p:nvPr/>
        </p:nvSpPr>
        <p:spPr>
          <a:xfrm>
            <a:off x="8229600" y="6019800"/>
            <a:ext cx="9144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13" name="Cloud Callout 12"/>
          <p:cNvSpPr/>
          <p:nvPr/>
        </p:nvSpPr>
        <p:spPr>
          <a:xfrm>
            <a:off x="6019800" y="1676400"/>
            <a:ext cx="2971800" cy="29718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14" name="TextBox 13"/>
          <p:cNvSpPr txBox="1"/>
          <p:nvPr/>
        </p:nvSpPr>
        <p:spPr>
          <a:xfrm>
            <a:off x="6324600" y="2286000"/>
            <a:ext cx="2362200" cy="1815882"/>
          </a:xfrm>
          <a:prstGeom prst="rect">
            <a:avLst/>
          </a:prstGeom>
          <a:noFill/>
        </p:spPr>
        <p:txBody>
          <a:bodyPr wrap="square" rtlCol="0">
            <a:spAutoFit/>
          </a:bodyPr>
          <a:lstStyle/>
          <a:p>
            <a:pPr algn="ctr"/>
            <a:r>
              <a:rPr lang="en-US" sz="2800" smtClean="0">
                <a:solidFill>
                  <a:schemeClr val="tx2"/>
                </a:solidFill>
              </a:rPr>
              <a:t>Làm thế nào để nhân giống thuần chủng đạt kết quả???</a:t>
            </a:r>
            <a:endParaRPr lang="vi-VN"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0">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down)">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p:cTn id="2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 calcmode="lin" valueType="num">
                                      <p:cBhvr>
                                        <p:cTn id="3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p:cTn id="37" dur="500" fill="hold"/>
                                        <p:tgtEl>
                                          <p:spTgt spid="1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9" presetClass="exit" presetSubtype="0" fill="hold" grpId="1" nodeType="clickEffect">
                                  <p:stCondLst>
                                    <p:cond delay="0"/>
                                  </p:stCondLst>
                                  <p:childTnLst>
                                    <p:anim calcmode="lin" valueType="num">
                                      <p:cBhvr>
                                        <p:cTn id="44" dur="1000"/>
                                        <p:tgtEl>
                                          <p:spTgt spid="13"/>
                                        </p:tgtEl>
                                        <p:attrNameLst>
                                          <p:attrName>ppt_x</p:attrName>
                                        </p:attrNameLst>
                                      </p:cBhvr>
                                      <p:tavLst>
                                        <p:tav tm="0">
                                          <p:val>
                                            <p:strVal val="ppt_x"/>
                                          </p:val>
                                        </p:tav>
                                        <p:tav tm="100000">
                                          <p:val>
                                            <p:strVal val="ppt_x-.2"/>
                                          </p:val>
                                        </p:tav>
                                      </p:tavLst>
                                    </p:anim>
                                    <p:anim calcmode="lin" valueType="num">
                                      <p:cBhvr>
                                        <p:cTn id="45" dur="1000"/>
                                        <p:tgtEl>
                                          <p:spTgt spid="13"/>
                                        </p:tgtEl>
                                        <p:attrNameLst>
                                          <p:attrName>ppt_y</p:attrName>
                                        </p:attrNameLst>
                                      </p:cBhvr>
                                      <p:tavLst>
                                        <p:tav tm="0">
                                          <p:val>
                                            <p:strVal val="ppt_y"/>
                                          </p:val>
                                        </p:tav>
                                        <p:tav tm="100000">
                                          <p:val>
                                            <p:strVal val="ppt_y"/>
                                          </p:val>
                                        </p:tav>
                                      </p:tavLst>
                                    </p:anim>
                                    <p:animEffect transition="out" filter="fade">
                                      <p:cBhvr>
                                        <p:cTn id="46" dur="1000"/>
                                        <p:tgtEl>
                                          <p:spTgt spid="13"/>
                                        </p:tgtEl>
                                      </p:cBhvr>
                                    </p:animEffect>
                                    <p:set>
                                      <p:cBhvr>
                                        <p:cTn id="47" dur="1" fill="hold">
                                          <p:stCondLst>
                                            <p:cond delay="999"/>
                                          </p:stCondLst>
                                        </p:cTn>
                                        <p:tgtEl>
                                          <p:spTgt spid="13"/>
                                        </p:tgtEl>
                                        <p:attrNameLst>
                                          <p:attrName>style.visibility</p:attrName>
                                        </p:attrNameLst>
                                      </p:cBhvr>
                                      <p:to>
                                        <p:strVal val="hidden"/>
                                      </p:to>
                                    </p:set>
                                  </p:childTnLst>
                                </p:cTn>
                              </p:par>
                              <p:par>
                                <p:cTn id="48" presetID="29" presetClass="exit" presetSubtype="0" fill="hold" nodeType="withEffect">
                                  <p:stCondLst>
                                    <p:cond delay="0"/>
                                  </p:stCondLst>
                                  <p:childTnLst>
                                    <p:anim calcmode="lin" valueType="num">
                                      <p:cBhvr>
                                        <p:cTn id="49" dur="1000"/>
                                        <p:tgtEl>
                                          <p:spTgt spid="14">
                                            <p:txEl>
                                              <p:pRg st="0" end="0"/>
                                            </p:txEl>
                                          </p:spTgt>
                                        </p:tgtEl>
                                        <p:attrNameLst>
                                          <p:attrName>ppt_x</p:attrName>
                                        </p:attrNameLst>
                                      </p:cBhvr>
                                      <p:tavLst>
                                        <p:tav tm="0">
                                          <p:val>
                                            <p:strVal val="ppt_x"/>
                                          </p:val>
                                        </p:tav>
                                        <p:tav tm="100000">
                                          <p:val>
                                            <p:strVal val="ppt_x-.2"/>
                                          </p:val>
                                        </p:tav>
                                      </p:tavLst>
                                    </p:anim>
                                    <p:anim calcmode="lin" valueType="num">
                                      <p:cBhvr>
                                        <p:cTn id="50" dur="1000"/>
                                        <p:tgtEl>
                                          <p:spTgt spid="14">
                                            <p:txEl>
                                              <p:pRg st="0" end="0"/>
                                            </p:txEl>
                                          </p:spTgt>
                                        </p:tgtEl>
                                        <p:attrNameLst>
                                          <p:attrName>ppt_y</p:attrName>
                                        </p:attrNameLst>
                                      </p:cBhvr>
                                      <p:tavLst>
                                        <p:tav tm="0">
                                          <p:val>
                                            <p:strVal val="ppt_y"/>
                                          </p:val>
                                        </p:tav>
                                        <p:tav tm="100000">
                                          <p:val>
                                            <p:strVal val="ppt_y"/>
                                          </p:val>
                                        </p:tav>
                                      </p:tavLst>
                                    </p:anim>
                                    <p:animEffect transition="out" filter="fade">
                                      <p:cBhvr>
                                        <p:cTn id="51" dur="1000"/>
                                        <p:tgtEl>
                                          <p:spTgt spid="14">
                                            <p:txEl>
                                              <p:pRg st="0" end="0"/>
                                            </p:txEl>
                                          </p:spTgt>
                                        </p:tgtEl>
                                      </p:cBhvr>
                                    </p:animEffect>
                                    <p:set>
                                      <p:cBhvr>
                                        <p:cTn id="52" dur="1" fill="hold">
                                          <p:stCondLst>
                                            <p:cond delay="999"/>
                                          </p:stCondLst>
                                        </p:cTn>
                                        <p:tgtEl>
                                          <p:spTgt spid="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18434" name="AutoShape 2"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8" name="Content Placeholder 7" descr="images (25).jpg"/>
          <p:cNvPicPr>
            <a:picLocks noGrp="1" noChangeAspect="1"/>
          </p:cNvPicPr>
          <p:nvPr>
            <p:ph idx="1"/>
          </p:nvPr>
        </p:nvPicPr>
        <p:blipFill>
          <a:blip r:embed="rId2"/>
          <a:stretch>
            <a:fillRect/>
          </a:stretch>
        </p:blipFill>
        <p:spPr>
          <a:xfrm>
            <a:off x="1" y="0"/>
            <a:ext cx="9144000" cy="6858000"/>
          </a:xfrm>
        </p:spPr>
      </p:pic>
      <p:sp>
        <p:nvSpPr>
          <p:cNvPr id="18436" name="AutoShape 4" descr="Káº¿t quáº£ hÃ¬nh áº£nh cho hÃ¬nh ná»n powerpoint Äáº¹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9" name="Pentagon 8"/>
          <p:cNvSpPr/>
          <p:nvPr/>
        </p:nvSpPr>
        <p:spPr>
          <a:xfrm>
            <a:off x="2057400" y="914400"/>
            <a:ext cx="5791200" cy="3124200"/>
          </a:xfrm>
          <a:prstGeom prst="homePlat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10" name="TextBox 9"/>
          <p:cNvSpPr txBox="1"/>
          <p:nvPr/>
        </p:nvSpPr>
        <p:spPr>
          <a:xfrm>
            <a:off x="2286000" y="1676400"/>
            <a:ext cx="4724400" cy="1446550"/>
          </a:xfrm>
          <a:prstGeom prst="rect">
            <a:avLst/>
          </a:prstGeom>
          <a:noFill/>
        </p:spPr>
        <p:txBody>
          <a:bodyPr wrap="square" rtlCol="0">
            <a:spAutoFit/>
          </a:bodyPr>
          <a:lstStyle/>
          <a:p>
            <a:pPr algn="ctr"/>
            <a:r>
              <a:rPr lang="en-US" sz="4400" smtClean="0">
                <a:solidFill>
                  <a:schemeClr val="accent1"/>
                </a:solidFill>
              </a:rPr>
              <a:t>TRÒ CHƠI CỦNG CỐ KIẾN THỨC</a:t>
            </a:r>
            <a:endParaRPr lang="vi-VN" sz="44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10">
                                            <p:txEl>
                                              <p:pRg st="0" end="0"/>
                                            </p:txEl>
                                          </p:spTgt>
                                        </p:tgtEl>
                                        <p:attrNameLst>
                                          <p:attrName>ppt_x</p:attrName>
                                        </p:attrNameLst>
                                      </p:cBhvr>
                                    </p:anim>
                                    <p:anim from="0" to="-1.0" calcmode="lin" valueType="num">
                                      <p:cBhvr>
                                        <p:cTn id="14" dur="200" decel="50000" autoRev="1" fill="hold">
                                          <p:stCondLst>
                                            <p:cond delay="600"/>
                                          </p:stCondLst>
                                        </p:cTn>
                                        <p:tgtEl>
                                          <p:spTgt spid="10">
                                            <p:txEl>
                                              <p:pRg st="0" end="0"/>
                                            </p:txEl>
                                          </p:spTgt>
                                        </p:tgtEl>
                                        <p:attrNameLst>
                                          <p:attrName>xshear</p:attrName>
                                        </p:attrNameLst>
                                      </p:cBhvr>
                                    </p:anim>
                                    <p:animScale>
                                      <p:cBhvr>
                                        <p:cTn id="15" dur="200" decel="100000" autoRev="1" fill="hold">
                                          <p:stCondLst>
                                            <p:cond delay="600"/>
                                          </p:stCondLst>
                                        </p:cTn>
                                        <p:tgtEl>
                                          <p:spTgt spid="10">
                                            <p:txEl>
                                              <p:pRg st="0" end="0"/>
                                            </p:txEl>
                                          </p:spTgt>
                                        </p:tgtEl>
                                      </p:cBhvr>
                                      <p:from x="100000" y="100000"/>
                                      <p:to x="80000" y="100000"/>
                                    </p:animScale>
                                    <p:anim by="(#ppt_h/3+#ppt_w*0.1)" calcmode="lin" valueType="num">
                                      <p:cBhvr additive="sum">
                                        <p:cTn id="16" dur="200" decel="100000" autoRev="1" fill="hold">
                                          <p:stCondLst>
                                            <p:cond delay="600"/>
                                          </p:stCondLst>
                                        </p:cTn>
                                        <p:tgtEl>
                                          <p:spTgt spid="1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8196" name="AutoShape 4" descr="Káº¿t quáº£ hÃ¬nh áº£nh cho hÃ¬nh áº£nh l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8198" name="AutoShape 6" descr="Káº¿t quáº£ hÃ¬nh áº£nh cho hÃ¬nh áº£nh l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8200" name="AutoShape 8" descr="Káº¿t quáº£ hÃ¬nh áº£nh cho hÃ¬nh áº£nh lÃ¡"/>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0" name="Oval 9">
            <a:hlinkClick r:id="rId3" action="ppaction://hlinksldjump"/>
          </p:cNvPr>
          <p:cNvSpPr/>
          <p:nvPr/>
        </p:nvSpPr>
        <p:spPr>
          <a:xfrm>
            <a:off x="3352800" y="2743200"/>
            <a:ext cx="2209800" cy="18288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vi-VN"/>
          </a:p>
        </p:txBody>
      </p:sp>
      <p:cxnSp>
        <p:nvCxnSpPr>
          <p:cNvPr id="12" name="Straight Arrow Connector 11"/>
          <p:cNvCxnSpPr>
            <a:stCxn id="10" idx="7"/>
            <a:endCxn id="8208" idx="1"/>
          </p:cNvCxnSpPr>
          <p:nvPr/>
        </p:nvCxnSpPr>
        <p:spPr>
          <a:xfrm rot="5400000" flipH="1" flipV="1">
            <a:off x="5197686" y="2265107"/>
            <a:ext cx="787211" cy="704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a:endCxn id="8206" idx="3"/>
          </p:cNvCxnSpPr>
          <p:nvPr/>
        </p:nvCxnSpPr>
        <p:spPr>
          <a:xfrm rot="16200000" flipV="1">
            <a:off x="2908576" y="2243179"/>
            <a:ext cx="831066" cy="7046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5"/>
            <a:endCxn id="8212" idx="1"/>
          </p:cNvCxnSpPr>
          <p:nvPr/>
        </p:nvCxnSpPr>
        <p:spPr>
          <a:xfrm rot="16200000" flipH="1">
            <a:off x="5226399" y="4316762"/>
            <a:ext cx="653584" cy="6284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8210" idx="3"/>
          </p:cNvCxnSpPr>
          <p:nvPr/>
        </p:nvCxnSpPr>
        <p:spPr>
          <a:xfrm rot="5400000">
            <a:off x="2904449" y="4295330"/>
            <a:ext cx="763121" cy="780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06" name="Picture 14" descr="HÃ¬nh áº£nh cÃ³ liÃªn quan"/>
          <p:cNvPicPr>
            <a:picLocks noChangeAspect="1" noChangeArrowheads="1"/>
          </p:cNvPicPr>
          <p:nvPr/>
        </p:nvPicPr>
        <p:blipFill>
          <a:blip r:embed="rId4"/>
          <a:srcRect/>
          <a:stretch>
            <a:fillRect/>
          </a:stretch>
        </p:blipFill>
        <p:spPr bwMode="auto">
          <a:xfrm>
            <a:off x="228600" y="1143000"/>
            <a:ext cx="2743200" cy="2073910"/>
          </a:xfrm>
          <a:prstGeom prst="rect">
            <a:avLst/>
          </a:prstGeom>
          <a:noFill/>
        </p:spPr>
      </p:pic>
      <p:sp>
        <p:nvSpPr>
          <p:cNvPr id="23" name="Rectangle 22">
            <a:hlinkClick r:id="rId5" action="ppaction://hlinksldjump"/>
          </p:cNvPr>
          <p:cNvSpPr/>
          <p:nvPr/>
        </p:nvSpPr>
        <p:spPr>
          <a:xfrm>
            <a:off x="228600" y="1143000"/>
            <a:ext cx="2743200" cy="2057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pic>
        <p:nvPicPr>
          <p:cNvPr id="8208" name="Picture 16" descr="HÃ¬nh áº£nh cÃ³ liÃªn quan"/>
          <p:cNvPicPr>
            <a:picLocks noChangeAspect="1" noChangeArrowheads="1"/>
          </p:cNvPicPr>
          <p:nvPr/>
        </p:nvPicPr>
        <p:blipFill>
          <a:blip r:embed="rId6"/>
          <a:srcRect/>
          <a:stretch>
            <a:fillRect/>
          </a:stretch>
        </p:blipFill>
        <p:spPr bwMode="auto">
          <a:xfrm>
            <a:off x="5943600" y="1219200"/>
            <a:ext cx="2667000" cy="2009220"/>
          </a:xfrm>
          <a:prstGeom prst="rect">
            <a:avLst/>
          </a:prstGeom>
          <a:noFill/>
        </p:spPr>
      </p:pic>
      <p:sp>
        <p:nvSpPr>
          <p:cNvPr id="27" name="Rectangle 26">
            <a:hlinkClick r:id="rId7" action="ppaction://hlinksldjump"/>
          </p:cNvPr>
          <p:cNvSpPr/>
          <p:nvPr/>
        </p:nvSpPr>
        <p:spPr>
          <a:xfrm>
            <a:off x="5943600" y="1219200"/>
            <a:ext cx="2667000" cy="19812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pic>
        <p:nvPicPr>
          <p:cNvPr id="8210" name="Picture 18" descr="HÃ¬nh áº£nh cÃ³ liÃªn quan"/>
          <p:cNvPicPr>
            <a:picLocks noChangeAspect="1" noChangeArrowheads="1"/>
          </p:cNvPicPr>
          <p:nvPr/>
        </p:nvPicPr>
        <p:blipFill>
          <a:blip r:embed="rId8"/>
          <a:srcRect/>
          <a:stretch>
            <a:fillRect/>
          </a:stretch>
        </p:blipFill>
        <p:spPr bwMode="auto">
          <a:xfrm>
            <a:off x="228600" y="4038600"/>
            <a:ext cx="2667000" cy="2057400"/>
          </a:xfrm>
          <a:prstGeom prst="rect">
            <a:avLst/>
          </a:prstGeom>
          <a:noFill/>
        </p:spPr>
      </p:pic>
      <p:sp>
        <p:nvSpPr>
          <p:cNvPr id="32" name="Rectangle 31">
            <a:hlinkClick r:id="rId9" action="ppaction://hlinksldjump"/>
          </p:cNvPr>
          <p:cNvSpPr/>
          <p:nvPr/>
        </p:nvSpPr>
        <p:spPr>
          <a:xfrm>
            <a:off x="228600" y="4038600"/>
            <a:ext cx="2667000" cy="20574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pic>
        <p:nvPicPr>
          <p:cNvPr id="8212" name="Picture 20" descr="Káº¿t quáº£ hÃ¬nh áº£nh cho lá»£n lan ÄÆ¡ rÃ¡t"/>
          <p:cNvPicPr>
            <a:picLocks noChangeAspect="1" noChangeArrowheads="1"/>
          </p:cNvPicPr>
          <p:nvPr/>
        </p:nvPicPr>
        <p:blipFill>
          <a:blip r:embed="rId10"/>
          <a:srcRect/>
          <a:stretch>
            <a:fillRect/>
          </a:stretch>
        </p:blipFill>
        <p:spPr bwMode="auto">
          <a:xfrm>
            <a:off x="5867400" y="3886200"/>
            <a:ext cx="2857500" cy="2143125"/>
          </a:xfrm>
          <a:prstGeom prst="rect">
            <a:avLst/>
          </a:prstGeom>
          <a:noFill/>
        </p:spPr>
      </p:pic>
      <p:sp>
        <p:nvSpPr>
          <p:cNvPr id="34" name="Rectangle 33">
            <a:hlinkClick r:id="rId11" action="ppaction://hlinksldjump"/>
          </p:cNvPr>
          <p:cNvSpPr/>
          <p:nvPr/>
        </p:nvSpPr>
        <p:spPr>
          <a:xfrm>
            <a:off x="5867400" y="3886200"/>
            <a:ext cx="2895600" cy="213360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vi-VN"/>
          </a:p>
        </p:txBody>
      </p:sp>
      <p:sp>
        <p:nvSpPr>
          <p:cNvPr id="38" name="TextBox 37"/>
          <p:cNvSpPr txBox="1"/>
          <p:nvPr/>
        </p:nvSpPr>
        <p:spPr>
          <a:xfrm>
            <a:off x="3657600" y="2971800"/>
            <a:ext cx="1600200" cy="1323439"/>
          </a:xfrm>
          <a:prstGeom prst="rect">
            <a:avLst/>
          </a:prstGeom>
          <a:noFill/>
        </p:spPr>
        <p:txBody>
          <a:bodyPr wrap="square" rtlCol="0">
            <a:spAutoFit/>
          </a:bodyPr>
          <a:lstStyle/>
          <a:p>
            <a:pPr algn="ctr"/>
            <a:r>
              <a:rPr lang="en-US" sz="4000" smtClean="0">
                <a:solidFill>
                  <a:schemeClr val="bg1"/>
                </a:solidFill>
              </a:rPr>
              <a:t>TỪ KHÓA</a:t>
            </a:r>
            <a:endParaRPr lang="vi-VN" sz="4000">
              <a:solidFill>
                <a:schemeClr val="bg1"/>
              </a:solidFill>
            </a:endParaRPr>
          </a:p>
        </p:txBody>
      </p:sp>
      <p:sp>
        <p:nvSpPr>
          <p:cNvPr id="39" name="TextBox 38"/>
          <p:cNvSpPr txBox="1"/>
          <p:nvPr/>
        </p:nvSpPr>
        <p:spPr>
          <a:xfrm>
            <a:off x="457200" y="1752600"/>
            <a:ext cx="2362200" cy="769441"/>
          </a:xfrm>
          <a:prstGeom prst="rect">
            <a:avLst/>
          </a:prstGeom>
          <a:noFill/>
        </p:spPr>
        <p:txBody>
          <a:bodyPr wrap="square" rtlCol="0">
            <a:spAutoFit/>
          </a:bodyPr>
          <a:lstStyle/>
          <a:p>
            <a:pPr algn="ctr"/>
            <a:r>
              <a:rPr lang="en-US" sz="4400" smtClean="0">
                <a:solidFill>
                  <a:schemeClr val="bg1"/>
                </a:solidFill>
              </a:rPr>
              <a:t>Câu 1</a:t>
            </a:r>
            <a:endParaRPr lang="vi-VN" sz="4400">
              <a:solidFill>
                <a:schemeClr val="bg1"/>
              </a:solidFill>
            </a:endParaRPr>
          </a:p>
        </p:txBody>
      </p:sp>
      <p:sp>
        <p:nvSpPr>
          <p:cNvPr id="40" name="TextBox 39"/>
          <p:cNvSpPr txBox="1"/>
          <p:nvPr/>
        </p:nvSpPr>
        <p:spPr>
          <a:xfrm>
            <a:off x="6248400" y="1828800"/>
            <a:ext cx="2133600" cy="769441"/>
          </a:xfrm>
          <a:prstGeom prst="rect">
            <a:avLst/>
          </a:prstGeom>
          <a:noFill/>
        </p:spPr>
        <p:txBody>
          <a:bodyPr wrap="square" rtlCol="0">
            <a:spAutoFit/>
          </a:bodyPr>
          <a:lstStyle/>
          <a:p>
            <a:pPr algn="ctr"/>
            <a:r>
              <a:rPr lang="en-US" sz="4400" smtClean="0">
                <a:solidFill>
                  <a:schemeClr val="bg1"/>
                </a:solidFill>
              </a:rPr>
              <a:t>Câu 2</a:t>
            </a:r>
            <a:endParaRPr lang="vi-VN" sz="4400">
              <a:solidFill>
                <a:schemeClr val="bg1"/>
              </a:solidFill>
            </a:endParaRPr>
          </a:p>
        </p:txBody>
      </p:sp>
      <p:sp>
        <p:nvSpPr>
          <p:cNvPr id="41" name="TextBox 40"/>
          <p:cNvSpPr txBox="1"/>
          <p:nvPr/>
        </p:nvSpPr>
        <p:spPr>
          <a:xfrm>
            <a:off x="533400" y="4648200"/>
            <a:ext cx="2133600" cy="769441"/>
          </a:xfrm>
          <a:prstGeom prst="rect">
            <a:avLst/>
          </a:prstGeom>
          <a:noFill/>
        </p:spPr>
        <p:txBody>
          <a:bodyPr wrap="square" rtlCol="0">
            <a:spAutoFit/>
          </a:bodyPr>
          <a:lstStyle/>
          <a:p>
            <a:pPr algn="ctr"/>
            <a:r>
              <a:rPr lang="en-US" sz="4400" smtClean="0">
                <a:solidFill>
                  <a:schemeClr val="bg1"/>
                </a:solidFill>
              </a:rPr>
              <a:t>Câu 3</a:t>
            </a:r>
            <a:endParaRPr lang="vi-VN" sz="4400">
              <a:solidFill>
                <a:schemeClr val="bg1"/>
              </a:solidFill>
            </a:endParaRPr>
          </a:p>
        </p:txBody>
      </p:sp>
      <p:sp>
        <p:nvSpPr>
          <p:cNvPr id="42" name="TextBox 41"/>
          <p:cNvSpPr txBox="1"/>
          <p:nvPr/>
        </p:nvSpPr>
        <p:spPr>
          <a:xfrm>
            <a:off x="6248400" y="4572000"/>
            <a:ext cx="2209800" cy="769441"/>
          </a:xfrm>
          <a:prstGeom prst="rect">
            <a:avLst/>
          </a:prstGeom>
          <a:noFill/>
        </p:spPr>
        <p:txBody>
          <a:bodyPr wrap="square" rtlCol="0">
            <a:spAutoFit/>
          </a:bodyPr>
          <a:lstStyle/>
          <a:p>
            <a:pPr algn="ctr"/>
            <a:r>
              <a:rPr lang="en-US" sz="4400" smtClean="0">
                <a:solidFill>
                  <a:schemeClr val="bg1"/>
                </a:solidFill>
              </a:rPr>
              <a:t>Câu 4</a:t>
            </a:r>
            <a:endParaRPr lang="vi-VN" sz="4400">
              <a:solidFill>
                <a:schemeClr val="bg1"/>
              </a:solidFill>
            </a:endParaRPr>
          </a:p>
        </p:txBody>
      </p:sp>
      <p:sp>
        <p:nvSpPr>
          <p:cNvPr id="25" name="Action Button: Home 24">
            <a:hlinkClick r:id="" action="ppaction://noaction" highlightClick="1"/>
          </p:cNvPr>
          <p:cNvSpPr/>
          <p:nvPr/>
        </p:nvSpPr>
        <p:spPr>
          <a:xfrm>
            <a:off x="8153400" y="6019800"/>
            <a:ext cx="9906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28" name="TextBox 27"/>
          <p:cNvSpPr txBox="1"/>
          <p:nvPr/>
        </p:nvSpPr>
        <p:spPr>
          <a:xfrm>
            <a:off x="3581400" y="2971800"/>
            <a:ext cx="1752600" cy="1446550"/>
          </a:xfrm>
          <a:prstGeom prst="rect">
            <a:avLst/>
          </a:prstGeom>
          <a:noFill/>
        </p:spPr>
        <p:txBody>
          <a:bodyPr wrap="square" rtlCol="0">
            <a:spAutoFit/>
          </a:bodyPr>
          <a:lstStyle/>
          <a:p>
            <a:pPr algn="ctr"/>
            <a:r>
              <a:rPr lang="en-US" sz="4400" smtClean="0">
                <a:solidFill>
                  <a:schemeClr val="bg1"/>
                </a:solidFill>
              </a:rPr>
              <a:t>VẬT NUÔI</a:t>
            </a:r>
            <a:endParaRPr lang="vi-VN" sz="4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blinds(horizontal)">
                                      <p:cBhvr>
                                        <p:cTn id="7" dur="500"/>
                                        <p:tgtEl>
                                          <p:spTgt spid="82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8208"/>
                                        </p:tgtEl>
                                        <p:attrNameLst>
                                          <p:attrName>style.visibility</p:attrName>
                                        </p:attrNameLst>
                                      </p:cBhvr>
                                      <p:to>
                                        <p:strVal val="visible"/>
                                      </p:to>
                                    </p:set>
                                    <p:anim calcmode="lin" valueType="num">
                                      <p:cBhvr>
                                        <p:cTn id="18" dur="1000" fill="hold"/>
                                        <p:tgtEl>
                                          <p:spTgt spid="8208"/>
                                        </p:tgtEl>
                                        <p:attrNameLst>
                                          <p:attrName>ppt_w</p:attrName>
                                        </p:attrNameLst>
                                      </p:cBhvr>
                                      <p:tavLst>
                                        <p:tav tm="0">
                                          <p:val>
                                            <p:fltVal val="0"/>
                                          </p:val>
                                        </p:tav>
                                        <p:tav tm="100000">
                                          <p:val>
                                            <p:strVal val="#ppt_w"/>
                                          </p:val>
                                        </p:tav>
                                      </p:tavLst>
                                    </p:anim>
                                    <p:anim calcmode="lin" valueType="num">
                                      <p:cBhvr>
                                        <p:cTn id="19" dur="1000" fill="hold"/>
                                        <p:tgtEl>
                                          <p:spTgt spid="8208"/>
                                        </p:tgtEl>
                                        <p:attrNameLst>
                                          <p:attrName>ppt_h</p:attrName>
                                        </p:attrNameLst>
                                      </p:cBhvr>
                                      <p:tavLst>
                                        <p:tav tm="0">
                                          <p:val>
                                            <p:fltVal val="0"/>
                                          </p:val>
                                        </p:tav>
                                        <p:tav tm="100000">
                                          <p:val>
                                            <p:strVal val="#ppt_h"/>
                                          </p:val>
                                        </p:tav>
                                      </p:tavLst>
                                    </p:anim>
                                    <p:anim calcmode="lin" valueType="num">
                                      <p:cBhvr>
                                        <p:cTn id="20" dur="1000" fill="hold"/>
                                        <p:tgtEl>
                                          <p:spTgt spid="820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8208"/>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7"/>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1000" fill="hold"/>
                                        <p:tgtEl>
                                          <p:spTgt spid="40"/>
                                        </p:tgtEl>
                                        <p:attrNameLst>
                                          <p:attrName>ppt_w</p:attrName>
                                        </p:attrNameLst>
                                      </p:cBhvr>
                                      <p:tavLst>
                                        <p:tav tm="0">
                                          <p:val>
                                            <p:fltVal val="0"/>
                                          </p:val>
                                        </p:tav>
                                        <p:tav tm="100000">
                                          <p:val>
                                            <p:strVal val="#ppt_w"/>
                                          </p:val>
                                        </p:tav>
                                      </p:tavLst>
                                    </p:anim>
                                    <p:anim calcmode="lin" valueType="num">
                                      <p:cBhvr>
                                        <p:cTn id="31" dur="1000" fill="hold"/>
                                        <p:tgtEl>
                                          <p:spTgt spid="40"/>
                                        </p:tgtEl>
                                        <p:attrNameLst>
                                          <p:attrName>ppt_h</p:attrName>
                                        </p:attrNameLst>
                                      </p:cBhvr>
                                      <p:tavLst>
                                        <p:tav tm="0">
                                          <p:val>
                                            <p:fltVal val="0"/>
                                          </p:val>
                                        </p:tav>
                                        <p:tav tm="100000">
                                          <p:val>
                                            <p:strVal val="#ppt_h"/>
                                          </p:val>
                                        </p:tav>
                                      </p:tavLst>
                                    </p:anim>
                                    <p:anim calcmode="lin" valueType="num">
                                      <p:cBhvr>
                                        <p:cTn id="32"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2"/>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2"/>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2"/>
                                        </p:tgtEl>
                                        <p:attrNameLst>
                                          <p:attrName>ppt_y</p:attrName>
                                        </p:attrNameLst>
                                      </p:cBhvr>
                                      <p:tavLst>
                                        <p:tav tm="0">
                                          <p:val>
                                            <p:strVal val="#ppt_y"/>
                                          </p:val>
                                        </p:tav>
                                        <p:tav tm="100000">
                                          <p:val>
                                            <p:strVal val="#ppt_y"/>
                                          </p:val>
                                        </p:tav>
                                      </p:tavLst>
                                    </p:anim>
                                  </p:childTnLst>
                                </p:cTn>
                              </p:par>
                              <p:par>
                                <p:cTn id="42" presetID="39" presetClass="entr" presetSubtype="0" accel="100000" fill="hold" nodeType="withEffect">
                                  <p:stCondLst>
                                    <p:cond delay="0"/>
                                  </p:stCondLst>
                                  <p:childTnLst>
                                    <p:set>
                                      <p:cBhvr>
                                        <p:cTn id="43" dur="1" fill="hold">
                                          <p:stCondLst>
                                            <p:cond delay="0"/>
                                          </p:stCondLst>
                                        </p:cTn>
                                        <p:tgtEl>
                                          <p:spTgt spid="8210"/>
                                        </p:tgtEl>
                                        <p:attrNameLst>
                                          <p:attrName>style.visibility</p:attrName>
                                        </p:attrNameLst>
                                      </p:cBhvr>
                                      <p:to>
                                        <p:strVal val="visible"/>
                                      </p:to>
                                    </p:set>
                                    <p:anim calcmode="lin" valueType="num">
                                      <p:cBhvr>
                                        <p:cTn id="44" dur="500" fill="hold"/>
                                        <p:tgtEl>
                                          <p:spTgt spid="8210"/>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8210"/>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8210"/>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8210"/>
                                        </p:tgtEl>
                                        <p:attrNameLst>
                                          <p:attrName>ppt_y</p:attrName>
                                        </p:attrNameLst>
                                      </p:cBhvr>
                                      <p:tavLst>
                                        <p:tav tm="0">
                                          <p:val>
                                            <p:strVal val="#ppt_y"/>
                                          </p:val>
                                        </p:tav>
                                        <p:tav tm="100000">
                                          <p:val>
                                            <p:strVal val="#ppt_y"/>
                                          </p:val>
                                        </p:tav>
                                      </p:tavLst>
                                    </p:anim>
                                  </p:childTnLst>
                                </p:cTn>
                              </p:par>
                              <p:par>
                                <p:cTn id="48" presetID="39" presetClass="entr" presetSubtype="0" accel="10000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41"/>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41"/>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nodeType="clickEffect">
                                  <p:stCondLst>
                                    <p:cond delay="0"/>
                                  </p:stCondLst>
                                  <p:childTnLst>
                                    <p:set>
                                      <p:cBhvr>
                                        <p:cTn id="57" dur="1" fill="hold">
                                          <p:stCondLst>
                                            <p:cond delay="0"/>
                                          </p:stCondLst>
                                        </p:cTn>
                                        <p:tgtEl>
                                          <p:spTgt spid="8212"/>
                                        </p:tgtEl>
                                        <p:attrNameLst>
                                          <p:attrName>style.visibility</p:attrName>
                                        </p:attrNameLst>
                                      </p:cBhvr>
                                      <p:to>
                                        <p:strVal val="visible"/>
                                      </p:to>
                                    </p:set>
                                    <p:animEffect transition="in" filter="fade">
                                      <p:cBhvr>
                                        <p:cTn id="58" dur="800" decel="100000"/>
                                        <p:tgtEl>
                                          <p:spTgt spid="8212"/>
                                        </p:tgtEl>
                                      </p:cBhvr>
                                    </p:animEffect>
                                    <p:anim calcmode="lin" valueType="num">
                                      <p:cBhvr>
                                        <p:cTn id="59" dur="800" decel="100000" fill="hold"/>
                                        <p:tgtEl>
                                          <p:spTgt spid="8212"/>
                                        </p:tgtEl>
                                        <p:attrNameLst>
                                          <p:attrName>style.rotation</p:attrName>
                                        </p:attrNameLst>
                                      </p:cBhvr>
                                      <p:tavLst>
                                        <p:tav tm="0">
                                          <p:val>
                                            <p:fltVal val="-90"/>
                                          </p:val>
                                        </p:tav>
                                        <p:tav tm="100000">
                                          <p:val>
                                            <p:fltVal val="0"/>
                                          </p:val>
                                        </p:tav>
                                      </p:tavLst>
                                    </p:anim>
                                    <p:anim calcmode="lin" valueType="num">
                                      <p:cBhvr>
                                        <p:cTn id="60" dur="800" decel="100000" fill="hold"/>
                                        <p:tgtEl>
                                          <p:spTgt spid="8212"/>
                                        </p:tgtEl>
                                        <p:attrNameLst>
                                          <p:attrName>ppt_x</p:attrName>
                                        </p:attrNameLst>
                                      </p:cBhvr>
                                      <p:tavLst>
                                        <p:tav tm="0">
                                          <p:val>
                                            <p:strVal val="#ppt_x+0.4"/>
                                          </p:val>
                                        </p:tav>
                                        <p:tav tm="100000">
                                          <p:val>
                                            <p:strVal val="#ppt_x-0.05"/>
                                          </p:val>
                                        </p:tav>
                                      </p:tavLst>
                                    </p:anim>
                                    <p:anim calcmode="lin" valueType="num">
                                      <p:cBhvr>
                                        <p:cTn id="61" dur="800" decel="100000" fill="hold"/>
                                        <p:tgtEl>
                                          <p:spTgt spid="8212"/>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8212"/>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8212"/>
                                        </p:tgtEl>
                                        <p:attrNameLst>
                                          <p:attrName>ppt_y</p:attrName>
                                        </p:attrNameLst>
                                      </p:cBhvr>
                                      <p:tavLst>
                                        <p:tav tm="0">
                                          <p:val>
                                            <p:strVal val="#ppt_y+0.1"/>
                                          </p:val>
                                        </p:tav>
                                        <p:tav tm="100000">
                                          <p:val>
                                            <p:strVal val="#ppt_y"/>
                                          </p:val>
                                        </p:tav>
                                      </p:tavLst>
                                    </p:anim>
                                  </p:childTnLst>
                                </p:cTn>
                              </p:par>
                              <p:par>
                                <p:cTn id="64" presetID="3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800" decel="100000"/>
                                        <p:tgtEl>
                                          <p:spTgt spid="34"/>
                                        </p:tgtEl>
                                      </p:cBhvr>
                                    </p:animEffect>
                                    <p:anim calcmode="lin" valueType="num">
                                      <p:cBhvr>
                                        <p:cTn id="67" dur="800" decel="100000" fill="hold"/>
                                        <p:tgtEl>
                                          <p:spTgt spid="34"/>
                                        </p:tgtEl>
                                        <p:attrNameLst>
                                          <p:attrName>style.rotation</p:attrName>
                                        </p:attrNameLst>
                                      </p:cBhvr>
                                      <p:tavLst>
                                        <p:tav tm="0">
                                          <p:val>
                                            <p:fltVal val="-90"/>
                                          </p:val>
                                        </p:tav>
                                        <p:tav tm="100000">
                                          <p:val>
                                            <p:fltVal val="0"/>
                                          </p:val>
                                        </p:tav>
                                      </p:tavLst>
                                    </p:anim>
                                    <p:anim calcmode="lin" valueType="num">
                                      <p:cBhvr>
                                        <p:cTn id="68" dur="800" decel="100000" fill="hold"/>
                                        <p:tgtEl>
                                          <p:spTgt spid="34"/>
                                        </p:tgtEl>
                                        <p:attrNameLst>
                                          <p:attrName>ppt_x</p:attrName>
                                        </p:attrNameLst>
                                      </p:cBhvr>
                                      <p:tavLst>
                                        <p:tav tm="0">
                                          <p:val>
                                            <p:strVal val="#ppt_x+0.4"/>
                                          </p:val>
                                        </p:tav>
                                        <p:tav tm="100000">
                                          <p:val>
                                            <p:strVal val="#ppt_x-0.05"/>
                                          </p:val>
                                        </p:tav>
                                      </p:tavLst>
                                    </p:anim>
                                    <p:anim calcmode="lin" valueType="num">
                                      <p:cBhvr>
                                        <p:cTn id="69" dur="800" decel="100000" fill="hold"/>
                                        <p:tgtEl>
                                          <p:spTgt spid="34"/>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72" presetID="3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800" decel="100000"/>
                                        <p:tgtEl>
                                          <p:spTgt spid="42"/>
                                        </p:tgtEl>
                                      </p:cBhvr>
                                    </p:animEffect>
                                    <p:anim calcmode="lin" valueType="num">
                                      <p:cBhvr>
                                        <p:cTn id="75" dur="800" decel="100000" fill="hold"/>
                                        <p:tgtEl>
                                          <p:spTgt spid="42"/>
                                        </p:tgtEl>
                                        <p:attrNameLst>
                                          <p:attrName>style.rotation</p:attrName>
                                        </p:attrNameLst>
                                      </p:cBhvr>
                                      <p:tavLst>
                                        <p:tav tm="0">
                                          <p:val>
                                            <p:fltVal val="-90"/>
                                          </p:val>
                                        </p:tav>
                                        <p:tav tm="100000">
                                          <p:val>
                                            <p:fltVal val="0"/>
                                          </p:val>
                                        </p:tav>
                                      </p:tavLst>
                                    </p:anim>
                                    <p:anim calcmode="lin" valueType="num">
                                      <p:cBhvr>
                                        <p:cTn id="76" dur="800" decel="100000" fill="hold"/>
                                        <p:tgtEl>
                                          <p:spTgt spid="42"/>
                                        </p:tgtEl>
                                        <p:attrNameLst>
                                          <p:attrName>ppt_x</p:attrName>
                                        </p:attrNameLst>
                                      </p:cBhvr>
                                      <p:tavLst>
                                        <p:tav tm="0">
                                          <p:val>
                                            <p:strVal val="#ppt_x+0.4"/>
                                          </p:val>
                                        </p:tav>
                                        <p:tav tm="100000">
                                          <p:val>
                                            <p:strVal val="#ppt_x-0.05"/>
                                          </p:val>
                                        </p:tav>
                                      </p:tavLst>
                                    </p:anim>
                                    <p:anim calcmode="lin" valueType="num">
                                      <p:cBhvr>
                                        <p:cTn id="77" dur="800" decel="100000" fill="hold"/>
                                        <p:tgtEl>
                                          <p:spTgt spid="42"/>
                                        </p:tgtEl>
                                        <p:attrNameLst>
                                          <p:attrName>ppt_y</p:attrName>
                                        </p:attrNameLst>
                                      </p:cBhvr>
                                      <p:tavLst>
                                        <p:tav tm="0">
                                          <p:val>
                                            <p:strVal val="#ppt_y-0.4"/>
                                          </p:val>
                                        </p:tav>
                                        <p:tav tm="100000">
                                          <p:val>
                                            <p:strVal val="#ppt_y+0.1"/>
                                          </p:val>
                                        </p:tav>
                                      </p:tavLst>
                                    </p:anim>
                                    <p:anim calcmode="lin" valueType="num">
                                      <p:cBhvr>
                                        <p:cTn id="78"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79"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1000" fill="hold"/>
                                        <p:tgtEl>
                                          <p:spTgt spid="10"/>
                                        </p:tgtEl>
                                        <p:attrNameLst>
                                          <p:attrName>ppt_x</p:attrName>
                                        </p:attrNameLst>
                                      </p:cBhvr>
                                      <p:tavLst>
                                        <p:tav tm="0">
                                          <p:val>
                                            <p:strVal val="#ppt_x-.2"/>
                                          </p:val>
                                        </p:tav>
                                        <p:tav tm="100000">
                                          <p:val>
                                            <p:strVal val="#ppt_x"/>
                                          </p:val>
                                        </p:tav>
                                      </p:tavLst>
                                    </p:anim>
                                    <p:anim calcmode="lin" valueType="num">
                                      <p:cBhvr>
                                        <p:cTn id="8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86" dur="1000"/>
                                        <p:tgtEl>
                                          <p:spTgt spid="10"/>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1000" fill="hold"/>
                                        <p:tgtEl>
                                          <p:spTgt spid="38"/>
                                        </p:tgtEl>
                                        <p:attrNameLst>
                                          <p:attrName>ppt_x</p:attrName>
                                        </p:attrNameLst>
                                      </p:cBhvr>
                                      <p:tavLst>
                                        <p:tav tm="0">
                                          <p:val>
                                            <p:strVal val="#ppt_x-.2"/>
                                          </p:val>
                                        </p:tav>
                                        <p:tav tm="100000">
                                          <p:val>
                                            <p:strVal val="#ppt_x"/>
                                          </p:val>
                                        </p:tav>
                                      </p:tavLst>
                                    </p:anim>
                                    <p:anim calcmode="lin" valueType="num">
                                      <p:cBhvr>
                                        <p:cTn id="90"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1" dur="1000"/>
                                        <p:tgtEl>
                                          <p:spTgt spid="38"/>
                                        </p:tgtEl>
                                      </p:cBhvr>
                                    </p:animEffect>
                                  </p:childTnLst>
                                </p:cTn>
                              </p:par>
                              <p:par>
                                <p:cTn id="92" presetID="29" presetClass="entr" presetSubtype="0" fill="hold" nodeType="withEffect">
                                  <p:stCondLst>
                                    <p:cond delay="0"/>
                                  </p:stCondLst>
                                  <p:childTnLst>
                                    <p:set>
                                      <p:cBhvr>
                                        <p:cTn id="93" dur="1" fill="hold">
                                          <p:stCondLst>
                                            <p:cond delay="0"/>
                                          </p:stCondLst>
                                        </p:cTn>
                                        <p:tgtEl>
                                          <p:spTgt spid="12"/>
                                        </p:tgtEl>
                                        <p:attrNameLst>
                                          <p:attrName>style.visibility</p:attrName>
                                        </p:attrNameLst>
                                      </p:cBhvr>
                                      <p:to>
                                        <p:strVal val="visible"/>
                                      </p:to>
                                    </p:set>
                                    <p:anim calcmode="lin" valueType="num">
                                      <p:cBhvr>
                                        <p:cTn id="94" dur="1000" fill="hold"/>
                                        <p:tgtEl>
                                          <p:spTgt spid="12"/>
                                        </p:tgtEl>
                                        <p:attrNameLst>
                                          <p:attrName>ppt_x</p:attrName>
                                        </p:attrNameLst>
                                      </p:cBhvr>
                                      <p:tavLst>
                                        <p:tav tm="0">
                                          <p:val>
                                            <p:strVal val="#ppt_x-.2"/>
                                          </p:val>
                                        </p:tav>
                                        <p:tav tm="100000">
                                          <p:val>
                                            <p:strVal val="#ppt_x"/>
                                          </p:val>
                                        </p:tav>
                                      </p:tavLst>
                                    </p:anim>
                                    <p:anim calcmode="lin" valueType="num">
                                      <p:cBhvr>
                                        <p:cTn id="9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2"/>
                                        </p:tgtEl>
                                      </p:cBhvr>
                                    </p:animEffect>
                                  </p:childTnLst>
                                </p:cTn>
                              </p:par>
                              <p:par>
                                <p:cTn id="97" presetID="29" presetClass="entr" presetSubtype="0" fill="hold"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1000" fill="hold"/>
                                        <p:tgtEl>
                                          <p:spTgt spid="14"/>
                                        </p:tgtEl>
                                        <p:attrNameLst>
                                          <p:attrName>ppt_x</p:attrName>
                                        </p:attrNameLst>
                                      </p:cBhvr>
                                      <p:tavLst>
                                        <p:tav tm="0">
                                          <p:val>
                                            <p:strVal val="#ppt_x-.2"/>
                                          </p:val>
                                        </p:tav>
                                        <p:tav tm="100000">
                                          <p:val>
                                            <p:strVal val="#ppt_x"/>
                                          </p:val>
                                        </p:tav>
                                      </p:tavLst>
                                    </p:anim>
                                    <p:anim calcmode="lin" valueType="num">
                                      <p:cBhvr>
                                        <p:cTn id="10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4"/>
                                        </p:tgtEl>
                                      </p:cBhvr>
                                    </p:animEffect>
                                  </p:childTnLst>
                                </p:cTn>
                              </p:par>
                              <p:par>
                                <p:cTn id="102" presetID="29" presetClass="entr" presetSubtype="0" fill="hold" nodeType="with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ppt_x</p:attrName>
                                        </p:attrNameLst>
                                      </p:cBhvr>
                                      <p:tavLst>
                                        <p:tav tm="0">
                                          <p:val>
                                            <p:strVal val="#ppt_x-.2"/>
                                          </p:val>
                                        </p:tav>
                                        <p:tav tm="100000">
                                          <p:val>
                                            <p:strVal val="#ppt_x"/>
                                          </p:val>
                                        </p:tav>
                                      </p:tavLst>
                                    </p:anim>
                                    <p:anim calcmode="lin" valueType="num">
                                      <p:cBhvr>
                                        <p:cTn id="10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18"/>
                                        </p:tgtEl>
                                      </p:cBhvr>
                                    </p:animEffect>
                                  </p:childTnLst>
                                </p:cTn>
                              </p:par>
                              <p:par>
                                <p:cTn id="107" presetID="29" presetClass="entr" presetSubtype="0" fill="hold" nodeType="withEffect">
                                  <p:stCondLst>
                                    <p:cond delay="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1000" fill="hold"/>
                                        <p:tgtEl>
                                          <p:spTgt spid="16"/>
                                        </p:tgtEl>
                                        <p:attrNameLst>
                                          <p:attrName>ppt_x</p:attrName>
                                        </p:attrNameLst>
                                      </p:cBhvr>
                                      <p:tavLst>
                                        <p:tav tm="0">
                                          <p:val>
                                            <p:strVal val="#ppt_x-.2"/>
                                          </p:val>
                                        </p:tav>
                                        <p:tav tm="100000">
                                          <p:val>
                                            <p:strVal val="#ppt_x"/>
                                          </p:val>
                                        </p:tav>
                                      </p:tavLst>
                                    </p:anim>
                                    <p:anim calcmode="lin" valueType="num">
                                      <p:cBhvr>
                                        <p:cTn id="11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16"/>
                                        </p:tgtEl>
                                      </p:cBhvr>
                                    </p:animEffect>
                                  </p:childTnLst>
                                </p:cTn>
                              </p:par>
                            </p:childTnLst>
                          </p:cTn>
                        </p:par>
                      </p:childTnLst>
                    </p:cTn>
                  </p:par>
                  <p:par>
                    <p:cTn id="112" fill="hold">
                      <p:stCondLst>
                        <p:cond delay="indefinite"/>
                      </p:stCondLst>
                      <p:childTnLst>
                        <p:par>
                          <p:cTn id="113" fill="hold">
                            <p:stCondLst>
                              <p:cond delay="0"/>
                            </p:stCondLst>
                            <p:childTnLst>
                              <p:par>
                                <p:cTn id="114" presetID="17" presetClass="exit" presetSubtype="10" fill="hold" grpId="1" nodeType="clickEffect">
                                  <p:stCondLst>
                                    <p:cond delay="0"/>
                                  </p:stCondLst>
                                  <p:childTnLst>
                                    <p:anim calcmode="lin" valueType="num">
                                      <p:cBhvr>
                                        <p:cTn id="115" dur="500"/>
                                        <p:tgtEl>
                                          <p:spTgt spid="38"/>
                                        </p:tgtEl>
                                        <p:attrNameLst>
                                          <p:attrName>ppt_w</p:attrName>
                                        </p:attrNameLst>
                                      </p:cBhvr>
                                      <p:tavLst>
                                        <p:tav tm="0">
                                          <p:val>
                                            <p:strVal val="ppt_w"/>
                                          </p:val>
                                        </p:tav>
                                        <p:tav tm="100000">
                                          <p:val>
                                            <p:fltVal val="0"/>
                                          </p:val>
                                        </p:tav>
                                      </p:tavLst>
                                    </p:anim>
                                    <p:anim calcmode="lin" valueType="num">
                                      <p:cBhvr>
                                        <p:cTn id="116" dur="500"/>
                                        <p:tgtEl>
                                          <p:spTgt spid="38"/>
                                        </p:tgtEl>
                                        <p:attrNameLst>
                                          <p:attrName>ppt_h</p:attrName>
                                        </p:attrNameLst>
                                      </p:cBhvr>
                                      <p:tavLst>
                                        <p:tav tm="0">
                                          <p:val>
                                            <p:strVal val="ppt_h"/>
                                          </p:val>
                                        </p:tav>
                                        <p:tav tm="100000">
                                          <p:val>
                                            <p:strVal val="ppt_h"/>
                                          </p:val>
                                        </p:tav>
                                      </p:tavLst>
                                    </p:anim>
                                    <p:set>
                                      <p:cBhvr>
                                        <p:cTn id="117" dur="1" fill="hold">
                                          <p:stCondLst>
                                            <p:cond delay="499"/>
                                          </p:stCondLst>
                                        </p:cTn>
                                        <p:tgtEl>
                                          <p:spTgt spid="38"/>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7" grpId="0" animBg="1"/>
      <p:bldP spid="32" grpId="0" animBg="1"/>
      <p:bldP spid="34" grpId="0" animBg="1"/>
      <p:bldP spid="38" grpId="0"/>
      <p:bldP spid="38" grpId="1"/>
      <p:bldP spid="39" grpId="0"/>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5" name="TextBox 4"/>
          <p:cNvSpPr txBox="1"/>
          <p:nvPr/>
        </p:nvSpPr>
        <p:spPr>
          <a:xfrm>
            <a:off x="0" y="2743200"/>
            <a:ext cx="9144000" cy="707886"/>
          </a:xfrm>
          <a:prstGeom prst="rect">
            <a:avLst/>
          </a:prstGeom>
          <a:noFill/>
        </p:spPr>
        <p:txBody>
          <a:bodyPr wrap="square" rtlCol="0">
            <a:spAutoFit/>
          </a:bodyPr>
          <a:lstStyle/>
          <a:p>
            <a:r>
              <a:rPr lang="en-US" sz="4000" smtClean="0"/>
              <a:t>  </a:t>
            </a:r>
            <a:endParaRPr lang="vi-VN" sz="4000"/>
          </a:p>
        </p:txBody>
      </p:sp>
      <p:sp>
        <p:nvSpPr>
          <p:cNvPr id="6" name="TextBox 5"/>
          <p:cNvSpPr txBox="1"/>
          <p:nvPr/>
        </p:nvSpPr>
        <p:spPr>
          <a:xfrm>
            <a:off x="0" y="228600"/>
            <a:ext cx="9144000" cy="830997"/>
          </a:xfrm>
          <a:prstGeom prst="rect">
            <a:avLst/>
          </a:prstGeom>
          <a:noFill/>
        </p:spPr>
        <p:txBody>
          <a:bodyPr wrap="square" rtlCol="0">
            <a:spAutoFit/>
          </a:bodyPr>
          <a:lstStyle/>
          <a:p>
            <a:r>
              <a:rPr lang="en-US" sz="4800" smtClean="0"/>
              <a:t>  </a:t>
            </a:r>
            <a:r>
              <a:rPr lang="en-US" sz="4800" smtClean="0">
                <a:sym typeface="Wingdings"/>
              </a:rPr>
              <a:t> Câu 1: Thế nào là chọn phối???   </a:t>
            </a:r>
            <a:endParaRPr lang="vi-VN" sz="4800"/>
          </a:p>
        </p:txBody>
      </p:sp>
      <p:sp>
        <p:nvSpPr>
          <p:cNvPr id="7" name="Action Button: Home 6">
            <a:hlinkClick r:id="rId2" action="ppaction://hlinksldjump" highlightClick="1"/>
          </p:cNvPr>
          <p:cNvSpPr/>
          <p:nvPr/>
        </p:nvSpPr>
        <p:spPr>
          <a:xfrm>
            <a:off x="8153400" y="6019800"/>
            <a:ext cx="9906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9" name="TextBox 8"/>
          <p:cNvSpPr txBox="1"/>
          <p:nvPr/>
        </p:nvSpPr>
        <p:spPr>
          <a:xfrm>
            <a:off x="304800" y="1676400"/>
            <a:ext cx="8610600" cy="1200329"/>
          </a:xfrm>
          <a:prstGeom prst="rect">
            <a:avLst/>
          </a:prstGeom>
          <a:noFill/>
        </p:spPr>
        <p:txBody>
          <a:bodyPr wrap="square" rtlCol="0">
            <a:spAutoFit/>
          </a:bodyPr>
          <a:lstStyle/>
          <a:p>
            <a:r>
              <a:rPr lang="en-US" sz="3600" smtClean="0"/>
              <a:t> </a:t>
            </a:r>
            <a:r>
              <a:rPr lang="en-US" sz="3600" smtClean="0">
                <a:sym typeface="Wingdings"/>
              </a:rPr>
              <a:t> Chọn phối là chọn con đực với con cái cho sinh sản theo mục đích chăn nuôi.</a:t>
            </a:r>
            <a:endParaRPr lang="vi-V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5" name="TextBox 4"/>
          <p:cNvSpPr txBox="1"/>
          <p:nvPr/>
        </p:nvSpPr>
        <p:spPr>
          <a:xfrm>
            <a:off x="0" y="381000"/>
            <a:ext cx="9144000" cy="1569660"/>
          </a:xfrm>
          <a:prstGeom prst="rect">
            <a:avLst/>
          </a:prstGeom>
          <a:noFill/>
        </p:spPr>
        <p:txBody>
          <a:bodyPr wrap="square" rtlCol="0">
            <a:spAutoFit/>
          </a:bodyPr>
          <a:lstStyle/>
          <a:p>
            <a:pPr algn="ctr"/>
            <a:r>
              <a:rPr lang="en-US" sz="4800" smtClean="0"/>
              <a:t>  </a:t>
            </a:r>
            <a:r>
              <a:rPr lang="en-US" sz="4800" smtClean="0">
                <a:sym typeface="Wingdings"/>
              </a:rPr>
              <a:t>Câu 2: Điền từ vào chỗ trống sao cho phù hợp???</a:t>
            </a:r>
            <a:endParaRPr lang="vi-VN" sz="4800"/>
          </a:p>
        </p:txBody>
      </p:sp>
      <p:sp>
        <p:nvSpPr>
          <p:cNvPr id="7" name="TextBox 6"/>
          <p:cNvSpPr txBox="1"/>
          <p:nvPr/>
        </p:nvSpPr>
        <p:spPr>
          <a:xfrm>
            <a:off x="0" y="1752600"/>
            <a:ext cx="9144000" cy="4524315"/>
          </a:xfrm>
          <a:prstGeom prst="rect">
            <a:avLst/>
          </a:prstGeom>
          <a:noFill/>
        </p:spPr>
        <p:txBody>
          <a:bodyPr wrap="square" rtlCol="0">
            <a:spAutoFit/>
          </a:bodyPr>
          <a:lstStyle/>
          <a:p>
            <a:r>
              <a:rPr lang="en-US" sz="3600" smtClean="0"/>
              <a:t>  1. Được gọi là giống vật nuôi khi những vật nuôi đó có cùng__________, đặc điểm chung, _______________ổn định và đạt đến một số lượng cá thể nhất định.</a:t>
            </a:r>
          </a:p>
          <a:p>
            <a:r>
              <a:rPr lang="en-US" sz="3600" smtClean="0"/>
              <a:t>  2. Giống vật nuôi có ảnh hưởng đến __________và __________________________. Muốn chăn nuôi có hiệu quả phải biết chọn ___________________.</a:t>
            </a:r>
            <a:endParaRPr lang="vi-VN" sz="3600"/>
          </a:p>
        </p:txBody>
      </p:sp>
      <p:sp>
        <p:nvSpPr>
          <p:cNvPr id="8" name="TextBox 7"/>
          <p:cNvSpPr txBox="1"/>
          <p:nvPr/>
        </p:nvSpPr>
        <p:spPr>
          <a:xfrm>
            <a:off x="3200400" y="2362200"/>
            <a:ext cx="2590800" cy="646331"/>
          </a:xfrm>
          <a:prstGeom prst="rect">
            <a:avLst/>
          </a:prstGeom>
          <a:noFill/>
        </p:spPr>
        <p:txBody>
          <a:bodyPr wrap="square" rtlCol="0">
            <a:spAutoFit/>
          </a:bodyPr>
          <a:lstStyle/>
          <a:p>
            <a:r>
              <a:rPr lang="en-US" sz="3600" smtClean="0">
                <a:solidFill>
                  <a:srgbClr val="FF0000"/>
                </a:solidFill>
              </a:rPr>
              <a:t>nguồn gốc</a:t>
            </a:r>
            <a:endParaRPr lang="vi-VN" sz="3600">
              <a:solidFill>
                <a:srgbClr val="FF0000"/>
              </a:solidFill>
            </a:endParaRPr>
          </a:p>
        </p:txBody>
      </p:sp>
      <p:sp>
        <p:nvSpPr>
          <p:cNvPr id="9" name="TextBox 8"/>
          <p:cNvSpPr txBox="1"/>
          <p:nvPr/>
        </p:nvSpPr>
        <p:spPr>
          <a:xfrm>
            <a:off x="0" y="2895600"/>
            <a:ext cx="4343400" cy="646331"/>
          </a:xfrm>
          <a:prstGeom prst="rect">
            <a:avLst/>
          </a:prstGeom>
          <a:noFill/>
        </p:spPr>
        <p:txBody>
          <a:bodyPr wrap="square" rtlCol="0">
            <a:spAutoFit/>
          </a:bodyPr>
          <a:lstStyle/>
          <a:p>
            <a:r>
              <a:rPr lang="en-US" sz="3600">
                <a:solidFill>
                  <a:srgbClr val="FF0000"/>
                </a:solidFill>
              </a:rPr>
              <a:t>c</a:t>
            </a:r>
            <a:r>
              <a:rPr lang="en-US" sz="3600" smtClean="0">
                <a:solidFill>
                  <a:srgbClr val="FF0000"/>
                </a:solidFill>
              </a:rPr>
              <a:t>ó tính di truyền</a:t>
            </a:r>
            <a:endParaRPr lang="vi-VN" sz="3600">
              <a:solidFill>
                <a:srgbClr val="FF0000"/>
              </a:solidFill>
            </a:endParaRPr>
          </a:p>
        </p:txBody>
      </p:sp>
      <p:sp>
        <p:nvSpPr>
          <p:cNvPr id="10" name="TextBox 9"/>
          <p:cNvSpPr txBox="1"/>
          <p:nvPr/>
        </p:nvSpPr>
        <p:spPr>
          <a:xfrm>
            <a:off x="228600" y="4572000"/>
            <a:ext cx="2362200" cy="646331"/>
          </a:xfrm>
          <a:prstGeom prst="rect">
            <a:avLst/>
          </a:prstGeom>
          <a:noFill/>
        </p:spPr>
        <p:txBody>
          <a:bodyPr wrap="square" rtlCol="0">
            <a:spAutoFit/>
          </a:bodyPr>
          <a:lstStyle/>
          <a:p>
            <a:r>
              <a:rPr lang="en-US" sz="3600">
                <a:solidFill>
                  <a:srgbClr val="FF0000"/>
                </a:solidFill>
              </a:rPr>
              <a:t>n</a:t>
            </a:r>
            <a:r>
              <a:rPr lang="en-US" sz="3600" smtClean="0">
                <a:solidFill>
                  <a:srgbClr val="FF0000"/>
                </a:solidFill>
              </a:rPr>
              <a:t>ăng suất</a:t>
            </a:r>
            <a:endParaRPr lang="vi-VN" sz="3600">
              <a:solidFill>
                <a:srgbClr val="FF0000"/>
              </a:solidFill>
            </a:endParaRPr>
          </a:p>
        </p:txBody>
      </p:sp>
      <p:sp>
        <p:nvSpPr>
          <p:cNvPr id="13" name="TextBox 12"/>
          <p:cNvSpPr txBox="1"/>
          <p:nvPr/>
        </p:nvSpPr>
        <p:spPr>
          <a:xfrm>
            <a:off x="2895600" y="4572000"/>
            <a:ext cx="6248400" cy="646331"/>
          </a:xfrm>
          <a:prstGeom prst="rect">
            <a:avLst/>
          </a:prstGeom>
          <a:noFill/>
        </p:spPr>
        <p:txBody>
          <a:bodyPr wrap="square" rtlCol="0">
            <a:spAutoFit/>
          </a:bodyPr>
          <a:lstStyle/>
          <a:p>
            <a:r>
              <a:rPr lang="en-US" sz="3600">
                <a:solidFill>
                  <a:srgbClr val="FF0000"/>
                </a:solidFill>
              </a:rPr>
              <a:t>c</a:t>
            </a:r>
            <a:r>
              <a:rPr lang="en-US" sz="3600" smtClean="0">
                <a:solidFill>
                  <a:srgbClr val="FF0000"/>
                </a:solidFill>
              </a:rPr>
              <a:t>hất lượng sản phẩm chăn nuôi</a:t>
            </a:r>
            <a:endParaRPr lang="vi-VN" sz="3600">
              <a:solidFill>
                <a:srgbClr val="FF0000"/>
              </a:solidFill>
            </a:endParaRPr>
          </a:p>
        </p:txBody>
      </p:sp>
      <p:sp>
        <p:nvSpPr>
          <p:cNvPr id="16" name="TextBox 15"/>
          <p:cNvSpPr txBox="1"/>
          <p:nvPr/>
        </p:nvSpPr>
        <p:spPr>
          <a:xfrm>
            <a:off x="0" y="5638800"/>
            <a:ext cx="6934200" cy="646331"/>
          </a:xfrm>
          <a:prstGeom prst="rect">
            <a:avLst/>
          </a:prstGeom>
          <a:noFill/>
        </p:spPr>
        <p:txBody>
          <a:bodyPr wrap="square" rtlCol="0">
            <a:spAutoFit/>
          </a:bodyPr>
          <a:lstStyle/>
          <a:p>
            <a:r>
              <a:rPr lang="en-US" sz="3600">
                <a:solidFill>
                  <a:srgbClr val="FF0000"/>
                </a:solidFill>
              </a:rPr>
              <a:t>g</a:t>
            </a:r>
            <a:r>
              <a:rPr lang="en-US" sz="3600" smtClean="0">
                <a:solidFill>
                  <a:srgbClr val="FF0000"/>
                </a:solidFill>
              </a:rPr>
              <a:t>iống vật nuôi phù hợp </a:t>
            </a:r>
            <a:endParaRPr lang="vi-VN" sz="3600">
              <a:solidFill>
                <a:srgbClr val="FF0000"/>
              </a:solidFill>
            </a:endParaRPr>
          </a:p>
        </p:txBody>
      </p:sp>
      <p:sp>
        <p:nvSpPr>
          <p:cNvPr id="11" name="Action Button: Home 10">
            <a:hlinkClick r:id="rId2" action="ppaction://hlinksldjump" highlightClick="1"/>
          </p:cNvPr>
          <p:cNvSpPr/>
          <p:nvPr/>
        </p:nvSpPr>
        <p:spPr>
          <a:xfrm>
            <a:off x="8153400" y="6019800"/>
            <a:ext cx="9906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800" decel="100000"/>
                                        <p:tgtEl>
                                          <p:spTgt spid="7">
                                            <p:txEl>
                                              <p:pRg st="0" end="0"/>
                                            </p:txEl>
                                          </p:spTgt>
                                        </p:tgtEl>
                                      </p:cBhvr>
                                    </p:animEffect>
                                    <p:anim calcmode="lin" valueType="num">
                                      <p:cBhvr>
                                        <p:cTn id="13"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800" decel="100000"/>
                                        <p:tgtEl>
                                          <p:spTgt spid="7">
                                            <p:txEl>
                                              <p:pRg st="1" end="1"/>
                                            </p:txEl>
                                          </p:spTgt>
                                        </p:tgtEl>
                                      </p:cBhvr>
                                    </p:animEffect>
                                    <p:anim calcmode="lin" valueType="num">
                                      <p:cBhvr>
                                        <p:cTn id="21"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par>
                                <p:cTn id="48" presetID="25"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par>
                                <p:cTn id="58" presetID="25"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13"/>
                                        </p:tgtEl>
                                      </p:cBhvr>
                                    </p:animEffect>
                                  </p:childTnLst>
                                </p:cTn>
                              </p:par>
                              <p:par>
                                <p:cTn id="68" presetID="25"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73" dur="1000" fill="hold"/>
                                        <p:tgtEl>
                                          <p:spTgt spid="16"/>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extBox 3"/>
          <p:cNvSpPr txBox="1"/>
          <p:nvPr/>
        </p:nvSpPr>
        <p:spPr>
          <a:xfrm>
            <a:off x="0" y="457200"/>
            <a:ext cx="9144000" cy="923330"/>
          </a:xfrm>
          <a:prstGeom prst="rect">
            <a:avLst/>
          </a:prstGeom>
          <a:noFill/>
        </p:spPr>
        <p:txBody>
          <a:bodyPr wrap="square" rtlCol="0">
            <a:spAutoFit/>
          </a:bodyPr>
          <a:lstStyle/>
          <a:p>
            <a:endParaRPr lang="vi-VN" sz="5400"/>
          </a:p>
        </p:txBody>
      </p:sp>
      <p:sp>
        <p:nvSpPr>
          <p:cNvPr id="5" name="TextBox 4"/>
          <p:cNvSpPr txBox="1"/>
          <p:nvPr/>
        </p:nvSpPr>
        <p:spPr>
          <a:xfrm>
            <a:off x="0" y="228600"/>
            <a:ext cx="9144000" cy="1569660"/>
          </a:xfrm>
          <a:prstGeom prst="rect">
            <a:avLst/>
          </a:prstGeom>
          <a:noFill/>
        </p:spPr>
        <p:txBody>
          <a:bodyPr wrap="square" rtlCol="0">
            <a:spAutoFit/>
          </a:bodyPr>
          <a:lstStyle/>
          <a:p>
            <a:pPr algn="ctr"/>
            <a:r>
              <a:rPr lang="en-US" sz="4800" smtClean="0"/>
              <a:t>  </a:t>
            </a:r>
            <a:r>
              <a:rPr lang="en-US" sz="4800" smtClean="0">
                <a:sym typeface="Wingdings"/>
              </a:rPr>
              <a:t>Câu 3: Nhân giống thuaanf chủng là gì???  </a:t>
            </a:r>
            <a:endParaRPr lang="vi-VN" sz="4800"/>
          </a:p>
        </p:txBody>
      </p:sp>
      <p:sp>
        <p:nvSpPr>
          <p:cNvPr id="6" name="TextBox 5"/>
          <p:cNvSpPr txBox="1"/>
          <p:nvPr/>
        </p:nvSpPr>
        <p:spPr>
          <a:xfrm>
            <a:off x="0" y="1828800"/>
            <a:ext cx="9144000" cy="2985433"/>
          </a:xfrm>
          <a:prstGeom prst="rect">
            <a:avLst/>
          </a:prstGeom>
          <a:noFill/>
        </p:spPr>
        <p:txBody>
          <a:bodyPr wrap="square" rtlCol="0">
            <a:spAutoFit/>
          </a:bodyPr>
          <a:lstStyle/>
          <a:p>
            <a:r>
              <a:rPr lang="en-US" sz="4000" smtClean="0"/>
              <a:t>  </a:t>
            </a:r>
            <a:r>
              <a:rPr lang="en-US" sz="3600" smtClean="0">
                <a:sym typeface="Wingdings"/>
              </a:rPr>
              <a:t>Nhân giống thuần chủng là là phương pháp nhân giống chọn ghép đôi giao phối con đực với con cái của cùng một giống để được dời con cùng giống với bố mẹ.</a:t>
            </a:r>
            <a:endParaRPr lang="en-US" sz="4000" smtClean="0">
              <a:sym typeface="Wingdings"/>
            </a:endParaRPr>
          </a:p>
          <a:p>
            <a:r>
              <a:rPr lang="en-US" sz="4000" smtClean="0">
                <a:sym typeface="Wingdings"/>
              </a:rPr>
              <a:t>  </a:t>
            </a:r>
            <a:endParaRPr lang="vi-VN" sz="4000"/>
          </a:p>
        </p:txBody>
      </p:sp>
      <p:sp>
        <p:nvSpPr>
          <p:cNvPr id="7" name="Action Button: Home 6">
            <a:hlinkClick r:id="rId2" action="ppaction://hlinksldjump" highlightClick="1"/>
          </p:cNvPr>
          <p:cNvSpPr/>
          <p:nvPr/>
        </p:nvSpPr>
        <p:spPr>
          <a:xfrm>
            <a:off x="8153400" y="6019800"/>
            <a:ext cx="9906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7" name="Content Placeholder 6" descr="000000000000000000000000000000000000000000000000000.jpg"/>
          <p:cNvPicPr>
            <a:picLocks noGrp="1" noChangeAspect="1"/>
          </p:cNvPicPr>
          <p:nvPr>
            <p:ph idx="1"/>
          </p:nvPr>
        </p:nvPicPr>
        <p:blipFill>
          <a:blip r:embed="rId2"/>
          <a:stretch>
            <a:fillRect/>
          </a:stretch>
        </p:blipFill>
        <p:spPr>
          <a:xfrm>
            <a:off x="4419600" y="685800"/>
            <a:ext cx="4724400" cy="5486400"/>
          </a:xfrm>
        </p:spPr>
      </p:pic>
      <p:sp>
        <p:nvSpPr>
          <p:cNvPr id="6" name="Action Button: Home 5">
            <a:hlinkClick r:id="rId3" action="ppaction://hlinksldjump" highlightClick="1"/>
          </p:cNvPr>
          <p:cNvSpPr/>
          <p:nvPr/>
        </p:nvSpPr>
        <p:spPr>
          <a:xfrm>
            <a:off x="8153400" y="6019800"/>
            <a:ext cx="9906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8" name="Oval Callout 7"/>
          <p:cNvSpPr/>
          <p:nvPr/>
        </p:nvSpPr>
        <p:spPr>
          <a:xfrm>
            <a:off x="381000" y="685800"/>
            <a:ext cx="3733800" cy="3429000"/>
          </a:xfrm>
          <a:prstGeom prst="wedgeEllipseCallout">
            <a:avLst>
              <a:gd name="adj1" fmla="val 68843"/>
              <a:gd name="adj2" fmla="val 4216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
        <p:nvSpPr>
          <p:cNvPr id="9" name="TextBox 8"/>
          <p:cNvSpPr txBox="1"/>
          <p:nvPr/>
        </p:nvSpPr>
        <p:spPr>
          <a:xfrm>
            <a:off x="838200" y="1676400"/>
            <a:ext cx="2895600" cy="1446550"/>
          </a:xfrm>
          <a:prstGeom prst="rect">
            <a:avLst/>
          </a:prstGeom>
          <a:noFill/>
        </p:spPr>
        <p:txBody>
          <a:bodyPr wrap="square" rtlCol="0">
            <a:spAutoFit/>
          </a:bodyPr>
          <a:lstStyle/>
          <a:p>
            <a:pPr algn="ctr"/>
            <a:r>
              <a:rPr lang="en-US" sz="4400" smtClean="0">
                <a:solidFill>
                  <a:schemeClr val="accent1"/>
                </a:solidFill>
              </a:rPr>
              <a:t>LUCKY NUMBER!!!</a:t>
            </a:r>
            <a:endParaRPr lang="vi-VN" sz="44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extBox 3"/>
          <p:cNvSpPr txBox="1"/>
          <p:nvPr/>
        </p:nvSpPr>
        <p:spPr>
          <a:xfrm>
            <a:off x="0" y="457200"/>
            <a:ext cx="9144000" cy="1569660"/>
          </a:xfrm>
          <a:prstGeom prst="rect">
            <a:avLst/>
          </a:prstGeom>
          <a:noFill/>
        </p:spPr>
        <p:txBody>
          <a:bodyPr wrap="square" rtlCol="0">
            <a:spAutoFit/>
          </a:bodyPr>
          <a:lstStyle/>
          <a:p>
            <a:pPr algn="ctr"/>
            <a:r>
              <a:rPr lang="en-US" sz="4800" dirty="0" smtClean="0"/>
              <a:t>  </a:t>
            </a:r>
            <a:r>
              <a:rPr lang="en-US" sz="4800" dirty="0" smtClean="0">
                <a:sym typeface="Wingdings"/>
              </a:rPr>
              <a:t></a:t>
            </a:r>
            <a:r>
              <a:rPr lang="en-US" sz="4800" dirty="0" err="1" smtClean="0">
                <a:sym typeface="Wingdings"/>
              </a:rPr>
              <a:t>Có</a:t>
            </a:r>
            <a:r>
              <a:rPr lang="en-US" sz="4800" smtClean="0">
                <a:sym typeface="Wingdings"/>
              </a:rPr>
              <a:t> mấy cách để phân loại giống vật nuôi??? Là những cách nào???</a:t>
            </a:r>
            <a:endParaRPr lang="vi-VN" sz="4800"/>
          </a:p>
        </p:txBody>
      </p:sp>
      <p:sp>
        <p:nvSpPr>
          <p:cNvPr id="5" name="TextBox 4"/>
          <p:cNvSpPr txBox="1"/>
          <p:nvPr/>
        </p:nvSpPr>
        <p:spPr>
          <a:xfrm>
            <a:off x="0" y="2057400"/>
            <a:ext cx="9144000" cy="3170099"/>
          </a:xfrm>
          <a:prstGeom prst="rect">
            <a:avLst/>
          </a:prstGeom>
          <a:noFill/>
        </p:spPr>
        <p:txBody>
          <a:bodyPr wrap="square" rtlCol="0">
            <a:spAutoFit/>
          </a:bodyPr>
          <a:lstStyle/>
          <a:p>
            <a:r>
              <a:rPr lang="en-US" sz="4000" smtClean="0"/>
              <a:t> </a:t>
            </a:r>
            <a:r>
              <a:rPr lang="en-US" sz="4000" smtClean="0">
                <a:sym typeface="Wingdings"/>
              </a:rPr>
              <a:t>Có bốn cách để phân lọa giống vật nuôi:</a:t>
            </a:r>
          </a:p>
          <a:p>
            <a:r>
              <a:rPr lang="en-US" sz="4000">
                <a:sym typeface="Wingdings"/>
              </a:rPr>
              <a:t> </a:t>
            </a:r>
            <a:r>
              <a:rPr lang="en-US" sz="4000" smtClean="0">
                <a:sym typeface="Wingdings"/>
              </a:rPr>
              <a:t>  Theo địa lí.</a:t>
            </a:r>
          </a:p>
          <a:p>
            <a:r>
              <a:rPr lang="en-US" sz="4000">
                <a:sym typeface="Wingdings"/>
              </a:rPr>
              <a:t>  </a:t>
            </a:r>
            <a:r>
              <a:rPr lang="en-US" sz="4000" smtClean="0">
                <a:sym typeface="Wingdings"/>
              </a:rPr>
              <a:t> Theo hình thái, ngoại hình.</a:t>
            </a:r>
          </a:p>
          <a:p>
            <a:r>
              <a:rPr lang="en-US" sz="4000">
                <a:sym typeface="Wingdings"/>
              </a:rPr>
              <a:t> </a:t>
            </a:r>
            <a:r>
              <a:rPr lang="en-US" sz="4000" smtClean="0">
                <a:sym typeface="Wingdings"/>
              </a:rPr>
              <a:t>  Theo mức độ hoàn thiện của chúng.</a:t>
            </a:r>
          </a:p>
          <a:p>
            <a:r>
              <a:rPr lang="en-US" sz="4000">
                <a:sym typeface="Wingdings"/>
              </a:rPr>
              <a:t> </a:t>
            </a:r>
            <a:r>
              <a:rPr lang="en-US" sz="4000" smtClean="0">
                <a:sym typeface="Wingdings"/>
              </a:rPr>
              <a:t>  Theo hướng sản xuất.</a:t>
            </a:r>
            <a:endParaRPr lang="vi-VN" sz="4000"/>
          </a:p>
        </p:txBody>
      </p:sp>
      <p:sp>
        <p:nvSpPr>
          <p:cNvPr id="6" name="Action Button: Home 5">
            <a:hlinkClick r:id="rId2" action="ppaction://hlinksldjump" highlightClick="1"/>
          </p:cNvPr>
          <p:cNvSpPr/>
          <p:nvPr/>
        </p:nvSpPr>
        <p:spPr>
          <a:xfrm>
            <a:off x="8305800" y="6019800"/>
            <a:ext cx="8382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0" end="0"/>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xEl>
                                              <p:pRg st="1" end="1"/>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xEl>
                                              <p:pRg st="2" end="2"/>
                                            </p:txEl>
                                          </p:spTgt>
                                        </p:tgtEl>
                                      </p:cBhvr>
                                    </p:animEffect>
                                  </p:childTnLst>
                                </p:cTn>
                              </p:par>
                              <p:par>
                                <p:cTn id="32" presetID="29"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xEl>
                                              <p:pRg st="3" end="3"/>
                                            </p:txEl>
                                          </p:spTgt>
                                        </p:tgtEl>
                                      </p:cBhvr>
                                    </p:animEffect>
                                  </p:childTnLst>
                                </p:cTn>
                              </p:par>
                              <p:par>
                                <p:cTn id="37" presetID="29"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Action Button: Home 3">
            <a:hlinkClick r:id="rId2" action="ppaction://hlinksldjump" highlightClick="1"/>
          </p:cNvPr>
          <p:cNvSpPr/>
          <p:nvPr/>
        </p:nvSpPr>
        <p:spPr>
          <a:xfrm>
            <a:off x="8153400" y="6019800"/>
            <a:ext cx="9906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pic>
        <p:nvPicPr>
          <p:cNvPr id="5" name="Picture 14" descr="HÃ¬nh áº£nh cÃ³ liÃªn quan"/>
          <p:cNvPicPr>
            <a:picLocks noGrp="1" noChangeAspect="1" noChangeArrowheads="1"/>
          </p:cNvPicPr>
          <p:nvPr>
            <p:ph idx="1"/>
          </p:nvPr>
        </p:nvPicPr>
        <p:blipFill>
          <a:blip r:embed="rId3"/>
          <a:srcRect/>
          <a:stretch>
            <a:fillRect/>
          </a:stretch>
        </p:blipFill>
        <p:spPr bwMode="auto">
          <a:xfrm>
            <a:off x="0" y="0"/>
            <a:ext cx="3124200" cy="2514600"/>
          </a:xfrm>
          <a:prstGeom prst="rect">
            <a:avLst/>
          </a:prstGeom>
          <a:noFill/>
        </p:spPr>
      </p:pic>
      <p:pic>
        <p:nvPicPr>
          <p:cNvPr id="6" name="Picture 16" descr="HÃ¬nh áº£nh cÃ³ liÃªn quan"/>
          <p:cNvPicPr>
            <a:picLocks noChangeAspect="1" noChangeArrowheads="1"/>
          </p:cNvPicPr>
          <p:nvPr/>
        </p:nvPicPr>
        <p:blipFill>
          <a:blip r:embed="rId4"/>
          <a:srcRect/>
          <a:stretch>
            <a:fillRect/>
          </a:stretch>
        </p:blipFill>
        <p:spPr bwMode="auto">
          <a:xfrm>
            <a:off x="3124200" y="0"/>
            <a:ext cx="2971800" cy="2514600"/>
          </a:xfrm>
          <a:prstGeom prst="rect">
            <a:avLst/>
          </a:prstGeom>
          <a:noFill/>
        </p:spPr>
      </p:pic>
      <p:pic>
        <p:nvPicPr>
          <p:cNvPr id="7" name="Picture 18" descr="HÃ¬nh áº£nh cÃ³ liÃªn quan"/>
          <p:cNvPicPr>
            <a:picLocks noChangeAspect="1" noChangeArrowheads="1"/>
          </p:cNvPicPr>
          <p:nvPr/>
        </p:nvPicPr>
        <p:blipFill>
          <a:blip r:embed="rId5"/>
          <a:srcRect/>
          <a:stretch>
            <a:fillRect/>
          </a:stretch>
        </p:blipFill>
        <p:spPr bwMode="auto">
          <a:xfrm>
            <a:off x="0" y="2514600"/>
            <a:ext cx="3124200" cy="2438400"/>
          </a:xfrm>
          <a:prstGeom prst="rect">
            <a:avLst/>
          </a:prstGeom>
          <a:noFill/>
        </p:spPr>
      </p:pic>
      <p:pic>
        <p:nvPicPr>
          <p:cNvPr id="8" name="Picture 20" descr="Káº¿t quáº£ hÃ¬nh áº£nh cho lá»£n lan ÄÆ¡ rÃ¡t"/>
          <p:cNvPicPr>
            <a:picLocks noChangeAspect="1" noChangeArrowheads="1"/>
          </p:cNvPicPr>
          <p:nvPr/>
        </p:nvPicPr>
        <p:blipFill>
          <a:blip r:embed="rId6"/>
          <a:srcRect/>
          <a:stretch>
            <a:fillRect/>
          </a:stretch>
        </p:blipFill>
        <p:spPr bwMode="auto">
          <a:xfrm>
            <a:off x="6096000" y="0"/>
            <a:ext cx="3048000" cy="2514600"/>
          </a:xfrm>
          <a:prstGeom prst="rect">
            <a:avLst/>
          </a:prstGeom>
          <a:noFill/>
        </p:spPr>
      </p:pic>
      <p:sp>
        <p:nvSpPr>
          <p:cNvPr id="9" name="Horizontal Scroll 8"/>
          <p:cNvSpPr/>
          <p:nvPr/>
        </p:nvSpPr>
        <p:spPr>
          <a:xfrm>
            <a:off x="1066800" y="5257800"/>
            <a:ext cx="6629400" cy="16002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0" name="TextBox 9"/>
          <p:cNvSpPr txBox="1"/>
          <p:nvPr/>
        </p:nvSpPr>
        <p:spPr>
          <a:xfrm>
            <a:off x="1447800" y="5410200"/>
            <a:ext cx="6096000" cy="1200329"/>
          </a:xfrm>
          <a:prstGeom prst="rect">
            <a:avLst/>
          </a:prstGeom>
          <a:noFill/>
        </p:spPr>
        <p:txBody>
          <a:bodyPr wrap="square" rtlCol="0">
            <a:spAutoFit/>
          </a:bodyPr>
          <a:lstStyle/>
          <a:p>
            <a:pPr algn="ctr"/>
            <a:r>
              <a:rPr lang="en-US" sz="3600" smtClean="0">
                <a:solidFill>
                  <a:srgbClr val="FF0000"/>
                </a:solidFill>
              </a:rPr>
              <a:t>Từ khóa:  Đây là những bức tranh về???</a:t>
            </a:r>
            <a:endParaRPr lang="vi-VN" sz="3600">
              <a:solidFill>
                <a:srgbClr val="FF0000"/>
              </a:solidFill>
            </a:endParaRPr>
          </a:p>
        </p:txBody>
      </p:sp>
      <p:pic>
        <p:nvPicPr>
          <p:cNvPr id="4098" name="Picture 2" descr="Káº¿t quáº£ hÃ¬nh áº£nh cho gÃ  LÆ¡ ro"/>
          <p:cNvPicPr>
            <a:picLocks noChangeAspect="1" noChangeArrowheads="1"/>
          </p:cNvPicPr>
          <p:nvPr/>
        </p:nvPicPr>
        <p:blipFill>
          <a:blip r:embed="rId7"/>
          <a:srcRect/>
          <a:stretch>
            <a:fillRect/>
          </a:stretch>
        </p:blipFill>
        <p:spPr bwMode="auto">
          <a:xfrm>
            <a:off x="6096000" y="2514600"/>
            <a:ext cx="3048000" cy="2438400"/>
          </a:xfrm>
          <a:prstGeom prst="rect">
            <a:avLst/>
          </a:prstGeom>
          <a:noFill/>
        </p:spPr>
      </p:pic>
      <p:sp>
        <p:nvSpPr>
          <p:cNvPr id="12" name="Horizontal Scroll 11"/>
          <p:cNvSpPr/>
          <p:nvPr/>
        </p:nvSpPr>
        <p:spPr>
          <a:xfrm>
            <a:off x="3429000" y="2743200"/>
            <a:ext cx="2438400" cy="2286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TextBox 12"/>
          <p:cNvSpPr txBox="1"/>
          <p:nvPr/>
        </p:nvSpPr>
        <p:spPr>
          <a:xfrm>
            <a:off x="3733800" y="3200400"/>
            <a:ext cx="2133600" cy="1323439"/>
          </a:xfrm>
          <a:prstGeom prst="rect">
            <a:avLst/>
          </a:prstGeom>
          <a:noFill/>
        </p:spPr>
        <p:txBody>
          <a:bodyPr wrap="square" rtlCol="0">
            <a:spAutoFit/>
          </a:bodyPr>
          <a:lstStyle/>
          <a:p>
            <a:pPr algn="ctr"/>
            <a:r>
              <a:rPr lang="en-US" sz="4000" smtClean="0">
                <a:solidFill>
                  <a:srgbClr val="FF0000"/>
                </a:solidFill>
              </a:rPr>
              <a:t>Từ khóa: Vật nuôi</a:t>
            </a:r>
            <a:endParaRPr lang="vi-VN"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
                                        </p:tgtEl>
                                      </p:cBhvr>
                                    </p:animEffect>
                                  </p:childTnLst>
                                </p:cTn>
                              </p:par>
                              <p:par>
                                <p:cTn id="35" presetID="2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par>
                                <p:cTn id="45" presetID="25" presetClass="entr" presetSubtype="0" fill="hold" nodeType="withEffect">
                                  <p:stCondLst>
                                    <p:cond delay="0"/>
                                  </p:stCondLst>
                                  <p:childTnLst>
                                    <p:set>
                                      <p:cBhvr>
                                        <p:cTn id="46" dur="1" fill="hold">
                                          <p:stCondLst>
                                            <p:cond delay="0"/>
                                          </p:stCondLst>
                                        </p:cTn>
                                        <p:tgtEl>
                                          <p:spTgt spid="4098"/>
                                        </p:tgtEl>
                                        <p:attrNameLst>
                                          <p:attrName>style.visibility</p:attrName>
                                        </p:attrNameLst>
                                      </p:cBhvr>
                                      <p:to>
                                        <p:strVal val="visible"/>
                                      </p:to>
                                    </p:set>
                                    <p:anim calcmode="lin" valueType="num">
                                      <p:cBhvr>
                                        <p:cTn id="47"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50" dur="1000" fill="hold"/>
                                        <p:tgtEl>
                                          <p:spTgt spid="409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098"/>
                                        </p:tgtEl>
                                      </p:cBhvr>
                                    </p:animEffect>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9"/>
                                        </p:tgtEl>
                                        <p:attrNameLst>
                                          <p:attrName>ppt_y</p:attrName>
                                        </p:attrNameLst>
                                      </p:cBhvr>
                                      <p:tavLst>
                                        <p:tav tm="0" fmla="#ppt_y+(sin(-2*pi*(1-$))*-#ppt_x+cos(-2*pi*(1-$))*(1-#ppt_y))*(1-$)">
                                          <p:val>
                                            <p:fltVal val="0"/>
                                          </p:val>
                                        </p:tav>
                                        <p:tav tm="100000">
                                          <p:val>
                                            <p:fltVal val="1"/>
                                          </p:val>
                                        </p:tav>
                                      </p:tavLst>
                                    </p:anim>
                                  </p:childTnLst>
                                </p:cTn>
                              </p:par>
                              <p:par>
                                <p:cTn id="63" presetID="15" presetClass="entr" presetSubtype="0" fill="hold"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0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13">
                                            <p:txEl>
                                              <p:pRg st="0" end="0"/>
                                            </p:txEl>
                                          </p:spTgt>
                                        </p:tgtEl>
                                        <p:attrNameLst>
                                          <p:attrName>style.visibility</p:attrName>
                                        </p:attrNameLst>
                                      </p:cBhvr>
                                      <p:to>
                                        <p:strVal val="visible"/>
                                      </p:to>
                                    </p:set>
                                    <p:animEffect transition="in" filter="fade">
                                      <p:cBhvr>
                                        <p:cTn id="76"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4" name="TextBox 3"/>
          <p:cNvSpPr txBox="1"/>
          <p:nvPr/>
        </p:nvSpPr>
        <p:spPr>
          <a:xfrm>
            <a:off x="0" y="228600"/>
            <a:ext cx="9144000" cy="1569660"/>
          </a:xfrm>
          <a:prstGeom prst="rect">
            <a:avLst/>
          </a:prstGeom>
          <a:noFill/>
        </p:spPr>
        <p:txBody>
          <a:bodyPr wrap="square" rtlCol="0">
            <a:spAutoFit/>
          </a:bodyPr>
          <a:lstStyle/>
          <a:p>
            <a:pPr algn="ctr"/>
            <a:r>
              <a:rPr lang="en-US" sz="4800" smtClean="0"/>
              <a:t>  </a:t>
            </a:r>
            <a:r>
              <a:rPr lang="en-US" sz="4800" smtClean="0">
                <a:sym typeface="Wingdings"/>
              </a:rPr>
              <a:t>Nhiệm vụ của ngành chăn nuôi nước ta là gì???</a:t>
            </a:r>
            <a:endParaRPr lang="vi-VN" sz="4800"/>
          </a:p>
        </p:txBody>
      </p:sp>
      <p:sp>
        <p:nvSpPr>
          <p:cNvPr id="6" name="TextBox 5"/>
          <p:cNvSpPr txBox="1"/>
          <p:nvPr/>
        </p:nvSpPr>
        <p:spPr>
          <a:xfrm>
            <a:off x="0" y="1600200"/>
            <a:ext cx="9144000" cy="5016758"/>
          </a:xfrm>
          <a:prstGeom prst="rect">
            <a:avLst/>
          </a:prstGeom>
          <a:noFill/>
        </p:spPr>
        <p:txBody>
          <a:bodyPr wrap="square" rtlCol="0">
            <a:spAutoFit/>
          </a:bodyPr>
          <a:lstStyle/>
          <a:p>
            <a:r>
              <a:rPr lang="en-US" sz="4000"/>
              <a:t> </a:t>
            </a:r>
            <a:r>
              <a:rPr lang="en-US" sz="4000" smtClean="0"/>
              <a:t> </a:t>
            </a:r>
            <a:r>
              <a:rPr lang="en-US" sz="4000" smtClean="0">
                <a:sym typeface="Wingdings"/>
              </a:rPr>
              <a:t>Nhiệm vụ của ngành chăn nuôi ở nước ta là:</a:t>
            </a:r>
          </a:p>
          <a:p>
            <a:r>
              <a:rPr lang="en-US" sz="4000" smtClean="0">
                <a:sym typeface="Wingdings"/>
              </a:rPr>
              <a:t>  Phát triển toàn diện.</a:t>
            </a:r>
          </a:p>
          <a:p>
            <a:r>
              <a:rPr lang="en-US" sz="4000">
                <a:sym typeface="Wingdings"/>
              </a:rPr>
              <a:t> </a:t>
            </a:r>
            <a:r>
              <a:rPr lang="en-US" sz="4000" smtClean="0">
                <a:sym typeface="Wingdings"/>
              </a:rPr>
              <a:t> Đẩy mạnh chuyển giao tiến bộ kĩ thuật vào sản xuất.</a:t>
            </a:r>
          </a:p>
          <a:p>
            <a:r>
              <a:rPr lang="en-US" sz="4000">
                <a:sym typeface="Wingdings"/>
              </a:rPr>
              <a:t> </a:t>
            </a:r>
            <a:r>
              <a:rPr lang="en-US" sz="4000" smtClean="0">
                <a:sym typeface="Wingdings"/>
              </a:rPr>
              <a:t> Đầu tư cho nghiên cứu và quản lí nhằm tạo ra nhiếu sản phẩm chăn nuôi cho nhu cầu tiêu dùng trong nước và xuất khẩu.</a:t>
            </a:r>
          </a:p>
        </p:txBody>
      </p:sp>
      <p:sp>
        <p:nvSpPr>
          <p:cNvPr id="7" name="Action Button: Home 6">
            <a:hlinkClick r:id="rId2" action="ppaction://hlinksldjump" highlightClick="1"/>
          </p:cNvPr>
          <p:cNvSpPr/>
          <p:nvPr/>
        </p:nvSpPr>
        <p:spPr>
          <a:xfrm>
            <a:off x="8305800" y="6019800"/>
            <a:ext cx="8382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
                                            <p:txEl>
                                              <p:pRg st="0" end="0"/>
                                            </p:txEl>
                                          </p:spTgt>
                                        </p:tgtEl>
                                        <p:attrNameLst>
                                          <p:attrName>ppt_x</p:attrName>
                                        </p:attrNameLst>
                                      </p:cBhvr>
                                    </p:anim>
                                    <p:anim from="0" to="-1.0" calcmode="lin" valueType="num">
                                      <p:cBhvr>
                                        <p:cTn id="8" dur="200" decel="50000" autoRev="1" fill="hold">
                                          <p:stCondLst>
                                            <p:cond delay="600"/>
                                          </p:stCondLst>
                                        </p:cTn>
                                        <p:tgtEl>
                                          <p:spTgt spid="4">
                                            <p:txEl>
                                              <p:pRg st="0" end="0"/>
                                            </p:txEl>
                                          </p:spTgt>
                                        </p:tgtEl>
                                        <p:attrNameLst>
                                          <p:attrName>xshear</p:attrName>
                                        </p:attrNameLst>
                                      </p:cBhvr>
                                    </p:anim>
                                    <p:animScale>
                                      <p:cBhvr>
                                        <p:cTn id="9" dur="200" decel="100000" autoRev="1" fill="hold">
                                          <p:stCondLst>
                                            <p:cond delay="600"/>
                                          </p:stCondLst>
                                        </p:cTn>
                                        <p:tgtEl>
                                          <p:spTgt spid="4">
                                            <p:txEl>
                                              <p:pRg st="0" end="0"/>
                                            </p:txEl>
                                          </p:spTgt>
                                        </p:tgtEl>
                                      </p:cBhvr>
                                      <p:from x="100000" y="100000"/>
                                      <p:to x="80000" y="100000"/>
                                    </p:animScale>
                                    <p:anim by="(#ppt_h/3+#ppt_w*0.1)" calcmode="lin" valueType="num">
                                      <p:cBhvr additive="sum">
                                        <p:cTn id="10" dur="200" decel="100000" autoRev="1" fill="hold">
                                          <p:stCondLst>
                                            <p:cond delay="600"/>
                                          </p:stCondLst>
                                        </p:cTn>
                                        <p:tgtEl>
                                          <p:spTgt spid="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6">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
        <p:nvSpPr>
          <p:cNvPr id="5" name="TextBox 4"/>
          <p:cNvSpPr txBox="1"/>
          <p:nvPr/>
        </p:nvSpPr>
        <p:spPr>
          <a:xfrm>
            <a:off x="0" y="381000"/>
            <a:ext cx="9144000" cy="1569660"/>
          </a:xfrm>
          <a:prstGeom prst="rect">
            <a:avLst/>
          </a:prstGeom>
          <a:noFill/>
        </p:spPr>
        <p:txBody>
          <a:bodyPr wrap="square" rtlCol="0">
            <a:spAutoFit/>
          </a:bodyPr>
          <a:lstStyle/>
          <a:p>
            <a:pPr algn="ctr"/>
            <a:r>
              <a:rPr lang="en-US" sz="4800"/>
              <a:t> </a:t>
            </a:r>
            <a:r>
              <a:rPr lang="en-US" sz="4800" smtClean="0"/>
              <a:t> </a:t>
            </a:r>
            <a:r>
              <a:rPr lang="en-US" sz="4800" smtClean="0">
                <a:sym typeface="Wingdings"/>
              </a:rPr>
              <a:t>Chọn lọc hàng loạt giống vật nuôi là gì???</a:t>
            </a:r>
            <a:endParaRPr lang="vi-VN" sz="4800"/>
          </a:p>
        </p:txBody>
      </p:sp>
      <p:sp>
        <p:nvSpPr>
          <p:cNvPr id="6" name="TextBox 5"/>
          <p:cNvSpPr txBox="1"/>
          <p:nvPr/>
        </p:nvSpPr>
        <p:spPr>
          <a:xfrm>
            <a:off x="0" y="1981200"/>
            <a:ext cx="9144000" cy="3785652"/>
          </a:xfrm>
          <a:prstGeom prst="rect">
            <a:avLst/>
          </a:prstGeom>
          <a:noFill/>
        </p:spPr>
        <p:txBody>
          <a:bodyPr wrap="square" rtlCol="0">
            <a:spAutoFit/>
          </a:bodyPr>
          <a:lstStyle/>
          <a:p>
            <a:r>
              <a:rPr lang="en-US" sz="4000" smtClean="0"/>
              <a:t>  </a:t>
            </a:r>
            <a:r>
              <a:rPr lang="en-US" sz="4000" smtClean="0">
                <a:sym typeface="Wingdings"/>
              </a:rPr>
              <a:t>Chọn lọc hàng loạt giống vật nuôi là:</a:t>
            </a:r>
          </a:p>
          <a:p>
            <a:r>
              <a:rPr lang="en-US" sz="4000">
                <a:sym typeface="Wingdings"/>
              </a:rPr>
              <a:t> </a:t>
            </a:r>
            <a:r>
              <a:rPr lang="en-US" sz="4000" smtClean="0">
                <a:sym typeface="Wingdings"/>
              </a:rPr>
              <a:t>  Là phương pháp dựa vào các tiêu chuẩn đã định trước, rồi căn cứ vào sức sản xuất của từng vật nuôi để chọn lựa từ trong đàn vật nuôi những cá thể tốt nhất để làm giống.</a:t>
            </a:r>
            <a:endParaRPr lang="vi-VN" sz="4000"/>
          </a:p>
        </p:txBody>
      </p:sp>
      <p:sp>
        <p:nvSpPr>
          <p:cNvPr id="7" name="Action Button: Home 6">
            <a:hlinkClick r:id="rId2" action="ppaction://hlinksldjump" highlightClick="1"/>
          </p:cNvPr>
          <p:cNvSpPr/>
          <p:nvPr/>
        </p:nvSpPr>
        <p:spPr>
          <a:xfrm>
            <a:off x="8305800" y="6019800"/>
            <a:ext cx="8382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39" presetClass="entr" presetSubtype="0" accel="10000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descr="1234567890.jpg"/>
          <p:cNvPicPr>
            <a:picLocks noGrp="1" noChangeAspect="1"/>
          </p:cNvPicPr>
          <p:nvPr>
            <p:ph idx="1"/>
          </p:nvPr>
        </p:nvPicPr>
        <p:blipFill>
          <a:blip r:embed="rId2"/>
          <a:stretch>
            <a:fillRect/>
          </a:stretch>
        </p:blipFill>
        <p:spPr>
          <a:xfrm>
            <a:off x="0" y="0"/>
            <a:ext cx="9144000" cy="6858000"/>
          </a:xfrm>
        </p:spPr>
      </p:pic>
      <p:sp>
        <p:nvSpPr>
          <p:cNvPr id="7" name="Oval Callout 6"/>
          <p:cNvSpPr/>
          <p:nvPr/>
        </p:nvSpPr>
        <p:spPr>
          <a:xfrm>
            <a:off x="1219200" y="228600"/>
            <a:ext cx="4419600" cy="3124200"/>
          </a:xfrm>
          <a:prstGeom prst="wedgeEllipseCallout">
            <a:avLst>
              <a:gd name="adj1" fmla="val 49298"/>
              <a:gd name="adj2" fmla="val 5411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pic>
        <p:nvPicPr>
          <p:cNvPr id="8" name="Picture 7" descr="1233.jpg"/>
          <p:cNvPicPr>
            <a:picLocks noChangeAspect="1"/>
          </p:cNvPicPr>
          <p:nvPr/>
        </p:nvPicPr>
        <p:blipFill>
          <a:blip r:embed="rId3"/>
          <a:stretch>
            <a:fillRect/>
          </a:stretch>
        </p:blipFill>
        <p:spPr>
          <a:xfrm rot="20328190">
            <a:off x="2007931" y="1084801"/>
            <a:ext cx="3113109" cy="1473044"/>
          </a:xfrm>
          <a:prstGeom prst="rect">
            <a:avLst/>
          </a:prstGeom>
        </p:spPr>
      </p:pic>
      <p:sp>
        <p:nvSpPr>
          <p:cNvPr id="9" name="Action Button: Home 8">
            <a:hlinkClick r:id="rId4" action="ppaction://hlinksldjump" highlightClick="1"/>
          </p:cNvPr>
          <p:cNvSpPr/>
          <p:nvPr/>
        </p:nvSpPr>
        <p:spPr>
          <a:xfrm>
            <a:off x="8305800" y="6019800"/>
            <a:ext cx="8382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5" name="Horizontal Scroll 4"/>
          <p:cNvSpPr/>
          <p:nvPr/>
        </p:nvSpPr>
        <p:spPr>
          <a:xfrm>
            <a:off x="457200" y="381000"/>
            <a:ext cx="8229600" cy="1600200"/>
          </a:xfrm>
          <a:prstGeom prst="horizont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vi-VN"/>
          </a:p>
        </p:txBody>
      </p:sp>
      <p:sp>
        <p:nvSpPr>
          <p:cNvPr id="6" name="TextBox 5"/>
          <p:cNvSpPr txBox="1"/>
          <p:nvPr/>
        </p:nvSpPr>
        <p:spPr>
          <a:xfrm>
            <a:off x="838200" y="762000"/>
            <a:ext cx="7696200" cy="830997"/>
          </a:xfrm>
          <a:prstGeom prst="rect">
            <a:avLst/>
          </a:prstGeom>
          <a:noFill/>
        </p:spPr>
        <p:txBody>
          <a:bodyPr wrap="square" rtlCol="0">
            <a:spAutoFit/>
          </a:bodyPr>
          <a:lstStyle/>
          <a:p>
            <a:pPr algn="ctr"/>
            <a:r>
              <a:rPr lang="en-US" sz="4800" smtClean="0">
                <a:solidFill>
                  <a:srgbClr val="FFFF00"/>
                </a:solidFill>
              </a:rPr>
              <a:t>Bài 34: Nhân giống vật nuôi.</a:t>
            </a:r>
            <a:endParaRPr lang="vi-VN" sz="4800">
              <a:solidFill>
                <a:srgbClr val="FFFF00"/>
              </a:solidFill>
            </a:endParaRPr>
          </a:p>
        </p:txBody>
      </p:sp>
      <p:graphicFrame>
        <p:nvGraphicFramePr>
          <p:cNvPr id="87" name="Content Placeholder 86"/>
          <p:cNvGraphicFramePr>
            <a:graphicFrameLocks noGrp="1"/>
          </p:cNvGraphicFramePr>
          <p:nvPr>
            <p:ph idx="1"/>
          </p:nvPr>
        </p:nvGraphicFramePr>
        <p:xfrm>
          <a:off x="685800" y="1600200"/>
          <a:ext cx="8229600" cy="289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9" name="Content Placeholder 86"/>
          <p:cNvGraphicFramePr>
            <a:graphicFrameLocks/>
          </p:cNvGraphicFramePr>
          <p:nvPr/>
        </p:nvGraphicFramePr>
        <p:xfrm>
          <a:off x="685800" y="3962401"/>
          <a:ext cx="8229600" cy="28955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ction Button: Home 6">
            <a:hlinkClick r:id="rId12" action="ppaction://hlinksldjump" highlightClick="1"/>
          </p:cNvPr>
          <p:cNvSpPr/>
          <p:nvPr/>
        </p:nvSpPr>
        <p:spPr>
          <a:xfrm>
            <a:off x="8229600" y="6019800"/>
            <a:ext cx="9144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fade">
                                      <p:cBhvr>
                                        <p:cTn id="41" dur="800" decel="100000"/>
                                        <p:tgtEl>
                                          <p:spTgt spid="87"/>
                                        </p:tgtEl>
                                      </p:cBhvr>
                                    </p:animEffect>
                                    <p:anim calcmode="lin" valueType="num">
                                      <p:cBhvr>
                                        <p:cTn id="42" dur="800" decel="100000" fill="hold"/>
                                        <p:tgtEl>
                                          <p:spTgt spid="87"/>
                                        </p:tgtEl>
                                        <p:attrNameLst>
                                          <p:attrName>style.rotation</p:attrName>
                                        </p:attrNameLst>
                                      </p:cBhvr>
                                      <p:tavLst>
                                        <p:tav tm="0">
                                          <p:val>
                                            <p:fltVal val="-90"/>
                                          </p:val>
                                        </p:tav>
                                        <p:tav tm="100000">
                                          <p:val>
                                            <p:fltVal val="0"/>
                                          </p:val>
                                        </p:tav>
                                      </p:tavLst>
                                    </p:anim>
                                    <p:anim calcmode="lin" valueType="num">
                                      <p:cBhvr>
                                        <p:cTn id="43" dur="800" decel="100000" fill="hold"/>
                                        <p:tgtEl>
                                          <p:spTgt spid="87"/>
                                        </p:tgtEl>
                                        <p:attrNameLst>
                                          <p:attrName>ppt_x</p:attrName>
                                        </p:attrNameLst>
                                      </p:cBhvr>
                                      <p:tavLst>
                                        <p:tav tm="0">
                                          <p:val>
                                            <p:strVal val="#ppt_x+0.4"/>
                                          </p:val>
                                        </p:tav>
                                        <p:tav tm="100000">
                                          <p:val>
                                            <p:strVal val="#ppt_x-0.05"/>
                                          </p:val>
                                        </p:tav>
                                      </p:tavLst>
                                    </p:anim>
                                    <p:anim calcmode="lin" valueType="num">
                                      <p:cBhvr>
                                        <p:cTn id="44" dur="800" decel="100000" fill="hold"/>
                                        <p:tgtEl>
                                          <p:spTgt spid="8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par>
                                <p:cTn id="47" presetID="30" presetClass="entr" presetSubtype="0"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fade">
                                      <p:cBhvr>
                                        <p:cTn id="49" dur="800" decel="100000"/>
                                        <p:tgtEl>
                                          <p:spTgt spid="89"/>
                                        </p:tgtEl>
                                      </p:cBhvr>
                                    </p:animEffect>
                                    <p:anim calcmode="lin" valueType="num">
                                      <p:cBhvr>
                                        <p:cTn id="50" dur="800" decel="100000" fill="hold"/>
                                        <p:tgtEl>
                                          <p:spTgt spid="89"/>
                                        </p:tgtEl>
                                        <p:attrNameLst>
                                          <p:attrName>style.rotation</p:attrName>
                                        </p:attrNameLst>
                                      </p:cBhvr>
                                      <p:tavLst>
                                        <p:tav tm="0">
                                          <p:val>
                                            <p:fltVal val="-90"/>
                                          </p:val>
                                        </p:tav>
                                        <p:tav tm="100000">
                                          <p:val>
                                            <p:fltVal val="0"/>
                                          </p:val>
                                        </p:tav>
                                      </p:tavLst>
                                    </p:anim>
                                    <p:anim calcmode="lin" valueType="num">
                                      <p:cBhvr>
                                        <p:cTn id="51" dur="800" decel="100000" fill="hold"/>
                                        <p:tgtEl>
                                          <p:spTgt spid="89"/>
                                        </p:tgtEl>
                                        <p:attrNameLst>
                                          <p:attrName>ppt_x</p:attrName>
                                        </p:attrNameLst>
                                      </p:cBhvr>
                                      <p:tavLst>
                                        <p:tav tm="0">
                                          <p:val>
                                            <p:strVal val="#ppt_x+0.4"/>
                                          </p:val>
                                        </p:tav>
                                        <p:tav tm="100000">
                                          <p:val>
                                            <p:strVal val="#ppt_x-0.05"/>
                                          </p:val>
                                        </p:tav>
                                      </p:tavLst>
                                    </p:anim>
                                    <p:anim calcmode="lin" valueType="num">
                                      <p:cBhvr>
                                        <p:cTn id="52" dur="800" decel="100000" fill="hold"/>
                                        <p:tgtEl>
                                          <p:spTgt spid="89"/>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9"/>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87" grpId="0">
        <p:bldAsOne/>
      </p:bldGraphic>
      <p:bldGraphic spid="8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19458" name="AutoShape 2" descr="Káº¿t quáº£ hÃ¬nh áº£nh cho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9460"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9462" name="AutoShape 6"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9464" name="AutoShape 8" descr="Káº¿t quáº£ hÃ¬nh áº£nh cho background past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9466" name="AutoShape 10"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12" name="Content Placeholder 11" descr="zxcQSW.jpg"/>
          <p:cNvPicPr>
            <a:picLocks noGrp="1" noChangeAspect="1"/>
          </p:cNvPicPr>
          <p:nvPr>
            <p:ph idx="1"/>
          </p:nvPr>
        </p:nvPicPr>
        <p:blipFill>
          <a:blip r:embed="rId2"/>
          <a:stretch>
            <a:fillRect/>
          </a:stretch>
        </p:blipFill>
        <p:spPr>
          <a:xfrm>
            <a:off x="0" y="0"/>
            <a:ext cx="9144000" cy="6858000"/>
          </a:xfrm>
        </p:spPr>
      </p:pic>
      <p:sp>
        <p:nvSpPr>
          <p:cNvPr id="19468" name="AutoShape 12"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3" name="TextBox 12"/>
          <p:cNvSpPr txBox="1"/>
          <p:nvPr/>
        </p:nvSpPr>
        <p:spPr>
          <a:xfrm>
            <a:off x="304800" y="762000"/>
            <a:ext cx="4724400" cy="646331"/>
          </a:xfrm>
          <a:prstGeom prst="rect">
            <a:avLst/>
          </a:prstGeom>
          <a:noFill/>
        </p:spPr>
        <p:txBody>
          <a:bodyPr wrap="square" rtlCol="0">
            <a:spAutoFit/>
          </a:bodyPr>
          <a:lstStyle/>
          <a:p>
            <a:pPr marL="342900" indent="-342900">
              <a:buAutoNum type="arabicPeriod"/>
            </a:pPr>
            <a:r>
              <a:rPr lang="en-US" sz="3600" smtClean="0">
                <a:solidFill>
                  <a:schemeClr val="bg1"/>
                </a:solidFill>
                <a:latin typeface="Times New Roman" pitchFamily="18" charset="0"/>
                <a:cs typeface="Times New Roman" pitchFamily="18" charset="0"/>
              </a:rPr>
              <a:t>Thế nào là chọn phối?</a:t>
            </a:r>
          </a:p>
        </p:txBody>
      </p:sp>
      <p:cxnSp>
        <p:nvCxnSpPr>
          <p:cNvPr id="15" name="Straight Connector 14"/>
          <p:cNvCxnSpPr/>
          <p:nvPr/>
        </p:nvCxnSpPr>
        <p:spPr>
          <a:xfrm rot="16200000" flipH="1">
            <a:off x="2361406" y="4039394"/>
            <a:ext cx="5563394" cy="75406"/>
          </a:xfrm>
          <a:prstGeom prst="line">
            <a:avLst/>
          </a:prstGeom>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0" y="1"/>
            <a:ext cx="9144000" cy="769441"/>
          </a:xfrm>
          <a:prstGeom prst="rect">
            <a:avLst/>
          </a:prstGeom>
          <a:noFill/>
        </p:spPr>
        <p:txBody>
          <a:bodyPr wrap="square" rtlCol="0">
            <a:spAutoFit/>
          </a:bodyPr>
          <a:lstStyle/>
          <a:p>
            <a:pPr algn="ctr"/>
            <a:r>
              <a:rPr lang="en-US" sz="4400" b="1" smtClean="0">
                <a:solidFill>
                  <a:schemeClr val="bg1"/>
                </a:solidFill>
                <a:latin typeface="Times New Roman" pitchFamily="18" charset="0"/>
                <a:cs typeface="Times New Roman" pitchFamily="18" charset="0"/>
              </a:rPr>
              <a:t>Bài 34 : Nhân giống vật nuôi</a:t>
            </a:r>
            <a:endParaRPr lang="vi-VN" sz="4400" b="1">
              <a:solidFill>
                <a:schemeClr val="bg1"/>
              </a:solidFill>
              <a:latin typeface="Times New Roman" pitchFamily="18" charset="0"/>
              <a:cs typeface="Times New Roman" pitchFamily="18" charset="0"/>
            </a:endParaRPr>
          </a:p>
        </p:txBody>
      </p:sp>
      <p:sp>
        <p:nvSpPr>
          <p:cNvPr id="29" name="Cloud Callout 28"/>
          <p:cNvSpPr/>
          <p:nvPr/>
        </p:nvSpPr>
        <p:spPr>
          <a:xfrm>
            <a:off x="5410200" y="2133600"/>
            <a:ext cx="3505200" cy="28956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30" name="TextBox 29"/>
          <p:cNvSpPr txBox="1"/>
          <p:nvPr/>
        </p:nvSpPr>
        <p:spPr>
          <a:xfrm>
            <a:off x="6019800" y="2590800"/>
            <a:ext cx="2286000" cy="1938992"/>
          </a:xfrm>
          <a:prstGeom prst="rect">
            <a:avLst/>
          </a:prstGeom>
          <a:noFill/>
        </p:spPr>
        <p:txBody>
          <a:bodyPr wrap="square" rtlCol="0">
            <a:spAutoFit/>
          </a:bodyPr>
          <a:lstStyle/>
          <a:p>
            <a:pPr algn="ctr"/>
            <a:r>
              <a:rPr lang="en-US" sz="4000" smtClean="0">
                <a:solidFill>
                  <a:srgbClr val="7030A0"/>
                </a:solidFill>
                <a:latin typeface="Times New Roman" pitchFamily="18" charset="0"/>
                <a:cs typeface="Times New Roman" pitchFamily="18" charset="0"/>
              </a:rPr>
              <a:t>Thế nào là chọn phối ???</a:t>
            </a:r>
            <a:endParaRPr lang="vi-VN" sz="4000">
              <a:solidFill>
                <a:srgbClr val="7030A0"/>
              </a:solidFill>
              <a:latin typeface="Times New Roman" pitchFamily="18" charset="0"/>
              <a:cs typeface="Times New Roman" pitchFamily="18" charset="0"/>
            </a:endParaRPr>
          </a:p>
        </p:txBody>
      </p:sp>
      <p:sp>
        <p:nvSpPr>
          <p:cNvPr id="31" name="TextBox 30"/>
          <p:cNvSpPr txBox="1"/>
          <p:nvPr/>
        </p:nvSpPr>
        <p:spPr>
          <a:xfrm>
            <a:off x="304800" y="1219200"/>
            <a:ext cx="4800600" cy="4832092"/>
          </a:xfrm>
          <a:prstGeom prst="rect">
            <a:avLst/>
          </a:prstGeom>
          <a:noFill/>
        </p:spPr>
        <p:txBody>
          <a:bodyPr wrap="square" rtlCol="0">
            <a:spAutoFit/>
          </a:bodyPr>
          <a:lstStyle/>
          <a:p>
            <a:pPr marL="342900" indent="-342900"/>
            <a:r>
              <a:rPr lang="en-US" sz="2800" smtClean="0">
                <a:solidFill>
                  <a:schemeClr val="bg1"/>
                </a:solidFill>
                <a:latin typeface="Times New Roman" pitchFamily="18" charset="0"/>
                <a:cs typeface="Times New Roman" pitchFamily="18" charset="0"/>
              </a:rPr>
              <a:t> </a:t>
            </a:r>
          </a:p>
          <a:p>
            <a:pPr marL="342900" indent="-342900"/>
            <a:r>
              <a:rPr lang="en-US" sz="2800" smtClean="0">
                <a:solidFill>
                  <a:schemeClr val="bg1"/>
                </a:solidFill>
                <a:latin typeface="Times New Roman" pitchFamily="18" charset="0"/>
                <a:cs typeface="Times New Roman" pitchFamily="18" charset="0"/>
              </a:rPr>
              <a:t>  </a:t>
            </a:r>
            <a:r>
              <a:rPr lang="en-US" sz="2800" smtClean="0">
                <a:solidFill>
                  <a:schemeClr val="bg1"/>
                </a:solidFill>
                <a:latin typeface="Times New Roman" pitchFamily="18" charset="0"/>
                <a:cs typeface="Times New Roman" pitchFamily="18" charset="0"/>
                <a:sym typeface="Wingdings"/>
              </a:rPr>
              <a:t> Chọn con đực ghép đôi với con cái cho sinh sản theo mục đích chăn nuôi gọi là chọn đôi giao phối.</a:t>
            </a:r>
          </a:p>
          <a:p>
            <a:pPr marL="342900" indent="-342900"/>
            <a:r>
              <a:rPr lang="en-US" sz="2800" smtClean="0">
                <a:solidFill>
                  <a:schemeClr val="bg1"/>
                </a:solidFill>
                <a:latin typeface="Times New Roman" pitchFamily="18" charset="0"/>
                <a:cs typeface="Times New Roman" pitchFamily="18" charset="0"/>
                <a:sym typeface="Wingdings"/>
              </a:rPr>
              <a:t>   Chọn phối là nhằm phát huy tác dụng của chọn lọc giống. Chất lượng của đời sau sẽ đánh giá được việc chọn lọc và chọn phối giống có đúng hay không đúng.</a:t>
            </a:r>
            <a:endParaRPr lang="vi-VN" sz="2800"/>
          </a:p>
        </p:txBody>
      </p:sp>
      <p:sp>
        <p:nvSpPr>
          <p:cNvPr id="18" name="Cloud Callout 17"/>
          <p:cNvSpPr/>
          <p:nvPr/>
        </p:nvSpPr>
        <p:spPr>
          <a:xfrm>
            <a:off x="5410200" y="2133600"/>
            <a:ext cx="3505200" cy="28956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19" name="TextBox 18"/>
          <p:cNvSpPr txBox="1"/>
          <p:nvPr/>
        </p:nvSpPr>
        <p:spPr>
          <a:xfrm>
            <a:off x="5791200" y="2514600"/>
            <a:ext cx="2590800" cy="2062103"/>
          </a:xfrm>
          <a:prstGeom prst="rect">
            <a:avLst/>
          </a:prstGeom>
          <a:noFill/>
        </p:spPr>
        <p:txBody>
          <a:bodyPr wrap="square" rtlCol="0">
            <a:spAutoFit/>
          </a:bodyPr>
          <a:lstStyle/>
          <a:p>
            <a:pPr algn="ctr"/>
            <a:r>
              <a:rPr lang="en-US" sz="3200" smtClean="0">
                <a:solidFill>
                  <a:srgbClr val="7030A0"/>
                </a:solidFill>
              </a:rPr>
              <a:t>Chất lượng của đời sau sẽ đánh giá được cái gì???</a:t>
            </a:r>
            <a:endParaRPr lang="vi-VN" sz="3200">
              <a:solidFill>
                <a:srgbClr val="7030A0"/>
              </a:solidFill>
            </a:endParaRPr>
          </a:p>
        </p:txBody>
      </p:sp>
      <p:sp>
        <p:nvSpPr>
          <p:cNvPr id="20" name="Action Button: Home 19">
            <a:hlinkClick r:id="rId3" action="ppaction://hlinksldjump" highlightClick="1"/>
          </p:cNvPr>
          <p:cNvSpPr/>
          <p:nvPr/>
        </p:nvSpPr>
        <p:spPr>
          <a:xfrm>
            <a:off x="8229600" y="6019800"/>
            <a:ext cx="9144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decel="50000" fill="hold">
                                          <p:stCondLst>
                                            <p:cond delay="0"/>
                                          </p:stCondLst>
                                        </p:cTn>
                                        <p:tgtEl>
                                          <p:spTgt spid="1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strVal val="#ppt_w*0.70"/>
                                          </p:val>
                                        </p:tav>
                                        <p:tav tm="100000">
                                          <p:val>
                                            <p:strVal val="#ppt_w"/>
                                          </p:val>
                                        </p:tav>
                                      </p:tavLst>
                                    </p:anim>
                                    <p:anim calcmode="lin" valueType="num">
                                      <p:cBhvr>
                                        <p:cTn id="20" dur="1000" fill="hold"/>
                                        <p:tgtEl>
                                          <p:spTgt spid="29"/>
                                        </p:tgtEl>
                                        <p:attrNameLst>
                                          <p:attrName>ppt_h</p:attrName>
                                        </p:attrNameLst>
                                      </p:cBhvr>
                                      <p:tavLst>
                                        <p:tav tm="0">
                                          <p:val>
                                            <p:strVal val="#ppt_h"/>
                                          </p:val>
                                        </p:tav>
                                        <p:tav tm="100000">
                                          <p:val>
                                            <p:strVal val="#ppt_h"/>
                                          </p:val>
                                        </p:tav>
                                      </p:tavLst>
                                    </p:anim>
                                    <p:animEffect transition="in" filter="fade">
                                      <p:cBhvr>
                                        <p:cTn id="21" dur="1000"/>
                                        <p:tgtEl>
                                          <p:spTgt spid="29"/>
                                        </p:tgtEl>
                                      </p:cBhvr>
                                    </p:animEffect>
                                  </p:childTnLst>
                                </p:cTn>
                              </p:par>
                              <p:par>
                                <p:cTn id="22" presetID="55" presetClass="entr" presetSubtype="0" fill="hold" nodeType="with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 calcmode="lin" valueType="num">
                                      <p:cBhvr>
                                        <p:cTn id="24" dur="1000" fill="hold"/>
                                        <p:tgtEl>
                                          <p:spTgt spid="30">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30">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3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1">
                                            <p:txEl>
                                              <p:pRg st="1" end="1"/>
                                            </p:txEl>
                                          </p:spTgt>
                                        </p:tgtEl>
                                        <p:attrNameLst>
                                          <p:attrName>style.visibility</p:attrName>
                                        </p:attrNameLst>
                                      </p:cBhvr>
                                      <p:to>
                                        <p:strVal val="visible"/>
                                      </p:to>
                                    </p:set>
                                    <p:anim from="(-#ppt_w/2)" to="(#ppt_x)" calcmode="lin" valueType="num">
                                      <p:cBhvr>
                                        <p:cTn id="31" dur="600" fill="hold">
                                          <p:stCondLst>
                                            <p:cond delay="0"/>
                                          </p:stCondLst>
                                        </p:cTn>
                                        <p:tgtEl>
                                          <p:spTgt spid="31">
                                            <p:txEl>
                                              <p:pRg st="1" end="1"/>
                                            </p:txEl>
                                          </p:spTgt>
                                        </p:tgtEl>
                                        <p:attrNameLst>
                                          <p:attrName>ppt_x</p:attrName>
                                        </p:attrNameLst>
                                      </p:cBhvr>
                                    </p:anim>
                                    <p:anim from="0" to="-1.0" calcmode="lin" valueType="num">
                                      <p:cBhvr>
                                        <p:cTn id="32" dur="200" decel="50000" autoRev="1" fill="hold">
                                          <p:stCondLst>
                                            <p:cond delay="600"/>
                                          </p:stCondLst>
                                        </p:cTn>
                                        <p:tgtEl>
                                          <p:spTgt spid="31">
                                            <p:txEl>
                                              <p:pRg st="1" end="1"/>
                                            </p:txEl>
                                          </p:spTgt>
                                        </p:tgtEl>
                                        <p:attrNameLst>
                                          <p:attrName>xshear</p:attrName>
                                        </p:attrNameLst>
                                      </p:cBhvr>
                                    </p:anim>
                                    <p:animScale>
                                      <p:cBhvr>
                                        <p:cTn id="33" dur="200" decel="100000" autoRev="1" fill="hold">
                                          <p:stCondLst>
                                            <p:cond delay="600"/>
                                          </p:stCondLst>
                                        </p:cTn>
                                        <p:tgtEl>
                                          <p:spTgt spid="31">
                                            <p:txEl>
                                              <p:pRg st="1" end="1"/>
                                            </p:txEl>
                                          </p:spTgt>
                                        </p:tgtEl>
                                      </p:cBhvr>
                                      <p:from x="100000" y="100000"/>
                                      <p:to x="80000" y="100000"/>
                                    </p:animScale>
                                    <p:anim by="(#ppt_h/3+#ppt_w*0.1)" calcmode="lin" valueType="num">
                                      <p:cBhvr additive="sum">
                                        <p:cTn id="34" dur="200" decel="100000" autoRev="1" fill="hold">
                                          <p:stCondLst>
                                            <p:cond delay="600"/>
                                          </p:stCondLst>
                                        </p:cTn>
                                        <p:tgtEl>
                                          <p:spTgt spid="31">
                                            <p:txEl>
                                              <p:pRg st="1" end="1"/>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2000"/>
                                        <p:tgtEl>
                                          <p:spTgt spid="29"/>
                                        </p:tgtEl>
                                      </p:cBhvr>
                                    </p:animEffect>
                                    <p:set>
                                      <p:cBhvr>
                                        <p:cTn id="39" dur="1" fill="hold">
                                          <p:stCondLst>
                                            <p:cond delay="1999"/>
                                          </p:stCondLst>
                                        </p:cTn>
                                        <p:tgtEl>
                                          <p:spTgt spid="29"/>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2000"/>
                                        <p:tgtEl>
                                          <p:spTgt spid="30">
                                            <p:txEl>
                                              <p:pRg st="0" end="0"/>
                                            </p:txEl>
                                          </p:spTgt>
                                        </p:tgtEl>
                                      </p:cBhvr>
                                    </p:animEffect>
                                    <p:set>
                                      <p:cBhvr>
                                        <p:cTn id="42" dur="1" fill="hold">
                                          <p:stCondLst>
                                            <p:cond delay="1999"/>
                                          </p:stCondLst>
                                        </p:cTn>
                                        <p:tgtEl>
                                          <p:spTgt spid="30">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from="(-#ppt_w/2)" to="(#ppt_x)" calcmode="lin" valueType="num">
                                      <p:cBhvr>
                                        <p:cTn id="47" dur="600" fill="hold">
                                          <p:stCondLst>
                                            <p:cond delay="0"/>
                                          </p:stCondLst>
                                        </p:cTn>
                                        <p:tgtEl>
                                          <p:spTgt spid="18"/>
                                        </p:tgtEl>
                                        <p:attrNameLst>
                                          <p:attrName>ppt_x</p:attrName>
                                        </p:attrNameLst>
                                      </p:cBhvr>
                                    </p:anim>
                                    <p:anim from="0" to="-1.0" calcmode="lin" valueType="num">
                                      <p:cBhvr>
                                        <p:cTn id="48" dur="200" decel="50000" autoRev="1" fill="hold">
                                          <p:stCondLst>
                                            <p:cond delay="600"/>
                                          </p:stCondLst>
                                        </p:cTn>
                                        <p:tgtEl>
                                          <p:spTgt spid="18"/>
                                        </p:tgtEl>
                                        <p:attrNameLst>
                                          <p:attrName>xshear</p:attrName>
                                        </p:attrNameLst>
                                      </p:cBhvr>
                                    </p:anim>
                                    <p:animScale>
                                      <p:cBhvr>
                                        <p:cTn id="49" dur="200" decel="100000" autoRev="1" fill="hold">
                                          <p:stCondLst>
                                            <p:cond delay="600"/>
                                          </p:stCondLst>
                                        </p:cTn>
                                        <p:tgtEl>
                                          <p:spTgt spid="18"/>
                                        </p:tgtEl>
                                      </p:cBhvr>
                                      <p:from x="100000" y="100000"/>
                                      <p:to x="80000" y="100000"/>
                                    </p:animScale>
                                    <p:anim by="(#ppt_h/3+#ppt_w*0.1)" calcmode="lin" valueType="num">
                                      <p:cBhvr additive="sum">
                                        <p:cTn id="50" dur="200" decel="100000" autoRev="1" fill="hold">
                                          <p:stCondLst>
                                            <p:cond delay="600"/>
                                          </p:stCondLst>
                                        </p:cTn>
                                        <p:tgtEl>
                                          <p:spTgt spid="18"/>
                                        </p:tgtEl>
                                        <p:attrNameLst>
                                          <p:attrName>ppt_x</p:attrName>
                                        </p:attrNameLst>
                                      </p:cBhvr>
                                    </p:anim>
                                  </p:childTnLst>
                                </p:cTn>
                              </p:par>
                              <p:par>
                                <p:cTn id="51" presetID="34" presetClass="entr" presetSubtype="0" fill="hold" nodeType="with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 from="(-#ppt_w/2)" to="(#ppt_x)" calcmode="lin" valueType="num">
                                      <p:cBhvr>
                                        <p:cTn id="53" dur="600" fill="hold">
                                          <p:stCondLst>
                                            <p:cond delay="0"/>
                                          </p:stCondLst>
                                        </p:cTn>
                                        <p:tgtEl>
                                          <p:spTgt spid="19">
                                            <p:txEl>
                                              <p:pRg st="0" end="0"/>
                                            </p:txEl>
                                          </p:spTgt>
                                        </p:tgtEl>
                                        <p:attrNameLst>
                                          <p:attrName>ppt_x</p:attrName>
                                        </p:attrNameLst>
                                      </p:cBhvr>
                                    </p:anim>
                                    <p:anim from="0" to="-1.0" calcmode="lin" valueType="num">
                                      <p:cBhvr>
                                        <p:cTn id="54" dur="200" decel="50000" autoRev="1" fill="hold">
                                          <p:stCondLst>
                                            <p:cond delay="600"/>
                                          </p:stCondLst>
                                        </p:cTn>
                                        <p:tgtEl>
                                          <p:spTgt spid="19">
                                            <p:txEl>
                                              <p:pRg st="0" end="0"/>
                                            </p:txEl>
                                          </p:spTgt>
                                        </p:tgtEl>
                                        <p:attrNameLst>
                                          <p:attrName>xshear</p:attrName>
                                        </p:attrNameLst>
                                      </p:cBhvr>
                                    </p:anim>
                                    <p:animScale>
                                      <p:cBhvr>
                                        <p:cTn id="55" dur="200" decel="100000" autoRev="1" fill="hold">
                                          <p:stCondLst>
                                            <p:cond delay="600"/>
                                          </p:stCondLst>
                                        </p:cTn>
                                        <p:tgtEl>
                                          <p:spTgt spid="19">
                                            <p:txEl>
                                              <p:pRg st="0" end="0"/>
                                            </p:txEl>
                                          </p:spTgt>
                                        </p:tgtEl>
                                      </p:cBhvr>
                                      <p:from x="100000" y="100000"/>
                                      <p:to x="80000" y="100000"/>
                                    </p:animScale>
                                    <p:anim by="(#ppt_h/3+#ppt_w*0.1)" calcmode="lin" valueType="num">
                                      <p:cBhvr additive="sum">
                                        <p:cTn id="56" dur="200" decel="100000" autoRev="1" fill="hold">
                                          <p:stCondLst>
                                            <p:cond delay="600"/>
                                          </p:stCondLst>
                                        </p:cTn>
                                        <p:tgtEl>
                                          <p:spTgt spid="19">
                                            <p:txEl>
                                              <p:pRg st="0" end="0"/>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31">
                                            <p:txEl>
                                              <p:pRg st="2" end="2"/>
                                            </p:txEl>
                                          </p:spTgt>
                                        </p:tgtEl>
                                        <p:attrNameLst>
                                          <p:attrName>style.visibility</p:attrName>
                                        </p:attrNameLst>
                                      </p:cBhvr>
                                      <p:to>
                                        <p:strVal val="visible"/>
                                      </p:to>
                                    </p:set>
                                    <p:anim calcmode="lin" valueType="num">
                                      <p:cBhvr>
                                        <p:cTn id="61" dur="500" fill="hold"/>
                                        <p:tgtEl>
                                          <p:spTgt spid="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9" presetClass="exit" presetSubtype="0" fill="hold" grpId="1" nodeType="clickEffect">
                                  <p:stCondLst>
                                    <p:cond delay="0"/>
                                  </p:stCondLst>
                                  <p:childTnLst>
                                    <p:anim calcmode="lin" valueType="num">
                                      <p:cBhvr>
                                        <p:cTn id="68" dur="2000"/>
                                        <p:tgtEl>
                                          <p:spTgt spid="18"/>
                                        </p:tgtEl>
                                        <p:attrNameLst>
                                          <p:attrName>ppt_x</p:attrName>
                                        </p:attrNameLst>
                                      </p:cBhvr>
                                      <p:tavLst>
                                        <p:tav tm="0">
                                          <p:val>
                                            <p:strVal val="ppt_x"/>
                                          </p:val>
                                        </p:tav>
                                        <p:tav tm="100000">
                                          <p:val>
                                            <p:strVal val="ppt_x-.2"/>
                                          </p:val>
                                        </p:tav>
                                      </p:tavLst>
                                    </p:anim>
                                    <p:anim calcmode="lin" valueType="num">
                                      <p:cBhvr>
                                        <p:cTn id="69" dur="2000"/>
                                        <p:tgtEl>
                                          <p:spTgt spid="18"/>
                                        </p:tgtEl>
                                        <p:attrNameLst>
                                          <p:attrName>ppt_y</p:attrName>
                                        </p:attrNameLst>
                                      </p:cBhvr>
                                      <p:tavLst>
                                        <p:tav tm="0">
                                          <p:val>
                                            <p:strVal val="ppt_y"/>
                                          </p:val>
                                        </p:tav>
                                        <p:tav tm="100000">
                                          <p:val>
                                            <p:strVal val="ppt_y"/>
                                          </p:val>
                                        </p:tav>
                                      </p:tavLst>
                                    </p:anim>
                                    <p:animEffect transition="out" filter="fade">
                                      <p:cBhvr>
                                        <p:cTn id="70" dur="2000"/>
                                        <p:tgtEl>
                                          <p:spTgt spid="18"/>
                                        </p:tgtEl>
                                      </p:cBhvr>
                                    </p:animEffect>
                                    <p:set>
                                      <p:cBhvr>
                                        <p:cTn id="71" dur="1" fill="hold">
                                          <p:stCondLst>
                                            <p:cond delay="1999"/>
                                          </p:stCondLst>
                                        </p:cTn>
                                        <p:tgtEl>
                                          <p:spTgt spid="18"/>
                                        </p:tgtEl>
                                        <p:attrNameLst>
                                          <p:attrName>style.visibility</p:attrName>
                                        </p:attrNameLst>
                                      </p:cBhvr>
                                      <p:to>
                                        <p:strVal val="hidden"/>
                                      </p:to>
                                    </p:set>
                                  </p:childTnLst>
                                </p:cTn>
                              </p:par>
                              <p:par>
                                <p:cTn id="72" presetID="29" presetClass="exit" presetSubtype="0" fill="hold" nodeType="withEffect">
                                  <p:stCondLst>
                                    <p:cond delay="0"/>
                                  </p:stCondLst>
                                  <p:childTnLst>
                                    <p:anim calcmode="lin" valueType="num">
                                      <p:cBhvr>
                                        <p:cTn id="73" dur="2000"/>
                                        <p:tgtEl>
                                          <p:spTgt spid="19">
                                            <p:txEl>
                                              <p:pRg st="0" end="0"/>
                                            </p:txEl>
                                          </p:spTgt>
                                        </p:tgtEl>
                                        <p:attrNameLst>
                                          <p:attrName>ppt_x</p:attrName>
                                        </p:attrNameLst>
                                      </p:cBhvr>
                                      <p:tavLst>
                                        <p:tav tm="0">
                                          <p:val>
                                            <p:strVal val="ppt_x"/>
                                          </p:val>
                                        </p:tav>
                                        <p:tav tm="100000">
                                          <p:val>
                                            <p:strVal val="ppt_x-.2"/>
                                          </p:val>
                                        </p:tav>
                                      </p:tavLst>
                                    </p:anim>
                                    <p:anim calcmode="lin" valueType="num">
                                      <p:cBhvr>
                                        <p:cTn id="74" dur="2000"/>
                                        <p:tgtEl>
                                          <p:spTgt spid="19">
                                            <p:txEl>
                                              <p:pRg st="0" end="0"/>
                                            </p:txEl>
                                          </p:spTgt>
                                        </p:tgtEl>
                                        <p:attrNameLst>
                                          <p:attrName>ppt_y</p:attrName>
                                        </p:attrNameLst>
                                      </p:cBhvr>
                                      <p:tavLst>
                                        <p:tav tm="0">
                                          <p:val>
                                            <p:strVal val="ppt_y"/>
                                          </p:val>
                                        </p:tav>
                                        <p:tav tm="100000">
                                          <p:val>
                                            <p:strVal val="ppt_y"/>
                                          </p:val>
                                        </p:tav>
                                      </p:tavLst>
                                    </p:anim>
                                    <p:animEffect transition="out" filter="fade">
                                      <p:cBhvr>
                                        <p:cTn id="75" dur="2000"/>
                                        <p:tgtEl>
                                          <p:spTgt spid="19">
                                            <p:txEl>
                                              <p:pRg st="0" end="0"/>
                                            </p:txEl>
                                          </p:spTgt>
                                        </p:tgtEl>
                                      </p:cBhvr>
                                    </p:animEffect>
                                    <p:set>
                                      <p:cBhvr>
                                        <p:cTn id="76" dur="1" fill="hold">
                                          <p:stCondLst>
                                            <p:cond delay="1999"/>
                                          </p:stCondLst>
                                        </p:cTn>
                                        <p:tgtEl>
                                          <p:spTgt spid="1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descr="0000000000000000000000000000000000000000000000000.jpg"/>
          <p:cNvPicPr>
            <a:picLocks noGrp="1" noChangeAspect="1"/>
          </p:cNvPicPr>
          <p:nvPr>
            <p:ph idx="1"/>
          </p:nvPr>
        </p:nvPicPr>
        <p:blipFill>
          <a:blip r:embed="rId2"/>
          <a:stretch>
            <a:fillRect/>
          </a:stretch>
        </p:blipFill>
        <p:spPr>
          <a:xfrm>
            <a:off x="0" y="8826"/>
            <a:ext cx="9144000" cy="6849174"/>
          </a:xfrm>
        </p:spPr>
      </p:pic>
      <p:sp>
        <p:nvSpPr>
          <p:cNvPr id="18434" name="AutoShape 2"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18436"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 name="TextBox 6"/>
          <p:cNvSpPr txBox="1"/>
          <p:nvPr/>
        </p:nvSpPr>
        <p:spPr>
          <a:xfrm>
            <a:off x="533400" y="0"/>
            <a:ext cx="7772400" cy="769441"/>
          </a:xfrm>
          <a:prstGeom prst="rect">
            <a:avLst/>
          </a:prstGeom>
          <a:noFill/>
        </p:spPr>
        <p:txBody>
          <a:bodyPr wrap="square" rtlCol="0">
            <a:spAutoFit/>
          </a:bodyPr>
          <a:lstStyle/>
          <a:p>
            <a:pPr algn="ctr"/>
            <a:r>
              <a:rPr lang="en-US" sz="4400" b="1" smtClean="0">
                <a:solidFill>
                  <a:schemeClr val="bg1"/>
                </a:solidFill>
                <a:latin typeface="Times New Roman" pitchFamily="18" charset="0"/>
                <a:cs typeface="Times New Roman" pitchFamily="18" charset="0"/>
              </a:rPr>
              <a:t>Bài 34 : Nhân giống vật nuôi</a:t>
            </a:r>
            <a:endParaRPr lang="vi-VN" sz="4400" b="1">
              <a:solidFill>
                <a:schemeClr val="bg1"/>
              </a:solidFill>
              <a:latin typeface="Times New Roman" pitchFamily="18" charset="0"/>
              <a:cs typeface="Times New Roman" pitchFamily="18" charset="0"/>
            </a:endParaRPr>
          </a:p>
        </p:txBody>
      </p:sp>
      <p:cxnSp>
        <p:nvCxnSpPr>
          <p:cNvPr id="9" name="Straight Connector 8"/>
          <p:cNvCxnSpPr/>
          <p:nvPr/>
        </p:nvCxnSpPr>
        <p:spPr>
          <a:xfrm rot="16200000" flipH="1">
            <a:off x="2552700" y="3848100"/>
            <a:ext cx="5943600" cy="76200"/>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228600" y="1066800"/>
            <a:ext cx="5257800" cy="1200329"/>
          </a:xfrm>
          <a:prstGeom prst="rect">
            <a:avLst/>
          </a:prstGeom>
          <a:noFill/>
        </p:spPr>
        <p:txBody>
          <a:bodyPr wrap="square" rtlCol="0">
            <a:spAutoFit/>
          </a:bodyPr>
          <a:lstStyle/>
          <a:p>
            <a:r>
              <a:rPr lang="en-US" sz="3600" smtClean="0">
                <a:solidFill>
                  <a:schemeClr val="bg1"/>
                </a:solidFill>
              </a:rPr>
              <a:t>2.Các phương pháp chọn phối</a:t>
            </a:r>
            <a:endParaRPr lang="vi-VN" sz="3600">
              <a:solidFill>
                <a:schemeClr val="bg1"/>
              </a:solidFill>
            </a:endParaRPr>
          </a:p>
        </p:txBody>
      </p:sp>
      <p:sp>
        <p:nvSpPr>
          <p:cNvPr id="15" name="TextBox 14"/>
          <p:cNvSpPr txBox="1"/>
          <p:nvPr/>
        </p:nvSpPr>
        <p:spPr>
          <a:xfrm>
            <a:off x="304800" y="2438400"/>
            <a:ext cx="5105400" cy="2308324"/>
          </a:xfrm>
          <a:prstGeom prst="rect">
            <a:avLst/>
          </a:prstGeom>
          <a:noFill/>
        </p:spPr>
        <p:txBody>
          <a:bodyPr wrap="square" rtlCol="0">
            <a:spAutoFit/>
          </a:bodyPr>
          <a:lstStyle/>
          <a:p>
            <a:r>
              <a:rPr lang="vi-VN" sz="3600" smtClean="0">
                <a:solidFill>
                  <a:schemeClr val="bg1"/>
                </a:solidFill>
                <a:latin typeface="Times New Roman" pitchFamily="18" charset="0"/>
                <a:cs typeface="Times New Roman" pitchFamily="18" charset="0"/>
                <a:sym typeface="Wingdings"/>
              </a:rPr>
              <a:t></a:t>
            </a:r>
            <a:r>
              <a:rPr lang="en-US" sz="3600" smtClean="0">
                <a:solidFill>
                  <a:schemeClr val="bg1"/>
                </a:solidFill>
                <a:latin typeface="Times New Roman" pitchFamily="18" charset="0"/>
                <a:cs typeface="Times New Roman" pitchFamily="18" charset="0"/>
                <a:sym typeface="Wingdings"/>
              </a:rPr>
              <a:t> Tùy theo mục đích của công tác giống mà có phương pháp chọn giống khác nhau:</a:t>
            </a:r>
            <a:endParaRPr lang="vi-VN" sz="36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p:cTn id="16"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Content Placeholder 4" descr="0000000000000000000aaaaa.jpg"/>
          <p:cNvPicPr>
            <a:picLocks noGrp="1" noChangeAspect="1"/>
          </p:cNvPicPr>
          <p:nvPr>
            <p:ph idx="1"/>
          </p:nvPr>
        </p:nvPicPr>
        <p:blipFill>
          <a:blip r:embed="rId2"/>
          <a:stretch>
            <a:fillRect/>
          </a:stretch>
        </p:blipFill>
        <p:spPr>
          <a:xfrm>
            <a:off x="0" y="0"/>
            <a:ext cx="9144001" cy="6858000"/>
          </a:xfrm>
        </p:spPr>
      </p:pic>
      <p:sp>
        <p:nvSpPr>
          <p:cNvPr id="17410" name="AutoShape 2"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cxnSp>
        <p:nvCxnSpPr>
          <p:cNvPr id="7" name="Straight Connector 6"/>
          <p:cNvCxnSpPr>
            <a:endCxn id="5" idx="2"/>
          </p:cNvCxnSpPr>
          <p:nvPr/>
        </p:nvCxnSpPr>
        <p:spPr>
          <a:xfrm rot="5400000">
            <a:off x="1676401" y="3962400"/>
            <a:ext cx="57912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3" name="TextBox 12"/>
          <p:cNvSpPr txBox="1"/>
          <p:nvPr/>
        </p:nvSpPr>
        <p:spPr>
          <a:xfrm>
            <a:off x="0" y="914400"/>
            <a:ext cx="4495800" cy="584775"/>
          </a:xfrm>
          <a:prstGeom prst="rect">
            <a:avLst/>
          </a:prstGeom>
          <a:noFill/>
        </p:spPr>
        <p:txBody>
          <a:bodyPr wrap="square" rtlCol="0">
            <a:spAutoFit/>
          </a:bodyPr>
          <a:lstStyle/>
          <a:p>
            <a:r>
              <a:rPr lang="en-US" sz="3200" smtClean="0">
                <a:solidFill>
                  <a:schemeClr val="bg1"/>
                </a:solidFill>
                <a:latin typeface="Times New Roman" pitchFamily="18" charset="0"/>
                <a:cs typeface="Times New Roman" pitchFamily="18" charset="0"/>
                <a:sym typeface="Wingdings"/>
              </a:rPr>
              <a:t>  Chọn phối giống nhau</a:t>
            </a:r>
            <a:endParaRPr lang="vi-VN" sz="3200">
              <a:solidFill>
                <a:schemeClr val="bg1"/>
              </a:solidFill>
              <a:latin typeface="Times New Roman" pitchFamily="18" charset="0"/>
              <a:cs typeface="Times New Roman" pitchFamily="18" charset="0"/>
            </a:endParaRPr>
          </a:p>
        </p:txBody>
      </p:sp>
      <p:sp>
        <p:nvSpPr>
          <p:cNvPr id="14" name="TextBox 13"/>
          <p:cNvSpPr txBox="1"/>
          <p:nvPr/>
        </p:nvSpPr>
        <p:spPr>
          <a:xfrm>
            <a:off x="4572000" y="990600"/>
            <a:ext cx="4572000" cy="584775"/>
          </a:xfrm>
          <a:prstGeom prst="rect">
            <a:avLst/>
          </a:prstGeom>
          <a:noFill/>
        </p:spPr>
        <p:txBody>
          <a:bodyPr wrap="square" rtlCol="0">
            <a:spAutoFit/>
          </a:bodyPr>
          <a:lstStyle/>
          <a:p>
            <a:r>
              <a:rPr lang="en-US" sz="3200" smtClean="0">
                <a:solidFill>
                  <a:schemeClr val="bg1"/>
                </a:solidFill>
                <a:latin typeface="Times New Roman" pitchFamily="18" charset="0"/>
                <a:cs typeface="Times New Roman" pitchFamily="18" charset="0"/>
                <a:sym typeface="Wingdings"/>
              </a:rPr>
              <a:t> Chọn phối khác nhau</a:t>
            </a:r>
            <a:endParaRPr lang="vi-VN" sz="1400">
              <a:solidFill>
                <a:schemeClr val="bg1"/>
              </a:solidFill>
              <a:latin typeface="Times New Roman" pitchFamily="18" charset="0"/>
              <a:cs typeface="Times New Roman" pitchFamily="18" charset="0"/>
            </a:endParaRPr>
          </a:p>
        </p:txBody>
      </p:sp>
      <p:sp>
        <p:nvSpPr>
          <p:cNvPr id="16" name="TextBox 15"/>
          <p:cNvSpPr txBox="1"/>
          <p:nvPr/>
        </p:nvSpPr>
        <p:spPr>
          <a:xfrm>
            <a:off x="228600" y="1752600"/>
            <a:ext cx="3962400" cy="1569660"/>
          </a:xfrm>
          <a:prstGeom prst="rect">
            <a:avLst/>
          </a:prstGeom>
          <a:noFill/>
        </p:spPr>
        <p:txBody>
          <a:bodyPr wrap="square" rtlCol="0">
            <a:spAutoFit/>
          </a:bodyPr>
          <a:lstStyle/>
          <a:p>
            <a:r>
              <a:rPr lang="vi-VN" sz="2400" smtClean="0">
                <a:solidFill>
                  <a:schemeClr val="bg1"/>
                </a:solidFill>
                <a:latin typeface="Times New Roman" pitchFamily="18" charset="0"/>
                <a:cs typeface="Times New Roman" pitchFamily="18" charset="0"/>
                <a:sym typeface="Wingdings"/>
              </a:rPr>
              <a:t></a:t>
            </a:r>
            <a:r>
              <a:rPr lang="en-US" sz="2400" smtClean="0">
                <a:solidFill>
                  <a:schemeClr val="bg1"/>
                </a:solidFill>
                <a:latin typeface="Times New Roman" pitchFamily="18" charset="0"/>
                <a:cs typeface="Times New Roman" pitchFamily="18" charset="0"/>
                <a:sym typeface="Wingdings"/>
              </a:rPr>
              <a:t> Muốn nhân lên một giống tốt đã có thì chọn ghép con đực với con cái trong cùng giống đó.</a:t>
            </a:r>
            <a:endParaRPr lang="vi-VN" sz="2400">
              <a:solidFill>
                <a:schemeClr val="bg1"/>
              </a:solidFill>
              <a:latin typeface="Times New Roman" pitchFamily="18" charset="0"/>
              <a:cs typeface="Times New Roman" pitchFamily="18" charset="0"/>
            </a:endParaRPr>
          </a:p>
        </p:txBody>
      </p:sp>
      <p:sp>
        <p:nvSpPr>
          <p:cNvPr id="17" name="TextBox 16"/>
          <p:cNvSpPr txBox="1"/>
          <p:nvPr/>
        </p:nvSpPr>
        <p:spPr>
          <a:xfrm>
            <a:off x="228600" y="3352800"/>
            <a:ext cx="4038600" cy="1569660"/>
          </a:xfrm>
          <a:prstGeom prst="rect">
            <a:avLst/>
          </a:prstGeom>
          <a:noFill/>
        </p:spPr>
        <p:txBody>
          <a:bodyPr wrap="square" rtlCol="0">
            <a:spAutoFit/>
          </a:bodyPr>
          <a:lstStyle/>
          <a:p>
            <a:r>
              <a:rPr lang="vi-VN" sz="2400" smtClean="0">
                <a:solidFill>
                  <a:schemeClr val="bg1"/>
                </a:solidFill>
                <a:latin typeface="Times New Roman" pitchFamily="18" charset="0"/>
                <a:cs typeface="Times New Roman" pitchFamily="18" charset="0"/>
                <a:sym typeface="Wingdings"/>
              </a:rPr>
              <a:t></a:t>
            </a:r>
            <a:r>
              <a:rPr lang="en-US" sz="2400" smtClean="0">
                <a:solidFill>
                  <a:schemeClr val="bg1"/>
                </a:solidFill>
                <a:latin typeface="Times New Roman" pitchFamily="18" charset="0"/>
                <a:cs typeface="Times New Roman" pitchFamily="18" charset="0"/>
                <a:sym typeface="Wingdings"/>
              </a:rPr>
              <a:t> VD: Chọn phối lợn (heo) Ỉ đực với lợn Ỉ cái sẽ được thế hệ sau đều là những lợn Ỉ (cùng giống với bố mẹ).</a:t>
            </a:r>
            <a:endParaRPr lang="vi-VN" sz="2400">
              <a:solidFill>
                <a:schemeClr val="bg1"/>
              </a:solidFill>
              <a:latin typeface="Times New Roman" pitchFamily="18" charset="0"/>
              <a:cs typeface="Times New Roman" pitchFamily="18" charset="0"/>
            </a:endParaRPr>
          </a:p>
        </p:txBody>
      </p:sp>
      <p:sp>
        <p:nvSpPr>
          <p:cNvPr id="18" name="TextBox 17"/>
          <p:cNvSpPr txBox="1"/>
          <p:nvPr/>
        </p:nvSpPr>
        <p:spPr>
          <a:xfrm>
            <a:off x="4876800" y="1828800"/>
            <a:ext cx="3733800" cy="1200329"/>
          </a:xfrm>
          <a:prstGeom prst="rect">
            <a:avLst/>
          </a:prstGeom>
          <a:noFill/>
        </p:spPr>
        <p:txBody>
          <a:bodyPr wrap="square" rtlCol="0">
            <a:spAutoFit/>
          </a:bodyPr>
          <a:lstStyle/>
          <a:p>
            <a:r>
              <a:rPr lang="vi-VN" sz="2400" smtClean="0">
                <a:solidFill>
                  <a:schemeClr val="bg1"/>
                </a:solidFill>
                <a:latin typeface="Times New Roman" pitchFamily="18" charset="0"/>
                <a:cs typeface="Times New Roman" pitchFamily="18" charset="0"/>
                <a:sym typeface="Wingdings"/>
              </a:rPr>
              <a:t></a:t>
            </a:r>
            <a:r>
              <a:rPr lang="en-US" sz="2400" smtClean="0">
                <a:solidFill>
                  <a:schemeClr val="bg1"/>
                </a:solidFill>
                <a:latin typeface="Times New Roman" pitchFamily="18" charset="0"/>
                <a:cs typeface="Times New Roman" pitchFamily="18" charset="0"/>
                <a:sym typeface="Wingdings"/>
              </a:rPr>
              <a:t> Muốn lai tạo thì chọn con ghép con đực với con cái khác giống nhau. </a:t>
            </a:r>
            <a:endParaRPr lang="vi-VN" sz="2400">
              <a:solidFill>
                <a:schemeClr val="bg1"/>
              </a:solidFill>
              <a:latin typeface="Times New Roman" pitchFamily="18" charset="0"/>
              <a:cs typeface="Times New Roman" pitchFamily="18" charset="0"/>
            </a:endParaRPr>
          </a:p>
        </p:txBody>
      </p:sp>
      <p:sp>
        <p:nvSpPr>
          <p:cNvPr id="19" name="TextBox 18"/>
          <p:cNvSpPr txBox="1"/>
          <p:nvPr/>
        </p:nvSpPr>
        <p:spPr>
          <a:xfrm>
            <a:off x="4876800" y="3276600"/>
            <a:ext cx="3505200" cy="3416320"/>
          </a:xfrm>
          <a:prstGeom prst="rect">
            <a:avLst/>
          </a:prstGeom>
          <a:noFill/>
        </p:spPr>
        <p:txBody>
          <a:bodyPr wrap="square" rtlCol="0">
            <a:spAutoFit/>
          </a:bodyPr>
          <a:lstStyle/>
          <a:p>
            <a:r>
              <a:rPr lang="en-US" sz="2400" smtClean="0">
                <a:solidFill>
                  <a:schemeClr val="bg1"/>
                </a:solidFill>
                <a:latin typeface="Times New Roman" pitchFamily="18" charset="0"/>
                <a:cs typeface="Times New Roman" pitchFamily="18" charset="0"/>
                <a:sym typeface="Wingdings"/>
              </a:rPr>
              <a:t> VD: Chọn phối gà giống Rốt (có sức sản xuất cao) với gà mái giống Ri (thịt ngon, dễ nuôi, sức đề kháng cao nhưng sức sản xuất thấp) được thế hệ sau là gà lai Rốt-Ri (vừa có khả năng thích nghi tốt, lại có sức sản xuất cao.</a:t>
            </a:r>
            <a:endParaRPr lang="vi-VN" sz="2400">
              <a:solidFill>
                <a:schemeClr val="bg1"/>
              </a:solidFill>
              <a:latin typeface="Times New Roman" pitchFamily="18" charset="0"/>
              <a:cs typeface="Times New Roman" pitchFamily="18" charset="0"/>
            </a:endParaRPr>
          </a:p>
        </p:txBody>
      </p:sp>
      <p:sp>
        <p:nvSpPr>
          <p:cNvPr id="20484" name="AutoShape 4" descr="Káº¿t quáº£ hÃ¬nh áº£nh cho hÃ¬nh lá»£n Ba XuyÃ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86" name="AutoShape 6" descr="Káº¿t quáº£ hÃ¬nh áº£nh cho hÃ¬nh lá»£n Ba XuyÃª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92" name="AutoShape 12" descr="Káº¿t quáº£ hÃ¬nh áº£nh cho hÃ¬nh áº£nh lá»£n lan ÄÆ¡ r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94" name="AutoShape 14" descr="Káº¿t quáº£ hÃ¬nh áº£nh cho hÃ¬nh áº£nh lá»£n lan ÄÆ¡ r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496" name="AutoShape 16" descr="Káº¿t quáº£ hÃ¬nh áº£nh cho hÃ¬nh áº£nh lá»£n lan ÄÆ¡ r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1" name="Rectangle 20"/>
          <p:cNvSpPr/>
          <p:nvPr/>
        </p:nvSpPr>
        <p:spPr>
          <a:xfrm>
            <a:off x="1143000" y="0"/>
            <a:ext cx="7053534" cy="769441"/>
          </a:xfrm>
          <a:prstGeom prst="rect">
            <a:avLst/>
          </a:prstGeom>
        </p:spPr>
        <p:txBody>
          <a:bodyPr wrap="none">
            <a:spAutoFit/>
          </a:bodyPr>
          <a:lstStyle/>
          <a:p>
            <a:pPr algn="ctr"/>
            <a:r>
              <a:rPr lang="en-US" sz="4400" b="1" smtClean="0">
                <a:solidFill>
                  <a:schemeClr val="bg1"/>
                </a:solidFill>
                <a:latin typeface="Times New Roman" pitchFamily="18" charset="0"/>
                <a:cs typeface="Times New Roman" pitchFamily="18" charset="0"/>
              </a:rPr>
              <a:t>Bài 34 : Nhân giống vật nuôi</a:t>
            </a:r>
            <a:endParaRPr lang="vi-VN" sz="4400" b="1">
              <a:solidFill>
                <a:schemeClr val="bg1"/>
              </a:solidFill>
              <a:latin typeface="Times New Roman" pitchFamily="18" charset="0"/>
              <a:cs typeface="Times New Roman" pitchFamily="18" charset="0"/>
            </a:endParaRPr>
          </a:p>
        </p:txBody>
      </p:sp>
      <p:sp>
        <p:nvSpPr>
          <p:cNvPr id="22" name="Action Button: Home 21">
            <a:hlinkClick r:id="rId3" action="ppaction://hlinksldjump" highlightClick="1"/>
          </p:cNvPr>
          <p:cNvSpPr/>
          <p:nvPr/>
        </p:nvSpPr>
        <p:spPr>
          <a:xfrm>
            <a:off x="8229600" y="6019800"/>
            <a:ext cx="914400" cy="8382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p:cTn id="20"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 from="(-#ppt_w/2)" to="(#ppt_x)" calcmode="lin" valueType="num">
                                      <p:cBhvr>
                                        <p:cTn id="27" dur="600" fill="hold">
                                          <p:stCondLst>
                                            <p:cond delay="0"/>
                                          </p:stCondLst>
                                        </p:cTn>
                                        <p:tgtEl>
                                          <p:spTgt spid="14">
                                            <p:txEl>
                                              <p:pRg st="0" end="0"/>
                                            </p:txEl>
                                          </p:spTgt>
                                        </p:tgtEl>
                                        <p:attrNameLst>
                                          <p:attrName>ppt_x</p:attrName>
                                        </p:attrNameLst>
                                      </p:cBhvr>
                                    </p:anim>
                                    <p:anim from="0" to="-1.0" calcmode="lin" valueType="num">
                                      <p:cBhvr>
                                        <p:cTn id="28" dur="200" decel="50000" autoRev="1" fill="hold">
                                          <p:stCondLst>
                                            <p:cond delay="600"/>
                                          </p:stCondLst>
                                        </p:cTn>
                                        <p:tgtEl>
                                          <p:spTgt spid="14">
                                            <p:txEl>
                                              <p:pRg st="0" end="0"/>
                                            </p:txEl>
                                          </p:spTgt>
                                        </p:tgtEl>
                                        <p:attrNameLst>
                                          <p:attrName>xshear</p:attrName>
                                        </p:attrNameLst>
                                      </p:cBhvr>
                                    </p:anim>
                                    <p:animScale>
                                      <p:cBhvr>
                                        <p:cTn id="29" dur="200" decel="100000" autoRev="1" fill="hold">
                                          <p:stCondLst>
                                            <p:cond delay="600"/>
                                          </p:stCondLst>
                                        </p:cTn>
                                        <p:tgtEl>
                                          <p:spTgt spid="14">
                                            <p:txEl>
                                              <p:pRg st="0" end="0"/>
                                            </p:txEl>
                                          </p:spTgt>
                                        </p:tgtEl>
                                      </p:cBhvr>
                                      <p:from x="100000" y="100000"/>
                                      <p:to x="80000" y="100000"/>
                                    </p:animScale>
                                    <p:anim by="(#ppt_h/3+#ppt_w*0.1)" calcmode="lin" valueType="num">
                                      <p:cBhvr additive="sum">
                                        <p:cTn id="30" dur="200" decel="100000" autoRev="1" fill="hold">
                                          <p:stCondLst>
                                            <p:cond delay="600"/>
                                          </p:stCondLst>
                                        </p:cTn>
                                        <p:tgtEl>
                                          <p:spTgt spid="14">
                                            <p:txEl>
                                              <p:pRg st="0" end="0"/>
                                            </p:txEl>
                                          </p:spTgt>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p:cTn id="35" dur="500" fill="hold"/>
                                        <p:tgtEl>
                                          <p:spTgt spid="18">
                                            <p:txEl>
                                              <p:pRg st="0" end="0"/>
                                            </p:txEl>
                                          </p:spTgt>
                                        </p:tgtEl>
                                        <p:attrNameLst>
                                          <p:attrName>ppt_w</p:attrName>
                                        </p:attrNameLst>
                                      </p:cBhvr>
                                      <p:tavLst>
                                        <p:tav tm="0">
                                          <p:val>
                                            <p:strVal val="#ppt_w*0.05"/>
                                          </p:val>
                                        </p:tav>
                                        <p:tav tm="100000">
                                          <p:val>
                                            <p:strVal val="#ppt_w"/>
                                          </p:val>
                                        </p:tav>
                                      </p:tavLst>
                                    </p:anim>
                                    <p:anim calcmode="lin" valueType="num">
                                      <p:cBhvr>
                                        <p:cTn id="36" dur="500" fill="hold"/>
                                        <p:tgtEl>
                                          <p:spTgt spid="18">
                                            <p:txEl>
                                              <p:pRg st="0" end="0"/>
                                            </p:txEl>
                                          </p:spTgt>
                                        </p:tgtEl>
                                        <p:attrNameLst>
                                          <p:attrName>ppt_h</p:attrName>
                                        </p:attrNameLst>
                                      </p:cBhvr>
                                      <p:tavLst>
                                        <p:tav tm="0">
                                          <p:val>
                                            <p:strVal val="#ppt_h"/>
                                          </p:val>
                                        </p:tav>
                                        <p:tav tm="100000">
                                          <p:val>
                                            <p:strVal val="#ppt_h"/>
                                          </p:val>
                                        </p:tav>
                                      </p:tavLst>
                                    </p:anim>
                                    <p:anim calcmode="lin" valueType="num">
                                      <p:cBhvr>
                                        <p:cTn id="37" dur="500" fill="hold"/>
                                        <p:tgtEl>
                                          <p:spTgt spid="18">
                                            <p:txEl>
                                              <p:pRg st="0" end="0"/>
                                            </p:txEl>
                                          </p:spTgt>
                                        </p:tgtEl>
                                        <p:attrNameLst>
                                          <p:attrName>ppt_x</p:attrName>
                                        </p:attrNameLst>
                                      </p:cBhvr>
                                      <p:tavLst>
                                        <p:tav tm="0">
                                          <p:val>
                                            <p:strVal val="#ppt_x-.2"/>
                                          </p:val>
                                        </p:tav>
                                        <p:tav tm="100000">
                                          <p:val>
                                            <p:strVal val="#ppt_x"/>
                                          </p:val>
                                        </p:tav>
                                      </p:tavLst>
                                    </p:anim>
                                    <p:anim calcmode="lin" valueType="num">
                                      <p:cBhvr>
                                        <p:cTn id="38" dur="500" fill="hold"/>
                                        <p:tgtEl>
                                          <p:spTgt spid="18">
                                            <p:txEl>
                                              <p:pRg st="0" end="0"/>
                                            </p:txEl>
                                          </p:spTgt>
                                        </p:tgtEl>
                                        <p:attrNameLst>
                                          <p:attrName>ppt_y</p:attrName>
                                        </p:attrNameLst>
                                      </p:cBhvr>
                                      <p:tavLst>
                                        <p:tav tm="0">
                                          <p:val>
                                            <p:strVal val="#ppt_y"/>
                                          </p:val>
                                        </p:tav>
                                        <p:tav tm="100000">
                                          <p:val>
                                            <p:strVal val="#ppt_y"/>
                                          </p:val>
                                        </p:tav>
                                      </p:tavLst>
                                    </p:anim>
                                    <p:animEffect transition="in" filter="fade">
                                      <p:cBhvr>
                                        <p:cTn id="39" dur="500"/>
                                        <p:tgtEl>
                                          <p:spTgt spid="1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 calcmode="lin" valueType="num">
                                      <p:cBhvr>
                                        <p:cTn id="4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1109</Words>
  <Application>Microsoft Office PowerPoint</Application>
  <PresentationFormat>On-screen Show (4:3)</PresentationFormat>
  <Paragraphs>105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6300 Pro</dc:creator>
  <cp:lastModifiedBy>HH</cp:lastModifiedBy>
  <cp:revision>17</cp:revision>
  <dcterms:created xsi:type="dcterms:W3CDTF">2019-02-25T13:23:25Z</dcterms:created>
  <dcterms:modified xsi:type="dcterms:W3CDTF">2020-04-07T10:58:33Z</dcterms:modified>
</cp:coreProperties>
</file>