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34"/>
  </p:notesMasterIdLst>
  <p:sldIdLst>
    <p:sldId id="320" r:id="rId2"/>
    <p:sldId id="301" r:id="rId3"/>
    <p:sldId id="347" r:id="rId4"/>
    <p:sldId id="303" r:id="rId5"/>
    <p:sldId id="336" r:id="rId6"/>
    <p:sldId id="328" r:id="rId7"/>
    <p:sldId id="329" r:id="rId8"/>
    <p:sldId id="327" r:id="rId9"/>
    <p:sldId id="331" r:id="rId10"/>
    <p:sldId id="330" r:id="rId11"/>
    <p:sldId id="337" r:id="rId12"/>
    <p:sldId id="334" r:id="rId13"/>
    <p:sldId id="338" r:id="rId14"/>
    <p:sldId id="285" r:id="rId15"/>
    <p:sldId id="284" r:id="rId16"/>
    <p:sldId id="335" r:id="rId17"/>
    <p:sldId id="314" r:id="rId18"/>
    <p:sldId id="315" r:id="rId19"/>
    <p:sldId id="348" r:id="rId20"/>
    <p:sldId id="350" r:id="rId21"/>
    <p:sldId id="339" r:id="rId22"/>
    <p:sldId id="340" r:id="rId23"/>
    <p:sldId id="341" r:id="rId24"/>
    <p:sldId id="342" r:id="rId25"/>
    <p:sldId id="343" r:id="rId26"/>
    <p:sldId id="349" r:id="rId27"/>
    <p:sldId id="344" r:id="rId28"/>
    <p:sldId id="345" r:id="rId29"/>
    <p:sldId id="346" r:id="rId30"/>
    <p:sldId id="306" r:id="rId31"/>
    <p:sldId id="326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A8FF"/>
    <a:srgbClr val="CCCCFF"/>
    <a:srgbClr val="9933FF"/>
    <a:srgbClr val="FFFF00"/>
    <a:srgbClr val="FF5050"/>
    <a:srgbClr val="CC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29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43CCB20-5E61-4671-BBA3-D1D301969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C26F2B-0E22-4467-BEEE-905BA7D1C2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1ACD5A-F00C-401F-8683-50EC19DF5A49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E3BD2A7E-FD80-4165-B15D-1F90949FB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8E670DA3-3430-49FF-BC07-EF0AA0156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75343-F3D5-4302-B670-8444FC1B5B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10ED55-9DB7-4062-9175-47D382F0F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B368B2-8748-4BE5-BE1B-5F6623DC1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5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8153C1A5-C889-406C-A32F-43730C276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CA8D0593-92BE-4299-9247-2AB8027B3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3200"/>
              <a:t>Hình thức phổ biến là luân canh cây trồng cạn với cây trồng nước. ( cây lúa với 1 cây trồng cạn khác)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/>
              <a:t>Yêu cầu hs cho ví dụ minh hoạ, nhận xét, 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0CBD81B3-730C-4249-B030-4D3524A54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6933F4E-4B9C-4A88-B7F8-9F3303FFBBEE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6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C229CDA3-377E-457D-9892-0AD4BCDB46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="" xmlns:a16="http://schemas.microsoft.com/office/drawing/2014/main" id="{07D11660-A0BC-4FD5-AA4C-850A86F6B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327E6973-0314-425B-B221-A96613810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55BBD21-ACBF-4F65-AB57-8BD4EA843F4F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69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D95B58-2FFF-4D69-9864-37ECB10F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EEA3E-4CB4-492C-90B5-0933D560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B41E-1F77-467D-A6C7-6394931B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C1344-8BCF-43CC-B88E-B670695D2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76152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B8537A-FBBA-4317-8F52-3A5E9C02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50E0A-AA66-486B-BB4E-16C94D0F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FD2B27-42F0-4206-8867-88483DA7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56E26-8983-4BF1-B6F3-0F4D22FA4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87846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B04EC-7B23-4844-B6ED-E87539B1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A1E4A2-02D8-44BA-82DB-C695B0B3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3FC860-0D87-4D54-A32D-E5D5EA3B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0E58F-061D-4EFF-8F7D-9D49B07A1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12851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4254B1-F098-4897-84D0-2481D012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EC7F92-C3F0-499E-A635-E2C178A5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FADE2-5D78-455A-8497-D0B1A631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BDF1A-CC77-482F-B3F8-0CCBA656A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008969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7C4B1-1E92-409A-8B6D-115EADC1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FC1CD-980C-448B-A130-F0274E6C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A8011-FCFF-489D-ACE6-53302036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6AD0F-25D9-4FCD-ACD1-D8EC4EDB7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876052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B36969C-89AB-436D-A791-37480D3A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06CCA24-FC23-4AED-ACA4-2470EFD1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F455A94-1A96-406C-90E0-C3A7E0EC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0CCDA-21E2-412E-A1FC-AB9A7A327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92606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589DB42-A1D6-40BF-AC24-062D656B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FC8FC65-EA3A-4CD3-A4A3-2EE09588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04EED0F-9865-4196-A85E-329EBA1B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FA797-2840-42E3-9B45-D258FE4CA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936036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3416CC7-F0AC-410E-8DFF-FF791F22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1EBA1D9-8298-46D3-9042-ABF2A310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53713DF-10F8-4B09-8615-1F4C99E9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A8904-1EDA-41DD-8CDB-905C9F2B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093960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23F8313-FED0-4F81-A56A-C7583217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F8EA874-C222-4EBC-86F4-99F73CD9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2AF480A-CCF5-441D-BB84-AAE4705A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7020-7815-46DE-93C7-0DEC79E26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38294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3778C26-8BA3-4157-8251-AE61D94E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EE56E63-E786-4AF6-9745-283ED8C6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D10B9BC-8D1C-49F9-A2B6-41DF20F3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943B-87A6-4943-95C0-6014CFA07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20278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6637BB7-5D61-4AE4-A604-33734A1B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D782CAA-E1BD-407B-9D3F-842D8B35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D6B25CE-1E2C-45CE-A3A1-90E00FA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2376-D8C0-4DA7-9A91-D944D873C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29178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66BE7B10-A60F-4D53-B390-3DCB2C664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7EAACD8-AF13-4628-B188-57066CAAF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D57341-B614-4D51-9082-800C57FD5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6D3E7-72FC-4A14-BD98-B60563471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8B32BB-B28D-47F8-876C-6B74CB9C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C9482F-9AF3-4BA3-A6C6-C0413C8EC0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>
    <p:checker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7660D7F-990E-4ABF-857B-6FFE15B503D8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6099596" cy="19589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="" xmlns:a16="http://schemas.microsoft.com/office/drawing/2014/main" id="{B77C13DB-07C6-4769-99FD-1553A4CD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709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I. Luân canh, xen canh, tăng vụ</a:t>
            </a:r>
          </a:p>
        </p:txBody>
      </p:sp>
      <p:pic>
        <p:nvPicPr>
          <p:cNvPr id="3" name="Picture 15" descr="RuongLua">
            <a:extLst>
              <a:ext uri="{FF2B5EF4-FFF2-40B4-BE49-F238E27FC236}">
                <a16:creationId xmlns="" xmlns:a16="http://schemas.microsoft.com/office/drawing/2014/main" id="{93B54EFA-4D23-E549-9ABB-500636A4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7" y="-1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2">
            <a:extLst>
              <a:ext uri="{FF2B5EF4-FFF2-40B4-BE49-F238E27FC236}">
                <a16:creationId xmlns="" xmlns:a16="http://schemas.microsoft.com/office/drawing/2014/main" id="{D53391DB-0114-4FBB-ABE5-8C524B76750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04800"/>
          <a:ext cx="8534400" cy="6348414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Mức độ tiêu thụ chất dinh dưỡng </a:t>
                      </a: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từ thấp đến cao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Khả năng chống chịu sâu bệnh hại </a:t>
                      </a: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từ thấp đến cao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1- Cây họ đậu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1-Cây ăn quả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 Cây lấy củ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2-Cây rau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3- Cây rau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3- Cây họ đậu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4- Cây ăn quả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4- Cây lấy củ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5- Cây ngũ cốc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5- Cây ngũ cốc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789BB1C-11E3-4B48-B0D6-5202AD7CB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2514600"/>
            <a:ext cx="9144000" cy="3170238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Lưu ý: Khi xây dựng công thức luân canh cần chú ý đến mức độ tiêu thụ dinh dưỡng và khả năng chống chịu sâu,</a:t>
            </a:r>
          </a:p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bệnh hại</a:t>
            </a:r>
          </a:p>
          <a:p>
            <a:pPr algn="ctr"/>
            <a:endParaRPr lang="en-US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§0186">
            <a:extLst>
              <a:ext uri="{FF2B5EF4-FFF2-40B4-BE49-F238E27FC236}">
                <a16:creationId xmlns="" xmlns:a16="http://schemas.microsoft.com/office/drawing/2014/main" id="{B01AB7A3-CBEB-4248-9BF3-A78AA3DC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24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2">
            <a:extLst>
              <a:ext uri="{FF2B5EF4-FFF2-40B4-BE49-F238E27FC236}">
                <a16:creationId xmlns="" xmlns:a16="http://schemas.microsoft.com/office/drawing/2014/main" id="{866484A9-8A67-4320-8E8F-3E7EBD94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838"/>
            <a:ext cx="4343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>
            <a:extLst>
              <a:ext uri="{FF2B5EF4-FFF2-40B4-BE49-F238E27FC236}">
                <a16:creationId xmlns="" xmlns:a16="http://schemas.microsoft.com/office/drawing/2014/main" id="{25ED88D3-941A-42D7-B967-9933F6D9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Hai hình ảnh này có phải là phương thức luân canh không?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B461F9-18AD-43B8-8FB5-1924B3C928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099598" cy="19383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14DE33FE-3C8E-4473-BFE4-040EFA17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276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0090"/>
                </a:solidFill>
              </a:rPr>
              <a:t>2. Xen canh</a:t>
            </a:r>
          </a:p>
        </p:txBody>
      </p:sp>
      <p:pic>
        <p:nvPicPr>
          <p:cNvPr id="2" name="Picture 15" descr="RuongLua">
            <a:extLst>
              <a:ext uri="{FF2B5EF4-FFF2-40B4-BE49-F238E27FC236}">
                <a16:creationId xmlns="" xmlns:a16="http://schemas.microsoft.com/office/drawing/2014/main" id="{D73A0E93-AE73-5243-AD3B-9169D00B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8" y="-2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§0186">
            <a:extLst>
              <a:ext uri="{FF2B5EF4-FFF2-40B4-BE49-F238E27FC236}">
                <a16:creationId xmlns="" xmlns:a16="http://schemas.microsoft.com/office/drawing/2014/main" id="{A98B4A72-C8EE-43F0-A891-8C331AB3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2">
            <a:extLst>
              <a:ext uri="{FF2B5EF4-FFF2-40B4-BE49-F238E27FC236}">
                <a16:creationId xmlns="" xmlns:a16="http://schemas.microsoft.com/office/drawing/2014/main" id="{A73D7ADA-3227-42DC-AEEB-AA565F78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3438"/>
            <a:ext cx="4343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="" xmlns:a16="http://schemas.microsoft.com/office/drawing/2014/main" id="{E63C34B9-E905-4288-A4F9-F9C7F46A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Xen canh bắp và đậu tương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="" xmlns:a16="http://schemas.microsoft.com/office/drawing/2014/main" id="{10F202ED-F3A7-4B52-BD4E-FA225B2B4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Xen canh lúa và bắp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3F257DAD-C8E3-4A62-BF71-D9FD54B3D3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6099598" cy="1958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18.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411" name="TextBox 2">
            <a:extLst>
              <a:ext uri="{FF2B5EF4-FFF2-40B4-BE49-F238E27FC236}">
                <a16:creationId xmlns="" xmlns:a16="http://schemas.microsoft.com/office/drawing/2014/main" id="{39466E0E-B248-449C-8C66-831F5BCC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276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0090"/>
                </a:solidFill>
              </a:rPr>
              <a:t>2. Xen canh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E0F243-A18D-4F57-9265-8B6AC8D8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991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Là trồng xen 2 loại hoa màu khác nhau trên cùng một diện tích đất cùng 1 lúc hoặc cách nhau 1 khoảng thời gian không xa.</a:t>
            </a:r>
          </a:p>
        </p:txBody>
      </p:sp>
      <p:pic>
        <p:nvPicPr>
          <p:cNvPr id="3" name="Picture 15" descr="RuongLua">
            <a:extLst>
              <a:ext uri="{FF2B5EF4-FFF2-40B4-BE49-F238E27FC236}">
                <a16:creationId xmlns="" xmlns:a16="http://schemas.microsoft.com/office/drawing/2014/main" id="{92ACF941-3BFD-2F45-8B3E-DD1AF4C4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8" y="0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8" name="Picture 14" descr="CAy san4">
            <a:extLst>
              <a:ext uri="{FF2B5EF4-FFF2-40B4-BE49-F238E27FC236}">
                <a16:creationId xmlns="" xmlns:a16="http://schemas.microsoft.com/office/drawing/2014/main" id="{0265AB34-11F9-4A12-B119-A5BAA429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9" name="Text Box 15">
            <a:extLst>
              <a:ext uri="{FF2B5EF4-FFF2-40B4-BE49-F238E27FC236}">
                <a16:creationId xmlns="" xmlns:a16="http://schemas.microsoft.com/office/drawing/2014/main" id="{1F76FEE9-65E5-4790-9A5B-72529BE4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/>
              <a:t>Trồng</a:t>
            </a:r>
            <a:r>
              <a:rPr lang="en-US" altLang="en-US" sz="3000"/>
              <a:t> </a:t>
            </a:r>
            <a:r>
              <a:rPr lang="en-US" altLang="en-US" sz="3000" b="1"/>
              <a:t>xen 3 loại cây trồng với nhau: Ngô, sắn và khoai lang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9" grpId="0"/>
      <p:bldP spid="2263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="" xmlns:a16="http://schemas.microsoft.com/office/drawing/2014/main" id="{82D91566-98B7-4CC0-A183-2B24CC69E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92C777EE-86D5-4ED9-BF10-127E5B7A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6032500"/>
            <a:ext cx="853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en-US" sz="3600" b="1"/>
              <a:t>Mô hình xen canh của nông dân xã Ia Hrú</a:t>
            </a:r>
            <a:endParaRPr lang="en-US" altLang="en-US" sz="3600" b="1"/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="" xmlns:a16="http://schemas.microsoft.com/office/drawing/2014/main" id="{2072F956-4509-4491-90D0-E89AD6A3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28600"/>
            <a:ext cx="86106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C817428A-1E20-451A-AABD-E0B2E913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70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3600" b="1"/>
              <a:t>Mô hình trồng xen canh cà chua và rau xanh</a:t>
            </a:r>
            <a:endParaRPr lang="en-US" altLang="en-US" sz="3600" b="1"/>
          </a:p>
        </p:txBody>
      </p: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28617998-2A43-41DB-B124-37122DE9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375"/>
            <a:ext cx="6858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E5518B4D-5C4B-423B-B9D4-C397A059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3600" b="1"/>
              <a:t> Trồng rau xen canh với cây đu đủ </a:t>
            </a:r>
            <a:endParaRPr lang="en-US" altLang="en-US" sz="3600" b="1"/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="" xmlns:a16="http://schemas.microsoft.com/office/drawing/2014/main" id="{3973234A-CB07-4D7B-AC5F-320DD1DA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</a:rPr>
              <a:t>Nhận xét đặc điểm cây trồng trong những công thức xen canh?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EC5FF5-3CAA-481B-85F0-443C3DB6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4132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Chia làm 2 nhóm: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AAD709-F0BF-4657-A337-4BDB67D7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- Nhóm cây trồng chính thì vươn cao lên trên như: ngô, mía, đu đủ...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BB3BA8-9356-44BD-8677-4FF912E4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57625"/>
            <a:ext cx="8077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- Nhóm cây trồng xen thì thấp, bé, nằm dưới mặt đất như: đậu tương, rau cải, bí...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23" descr="081120162847b">
            <a:extLst>
              <a:ext uri="{FF2B5EF4-FFF2-40B4-BE49-F238E27FC236}">
                <a16:creationId xmlns="" xmlns:a16="http://schemas.microsoft.com/office/drawing/2014/main" id="{43780820-3667-491D-B1FE-42B637DC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3886200" cy="274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21">
            <a:extLst>
              <a:ext uri="{FF2B5EF4-FFF2-40B4-BE49-F238E27FC236}">
                <a16:creationId xmlns="" xmlns:a16="http://schemas.microsoft.com/office/drawing/2014/main" id="{155DD988-5189-43EA-ABDD-C2DA5175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1041400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VỤ 3</a:t>
            </a:r>
          </a:p>
        </p:txBody>
      </p:sp>
      <p:pic>
        <p:nvPicPr>
          <p:cNvPr id="20487" name="Picture 14" descr="nông nghiệp, cánh đồng ngô">
            <a:extLst>
              <a:ext uri="{FF2B5EF4-FFF2-40B4-BE49-F238E27FC236}">
                <a16:creationId xmlns="" xmlns:a16="http://schemas.microsoft.com/office/drawing/2014/main" id="{C402145C-DA76-4569-8213-A652B9D9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00"/>
            <a:ext cx="3886200" cy="246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21">
            <a:extLst>
              <a:ext uri="{FF2B5EF4-FFF2-40B4-BE49-F238E27FC236}">
                <a16:creationId xmlns="" xmlns:a16="http://schemas.microsoft.com/office/drawing/2014/main" id="{F786A5C7-F954-40B3-B46F-FB2EA8DC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90738"/>
            <a:ext cx="1041400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VỤ 2</a:t>
            </a:r>
          </a:p>
        </p:txBody>
      </p:sp>
      <p:pic>
        <p:nvPicPr>
          <p:cNvPr id="20485" name="Picture 20" descr="217075724_9ae0ce693c">
            <a:extLst>
              <a:ext uri="{FF2B5EF4-FFF2-40B4-BE49-F238E27FC236}">
                <a16:creationId xmlns="" xmlns:a16="http://schemas.microsoft.com/office/drawing/2014/main" id="{399701CD-BFCA-4ACE-9A6F-238BD9CD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237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21">
            <a:extLst>
              <a:ext uri="{FF2B5EF4-FFF2-40B4-BE49-F238E27FC236}">
                <a16:creationId xmlns="" xmlns:a16="http://schemas.microsoft.com/office/drawing/2014/main" id="{EB635070-7B0C-4CB9-87CA-51308F6C8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1041400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VỤ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E49603-3FC9-4CCE-ADDE-6189DA759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718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Cách gieo trồng như thế này có tên là gì?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88" grpId="0" animBg="1"/>
      <p:bldP spid="2048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xen canh">
            <a:extLst>
              <a:ext uri="{FF2B5EF4-FFF2-40B4-BE49-F238E27FC236}">
                <a16:creationId xmlns="" xmlns:a16="http://schemas.microsoft.com/office/drawing/2014/main" id="{939FBB95-1357-4B09-AC2A-EFF108DE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162800" cy="537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514FDF98-60AF-469A-9F6C-EEF7006E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838200"/>
            <a:ext cx="3581400" cy="457200"/>
          </a:xfrm>
          <a:prstGeom prst="leftArrow">
            <a:avLst>
              <a:gd name="adj1" fmla="val 44444"/>
              <a:gd name="adj2" fmla="val 20381"/>
            </a:avLst>
          </a:prstGeom>
          <a:solidFill>
            <a:srgbClr val="FF0000"/>
          </a:solidFill>
          <a:ln w="9525">
            <a:solidFill>
              <a:srgbClr val="C0504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210D3A-26C7-4302-AB9A-CA71ADA0A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47800" cy="2554288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/>
              <a:t>Cây vươn lên cao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BF563030-66D6-4F6F-86AB-ED616BDA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381000" cy="990600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C0504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5E18E7-825A-4ED8-BDAA-06AD4BCD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21375"/>
            <a:ext cx="2963863" cy="708025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thấp, bé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>
            <a:extLst>
              <a:ext uri="{FF2B5EF4-FFF2-40B4-BE49-F238E27FC236}">
                <a16:creationId xmlns="" xmlns:a16="http://schemas.microsoft.com/office/drawing/2014/main" id="{BF75F07A-2AC9-44A5-A797-51975D28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</a:rPr>
              <a:t>Vậy tiến hành xen canh cần lưu ý điều gì để việc xen canh có hiệu quả?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="" xmlns:a16="http://schemas.microsoft.com/office/drawing/2014/main" id="{BD2A359C-49CE-4881-B12D-9876DAAB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1882775"/>
            <a:ext cx="6891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1. Mức độ tiêu thụ dinh dưỡng</a:t>
            </a:r>
          </a:p>
        </p:txBody>
      </p:sp>
      <p:sp>
        <p:nvSpPr>
          <p:cNvPr id="53251" name="TextBox 3">
            <a:extLst>
              <a:ext uri="{FF2B5EF4-FFF2-40B4-BE49-F238E27FC236}">
                <a16:creationId xmlns="" xmlns:a16="http://schemas.microsoft.com/office/drawing/2014/main" id="{7EF29281-C073-4193-939A-4929B350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2590800"/>
            <a:ext cx="367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2. Độ sâu của rễ</a:t>
            </a:r>
          </a:p>
        </p:txBody>
      </p:sp>
      <p:sp>
        <p:nvSpPr>
          <p:cNvPr id="53252" name="TextBox 4">
            <a:extLst>
              <a:ext uri="{FF2B5EF4-FFF2-40B4-BE49-F238E27FC236}">
                <a16:creationId xmlns="" xmlns:a16="http://schemas.microsoft.com/office/drawing/2014/main" id="{D9C9FB83-87AD-49D9-9735-78E0095D1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3276600"/>
            <a:ext cx="506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3. Tính chịu bóng râm</a:t>
            </a:r>
          </a:p>
        </p:txBody>
      </p:sp>
      <p:sp>
        <p:nvSpPr>
          <p:cNvPr id="53253" name="TextBox 5">
            <a:extLst>
              <a:ext uri="{FF2B5EF4-FFF2-40B4-BE49-F238E27FC236}">
                <a16:creationId xmlns="" xmlns:a16="http://schemas.microsoft.com/office/drawing/2014/main" id="{27C178B6-BD14-4C52-8BA6-CF6127B3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50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Xen canh phải đảm bảo 3 yếu tố: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3250" grpId="0"/>
      <p:bldP spid="53251" grpId="0"/>
      <p:bldP spid="53252" grpId="0"/>
      <p:bldP spid="532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E432560-AFFF-42C3-8082-0ADD85D3A36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099598" cy="19383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603" name="TextBox 2">
            <a:extLst>
              <a:ext uri="{FF2B5EF4-FFF2-40B4-BE49-F238E27FC236}">
                <a16:creationId xmlns="" xmlns:a16="http://schemas.microsoft.com/office/drawing/2014/main" id="{61820D2F-2BE1-4DD2-8535-C4ADC0C0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2498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0090"/>
                </a:solidFill>
              </a:rPr>
              <a:t>3. Tăng vụ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636F9E-00E2-4BB2-B3B7-79D943429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2819400"/>
            <a:ext cx="897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Tăng vụ là gì? Cho ví dụ minh hoạ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00F3CF-6FF4-4A7D-A259-8146C0D93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5146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Là tăng số vụ gieo trồng trong 1 năm trên 1 đơn vị diện tích.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B8F31E-5A45-469A-BEA5-F2FC2502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Tại sao trước đây không làm được nhiều vụ trong năm?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C9FF32-3799-4A72-AC25-32ED5999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953000"/>
            <a:ext cx="838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Không chủ động được nước tưới tiêu.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BBA544-9931-435E-A490-E55F1088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6088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 Trình độ KHKT còn thấp, </a:t>
            </a:r>
          </a:p>
          <a:p>
            <a:r>
              <a:rPr lang="en-US" altLang="en-US" sz="4000" b="1"/>
              <a:t> Giống cây trồng ít. </a:t>
            </a:r>
          </a:p>
        </p:txBody>
      </p:sp>
      <p:pic>
        <p:nvPicPr>
          <p:cNvPr id="3" name="Picture 15" descr="RuongLua">
            <a:extLst>
              <a:ext uri="{FF2B5EF4-FFF2-40B4-BE49-F238E27FC236}">
                <a16:creationId xmlns="" xmlns:a16="http://schemas.microsoft.com/office/drawing/2014/main" id="{D73EFA07-A71A-A84F-BF58-8537C16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8" y="0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B4BEE758-1A2B-44D4-8729-39CE087E969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099598" cy="19383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627" name="TextBox 2">
            <a:extLst>
              <a:ext uri="{FF2B5EF4-FFF2-40B4-BE49-F238E27FC236}">
                <a16:creationId xmlns="" xmlns:a16="http://schemas.microsoft.com/office/drawing/2014/main" id="{1462447C-F18F-49ED-8335-31FB73B5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709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I. Luân canh, xen canh, tăng vụ</a:t>
            </a:r>
          </a:p>
        </p:txBody>
      </p:sp>
      <p:sp>
        <p:nvSpPr>
          <p:cNvPr id="43011" name="TextBox 3">
            <a:extLst>
              <a:ext uri="{FF2B5EF4-FFF2-40B4-BE49-F238E27FC236}">
                <a16:creationId xmlns="" xmlns:a16="http://schemas.microsoft.com/office/drawing/2014/main" id="{DC19A34E-098C-424A-A2E8-BFA988CB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67000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II. Tác dụng của luân canh, xen canh, tăng vụ</a:t>
            </a:r>
          </a:p>
        </p:txBody>
      </p:sp>
      <p:sp>
        <p:nvSpPr>
          <p:cNvPr id="43012" name="TextBox 4">
            <a:extLst>
              <a:ext uri="{FF2B5EF4-FFF2-40B4-BE49-F238E27FC236}">
                <a16:creationId xmlns="" xmlns:a16="http://schemas.microsoft.com/office/drawing/2014/main" id="{45939DDB-6E8C-4D84-98E2-F6685511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4419600"/>
            <a:ext cx="7034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0090"/>
                </a:solidFill>
              </a:rPr>
              <a:t>Học sinh sử dụng bảng nhóm, </a:t>
            </a:r>
          </a:p>
          <a:p>
            <a:pPr algn="ctr"/>
            <a:r>
              <a:rPr lang="en-US" altLang="en-US" sz="4200" b="1">
                <a:solidFill>
                  <a:srgbClr val="000090"/>
                </a:solidFill>
              </a:rPr>
              <a:t>thảo luận (5’)</a:t>
            </a:r>
          </a:p>
        </p:txBody>
      </p:sp>
      <p:pic>
        <p:nvPicPr>
          <p:cNvPr id="3" name="Picture 15" descr="RuongLua">
            <a:extLst>
              <a:ext uri="{FF2B5EF4-FFF2-40B4-BE49-F238E27FC236}">
                <a16:creationId xmlns="" xmlns:a16="http://schemas.microsoft.com/office/drawing/2014/main" id="{EFACCEEF-DA29-2741-9E66-1CF6B467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8" y="0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="" xmlns:a16="http://schemas.microsoft.com/office/drawing/2014/main" id="{A7A443A7-B1A4-4BAA-89FF-75C67291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0"/>
            <a:ext cx="911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Chọn nhóm từ thích hợp điền vào chỗ trống: </a:t>
            </a:r>
            <a:r>
              <a:rPr lang="en-US" altLang="en-US" sz="4000" b="1">
                <a:solidFill>
                  <a:schemeClr val="accent2"/>
                </a:solidFill>
              </a:rPr>
              <a:t>độ phì nhiêu, điều hoà dinh dưỡng, giảm sâu bệnh, sản phẩm thu hoạch, ánh sáng, đất</a:t>
            </a:r>
            <a:r>
              <a:rPr lang="en-US" altLang="en-US" sz="40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540DC5-558B-4011-AE56-D8A0A950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100"/>
            <a:ext cx="9151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3600" b="1"/>
              <a:t>Luân canh làm cho đất tăng …...….…..…..……………………..và ……………………..</a:t>
            </a:r>
          </a:p>
          <a:p>
            <a:pPr>
              <a:buFontTx/>
              <a:buChar char="-"/>
            </a:pPr>
            <a:r>
              <a:rPr lang="en-US" altLang="en-US" sz="3600" b="1"/>
              <a:t>Xen canh sử dụng hợp lí………..…………. và……………</a:t>
            </a:r>
          </a:p>
          <a:p>
            <a:pPr>
              <a:buFontTx/>
              <a:buChar char="-"/>
            </a:pPr>
            <a:r>
              <a:rPr lang="en-US" altLang="en-US" sz="3600" b="1"/>
              <a:t>Tăng vụ góp phần tăng thêm ………………</a:t>
            </a:r>
          </a:p>
          <a:p>
            <a:r>
              <a:rPr lang="en-US" altLang="en-US" sz="3600" b="1"/>
              <a:t>...............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D9BDE3-7236-45DE-AF7C-6800A536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75000"/>
            <a:ext cx="447675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C0504D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549BFC-3754-4797-B1C3-E74EC7D1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84600"/>
            <a:ext cx="447675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C0504D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47E63B-9013-4D3B-9143-A9814D64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65600"/>
            <a:ext cx="447675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C0504D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CD26D5-3DF3-4407-9434-3D45FA947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27600"/>
            <a:ext cx="447675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C0504D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FCAFC2-6E5A-45D8-9B1E-6ACF740E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61000"/>
            <a:ext cx="457200" cy="711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C0504D"/>
                </a:solidFill>
              </a:rPr>
              <a:t>5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6">
            <a:extLst>
              <a:ext uri="{FF2B5EF4-FFF2-40B4-BE49-F238E27FC236}">
                <a16:creationId xmlns="" xmlns:a16="http://schemas.microsoft.com/office/drawing/2014/main" id="{C5F1E11A-1AB1-4897-9040-475D44FC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698500"/>
            <a:ext cx="9151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4000" b="1"/>
              <a:t>Luân canh làm cho đất tăng …...….…..…..……………………..và………………</a:t>
            </a:r>
          </a:p>
          <a:p>
            <a:pPr>
              <a:buFontTx/>
              <a:buChar char="-"/>
            </a:pPr>
            <a:endParaRPr lang="en-US" altLang="en-US" sz="4000" b="1"/>
          </a:p>
          <a:p>
            <a:pPr>
              <a:buFontTx/>
              <a:buChar char="-"/>
            </a:pPr>
            <a:r>
              <a:rPr lang="en-US" altLang="en-US" sz="4000" b="1"/>
              <a:t>Xen canh sử dụng hợp lí……………. và……………</a:t>
            </a:r>
          </a:p>
          <a:p>
            <a:pPr>
              <a:buFontTx/>
              <a:buChar char="-"/>
            </a:pPr>
            <a:endParaRPr lang="en-US" altLang="en-US" sz="4000" b="1"/>
          </a:p>
          <a:p>
            <a:pPr>
              <a:buFontTx/>
              <a:buChar char="-"/>
            </a:pPr>
            <a:r>
              <a:rPr lang="en-US" altLang="en-US" sz="4000" b="1"/>
              <a:t>Tăng vụ góp phần tăng thêm………… ……………</a:t>
            </a:r>
          </a:p>
        </p:txBody>
      </p:sp>
      <p:sp>
        <p:nvSpPr>
          <p:cNvPr id="28675" name="TextBox 17">
            <a:extLst>
              <a:ext uri="{FF2B5EF4-FFF2-40B4-BE49-F238E27FC236}">
                <a16:creationId xmlns="" xmlns:a16="http://schemas.microsoft.com/office/drawing/2014/main" id="{8DAAF97B-A25D-494A-B30D-9A8699F8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96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8676" name="TextBox 18">
            <a:extLst>
              <a:ext uri="{FF2B5EF4-FFF2-40B4-BE49-F238E27FC236}">
                <a16:creationId xmlns="" xmlns:a16="http://schemas.microsoft.com/office/drawing/2014/main" id="{FE40AC57-05CB-420C-B9DC-B12F4D47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415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8677" name="TextBox 19">
            <a:extLst>
              <a:ext uri="{FF2B5EF4-FFF2-40B4-BE49-F238E27FC236}">
                <a16:creationId xmlns="" xmlns:a16="http://schemas.microsoft.com/office/drawing/2014/main" id="{3CED2EA0-4ECB-478A-955F-E62CB460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1083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8678" name="TextBox 20">
            <a:extLst>
              <a:ext uri="{FF2B5EF4-FFF2-40B4-BE49-F238E27FC236}">
                <a16:creationId xmlns="" xmlns:a16="http://schemas.microsoft.com/office/drawing/2014/main" id="{D33595E6-E752-4A33-A2C8-F0AB1C36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417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8679" name="TextBox 21">
            <a:extLst>
              <a:ext uri="{FF2B5EF4-FFF2-40B4-BE49-F238E27FC236}">
                <a16:creationId xmlns="" xmlns:a16="http://schemas.microsoft.com/office/drawing/2014/main" id="{1B414F7D-575B-4479-A742-561B78B2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672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224A77B-BDB6-46A9-B26F-647781D9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562600"/>
            <a:ext cx="215265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FFFFFF"/>
                </a:solidFill>
              </a:rPr>
              <a:t>thu hoạch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A03E7A7-0873-4702-8A1A-F41520E13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725488"/>
            <a:ext cx="2647950" cy="646112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độ phì nhiêu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AAFBDE-9128-497E-BFB9-BF55E859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4275138" cy="646113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điều hoà dinh dưỡng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C6F95A1-E746-44FE-A94D-50000DC0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1850"/>
            <a:ext cx="3079750" cy="64135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giảm sâu bệnh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9AEB93C-093E-40C8-9EB6-BB7A332D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68650"/>
            <a:ext cx="844550" cy="64135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đất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9F4B3AE-F72F-492D-84BA-227B28A1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3168650"/>
            <a:ext cx="1924050" cy="64135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s-IS" altLang="en-US" sz="3600" b="1">
                <a:solidFill>
                  <a:schemeClr val="bg2"/>
                </a:solidFill>
              </a:rPr>
              <a:t>á</a:t>
            </a:r>
            <a:r>
              <a:rPr lang="en-US" altLang="en-US" sz="3600" b="1">
                <a:solidFill>
                  <a:schemeClr val="bg2"/>
                </a:solidFill>
              </a:rPr>
              <a:t>nh sáng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6E57E32-9488-4A93-8250-7993AE62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21250"/>
            <a:ext cx="2127250" cy="64135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sản phẩm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21AC830-E70F-41C3-83FD-59EDD605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78250"/>
            <a:ext cx="3079750" cy="64135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bg2"/>
                </a:solidFill>
              </a:rPr>
              <a:t>giảm sâu bệnh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="" xmlns:a16="http://schemas.microsoft.com/office/drawing/2014/main" id="{C5C07E96-668C-40BA-8472-3950712F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1323975"/>
          </a:xfrm>
          <a:prstGeom prst="rect">
            <a:avLst/>
          </a:prstGeom>
          <a:solidFill>
            <a:srgbClr val="E9D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/>
              <a:t>Các nhóm sử dụng bảng phụ tham gia trò chơi sau</a:t>
            </a:r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="" xmlns:a16="http://schemas.microsoft.com/office/drawing/2014/main" id="{74C58396-13DD-4B2E-8DC2-F4C84294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172200" cy="1752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cs typeface="Times New Roman" pitchFamily="18" charset="0"/>
              </a:rPr>
              <a:t>Thử tài làm nông dân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780002-2CE6-49A6-AFFA-A57E12BD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199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lúa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71FB64-EC0E-4411-8AE0-E2A604C4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2033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đậu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87867-9048-4138-B9F2-B1EC15CE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2033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bắp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8F5E48-24CA-4487-8E79-25F784DE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0"/>
            <a:ext cx="309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khoai mì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E9B985-FEC8-4CD7-AFA5-4641F870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52600"/>
            <a:ext cx="2979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cải ngọt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A56F11-F761-46BA-B1E8-FA7F35B1F140}"/>
              </a:ext>
            </a:extLst>
          </p:cNvPr>
          <p:cNvSpPr txBox="1"/>
          <p:nvPr/>
        </p:nvSpPr>
        <p:spPr>
          <a:xfrm>
            <a:off x="-17463" y="3962400"/>
            <a:ext cx="9178926" cy="1739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/>
              <a:t>Tổ 1, 3: sắp xếp 1 công thức luân canh hợp lí.</a:t>
            </a:r>
          </a:p>
          <a:p>
            <a:pPr>
              <a:defRPr/>
            </a:pPr>
            <a:r>
              <a:rPr lang="en-US" sz="3600" b="1"/>
              <a:t>Tổ 2, 4: sắp xếp 1 công thức xen canh hợp lí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>
            <a:extLst>
              <a:ext uri="{FF2B5EF4-FFF2-40B4-BE49-F238E27FC236}">
                <a16:creationId xmlns="" xmlns:a16="http://schemas.microsoft.com/office/drawing/2014/main" id="{2ADD4A7F-F90C-4DBE-85EA-04D1A7A3057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04800"/>
          <a:ext cx="8534400" cy="6348414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Mức độ tiêu thụ chất dinh dưỡng </a:t>
                      </a: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từ thấp đến cao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Khả năng chống chịu sâu bệnh hại </a:t>
                      </a: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từ thấp đến cao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1- Cây họ đậu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1-Cây ăn quả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 Cây lấy củ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2-Cây rau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3- Cây rau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3- Cây họ đậu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4- Cây ăn quả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4- Cây lấy củ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5- Cây ngũ cốc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5- Cây ngũ cốc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20E7C3-BB70-4919-8B88-8F09985E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853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2FA8FF"/>
                </a:solidFill>
              </a:rPr>
              <a:t>- Luân canh: lúa – đậu phộng – lúa</a:t>
            </a:r>
          </a:p>
          <a:p>
            <a:r>
              <a:rPr lang="en-US" altLang="en-US" sz="4000" b="1">
                <a:solidFill>
                  <a:srgbClr val="2FA8FF"/>
                </a:solidFill>
              </a:rPr>
              <a:t>                       lúa - khoai mì - rau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D761575-AD99-4A60-8BB4-88D95EAD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5300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8000"/>
                </a:solidFill>
              </a:rPr>
              <a:t>- Xen canh: bắp và đậu</a:t>
            </a:r>
          </a:p>
          <a:p>
            <a:r>
              <a:rPr lang="en-US" altLang="en-US" sz="4000" b="1">
                <a:solidFill>
                  <a:srgbClr val="008000"/>
                </a:solidFill>
              </a:rPr>
              <a:t>                     mía và đậu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7FA88FE-1A1A-43CA-AFF1-DBF687B73055}"/>
              </a:ext>
            </a:extLst>
          </p:cNvPr>
          <p:cNvSpPr txBox="1">
            <a:spLocks noChangeArrowheads="1"/>
          </p:cNvSpPr>
          <p:nvPr/>
        </p:nvSpPr>
        <p:spPr>
          <a:xfrm>
            <a:off x="35348" y="0"/>
            <a:ext cx="6062240" cy="1958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147" name="TextBox 2">
            <a:extLst>
              <a:ext uri="{FF2B5EF4-FFF2-40B4-BE49-F238E27FC236}">
                <a16:creationId xmlns="" xmlns:a16="http://schemas.microsoft.com/office/drawing/2014/main" id="{74AEF214-658C-4741-9116-FAFFFB05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709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I. Luân canh, xen canh, tăng vụ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5E4438CB-EF6A-4158-AC29-20166596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0090"/>
                </a:solidFill>
              </a:rPr>
              <a:t>1. Luân canh.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17094F10-9C75-4E63-9B60-56585013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503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Thế nào là luân canh?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16F811D0-AF7B-4598-81A7-47C5C41A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38100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- Là gieo trồng luân phiên các loại cây trồng khác nhau trên cùng một diện tích.</a:t>
            </a:r>
          </a:p>
        </p:txBody>
      </p:sp>
      <p:pic>
        <p:nvPicPr>
          <p:cNvPr id="2" name="Picture 15" descr="RuongLua">
            <a:extLst>
              <a:ext uri="{FF2B5EF4-FFF2-40B4-BE49-F238E27FC236}">
                <a16:creationId xmlns="" xmlns:a16="http://schemas.microsoft.com/office/drawing/2014/main" id="{07B19B71-83ED-5341-B269-DCF12758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68223" y="662"/>
            <a:ext cx="3075777" cy="19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>
            <a:extLst>
              <a:ext uri="{FF2B5EF4-FFF2-40B4-BE49-F238E27FC236}">
                <a16:creationId xmlns="" xmlns:a16="http://schemas.microsoft.com/office/drawing/2014/main" id="{6C9771A8-04E0-4970-9C95-6EC8DC89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2800350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  - Trên cùng một thửa ruộng người ta trồng một nửa là dưa hấu, một nửa là ngô, có gọi là xen canh được không? Vì sao?</a:t>
            </a:r>
          </a:p>
        </p:txBody>
      </p:sp>
      <p:sp>
        <p:nvSpPr>
          <p:cNvPr id="33795" name="TextBox 1">
            <a:extLst>
              <a:ext uri="{FF2B5EF4-FFF2-40B4-BE49-F238E27FC236}">
                <a16:creationId xmlns="" xmlns:a16="http://schemas.microsoft.com/office/drawing/2014/main" id="{8B151137-553D-4FD8-B020-8480AEF2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442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Trả lời câu hỏi sau: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83F5E9AC-E711-4F5E-BD58-06C89172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2124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90"/>
                </a:solidFill>
                <a:cs typeface="Times New Roman" panose="02020603050405020304" pitchFamily="18" charset="0"/>
              </a:rPr>
              <a:t>    Không phải là xen canh. Vì không trồng xen và không tăng thêm thu hoạch trên cùng diện tích.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>
            <a:extLst>
              <a:ext uri="{FF2B5EF4-FFF2-40B4-BE49-F238E27FC236}">
                <a16:creationId xmlns="" xmlns:a16="http://schemas.microsoft.com/office/drawing/2014/main" id="{848F016A-ABB5-46DF-B7BF-AC9E2E25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000625"/>
            <a:ext cx="47386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="" xmlns:a16="http://schemas.microsoft.com/office/drawing/2014/main" id="{D1A28DB8-DBFC-409D-B896-0D9F525E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430713"/>
            <a:ext cx="4953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="" xmlns:a16="http://schemas.microsoft.com/office/drawing/2014/main" id="{645BCD79-D6E7-45AE-AFBC-3237F54E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86138"/>
            <a:ext cx="49879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="" xmlns:a16="http://schemas.microsoft.com/office/drawing/2014/main" id="{48C896FD-3E0D-46EF-BBC7-0F4B0E36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3498850"/>
            <a:ext cx="29575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="" xmlns:a16="http://schemas.microsoft.com/office/drawing/2014/main" id="{33C2B799-FEF1-465C-BF8F-8E115191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01838"/>
            <a:ext cx="47656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="" xmlns:a16="http://schemas.microsoft.com/office/drawing/2014/main" id="{D2F38F39-96AF-46DE-983F-C95617C8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62113"/>
            <a:ext cx="47704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="" xmlns:a16="http://schemas.microsoft.com/office/drawing/2014/main" id="{E4828B31-0B3A-42DD-9BAC-516DBB64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68338"/>
            <a:ext cx="5010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="" xmlns:a16="http://schemas.microsoft.com/office/drawing/2014/main" id="{7294744E-615F-4F43-99AA-B2EFA7E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722438"/>
            <a:ext cx="29495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="" xmlns:a16="http://schemas.microsoft.com/office/drawing/2014/main" id="{7FE4DC1E-7F5F-45D5-84CA-1FCA4E50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32115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7">
            <a:extLst>
              <a:ext uri="{FF2B5EF4-FFF2-40B4-BE49-F238E27FC236}">
                <a16:creationId xmlns="" xmlns:a16="http://schemas.microsoft.com/office/drawing/2014/main" id="{690E4F56-1F0D-4CE4-B345-851F68825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000090"/>
                </a:solidFill>
              </a:rPr>
              <a:t>Hướng dẫn tự học</a:t>
            </a:r>
          </a:p>
        </p:txBody>
      </p:sp>
      <p:sp>
        <p:nvSpPr>
          <p:cNvPr id="237606" name="Text Box 38">
            <a:extLst>
              <a:ext uri="{FF2B5EF4-FFF2-40B4-BE49-F238E27FC236}">
                <a16:creationId xmlns="" xmlns:a16="http://schemas.microsoft.com/office/drawing/2014/main" id="{3FEB67BB-198A-4B41-B81C-D4164B1ED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0500"/>
            <a:ext cx="9144000" cy="34163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i="1" u="sng">
                <a:solidFill>
                  <a:srgbClr val="FFFFFF"/>
                </a:solidFill>
              </a:rPr>
              <a:t>Bài vừa học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>
                <a:solidFill>
                  <a:srgbClr val="FFFFFF"/>
                </a:solidFill>
              </a:rPr>
              <a:t> Biết được thế nào là luân canh, xen canh, tăng vụ? Cho ví dụ minh họa ?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>
                <a:solidFill>
                  <a:srgbClr val="FFFFFF"/>
                </a:solidFill>
              </a:rPr>
              <a:t> Nêu tác dụng của luân canh, xen canh, tăng vụ trong sản xuất trồng trọt ?</a:t>
            </a:r>
          </a:p>
        </p:txBody>
      </p:sp>
      <p:sp>
        <p:nvSpPr>
          <p:cNvPr id="237607" name="Text Box 39">
            <a:extLst>
              <a:ext uri="{FF2B5EF4-FFF2-40B4-BE49-F238E27FC236}">
                <a16:creationId xmlns="" xmlns:a16="http://schemas.microsoft.com/office/drawing/2014/main" id="{14A83AFD-AF0B-477D-9634-080CC0BF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3692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>
                <a:solidFill>
                  <a:schemeClr val="bg2"/>
                </a:solidFill>
              </a:rPr>
              <a:t>2. </a:t>
            </a:r>
            <a:r>
              <a:rPr lang="en-US" sz="3600" b="1" i="1" u="sng">
                <a:solidFill>
                  <a:schemeClr val="bg2"/>
                </a:solidFill>
              </a:rPr>
              <a:t>Bài sắp học</a:t>
            </a:r>
            <a:r>
              <a:rPr lang="en-US" sz="3600" b="1" i="1">
                <a:solidFill>
                  <a:schemeClr val="bg2"/>
                </a:solidFill>
              </a:rPr>
              <a:t> : ÔN TẬP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>
                <a:solidFill>
                  <a:schemeClr val="bg2"/>
                </a:solidFill>
              </a:rPr>
              <a:t>  Tự ôn các bài đã học 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>
                <a:solidFill>
                  <a:schemeClr val="bg2"/>
                </a:solidFill>
              </a:rPr>
              <a:t>Trả lời các câu hỏi trong bài ôn tập.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>
                <a:solidFill>
                  <a:schemeClr val="bg2"/>
                </a:solidFill>
              </a:rPr>
              <a:t>Lớp trưởng chuẩn bị kế hoạch thi </a:t>
            </a:r>
            <a:r>
              <a:rPr lang="en-US" altLang="en-US" sz="3600" b="1">
                <a:solidFill>
                  <a:schemeClr val="bg2"/>
                </a:solidFill>
              </a:rPr>
              <a:t>“</a:t>
            </a:r>
            <a:r>
              <a:rPr lang="en-US" altLang="ja-JP" sz="3600" b="1">
                <a:solidFill>
                  <a:schemeClr val="bg2"/>
                </a:solidFill>
              </a:rPr>
              <a:t>hái hoa dân chủ</a:t>
            </a:r>
            <a:r>
              <a:rPr lang="en-US" altLang="en-US" sz="3600" b="1">
                <a:solidFill>
                  <a:schemeClr val="bg2"/>
                </a:solidFill>
              </a:rPr>
              <a:t>”</a:t>
            </a:r>
            <a:r>
              <a:rPr lang="en-US" altLang="ja-JP" sz="3600" b="1">
                <a:solidFill>
                  <a:schemeClr val="bg2"/>
                </a:solidFill>
              </a:rPr>
              <a:t> bài ôn tập giữa các tổ.</a:t>
            </a:r>
            <a:endParaRPr lang="en-US" sz="36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06" grpId="0" animBg="1"/>
      <p:bldP spid="2376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55" name="Picture 11" descr="Bap cai">
            <a:extLst>
              <a:ext uri="{FF2B5EF4-FFF2-40B4-BE49-F238E27FC236}">
                <a16:creationId xmlns="" xmlns:a16="http://schemas.microsoft.com/office/drawing/2014/main" id="{9B40FEF0-7BA2-41F0-A8D4-A45DC246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90600"/>
            <a:ext cx="463073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6" name="Picture 12" descr="Trang trai dau nanh">
            <a:extLst>
              <a:ext uri="{FF2B5EF4-FFF2-40B4-BE49-F238E27FC236}">
                <a16:creationId xmlns="" xmlns:a16="http://schemas.microsoft.com/office/drawing/2014/main" id="{D83AD560-0DD2-4BF4-AE3D-77CA291C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719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="" xmlns:a16="http://schemas.microsoft.com/office/drawing/2014/main" id="{C2E12CDB-1AE8-4D06-ABE8-16FF1FF2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/>
              <a:t>Cây bắp cải</a:t>
            </a:r>
          </a:p>
        </p:txBody>
      </p:sp>
      <p:sp>
        <p:nvSpPr>
          <p:cNvPr id="262158" name="Text Box 14">
            <a:extLst>
              <a:ext uri="{FF2B5EF4-FFF2-40B4-BE49-F238E27FC236}">
                <a16:creationId xmlns="" xmlns:a16="http://schemas.microsoft.com/office/drawing/2014/main" id="{2512BC14-2C97-49BC-818E-54355A5E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/>
              <a:t>Cây đậu nành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7" grpId="0"/>
      <p:bldP spid="262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0111141459">
            <a:extLst>
              <a:ext uri="{FF2B5EF4-FFF2-40B4-BE49-F238E27FC236}">
                <a16:creationId xmlns="" xmlns:a16="http://schemas.microsoft.com/office/drawing/2014/main" id="{FC526CF4-61E3-4038-8776-BA75EC94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838200"/>
            <a:ext cx="44799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ay-mia">
            <a:extLst>
              <a:ext uri="{FF2B5EF4-FFF2-40B4-BE49-F238E27FC236}">
                <a16:creationId xmlns="" xmlns:a16="http://schemas.microsoft.com/office/drawing/2014/main" id="{93DCCA54-C454-421C-BD35-07D1DD1C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838200"/>
            <a:ext cx="4762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64295B-4EED-4960-9EEC-58C44D0B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5257800"/>
            <a:ext cx="2024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bắp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C3B934-2E23-4C1C-92E6-BED6E423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5257800"/>
            <a:ext cx="202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mía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uongLua">
            <a:extLst>
              <a:ext uri="{FF2B5EF4-FFF2-40B4-BE49-F238E27FC236}">
                <a16:creationId xmlns="" xmlns:a16="http://schemas.microsoft.com/office/drawing/2014/main" id="{D060B038-C8D9-4C1E-82E2-03AA18CC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5788" r="4707" b="6250"/>
          <a:stretch>
            <a:fillRect/>
          </a:stretch>
        </p:blipFill>
        <p:spPr bwMode="auto">
          <a:xfrm>
            <a:off x="0" y="533400"/>
            <a:ext cx="4543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ew_of_new_of_new_of_new_of_new_of_new_of_new_of_new_of_new_of_new_of_new_of_new_of_new_of_new_of_new_of_new_of_new_of_new_of_1">
            <a:extLst>
              <a:ext uri="{FF2B5EF4-FFF2-40B4-BE49-F238E27FC236}">
                <a16:creationId xmlns="" xmlns:a16="http://schemas.microsoft.com/office/drawing/2014/main" id="{7536E299-95E3-4D43-AE67-F9547022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419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D4726B59-76C9-498C-B634-0DC25EA0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0763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Cây Lúa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28F0498D-AEF2-4E09-8C1E-D516161D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1488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Cây Bắp</a:t>
            </a:r>
          </a:p>
        </p:txBody>
      </p:sp>
      <p:pic>
        <p:nvPicPr>
          <p:cNvPr id="11" name="Picture 15" descr="RuongLua">
            <a:extLst>
              <a:ext uri="{FF2B5EF4-FFF2-40B4-BE49-F238E27FC236}">
                <a16:creationId xmlns="" xmlns:a16="http://schemas.microsoft.com/office/drawing/2014/main" id="{F4D89E13-F543-438D-B385-7B59F8E8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4659313" y="533400"/>
            <a:ext cx="4476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7">
            <a:extLst>
              <a:ext uri="{FF2B5EF4-FFF2-40B4-BE49-F238E27FC236}">
                <a16:creationId xmlns="" xmlns:a16="http://schemas.microsoft.com/office/drawing/2014/main" id="{68F7A29A-1A44-474E-BB50-18389E63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8006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Cây Lúa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="" xmlns:a16="http://schemas.microsoft.com/office/drawing/2014/main" id="{2CE04FD4-5E04-4CE2-83EF-767058EB3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Cây Đậu Tương</a:t>
            </a:r>
          </a:p>
        </p:txBody>
      </p:sp>
      <p:pic>
        <p:nvPicPr>
          <p:cNvPr id="14" name="Picture 20" descr="soybeans_dautuong">
            <a:extLst>
              <a:ext uri="{FF2B5EF4-FFF2-40B4-BE49-F238E27FC236}">
                <a16:creationId xmlns="" xmlns:a16="http://schemas.microsoft.com/office/drawing/2014/main" id="{AC9CE979-E1A6-4AEF-87F4-F2DBD7E4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91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p cai">
            <a:extLst>
              <a:ext uri="{FF2B5EF4-FFF2-40B4-BE49-F238E27FC236}">
                <a16:creationId xmlns="" xmlns:a16="http://schemas.microsoft.com/office/drawing/2014/main" id="{FD9F1DC7-33B0-4312-8B28-9760A010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3162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0111141459">
            <a:extLst>
              <a:ext uri="{FF2B5EF4-FFF2-40B4-BE49-F238E27FC236}">
                <a16:creationId xmlns="" xmlns:a16="http://schemas.microsoft.com/office/drawing/2014/main" id="{82C22EBD-61D8-4F63-8FE3-44441E78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211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RuongLua">
            <a:extLst>
              <a:ext uri="{FF2B5EF4-FFF2-40B4-BE49-F238E27FC236}">
                <a16:creationId xmlns="" xmlns:a16="http://schemas.microsoft.com/office/drawing/2014/main" id="{733E60C7-B4E6-433F-8421-C0E73761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3657600" y="762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1B10BF-005F-4BD3-8692-FF7BD85B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0"/>
            <a:ext cx="3290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trồng cạn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2A0D5E-5331-4DC0-940A-A3C75130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2000"/>
            <a:ext cx="362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Cây trồng nước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38E7F7-5AC8-4C08-B7A5-9B29714E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0" y="2667000"/>
            <a:ext cx="9296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Vậy có mấy hình thức luân canh? Kể tên?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15BF1A9-A522-41BB-9DD3-19C775D2F82C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"/>
            <a:ext cx="6099598" cy="1958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F81BD"/>
            </a:solidFill>
          </a:ln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TIẾT 22.     </a:t>
            </a:r>
            <a:br>
              <a:rPr lang="en-US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4000" b="1">
                <a:solidFill>
                  <a:schemeClr val="bg1"/>
                </a:solidFill>
                <a:cs typeface="Times New Roman" pitchFamily="18" charset="0"/>
              </a:rPr>
              <a:t>BÀI 21. LUÂN CANH, XEN CANH, TĂNG VỤ</a:t>
            </a:r>
            <a:endParaRPr lang="en-US" sz="4000" b="1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267" name="TextBox 2">
            <a:extLst>
              <a:ext uri="{FF2B5EF4-FFF2-40B4-BE49-F238E27FC236}">
                <a16:creationId xmlns="" xmlns:a16="http://schemas.microsoft.com/office/drawing/2014/main" id="{7767FAE1-94CA-4561-B0E7-C08E2C90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58975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000090"/>
                </a:solidFill>
              </a:rPr>
              <a:t>1. Luân canh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729EFA43-A64B-4000-AA26-10C6A6DC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40113"/>
            <a:ext cx="929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+ Luân canh cây trồng cạn với nhau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45BE11D6-C360-442D-885B-EC8AA7EF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29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/>
              <a:t>+ Luân canh cây trồng cạn với cây trồng nước.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EE8081-E746-4170-954D-B8FFC7B0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2678113"/>
            <a:ext cx="5865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- Các hình thức luân canh</a:t>
            </a:r>
          </a:p>
        </p:txBody>
      </p:sp>
      <p:sp>
        <p:nvSpPr>
          <p:cNvPr id="11271" name="TextBox 4">
            <a:extLst>
              <a:ext uri="{FF2B5EF4-FFF2-40B4-BE49-F238E27FC236}">
                <a16:creationId xmlns="" xmlns:a16="http://schemas.microsoft.com/office/drawing/2014/main" id="{58942202-AD26-4FB4-84E2-CA676C906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5863" y="5638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EB0BFF-0C40-4617-BC21-9BBF1EC1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Hình thức luân canh nào là phổ biến?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EA3A29-FFEF-4E9C-B166-299448CA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16575"/>
            <a:ext cx="451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Cho ví dụ minh hoạ</a:t>
            </a:r>
          </a:p>
        </p:txBody>
      </p:sp>
      <p:pic>
        <p:nvPicPr>
          <p:cNvPr id="3" name="Picture 15" descr="RuongLua">
            <a:extLst>
              <a:ext uri="{FF2B5EF4-FFF2-40B4-BE49-F238E27FC236}">
                <a16:creationId xmlns="" xmlns:a16="http://schemas.microsoft.com/office/drawing/2014/main" id="{22CC7D1F-D3C7-0244-BC24-283D0252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5927" r="3497" b="6667"/>
          <a:stretch>
            <a:fillRect/>
          </a:stretch>
        </p:blipFill>
        <p:spPr bwMode="auto">
          <a:xfrm>
            <a:off x="6099598" y="0"/>
            <a:ext cx="304440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="" xmlns:a16="http://schemas.microsoft.com/office/drawing/2014/main" id="{406F0F32-1140-43BA-989B-007F592E1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15240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6600"/>
                </a:solidFill>
              </a:rPr>
              <a:t>Khi xây dựng công thức luân canh chúng ta cần chú ý đến những yếu tố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4B0166-AC43-4ED0-811B-9913389D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766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rgbClr val="FF6600"/>
                </a:solidFill>
              </a:rPr>
              <a:t>? Vì sao?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46830B-AE04-47E4-94DF-512A942D9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4000" b="1"/>
              <a:t>Vì nếu luân canh không chú ý đến những yếu tố trên sẽ dẫn đến việc đất bị thiếu dinh dưỡng, hoặc cây bị sâu bệnh nhiều.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D90991-1B45-4F71-93DF-20F821CE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66863"/>
            <a:ext cx="88312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4000" b="1"/>
              <a:t>Mức độ tiêu thụ chất dinh dưỡng và khả năng chống chịu sâu bệnh của mỗi loại cây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</TotalTime>
  <Words>1082</Words>
  <Application>Microsoft Office PowerPoint</Application>
  <PresentationFormat>On-screen Show (4:3)</PresentationFormat>
  <Paragraphs>151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  _   Bài 12  SÂU, BỆNH HẠI CÂY TRỒNG</dc:title>
  <dc:creator>An</dc:creator>
  <cp:lastModifiedBy>HH</cp:lastModifiedBy>
  <cp:revision>438</cp:revision>
  <dcterms:created xsi:type="dcterms:W3CDTF">2005-10-16T15:03:04Z</dcterms:created>
  <dcterms:modified xsi:type="dcterms:W3CDTF">2020-04-07T10:14:11Z</dcterms:modified>
</cp:coreProperties>
</file>