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5"/>
  </p:notesMasterIdLst>
  <p:sldIdLst>
    <p:sldId id="753" r:id="rId2"/>
    <p:sldId id="306" r:id="rId3"/>
    <p:sldId id="666" r:id="rId4"/>
    <p:sldId id="630" r:id="rId5"/>
    <p:sldId id="618" r:id="rId6"/>
    <p:sldId id="619" r:id="rId7"/>
    <p:sldId id="620" r:id="rId8"/>
    <p:sldId id="603" r:id="rId9"/>
    <p:sldId id="697" r:id="rId10"/>
    <p:sldId id="682" r:id="rId11"/>
    <p:sldId id="683" r:id="rId12"/>
    <p:sldId id="629" r:id="rId13"/>
    <p:sldId id="692" r:id="rId14"/>
    <p:sldId id="699" r:id="rId15"/>
    <p:sldId id="593" r:id="rId16"/>
    <p:sldId id="622" r:id="rId17"/>
    <p:sldId id="272" r:id="rId18"/>
    <p:sldId id="312" r:id="rId19"/>
    <p:sldId id="698" r:id="rId20"/>
    <p:sldId id="594" r:id="rId21"/>
    <p:sldId id="668" r:id="rId22"/>
    <p:sldId id="674" r:id="rId23"/>
    <p:sldId id="294" r:id="rId24"/>
    <p:sldId id="266" r:id="rId25"/>
    <p:sldId id="607" r:id="rId26"/>
    <p:sldId id="700" r:id="rId27"/>
    <p:sldId id="660" r:id="rId28"/>
    <p:sldId id="663" r:id="rId29"/>
    <p:sldId id="592" r:id="rId30"/>
    <p:sldId id="610" r:id="rId31"/>
    <p:sldId id="318" r:id="rId32"/>
    <p:sldId id="501" r:id="rId33"/>
    <p:sldId id="611" r:id="rId34"/>
    <p:sldId id="653" r:id="rId35"/>
    <p:sldId id="507" r:id="rId36"/>
    <p:sldId id="684" r:id="rId37"/>
    <p:sldId id="585" r:id="rId38"/>
    <p:sldId id="291" r:id="rId39"/>
    <p:sldId id="680" r:id="rId40"/>
    <p:sldId id="566" r:id="rId41"/>
    <p:sldId id="350" r:id="rId42"/>
    <p:sldId id="693" r:id="rId43"/>
    <p:sldId id="701" r:id="rId44"/>
    <p:sldId id="330" r:id="rId45"/>
    <p:sldId id="548" r:id="rId46"/>
    <p:sldId id="527" r:id="rId47"/>
    <p:sldId id="347" r:id="rId48"/>
    <p:sldId id="328" r:id="rId49"/>
    <p:sldId id="671" r:id="rId50"/>
    <p:sldId id="670" r:id="rId51"/>
    <p:sldId id="652" r:id="rId52"/>
    <p:sldId id="673" r:id="rId53"/>
    <p:sldId id="567" r:id="rId54"/>
    <p:sldId id="606" r:id="rId55"/>
    <p:sldId id="445" r:id="rId56"/>
    <p:sldId id="688" r:id="rId57"/>
    <p:sldId id="281" r:id="rId58"/>
    <p:sldId id="283" r:id="rId59"/>
    <p:sldId id="694" r:id="rId60"/>
    <p:sldId id="626" r:id="rId61"/>
    <p:sldId id="256" r:id="rId62"/>
    <p:sldId id="257" r:id="rId63"/>
    <p:sldId id="25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91" autoAdjust="0"/>
  </p:normalViewPr>
  <p:slideViewPr>
    <p:cSldViewPr snapToGrid="0">
      <p:cViewPr varScale="1">
        <p:scale>
          <a:sx n="83" d="100"/>
          <a:sy n="83" d="100"/>
        </p:scale>
        <p:origin x="68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AC401-7653-4213-95D4-AB010E1B5628}" type="datetimeFigureOut">
              <a:rPr lang="en-US" smtClean="0"/>
              <a:t>12/3/2021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352C70-797B-45A8-8ABE-BD85D4D3247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p:sp>
      <p:sp>
        <p:nvSpPr>
          <p:cNvPr id="1331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charset="0"/>
              </a:defRPr>
            </a:lvl1pPr>
            <a:lvl2pPr marL="742950" indent="-285750">
              <a:spcBef>
                <a:spcPct val="30000"/>
              </a:spcBef>
              <a:defRPr sz="1200">
                <a:solidFill>
                  <a:schemeClr val="tx1"/>
                </a:solidFill>
                <a:latin typeface="Calibri" panose="020F0502020204030204" charset="0"/>
              </a:defRPr>
            </a:lvl2pPr>
            <a:lvl3pPr marL="1143000" indent="-228600">
              <a:spcBef>
                <a:spcPct val="30000"/>
              </a:spcBef>
              <a:defRPr sz="1200">
                <a:solidFill>
                  <a:schemeClr val="tx1"/>
                </a:solidFill>
                <a:latin typeface="Calibri" panose="020F0502020204030204" charset="0"/>
              </a:defRPr>
            </a:lvl3pPr>
            <a:lvl4pPr marL="1600200" indent="-228600">
              <a:spcBef>
                <a:spcPct val="30000"/>
              </a:spcBef>
              <a:defRPr sz="1200">
                <a:solidFill>
                  <a:schemeClr val="tx1"/>
                </a:solidFill>
                <a:latin typeface="Calibri" panose="020F0502020204030204" charset="0"/>
              </a:defRPr>
            </a:lvl4pPr>
            <a:lvl5pPr marL="2057400" indent="-228600">
              <a:spcBef>
                <a:spcPct val="30000"/>
              </a:spcBef>
              <a:defRPr sz="1200">
                <a:solidFill>
                  <a:schemeClr val="tx1"/>
                </a:solidFill>
                <a:latin typeface="Calibri" panose="020F0502020204030204" charset="0"/>
              </a:defRPr>
            </a:lvl5pPr>
            <a:lvl6pPr marL="2514600" indent="-228600" eaLnBrk="0" fontAlgn="base" hangingPunct="0">
              <a:spcBef>
                <a:spcPct val="30000"/>
              </a:spcBef>
              <a:spcAft>
                <a:spcPct val="0"/>
              </a:spcAft>
              <a:defRPr sz="1200">
                <a:solidFill>
                  <a:schemeClr val="tx1"/>
                </a:solidFill>
                <a:latin typeface="Calibri" panose="020F0502020204030204" charset="0"/>
              </a:defRPr>
            </a:lvl6pPr>
            <a:lvl7pPr marL="2971800" indent="-228600" eaLnBrk="0" fontAlgn="base" hangingPunct="0">
              <a:spcBef>
                <a:spcPct val="30000"/>
              </a:spcBef>
              <a:spcAft>
                <a:spcPct val="0"/>
              </a:spcAft>
              <a:defRPr sz="1200">
                <a:solidFill>
                  <a:schemeClr val="tx1"/>
                </a:solidFill>
                <a:latin typeface="Calibri" panose="020F0502020204030204" charset="0"/>
              </a:defRPr>
            </a:lvl7pPr>
            <a:lvl8pPr marL="3429000" indent="-228600" eaLnBrk="0" fontAlgn="base" hangingPunct="0">
              <a:spcBef>
                <a:spcPct val="30000"/>
              </a:spcBef>
              <a:spcAft>
                <a:spcPct val="0"/>
              </a:spcAft>
              <a:defRPr sz="1200">
                <a:solidFill>
                  <a:schemeClr val="tx1"/>
                </a:solidFill>
                <a:latin typeface="Calibri" panose="020F0502020204030204" charset="0"/>
              </a:defRPr>
            </a:lvl8pPr>
            <a:lvl9pPr marL="3886200" indent="-228600" eaLnBrk="0" fontAlgn="base" hangingPunct="0">
              <a:spcBef>
                <a:spcPct val="30000"/>
              </a:spcBef>
              <a:spcAft>
                <a:spcPct val="0"/>
              </a:spcAft>
              <a:defRPr sz="1200">
                <a:solidFill>
                  <a:schemeClr val="tx1"/>
                </a:solidFill>
                <a:latin typeface="Calibri" panose="020F0502020204030204" charset="0"/>
              </a:defRPr>
            </a:lvl9pPr>
          </a:lstStyle>
          <a:p>
            <a:pPr>
              <a:spcBef>
                <a:spcPct val="0"/>
              </a:spcBef>
            </a:pPr>
            <a:fld id="{8EF1CE6E-236B-4292-AF1A-C880E561BD4C}" type="slidenum">
              <a:rPr lang="en-US" altLang="en-US">
                <a:latin typeface="Arial" panose="020B0604020202020204" pitchFamily="34" charset="0"/>
              </a:rPr>
              <a:t>24</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94F24B-C602-4B8C-AF36-85B6B6FF82CB}"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CA1080-DC61-45B2-B3B0-98A6C3F4D3E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4F24B-C602-4B8C-AF36-85B6B6FF82CB}"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CA1080-DC61-45B2-B3B0-98A6C3F4D3E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4F24B-C602-4B8C-AF36-85B6B6FF82CB}"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CA1080-DC61-45B2-B3B0-98A6C3F4D3E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2"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fld id="{04892507-98C2-45E0-A25E-280D8051B424}" type="datetimeFigureOut">
              <a:rPr lang="en-US"/>
              <a:t>12/3/2021</a:t>
            </a:fld>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93E41B33-4ED6-4729-9A55-0298E3AFCE18}" type="slidenum">
              <a:rPr lang="en-US" altLang="en-US"/>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E43809-A332-4EE1-B9E7-A6054ECCA1FB}"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4F24B-C602-4B8C-AF36-85B6B6FF82CB}"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CA1080-DC61-45B2-B3B0-98A6C3F4D3E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94F24B-C602-4B8C-AF36-85B6B6FF82CB}"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CA1080-DC61-45B2-B3B0-98A6C3F4D3E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94F24B-C602-4B8C-AF36-85B6B6FF82CB}"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CA1080-DC61-45B2-B3B0-98A6C3F4D3E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94F24B-C602-4B8C-AF36-85B6B6FF82CB}" type="datetimeFigureOut">
              <a:rPr lang="en-US" smtClean="0"/>
              <a:t>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CA1080-DC61-45B2-B3B0-98A6C3F4D3E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94F24B-C602-4B8C-AF36-85B6B6FF82CB}" type="datetimeFigureOut">
              <a:rPr lang="en-US" smtClean="0"/>
              <a:t>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CA1080-DC61-45B2-B3B0-98A6C3F4D3E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94F24B-C602-4B8C-AF36-85B6B6FF82CB}" type="datetimeFigureOut">
              <a:rPr lang="en-US" smtClean="0"/>
              <a:t>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CA1080-DC61-45B2-B3B0-98A6C3F4D3E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94F24B-C602-4B8C-AF36-85B6B6FF82CB}"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CA1080-DC61-45B2-B3B0-98A6C3F4D3E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94F24B-C602-4B8C-AF36-85B6B6FF82CB}"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CA1080-DC61-45B2-B3B0-98A6C3F4D3E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4F24B-C602-4B8C-AF36-85B6B6FF82CB}" type="datetimeFigureOut">
              <a:rPr lang="en-US" smtClean="0"/>
              <a:t>12/3/2021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A1080-DC61-45B2-B3B0-98A6C3F4D3E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0.jpeg"/><Relationship Id="rId11" Type="http://schemas.openxmlformats.org/officeDocument/2006/relationships/image" Target="../media/image33.jpeg"/><Relationship Id="rId5" Type="http://schemas.openxmlformats.org/officeDocument/2006/relationships/image" Target="../media/image29.jpeg"/><Relationship Id="rId10" Type="http://schemas.openxmlformats.org/officeDocument/2006/relationships/image" Target="../media/image32.jpeg"/><Relationship Id="rId4" Type="http://schemas.openxmlformats.org/officeDocument/2006/relationships/image" Target="../media/image28.jpeg"/><Relationship Id="rId9" Type="http://schemas.openxmlformats.org/officeDocument/2006/relationships/image" Target="../media/image26.wmf"/></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0.jpeg"/><Relationship Id="rId2" Type="http://schemas.openxmlformats.org/officeDocument/2006/relationships/hyperlink" Target="http://images.google.com.vn/imgres?imgurl=http://www4.webng.com/vienkhoahocnongnghiep/upload/news/13112008original48672_4b.jpg&amp;imgrefurl=http://www4.webng.com/vienkhoahocnongnghiep/Sotaynhanong_details.asp?newsID%3DNEW_080812233711&amp;usg=__3MrJ8KaUBgDXCRuccwC_HnJObJk=&amp;h=299&amp;w=400&amp;sz=29&amp;hl=vi&amp;start=53&amp;um=1&amp;itbs=1&amp;tbnid=nZpT_uySMhMR5M:&amp;tbnh=93&amp;tbnw=124&amp;prev=/images?q%3DTrong%2Blua%26start%3D40%26um%3D1%26hl%3Dvi%26sa%3DN%26ndsp%3D20%26tbs%3Disch:1" TargetMode="Externa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hyperlink" Target="http://images.google.com.vn/imgres?imgurl=http://www.hoian24h.com/images/uploads/rau_tra_que_01.gif&amp;imgrefurl=http://www.hoian24h.vn/?id%3D165&amp;usg=__Yqh131DA4tZc8jxzPNyt7OwXzIk=&amp;h=276&amp;w=420&amp;sz=109&amp;hl=vi&amp;start=3&amp;um=1&amp;itbs=1&amp;tbnid=nTdkdepYeNdqzM:&amp;tbnh=82&amp;tbnw=125&amp;prev=/images?q%3DTrong%2Brau%26um%3D1%26hl%3Dvi%26tbs%3Disch:1"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NULL" TargetMode="External"/><Relationship Id="rId5" Type="http://schemas.openxmlformats.org/officeDocument/2006/relationships/image" Target="../media/image83.jpeg"/><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jpeg"/></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5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53.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7.jpeg"/><Relationship Id="rId7" Type="http://schemas.openxmlformats.org/officeDocument/2006/relationships/image" Target="../media/image120.jpe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hyperlink" Target="http://lehoi.cinet.vn/UserData/Image/Articles/29102010145719.jpg" TargetMode="External"/><Relationship Id="rId10" Type="http://schemas.openxmlformats.org/officeDocument/2006/relationships/image" Target="../media/image123.jpeg"/><Relationship Id="rId4" Type="http://schemas.openxmlformats.org/officeDocument/2006/relationships/image" Target="../media/image118.jpeg"/><Relationship Id="rId9" Type="http://schemas.openxmlformats.org/officeDocument/2006/relationships/image" Target="../media/image122.jpeg"/></Relationships>
</file>

<file path=ppt/slides/_rels/slide5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5" Type="http://schemas.openxmlformats.org/officeDocument/2006/relationships/image" Target="../media/image127.jpeg"/><Relationship Id="rId4" Type="http://schemas.openxmlformats.org/officeDocument/2006/relationships/image" Target="../media/image126.jpeg"/></Relationships>
</file>

<file path=ppt/slides/_rels/slide5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5" Type="http://schemas.openxmlformats.org/officeDocument/2006/relationships/image" Target="../media/image131.jpeg"/><Relationship Id="rId4" Type="http://schemas.openxmlformats.org/officeDocument/2006/relationships/image" Target="../media/image130.jpeg"/></Relationships>
</file>

<file path=ppt/slides/_rels/slide5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4108" y="163773"/>
            <a:ext cx="10981898" cy="121465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25</a:t>
            </a:r>
          </a:p>
          <a:p>
            <a:pPr algn="ctr"/>
            <a:r>
              <a:rPr lang="en-US" sz="4000" b="1" dirty="0">
                <a:solidFill>
                  <a:srgbClr val="FF0000"/>
                </a:solidFill>
                <a:latin typeface="Times New Roman" panose="02020603050405020304" pitchFamily="18" charset="0"/>
                <a:cs typeface="Times New Roman" panose="02020603050405020304" pitchFamily="18" charset="0"/>
              </a:rPr>
              <a:t>VÙNG DUYÊN HẢI NAM TRUNG BỘ</a:t>
            </a:r>
          </a:p>
        </p:txBody>
      </p:sp>
      <p:sp>
        <p:nvSpPr>
          <p:cNvPr id="3" name="Rectangle 2"/>
          <p:cNvSpPr/>
          <p:nvPr/>
        </p:nvSpPr>
        <p:spPr>
          <a:xfrm>
            <a:off x="395785" y="1378424"/>
            <a:ext cx="11477767" cy="244294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I. VỊ TRÍ ĐỊA LÍ VÀ GIỚI HẠN LÃNH THỔ</a:t>
            </a:r>
          </a:p>
          <a:p>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tỉnh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thành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phố</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Nẵng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Quảng</a:t>
            </a:r>
            <a:r>
              <a:rPr lang="en-US" sz="3200" b="1" dirty="0">
                <a:solidFill>
                  <a:schemeClr val="tx1"/>
                </a:solidFill>
                <a:latin typeface="Times New Roman" panose="02020603050405020304" pitchFamily="18" charset="0"/>
                <a:cs typeface="Times New Roman" panose="02020603050405020304" pitchFamily="18" charset="0"/>
              </a:rPr>
              <a:t> Nam, </a:t>
            </a:r>
            <a:r>
              <a:rPr lang="en-US" sz="3200" b="1" dirty="0" err="1">
                <a:solidFill>
                  <a:schemeClr val="tx1"/>
                </a:solidFill>
                <a:latin typeface="Times New Roman" panose="02020603050405020304" pitchFamily="18" charset="0"/>
                <a:cs typeface="Times New Roman" panose="02020603050405020304" pitchFamily="18" charset="0"/>
              </a:rPr>
              <a:t>Quảng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Ngãi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Định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Phú</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Yên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Khánh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Hòa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Ninh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Thuận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Thuận</a:t>
            </a:r>
            <a:r>
              <a:rPr lang="en-US" sz="3200" b="1" dirty="0">
                <a:solidFill>
                  <a:schemeClr val="tx1"/>
                </a:solidFill>
                <a:latin typeface="Times New Roman" panose="02020603050405020304" pitchFamily="18" charset="0"/>
                <a:cs typeface="Times New Roman" panose="02020603050405020304" pitchFamily="18" charset="0"/>
              </a:rPr>
              <a:t>.</a:t>
            </a:r>
          </a:p>
        </p:txBody>
      </p:sp>
      <p:sp>
        <p:nvSpPr>
          <p:cNvPr id="4" name="Rectangle 3"/>
          <p:cNvSpPr/>
          <p:nvPr/>
        </p:nvSpPr>
        <p:spPr>
          <a:xfrm>
            <a:off x="318448" y="3429000"/>
            <a:ext cx="11477767" cy="205057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II. ĐIỀU KIỆN TỰ NHIÊN VÀ TÀI NGUYÊN THIÊN NHIÊN</a:t>
            </a:r>
          </a:p>
          <a:p>
            <a:pPr marL="285750" indent="-285750">
              <a:buFontTx/>
              <a:buChar char="-"/>
            </a:pPr>
            <a:r>
              <a:rPr lang="en-US" sz="2800" b="1" dirty="0" err="1">
                <a:solidFill>
                  <a:schemeClr val="tx1"/>
                </a:solidFill>
                <a:latin typeface="Times New Roman" panose="02020603050405020304" pitchFamily="18" charset="0"/>
                <a:cs typeface="Times New Roman" panose="02020603050405020304" pitchFamily="18" charset="0"/>
              </a:rPr>
              <a:t>Đặc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điểm</a:t>
            </a:r>
            <a:endParaRPr lang="en-US" sz="2800" b="1" dirty="0">
              <a:solidFill>
                <a:schemeClr val="tx1"/>
              </a:solidFill>
              <a:latin typeface="Times New Roman" panose="02020603050405020304" pitchFamily="18" charset="0"/>
              <a:cs typeface="Times New Roman" panose="02020603050405020304" pitchFamily="18" charset="0"/>
            </a:endParaRPr>
          </a:p>
          <a:p>
            <a:pPr marL="285750" indent="-285750">
              <a:buFontTx/>
              <a:buChar char="-"/>
            </a:pPr>
            <a:r>
              <a:rPr lang="en-US" sz="2800" b="1" dirty="0" err="1">
                <a:solidFill>
                  <a:schemeClr val="tx1"/>
                </a:solidFill>
                <a:latin typeface="Times New Roman" panose="02020603050405020304" pitchFamily="18" charset="0"/>
                <a:cs typeface="Times New Roman" panose="02020603050405020304" pitchFamily="18" charset="0"/>
              </a:rPr>
              <a:t>Thuận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lợi</a:t>
            </a:r>
            <a:endParaRPr lang="en-US" sz="2800" b="1" dirty="0">
              <a:solidFill>
                <a:schemeClr val="tx1"/>
              </a:solidFill>
              <a:latin typeface="Times New Roman" panose="02020603050405020304" pitchFamily="18" charset="0"/>
              <a:cs typeface="Times New Roman" panose="02020603050405020304" pitchFamily="18" charset="0"/>
            </a:endParaRPr>
          </a:p>
          <a:p>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khăn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18448" y="5363571"/>
            <a:ext cx="11227558" cy="94169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200" b="1">
                <a:solidFill>
                  <a:srgbClr val="FF0000"/>
                </a:solidFill>
                <a:latin typeface="Times New Roman" panose="02020603050405020304" pitchFamily="18" charset="0"/>
                <a:cs typeface="Times New Roman" panose="02020603050405020304" pitchFamily="18" charset="0"/>
              </a:rPr>
              <a:t>III. ĐẶC ĐIỂM DÂN CƯ, XÃ HỘI </a:t>
            </a:r>
            <a:r>
              <a:rPr lang="en-US" sz="3200" b="1">
                <a:solidFill>
                  <a:schemeClr val="bg1"/>
                </a:solidFill>
                <a:latin typeface="Times New Roman" panose="02020603050405020304" pitchFamily="18" charset="0"/>
                <a:cs typeface="Times New Roman" panose="02020603050405020304" pitchFamily="18" charset="0"/>
              </a:rPr>
              <a:t>( Học sinh tự học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p:bldP spid="4" grpId="0" bldLvl="0"/>
      <p:bldP spid="5"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l.f31.img.vnecdn.net/2015/08/05/spratlys-zoom-1050-1438736207_660x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1143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Mỹ có thể diệt ‘tàu sân bay trên đảo’ của Trung Quốc ở Trường Sa  - ảnh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1143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p:cTn id="7" dur="500" fill="hold"/>
                                        <p:tgtEl>
                                          <p:spTgt spid="60418"/>
                                        </p:tgtEl>
                                        <p:attrNameLst>
                                          <p:attrName>ppt_w</p:attrName>
                                        </p:attrNameLst>
                                      </p:cBhvr>
                                      <p:tavLst>
                                        <p:tav tm="0">
                                          <p:val>
                                            <p:fltVal val="0"/>
                                          </p:val>
                                        </p:tav>
                                        <p:tav tm="100000">
                                          <p:val>
                                            <p:strVal val="#ppt_w"/>
                                          </p:val>
                                        </p:tav>
                                      </p:tavLst>
                                    </p:anim>
                                    <p:anim calcmode="lin" valueType="num">
                                      <p:cBhvr>
                                        <p:cTn id="8" dur="500" fill="hold"/>
                                        <p:tgtEl>
                                          <p:spTgt spid="60418"/>
                                        </p:tgtEl>
                                        <p:attrNameLst>
                                          <p:attrName>ppt_h</p:attrName>
                                        </p:attrNameLst>
                                      </p:cBhvr>
                                      <p:tavLst>
                                        <p:tav tm="0">
                                          <p:val>
                                            <p:fltVal val="0"/>
                                          </p:val>
                                        </p:tav>
                                        <p:tav tm="100000">
                                          <p:val>
                                            <p:strVal val="#ppt_h"/>
                                          </p:val>
                                        </p:tav>
                                      </p:tavLst>
                                    </p:anim>
                                    <p:animEffect transition="in" filter="fade">
                                      <p:cBhvr>
                                        <p:cTn id="9" dur="500"/>
                                        <p:tgtEl>
                                          <p:spTgt spid="6041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Mỹ có thể diệt ‘tàu sân bay trên đảo’ của Trung Quốc ở Trường Sa  - ản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1"/>
            <a:ext cx="595287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Mỹ có thể diệt ‘tàu sân bay trên đảo’ của Trung Quốc ở Trường Sa  - ảnh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2873" y="3467302"/>
            <a:ext cx="6133110" cy="337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690104" y="5537349"/>
            <a:ext cx="10835652" cy="1082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3175" b="1">
                <a:solidFill>
                  <a:srgbClr val="FF0000"/>
                </a:solidFill>
                <a:latin typeface="Times New Roman" panose="02020603050405020304" pitchFamily="18" charset="0"/>
                <a:cs typeface="Times New Roman" panose="02020603050405020304" pitchFamily="18" charset="0"/>
              </a:rPr>
              <a:t>Đảo</a:t>
            </a:r>
            <a:r>
              <a:rPr lang="vi-VN" altLang="en-US" sz="3175" b="1">
                <a:solidFill>
                  <a:srgbClr val="FF0000"/>
                </a:solidFill>
                <a:latin typeface="Times New Roman" panose="02020603050405020304" pitchFamily="18" charset="0"/>
                <a:cs typeface="Times New Roman" panose="02020603050405020304" pitchFamily="18" charset="0"/>
              </a:rPr>
              <a:t> Gạc Ma </a:t>
            </a:r>
            <a:r>
              <a:rPr lang="en-US" altLang="en-US" sz="3175" b="1">
                <a:solidFill>
                  <a:srgbClr val="FF0000"/>
                </a:solidFill>
                <a:latin typeface="Times New Roman" panose="02020603050405020304" pitchFamily="18" charset="0"/>
                <a:cs typeface="Times New Roman" panose="02020603050405020304" pitchFamily="18" charset="0"/>
              </a:rPr>
              <a:t>(</a:t>
            </a:r>
            <a:r>
              <a:rPr lang="vi-VN" altLang="en-US" sz="3175" b="1">
                <a:solidFill>
                  <a:srgbClr val="FF0000"/>
                </a:solidFill>
                <a:latin typeface="Times New Roman" panose="02020603050405020304" pitchFamily="18" charset="0"/>
                <a:cs typeface="Times New Roman" panose="02020603050405020304" pitchFamily="18" charset="0"/>
              </a:rPr>
              <a:t>V</a:t>
            </a:r>
            <a:r>
              <a:rPr lang="en-US" altLang="en-US" sz="3175" b="1">
                <a:solidFill>
                  <a:srgbClr val="FF0000"/>
                </a:solidFill>
                <a:latin typeface="Times New Roman" panose="02020603050405020304" pitchFamily="18" charset="0"/>
                <a:cs typeface="Times New Roman" panose="02020603050405020304" pitchFamily="18" charset="0"/>
              </a:rPr>
              <a:t>N) </a:t>
            </a:r>
            <a:r>
              <a:rPr lang="vi-VN" altLang="en-US" sz="3175" b="1">
                <a:solidFill>
                  <a:srgbClr val="FF0000"/>
                </a:solidFill>
                <a:latin typeface="Times New Roman" panose="02020603050405020304" pitchFamily="18" charset="0"/>
                <a:cs typeface="Times New Roman" panose="02020603050405020304" pitchFamily="18" charset="0"/>
              </a:rPr>
              <a:t>chiếm</a:t>
            </a:r>
            <a:r>
              <a:rPr lang="en-US" altLang="en-US" sz="3175" b="1">
                <a:solidFill>
                  <a:srgbClr val="FF0000"/>
                </a:solidFill>
                <a:latin typeface="Times New Roman" panose="02020603050405020304" pitchFamily="18" charset="0"/>
                <a:cs typeface="Times New Roman" panose="02020603050405020304" pitchFamily="18" charset="0"/>
              </a:rPr>
              <a:t> </a:t>
            </a:r>
            <a:r>
              <a:rPr lang="vi-VN" altLang="en-US" sz="3175" b="1">
                <a:solidFill>
                  <a:srgbClr val="FF0000"/>
                </a:solidFill>
                <a:latin typeface="Times New Roman" panose="02020603050405020304" pitchFamily="18" charset="0"/>
                <a:cs typeface="Times New Roman" panose="02020603050405020304" pitchFamily="18" charset="0"/>
              </a:rPr>
              <a:t>năm 1988</a:t>
            </a:r>
            <a:r>
              <a:rPr lang="en-US" altLang="en-US" sz="3175" b="1">
                <a:solidFill>
                  <a:srgbClr val="FF0000"/>
                </a:solidFill>
                <a:latin typeface="Times New Roman" panose="02020603050405020304" pitchFamily="18" charset="0"/>
                <a:cs typeface="Times New Roman" panose="02020603050405020304" pitchFamily="18" charset="0"/>
              </a:rPr>
              <a:t> nay c</a:t>
            </a:r>
            <a:r>
              <a:rPr lang="vi-VN" altLang="en-US" sz="3175" b="1">
                <a:solidFill>
                  <a:srgbClr val="FF0000"/>
                </a:solidFill>
                <a:latin typeface="Times New Roman" panose="02020603050405020304" pitchFamily="18" charset="0"/>
                <a:cs typeface="Times New Roman" panose="02020603050405020304" pitchFamily="18" charset="0"/>
              </a:rPr>
              <a:t>ó cả bãi đáp trực thăng</a:t>
            </a:r>
            <a:r>
              <a:rPr lang="en-US" altLang="en-US" sz="3175" b="1">
                <a:solidFill>
                  <a:srgbClr val="FF0000"/>
                </a:solidFill>
                <a:latin typeface="Times New Roman" panose="02020603050405020304" pitchFamily="18" charset="0"/>
                <a:cs typeface="Times New Roman" panose="02020603050405020304" pitchFamily="18" charset="0"/>
              </a:rPr>
              <a:t>.</a:t>
            </a:r>
          </a:p>
        </p:txBody>
      </p:sp>
      <p:pic>
        <p:nvPicPr>
          <p:cNvPr id="43016" name="Picture 8" descr="Hình ảnh Trung Quốc gia tăng xây dựng, bồi đắp đ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952873" cy="34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Trung Quốc xây đảo ở các bãi đá tại Trường Sa như thế nào? - ảnh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2873" y="0"/>
            <a:ext cx="6133110" cy="346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690104" y="237938"/>
            <a:ext cx="10692524" cy="1082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vi-VN" altLang="en-US" sz="3175" b="1">
                <a:solidFill>
                  <a:srgbClr val="FF0000"/>
                </a:solidFill>
                <a:latin typeface="Times New Roman" panose="02020603050405020304" pitchFamily="18" charset="0"/>
                <a:cs typeface="Times New Roman" panose="02020603050405020304" pitchFamily="18" charset="0"/>
              </a:rPr>
              <a:t>Đá Chữ Thập được Trung Quốc ồ ạt cải tạo và xây thành đảo nhân tạo, trên đảo có cả đường băng dài gần 1,5 km</a:t>
            </a:r>
            <a:endParaRPr lang="en-US" altLang="en-US" sz="3175" b="1">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a:spLocks noChangeArrowheads="1"/>
          </p:cNvSpPr>
          <p:nvPr/>
        </p:nvSpPr>
        <p:spPr bwMode="auto">
          <a:xfrm>
            <a:off x="583097" y="3048000"/>
            <a:ext cx="10919790" cy="5941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3175" b="1">
                <a:solidFill>
                  <a:srgbClr val="FF0000"/>
                </a:solidFill>
                <a:latin typeface="Times New Roman" panose="02020603050405020304" pitchFamily="18" charset="0"/>
                <a:cs typeface="Times New Roman" panose="02020603050405020304" pitchFamily="18" charset="0"/>
              </a:rPr>
              <a:t>TRUNG QUỐC LẤN CHIẾM QUẦN ĐẢO TRƯỜNG SA</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43016"/>
                                        </p:tgtEl>
                                        <p:attrNameLst>
                                          <p:attrName>style.visibility</p:attrName>
                                        </p:attrNameLst>
                                      </p:cBhvr>
                                      <p:to>
                                        <p:strVal val="visible"/>
                                      </p:to>
                                    </p:set>
                                    <p:animEffect transition="in" filter="strips(downRight)">
                                      <p:cBhvr>
                                        <p:cTn id="7" dur="500"/>
                                        <p:tgtEl>
                                          <p:spTgt spid="43016"/>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strips(downRight)">
                                      <p:cBhvr>
                                        <p:cTn id="11" dur="500"/>
                                        <p:tgtEl>
                                          <p:spTgt spid="12"/>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43014"/>
                                        </p:tgtEl>
                                        <p:attrNameLst>
                                          <p:attrName>style.visibility</p:attrName>
                                        </p:attrNameLst>
                                      </p:cBhvr>
                                      <p:to>
                                        <p:strVal val="visible"/>
                                      </p:to>
                                    </p:set>
                                    <p:animEffect transition="in" filter="strips(downLeft)">
                                      <p:cBhvr>
                                        <p:cTn id="15" dur="500"/>
                                        <p:tgtEl>
                                          <p:spTgt spid="43014"/>
                                        </p:tgtEl>
                                      </p:cBhvr>
                                    </p:animEffect>
                                  </p:childTnLst>
                                </p:cTn>
                              </p:par>
                            </p:childTnLst>
                          </p:cTn>
                        </p:par>
                        <p:par>
                          <p:cTn id="16" fill="hold">
                            <p:stCondLst>
                              <p:cond delay="1500"/>
                            </p:stCondLst>
                            <p:childTnLst>
                              <p:par>
                                <p:cTn id="17" presetID="18" presetClass="entr" presetSubtype="12" fill="hold" nodeType="afterEffect">
                                  <p:stCondLst>
                                    <p:cond delay="0"/>
                                  </p:stCondLst>
                                  <p:childTnLst>
                                    <p:set>
                                      <p:cBhvr>
                                        <p:cTn id="18" dur="1" fill="hold">
                                          <p:stCondLst>
                                            <p:cond delay="0"/>
                                          </p:stCondLst>
                                        </p:cTn>
                                        <p:tgtEl>
                                          <p:spTgt spid="43012"/>
                                        </p:tgtEl>
                                        <p:attrNameLst>
                                          <p:attrName>style.visibility</p:attrName>
                                        </p:attrNameLst>
                                      </p:cBhvr>
                                      <p:to>
                                        <p:strVal val="visible"/>
                                      </p:to>
                                    </p:set>
                                    <p:animEffect transition="in" filter="strips(downLeft)">
                                      <p:cBhvr>
                                        <p:cTn id="19" dur="500"/>
                                        <p:tgtEl>
                                          <p:spTgt spid="43012"/>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7"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7"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1" name="Picture 31" descr="tham%20truong%20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159" y="0"/>
            <a:ext cx="11409841" cy="65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2" name="Rectangle 32"/>
          <p:cNvSpPr>
            <a:spLocks noChangeArrowheads="1"/>
          </p:cNvSpPr>
          <p:nvPr/>
        </p:nvSpPr>
        <p:spPr bwMode="auto">
          <a:xfrm>
            <a:off x="3810000" y="304397"/>
            <a:ext cx="5048754" cy="609802"/>
          </a:xfrm>
          <a:prstGeom prst="rect">
            <a:avLst/>
          </a:prstGeom>
          <a:solidFill>
            <a:schemeClr val="accent1"/>
          </a:solidFill>
          <a:ln w="9525">
            <a:solidFill>
              <a:schemeClr val="tx1"/>
            </a:solidFill>
            <a:miter lim="800000"/>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175" b="1">
                <a:latin typeface="Times New Roman" panose="02020603050405020304" pitchFamily="18" charset="0"/>
              </a:rPr>
              <a:t>ĐẢO TRƯỜNG SA LỚN</a:t>
            </a:r>
          </a:p>
        </p:txBody>
      </p:sp>
      <p:pic>
        <p:nvPicPr>
          <p:cNvPr id="112674" name="Picture 34" descr="dao_phu_lam_hoang_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1143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5" name="Rectangle 35"/>
          <p:cNvSpPr>
            <a:spLocks noChangeArrowheads="1"/>
          </p:cNvSpPr>
          <p:nvPr/>
        </p:nvSpPr>
        <p:spPr bwMode="auto">
          <a:xfrm>
            <a:off x="1614613" y="6349275"/>
            <a:ext cx="8907338" cy="5941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a:spcBef>
                <a:spcPct val="0"/>
              </a:spcBef>
              <a:buFontTx/>
              <a:buNone/>
            </a:pPr>
            <a:r>
              <a:rPr lang="en-US" altLang="en-US" sz="3175" b="1">
                <a:latin typeface="Times New Roman" panose="02020603050405020304" pitchFamily="18" charset="0"/>
              </a:rPr>
              <a:t>Đảo Phú Lâm, Quần đảo Hoàng Sa (Tp Đà Nẵng)</a:t>
            </a:r>
            <a:r>
              <a:rPr lang="en-US" altLang="en-US" sz="2030"/>
              <a:t> </a:t>
            </a:r>
          </a:p>
        </p:txBody>
      </p:sp>
      <p:pic>
        <p:nvPicPr>
          <p:cNvPr id="7" name="Picture 30" descr="Kết quả hình ảnh cho ảnh trường sa, hoàng sa là của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159" y="0"/>
            <a:ext cx="1140984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6" descr="Hình ảnh cùng chung tay bảo vệ Biển Đô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0"/>
            <a:ext cx="1162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5" name="Rectangle 17"/>
          <p:cNvSpPr>
            <a:spLocks noChangeArrowheads="1"/>
          </p:cNvSpPr>
          <p:nvPr/>
        </p:nvSpPr>
        <p:spPr bwMode="auto">
          <a:xfrm>
            <a:off x="2953254" y="6278437"/>
            <a:ext cx="6190746" cy="67215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3680" b="1">
                <a:solidFill>
                  <a:srgbClr val="0033CC"/>
                </a:solidFill>
                <a:latin typeface="Times New Roman" panose="02020603050405020304" pitchFamily="18" charset="0"/>
              </a:rPr>
              <a:t>Chung tay bảo</a:t>
            </a:r>
            <a:r>
              <a:rPr lang="en-US" altLang="en-US" sz="3680" b="1">
                <a:latin typeface="Times New Roman" panose="02020603050405020304" pitchFamily="18" charset="0"/>
              </a:rPr>
              <a:t> </a:t>
            </a:r>
            <a:r>
              <a:rPr lang="en-US" altLang="en-US" sz="3680" b="1">
                <a:solidFill>
                  <a:srgbClr val="0033CC"/>
                </a:solidFill>
                <a:latin typeface="Times New Roman" panose="02020603050405020304" pitchFamily="18" charset="0"/>
              </a:rPr>
              <a:t>vệ biển đảo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2671"/>
                                        </p:tgtEl>
                                        <p:attrNameLst>
                                          <p:attrName>style.visibility</p:attrName>
                                        </p:attrNameLst>
                                      </p:cBhvr>
                                      <p:to>
                                        <p:strVal val="visible"/>
                                      </p:to>
                                    </p:set>
                                    <p:animEffect transition="in" filter="diamond(in)">
                                      <p:cBhvr>
                                        <p:cTn id="7" dur="2000"/>
                                        <p:tgtEl>
                                          <p:spTgt spid="112671"/>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12672"/>
                                        </p:tgtEl>
                                        <p:attrNameLst>
                                          <p:attrName>style.visibility</p:attrName>
                                        </p:attrNameLst>
                                      </p:cBhvr>
                                      <p:to>
                                        <p:strVal val="visible"/>
                                      </p:to>
                                    </p:set>
                                    <p:animEffect transition="in" filter="diamond(in)">
                                      <p:cBhvr>
                                        <p:cTn id="10" dur="2000"/>
                                        <p:tgtEl>
                                          <p:spTgt spid="11267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12674"/>
                                        </p:tgtEl>
                                        <p:attrNameLst>
                                          <p:attrName>style.visibility</p:attrName>
                                        </p:attrNameLst>
                                      </p:cBhvr>
                                      <p:to>
                                        <p:strVal val="visible"/>
                                      </p:to>
                                    </p:set>
                                    <p:animEffect transition="in" filter="diamond(in)">
                                      <p:cBhvr>
                                        <p:cTn id="15" dur="2000"/>
                                        <p:tgtEl>
                                          <p:spTgt spid="112674"/>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12675"/>
                                        </p:tgtEl>
                                        <p:attrNameLst>
                                          <p:attrName>style.visibility</p:attrName>
                                        </p:attrNameLst>
                                      </p:cBhvr>
                                      <p:to>
                                        <p:strVal val="visible"/>
                                      </p:to>
                                    </p:set>
                                    <p:animEffect transition="in" filter="diamond(in)">
                                      <p:cBhvr>
                                        <p:cTn id="18" dur="2000"/>
                                        <p:tgtEl>
                                          <p:spTgt spid="112675"/>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amond(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12304"/>
                                        </p:tgtEl>
                                        <p:attrNameLst>
                                          <p:attrName>style.visibility</p:attrName>
                                        </p:attrNameLst>
                                      </p:cBhvr>
                                      <p:to>
                                        <p:strVal val="visible"/>
                                      </p:to>
                                    </p:set>
                                    <p:animEffect transition="in" filter="diamond(in)">
                                      <p:cBhvr>
                                        <p:cTn id="28" dur="2000"/>
                                        <p:tgtEl>
                                          <p:spTgt spid="12304"/>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12305"/>
                                        </p:tgtEl>
                                        <p:attrNameLst>
                                          <p:attrName>style.visibility</p:attrName>
                                        </p:attrNameLst>
                                      </p:cBhvr>
                                      <p:to>
                                        <p:strVal val="visible"/>
                                      </p:to>
                                    </p:set>
                                    <p:animEffect transition="in" filter="diamond(in)">
                                      <p:cBhvr>
                                        <p:cTn id="31" dur="2000"/>
                                        <p:tgtEl>
                                          <p:spTgt spid="12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2" grpId="0" animBg="1"/>
      <p:bldP spid="112675" grpId="0" animBg="1"/>
      <p:bldP spid="1230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5043" y="145774"/>
            <a:ext cx="11754679" cy="6302366"/>
          </a:xfrm>
          <a:prstGeom prst="rect">
            <a:avLst/>
          </a:prstGeom>
          <a:noFill/>
        </p:spPr>
        <p:txBody>
          <a:bodyPr wrap="square">
            <a:spAutoFit/>
          </a:bodyPr>
          <a:lstStyle/>
          <a:p>
            <a:pPr algn="just">
              <a:lnSpc>
                <a:spcPct val="115000"/>
              </a:lnSpc>
              <a:spcBef>
                <a:spcPts val="600"/>
              </a:spcBef>
              <a:spcAft>
                <a:spcPts val="600"/>
              </a:spcAft>
            </a:pPr>
            <a:r>
              <a:rPr lang="en-US" sz="3200" b="1">
                <a:solidFill>
                  <a:srgbClr val="0070C0"/>
                </a:solidFill>
                <a:effectLst/>
                <a:latin typeface="Times New Roman" panose="02020603050405020304" pitchFamily="18" charset="0"/>
                <a:ea typeface="Calibri" panose="020F0502020204030204" charset="0"/>
              </a:rPr>
              <a:t>I. Vị trí địa lí và giới hạn lãnh thổ</a:t>
            </a:r>
            <a:endParaRPr lang="en-US" sz="3200">
              <a:solidFill>
                <a:srgbClr val="0070C0"/>
              </a:solidFill>
              <a:effectLst/>
              <a:latin typeface="Times New Roman" panose="02020603050405020304" pitchFamily="18" charset="0"/>
              <a:ea typeface="Calibri" panose="020F0502020204030204" charset="0"/>
            </a:endParaRPr>
          </a:p>
          <a:p>
            <a:pPr marL="285750" indent="-285750" algn="just">
              <a:lnSpc>
                <a:spcPct val="115000"/>
              </a:lnSpc>
              <a:spcBef>
                <a:spcPts val="600"/>
              </a:spcBef>
              <a:spcAft>
                <a:spcPts val="600"/>
              </a:spcAft>
              <a:buFontTx/>
              <a:buChar char="-"/>
            </a:pPr>
            <a:r>
              <a:rPr lang="en-US" b="1">
                <a:effectLst/>
                <a:latin typeface="Times New Roman" panose="02020603050405020304" pitchFamily="18" charset="0"/>
                <a:ea typeface="Calibri" panose="020F0502020204030204" charset="0"/>
              </a:rPr>
              <a:t>Diện tích 44.254km</a:t>
            </a:r>
            <a:r>
              <a:rPr lang="en-US" b="1" baseline="30000">
                <a:effectLst/>
                <a:latin typeface="Times New Roman" panose="02020603050405020304" pitchFamily="18" charset="0"/>
                <a:ea typeface="Calibri" panose="020F0502020204030204" charset="0"/>
              </a:rPr>
              <a:t> 2 </a:t>
            </a:r>
            <a:endParaRPr lang="en-US">
              <a:effectLst/>
              <a:latin typeface="Times New Roman" panose="02020603050405020304" pitchFamily="18" charset="0"/>
              <a:ea typeface="Calibri" panose="020F0502020204030204" charset="0"/>
            </a:endParaRPr>
          </a:p>
          <a:p>
            <a:pPr algn="just">
              <a:lnSpc>
                <a:spcPct val="115000"/>
              </a:lnSpc>
              <a:spcBef>
                <a:spcPts val="600"/>
              </a:spcBef>
              <a:spcAft>
                <a:spcPts val="600"/>
              </a:spcAft>
            </a:pPr>
            <a:r>
              <a:rPr lang="en-US" b="1">
                <a:effectLst/>
                <a:latin typeface="Times New Roman" panose="02020603050405020304" pitchFamily="18" charset="0"/>
                <a:ea typeface="Calibri" panose="020F0502020204030204" charset="0"/>
              </a:rPr>
              <a:t>- Tiếp giáp:</a:t>
            </a:r>
            <a:endParaRPr lang="en-US">
              <a:effectLst/>
              <a:latin typeface="Times New Roman" panose="02020603050405020304" pitchFamily="18" charset="0"/>
              <a:ea typeface="Calibri" panose="020F0502020204030204" charset="0"/>
            </a:endParaRPr>
          </a:p>
          <a:p>
            <a:pPr algn="just">
              <a:lnSpc>
                <a:spcPct val="115000"/>
              </a:lnSpc>
              <a:spcBef>
                <a:spcPts val="600"/>
              </a:spcBef>
              <a:spcAft>
                <a:spcPts val="600"/>
              </a:spcAft>
            </a:pPr>
            <a:r>
              <a:rPr lang="en-US" b="1">
                <a:effectLst/>
                <a:latin typeface="Times New Roman" panose="02020603050405020304" pitchFamily="18" charset="0"/>
                <a:ea typeface="Calibri" panose="020F0502020204030204" charset="0"/>
              </a:rPr>
              <a:t>+ Phía Bắc giáp BTB.</a:t>
            </a:r>
            <a:endParaRPr lang="en-US">
              <a:effectLst/>
              <a:latin typeface="Times New Roman" panose="02020603050405020304" pitchFamily="18" charset="0"/>
              <a:ea typeface="Calibri" panose="020F0502020204030204" charset="0"/>
            </a:endParaRPr>
          </a:p>
          <a:p>
            <a:pPr algn="just">
              <a:lnSpc>
                <a:spcPct val="115000"/>
              </a:lnSpc>
              <a:spcBef>
                <a:spcPts val="600"/>
              </a:spcBef>
              <a:spcAft>
                <a:spcPts val="600"/>
              </a:spcAft>
            </a:pPr>
            <a:r>
              <a:rPr lang="en-US" b="1">
                <a:effectLst/>
                <a:latin typeface="Times New Roman" panose="02020603050405020304" pitchFamily="18" charset="0"/>
                <a:ea typeface="Calibri" panose="020F0502020204030204" charset="0"/>
              </a:rPr>
              <a:t>+ Phía Tây Bắc giáp Lào.</a:t>
            </a:r>
            <a:endParaRPr lang="en-US">
              <a:effectLst/>
              <a:latin typeface="Times New Roman" panose="02020603050405020304" pitchFamily="18" charset="0"/>
              <a:ea typeface="Calibri" panose="020F0502020204030204" charset="0"/>
            </a:endParaRPr>
          </a:p>
          <a:p>
            <a:pPr algn="just">
              <a:lnSpc>
                <a:spcPct val="115000"/>
              </a:lnSpc>
              <a:spcBef>
                <a:spcPts val="600"/>
              </a:spcBef>
              <a:spcAft>
                <a:spcPts val="600"/>
              </a:spcAft>
            </a:pPr>
            <a:r>
              <a:rPr lang="en-US" b="1">
                <a:effectLst/>
                <a:latin typeface="Times New Roman" panose="02020603050405020304" pitchFamily="18" charset="0"/>
                <a:ea typeface="Calibri" panose="020F0502020204030204" charset="0"/>
              </a:rPr>
              <a:t>+ Phía Tây Nam giáp ĐNB</a:t>
            </a:r>
            <a:endParaRPr lang="en-US">
              <a:effectLst/>
              <a:latin typeface="Times New Roman" panose="02020603050405020304" pitchFamily="18" charset="0"/>
              <a:ea typeface="Calibri" panose="020F0502020204030204" charset="0"/>
            </a:endParaRPr>
          </a:p>
          <a:p>
            <a:pPr algn="just">
              <a:lnSpc>
                <a:spcPct val="115000"/>
              </a:lnSpc>
              <a:spcBef>
                <a:spcPts val="600"/>
              </a:spcBef>
              <a:spcAft>
                <a:spcPts val="600"/>
              </a:spcAft>
            </a:pPr>
            <a:r>
              <a:rPr lang="en-US" b="1">
                <a:effectLst/>
                <a:latin typeface="Times New Roman" panose="02020603050405020304" pitchFamily="18" charset="0"/>
                <a:ea typeface="Calibri" panose="020F0502020204030204" charset="0"/>
              </a:rPr>
              <a:t>+ Phía Đông và Đông Nam giáp biển Đông.</a:t>
            </a:r>
            <a:endParaRPr lang="en-US">
              <a:effectLst/>
              <a:latin typeface="Times New Roman" panose="02020603050405020304" pitchFamily="18" charset="0"/>
              <a:ea typeface="Calibri" panose="020F0502020204030204" charset="0"/>
            </a:endParaRPr>
          </a:p>
          <a:p>
            <a:pPr algn="just">
              <a:lnSpc>
                <a:spcPct val="115000"/>
              </a:lnSpc>
              <a:spcBef>
                <a:spcPts val="600"/>
              </a:spcBef>
              <a:spcAft>
                <a:spcPts val="600"/>
              </a:spcAft>
            </a:pPr>
            <a:r>
              <a:rPr lang="en-US" b="1">
                <a:effectLst/>
                <a:latin typeface="Times New Roman" panose="02020603050405020304" pitchFamily="18" charset="0"/>
                <a:ea typeface="Calibri" panose="020F0502020204030204" charset="0"/>
              </a:rPr>
              <a:t>+ Tây giáp Tây Nguyên.</a:t>
            </a:r>
            <a:endParaRPr lang="en-US">
              <a:effectLst/>
              <a:latin typeface="Times New Roman" panose="02020603050405020304" pitchFamily="18" charset="0"/>
              <a:ea typeface="Calibri" panose="020F0502020204030204" charset="0"/>
            </a:endParaRPr>
          </a:p>
          <a:p>
            <a:pPr algn="just">
              <a:lnSpc>
                <a:spcPct val="115000"/>
              </a:lnSpc>
              <a:spcBef>
                <a:spcPts val="600"/>
              </a:spcBef>
              <a:spcAft>
                <a:spcPts val="600"/>
              </a:spcAft>
            </a:pPr>
            <a:r>
              <a:rPr lang="en-US" b="1">
                <a:effectLst/>
                <a:latin typeface="Times New Roman" panose="02020603050405020304" pitchFamily="18" charset="0"/>
                <a:ea typeface="Calibri" panose="020F0502020204030204" charset="0"/>
              </a:rPr>
              <a:t>- Hẹp ngang, kéo dài từ Đà Nẵng→ Bình Thuận. </a:t>
            </a:r>
            <a:endParaRPr lang="en-US">
              <a:effectLst/>
              <a:latin typeface="Times New Roman" panose="02020603050405020304" pitchFamily="18" charset="0"/>
              <a:ea typeface="Calibri" panose="020F0502020204030204" charset="0"/>
            </a:endParaRPr>
          </a:p>
          <a:p>
            <a:pPr algn="just">
              <a:lnSpc>
                <a:spcPct val="115000"/>
              </a:lnSpc>
              <a:spcBef>
                <a:spcPts val="600"/>
              </a:spcBef>
              <a:spcAft>
                <a:spcPts val="600"/>
              </a:spcAft>
            </a:pPr>
            <a:r>
              <a:rPr lang="en-US" b="1">
                <a:effectLst/>
                <a:latin typeface="Times New Roman" panose="02020603050405020304" pitchFamily="18" charset="0"/>
                <a:ea typeface="Calibri" panose="020F0502020204030204" charset="0"/>
              </a:rPr>
              <a:t>- Nhiều đảo,quần đảo trong đó có quần đảo Hoàng Sa và Trường Sa.</a:t>
            </a:r>
            <a:endParaRPr lang="en-US">
              <a:effectLst/>
              <a:latin typeface="Times New Roman" panose="02020603050405020304" pitchFamily="18" charset="0"/>
              <a:ea typeface="Calibri" panose="020F0502020204030204" charset="0"/>
            </a:endParaRPr>
          </a:p>
          <a:p>
            <a:pPr algn="just">
              <a:lnSpc>
                <a:spcPct val="115000"/>
              </a:lnSpc>
              <a:spcBef>
                <a:spcPts val="600"/>
              </a:spcBef>
              <a:spcAft>
                <a:spcPts val="600"/>
              </a:spcAft>
            </a:pPr>
            <a:r>
              <a:rPr lang="en-US" b="1">
                <a:effectLst/>
                <a:latin typeface="Times New Roman" panose="02020603050405020304" pitchFamily="18" charset="0"/>
                <a:ea typeface="Calibri" panose="020F0502020204030204" charset="0"/>
              </a:rPr>
              <a:t>- Ý nghĩa: </a:t>
            </a:r>
            <a:endParaRPr lang="en-US">
              <a:effectLst/>
              <a:latin typeface="Times New Roman" panose="02020603050405020304" pitchFamily="18" charset="0"/>
              <a:ea typeface="Calibri" panose="020F0502020204030204" charset="0"/>
            </a:endParaRPr>
          </a:p>
          <a:p>
            <a:pPr algn="just">
              <a:lnSpc>
                <a:spcPct val="115000"/>
              </a:lnSpc>
              <a:spcBef>
                <a:spcPts val="600"/>
              </a:spcBef>
              <a:spcAft>
                <a:spcPts val="600"/>
              </a:spcAft>
            </a:pPr>
            <a:r>
              <a:rPr lang="en-US" b="1">
                <a:effectLst/>
                <a:latin typeface="Times New Roman" panose="02020603050405020304" pitchFamily="18" charset="0"/>
                <a:ea typeface="Calibri" panose="020F0502020204030204" charset="0"/>
              </a:rPr>
              <a:t>+ Là cầu nối giữa BTB với ĐNB, giữa Tây Nguyên với biển Đông.</a:t>
            </a:r>
            <a:endParaRPr lang="en-US">
              <a:effectLst/>
              <a:latin typeface="Times New Roman" panose="02020603050405020304" pitchFamily="18" charset="0"/>
              <a:ea typeface="Calibri" panose="020F0502020204030204" charset="0"/>
            </a:endParaRPr>
          </a:p>
          <a:p>
            <a:pPr algn="just">
              <a:lnSpc>
                <a:spcPct val="115000"/>
              </a:lnSpc>
              <a:spcBef>
                <a:spcPts val="600"/>
              </a:spcBef>
              <a:spcAft>
                <a:spcPts val="600"/>
              </a:spcAft>
            </a:pPr>
            <a:r>
              <a:rPr lang="en-US" b="1">
                <a:effectLst/>
                <a:latin typeface="Times New Roman" panose="02020603050405020304" pitchFamily="18" charset="0"/>
                <a:ea typeface="Calibri" panose="020F0502020204030204" charset="0"/>
              </a:rPr>
              <a:t>+ Có ý nghĩa chiến lược về giao lưu kinh tế giữa Bắc –Nam; nhất là Đông –Tây. Đăc biệt về an ninh quốc phòng.</a:t>
            </a:r>
            <a:endParaRPr lang="en-US">
              <a:effectLst/>
              <a:latin typeface="Times New Roman" panose="02020603050405020304" pitchFamily="18" charset="0"/>
              <a:ea typeface="Calibri" panose="020F050202020403020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Luoc do tu nhien vung Duyen Hai Nam Trung Bo .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86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peech Bubble: Oval 2"/>
          <p:cNvSpPr/>
          <p:nvPr/>
        </p:nvSpPr>
        <p:spPr>
          <a:xfrm>
            <a:off x="6619165" y="409433"/>
            <a:ext cx="5117909" cy="5786650"/>
          </a:xfrm>
          <a:prstGeom prst="wedgeEllipseCallout">
            <a:avLst>
              <a:gd name="adj1" fmla="val -56300"/>
              <a:gd name="adj2" fmla="val 50708"/>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Nhận xét đặc điểm địa hình vùng Duyên hải Nam Trung Bộ ở phía đông và phía tây có gì khác biệt ?</a:t>
            </a:r>
          </a:p>
        </p:txBody>
      </p:sp>
      <p:sp>
        <p:nvSpPr>
          <p:cNvPr id="4" name="Rectangle 3"/>
          <p:cNvSpPr/>
          <p:nvPr/>
        </p:nvSpPr>
        <p:spPr>
          <a:xfrm>
            <a:off x="6286500" y="0"/>
            <a:ext cx="6096000" cy="646331"/>
          </a:xfrm>
          <a:prstGeom prst="rect">
            <a:avLst/>
          </a:prstGeom>
        </p:spPr>
        <p:txBody>
          <a:bodyPr>
            <a:spAutoFit/>
          </a:bodyPr>
          <a:lstStyle/>
          <a:p>
            <a:r>
              <a:rPr lang="en-US" b="1" dirty="0">
                <a:solidFill>
                  <a:srgbClr val="0070C0"/>
                </a:solidFill>
                <a:latin typeface="Times New Roman" panose="02020603050405020304" pitchFamily="18" charset="0"/>
                <a:cs typeface="Times New Roman" panose="02020603050405020304" pitchFamily="18" charset="0"/>
              </a:rPr>
              <a:t>II. ĐIỀU KIỆN TỰ NHIÊN VÀ TÀI NGUYÊN THIÊN NHIÊN</a:t>
            </a:r>
            <a:endParaRPr lang="en-US"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2" descr="2011atrangtrai1"/>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6141493" y="0"/>
            <a:ext cx="6050507" cy="350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63" name="Picture 3" descr="hung-cat-7"/>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 y="3581199"/>
            <a:ext cx="6096001" cy="327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64" name="Text Box 4"/>
          <p:cNvSpPr txBox="1">
            <a:spLocks noChangeArrowheads="1"/>
          </p:cNvSpPr>
          <p:nvPr/>
        </p:nvSpPr>
        <p:spPr bwMode="auto">
          <a:xfrm>
            <a:off x="10003809" y="163774"/>
            <a:ext cx="1473958" cy="457285"/>
          </a:xfrm>
          <a:prstGeom prst="rect">
            <a:avLst/>
          </a:prstGeom>
          <a:noFill/>
          <a:ln>
            <a:noFill/>
          </a:ln>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2285" b="1">
                <a:solidFill>
                  <a:srgbClr val="FFFF00"/>
                </a:solidFill>
                <a:latin typeface="Times New Roman" panose="02020603050405020304" pitchFamily="18" charset="0"/>
              </a:rPr>
              <a:t>GÒ ĐỒI</a:t>
            </a:r>
          </a:p>
        </p:txBody>
      </p:sp>
      <p:sp>
        <p:nvSpPr>
          <p:cNvPr id="552965" name="Text Box 5"/>
          <p:cNvSpPr txBox="1">
            <a:spLocks noChangeArrowheads="1"/>
          </p:cNvSpPr>
          <p:nvPr/>
        </p:nvSpPr>
        <p:spPr bwMode="auto">
          <a:xfrm>
            <a:off x="3644348" y="4134679"/>
            <a:ext cx="2133600" cy="457285"/>
          </a:xfrm>
          <a:prstGeom prst="rect">
            <a:avLst/>
          </a:prstGeom>
          <a:noFill/>
          <a:ln>
            <a:noFill/>
          </a:ln>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2285" b="1">
                <a:solidFill>
                  <a:srgbClr val="FFFF00"/>
                </a:solidFill>
                <a:latin typeface="Times New Roman" panose="02020603050405020304" pitchFamily="18" charset="0"/>
              </a:rPr>
              <a:t>ĐỒNG BẰNG</a:t>
            </a:r>
          </a:p>
        </p:txBody>
      </p:sp>
      <p:pic>
        <p:nvPicPr>
          <p:cNvPr id="552968" name="Picture 8" descr="t4558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350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69" name="Text Box 9"/>
          <p:cNvSpPr txBox="1">
            <a:spLocks noChangeArrowheads="1"/>
          </p:cNvSpPr>
          <p:nvPr/>
        </p:nvSpPr>
        <p:spPr bwMode="auto">
          <a:xfrm>
            <a:off x="4653887" y="163774"/>
            <a:ext cx="791570" cy="457285"/>
          </a:xfrm>
          <a:prstGeom prst="rect">
            <a:avLst/>
          </a:prstGeom>
          <a:noFill/>
          <a:ln>
            <a:noFill/>
          </a:ln>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2285" b="1">
                <a:solidFill>
                  <a:srgbClr val="FF0000"/>
                </a:solidFill>
                <a:latin typeface="Times New Roman" panose="02020603050405020304" pitchFamily="18" charset="0"/>
              </a:rPr>
              <a:t>Núi </a:t>
            </a:r>
          </a:p>
        </p:txBody>
      </p:sp>
      <p:sp>
        <p:nvSpPr>
          <p:cNvPr id="15376" name="Rectangle 16"/>
          <p:cNvSpPr>
            <a:spLocks noChangeArrowheads="1"/>
          </p:cNvSpPr>
          <p:nvPr/>
        </p:nvSpPr>
        <p:spPr bwMode="auto">
          <a:xfrm>
            <a:off x="381000" y="2411896"/>
            <a:ext cx="11430000" cy="1093707"/>
          </a:xfrm>
          <a:prstGeom prst="rect">
            <a:avLst/>
          </a:prstGeom>
          <a:noFill/>
          <a:ln w="9525">
            <a:noFill/>
            <a:miter lim="800000"/>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680" b="1">
                <a:solidFill>
                  <a:schemeClr val="bg1"/>
                </a:solidFill>
                <a:latin typeface="Times New Roman" panose="02020603050405020304" pitchFamily="18" charset="0"/>
              </a:rPr>
              <a:t>Phía tây là núi, gò đồi. Phía đông là dải đồng bằng hẹp</a:t>
            </a:r>
          </a:p>
        </p:txBody>
      </p:sp>
      <p:pic>
        <p:nvPicPr>
          <p:cNvPr id="9" name="ncode_imageresizer_container_11" descr="Click the image to open in full siz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1492" y="3505604"/>
            <a:ext cx="6050507" cy="335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586330" y="4134679"/>
            <a:ext cx="1855305" cy="457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Times New Roman" panose="02020603050405020304" pitchFamily="18" charset="0"/>
                <a:cs typeface="Times New Roman" panose="02020603050405020304" pitchFamily="18" charset="0"/>
              </a:rPr>
              <a:t>Ven biển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52968"/>
                                        </p:tgtEl>
                                        <p:attrNameLst>
                                          <p:attrName>style.visibility</p:attrName>
                                        </p:attrNameLst>
                                      </p:cBhvr>
                                      <p:to>
                                        <p:strVal val="visible"/>
                                      </p:to>
                                    </p:set>
                                    <p:animEffect transition="in" filter="box(in)">
                                      <p:cBhvr>
                                        <p:cTn id="12" dur="2000"/>
                                        <p:tgtEl>
                                          <p:spTgt spid="55296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52962"/>
                                        </p:tgtEl>
                                        <p:attrNameLst>
                                          <p:attrName>style.visibility</p:attrName>
                                        </p:attrNameLst>
                                      </p:cBhvr>
                                      <p:to>
                                        <p:strVal val="visible"/>
                                      </p:to>
                                    </p:set>
                                    <p:animEffect transition="in" filter="box(in)">
                                      <p:cBhvr>
                                        <p:cTn id="17" dur="2000"/>
                                        <p:tgtEl>
                                          <p:spTgt spid="55296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52963"/>
                                        </p:tgtEl>
                                        <p:attrNameLst>
                                          <p:attrName>style.visibility</p:attrName>
                                        </p:attrNameLst>
                                      </p:cBhvr>
                                      <p:to>
                                        <p:strVal val="visible"/>
                                      </p:to>
                                    </p:set>
                                    <p:animEffect transition="in" filter="box(in)">
                                      <p:cBhvr>
                                        <p:cTn id="22" dur="2000"/>
                                        <p:tgtEl>
                                          <p:spTgt spid="55296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52969"/>
                                        </p:tgtEl>
                                        <p:attrNameLst>
                                          <p:attrName>style.visibility</p:attrName>
                                        </p:attrNameLst>
                                      </p:cBhvr>
                                      <p:to>
                                        <p:strVal val="visible"/>
                                      </p:to>
                                    </p:set>
                                    <p:animEffect transition="in" filter="box(in)">
                                      <p:cBhvr>
                                        <p:cTn id="32" dur="2000"/>
                                        <p:tgtEl>
                                          <p:spTgt spid="55296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552964"/>
                                        </p:tgtEl>
                                        <p:attrNameLst>
                                          <p:attrName>style.visibility</p:attrName>
                                        </p:attrNameLst>
                                      </p:cBhvr>
                                      <p:to>
                                        <p:strVal val="visible"/>
                                      </p:to>
                                    </p:set>
                                    <p:animEffect transition="in" filter="box(in)">
                                      <p:cBhvr>
                                        <p:cTn id="37" dur="2000"/>
                                        <p:tgtEl>
                                          <p:spTgt spid="55296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552965"/>
                                        </p:tgtEl>
                                        <p:attrNameLst>
                                          <p:attrName>style.visibility</p:attrName>
                                        </p:attrNameLst>
                                      </p:cBhvr>
                                      <p:to>
                                        <p:strVal val="visible"/>
                                      </p:to>
                                    </p:set>
                                    <p:animEffect transition="in" filter="box(in)">
                                      <p:cBhvr>
                                        <p:cTn id="42" dur="2000"/>
                                        <p:tgtEl>
                                          <p:spTgt spid="552965"/>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ox(in)">
                                      <p:cBhvr>
                                        <p:cTn id="47" dur="20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5376"/>
                                        </p:tgtEl>
                                        <p:attrNameLst>
                                          <p:attrName>style.visibility</p:attrName>
                                        </p:attrNameLst>
                                      </p:cBhvr>
                                      <p:to>
                                        <p:strVal val="visible"/>
                                      </p:to>
                                    </p:set>
                                    <p:animEffect transition="in" filter="box(in)">
                                      <p:cBhvr>
                                        <p:cTn id="52" dur="2000"/>
                                        <p:tgtEl>
                                          <p:spTgt spid="15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4" grpId="0"/>
      <p:bldP spid="552965" grpId="0"/>
      <p:bldP spid="552969" grpId="0"/>
      <p:bldP spid="15376"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txBox="1">
            <a:spLocks noGrp="1"/>
          </p:cNvSpPr>
          <p:nvPr/>
        </p:nvSpPr>
        <p:spPr bwMode="auto">
          <a:xfrm>
            <a:off x="8572501" y="6245175"/>
            <a:ext cx="2667000" cy="47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r" eaLnBrk="1" hangingPunct="1">
              <a:spcBef>
                <a:spcPct val="0"/>
              </a:spcBef>
              <a:buFontTx/>
              <a:buNone/>
            </a:pPr>
            <a:fld id="{6CC81EA7-5BEC-4616-9090-C36D191A9B12}" type="slidenum">
              <a:rPr lang="en-US" altLang="en-US" sz="1585"/>
              <a:t>16</a:t>
            </a:fld>
            <a:endParaRPr lang="en-US" altLang="en-US" sz="1585"/>
          </a:p>
        </p:txBody>
      </p:sp>
      <p:pic>
        <p:nvPicPr>
          <p:cNvPr id="17" name="Picture 1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1197513528%5B1%5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9" name="Rectangle 23"/>
          <p:cNvSpPr>
            <a:spLocks noChangeArrowheads="1"/>
          </p:cNvSpPr>
          <p:nvPr/>
        </p:nvSpPr>
        <p:spPr bwMode="auto">
          <a:xfrm>
            <a:off x="1524000" y="457603"/>
            <a:ext cx="3238500" cy="4565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175">
                <a:latin typeface="Times New Roman" panose="02020603050405020304" pitchFamily="18" charset="0"/>
              </a:rPr>
              <a:t>Vịnh Dung Quất</a:t>
            </a:r>
          </a:p>
        </p:txBody>
      </p:sp>
      <p:sp>
        <p:nvSpPr>
          <p:cNvPr id="86040" name="Rectangle 24"/>
          <p:cNvSpPr>
            <a:spLocks noChangeArrowheads="1"/>
          </p:cNvSpPr>
          <p:nvPr/>
        </p:nvSpPr>
        <p:spPr bwMode="auto">
          <a:xfrm>
            <a:off x="8096754" y="381000"/>
            <a:ext cx="3333246" cy="4576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175">
                <a:latin typeface="Times New Roman" panose="02020603050405020304" pitchFamily="18" charset="0"/>
              </a:rPr>
              <a:t>Vịnh Vân Phong</a:t>
            </a:r>
          </a:p>
        </p:txBody>
      </p:sp>
      <p:pic>
        <p:nvPicPr>
          <p:cNvPr id="86044" name="Picture 4" descr="phuquoc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0"/>
            <a:ext cx="11430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6045" name="Rectangle 29"/>
          <p:cNvSpPr>
            <a:spLocks noChangeArrowheads="1"/>
          </p:cNvSpPr>
          <p:nvPr/>
        </p:nvSpPr>
        <p:spPr bwMode="auto">
          <a:xfrm>
            <a:off x="8382000" y="228802"/>
            <a:ext cx="3143754" cy="6098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175">
                <a:latin typeface="Times New Roman" panose="02020603050405020304" pitchFamily="18" charset="0"/>
              </a:rPr>
              <a:t>Vịnh Cam Ranh</a:t>
            </a:r>
          </a:p>
        </p:txBody>
      </p:sp>
      <p:pic>
        <p:nvPicPr>
          <p:cNvPr id="86051" name="Picture 35" descr="Kết quả hình ảnh cho hình bãi tắm Non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0"/>
            <a:ext cx="1143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52" name="Rectangle 36"/>
          <p:cNvSpPr>
            <a:spLocks noChangeArrowheads="1"/>
          </p:cNvSpPr>
          <p:nvPr/>
        </p:nvSpPr>
        <p:spPr bwMode="auto">
          <a:xfrm>
            <a:off x="381000" y="0"/>
            <a:ext cx="4191000" cy="685397"/>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680">
                <a:latin typeface="Times New Roman" panose="02020603050405020304" pitchFamily="18" charset="0"/>
              </a:rPr>
              <a:t>Bãi tắm Non Nước</a:t>
            </a:r>
          </a:p>
        </p:txBody>
      </p:sp>
      <p:pic>
        <p:nvPicPr>
          <p:cNvPr id="86053" name="Picture 37" descr="Kết quả hình ảnh cho hình bãi tắm quy nhơ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0"/>
            <a:ext cx="1143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54" name="Rectangle 38"/>
          <p:cNvSpPr>
            <a:spLocks noChangeArrowheads="1"/>
          </p:cNvSpPr>
          <p:nvPr/>
        </p:nvSpPr>
        <p:spPr bwMode="auto">
          <a:xfrm>
            <a:off x="7715754" y="6096000"/>
            <a:ext cx="4095246"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680">
                <a:latin typeface="Times New Roman" panose="02020603050405020304" pitchFamily="18" charset="0"/>
              </a:rPr>
              <a:t>Bãi tắm Quy Nhơn</a:t>
            </a:r>
          </a:p>
        </p:txBody>
      </p:sp>
      <p:graphicFrame>
        <p:nvGraphicFramePr>
          <p:cNvPr id="110596" name="Object 4"/>
          <p:cNvGraphicFramePr>
            <a:graphicFrameLocks noChangeAspect="1"/>
          </p:cNvGraphicFramePr>
          <p:nvPr/>
        </p:nvGraphicFramePr>
        <p:xfrm>
          <a:off x="381000" y="0"/>
          <a:ext cx="11430000" cy="6858000"/>
        </p:xfrm>
        <a:graphic>
          <a:graphicData uri="http://schemas.openxmlformats.org/presentationml/2006/ole">
            <mc:AlternateContent xmlns:mc="http://schemas.openxmlformats.org/markup-compatibility/2006">
              <mc:Choice xmlns:v="urn:schemas-microsoft-com:vml" Requires="v">
                <p:oleObj spid="_x0000_s1161" name="Picture" r:id="rId8" imgW="2162810" imgH="1477010" progId="Word.Picture.8">
                  <p:embed/>
                </p:oleObj>
              </mc:Choice>
              <mc:Fallback>
                <p:oleObj name="Picture" r:id="rId8" imgW="2162810" imgH="1477010" progId="Word.Picture.8">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0"/>
                        <a:ext cx="11430000" cy="6858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6056" name="Rectangle 40"/>
          <p:cNvSpPr>
            <a:spLocks noChangeArrowheads="1"/>
          </p:cNvSpPr>
          <p:nvPr/>
        </p:nvSpPr>
        <p:spPr bwMode="auto">
          <a:xfrm>
            <a:off x="381000" y="0"/>
            <a:ext cx="4095246"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680">
                <a:latin typeface="Times New Roman" panose="02020603050405020304" pitchFamily="18" charset="0"/>
              </a:rPr>
              <a:t>Bãi tắm Nha Trang</a:t>
            </a:r>
          </a:p>
        </p:txBody>
      </p:sp>
      <p:pic>
        <p:nvPicPr>
          <p:cNvPr id="86057" name="Picture 41" descr="Kết quả hình ảnh cho hình bãi tắm đại lãnh"/>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0"/>
            <a:ext cx="1143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58" name="Rectangle 42"/>
          <p:cNvSpPr>
            <a:spLocks noChangeArrowheads="1"/>
          </p:cNvSpPr>
          <p:nvPr/>
        </p:nvSpPr>
        <p:spPr bwMode="auto">
          <a:xfrm>
            <a:off x="7810500" y="0"/>
            <a:ext cx="4000500" cy="8386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680">
                <a:latin typeface="Times New Roman" panose="02020603050405020304" pitchFamily="18" charset="0"/>
              </a:rPr>
              <a:t>Bãi tắm Đại Lãnh</a:t>
            </a:r>
          </a:p>
        </p:txBody>
      </p:sp>
      <p:pic>
        <p:nvPicPr>
          <p:cNvPr id="86059" name="Picture 43" descr="Kết quả hình ảnh cho hình bãi tắm Mũi né"/>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 y="0"/>
            <a:ext cx="1143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60" name="Rectangle 44"/>
          <p:cNvSpPr>
            <a:spLocks noChangeArrowheads="1"/>
          </p:cNvSpPr>
          <p:nvPr/>
        </p:nvSpPr>
        <p:spPr bwMode="auto">
          <a:xfrm>
            <a:off x="381000" y="0"/>
            <a:ext cx="3524754" cy="6853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680">
                <a:latin typeface="Times New Roman" panose="02020603050405020304" pitchFamily="18" charset="0"/>
              </a:rPr>
              <a:t>Bãi tắm Mũi Né</a:t>
            </a:r>
          </a:p>
        </p:txBody>
      </p:sp>
      <p:sp>
        <p:nvSpPr>
          <p:cNvPr id="27668" name="Rectangle 20"/>
          <p:cNvSpPr>
            <a:spLocks noChangeArrowheads="1"/>
          </p:cNvSpPr>
          <p:nvPr/>
        </p:nvSpPr>
        <p:spPr bwMode="auto">
          <a:xfrm>
            <a:off x="3905754" y="2895802"/>
            <a:ext cx="4095246" cy="762000"/>
          </a:xfrm>
          <a:prstGeom prst="rect">
            <a:avLst/>
          </a:prstGeom>
          <a:solidFill>
            <a:srgbClr val="FFFF99"/>
          </a:solidFill>
          <a:ln w="9525">
            <a:solidFill>
              <a:srgbClr val="E5E006"/>
            </a:solidFill>
            <a:miter lim="800000"/>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680">
                <a:solidFill>
                  <a:srgbClr val="0033CC"/>
                </a:solidFill>
                <a:latin typeface="Times New Roman" panose="02020603050405020304" pitchFamily="18" charset="0"/>
              </a:rPr>
              <a:t>Nhiều bãi biển đẹp</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500"/>
                                        <p:tgtEl>
                                          <p:spTgt spid="1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6039"/>
                                        </p:tgtEl>
                                        <p:attrNameLst>
                                          <p:attrName>style.visibility</p:attrName>
                                        </p:attrNameLst>
                                      </p:cBhvr>
                                      <p:to>
                                        <p:strVal val="visible"/>
                                      </p:to>
                                    </p:set>
                                    <p:animEffect transition="in" filter="checkerboard(across)">
                                      <p:cBhvr>
                                        <p:cTn id="13" dur="500"/>
                                        <p:tgtEl>
                                          <p:spTgt spid="86039"/>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6040"/>
                                        </p:tgtEl>
                                        <p:attrNameLst>
                                          <p:attrName>style.visibility</p:attrName>
                                        </p:attrNameLst>
                                      </p:cBhvr>
                                      <p:to>
                                        <p:strVal val="visible"/>
                                      </p:to>
                                    </p:set>
                                    <p:animEffect transition="in" filter="checkerboard(across)">
                                      <p:cBhvr>
                                        <p:cTn id="16" dur="500"/>
                                        <p:tgtEl>
                                          <p:spTgt spid="86040"/>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86044"/>
                                        </p:tgtEl>
                                        <p:attrNameLst>
                                          <p:attrName>style.visibility</p:attrName>
                                        </p:attrNameLst>
                                      </p:cBhvr>
                                      <p:to>
                                        <p:strVal val="visible"/>
                                      </p:to>
                                    </p:set>
                                    <p:animEffect transition="in" filter="checkerboard(across)">
                                      <p:cBhvr>
                                        <p:cTn id="21" dur="500"/>
                                        <p:tgtEl>
                                          <p:spTgt spid="86044"/>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86045"/>
                                        </p:tgtEl>
                                        <p:attrNameLst>
                                          <p:attrName>style.visibility</p:attrName>
                                        </p:attrNameLst>
                                      </p:cBhvr>
                                      <p:to>
                                        <p:strVal val="visible"/>
                                      </p:to>
                                    </p:set>
                                    <p:animEffect transition="in" filter="checkerboard(across)">
                                      <p:cBhvr>
                                        <p:cTn id="24" dur="500"/>
                                        <p:tgtEl>
                                          <p:spTgt spid="86045"/>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86052"/>
                                        </p:tgtEl>
                                        <p:attrNameLst>
                                          <p:attrName>style.visibility</p:attrName>
                                        </p:attrNameLst>
                                      </p:cBhvr>
                                      <p:to>
                                        <p:strVal val="visible"/>
                                      </p:to>
                                    </p:set>
                                    <p:animEffect transition="in" filter="checkerboard(across)">
                                      <p:cBhvr>
                                        <p:cTn id="29" dur="500"/>
                                        <p:tgtEl>
                                          <p:spTgt spid="86052"/>
                                        </p:tgtEl>
                                      </p:cBhvr>
                                    </p:animEffect>
                                  </p:childTnLst>
                                </p:cTn>
                              </p:par>
                              <p:par>
                                <p:cTn id="30" presetID="5" presetClass="entr" presetSubtype="10" fill="hold" nodeType="withEffect">
                                  <p:stCondLst>
                                    <p:cond delay="0"/>
                                  </p:stCondLst>
                                  <p:childTnLst>
                                    <p:set>
                                      <p:cBhvr>
                                        <p:cTn id="31" dur="1" fill="hold">
                                          <p:stCondLst>
                                            <p:cond delay="0"/>
                                          </p:stCondLst>
                                        </p:cTn>
                                        <p:tgtEl>
                                          <p:spTgt spid="86051"/>
                                        </p:tgtEl>
                                        <p:attrNameLst>
                                          <p:attrName>style.visibility</p:attrName>
                                        </p:attrNameLst>
                                      </p:cBhvr>
                                      <p:to>
                                        <p:strVal val="visible"/>
                                      </p:to>
                                    </p:set>
                                    <p:animEffect transition="in" filter="checkerboard(across)">
                                      <p:cBhvr>
                                        <p:cTn id="32" dur="500"/>
                                        <p:tgtEl>
                                          <p:spTgt spid="86051"/>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86053"/>
                                        </p:tgtEl>
                                        <p:attrNameLst>
                                          <p:attrName>style.visibility</p:attrName>
                                        </p:attrNameLst>
                                      </p:cBhvr>
                                      <p:to>
                                        <p:strVal val="visible"/>
                                      </p:to>
                                    </p:set>
                                    <p:animEffect transition="in" filter="checkerboard(across)">
                                      <p:cBhvr>
                                        <p:cTn id="37" dur="500"/>
                                        <p:tgtEl>
                                          <p:spTgt spid="86053"/>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86054"/>
                                        </p:tgtEl>
                                        <p:attrNameLst>
                                          <p:attrName>style.visibility</p:attrName>
                                        </p:attrNameLst>
                                      </p:cBhvr>
                                      <p:to>
                                        <p:strVal val="visible"/>
                                      </p:to>
                                    </p:set>
                                    <p:animEffect transition="in" filter="checkerboard(across)">
                                      <p:cBhvr>
                                        <p:cTn id="40" dur="500"/>
                                        <p:tgtEl>
                                          <p:spTgt spid="86054"/>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10596"/>
                                        </p:tgtEl>
                                        <p:attrNameLst>
                                          <p:attrName>style.visibility</p:attrName>
                                        </p:attrNameLst>
                                      </p:cBhvr>
                                      <p:to>
                                        <p:strVal val="visible"/>
                                      </p:to>
                                    </p:set>
                                    <p:animEffect transition="in" filter="checkerboard(across)">
                                      <p:cBhvr>
                                        <p:cTn id="45" dur="500"/>
                                        <p:tgtEl>
                                          <p:spTgt spid="110596"/>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86056"/>
                                        </p:tgtEl>
                                        <p:attrNameLst>
                                          <p:attrName>style.visibility</p:attrName>
                                        </p:attrNameLst>
                                      </p:cBhvr>
                                      <p:to>
                                        <p:strVal val="visible"/>
                                      </p:to>
                                    </p:set>
                                    <p:animEffect transition="in" filter="checkerboard(across)">
                                      <p:cBhvr>
                                        <p:cTn id="48" dur="500"/>
                                        <p:tgtEl>
                                          <p:spTgt spid="86056"/>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86058"/>
                                        </p:tgtEl>
                                        <p:attrNameLst>
                                          <p:attrName>style.visibility</p:attrName>
                                        </p:attrNameLst>
                                      </p:cBhvr>
                                      <p:to>
                                        <p:strVal val="visible"/>
                                      </p:to>
                                    </p:set>
                                    <p:animEffect transition="in" filter="checkerboard(across)">
                                      <p:cBhvr>
                                        <p:cTn id="53" dur="500"/>
                                        <p:tgtEl>
                                          <p:spTgt spid="86058"/>
                                        </p:tgtEl>
                                      </p:cBhvr>
                                    </p:animEffect>
                                  </p:childTnLst>
                                </p:cTn>
                              </p:par>
                              <p:par>
                                <p:cTn id="54" presetID="5" presetClass="entr" presetSubtype="10" fill="hold" nodeType="withEffect">
                                  <p:stCondLst>
                                    <p:cond delay="0"/>
                                  </p:stCondLst>
                                  <p:childTnLst>
                                    <p:set>
                                      <p:cBhvr>
                                        <p:cTn id="55" dur="1" fill="hold">
                                          <p:stCondLst>
                                            <p:cond delay="0"/>
                                          </p:stCondLst>
                                        </p:cTn>
                                        <p:tgtEl>
                                          <p:spTgt spid="86057"/>
                                        </p:tgtEl>
                                        <p:attrNameLst>
                                          <p:attrName>style.visibility</p:attrName>
                                        </p:attrNameLst>
                                      </p:cBhvr>
                                      <p:to>
                                        <p:strVal val="visible"/>
                                      </p:to>
                                    </p:set>
                                    <p:animEffect transition="in" filter="checkerboard(across)">
                                      <p:cBhvr>
                                        <p:cTn id="56" dur="500"/>
                                        <p:tgtEl>
                                          <p:spTgt spid="86057"/>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86060"/>
                                        </p:tgtEl>
                                        <p:attrNameLst>
                                          <p:attrName>style.visibility</p:attrName>
                                        </p:attrNameLst>
                                      </p:cBhvr>
                                      <p:to>
                                        <p:strVal val="visible"/>
                                      </p:to>
                                    </p:set>
                                    <p:animEffect transition="in" filter="checkerboard(across)">
                                      <p:cBhvr>
                                        <p:cTn id="61" dur="500"/>
                                        <p:tgtEl>
                                          <p:spTgt spid="86060"/>
                                        </p:tgtEl>
                                      </p:cBhvr>
                                    </p:animEffect>
                                  </p:childTnLst>
                                </p:cTn>
                              </p:par>
                              <p:par>
                                <p:cTn id="62" presetID="5" presetClass="entr" presetSubtype="10" fill="hold" nodeType="withEffect">
                                  <p:stCondLst>
                                    <p:cond delay="0"/>
                                  </p:stCondLst>
                                  <p:childTnLst>
                                    <p:set>
                                      <p:cBhvr>
                                        <p:cTn id="63" dur="1" fill="hold">
                                          <p:stCondLst>
                                            <p:cond delay="0"/>
                                          </p:stCondLst>
                                        </p:cTn>
                                        <p:tgtEl>
                                          <p:spTgt spid="86059"/>
                                        </p:tgtEl>
                                        <p:attrNameLst>
                                          <p:attrName>style.visibility</p:attrName>
                                        </p:attrNameLst>
                                      </p:cBhvr>
                                      <p:to>
                                        <p:strVal val="visible"/>
                                      </p:to>
                                    </p:set>
                                    <p:animEffect transition="in" filter="checkerboard(across)">
                                      <p:cBhvr>
                                        <p:cTn id="64" dur="500"/>
                                        <p:tgtEl>
                                          <p:spTgt spid="86059"/>
                                        </p:tgtEl>
                                      </p:cBhvr>
                                    </p:animEffect>
                                  </p:childTnLst>
                                </p:cTn>
                              </p:par>
                            </p:childTnLst>
                          </p:cTn>
                        </p:par>
                      </p:childTnLst>
                    </p:cTn>
                  </p:par>
                  <p:par>
                    <p:cTn id="65" fill="hold">
                      <p:stCondLst>
                        <p:cond delay="indefinite"/>
                      </p:stCondLst>
                      <p:childTnLst>
                        <p:par>
                          <p:cTn id="66" fill="hold">
                            <p:stCondLst>
                              <p:cond delay="0"/>
                            </p:stCondLst>
                            <p:childTnLst>
                              <p:par>
                                <p:cTn id="67" presetID="8" presetClass="entr" presetSubtype="16" fill="hold" grpId="0" nodeType="clickEffect">
                                  <p:stCondLst>
                                    <p:cond delay="0"/>
                                  </p:stCondLst>
                                  <p:childTnLst>
                                    <p:set>
                                      <p:cBhvr>
                                        <p:cTn id="68" dur="1" fill="hold">
                                          <p:stCondLst>
                                            <p:cond delay="0"/>
                                          </p:stCondLst>
                                        </p:cTn>
                                        <p:tgtEl>
                                          <p:spTgt spid="27668"/>
                                        </p:tgtEl>
                                        <p:attrNameLst>
                                          <p:attrName>style.visibility</p:attrName>
                                        </p:attrNameLst>
                                      </p:cBhvr>
                                      <p:to>
                                        <p:strVal val="visible"/>
                                      </p:to>
                                    </p:set>
                                    <p:animEffect transition="in" filter="diamond(in)">
                                      <p:cBhvr>
                                        <p:cTn id="69" dur="2000"/>
                                        <p:tgtEl>
                                          <p:spTgt spid="27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39" grpId="0" animBg="1"/>
      <p:bldP spid="86040" grpId="0" animBg="1"/>
      <p:bldP spid="86045" grpId="0" animBg="1"/>
      <p:bldP spid="86052" grpId="0" animBg="1"/>
      <p:bldP spid="86054" grpId="0" animBg="1"/>
      <p:bldP spid="86056" grpId="0" animBg="1"/>
      <p:bldP spid="86058" grpId="0" animBg="1"/>
      <p:bldP spid="86060" grpId="0" animBg="1"/>
      <p:bldP spid="2766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huquo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92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p:cNvSpPr txBox="1">
            <a:spLocks noChangeArrowheads="1"/>
          </p:cNvSpPr>
          <p:nvPr/>
        </p:nvSpPr>
        <p:spPr bwMode="auto">
          <a:xfrm>
            <a:off x="450166" y="6248400"/>
            <a:ext cx="285574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b="1">
                <a:solidFill>
                  <a:srgbClr val="FFFF00"/>
                </a:solidFill>
                <a:latin typeface="Times New Roman" panose="02020603050405020304" pitchFamily="18" charset="0"/>
              </a:rPr>
              <a:t>Vịnh Cam Ranh</a:t>
            </a:r>
          </a:p>
        </p:txBody>
      </p:sp>
      <p:pic>
        <p:nvPicPr>
          <p:cNvPr id="4" name="Picture 2" descr="que%20toi%2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2838" y="0"/>
            <a:ext cx="61991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6404316" y="1909690"/>
            <a:ext cx="3766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3600" b="1">
                <a:solidFill>
                  <a:srgbClr val="FFFF00"/>
                </a:solidFill>
                <a:latin typeface="Times New Roman" panose="02020603050405020304" pitchFamily="18" charset="0"/>
                <a:cs typeface="Times New Roman" panose="02020603050405020304" pitchFamily="18" charset="0"/>
              </a:rPr>
              <a:t>Vịnh Văn Phong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ox(in)">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8435"/>
                                        </p:tgtEl>
                                        <p:attrNameLst>
                                          <p:attrName>style.visibility</p:attrName>
                                        </p:attrNameLst>
                                      </p:cBhvr>
                                      <p:to>
                                        <p:strVal val="visible"/>
                                      </p:to>
                                    </p:set>
                                    <p:animEffect transition="in" filter="box(in)">
                                      <p:cBhvr>
                                        <p:cTn id="17" dur="2000"/>
                                        <p:tgtEl>
                                          <p:spTgt spid="1843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9" descr="Luoc do tu nhien vung Duyen Hai Nam Trung Bo .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62000"/>
            <a:ext cx="4038600" cy="5715000"/>
          </a:xfrm>
          <a:prstGeom prst="rect">
            <a:avLst/>
          </a:prstGeom>
          <a:solidFill>
            <a:srgbClr val="00FF00"/>
          </a:solidFill>
          <a:ln w="9525">
            <a:solidFill>
              <a:srgbClr val="FF0000"/>
            </a:solidFill>
            <a:miter lim="800000"/>
            <a:headEnd/>
            <a:tailEnd/>
          </a:ln>
        </p:spPr>
      </p:pic>
      <p:sp>
        <p:nvSpPr>
          <p:cNvPr id="12291" name="Text Box 3"/>
          <p:cNvSpPr txBox="1">
            <a:spLocks noChangeArrowheads="1"/>
          </p:cNvSpPr>
          <p:nvPr/>
        </p:nvSpPr>
        <p:spPr bwMode="auto">
          <a:xfrm>
            <a:off x="1524000" y="1"/>
            <a:ext cx="9144000" cy="396875"/>
          </a:xfrm>
          <a:prstGeom prst="rect">
            <a:avLst/>
          </a:prstGeom>
          <a:gradFill rotWithShape="1">
            <a:gsLst>
              <a:gs pos="0">
                <a:srgbClr val="FAA4D5"/>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pPr>
            <a:r>
              <a:rPr lang="en-US" altLang="en-US" sz="2000" b="1">
                <a:solidFill>
                  <a:srgbClr val="FF0000"/>
                </a:solidFill>
                <a:latin typeface=".VnTimeH" panose="020B7200000000000000" pitchFamily="34" charset="0"/>
              </a:rPr>
              <a:t> bµi 25. Vïng duyªn h¶i nam trung bé</a:t>
            </a:r>
          </a:p>
        </p:txBody>
      </p:sp>
      <p:sp>
        <p:nvSpPr>
          <p:cNvPr id="78854" name="Text Box 6"/>
          <p:cNvSpPr txBox="1">
            <a:spLocks noChangeArrowheads="1"/>
          </p:cNvSpPr>
          <p:nvPr/>
        </p:nvSpPr>
        <p:spPr bwMode="auto">
          <a:xfrm>
            <a:off x="106018" y="762000"/>
            <a:ext cx="6002832" cy="646331"/>
          </a:xfrm>
          <a:prstGeom prst="rect">
            <a:avLst/>
          </a:prstGeom>
          <a:noFill/>
          <a:ln>
            <a:noFill/>
          </a:ln>
          <a:effectLst/>
          <a:extLst>
            <a:ext uri="{909E8E84-426E-40DD-AFC4-6F175D3DCCD1}">
              <a14:hiddenFill xmlns:a14="http://schemas.microsoft.com/office/drawing/2010/main">
                <a:solidFill>
                  <a:srgbClr val="FAA4D5">
                    <a:alpha val="7294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spcBef>
                <a:spcPct val="50000"/>
              </a:spcBef>
            </a:pPr>
            <a:r>
              <a:rPr lang="en-US" altLang="en-US" b="1">
                <a:solidFill>
                  <a:srgbClr val="0070C0"/>
                </a:solidFill>
                <a:latin typeface=".VnTimeH" panose="020B7200000000000000" pitchFamily="34" charset="0"/>
              </a:rPr>
              <a:t>II. ®iÒu kiÖn tù nhiªn vµ tµi  nguyªn thiªn nhiªn.</a:t>
            </a:r>
          </a:p>
        </p:txBody>
      </p:sp>
      <p:sp>
        <p:nvSpPr>
          <p:cNvPr id="78860" name="Freeform 12"/>
          <p:cNvSpPr/>
          <p:nvPr/>
        </p:nvSpPr>
        <p:spPr bwMode="auto">
          <a:xfrm>
            <a:off x="7010400" y="914400"/>
            <a:ext cx="1676400" cy="4522788"/>
          </a:xfrm>
          <a:custGeom>
            <a:avLst/>
            <a:gdLst>
              <a:gd name="T0" fmla="*/ 539750 w 1056"/>
              <a:gd name="T1" fmla="*/ 74613 h 2849"/>
              <a:gd name="T2" fmla="*/ 555625 w 1056"/>
              <a:gd name="T3" fmla="*/ 31750 h 2849"/>
              <a:gd name="T4" fmla="*/ 704850 w 1056"/>
              <a:gd name="T5" fmla="*/ 31750 h 2849"/>
              <a:gd name="T6" fmla="*/ 658813 w 1056"/>
              <a:gd name="T7" fmla="*/ 128588 h 2849"/>
              <a:gd name="T8" fmla="*/ 736600 w 1056"/>
              <a:gd name="T9" fmla="*/ 255588 h 2849"/>
              <a:gd name="T10" fmla="*/ 846138 w 1056"/>
              <a:gd name="T11" fmla="*/ 382588 h 2849"/>
              <a:gd name="T12" fmla="*/ 893763 w 1056"/>
              <a:gd name="T13" fmla="*/ 501650 h 2849"/>
              <a:gd name="T14" fmla="*/ 939800 w 1056"/>
              <a:gd name="T15" fmla="*/ 555625 h 2849"/>
              <a:gd name="T16" fmla="*/ 995363 w 1056"/>
              <a:gd name="T17" fmla="*/ 565150 h 2849"/>
              <a:gd name="T18" fmla="*/ 995363 w 1056"/>
              <a:gd name="T19" fmla="*/ 650875 h 2849"/>
              <a:gd name="T20" fmla="*/ 1120775 w 1056"/>
              <a:gd name="T21" fmla="*/ 630238 h 2849"/>
              <a:gd name="T22" fmla="*/ 1150938 w 1056"/>
              <a:gd name="T23" fmla="*/ 684213 h 2849"/>
              <a:gd name="T24" fmla="*/ 1158875 w 1056"/>
              <a:gd name="T25" fmla="*/ 779463 h 2849"/>
              <a:gd name="T26" fmla="*/ 1238250 w 1056"/>
              <a:gd name="T27" fmla="*/ 1023938 h 2849"/>
              <a:gd name="T28" fmla="*/ 1268413 w 1056"/>
              <a:gd name="T29" fmla="*/ 1152525 h 2849"/>
              <a:gd name="T30" fmla="*/ 1308100 w 1056"/>
              <a:gd name="T31" fmla="*/ 1227138 h 2849"/>
              <a:gd name="T32" fmla="*/ 1347788 w 1056"/>
              <a:gd name="T33" fmla="*/ 1335088 h 2849"/>
              <a:gd name="T34" fmla="*/ 1401763 w 1056"/>
              <a:gd name="T35" fmla="*/ 1450975 h 2849"/>
              <a:gd name="T36" fmla="*/ 1401763 w 1056"/>
              <a:gd name="T37" fmla="*/ 1516063 h 2849"/>
              <a:gd name="T38" fmla="*/ 1465263 w 1056"/>
              <a:gd name="T39" fmla="*/ 1676400 h 2849"/>
              <a:gd name="T40" fmla="*/ 1473200 w 1056"/>
              <a:gd name="T41" fmla="*/ 1878013 h 2849"/>
              <a:gd name="T42" fmla="*/ 1489075 w 1056"/>
              <a:gd name="T43" fmla="*/ 1762125 h 2849"/>
              <a:gd name="T44" fmla="*/ 1457325 w 1056"/>
              <a:gd name="T45" fmla="*/ 1878013 h 2849"/>
              <a:gd name="T46" fmla="*/ 1481138 w 1056"/>
              <a:gd name="T47" fmla="*/ 2039938 h 2849"/>
              <a:gd name="T48" fmla="*/ 1558925 w 1056"/>
              <a:gd name="T49" fmla="*/ 2157413 h 2849"/>
              <a:gd name="T50" fmla="*/ 1543050 w 1056"/>
              <a:gd name="T51" fmla="*/ 2232025 h 2849"/>
              <a:gd name="T52" fmla="*/ 1574800 w 1056"/>
              <a:gd name="T53" fmla="*/ 2413000 h 2849"/>
              <a:gd name="T54" fmla="*/ 1574800 w 1056"/>
              <a:gd name="T55" fmla="*/ 2478088 h 2849"/>
              <a:gd name="T56" fmla="*/ 1654175 w 1056"/>
              <a:gd name="T57" fmla="*/ 2540000 h 2849"/>
              <a:gd name="T58" fmla="*/ 1660525 w 1056"/>
              <a:gd name="T59" fmla="*/ 2776538 h 2849"/>
              <a:gd name="T60" fmla="*/ 1582738 w 1056"/>
              <a:gd name="T61" fmla="*/ 2701925 h 2849"/>
              <a:gd name="T62" fmla="*/ 1473200 w 1056"/>
              <a:gd name="T63" fmla="*/ 2862263 h 2849"/>
              <a:gd name="T64" fmla="*/ 1558925 w 1056"/>
              <a:gd name="T65" fmla="*/ 2882900 h 2849"/>
              <a:gd name="T66" fmla="*/ 1473200 w 1056"/>
              <a:gd name="T67" fmla="*/ 3032125 h 2849"/>
              <a:gd name="T68" fmla="*/ 1543050 w 1056"/>
              <a:gd name="T69" fmla="*/ 3397250 h 2849"/>
              <a:gd name="T70" fmla="*/ 1481138 w 1056"/>
              <a:gd name="T71" fmla="*/ 3375025 h 2849"/>
              <a:gd name="T72" fmla="*/ 1393825 w 1056"/>
              <a:gd name="T73" fmla="*/ 3375025 h 2849"/>
              <a:gd name="T74" fmla="*/ 1425575 w 1056"/>
              <a:gd name="T75" fmla="*/ 3417888 h 2849"/>
              <a:gd name="T76" fmla="*/ 1449388 w 1056"/>
              <a:gd name="T77" fmla="*/ 3546475 h 2849"/>
              <a:gd name="T78" fmla="*/ 1363663 w 1056"/>
              <a:gd name="T79" fmla="*/ 3700463 h 2849"/>
              <a:gd name="T80" fmla="*/ 1323975 w 1056"/>
              <a:gd name="T81" fmla="*/ 3609975 h 2849"/>
              <a:gd name="T82" fmla="*/ 1284288 w 1056"/>
              <a:gd name="T83" fmla="*/ 3844925 h 2849"/>
              <a:gd name="T84" fmla="*/ 1103313 w 1056"/>
              <a:gd name="T85" fmla="*/ 3875088 h 2849"/>
              <a:gd name="T86" fmla="*/ 1016000 w 1056"/>
              <a:gd name="T87" fmla="*/ 4005263 h 2849"/>
              <a:gd name="T88" fmla="*/ 877888 w 1056"/>
              <a:gd name="T89" fmla="*/ 3994150 h 2849"/>
              <a:gd name="T90" fmla="*/ 806450 w 1056"/>
              <a:gd name="T91" fmla="*/ 4100513 h 2849"/>
              <a:gd name="T92" fmla="*/ 609600 w 1056"/>
              <a:gd name="T93" fmla="*/ 4194175 h 2849"/>
              <a:gd name="T94" fmla="*/ 439738 w 1056"/>
              <a:gd name="T95" fmla="*/ 4303713 h 2849"/>
              <a:gd name="T96" fmla="*/ 203200 w 1056"/>
              <a:gd name="T97" fmla="*/ 4441825 h 2849"/>
              <a:gd name="T98" fmla="*/ 0 w 1056"/>
              <a:gd name="T99" fmla="*/ 4452938 h 28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56" h="2849">
                <a:moveTo>
                  <a:pt x="336" y="0"/>
                </a:moveTo>
                <a:cubicBezTo>
                  <a:pt x="318" y="22"/>
                  <a:pt x="326" y="26"/>
                  <a:pt x="340" y="47"/>
                </a:cubicBezTo>
                <a:cubicBezTo>
                  <a:pt x="347" y="44"/>
                  <a:pt x="357" y="48"/>
                  <a:pt x="360" y="40"/>
                </a:cubicBezTo>
                <a:cubicBezTo>
                  <a:pt x="363" y="33"/>
                  <a:pt x="349" y="28"/>
                  <a:pt x="350" y="20"/>
                </a:cubicBezTo>
                <a:cubicBezTo>
                  <a:pt x="352" y="12"/>
                  <a:pt x="360" y="15"/>
                  <a:pt x="365" y="13"/>
                </a:cubicBezTo>
                <a:cubicBezTo>
                  <a:pt x="391" y="15"/>
                  <a:pt x="419" y="12"/>
                  <a:pt x="444" y="20"/>
                </a:cubicBezTo>
                <a:cubicBezTo>
                  <a:pt x="450" y="21"/>
                  <a:pt x="457" y="33"/>
                  <a:pt x="454" y="40"/>
                </a:cubicBezTo>
                <a:cubicBezTo>
                  <a:pt x="446" y="59"/>
                  <a:pt x="426" y="65"/>
                  <a:pt x="415" y="81"/>
                </a:cubicBezTo>
                <a:cubicBezTo>
                  <a:pt x="426" y="128"/>
                  <a:pt x="415" y="125"/>
                  <a:pt x="439" y="114"/>
                </a:cubicBezTo>
                <a:cubicBezTo>
                  <a:pt x="462" y="122"/>
                  <a:pt x="472" y="128"/>
                  <a:pt x="464" y="161"/>
                </a:cubicBezTo>
                <a:cubicBezTo>
                  <a:pt x="470" y="188"/>
                  <a:pt x="488" y="207"/>
                  <a:pt x="508" y="215"/>
                </a:cubicBezTo>
                <a:cubicBezTo>
                  <a:pt x="529" y="257"/>
                  <a:pt x="506" y="219"/>
                  <a:pt x="533" y="241"/>
                </a:cubicBezTo>
                <a:cubicBezTo>
                  <a:pt x="551" y="256"/>
                  <a:pt x="544" y="271"/>
                  <a:pt x="568" y="282"/>
                </a:cubicBezTo>
                <a:cubicBezTo>
                  <a:pt x="566" y="294"/>
                  <a:pt x="564" y="305"/>
                  <a:pt x="563" y="316"/>
                </a:cubicBezTo>
                <a:cubicBezTo>
                  <a:pt x="561" y="323"/>
                  <a:pt x="555" y="330"/>
                  <a:pt x="558" y="336"/>
                </a:cubicBezTo>
                <a:cubicBezTo>
                  <a:pt x="559" y="338"/>
                  <a:pt x="587" y="348"/>
                  <a:pt x="592" y="350"/>
                </a:cubicBezTo>
                <a:cubicBezTo>
                  <a:pt x="594" y="349"/>
                  <a:pt x="620" y="336"/>
                  <a:pt x="622" y="336"/>
                </a:cubicBezTo>
                <a:cubicBezTo>
                  <a:pt x="626" y="339"/>
                  <a:pt x="623" y="352"/>
                  <a:pt x="627" y="356"/>
                </a:cubicBezTo>
                <a:cubicBezTo>
                  <a:pt x="632" y="361"/>
                  <a:pt x="640" y="360"/>
                  <a:pt x="646" y="363"/>
                </a:cubicBezTo>
                <a:cubicBezTo>
                  <a:pt x="655" y="396"/>
                  <a:pt x="646" y="392"/>
                  <a:pt x="627" y="410"/>
                </a:cubicBezTo>
                <a:cubicBezTo>
                  <a:pt x="649" y="441"/>
                  <a:pt x="653" y="424"/>
                  <a:pt x="686" y="416"/>
                </a:cubicBezTo>
                <a:cubicBezTo>
                  <a:pt x="688" y="407"/>
                  <a:pt x="688" y="367"/>
                  <a:pt x="706" y="397"/>
                </a:cubicBezTo>
                <a:cubicBezTo>
                  <a:pt x="710" y="404"/>
                  <a:pt x="707" y="416"/>
                  <a:pt x="711" y="423"/>
                </a:cubicBezTo>
                <a:cubicBezTo>
                  <a:pt x="714" y="429"/>
                  <a:pt x="721" y="427"/>
                  <a:pt x="725" y="431"/>
                </a:cubicBezTo>
                <a:cubicBezTo>
                  <a:pt x="730" y="434"/>
                  <a:pt x="735" y="439"/>
                  <a:pt x="740" y="444"/>
                </a:cubicBezTo>
                <a:cubicBezTo>
                  <a:pt x="753" y="471"/>
                  <a:pt x="753" y="480"/>
                  <a:pt x="730" y="491"/>
                </a:cubicBezTo>
                <a:cubicBezTo>
                  <a:pt x="723" y="519"/>
                  <a:pt x="724" y="528"/>
                  <a:pt x="745" y="538"/>
                </a:cubicBezTo>
                <a:cubicBezTo>
                  <a:pt x="755" y="581"/>
                  <a:pt x="743" y="630"/>
                  <a:pt x="780" y="645"/>
                </a:cubicBezTo>
                <a:cubicBezTo>
                  <a:pt x="785" y="653"/>
                  <a:pt x="792" y="657"/>
                  <a:pt x="794" y="666"/>
                </a:cubicBezTo>
                <a:cubicBezTo>
                  <a:pt x="798" y="681"/>
                  <a:pt x="766" y="716"/>
                  <a:pt x="799" y="726"/>
                </a:cubicBezTo>
                <a:cubicBezTo>
                  <a:pt x="808" y="729"/>
                  <a:pt x="816" y="731"/>
                  <a:pt x="824" y="733"/>
                </a:cubicBezTo>
                <a:cubicBezTo>
                  <a:pt x="836" y="785"/>
                  <a:pt x="824" y="721"/>
                  <a:pt x="824" y="773"/>
                </a:cubicBezTo>
                <a:cubicBezTo>
                  <a:pt x="824" y="798"/>
                  <a:pt x="831" y="823"/>
                  <a:pt x="834" y="848"/>
                </a:cubicBezTo>
                <a:cubicBezTo>
                  <a:pt x="839" y="845"/>
                  <a:pt x="844" y="838"/>
                  <a:pt x="849" y="841"/>
                </a:cubicBezTo>
                <a:cubicBezTo>
                  <a:pt x="855" y="843"/>
                  <a:pt x="856" y="854"/>
                  <a:pt x="859" y="861"/>
                </a:cubicBezTo>
                <a:cubicBezTo>
                  <a:pt x="867" y="882"/>
                  <a:pt x="874" y="895"/>
                  <a:pt x="883" y="914"/>
                </a:cubicBezTo>
                <a:cubicBezTo>
                  <a:pt x="885" y="922"/>
                  <a:pt x="888" y="928"/>
                  <a:pt x="888" y="935"/>
                </a:cubicBezTo>
                <a:cubicBezTo>
                  <a:pt x="888" y="942"/>
                  <a:pt x="882" y="948"/>
                  <a:pt x="883" y="955"/>
                </a:cubicBezTo>
                <a:cubicBezTo>
                  <a:pt x="887" y="970"/>
                  <a:pt x="903" y="995"/>
                  <a:pt x="903" y="995"/>
                </a:cubicBezTo>
                <a:cubicBezTo>
                  <a:pt x="914" y="1097"/>
                  <a:pt x="896" y="1009"/>
                  <a:pt x="923" y="1056"/>
                </a:cubicBezTo>
                <a:cubicBezTo>
                  <a:pt x="941" y="1087"/>
                  <a:pt x="921" y="1112"/>
                  <a:pt x="958" y="1130"/>
                </a:cubicBezTo>
                <a:cubicBezTo>
                  <a:pt x="951" y="1157"/>
                  <a:pt x="945" y="1167"/>
                  <a:pt x="928" y="1183"/>
                </a:cubicBezTo>
                <a:cubicBezTo>
                  <a:pt x="921" y="1159"/>
                  <a:pt x="919" y="1161"/>
                  <a:pt x="928" y="1130"/>
                </a:cubicBezTo>
                <a:cubicBezTo>
                  <a:pt x="930" y="1122"/>
                  <a:pt x="943" y="1114"/>
                  <a:pt x="938" y="1110"/>
                </a:cubicBezTo>
                <a:cubicBezTo>
                  <a:pt x="930" y="1104"/>
                  <a:pt x="921" y="1114"/>
                  <a:pt x="913" y="1117"/>
                </a:cubicBezTo>
                <a:cubicBezTo>
                  <a:pt x="907" y="1143"/>
                  <a:pt x="911" y="1159"/>
                  <a:pt x="918" y="1183"/>
                </a:cubicBezTo>
                <a:cubicBezTo>
                  <a:pt x="924" y="1255"/>
                  <a:pt x="926" y="1214"/>
                  <a:pt x="938" y="1264"/>
                </a:cubicBezTo>
                <a:cubicBezTo>
                  <a:pt x="936" y="1271"/>
                  <a:pt x="932" y="1278"/>
                  <a:pt x="933" y="1285"/>
                </a:cubicBezTo>
                <a:cubicBezTo>
                  <a:pt x="934" y="1295"/>
                  <a:pt x="951" y="1331"/>
                  <a:pt x="958" y="1339"/>
                </a:cubicBezTo>
                <a:cubicBezTo>
                  <a:pt x="971" y="1335"/>
                  <a:pt x="1011" y="1319"/>
                  <a:pt x="982" y="1359"/>
                </a:cubicBezTo>
                <a:cubicBezTo>
                  <a:pt x="963" y="1350"/>
                  <a:pt x="952" y="1342"/>
                  <a:pt x="933" y="1352"/>
                </a:cubicBezTo>
                <a:cubicBezTo>
                  <a:pt x="919" y="1406"/>
                  <a:pt x="943" y="1392"/>
                  <a:pt x="972" y="1406"/>
                </a:cubicBezTo>
                <a:cubicBezTo>
                  <a:pt x="993" y="1450"/>
                  <a:pt x="929" y="1425"/>
                  <a:pt x="960" y="1454"/>
                </a:cubicBezTo>
                <a:cubicBezTo>
                  <a:pt x="976" y="1485"/>
                  <a:pt x="1004" y="1473"/>
                  <a:pt x="992" y="1520"/>
                </a:cubicBezTo>
                <a:cubicBezTo>
                  <a:pt x="990" y="1527"/>
                  <a:pt x="987" y="1540"/>
                  <a:pt x="987" y="1540"/>
                </a:cubicBezTo>
                <a:cubicBezTo>
                  <a:pt x="989" y="1547"/>
                  <a:pt x="988" y="1555"/>
                  <a:pt x="992" y="1561"/>
                </a:cubicBezTo>
                <a:cubicBezTo>
                  <a:pt x="995" y="1565"/>
                  <a:pt x="1002" y="1563"/>
                  <a:pt x="1007" y="1567"/>
                </a:cubicBezTo>
                <a:cubicBezTo>
                  <a:pt x="1056" y="1605"/>
                  <a:pt x="1009" y="1585"/>
                  <a:pt x="1042" y="1600"/>
                </a:cubicBezTo>
                <a:cubicBezTo>
                  <a:pt x="1039" y="1637"/>
                  <a:pt x="1054" y="1683"/>
                  <a:pt x="1027" y="1695"/>
                </a:cubicBezTo>
                <a:cubicBezTo>
                  <a:pt x="1036" y="1710"/>
                  <a:pt x="1046" y="1749"/>
                  <a:pt x="1046" y="1749"/>
                </a:cubicBezTo>
                <a:cubicBezTo>
                  <a:pt x="1027" y="1788"/>
                  <a:pt x="1009" y="1777"/>
                  <a:pt x="992" y="1743"/>
                </a:cubicBezTo>
                <a:cubicBezTo>
                  <a:pt x="993" y="1729"/>
                  <a:pt x="1006" y="1708"/>
                  <a:pt x="997" y="1702"/>
                </a:cubicBezTo>
                <a:cubicBezTo>
                  <a:pt x="971" y="1682"/>
                  <a:pt x="951" y="1705"/>
                  <a:pt x="933" y="1722"/>
                </a:cubicBezTo>
                <a:cubicBezTo>
                  <a:pt x="930" y="1743"/>
                  <a:pt x="915" y="1783"/>
                  <a:pt x="928" y="1803"/>
                </a:cubicBezTo>
                <a:cubicBezTo>
                  <a:pt x="931" y="1808"/>
                  <a:pt x="938" y="1808"/>
                  <a:pt x="943" y="1809"/>
                </a:cubicBezTo>
                <a:cubicBezTo>
                  <a:pt x="956" y="1813"/>
                  <a:pt x="969" y="1814"/>
                  <a:pt x="982" y="1816"/>
                </a:cubicBezTo>
                <a:cubicBezTo>
                  <a:pt x="976" y="1843"/>
                  <a:pt x="990" y="1872"/>
                  <a:pt x="977" y="1897"/>
                </a:cubicBezTo>
                <a:cubicBezTo>
                  <a:pt x="975" y="1903"/>
                  <a:pt x="930" y="1910"/>
                  <a:pt x="928" y="1910"/>
                </a:cubicBezTo>
                <a:cubicBezTo>
                  <a:pt x="934" y="1998"/>
                  <a:pt x="916" y="2008"/>
                  <a:pt x="972" y="2018"/>
                </a:cubicBezTo>
                <a:cubicBezTo>
                  <a:pt x="982" y="2060"/>
                  <a:pt x="990" y="2080"/>
                  <a:pt x="972" y="2140"/>
                </a:cubicBezTo>
                <a:cubicBezTo>
                  <a:pt x="968" y="2153"/>
                  <a:pt x="943" y="2153"/>
                  <a:pt x="943" y="2153"/>
                </a:cubicBezTo>
                <a:cubicBezTo>
                  <a:pt x="939" y="2144"/>
                  <a:pt x="934" y="2136"/>
                  <a:pt x="933" y="2126"/>
                </a:cubicBezTo>
                <a:cubicBezTo>
                  <a:pt x="930" y="2094"/>
                  <a:pt x="952" y="2113"/>
                  <a:pt x="923" y="2099"/>
                </a:cubicBezTo>
                <a:cubicBezTo>
                  <a:pt x="907" y="2107"/>
                  <a:pt x="894" y="2119"/>
                  <a:pt x="878" y="2126"/>
                </a:cubicBezTo>
                <a:cubicBezTo>
                  <a:pt x="880" y="2137"/>
                  <a:pt x="878" y="2151"/>
                  <a:pt x="883" y="2159"/>
                </a:cubicBezTo>
                <a:cubicBezTo>
                  <a:pt x="887" y="2164"/>
                  <a:pt x="894" y="2149"/>
                  <a:pt x="898" y="2153"/>
                </a:cubicBezTo>
                <a:cubicBezTo>
                  <a:pt x="903" y="2156"/>
                  <a:pt x="902" y="2166"/>
                  <a:pt x="903" y="2173"/>
                </a:cubicBezTo>
                <a:cubicBezTo>
                  <a:pt x="915" y="2244"/>
                  <a:pt x="902" y="2187"/>
                  <a:pt x="913" y="2234"/>
                </a:cubicBezTo>
                <a:cubicBezTo>
                  <a:pt x="902" y="2256"/>
                  <a:pt x="889" y="2261"/>
                  <a:pt x="883" y="2287"/>
                </a:cubicBezTo>
                <a:cubicBezTo>
                  <a:pt x="867" y="2285"/>
                  <a:pt x="875" y="2336"/>
                  <a:pt x="859" y="2331"/>
                </a:cubicBezTo>
                <a:cubicBezTo>
                  <a:pt x="853" y="2329"/>
                  <a:pt x="819" y="2275"/>
                  <a:pt x="819" y="2267"/>
                </a:cubicBezTo>
                <a:cubicBezTo>
                  <a:pt x="819" y="2260"/>
                  <a:pt x="829" y="2272"/>
                  <a:pt x="834" y="2274"/>
                </a:cubicBezTo>
                <a:cubicBezTo>
                  <a:pt x="829" y="2320"/>
                  <a:pt x="823" y="2323"/>
                  <a:pt x="814" y="2361"/>
                </a:cubicBezTo>
                <a:cubicBezTo>
                  <a:pt x="813" y="2382"/>
                  <a:pt x="818" y="2406"/>
                  <a:pt x="809" y="2422"/>
                </a:cubicBezTo>
                <a:cubicBezTo>
                  <a:pt x="802" y="2434"/>
                  <a:pt x="770" y="2458"/>
                  <a:pt x="759" y="2459"/>
                </a:cubicBezTo>
                <a:cubicBezTo>
                  <a:pt x="731" y="2463"/>
                  <a:pt x="723" y="2439"/>
                  <a:pt x="695" y="2441"/>
                </a:cubicBezTo>
                <a:cubicBezTo>
                  <a:pt x="690" y="2444"/>
                  <a:pt x="671" y="2454"/>
                  <a:pt x="667" y="2459"/>
                </a:cubicBezTo>
                <a:cubicBezTo>
                  <a:pt x="657" y="2473"/>
                  <a:pt x="657" y="2514"/>
                  <a:pt x="640" y="2523"/>
                </a:cubicBezTo>
                <a:cubicBezTo>
                  <a:pt x="631" y="2527"/>
                  <a:pt x="641" y="2480"/>
                  <a:pt x="632" y="2482"/>
                </a:cubicBezTo>
                <a:cubicBezTo>
                  <a:pt x="623" y="2547"/>
                  <a:pt x="606" y="2522"/>
                  <a:pt x="553" y="2516"/>
                </a:cubicBezTo>
                <a:cubicBezTo>
                  <a:pt x="540" y="2519"/>
                  <a:pt x="522" y="2510"/>
                  <a:pt x="513" y="2523"/>
                </a:cubicBezTo>
                <a:cubicBezTo>
                  <a:pt x="503" y="2538"/>
                  <a:pt x="514" y="2565"/>
                  <a:pt x="508" y="2583"/>
                </a:cubicBezTo>
                <a:cubicBezTo>
                  <a:pt x="507" y="2591"/>
                  <a:pt x="499" y="2592"/>
                  <a:pt x="493" y="2597"/>
                </a:cubicBezTo>
                <a:cubicBezTo>
                  <a:pt x="449" y="2592"/>
                  <a:pt x="430" y="2651"/>
                  <a:pt x="384" y="2642"/>
                </a:cubicBezTo>
                <a:cubicBezTo>
                  <a:pt x="376" y="2679"/>
                  <a:pt x="327" y="2679"/>
                  <a:pt x="293" y="2688"/>
                </a:cubicBezTo>
                <a:cubicBezTo>
                  <a:pt x="281" y="2692"/>
                  <a:pt x="288" y="2709"/>
                  <a:pt x="277" y="2711"/>
                </a:cubicBezTo>
                <a:cubicBezTo>
                  <a:pt x="221" y="2761"/>
                  <a:pt x="307" y="2772"/>
                  <a:pt x="174" y="2761"/>
                </a:cubicBezTo>
                <a:cubicBezTo>
                  <a:pt x="125" y="2769"/>
                  <a:pt x="164" y="2781"/>
                  <a:pt x="128" y="2798"/>
                </a:cubicBezTo>
                <a:cubicBezTo>
                  <a:pt x="104" y="2775"/>
                  <a:pt x="63" y="2847"/>
                  <a:pt x="37" y="2834"/>
                </a:cubicBezTo>
                <a:cubicBezTo>
                  <a:pt x="7" y="2849"/>
                  <a:pt x="10" y="2765"/>
                  <a:pt x="0" y="2805"/>
                </a:cubicBezTo>
                <a:cubicBezTo>
                  <a:pt x="2" y="2814"/>
                  <a:pt x="5" y="2832"/>
                  <a:pt x="5" y="2832"/>
                </a:cubicBezTo>
              </a:path>
            </a:pathLst>
          </a:custGeom>
          <a:noFill/>
          <a:ln w="25400" cmpd="sng">
            <a:solidFill>
              <a:srgbClr val="000099"/>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8" name="Rectangle 20"/>
          <p:cNvSpPr>
            <a:spLocks noChangeArrowheads="1"/>
          </p:cNvSpPr>
          <p:nvPr/>
        </p:nvSpPr>
        <p:spPr bwMode="auto">
          <a:xfrm>
            <a:off x="6324600" y="6477000"/>
            <a:ext cx="4038600" cy="38100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400"/>
              <a:t>H25.1 L­îc ®å tù nhiªn vïng Duyªn h¶i Nam Trung Bé</a:t>
            </a:r>
          </a:p>
        </p:txBody>
      </p:sp>
      <p:pic>
        <p:nvPicPr>
          <p:cNvPr id="78873"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762000"/>
            <a:ext cx="1524000" cy="13033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8874" name="Text Box 26"/>
          <p:cNvSpPr txBox="1">
            <a:spLocks noChangeArrowheads="1"/>
          </p:cNvSpPr>
          <p:nvPr/>
        </p:nvSpPr>
        <p:spPr bwMode="auto">
          <a:xfrm>
            <a:off x="9067801" y="762000"/>
            <a:ext cx="1762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r>
              <a:rPr lang="en-US" altLang="en-US" sz="1600" b="1">
                <a:solidFill>
                  <a:srgbClr val="FF0000"/>
                </a:solidFill>
              </a:rPr>
              <a:t>VÞnh Dung QuÊt</a:t>
            </a:r>
          </a:p>
        </p:txBody>
      </p:sp>
      <p:pic>
        <p:nvPicPr>
          <p:cNvPr id="78875"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2438400"/>
            <a:ext cx="1524000" cy="1295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8876" name="Text Box 28"/>
          <p:cNvSpPr txBox="1">
            <a:spLocks noChangeArrowheads="1"/>
          </p:cNvSpPr>
          <p:nvPr/>
        </p:nvSpPr>
        <p:spPr bwMode="auto">
          <a:xfrm>
            <a:off x="9067800" y="2438400"/>
            <a:ext cx="2057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spcBef>
                <a:spcPct val="50000"/>
              </a:spcBef>
            </a:pPr>
            <a:r>
              <a:rPr lang="en-US" altLang="en-US" sz="1600" b="1">
                <a:solidFill>
                  <a:srgbClr val="FF0000"/>
                </a:solidFill>
              </a:rPr>
              <a:t>VÞnh V©n Phong</a:t>
            </a:r>
          </a:p>
        </p:txBody>
      </p:sp>
      <p:pic>
        <p:nvPicPr>
          <p:cNvPr id="78877"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4419600"/>
            <a:ext cx="1524000" cy="1295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8878" name="Text Box 30"/>
          <p:cNvSpPr txBox="1">
            <a:spLocks noChangeArrowheads="1"/>
          </p:cNvSpPr>
          <p:nvPr/>
        </p:nvSpPr>
        <p:spPr bwMode="auto">
          <a:xfrm>
            <a:off x="9118601" y="4419600"/>
            <a:ext cx="16049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r>
              <a:rPr lang="en-US" altLang="en-US" sz="1600" b="1">
                <a:solidFill>
                  <a:srgbClr val="FF0000"/>
                </a:solidFill>
              </a:rPr>
              <a:t>VÞnh Cam Ranh</a:t>
            </a:r>
          </a:p>
        </p:txBody>
      </p:sp>
      <p:sp>
        <p:nvSpPr>
          <p:cNvPr id="78879" name="AutoShape 31"/>
          <p:cNvSpPr>
            <a:spLocks noChangeArrowheads="1"/>
          </p:cNvSpPr>
          <p:nvPr/>
        </p:nvSpPr>
        <p:spPr bwMode="auto">
          <a:xfrm rot="-764513">
            <a:off x="8763001" y="1371601"/>
            <a:ext cx="544513" cy="119063"/>
          </a:xfrm>
          <a:custGeom>
            <a:avLst/>
            <a:gdLst>
              <a:gd name="T0" fmla="*/ 408385 w 21600"/>
              <a:gd name="T1" fmla="*/ 0 h 21600"/>
              <a:gd name="T2" fmla="*/ 0 w 21600"/>
              <a:gd name="T3" fmla="*/ 59532 h 21600"/>
              <a:gd name="T4" fmla="*/ 408385 w 21600"/>
              <a:gd name="T5" fmla="*/ 119063 h 21600"/>
              <a:gd name="T6" fmla="*/ 544513 w 21600"/>
              <a:gd name="T7" fmla="*/ 5953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B4005"/>
          </a:solidFill>
          <a:ln w="9525">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80" name="AutoShape 32"/>
          <p:cNvSpPr>
            <a:spLocks noChangeArrowheads="1"/>
          </p:cNvSpPr>
          <p:nvPr/>
        </p:nvSpPr>
        <p:spPr bwMode="auto">
          <a:xfrm rot="-1372800">
            <a:off x="8996363" y="3530600"/>
            <a:ext cx="457200" cy="153988"/>
          </a:xfrm>
          <a:custGeom>
            <a:avLst/>
            <a:gdLst>
              <a:gd name="T0" fmla="*/ 342900 w 21600"/>
              <a:gd name="T1" fmla="*/ 0 h 21600"/>
              <a:gd name="T2" fmla="*/ 0 w 21600"/>
              <a:gd name="T3" fmla="*/ 76994 h 21600"/>
              <a:gd name="T4" fmla="*/ 342900 w 21600"/>
              <a:gd name="T5" fmla="*/ 153988 h 21600"/>
              <a:gd name="T6" fmla="*/ 457200 w 21600"/>
              <a:gd name="T7" fmla="*/ 7699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B4005"/>
          </a:solidFill>
          <a:ln w="9525">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81" name="AutoShape 33"/>
          <p:cNvSpPr>
            <a:spLocks noChangeArrowheads="1"/>
          </p:cNvSpPr>
          <p:nvPr/>
        </p:nvSpPr>
        <p:spPr bwMode="auto">
          <a:xfrm rot="2440327">
            <a:off x="8915400" y="4572000"/>
            <a:ext cx="304800" cy="152400"/>
          </a:xfrm>
          <a:custGeom>
            <a:avLst/>
            <a:gdLst>
              <a:gd name="T0" fmla="*/ 228600 w 21600"/>
              <a:gd name="T1" fmla="*/ 0 h 21600"/>
              <a:gd name="T2" fmla="*/ 0 w 21600"/>
              <a:gd name="T3" fmla="*/ 76200 h 21600"/>
              <a:gd name="T4" fmla="*/ 228600 w 21600"/>
              <a:gd name="T5" fmla="*/ 152400 h 21600"/>
              <a:gd name="T6" fmla="*/ 304800 w 21600"/>
              <a:gd name="T7" fmla="*/ 762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B4005"/>
          </a:solidFill>
          <a:ln w="9525">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82" name="Oval 34"/>
          <p:cNvSpPr>
            <a:spLocks noChangeArrowheads="1"/>
          </p:cNvSpPr>
          <p:nvPr/>
        </p:nvSpPr>
        <p:spPr bwMode="auto">
          <a:xfrm>
            <a:off x="7467600" y="762000"/>
            <a:ext cx="685800" cy="381000"/>
          </a:xfrm>
          <a:prstGeom prst="ellipse">
            <a:avLst/>
          </a:prstGeom>
          <a:noFill/>
          <a:ln w="38100">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endParaRPr lang="en-US" altLang="en-US"/>
          </a:p>
        </p:txBody>
      </p:sp>
      <p:sp>
        <p:nvSpPr>
          <p:cNvPr id="78883" name="Oval 35"/>
          <p:cNvSpPr>
            <a:spLocks noChangeArrowheads="1"/>
          </p:cNvSpPr>
          <p:nvPr/>
        </p:nvSpPr>
        <p:spPr bwMode="auto">
          <a:xfrm>
            <a:off x="8153400" y="1905000"/>
            <a:ext cx="609600" cy="381000"/>
          </a:xfrm>
          <a:prstGeom prst="ellipse">
            <a:avLst/>
          </a:prstGeom>
          <a:noFill/>
          <a:ln w="38100">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endParaRPr lang="en-US" altLang="en-US"/>
          </a:p>
        </p:txBody>
      </p:sp>
      <p:sp>
        <p:nvSpPr>
          <p:cNvPr id="78884" name="Oval 36"/>
          <p:cNvSpPr>
            <a:spLocks noChangeArrowheads="1"/>
          </p:cNvSpPr>
          <p:nvPr/>
        </p:nvSpPr>
        <p:spPr bwMode="auto">
          <a:xfrm>
            <a:off x="8305800" y="2590800"/>
            <a:ext cx="609600" cy="381000"/>
          </a:xfrm>
          <a:prstGeom prst="ellipse">
            <a:avLst/>
          </a:prstGeom>
          <a:noFill/>
          <a:ln w="38100">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endParaRPr lang="en-US" altLang="en-US"/>
          </a:p>
        </p:txBody>
      </p:sp>
      <p:sp>
        <p:nvSpPr>
          <p:cNvPr id="78885" name="Oval 37"/>
          <p:cNvSpPr>
            <a:spLocks noChangeArrowheads="1"/>
          </p:cNvSpPr>
          <p:nvPr/>
        </p:nvSpPr>
        <p:spPr bwMode="auto">
          <a:xfrm>
            <a:off x="8458200" y="3352800"/>
            <a:ext cx="609600" cy="381000"/>
          </a:xfrm>
          <a:prstGeom prst="ellipse">
            <a:avLst/>
          </a:prstGeom>
          <a:noFill/>
          <a:ln w="38100">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endParaRPr lang="en-US" altLang="en-US"/>
          </a:p>
        </p:txBody>
      </p:sp>
      <p:sp>
        <p:nvSpPr>
          <p:cNvPr id="78886" name="Oval 38"/>
          <p:cNvSpPr>
            <a:spLocks noChangeArrowheads="1"/>
          </p:cNvSpPr>
          <p:nvPr/>
        </p:nvSpPr>
        <p:spPr bwMode="auto">
          <a:xfrm>
            <a:off x="8305800" y="3810000"/>
            <a:ext cx="685800" cy="457200"/>
          </a:xfrm>
          <a:prstGeom prst="ellipse">
            <a:avLst/>
          </a:prstGeom>
          <a:noFill/>
          <a:ln w="38100">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endParaRPr lang="en-US" altLang="en-US"/>
          </a:p>
        </p:txBody>
      </p:sp>
      <p:sp>
        <p:nvSpPr>
          <p:cNvPr id="78887" name="Oval 39"/>
          <p:cNvSpPr>
            <a:spLocks noChangeArrowheads="1"/>
          </p:cNvSpPr>
          <p:nvPr/>
        </p:nvSpPr>
        <p:spPr bwMode="auto">
          <a:xfrm>
            <a:off x="7391400" y="4953000"/>
            <a:ext cx="609600" cy="457200"/>
          </a:xfrm>
          <a:prstGeom prst="ellipse">
            <a:avLst/>
          </a:prstGeom>
          <a:noFill/>
          <a:ln w="38100">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endParaRPr lang="en-US" altLang="en-US"/>
          </a:p>
        </p:txBody>
      </p:sp>
      <p:sp>
        <p:nvSpPr>
          <p:cNvPr id="78888" name="Rectangle 40"/>
          <p:cNvSpPr>
            <a:spLocks noChangeArrowheads="1"/>
          </p:cNvSpPr>
          <p:nvPr/>
        </p:nvSpPr>
        <p:spPr bwMode="auto">
          <a:xfrm>
            <a:off x="8077200" y="4343400"/>
            <a:ext cx="381000" cy="228600"/>
          </a:xfrm>
          <a:prstGeom prst="rect">
            <a:avLst/>
          </a:prstGeom>
          <a:noFill/>
          <a:ln w="9525">
            <a:solidFill>
              <a:srgbClr val="0000FF"/>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endParaRPr lang="en-US" altLang="en-US">
              <a:solidFill>
                <a:srgbClr val="CC0000"/>
              </a:solidFill>
            </a:endParaRPr>
          </a:p>
        </p:txBody>
      </p:sp>
      <p:sp>
        <p:nvSpPr>
          <p:cNvPr id="2" name="Speech Bubble: Oval 1"/>
          <p:cNvSpPr/>
          <p:nvPr/>
        </p:nvSpPr>
        <p:spPr>
          <a:xfrm>
            <a:off x="331304" y="1549247"/>
            <a:ext cx="5629836" cy="4165753"/>
          </a:xfrm>
          <a:prstGeom prst="wedgeEllipseCallout">
            <a:avLst>
              <a:gd name="adj1" fmla="val 55434"/>
              <a:gd name="adj2" fmla="val 45640"/>
            </a:avLst>
          </a:prstGeom>
          <a:ln w="76200"/>
        </p:spPr>
        <p:style>
          <a:lnRef idx="2">
            <a:schemeClr val="accent6"/>
          </a:lnRef>
          <a:fillRef idx="1">
            <a:schemeClr val="lt1"/>
          </a:fillRef>
          <a:effectRef idx="0">
            <a:schemeClr val="accent6"/>
          </a:effectRef>
          <a:fontRef idx="minor">
            <a:schemeClr val="dk1"/>
          </a:fontRef>
        </p:style>
        <p:txBody>
          <a:bodyPr rtlCol="0" anchor="ctr"/>
          <a:lstStyle/>
          <a:p>
            <a:endParaRPr lang="en-US" sz="2400" b="1">
              <a:solidFill>
                <a:schemeClr val="tx1"/>
              </a:solidFill>
              <a:latin typeface="Times New Roman" panose="02020603050405020304" pitchFamily="18" charset="0"/>
              <a:cs typeface="Times New Roman" panose="02020603050405020304" pitchFamily="18" charset="0"/>
            </a:endParaRPr>
          </a:p>
          <a:p>
            <a:r>
              <a:rPr lang="en-US" sz="2400" b="1">
                <a:solidFill>
                  <a:srgbClr val="FF0000"/>
                </a:solidFill>
                <a:latin typeface="Times New Roman" panose="02020603050405020304" pitchFamily="18" charset="0"/>
                <a:cs typeface="Times New Roman" panose="02020603050405020304" pitchFamily="18" charset="0"/>
              </a:rPr>
              <a:t>1. Nhận xét chiều dài đường bờ biển vùng IV.</a:t>
            </a:r>
          </a:p>
          <a:p>
            <a:r>
              <a:rPr lang="en-US" sz="2400" b="1">
                <a:solidFill>
                  <a:srgbClr val="FF0000"/>
                </a:solidFill>
                <a:latin typeface="Times New Roman" panose="02020603050405020304" pitchFamily="18" charset="0"/>
                <a:cs typeface="Times New Roman" panose="02020603050405020304" pitchFamily="18" charset="0"/>
              </a:rPr>
              <a:t>2. Xác định vị trí trên lược đồ</a:t>
            </a:r>
          </a:p>
          <a:p>
            <a:r>
              <a:rPr lang="en-US" sz="2400" b="1">
                <a:solidFill>
                  <a:srgbClr val="7030A0"/>
                </a:solidFill>
                <a:latin typeface="Times New Roman" panose="02020603050405020304" pitchFamily="18" charset="0"/>
                <a:cs typeface="Times New Roman" panose="02020603050405020304" pitchFamily="18" charset="0"/>
              </a:rPr>
              <a:t>- Vịnh Dung Quất, Văn Phong, Cam Ranh.</a:t>
            </a:r>
          </a:p>
          <a:p>
            <a:r>
              <a:rPr lang="en-US" sz="2400" b="1">
                <a:solidFill>
                  <a:srgbClr val="7030A0"/>
                </a:solidFill>
                <a:latin typeface="Times New Roman" panose="02020603050405020304" pitchFamily="18" charset="0"/>
                <a:cs typeface="Times New Roman" panose="02020603050405020304" pitchFamily="18" charset="0"/>
              </a:rPr>
              <a:t>- Các bãi tắm nổi tiếng.</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8854"/>
                                        </p:tgtEl>
                                        <p:attrNameLst>
                                          <p:attrName>style.visibility</p:attrName>
                                        </p:attrNameLst>
                                      </p:cBhvr>
                                      <p:to>
                                        <p:strVal val="visible"/>
                                      </p:to>
                                    </p:set>
                                    <p:animEffect transition="in" filter="diamond(in)">
                                      <p:cBhvr>
                                        <p:cTn id="7" dur="1000"/>
                                        <p:tgtEl>
                                          <p:spTgt spid="7885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8860"/>
                                        </p:tgtEl>
                                        <p:attrNameLst>
                                          <p:attrName>style.visibility</p:attrName>
                                        </p:attrNameLst>
                                      </p:cBhvr>
                                      <p:to>
                                        <p:strVal val="visible"/>
                                      </p:to>
                                    </p:set>
                                    <p:animEffect transition="in" filter="wedge">
                                      <p:cBhvr>
                                        <p:cTn id="12" dur="2000"/>
                                        <p:tgtEl>
                                          <p:spTgt spid="7886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78860"/>
                                        </p:tgtEl>
                                      </p:cBhvr>
                                    </p:animEffect>
                                    <p:set>
                                      <p:cBhvr>
                                        <p:cTn id="17" dur="1" fill="hold">
                                          <p:stCondLst>
                                            <p:cond delay="499"/>
                                          </p:stCondLst>
                                        </p:cTn>
                                        <p:tgtEl>
                                          <p:spTgt spid="78860"/>
                                        </p:tgtEl>
                                        <p:attrNameLst>
                                          <p:attrName>style.visibility</p:attrName>
                                        </p:attrNameLst>
                                      </p:cBhvr>
                                      <p:to>
                                        <p:strVal val="hidden"/>
                                      </p:to>
                                    </p:set>
                                  </p:childTnLst>
                                </p:cTn>
                              </p:par>
                              <p:par>
                                <p:cTn id="18" presetID="8" presetClass="entr" presetSubtype="16" fill="hold" nodeType="withEffect">
                                  <p:stCondLst>
                                    <p:cond delay="0"/>
                                  </p:stCondLst>
                                  <p:childTnLst>
                                    <p:set>
                                      <p:cBhvr>
                                        <p:cTn id="19" dur="1" fill="hold">
                                          <p:stCondLst>
                                            <p:cond delay="0"/>
                                          </p:stCondLst>
                                        </p:cTn>
                                        <p:tgtEl>
                                          <p:spTgt spid="78873"/>
                                        </p:tgtEl>
                                        <p:attrNameLst>
                                          <p:attrName>style.visibility</p:attrName>
                                        </p:attrNameLst>
                                      </p:cBhvr>
                                      <p:to>
                                        <p:strVal val="visible"/>
                                      </p:to>
                                    </p:set>
                                    <p:animEffect transition="in" filter="diamond(in)">
                                      <p:cBhvr>
                                        <p:cTn id="20" dur="2000"/>
                                        <p:tgtEl>
                                          <p:spTgt spid="78873"/>
                                        </p:tgtEl>
                                      </p:cBhvr>
                                    </p:animEffect>
                                  </p:childTnLst>
                                </p:cTn>
                              </p:par>
                              <p:par>
                                <p:cTn id="21" presetID="21" presetClass="entr" presetSubtype="4" fill="hold" grpId="0" nodeType="withEffect">
                                  <p:stCondLst>
                                    <p:cond delay="0"/>
                                  </p:stCondLst>
                                  <p:childTnLst>
                                    <p:set>
                                      <p:cBhvr>
                                        <p:cTn id="22" dur="1" fill="hold">
                                          <p:stCondLst>
                                            <p:cond delay="0"/>
                                          </p:stCondLst>
                                        </p:cTn>
                                        <p:tgtEl>
                                          <p:spTgt spid="78874"/>
                                        </p:tgtEl>
                                        <p:attrNameLst>
                                          <p:attrName>style.visibility</p:attrName>
                                        </p:attrNameLst>
                                      </p:cBhvr>
                                      <p:to>
                                        <p:strVal val="visible"/>
                                      </p:to>
                                    </p:set>
                                    <p:animEffect transition="in" filter="wheel(4)">
                                      <p:cBhvr>
                                        <p:cTn id="23" dur="2000"/>
                                        <p:tgtEl>
                                          <p:spTgt spid="78874"/>
                                        </p:tgtEl>
                                      </p:cBhvr>
                                    </p:animEffect>
                                  </p:childTnLst>
                                </p:cTn>
                              </p:par>
                              <p:par>
                                <p:cTn id="24" presetID="4" presetClass="entr" presetSubtype="16" fill="hold" grpId="1" nodeType="withEffect">
                                  <p:stCondLst>
                                    <p:cond delay="0"/>
                                  </p:stCondLst>
                                  <p:childTnLst>
                                    <p:set>
                                      <p:cBhvr>
                                        <p:cTn id="25" dur="1" fill="hold">
                                          <p:stCondLst>
                                            <p:cond delay="0"/>
                                          </p:stCondLst>
                                        </p:cTn>
                                        <p:tgtEl>
                                          <p:spTgt spid="78874"/>
                                        </p:tgtEl>
                                        <p:attrNameLst>
                                          <p:attrName>style.visibility</p:attrName>
                                        </p:attrNameLst>
                                      </p:cBhvr>
                                      <p:to>
                                        <p:strVal val="visible"/>
                                      </p:to>
                                    </p:set>
                                    <p:animEffect transition="in" filter="box(in)">
                                      <p:cBhvr>
                                        <p:cTn id="26" dur="500"/>
                                        <p:tgtEl>
                                          <p:spTgt spid="78874"/>
                                        </p:tgtEl>
                                      </p:cBhvr>
                                    </p:animEffect>
                                  </p:childTnLst>
                                </p:cTn>
                              </p:par>
                              <p:par>
                                <p:cTn id="27" presetID="21" presetClass="entr" presetSubtype="4" fill="hold" nodeType="withEffect">
                                  <p:stCondLst>
                                    <p:cond delay="0"/>
                                  </p:stCondLst>
                                  <p:childTnLst>
                                    <p:set>
                                      <p:cBhvr>
                                        <p:cTn id="28" dur="1" fill="hold">
                                          <p:stCondLst>
                                            <p:cond delay="0"/>
                                          </p:stCondLst>
                                        </p:cTn>
                                        <p:tgtEl>
                                          <p:spTgt spid="78875"/>
                                        </p:tgtEl>
                                        <p:attrNameLst>
                                          <p:attrName>style.visibility</p:attrName>
                                        </p:attrNameLst>
                                      </p:cBhvr>
                                      <p:to>
                                        <p:strVal val="visible"/>
                                      </p:to>
                                    </p:set>
                                    <p:animEffect transition="in" filter="wheel(4)">
                                      <p:cBhvr>
                                        <p:cTn id="29" dur="2000"/>
                                        <p:tgtEl>
                                          <p:spTgt spid="78875"/>
                                        </p:tgtEl>
                                      </p:cBhvr>
                                    </p:animEffect>
                                  </p:childTnLst>
                                </p:cTn>
                              </p:par>
                              <p:par>
                                <p:cTn id="30" presetID="21" presetClass="entr" presetSubtype="4" fill="hold" grpId="0" nodeType="withEffect">
                                  <p:stCondLst>
                                    <p:cond delay="0"/>
                                  </p:stCondLst>
                                  <p:childTnLst>
                                    <p:set>
                                      <p:cBhvr>
                                        <p:cTn id="31" dur="1" fill="hold">
                                          <p:stCondLst>
                                            <p:cond delay="0"/>
                                          </p:stCondLst>
                                        </p:cTn>
                                        <p:tgtEl>
                                          <p:spTgt spid="78876"/>
                                        </p:tgtEl>
                                        <p:attrNameLst>
                                          <p:attrName>style.visibility</p:attrName>
                                        </p:attrNameLst>
                                      </p:cBhvr>
                                      <p:to>
                                        <p:strVal val="visible"/>
                                      </p:to>
                                    </p:set>
                                    <p:animEffect transition="in" filter="wheel(4)">
                                      <p:cBhvr>
                                        <p:cTn id="32" dur="2000"/>
                                        <p:tgtEl>
                                          <p:spTgt spid="78876"/>
                                        </p:tgtEl>
                                      </p:cBhvr>
                                    </p:animEffect>
                                  </p:childTnLst>
                                </p:cTn>
                              </p:par>
                              <p:par>
                                <p:cTn id="33" presetID="4" presetClass="entr" presetSubtype="16" fill="hold" grpId="1" nodeType="withEffect">
                                  <p:stCondLst>
                                    <p:cond delay="0"/>
                                  </p:stCondLst>
                                  <p:childTnLst>
                                    <p:set>
                                      <p:cBhvr>
                                        <p:cTn id="34" dur="1" fill="hold">
                                          <p:stCondLst>
                                            <p:cond delay="0"/>
                                          </p:stCondLst>
                                        </p:cTn>
                                        <p:tgtEl>
                                          <p:spTgt spid="78876"/>
                                        </p:tgtEl>
                                        <p:attrNameLst>
                                          <p:attrName>style.visibility</p:attrName>
                                        </p:attrNameLst>
                                      </p:cBhvr>
                                      <p:to>
                                        <p:strVal val="visible"/>
                                      </p:to>
                                    </p:set>
                                    <p:animEffect transition="in" filter="box(in)">
                                      <p:cBhvr>
                                        <p:cTn id="35" dur="500"/>
                                        <p:tgtEl>
                                          <p:spTgt spid="78876"/>
                                        </p:tgtEl>
                                      </p:cBhvr>
                                    </p:animEffect>
                                  </p:childTnLst>
                                </p:cTn>
                              </p:par>
                              <p:par>
                                <p:cTn id="36" presetID="21" presetClass="entr" presetSubtype="4" fill="hold" nodeType="withEffect">
                                  <p:stCondLst>
                                    <p:cond delay="0"/>
                                  </p:stCondLst>
                                  <p:childTnLst>
                                    <p:set>
                                      <p:cBhvr>
                                        <p:cTn id="37" dur="1" fill="hold">
                                          <p:stCondLst>
                                            <p:cond delay="0"/>
                                          </p:stCondLst>
                                        </p:cTn>
                                        <p:tgtEl>
                                          <p:spTgt spid="78877"/>
                                        </p:tgtEl>
                                        <p:attrNameLst>
                                          <p:attrName>style.visibility</p:attrName>
                                        </p:attrNameLst>
                                      </p:cBhvr>
                                      <p:to>
                                        <p:strVal val="visible"/>
                                      </p:to>
                                    </p:set>
                                    <p:animEffect transition="in" filter="wheel(4)">
                                      <p:cBhvr>
                                        <p:cTn id="38" dur="2000"/>
                                        <p:tgtEl>
                                          <p:spTgt spid="78877"/>
                                        </p:tgtEl>
                                      </p:cBhvr>
                                    </p:animEffect>
                                  </p:childTnLst>
                                </p:cTn>
                              </p:par>
                              <p:par>
                                <p:cTn id="39" presetID="21" presetClass="entr" presetSubtype="4" fill="hold" grpId="0" nodeType="withEffect">
                                  <p:stCondLst>
                                    <p:cond delay="0"/>
                                  </p:stCondLst>
                                  <p:childTnLst>
                                    <p:set>
                                      <p:cBhvr>
                                        <p:cTn id="40" dur="1" fill="hold">
                                          <p:stCondLst>
                                            <p:cond delay="0"/>
                                          </p:stCondLst>
                                        </p:cTn>
                                        <p:tgtEl>
                                          <p:spTgt spid="78878"/>
                                        </p:tgtEl>
                                        <p:attrNameLst>
                                          <p:attrName>style.visibility</p:attrName>
                                        </p:attrNameLst>
                                      </p:cBhvr>
                                      <p:to>
                                        <p:strVal val="visible"/>
                                      </p:to>
                                    </p:set>
                                    <p:animEffect transition="in" filter="wheel(4)">
                                      <p:cBhvr>
                                        <p:cTn id="41" dur="2000"/>
                                        <p:tgtEl>
                                          <p:spTgt spid="78878"/>
                                        </p:tgtEl>
                                      </p:cBhvr>
                                    </p:animEffect>
                                  </p:childTnLst>
                                </p:cTn>
                              </p:par>
                              <p:par>
                                <p:cTn id="42" presetID="21" presetClass="entr" presetSubtype="4" fill="hold" nodeType="withEffect">
                                  <p:stCondLst>
                                    <p:cond delay="0"/>
                                  </p:stCondLst>
                                  <p:childTnLst>
                                    <p:set>
                                      <p:cBhvr>
                                        <p:cTn id="43" dur="1" fill="hold">
                                          <p:stCondLst>
                                            <p:cond delay="0"/>
                                          </p:stCondLst>
                                        </p:cTn>
                                        <p:tgtEl>
                                          <p:spTgt spid="78879"/>
                                        </p:tgtEl>
                                        <p:attrNameLst>
                                          <p:attrName>style.visibility</p:attrName>
                                        </p:attrNameLst>
                                      </p:cBhvr>
                                      <p:to>
                                        <p:strVal val="visible"/>
                                      </p:to>
                                    </p:set>
                                    <p:animEffect transition="in" filter="wheel(4)">
                                      <p:cBhvr>
                                        <p:cTn id="44" dur="2000"/>
                                        <p:tgtEl>
                                          <p:spTgt spid="78879"/>
                                        </p:tgtEl>
                                      </p:cBhvr>
                                    </p:animEffect>
                                  </p:childTnLst>
                                </p:cTn>
                              </p:par>
                              <p:par>
                                <p:cTn id="45" presetID="21" presetClass="entr" presetSubtype="4" fill="hold" nodeType="withEffect">
                                  <p:stCondLst>
                                    <p:cond delay="0"/>
                                  </p:stCondLst>
                                  <p:childTnLst>
                                    <p:set>
                                      <p:cBhvr>
                                        <p:cTn id="46" dur="1" fill="hold">
                                          <p:stCondLst>
                                            <p:cond delay="0"/>
                                          </p:stCondLst>
                                        </p:cTn>
                                        <p:tgtEl>
                                          <p:spTgt spid="78880"/>
                                        </p:tgtEl>
                                        <p:attrNameLst>
                                          <p:attrName>style.visibility</p:attrName>
                                        </p:attrNameLst>
                                      </p:cBhvr>
                                      <p:to>
                                        <p:strVal val="visible"/>
                                      </p:to>
                                    </p:set>
                                    <p:animEffect transition="in" filter="wheel(4)">
                                      <p:cBhvr>
                                        <p:cTn id="47" dur="2000"/>
                                        <p:tgtEl>
                                          <p:spTgt spid="78880"/>
                                        </p:tgtEl>
                                      </p:cBhvr>
                                    </p:animEffect>
                                  </p:childTnLst>
                                </p:cTn>
                              </p:par>
                              <p:par>
                                <p:cTn id="48" presetID="21" presetClass="entr" presetSubtype="4" fill="hold" nodeType="withEffect">
                                  <p:stCondLst>
                                    <p:cond delay="0"/>
                                  </p:stCondLst>
                                  <p:childTnLst>
                                    <p:set>
                                      <p:cBhvr>
                                        <p:cTn id="49" dur="1" fill="hold">
                                          <p:stCondLst>
                                            <p:cond delay="0"/>
                                          </p:stCondLst>
                                        </p:cTn>
                                        <p:tgtEl>
                                          <p:spTgt spid="78881"/>
                                        </p:tgtEl>
                                        <p:attrNameLst>
                                          <p:attrName>style.visibility</p:attrName>
                                        </p:attrNameLst>
                                      </p:cBhvr>
                                      <p:to>
                                        <p:strVal val="visible"/>
                                      </p:to>
                                    </p:set>
                                    <p:animEffect transition="in" filter="wheel(4)">
                                      <p:cBhvr>
                                        <p:cTn id="50" dur="2000"/>
                                        <p:tgtEl>
                                          <p:spTgt spid="7888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ntr" presetSubtype="16" repeatCount="indefinite" fill="hold" nodeType="clickEffect">
                                  <p:stCondLst>
                                    <p:cond delay="0"/>
                                  </p:stCondLst>
                                  <p:childTnLst>
                                    <p:set>
                                      <p:cBhvr>
                                        <p:cTn id="54" dur="1" fill="hold">
                                          <p:stCondLst>
                                            <p:cond delay="0"/>
                                          </p:stCondLst>
                                        </p:cTn>
                                        <p:tgtEl>
                                          <p:spTgt spid="78882"/>
                                        </p:tgtEl>
                                        <p:attrNameLst>
                                          <p:attrName>style.visibility</p:attrName>
                                        </p:attrNameLst>
                                      </p:cBhvr>
                                      <p:to>
                                        <p:strVal val="visible"/>
                                      </p:to>
                                    </p:set>
                                    <p:animEffect transition="in" filter="diamond(in)">
                                      <p:cBhvr>
                                        <p:cTn id="55" dur="500"/>
                                        <p:tgtEl>
                                          <p:spTgt spid="78882"/>
                                        </p:tgtEl>
                                      </p:cBhvr>
                                    </p:animEffect>
                                  </p:childTnLst>
                                </p:cTn>
                              </p:par>
                            </p:childTnLst>
                          </p:cTn>
                        </p:par>
                      </p:childTnLst>
                    </p:cTn>
                  </p:par>
                  <p:par>
                    <p:cTn id="56" fill="hold">
                      <p:stCondLst>
                        <p:cond delay="indefinite"/>
                      </p:stCondLst>
                      <p:childTnLst>
                        <p:par>
                          <p:cTn id="57" fill="hold">
                            <p:stCondLst>
                              <p:cond delay="0"/>
                            </p:stCondLst>
                            <p:childTnLst>
                              <p:par>
                                <p:cTn id="58" presetID="8" presetClass="entr" presetSubtype="16" repeatCount="indefinite" fill="hold" nodeType="clickEffect">
                                  <p:stCondLst>
                                    <p:cond delay="0"/>
                                  </p:stCondLst>
                                  <p:childTnLst>
                                    <p:set>
                                      <p:cBhvr>
                                        <p:cTn id="59" dur="1" fill="hold">
                                          <p:stCondLst>
                                            <p:cond delay="0"/>
                                          </p:stCondLst>
                                        </p:cTn>
                                        <p:tgtEl>
                                          <p:spTgt spid="78883"/>
                                        </p:tgtEl>
                                        <p:attrNameLst>
                                          <p:attrName>style.visibility</p:attrName>
                                        </p:attrNameLst>
                                      </p:cBhvr>
                                      <p:to>
                                        <p:strVal val="visible"/>
                                      </p:to>
                                    </p:set>
                                    <p:animEffect transition="in" filter="diamond(in)">
                                      <p:cBhvr>
                                        <p:cTn id="60" dur="500"/>
                                        <p:tgtEl>
                                          <p:spTgt spid="78883"/>
                                        </p:tgtEl>
                                      </p:cBhvr>
                                    </p:animEffect>
                                  </p:childTnLst>
                                </p:cTn>
                              </p:par>
                            </p:childTnLst>
                          </p:cTn>
                        </p:par>
                      </p:childTnLst>
                    </p:cTn>
                  </p:par>
                  <p:par>
                    <p:cTn id="61" fill="hold">
                      <p:stCondLst>
                        <p:cond delay="indefinite"/>
                      </p:stCondLst>
                      <p:childTnLst>
                        <p:par>
                          <p:cTn id="62" fill="hold">
                            <p:stCondLst>
                              <p:cond delay="0"/>
                            </p:stCondLst>
                            <p:childTnLst>
                              <p:par>
                                <p:cTn id="63" presetID="8" presetClass="entr" presetSubtype="16" repeatCount="indefinite" fill="hold" nodeType="clickEffect">
                                  <p:stCondLst>
                                    <p:cond delay="0"/>
                                  </p:stCondLst>
                                  <p:childTnLst>
                                    <p:set>
                                      <p:cBhvr>
                                        <p:cTn id="64" dur="1" fill="hold">
                                          <p:stCondLst>
                                            <p:cond delay="0"/>
                                          </p:stCondLst>
                                        </p:cTn>
                                        <p:tgtEl>
                                          <p:spTgt spid="78884"/>
                                        </p:tgtEl>
                                        <p:attrNameLst>
                                          <p:attrName>style.visibility</p:attrName>
                                        </p:attrNameLst>
                                      </p:cBhvr>
                                      <p:to>
                                        <p:strVal val="visible"/>
                                      </p:to>
                                    </p:set>
                                    <p:animEffect transition="in" filter="diamond(in)">
                                      <p:cBhvr>
                                        <p:cTn id="65" dur="500"/>
                                        <p:tgtEl>
                                          <p:spTgt spid="78884"/>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16" repeatCount="indefinite" fill="hold" nodeType="clickEffect">
                                  <p:stCondLst>
                                    <p:cond delay="0"/>
                                  </p:stCondLst>
                                  <p:childTnLst>
                                    <p:set>
                                      <p:cBhvr>
                                        <p:cTn id="69" dur="1" fill="hold">
                                          <p:stCondLst>
                                            <p:cond delay="0"/>
                                          </p:stCondLst>
                                        </p:cTn>
                                        <p:tgtEl>
                                          <p:spTgt spid="78885"/>
                                        </p:tgtEl>
                                        <p:attrNameLst>
                                          <p:attrName>style.visibility</p:attrName>
                                        </p:attrNameLst>
                                      </p:cBhvr>
                                      <p:to>
                                        <p:strVal val="visible"/>
                                      </p:to>
                                    </p:set>
                                    <p:animEffect transition="in" filter="box(in)">
                                      <p:cBhvr>
                                        <p:cTn id="70" dur="500"/>
                                        <p:tgtEl>
                                          <p:spTgt spid="78885"/>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repeatCount="indefinite" fill="hold" nodeType="clickEffect">
                                  <p:stCondLst>
                                    <p:cond delay="0"/>
                                  </p:stCondLst>
                                  <p:childTnLst>
                                    <p:set>
                                      <p:cBhvr>
                                        <p:cTn id="74" dur="1" fill="hold">
                                          <p:stCondLst>
                                            <p:cond delay="0"/>
                                          </p:stCondLst>
                                        </p:cTn>
                                        <p:tgtEl>
                                          <p:spTgt spid="78886"/>
                                        </p:tgtEl>
                                        <p:attrNameLst>
                                          <p:attrName>style.visibility</p:attrName>
                                        </p:attrNameLst>
                                      </p:cBhvr>
                                      <p:to>
                                        <p:strVal val="visible"/>
                                      </p:to>
                                    </p:set>
                                    <p:animEffect transition="in" filter="box(in)">
                                      <p:cBhvr>
                                        <p:cTn id="75" dur="500"/>
                                        <p:tgtEl>
                                          <p:spTgt spid="78886"/>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ntr" presetSubtype="16" repeatCount="indefinite" fill="hold" nodeType="clickEffect">
                                  <p:stCondLst>
                                    <p:cond delay="0"/>
                                  </p:stCondLst>
                                  <p:childTnLst>
                                    <p:set>
                                      <p:cBhvr>
                                        <p:cTn id="79" dur="1" fill="hold">
                                          <p:stCondLst>
                                            <p:cond delay="0"/>
                                          </p:stCondLst>
                                        </p:cTn>
                                        <p:tgtEl>
                                          <p:spTgt spid="78887"/>
                                        </p:tgtEl>
                                        <p:attrNameLst>
                                          <p:attrName>style.visibility</p:attrName>
                                        </p:attrNameLst>
                                      </p:cBhvr>
                                      <p:to>
                                        <p:strVal val="visible"/>
                                      </p:to>
                                    </p:set>
                                    <p:animEffect transition="in" filter="box(in)">
                                      <p:cBhvr>
                                        <p:cTn id="80" dur="500"/>
                                        <p:tgtEl>
                                          <p:spTgt spid="78887"/>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78888"/>
                                        </p:tgtEl>
                                        <p:attrNameLst>
                                          <p:attrName>style.visibility</p:attrName>
                                        </p:attrNameLst>
                                      </p:cBhvr>
                                      <p:to>
                                        <p:strVal val="visible"/>
                                      </p:to>
                                    </p:set>
                                    <p:animEffect transition="in" filter="checkerboard(across)">
                                      <p:cBhvr>
                                        <p:cTn id="85" dur="500"/>
                                        <p:tgtEl>
                                          <p:spTgt spid="78888"/>
                                        </p:tgtEl>
                                      </p:cBhvr>
                                    </p:animEffect>
                                  </p:childTnLst>
                                </p:cTn>
                              </p:par>
                            </p:childTnLst>
                          </p:cTn>
                        </p:par>
                      </p:childTnLst>
                    </p:cTn>
                  </p:par>
                  <p:par>
                    <p:cTn id="86" fill="hold">
                      <p:stCondLst>
                        <p:cond delay="indefinite"/>
                      </p:stCondLst>
                      <p:childTnLst>
                        <p:par>
                          <p:cTn id="87" fill="hold">
                            <p:stCondLst>
                              <p:cond delay="0"/>
                            </p:stCondLst>
                            <p:childTnLst>
                              <p:par>
                                <p:cTn id="88" presetID="4" presetClass="entr" presetSubtype="16" fill="hold" grpId="0" nodeType="clickEffect">
                                  <p:stCondLst>
                                    <p:cond delay="0"/>
                                  </p:stCondLst>
                                  <p:childTnLst>
                                    <p:set>
                                      <p:cBhvr>
                                        <p:cTn id="89" dur="1" fill="hold">
                                          <p:stCondLst>
                                            <p:cond delay="0"/>
                                          </p:stCondLst>
                                        </p:cTn>
                                        <p:tgtEl>
                                          <p:spTgt spid="2"/>
                                        </p:tgtEl>
                                        <p:attrNameLst>
                                          <p:attrName>style.visibility</p:attrName>
                                        </p:attrNameLst>
                                      </p:cBhvr>
                                      <p:to>
                                        <p:strVal val="visible"/>
                                      </p:to>
                                    </p:set>
                                    <p:animEffect transition="in" filter="box(in)">
                                      <p:cBhvr>
                                        <p:cTn id="9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p:bldP spid="78874" grpId="0"/>
      <p:bldP spid="78874" grpId="1"/>
      <p:bldP spid="78876" grpId="0"/>
      <p:bldP spid="78876" grpId="1"/>
      <p:bldP spid="78878" grpId="0"/>
      <p:bldP spid="78888"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523" y="1"/>
            <a:ext cx="9925878" cy="75537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800" b="1" dirty="0">
                <a:solidFill>
                  <a:srgbClr val="0070C0"/>
                </a:solidFill>
                <a:latin typeface="Times New Roman" panose="02020603050405020304" pitchFamily="18" charset="0"/>
                <a:cs typeface="Times New Roman" panose="02020603050405020304" pitchFamily="18" charset="0"/>
              </a:rPr>
              <a:t>II. ĐIỀU KIỆN TỰ NHIÊN VÀ TÀI NGUYÊN THIÊN NHIÊN</a:t>
            </a:r>
          </a:p>
        </p:txBody>
      </p:sp>
      <p:pic>
        <p:nvPicPr>
          <p:cNvPr id="3" name="Picture 9" descr="Luoc do tu nhien vung Duyen Hai Nam Trung Bo .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55374"/>
            <a:ext cx="6286500" cy="610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peech Bubble: Oval 3"/>
          <p:cNvSpPr/>
          <p:nvPr/>
        </p:nvSpPr>
        <p:spPr>
          <a:xfrm>
            <a:off x="6559827" y="848139"/>
            <a:ext cx="5499650" cy="5254487"/>
          </a:xfrm>
          <a:prstGeom prst="wedgeEllipse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r>
              <a:rPr lang="en-US"/>
              <a:t> </a:t>
            </a:r>
            <a:r>
              <a:rPr lang="en-US" sz="2400" b="1">
                <a:solidFill>
                  <a:srgbClr val="FF0000"/>
                </a:solidFill>
                <a:latin typeface="Times New Roman" panose="02020603050405020304" pitchFamily="18" charset="0"/>
                <a:cs typeface="Times New Roman" panose="02020603050405020304" pitchFamily="18" charset="0"/>
              </a:rPr>
              <a:t>1. Xác định trên lược đồ</a:t>
            </a:r>
          </a:p>
          <a:p>
            <a:pPr marL="285750" indent="-285750">
              <a:buFontTx/>
              <a:buChar char="-"/>
            </a:pPr>
            <a:r>
              <a:rPr lang="en-US" sz="2400" b="1">
                <a:solidFill>
                  <a:srgbClr val="FF0000"/>
                </a:solidFill>
                <a:latin typeface="Times New Roman" panose="02020603050405020304" pitchFamily="18" charset="0"/>
                <a:cs typeface="Times New Roman" panose="02020603050405020304" pitchFamily="18" charset="0"/>
              </a:rPr>
              <a:t>Các vịnh Dung Quất, Văn Phong, Cam Ranh.</a:t>
            </a:r>
          </a:p>
          <a:p>
            <a:pPr marL="285750" indent="-285750">
              <a:buFontTx/>
              <a:buChar char="-"/>
            </a:pPr>
            <a:r>
              <a:rPr lang="en-US" sz="2400" b="1">
                <a:solidFill>
                  <a:srgbClr val="FF0000"/>
                </a:solidFill>
                <a:latin typeface="Times New Roman" panose="02020603050405020304" pitchFamily="18" charset="0"/>
                <a:cs typeface="Times New Roman" panose="02020603050405020304" pitchFamily="18" charset="0"/>
              </a:rPr>
              <a:t>Các bãi tắm và các điểm du lịch nổi tiếng.</a:t>
            </a:r>
          </a:p>
          <a:p>
            <a:r>
              <a:rPr lang="en-US" sz="2400" b="1">
                <a:solidFill>
                  <a:srgbClr val="FF0000"/>
                </a:solidFill>
                <a:latin typeface="Times New Roman" panose="02020603050405020304" pitchFamily="18" charset="0"/>
                <a:cs typeface="Times New Roman" panose="02020603050405020304" pitchFamily="18" charset="0"/>
              </a:rPr>
              <a:t>2. Tại sao vấn đề phát triển rừng có tầm quan trọng đặc biệt ở các tỉnh cực Nam Trung Bộ.</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1" y="228600"/>
            <a:ext cx="4956175"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Freeform 3"/>
          <p:cNvSpPr/>
          <p:nvPr/>
        </p:nvSpPr>
        <p:spPr bwMode="auto">
          <a:xfrm>
            <a:off x="5924550" y="346075"/>
            <a:ext cx="2667000" cy="1193800"/>
          </a:xfrm>
          <a:custGeom>
            <a:avLst/>
            <a:gdLst>
              <a:gd name="T0" fmla="*/ 2559050 w 1680"/>
              <a:gd name="T1" fmla="*/ 692150 h 752"/>
              <a:gd name="T2" fmla="*/ 2381250 w 1680"/>
              <a:gd name="T3" fmla="*/ 692150 h 752"/>
              <a:gd name="T4" fmla="*/ 2317750 w 1680"/>
              <a:gd name="T5" fmla="*/ 666750 h 752"/>
              <a:gd name="T6" fmla="*/ 2216150 w 1680"/>
              <a:gd name="T7" fmla="*/ 641350 h 752"/>
              <a:gd name="T8" fmla="*/ 2057400 w 1680"/>
              <a:gd name="T9" fmla="*/ 508000 h 752"/>
              <a:gd name="T10" fmla="*/ 1987550 w 1680"/>
              <a:gd name="T11" fmla="*/ 381000 h 752"/>
              <a:gd name="T12" fmla="*/ 2012950 w 1680"/>
              <a:gd name="T13" fmla="*/ 342900 h 752"/>
              <a:gd name="T14" fmla="*/ 2108200 w 1680"/>
              <a:gd name="T15" fmla="*/ 228600 h 752"/>
              <a:gd name="T16" fmla="*/ 1898650 w 1680"/>
              <a:gd name="T17" fmla="*/ 209550 h 752"/>
              <a:gd name="T18" fmla="*/ 1670050 w 1680"/>
              <a:gd name="T19" fmla="*/ 177800 h 752"/>
              <a:gd name="T20" fmla="*/ 1612900 w 1680"/>
              <a:gd name="T21" fmla="*/ 133350 h 752"/>
              <a:gd name="T22" fmla="*/ 1530350 w 1680"/>
              <a:gd name="T23" fmla="*/ 88900 h 752"/>
              <a:gd name="T24" fmla="*/ 1422400 w 1680"/>
              <a:gd name="T25" fmla="*/ 0 h 752"/>
              <a:gd name="T26" fmla="*/ 1231900 w 1680"/>
              <a:gd name="T27" fmla="*/ 82550 h 752"/>
              <a:gd name="T28" fmla="*/ 1092200 w 1680"/>
              <a:gd name="T29" fmla="*/ 215900 h 752"/>
              <a:gd name="T30" fmla="*/ 965200 w 1680"/>
              <a:gd name="T31" fmla="*/ 234950 h 752"/>
              <a:gd name="T32" fmla="*/ 844550 w 1680"/>
              <a:gd name="T33" fmla="*/ 292100 h 752"/>
              <a:gd name="T34" fmla="*/ 825500 w 1680"/>
              <a:gd name="T35" fmla="*/ 330200 h 752"/>
              <a:gd name="T36" fmla="*/ 698500 w 1680"/>
              <a:gd name="T37" fmla="*/ 254000 h 752"/>
              <a:gd name="T38" fmla="*/ 596900 w 1680"/>
              <a:gd name="T39" fmla="*/ 273050 h 752"/>
              <a:gd name="T40" fmla="*/ 406400 w 1680"/>
              <a:gd name="T41" fmla="*/ 374650 h 752"/>
              <a:gd name="T42" fmla="*/ 304800 w 1680"/>
              <a:gd name="T43" fmla="*/ 304800 h 752"/>
              <a:gd name="T44" fmla="*/ 196850 w 1680"/>
              <a:gd name="T45" fmla="*/ 260350 h 752"/>
              <a:gd name="T46" fmla="*/ 76200 w 1680"/>
              <a:gd name="T47" fmla="*/ 323850 h 752"/>
              <a:gd name="T48" fmla="*/ 38100 w 1680"/>
              <a:gd name="T49" fmla="*/ 431800 h 752"/>
              <a:gd name="T50" fmla="*/ 184150 w 1680"/>
              <a:gd name="T51" fmla="*/ 565150 h 752"/>
              <a:gd name="T52" fmla="*/ 317500 w 1680"/>
              <a:gd name="T53" fmla="*/ 647700 h 752"/>
              <a:gd name="T54" fmla="*/ 349250 w 1680"/>
              <a:gd name="T55" fmla="*/ 749300 h 752"/>
              <a:gd name="T56" fmla="*/ 304800 w 1680"/>
              <a:gd name="T57" fmla="*/ 863600 h 752"/>
              <a:gd name="T58" fmla="*/ 361950 w 1680"/>
              <a:gd name="T59" fmla="*/ 920750 h 752"/>
              <a:gd name="T60" fmla="*/ 520700 w 1680"/>
              <a:gd name="T61" fmla="*/ 1022350 h 752"/>
              <a:gd name="T62" fmla="*/ 723900 w 1680"/>
              <a:gd name="T63" fmla="*/ 1079500 h 752"/>
              <a:gd name="T64" fmla="*/ 882650 w 1680"/>
              <a:gd name="T65" fmla="*/ 984250 h 752"/>
              <a:gd name="T66" fmla="*/ 1123950 w 1680"/>
              <a:gd name="T67" fmla="*/ 1104900 h 752"/>
              <a:gd name="T68" fmla="*/ 1231900 w 1680"/>
              <a:gd name="T69" fmla="*/ 1098550 h 752"/>
              <a:gd name="T70" fmla="*/ 1454150 w 1680"/>
              <a:gd name="T71" fmla="*/ 1187450 h 752"/>
              <a:gd name="T72" fmla="*/ 1606550 w 1680"/>
              <a:gd name="T73" fmla="*/ 1136650 h 752"/>
              <a:gd name="T74" fmla="*/ 1479550 w 1680"/>
              <a:gd name="T75" fmla="*/ 971550 h 752"/>
              <a:gd name="T76" fmla="*/ 1397000 w 1680"/>
              <a:gd name="T77" fmla="*/ 920750 h 752"/>
              <a:gd name="T78" fmla="*/ 1454150 w 1680"/>
              <a:gd name="T79" fmla="*/ 787400 h 752"/>
              <a:gd name="T80" fmla="*/ 1428750 w 1680"/>
              <a:gd name="T81" fmla="*/ 774700 h 752"/>
              <a:gd name="T82" fmla="*/ 1524000 w 1680"/>
              <a:gd name="T83" fmla="*/ 742950 h 752"/>
              <a:gd name="T84" fmla="*/ 1682750 w 1680"/>
              <a:gd name="T85" fmla="*/ 787400 h 752"/>
              <a:gd name="T86" fmla="*/ 1828800 w 1680"/>
              <a:gd name="T87" fmla="*/ 863600 h 752"/>
              <a:gd name="T88" fmla="*/ 2070100 w 1680"/>
              <a:gd name="T89" fmla="*/ 958850 h 752"/>
              <a:gd name="T90" fmla="*/ 2292350 w 1680"/>
              <a:gd name="T91" fmla="*/ 965200 h 752"/>
              <a:gd name="T92" fmla="*/ 2400300 w 1680"/>
              <a:gd name="T93" fmla="*/ 876300 h 752"/>
              <a:gd name="T94" fmla="*/ 2489200 w 1680"/>
              <a:gd name="T95" fmla="*/ 819150 h 752"/>
              <a:gd name="T96" fmla="*/ 2584450 w 1680"/>
              <a:gd name="T97" fmla="*/ 749300 h 752"/>
              <a:gd name="T98" fmla="*/ 2647950 w 1680"/>
              <a:gd name="T99" fmla="*/ 730250 h 7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680" h="752">
                <a:moveTo>
                  <a:pt x="1680" y="452"/>
                </a:moveTo>
                <a:cubicBezTo>
                  <a:pt x="1658" y="459"/>
                  <a:pt x="1631" y="448"/>
                  <a:pt x="1612" y="436"/>
                </a:cubicBezTo>
                <a:cubicBezTo>
                  <a:pt x="1560" y="449"/>
                  <a:pt x="1580" y="443"/>
                  <a:pt x="1552" y="452"/>
                </a:cubicBezTo>
                <a:cubicBezTo>
                  <a:pt x="1528" y="449"/>
                  <a:pt x="1521" y="443"/>
                  <a:pt x="1500" y="436"/>
                </a:cubicBezTo>
                <a:cubicBezTo>
                  <a:pt x="1483" y="447"/>
                  <a:pt x="1480" y="443"/>
                  <a:pt x="1464" y="432"/>
                </a:cubicBezTo>
                <a:cubicBezTo>
                  <a:pt x="1463" y="428"/>
                  <a:pt x="1464" y="421"/>
                  <a:pt x="1460" y="420"/>
                </a:cubicBezTo>
                <a:cubicBezTo>
                  <a:pt x="1452" y="418"/>
                  <a:pt x="1444" y="425"/>
                  <a:pt x="1436" y="424"/>
                </a:cubicBezTo>
                <a:cubicBezTo>
                  <a:pt x="1423" y="423"/>
                  <a:pt x="1409" y="408"/>
                  <a:pt x="1396" y="404"/>
                </a:cubicBezTo>
                <a:cubicBezTo>
                  <a:pt x="1387" y="358"/>
                  <a:pt x="1331" y="352"/>
                  <a:pt x="1292" y="348"/>
                </a:cubicBezTo>
                <a:cubicBezTo>
                  <a:pt x="1281" y="331"/>
                  <a:pt x="1272" y="326"/>
                  <a:pt x="1296" y="320"/>
                </a:cubicBezTo>
                <a:cubicBezTo>
                  <a:pt x="1288" y="279"/>
                  <a:pt x="1290" y="289"/>
                  <a:pt x="1268" y="264"/>
                </a:cubicBezTo>
                <a:cubicBezTo>
                  <a:pt x="1262" y="257"/>
                  <a:pt x="1252" y="240"/>
                  <a:pt x="1252" y="240"/>
                </a:cubicBezTo>
                <a:cubicBezTo>
                  <a:pt x="1253" y="235"/>
                  <a:pt x="1253" y="229"/>
                  <a:pt x="1256" y="224"/>
                </a:cubicBezTo>
                <a:cubicBezTo>
                  <a:pt x="1259" y="220"/>
                  <a:pt x="1266" y="220"/>
                  <a:pt x="1268" y="216"/>
                </a:cubicBezTo>
                <a:cubicBezTo>
                  <a:pt x="1284" y="188"/>
                  <a:pt x="1257" y="200"/>
                  <a:pt x="1288" y="192"/>
                </a:cubicBezTo>
                <a:cubicBezTo>
                  <a:pt x="1307" y="179"/>
                  <a:pt x="1312" y="160"/>
                  <a:pt x="1328" y="144"/>
                </a:cubicBezTo>
                <a:cubicBezTo>
                  <a:pt x="1307" y="130"/>
                  <a:pt x="1273" y="118"/>
                  <a:pt x="1248" y="108"/>
                </a:cubicBezTo>
                <a:cubicBezTo>
                  <a:pt x="1228" y="115"/>
                  <a:pt x="1215" y="126"/>
                  <a:pt x="1196" y="132"/>
                </a:cubicBezTo>
                <a:cubicBezTo>
                  <a:pt x="1177" y="126"/>
                  <a:pt x="1173" y="116"/>
                  <a:pt x="1152" y="112"/>
                </a:cubicBezTo>
                <a:cubicBezTo>
                  <a:pt x="1129" y="78"/>
                  <a:pt x="1085" y="105"/>
                  <a:pt x="1052" y="112"/>
                </a:cubicBezTo>
                <a:cubicBezTo>
                  <a:pt x="1043" y="107"/>
                  <a:pt x="1031" y="107"/>
                  <a:pt x="1024" y="100"/>
                </a:cubicBezTo>
                <a:cubicBezTo>
                  <a:pt x="1020" y="96"/>
                  <a:pt x="1019" y="89"/>
                  <a:pt x="1016" y="84"/>
                </a:cubicBezTo>
                <a:cubicBezTo>
                  <a:pt x="1005" y="69"/>
                  <a:pt x="992" y="68"/>
                  <a:pt x="976" y="64"/>
                </a:cubicBezTo>
                <a:cubicBezTo>
                  <a:pt x="972" y="61"/>
                  <a:pt x="967" y="60"/>
                  <a:pt x="964" y="56"/>
                </a:cubicBezTo>
                <a:cubicBezTo>
                  <a:pt x="961" y="51"/>
                  <a:pt x="964" y="44"/>
                  <a:pt x="960" y="40"/>
                </a:cubicBezTo>
                <a:cubicBezTo>
                  <a:pt x="947" y="26"/>
                  <a:pt x="914" y="6"/>
                  <a:pt x="896" y="0"/>
                </a:cubicBezTo>
                <a:cubicBezTo>
                  <a:pt x="884" y="18"/>
                  <a:pt x="877" y="20"/>
                  <a:pt x="856" y="24"/>
                </a:cubicBezTo>
                <a:cubicBezTo>
                  <a:pt x="832" y="40"/>
                  <a:pt x="803" y="43"/>
                  <a:pt x="776" y="52"/>
                </a:cubicBezTo>
                <a:cubicBezTo>
                  <a:pt x="760" y="76"/>
                  <a:pt x="774" y="123"/>
                  <a:pt x="740" y="132"/>
                </a:cubicBezTo>
                <a:cubicBezTo>
                  <a:pt x="723" y="137"/>
                  <a:pt x="705" y="135"/>
                  <a:pt x="688" y="136"/>
                </a:cubicBezTo>
                <a:cubicBezTo>
                  <a:pt x="670" y="142"/>
                  <a:pt x="640" y="168"/>
                  <a:pt x="640" y="168"/>
                </a:cubicBezTo>
                <a:cubicBezTo>
                  <a:pt x="625" y="163"/>
                  <a:pt x="623" y="153"/>
                  <a:pt x="608" y="148"/>
                </a:cubicBezTo>
                <a:cubicBezTo>
                  <a:pt x="591" y="149"/>
                  <a:pt x="573" y="148"/>
                  <a:pt x="556" y="152"/>
                </a:cubicBezTo>
                <a:cubicBezTo>
                  <a:pt x="551" y="153"/>
                  <a:pt x="543" y="177"/>
                  <a:pt x="532" y="184"/>
                </a:cubicBezTo>
                <a:cubicBezTo>
                  <a:pt x="529" y="188"/>
                  <a:pt x="526" y="192"/>
                  <a:pt x="524" y="196"/>
                </a:cubicBezTo>
                <a:cubicBezTo>
                  <a:pt x="522" y="200"/>
                  <a:pt x="524" y="207"/>
                  <a:pt x="520" y="208"/>
                </a:cubicBezTo>
                <a:cubicBezTo>
                  <a:pt x="517" y="209"/>
                  <a:pt x="488" y="189"/>
                  <a:pt x="480" y="184"/>
                </a:cubicBezTo>
                <a:cubicBezTo>
                  <a:pt x="469" y="168"/>
                  <a:pt x="459" y="165"/>
                  <a:pt x="440" y="160"/>
                </a:cubicBezTo>
                <a:cubicBezTo>
                  <a:pt x="405" y="136"/>
                  <a:pt x="424" y="172"/>
                  <a:pt x="400" y="188"/>
                </a:cubicBezTo>
                <a:cubicBezTo>
                  <a:pt x="392" y="183"/>
                  <a:pt x="381" y="180"/>
                  <a:pt x="376" y="172"/>
                </a:cubicBezTo>
                <a:cubicBezTo>
                  <a:pt x="358" y="144"/>
                  <a:pt x="369" y="151"/>
                  <a:pt x="348" y="144"/>
                </a:cubicBezTo>
                <a:cubicBezTo>
                  <a:pt x="303" y="159"/>
                  <a:pt x="298" y="222"/>
                  <a:pt x="256" y="236"/>
                </a:cubicBezTo>
                <a:cubicBezTo>
                  <a:pt x="243" y="223"/>
                  <a:pt x="230" y="214"/>
                  <a:pt x="212" y="208"/>
                </a:cubicBezTo>
                <a:cubicBezTo>
                  <a:pt x="189" y="174"/>
                  <a:pt x="220" y="214"/>
                  <a:pt x="192" y="192"/>
                </a:cubicBezTo>
                <a:cubicBezTo>
                  <a:pt x="188" y="189"/>
                  <a:pt x="187" y="183"/>
                  <a:pt x="184" y="180"/>
                </a:cubicBezTo>
                <a:cubicBezTo>
                  <a:pt x="169" y="165"/>
                  <a:pt x="143" y="166"/>
                  <a:pt x="124" y="164"/>
                </a:cubicBezTo>
                <a:cubicBezTo>
                  <a:pt x="100" y="148"/>
                  <a:pt x="118" y="133"/>
                  <a:pt x="84" y="156"/>
                </a:cubicBezTo>
                <a:cubicBezTo>
                  <a:pt x="69" y="200"/>
                  <a:pt x="80" y="182"/>
                  <a:pt x="48" y="204"/>
                </a:cubicBezTo>
                <a:cubicBezTo>
                  <a:pt x="41" y="226"/>
                  <a:pt x="20" y="232"/>
                  <a:pt x="0" y="240"/>
                </a:cubicBezTo>
                <a:cubicBezTo>
                  <a:pt x="8" y="250"/>
                  <a:pt x="14" y="264"/>
                  <a:pt x="24" y="272"/>
                </a:cubicBezTo>
                <a:cubicBezTo>
                  <a:pt x="31" y="278"/>
                  <a:pt x="41" y="279"/>
                  <a:pt x="48" y="284"/>
                </a:cubicBezTo>
                <a:cubicBezTo>
                  <a:pt x="61" y="303"/>
                  <a:pt x="98" y="344"/>
                  <a:pt x="116" y="356"/>
                </a:cubicBezTo>
                <a:cubicBezTo>
                  <a:pt x="126" y="385"/>
                  <a:pt x="129" y="418"/>
                  <a:pt x="156" y="436"/>
                </a:cubicBezTo>
                <a:cubicBezTo>
                  <a:pt x="194" y="431"/>
                  <a:pt x="178" y="430"/>
                  <a:pt x="200" y="408"/>
                </a:cubicBezTo>
                <a:cubicBezTo>
                  <a:pt x="211" y="424"/>
                  <a:pt x="218" y="423"/>
                  <a:pt x="236" y="428"/>
                </a:cubicBezTo>
                <a:cubicBezTo>
                  <a:pt x="228" y="499"/>
                  <a:pt x="243" y="445"/>
                  <a:pt x="220" y="472"/>
                </a:cubicBezTo>
                <a:cubicBezTo>
                  <a:pt x="214" y="479"/>
                  <a:pt x="204" y="496"/>
                  <a:pt x="204" y="496"/>
                </a:cubicBezTo>
                <a:cubicBezTo>
                  <a:pt x="238" y="507"/>
                  <a:pt x="205" y="528"/>
                  <a:pt x="192" y="544"/>
                </a:cubicBezTo>
                <a:cubicBezTo>
                  <a:pt x="199" y="549"/>
                  <a:pt x="209" y="550"/>
                  <a:pt x="216" y="556"/>
                </a:cubicBezTo>
                <a:cubicBezTo>
                  <a:pt x="253" y="586"/>
                  <a:pt x="199" y="551"/>
                  <a:pt x="228" y="580"/>
                </a:cubicBezTo>
                <a:cubicBezTo>
                  <a:pt x="239" y="591"/>
                  <a:pt x="253" y="597"/>
                  <a:pt x="264" y="608"/>
                </a:cubicBezTo>
                <a:cubicBezTo>
                  <a:pt x="271" y="644"/>
                  <a:pt x="295" y="640"/>
                  <a:pt x="328" y="644"/>
                </a:cubicBezTo>
                <a:cubicBezTo>
                  <a:pt x="373" y="672"/>
                  <a:pt x="386" y="674"/>
                  <a:pt x="436" y="684"/>
                </a:cubicBezTo>
                <a:cubicBezTo>
                  <a:pt x="443" y="683"/>
                  <a:pt x="452" y="685"/>
                  <a:pt x="456" y="680"/>
                </a:cubicBezTo>
                <a:cubicBezTo>
                  <a:pt x="478" y="655"/>
                  <a:pt x="435" y="651"/>
                  <a:pt x="480" y="640"/>
                </a:cubicBezTo>
                <a:cubicBezTo>
                  <a:pt x="504" y="624"/>
                  <a:pt x="532" y="636"/>
                  <a:pt x="556" y="620"/>
                </a:cubicBezTo>
                <a:cubicBezTo>
                  <a:pt x="594" y="624"/>
                  <a:pt x="624" y="631"/>
                  <a:pt x="656" y="652"/>
                </a:cubicBezTo>
                <a:cubicBezTo>
                  <a:pt x="669" y="671"/>
                  <a:pt x="687" y="687"/>
                  <a:pt x="708" y="696"/>
                </a:cubicBezTo>
                <a:cubicBezTo>
                  <a:pt x="716" y="699"/>
                  <a:pt x="732" y="704"/>
                  <a:pt x="732" y="704"/>
                </a:cubicBezTo>
                <a:cubicBezTo>
                  <a:pt x="764" y="693"/>
                  <a:pt x="733" y="685"/>
                  <a:pt x="776" y="692"/>
                </a:cubicBezTo>
                <a:cubicBezTo>
                  <a:pt x="807" y="684"/>
                  <a:pt x="846" y="714"/>
                  <a:pt x="876" y="724"/>
                </a:cubicBezTo>
                <a:cubicBezTo>
                  <a:pt x="891" y="729"/>
                  <a:pt x="900" y="747"/>
                  <a:pt x="916" y="748"/>
                </a:cubicBezTo>
                <a:cubicBezTo>
                  <a:pt x="935" y="749"/>
                  <a:pt x="953" y="751"/>
                  <a:pt x="972" y="752"/>
                </a:cubicBezTo>
                <a:cubicBezTo>
                  <a:pt x="991" y="750"/>
                  <a:pt x="1063" y="750"/>
                  <a:pt x="1012" y="716"/>
                </a:cubicBezTo>
                <a:cubicBezTo>
                  <a:pt x="1001" y="671"/>
                  <a:pt x="999" y="679"/>
                  <a:pt x="968" y="648"/>
                </a:cubicBezTo>
                <a:cubicBezTo>
                  <a:pt x="961" y="628"/>
                  <a:pt x="952" y="619"/>
                  <a:pt x="932" y="612"/>
                </a:cubicBezTo>
                <a:cubicBezTo>
                  <a:pt x="929" y="608"/>
                  <a:pt x="928" y="603"/>
                  <a:pt x="924" y="600"/>
                </a:cubicBezTo>
                <a:cubicBezTo>
                  <a:pt x="910" y="592"/>
                  <a:pt x="891" y="592"/>
                  <a:pt x="880" y="580"/>
                </a:cubicBezTo>
                <a:cubicBezTo>
                  <a:pt x="868" y="567"/>
                  <a:pt x="901" y="530"/>
                  <a:pt x="908" y="520"/>
                </a:cubicBezTo>
                <a:cubicBezTo>
                  <a:pt x="913" y="513"/>
                  <a:pt x="916" y="496"/>
                  <a:pt x="916" y="496"/>
                </a:cubicBezTo>
                <a:cubicBezTo>
                  <a:pt x="915" y="492"/>
                  <a:pt x="916" y="486"/>
                  <a:pt x="912" y="484"/>
                </a:cubicBezTo>
                <a:cubicBezTo>
                  <a:pt x="908" y="482"/>
                  <a:pt x="903" y="491"/>
                  <a:pt x="900" y="488"/>
                </a:cubicBezTo>
                <a:cubicBezTo>
                  <a:pt x="897" y="485"/>
                  <a:pt x="900" y="478"/>
                  <a:pt x="904" y="476"/>
                </a:cubicBezTo>
                <a:cubicBezTo>
                  <a:pt x="921" y="468"/>
                  <a:pt x="941" y="471"/>
                  <a:pt x="960" y="468"/>
                </a:cubicBezTo>
                <a:cubicBezTo>
                  <a:pt x="967" y="446"/>
                  <a:pt x="983" y="458"/>
                  <a:pt x="1000" y="464"/>
                </a:cubicBezTo>
                <a:cubicBezTo>
                  <a:pt x="1015" y="487"/>
                  <a:pt x="1035" y="488"/>
                  <a:pt x="1060" y="496"/>
                </a:cubicBezTo>
                <a:cubicBezTo>
                  <a:pt x="1062" y="509"/>
                  <a:pt x="1056" y="529"/>
                  <a:pt x="1068" y="536"/>
                </a:cubicBezTo>
                <a:cubicBezTo>
                  <a:pt x="1093" y="550"/>
                  <a:pt x="1124" y="541"/>
                  <a:pt x="1152" y="544"/>
                </a:cubicBezTo>
                <a:cubicBezTo>
                  <a:pt x="1178" y="547"/>
                  <a:pt x="1202" y="553"/>
                  <a:pt x="1228" y="556"/>
                </a:cubicBezTo>
                <a:cubicBezTo>
                  <a:pt x="1245" y="582"/>
                  <a:pt x="1279" y="587"/>
                  <a:pt x="1304" y="604"/>
                </a:cubicBezTo>
                <a:cubicBezTo>
                  <a:pt x="1314" y="618"/>
                  <a:pt x="1319" y="630"/>
                  <a:pt x="1336" y="636"/>
                </a:cubicBezTo>
                <a:cubicBezTo>
                  <a:pt x="1383" y="605"/>
                  <a:pt x="1364" y="612"/>
                  <a:pt x="1444" y="608"/>
                </a:cubicBezTo>
                <a:cubicBezTo>
                  <a:pt x="1469" y="591"/>
                  <a:pt x="1494" y="580"/>
                  <a:pt x="1524" y="576"/>
                </a:cubicBezTo>
                <a:cubicBezTo>
                  <a:pt x="1529" y="560"/>
                  <a:pt x="1537" y="544"/>
                  <a:pt x="1512" y="552"/>
                </a:cubicBezTo>
                <a:cubicBezTo>
                  <a:pt x="1472" y="542"/>
                  <a:pt x="1518" y="534"/>
                  <a:pt x="1532" y="532"/>
                </a:cubicBezTo>
                <a:cubicBezTo>
                  <a:pt x="1543" y="525"/>
                  <a:pt x="1568" y="516"/>
                  <a:pt x="1568" y="516"/>
                </a:cubicBezTo>
                <a:cubicBezTo>
                  <a:pt x="1544" y="500"/>
                  <a:pt x="1567" y="504"/>
                  <a:pt x="1584" y="500"/>
                </a:cubicBezTo>
                <a:cubicBezTo>
                  <a:pt x="1590" y="482"/>
                  <a:pt x="1610" y="478"/>
                  <a:pt x="1628" y="472"/>
                </a:cubicBezTo>
                <a:cubicBezTo>
                  <a:pt x="1643" y="477"/>
                  <a:pt x="1654" y="482"/>
                  <a:pt x="1672" y="472"/>
                </a:cubicBezTo>
                <a:cubicBezTo>
                  <a:pt x="1676" y="470"/>
                  <a:pt x="1666" y="464"/>
                  <a:pt x="1668" y="460"/>
                </a:cubicBezTo>
                <a:cubicBezTo>
                  <a:pt x="1670" y="456"/>
                  <a:pt x="1676" y="455"/>
                  <a:pt x="1680" y="452"/>
                </a:cubicBezTo>
                <a:close/>
              </a:path>
            </a:pathLst>
          </a:custGeom>
          <a:solidFill>
            <a:srgbClr val="FFFF00"/>
          </a:solidFill>
          <a:ln w="9525">
            <a:solidFill>
              <a:srgbClr val="FF006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0" name="Freeform 4"/>
          <p:cNvSpPr/>
          <p:nvPr/>
        </p:nvSpPr>
        <p:spPr bwMode="auto">
          <a:xfrm>
            <a:off x="7315201" y="1023939"/>
            <a:ext cx="709613" cy="727075"/>
          </a:xfrm>
          <a:custGeom>
            <a:avLst/>
            <a:gdLst>
              <a:gd name="T0" fmla="*/ 704850 w 447"/>
              <a:gd name="T1" fmla="*/ 314325 h 458"/>
              <a:gd name="T2" fmla="*/ 349250 w 447"/>
              <a:gd name="T3" fmla="*/ 174625 h 458"/>
              <a:gd name="T4" fmla="*/ 285750 w 447"/>
              <a:gd name="T5" fmla="*/ 142875 h 458"/>
              <a:gd name="T6" fmla="*/ 222250 w 447"/>
              <a:gd name="T7" fmla="*/ 79375 h 458"/>
              <a:gd name="T8" fmla="*/ 184150 w 447"/>
              <a:gd name="T9" fmla="*/ 53975 h 458"/>
              <a:gd name="T10" fmla="*/ 31750 w 447"/>
              <a:gd name="T11" fmla="*/ 85725 h 458"/>
              <a:gd name="T12" fmla="*/ 25400 w 447"/>
              <a:gd name="T13" fmla="*/ 136525 h 458"/>
              <a:gd name="T14" fmla="*/ 0 w 447"/>
              <a:gd name="T15" fmla="*/ 219075 h 458"/>
              <a:gd name="T16" fmla="*/ 19050 w 447"/>
              <a:gd name="T17" fmla="*/ 257175 h 458"/>
              <a:gd name="T18" fmla="*/ 107950 w 447"/>
              <a:gd name="T19" fmla="*/ 282575 h 458"/>
              <a:gd name="T20" fmla="*/ 203200 w 447"/>
              <a:gd name="T21" fmla="*/ 409575 h 458"/>
              <a:gd name="T22" fmla="*/ 215900 w 447"/>
              <a:gd name="T23" fmla="*/ 511175 h 458"/>
              <a:gd name="T24" fmla="*/ 177800 w 447"/>
              <a:gd name="T25" fmla="*/ 555625 h 458"/>
              <a:gd name="T26" fmla="*/ 184150 w 447"/>
              <a:gd name="T27" fmla="*/ 587375 h 458"/>
              <a:gd name="T28" fmla="*/ 222250 w 447"/>
              <a:gd name="T29" fmla="*/ 600075 h 458"/>
              <a:gd name="T30" fmla="*/ 342900 w 447"/>
              <a:gd name="T31" fmla="*/ 644525 h 458"/>
              <a:gd name="T32" fmla="*/ 349250 w 447"/>
              <a:gd name="T33" fmla="*/ 669925 h 458"/>
              <a:gd name="T34" fmla="*/ 387350 w 447"/>
              <a:gd name="T35" fmla="*/ 695325 h 458"/>
              <a:gd name="T36" fmla="*/ 393700 w 447"/>
              <a:gd name="T37" fmla="*/ 714375 h 458"/>
              <a:gd name="T38" fmla="*/ 425450 w 447"/>
              <a:gd name="T39" fmla="*/ 663575 h 458"/>
              <a:gd name="T40" fmla="*/ 482600 w 447"/>
              <a:gd name="T41" fmla="*/ 631825 h 458"/>
              <a:gd name="T42" fmla="*/ 533400 w 447"/>
              <a:gd name="T43" fmla="*/ 587375 h 458"/>
              <a:gd name="T44" fmla="*/ 508000 w 447"/>
              <a:gd name="T45" fmla="*/ 530225 h 458"/>
              <a:gd name="T46" fmla="*/ 527050 w 447"/>
              <a:gd name="T47" fmla="*/ 536575 h 458"/>
              <a:gd name="T48" fmla="*/ 565150 w 447"/>
              <a:gd name="T49" fmla="*/ 555625 h 458"/>
              <a:gd name="T50" fmla="*/ 603250 w 447"/>
              <a:gd name="T51" fmla="*/ 549275 h 458"/>
              <a:gd name="T52" fmla="*/ 641350 w 447"/>
              <a:gd name="T53" fmla="*/ 434975 h 458"/>
              <a:gd name="T54" fmla="*/ 673100 w 447"/>
              <a:gd name="T55" fmla="*/ 365125 h 458"/>
              <a:gd name="T56" fmla="*/ 679450 w 447"/>
              <a:gd name="T57" fmla="*/ 333375 h 458"/>
              <a:gd name="T58" fmla="*/ 704850 w 447"/>
              <a:gd name="T59" fmla="*/ 314325 h 4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47" h="458">
                <a:moveTo>
                  <a:pt x="444" y="198"/>
                </a:moveTo>
                <a:cubicBezTo>
                  <a:pt x="388" y="115"/>
                  <a:pt x="316" y="114"/>
                  <a:pt x="220" y="110"/>
                </a:cubicBezTo>
                <a:cubicBezTo>
                  <a:pt x="205" y="105"/>
                  <a:pt x="194" y="97"/>
                  <a:pt x="180" y="90"/>
                </a:cubicBezTo>
                <a:cubicBezTo>
                  <a:pt x="174" y="64"/>
                  <a:pt x="161" y="62"/>
                  <a:pt x="140" y="50"/>
                </a:cubicBezTo>
                <a:cubicBezTo>
                  <a:pt x="132" y="45"/>
                  <a:pt x="116" y="34"/>
                  <a:pt x="116" y="34"/>
                </a:cubicBezTo>
                <a:cubicBezTo>
                  <a:pt x="93" y="0"/>
                  <a:pt x="46" y="45"/>
                  <a:pt x="20" y="54"/>
                </a:cubicBezTo>
                <a:cubicBezTo>
                  <a:pt x="43" y="62"/>
                  <a:pt x="31" y="76"/>
                  <a:pt x="16" y="86"/>
                </a:cubicBezTo>
                <a:cubicBezTo>
                  <a:pt x="10" y="104"/>
                  <a:pt x="11" y="122"/>
                  <a:pt x="0" y="138"/>
                </a:cubicBezTo>
                <a:cubicBezTo>
                  <a:pt x="4" y="146"/>
                  <a:pt x="4" y="158"/>
                  <a:pt x="12" y="162"/>
                </a:cubicBezTo>
                <a:cubicBezTo>
                  <a:pt x="84" y="196"/>
                  <a:pt x="45" y="144"/>
                  <a:pt x="68" y="178"/>
                </a:cubicBezTo>
                <a:cubicBezTo>
                  <a:pt x="75" y="214"/>
                  <a:pt x="99" y="236"/>
                  <a:pt x="128" y="258"/>
                </a:cubicBezTo>
                <a:cubicBezTo>
                  <a:pt x="139" y="290"/>
                  <a:pt x="141" y="276"/>
                  <a:pt x="136" y="322"/>
                </a:cubicBezTo>
                <a:cubicBezTo>
                  <a:pt x="115" y="315"/>
                  <a:pt x="118" y="333"/>
                  <a:pt x="112" y="350"/>
                </a:cubicBezTo>
                <a:cubicBezTo>
                  <a:pt x="113" y="357"/>
                  <a:pt x="111" y="365"/>
                  <a:pt x="116" y="370"/>
                </a:cubicBezTo>
                <a:cubicBezTo>
                  <a:pt x="122" y="376"/>
                  <a:pt x="132" y="374"/>
                  <a:pt x="140" y="378"/>
                </a:cubicBezTo>
                <a:cubicBezTo>
                  <a:pt x="171" y="394"/>
                  <a:pt x="181" y="402"/>
                  <a:pt x="216" y="406"/>
                </a:cubicBezTo>
                <a:cubicBezTo>
                  <a:pt x="217" y="411"/>
                  <a:pt x="216" y="418"/>
                  <a:pt x="220" y="422"/>
                </a:cubicBezTo>
                <a:cubicBezTo>
                  <a:pt x="226" y="429"/>
                  <a:pt x="244" y="438"/>
                  <a:pt x="244" y="438"/>
                </a:cubicBezTo>
                <a:cubicBezTo>
                  <a:pt x="245" y="442"/>
                  <a:pt x="244" y="448"/>
                  <a:pt x="248" y="450"/>
                </a:cubicBezTo>
                <a:cubicBezTo>
                  <a:pt x="265" y="458"/>
                  <a:pt x="265" y="423"/>
                  <a:pt x="268" y="418"/>
                </a:cubicBezTo>
                <a:cubicBezTo>
                  <a:pt x="274" y="409"/>
                  <a:pt x="295" y="404"/>
                  <a:pt x="304" y="398"/>
                </a:cubicBezTo>
                <a:cubicBezTo>
                  <a:pt x="323" y="369"/>
                  <a:pt x="311" y="376"/>
                  <a:pt x="336" y="370"/>
                </a:cubicBezTo>
                <a:cubicBezTo>
                  <a:pt x="333" y="357"/>
                  <a:pt x="320" y="347"/>
                  <a:pt x="320" y="334"/>
                </a:cubicBezTo>
                <a:cubicBezTo>
                  <a:pt x="320" y="330"/>
                  <a:pt x="328" y="336"/>
                  <a:pt x="332" y="338"/>
                </a:cubicBezTo>
                <a:cubicBezTo>
                  <a:pt x="340" y="342"/>
                  <a:pt x="348" y="346"/>
                  <a:pt x="356" y="350"/>
                </a:cubicBezTo>
                <a:cubicBezTo>
                  <a:pt x="364" y="349"/>
                  <a:pt x="373" y="350"/>
                  <a:pt x="380" y="346"/>
                </a:cubicBezTo>
                <a:cubicBezTo>
                  <a:pt x="396" y="337"/>
                  <a:pt x="367" y="286"/>
                  <a:pt x="404" y="274"/>
                </a:cubicBezTo>
                <a:cubicBezTo>
                  <a:pt x="413" y="260"/>
                  <a:pt x="420" y="246"/>
                  <a:pt x="424" y="230"/>
                </a:cubicBezTo>
                <a:cubicBezTo>
                  <a:pt x="426" y="223"/>
                  <a:pt x="424" y="215"/>
                  <a:pt x="428" y="210"/>
                </a:cubicBezTo>
                <a:cubicBezTo>
                  <a:pt x="447" y="188"/>
                  <a:pt x="444" y="220"/>
                  <a:pt x="444" y="198"/>
                </a:cubicBezTo>
                <a:close/>
              </a:path>
            </a:pathLst>
          </a:custGeom>
          <a:solidFill>
            <a:srgbClr val="009900"/>
          </a:solidFill>
          <a:ln w="9525">
            <a:solidFill>
              <a:schemeClr val="bg2"/>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1" name="Freeform 5"/>
          <p:cNvSpPr/>
          <p:nvPr/>
        </p:nvSpPr>
        <p:spPr bwMode="auto">
          <a:xfrm>
            <a:off x="6686551" y="1458914"/>
            <a:ext cx="1971675" cy="1874837"/>
          </a:xfrm>
          <a:custGeom>
            <a:avLst/>
            <a:gdLst>
              <a:gd name="T0" fmla="*/ 939800 w 1242"/>
              <a:gd name="T1" fmla="*/ 236537 h 1181"/>
              <a:gd name="T2" fmla="*/ 806450 w 1242"/>
              <a:gd name="T3" fmla="*/ 134937 h 1181"/>
              <a:gd name="T4" fmla="*/ 679450 w 1242"/>
              <a:gd name="T5" fmla="*/ 96837 h 1181"/>
              <a:gd name="T6" fmla="*/ 609600 w 1242"/>
              <a:gd name="T7" fmla="*/ 52387 h 1181"/>
              <a:gd name="T8" fmla="*/ 425450 w 1242"/>
              <a:gd name="T9" fmla="*/ 1587 h 1181"/>
              <a:gd name="T10" fmla="*/ 279400 w 1242"/>
              <a:gd name="T11" fmla="*/ 46037 h 1181"/>
              <a:gd name="T12" fmla="*/ 279400 w 1242"/>
              <a:gd name="T13" fmla="*/ 128587 h 1181"/>
              <a:gd name="T14" fmla="*/ 342900 w 1242"/>
              <a:gd name="T15" fmla="*/ 103187 h 1181"/>
              <a:gd name="T16" fmla="*/ 355600 w 1242"/>
              <a:gd name="T17" fmla="*/ 103187 h 1181"/>
              <a:gd name="T18" fmla="*/ 463550 w 1242"/>
              <a:gd name="T19" fmla="*/ 300037 h 1181"/>
              <a:gd name="T20" fmla="*/ 393700 w 1242"/>
              <a:gd name="T21" fmla="*/ 369887 h 1181"/>
              <a:gd name="T22" fmla="*/ 260350 w 1242"/>
              <a:gd name="T23" fmla="*/ 376237 h 1181"/>
              <a:gd name="T24" fmla="*/ 95250 w 1242"/>
              <a:gd name="T25" fmla="*/ 407987 h 1181"/>
              <a:gd name="T26" fmla="*/ 76200 w 1242"/>
              <a:gd name="T27" fmla="*/ 509587 h 1181"/>
              <a:gd name="T28" fmla="*/ 44450 w 1242"/>
              <a:gd name="T29" fmla="*/ 579437 h 1181"/>
              <a:gd name="T30" fmla="*/ 203200 w 1242"/>
              <a:gd name="T31" fmla="*/ 642937 h 1181"/>
              <a:gd name="T32" fmla="*/ 393700 w 1242"/>
              <a:gd name="T33" fmla="*/ 744537 h 1181"/>
              <a:gd name="T34" fmla="*/ 565150 w 1242"/>
              <a:gd name="T35" fmla="*/ 808037 h 1181"/>
              <a:gd name="T36" fmla="*/ 603250 w 1242"/>
              <a:gd name="T37" fmla="*/ 827087 h 1181"/>
              <a:gd name="T38" fmla="*/ 609600 w 1242"/>
              <a:gd name="T39" fmla="*/ 928687 h 1181"/>
              <a:gd name="T40" fmla="*/ 673100 w 1242"/>
              <a:gd name="T41" fmla="*/ 1023937 h 1181"/>
              <a:gd name="T42" fmla="*/ 781050 w 1242"/>
              <a:gd name="T43" fmla="*/ 1049337 h 1181"/>
              <a:gd name="T44" fmla="*/ 1028700 w 1242"/>
              <a:gd name="T45" fmla="*/ 1309687 h 1181"/>
              <a:gd name="T46" fmla="*/ 1016000 w 1242"/>
              <a:gd name="T47" fmla="*/ 1335087 h 1181"/>
              <a:gd name="T48" fmla="*/ 1130300 w 1242"/>
              <a:gd name="T49" fmla="*/ 1373187 h 1181"/>
              <a:gd name="T50" fmla="*/ 1187450 w 1242"/>
              <a:gd name="T51" fmla="*/ 1481137 h 1181"/>
              <a:gd name="T52" fmla="*/ 1225550 w 1242"/>
              <a:gd name="T53" fmla="*/ 1500187 h 1181"/>
              <a:gd name="T54" fmla="*/ 1238250 w 1242"/>
              <a:gd name="T55" fmla="*/ 1652587 h 1181"/>
              <a:gd name="T56" fmla="*/ 1320800 w 1242"/>
              <a:gd name="T57" fmla="*/ 1716087 h 1181"/>
              <a:gd name="T58" fmla="*/ 1352550 w 1242"/>
              <a:gd name="T59" fmla="*/ 1684337 h 1181"/>
              <a:gd name="T60" fmla="*/ 1428750 w 1242"/>
              <a:gd name="T61" fmla="*/ 1728787 h 1181"/>
              <a:gd name="T62" fmla="*/ 1549400 w 1242"/>
              <a:gd name="T63" fmla="*/ 1824037 h 1181"/>
              <a:gd name="T64" fmla="*/ 1822450 w 1242"/>
              <a:gd name="T65" fmla="*/ 1855787 h 1181"/>
              <a:gd name="T66" fmla="*/ 1962150 w 1242"/>
              <a:gd name="T67" fmla="*/ 1798637 h 1181"/>
              <a:gd name="T68" fmla="*/ 1949450 w 1242"/>
              <a:gd name="T69" fmla="*/ 1754187 h 1181"/>
              <a:gd name="T70" fmla="*/ 1765300 w 1242"/>
              <a:gd name="T71" fmla="*/ 1665287 h 1181"/>
              <a:gd name="T72" fmla="*/ 1492250 w 1242"/>
              <a:gd name="T73" fmla="*/ 1481137 h 1181"/>
              <a:gd name="T74" fmla="*/ 1409700 w 1242"/>
              <a:gd name="T75" fmla="*/ 1373187 h 1181"/>
              <a:gd name="T76" fmla="*/ 1301750 w 1242"/>
              <a:gd name="T77" fmla="*/ 1322387 h 1181"/>
              <a:gd name="T78" fmla="*/ 1212850 w 1242"/>
              <a:gd name="T79" fmla="*/ 1214437 h 1181"/>
              <a:gd name="T80" fmla="*/ 1200150 w 1242"/>
              <a:gd name="T81" fmla="*/ 1100137 h 1181"/>
              <a:gd name="T82" fmla="*/ 1123950 w 1242"/>
              <a:gd name="T83" fmla="*/ 1011237 h 1181"/>
              <a:gd name="T84" fmla="*/ 1003300 w 1242"/>
              <a:gd name="T85" fmla="*/ 954087 h 1181"/>
              <a:gd name="T86" fmla="*/ 863600 w 1242"/>
              <a:gd name="T87" fmla="*/ 795337 h 1181"/>
              <a:gd name="T88" fmla="*/ 800100 w 1242"/>
              <a:gd name="T89" fmla="*/ 668337 h 1181"/>
              <a:gd name="T90" fmla="*/ 895350 w 1242"/>
              <a:gd name="T91" fmla="*/ 547687 h 1181"/>
              <a:gd name="T92" fmla="*/ 914400 w 1242"/>
              <a:gd name="T93" fmla="*/ 382587 h 1181"/>
              <a:gd name="T94" fmla="*/ 1003300 w 1242"/>
              <a:gd name="T95" fmla="*/ 274637 h 11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42" h="1181">
                <a:moveTo>
                  <a:pt x="632" y="185"/>
                </a:moveTo>
                <a:cubicBezTo>
                  <a:pt x="612" y="178"/>
                  <a:pt x="611" y="158"/>
                  <a:pt x="592" y="149"/>
                </a:cubicBezTo>
                <a:cubicBezTo>
                  <a:pt x="571" y="140"/>
                  <a:pt x="546" y="132"/>
                  <a:pt x="524" y="125"/>
                </a:cubicBezTo>
                <a:cubicBezTo>
                  <a:pt x="506" y="112"/>
                  <a:pt x="501" y="106"/>
                  <a:pt x="508" y="85"/>
                </a:cubicBezTo>
                <a:cubicBezTo>
                  <a:pt x="500" y="52"/>
                  <a:pt x="471" y="66"/>
                  <a:pt x="440" y="69"/>
                </a:cubicBezTo>
                <a:cubicBezTo>
                  <a:pt x="436" y="66"/>
                  <a:pt x="431" y="64"/>
                  <a:pt x="428" y="61"/>
                </a:cubicBezTo>
                <a:cubicBezTo>
                  <a:pt x="423" y="56"/>
                  <a:pt x="421" y="49"/>
                  <a:pt x="416" y="45"/>
                </a:cubicBezTo>
                <a:cubicBezTo>
                  <a:pt x="407" y="38"/>
                  <a:pt x="395" y="37"/>
                  <a:pt x="384" y="33"/>
                </a:cubicBezTo>
                <a:cubicBezTo>
                  <a:pt x="358" y="7"/>
                  <a:pt x="326" y="13"/>
                  <a:pt x="288" y="9"/>
                </a:cubicBezTo>
                <a:cubicBezTo>
                  <a:pt x="281" y="6"/>
                  <a:pt x="275" y="2"/>
                  <a:pt x="268" y="1"/>
                </a:cubicBezTo>
                <a:cubicBezTo>
                  <a:pt x="260" y="0"/>
                  <a:pt x="250" y="10"/>
                  <a:pt x="244" y="13"/>
                </a:cubicBezTo>
                <a:cubicBezTo>
                  <a:pt x="224" y="23"/>
                  <a:pt x="198" y="24"/>
                  <a:pt x="176" y="29"/>
                </a:cubicBezTo>
                <a:cubicBezTo>
                  <a:pt x="160" y="39"/>
                  <a:pt x="146" y="40"/>
                  <a:pt x="140" y="57"/>
                </a:cubicBezTo>
                <a:cubicBezTo>
                  <a:pt x="160" y="77"/>
                  <a:pt x="151" y="87"/>
                  <a:pt x="176" y="81"/>
                </a:cubicBezTo>
                <a:cubicBezTo>
                  <a:pt x="179" y="77"/>
                  <a:pt x="180" y="71"/>
                  <a:pt x="184" y="69"/>
                </a:cubicBezTo>
                <a:cubicBezTo>
                  <a:pt x="194" y="65"/>
                  <a:pt x="206" y="67"/>
                  <a:pt x="216" y="65"/>
                </a:cubicBezTo>
                <a:cubicBezTo>
                  <a:pt x="223" y="63"/>
                  <a:pt x="229" y="57"/>
                  <a:pt x="236" y="57"/>
                </a:cubicBezTo>
                <a:cubicBezTo>
                  <a:pt x="241" y="57"/>
                  <a:pt x="228" y="62"/>
                  <a:pt x="224" y="65"/>
                </a:cubicBezTo>
                <a:cubicBezTo>
                  <a:pt x="201" y="134"/>
                  <a:pt x="248" y="126"/>
                  <a:pt x="300" y="129"/>
                </a:cubicBezTo>
                <a:cubicBezTo>
                  <a:pt x="322" y="151"/>
                  <a:pt x="318" y="172"/>
                  <a:pt x="292" y="189"/>
                </a:cubicBezTo>
                <a:cubicBezTo>
                  <a:pt x="289" y="199"/>
                  <a:pt x="293" y="214"/>
                  <a:pt x="284" y="221"/>
                </a:cubicBezTo>
                <a:cubicBezTo>
                  <a:pt x="274" y="229"/>
                  <a:pt x="248" y="233"/>
                  <a:pt x="248" y="233"/>
                </a:cubicBezTo>
                <a:cubicBezTo>
                  <a:pt x="239" y="270"/>
                  <a:pt x="251" y="262"/>
                  <a:pt x="224" y="269"/>
                </a:cubicBezTo>
                <a:cubicBezTo>
                  <a:pt x="190" y="264"/>
                  <a:pt x="188" y="261"/>
                  <a:pt x="164" y="237"/>
                </a:cubicBezTo>
                <a:cubicBezTo>
                  <a:pt x="130" y="244"/>
                  <a:pt x="106" y="250"/>
                  <a:pt x="72" y="253"/>
                </a:cubicBezTo>
                <a:cubicBezTo>
                  <a:pt x="68" y="254"/>
                  <a:pt x="62" y="253"/>
                  <a:pt x="60" y="257"/>
                </a:cubicBezTo>
                <a:cubicBezTo>
                  <a:pt x="58" y="262"/>
                  <a:pt x="64" y="268"/>
                  <a:pt x="64" y="273"/>
                </a:cubicBezTo>
                <a:cubicBezTo>
                  <a:pt x="64" y="310"/>
                  <a:pt x="66" y="303"/>
                  <a:pt x="48" y="321"/>
                </a:cubicBezTo>
                <a:cubicBezTo>
                  <a:pt x="41" y="348"/>
                  <a:pt x="28" y="341"/>
                  <a:pt x="0" y="345"/>
                </a:cubicBezTo>
                <a:cubicBezTo>
                  <a:pt x="23" y="356"/>
                  <a:pt x="56" y="347"/>
                  <a:pt x="28" y="365"/>
                </a:cubicBezTo>
                <a:cubicBezTo>
                  <a:pt x="69" y="386"/>
                  <a:pt x="11" y="359"/>
                  <a:pt x="72" y="377"/>
                </a:cubicBezTo>
                <a:cubicBezTo>
                  <a:pt x="92" y="383"/>
                  <a:pt x="107" y="400"/>
                  <a:pt x="128" y="405"/>
                </a:cubicBezTo>
                <a:cubicBezTo>
                  <a:pt x="141" y="432"/>
                  <a:pt x="141" y="409"/>
                  <a:pt x="164" y="429"/>
                </a:cubicBezTo>
                <a:cubicBezTo>
                  <a:pt x="187" y="450"/>
                  <a:pt x="218" y="459"/>
                  <a:pt x="248" y="469"/>
                </a:cubicBezTo>
                <a:cubicBezTo>
                  <a:pt x="268" y="476"/>
                  <a:pt x="283" y="498"/>
                  <a:pt x="304" y="501"/>
                </a:cubicBezTo>
                <a:cubicBezTo>
                  <a:pt x="321" y="504"/>
                  <a:pt x="339" y="506"/>
                  <a:pt x="356" y="509"/>
                </a:cubicBezTo>
                <a:cubicBezTo>
                  <a:pt x="360" y="512"/>
                  <a:pt x="364" y="515"/>
                  <a:pt x="368" y="517"/>
                </a:cubicBezTo>
                <a:cubicBezTo>
                  <a:pt x="372" y="519"/>
                  <a:pt x="381" y="517"/>
                  <a:pt x="380" y="521"/>
                </a:cubicBezTo>
                <a:cubicBezTo>
                  <a:pt x="379" y="531"/>
                  <a:pt x="364" y="545"/>
                  <a:pt x="364" y="545"/>
                </a:cubicBezTo>
                <a:cubicBezTo>
                  <a:pt x="369" y="563"/>
                  <a:pt x="359" y="593"/>
                  <a:pt x="384" y="585"/>
                </a:cubicBezTo>
                <a:cubicBezTo>
                  <a:pt x="391" y="607"/>
                  <a:pt x="404" y="613"/>
                  <a:pt x="420" y="629"/>
                </a:cubicBezTo>
                <a:cubicBezTo>
                  <a:pt x="421" y="634"/>
                  <a:pt x="419" y="644"/>
                  <a:pt x="424" y="645"/>
                </a:cubicBezTo>
                <a:cubicBezTo>
                  <a:pt x="435" y="646"/>
                  <a:pt x="445" y="634"/>
                  <a:pt x="456" y="633"/>
                </a:cubicBezTo>
                <a:cubicBezTo>
                  <a:pt x="465" y="632"/>
                  <a:pt x="485" y="656"/>
                  <a:pt x="492" y="661"/>
                </a:cubicBezTo>
                <a:cubicBezTo>
                  <a:pt x="508" y="709"/>
                  <a:pt x="525" y="764"/>
                  <a:pt x="576" y="781"/>
                </a:cubicBezTo>
                <a:cubicBezTo>
                  <a:pt x="601" y="800"/>
                  <a:pt x="618" y="815"/>
                  <a:pt x="648" y="825"/>
                </a:cubicBezTo>
                <a:cubicBezTo>
                  <a:pt x="643" y="826"/>
                  <a:pt x="634" y="824"/>
                  <a:pt x="632" y="829"/>
                </a:cubicBezTo>
                <a:cubicBezTo>
                  <a:pt x="630" y="833"/>
                  <a:pt x="637" y="838"/>
                  <a:pt x="640" y="841"/>
                </a:cubicBezTo>
                <a:cubicBezTo>
                  <a:pt x="655" y="856"/>
                  <a:pt x="676" y="874"/>
                  <a:pt x="696" y="881"/>
                </a:cubicBezTo>
                <a:cubicBezTo>
                  <a:pt x="706" y="867"/>
                  <a:pt x="703" y="839"/>
                  <a:pt x="712" y="865"/>
                </a:cubicBezTo>
                <a:cubicBezTo>
                  <a:pt x="715" y="886"/>
                  <a:pt x="710" y="914"/>
                  <a:pt x="732" y="921"/>
                </a:cubicBezTo>
                <a:cubicBezTo>
                  <a:pt x="737" y="925"/>
                  <a:pt x="743" y="928"/>
                  <a:pt x="748" y="933"/>
                </a:cubicBezTo>
                <a:cubicBezTo>
                  <a:pt x="753" y="938"/>
                  <a:pt x="754" y="946"/>
                  <a:pt x="760" y="949"/>
                </a:cubicBezTo>
                <a:cubicBezTo>
                  <a:pt x="764" y="951"/>
                  <a:pt x="772" y="945"/>
                  <a:pt x="772" y="945"/>
                </a:cubicBezTo>
                <a:cubicBezTo>
                  <a:pt x="774" y="963"/>
                  <a:pt x="770" y="995"/>
                  <a:pt x="776" y="1013"/>
                </a:cubicBezTo>
                <a:cubicBezTo>
                  <a:pt x="777" y="1022"/>
                  <a:pt x="776" y="1033"/>
                  <a:pt x="780" y="1041"/>
                </a:cubicBezTo>
                <a:cubicBezTo>
                  <a:pt x="782" y="1045"/>
                  <a:pt x="788" y="1043"/>
                  <a:pt x="792" y="1045"/>
                </a:cubicBezTo>
                <a:cubicBezTo>
                  <a:pt x="809" y="1055"/>
                  <a:pt x="816" y="1070"/>
                  <a:pt x="832" y="1081"/>
                </a:cubicBezTo>
                <a:cubicBezTo>
                  <a:pt x="837" y="1078"/>
                  <a:pt x="844" y="1077"/>
                  <a:pt x="848" y="1073"/>
                </a:cubicBezTo>
                <a:cubicBezTo>
                  <a:pt x="851" y="1070"/>
                  <a:pt x="848" y="1061"/>
                  <a:pt x="852" y="1061"/>
                </a:cubicBezTo>
                <a:cubicBezTo>
                  <a:pt x="861" y="1061"/>
                  <a:pt x="868" y="1068"/>
                  <a:pt x="876" y="1073"/>
                </a:cubicBezTo>
                <a:cubicBezTo>
                  <a:pt x="884" y="1078"/>
                  <a:pt x="900" y="1089"/>
                  <a:pt x="900" y="1089"/>
                </a:cubicBezTo>
                <a:cubicBezTo>
                  <a:pt x="908" y="1112"/>
                  <a:pt x="920" y="1110"/>
                  <a:pt x="944" y="1113"/>
                </a:cubicBezTo>
                <a:cubicBezTo>
                  <a:pt x="980" y="1127"/>
                  <a:pt x="955" y="1128"/>
                  <a:pt x="976" y="1149"/>
                </a:cubicBezTo>
                <a:cubicBezTo>
                  <a:pt x="994" y="1167"/>
                  <a:pt x="1023" y="1167"/>
                  <a:pt x="1044" y="1181"/>
                </a:cubicBezTo>
                <a:cubicBezTo>
                  <a:pt x="1079" y="1177"/>
                  <a:pt x="1112" y="1172"/>
                  <a:pt x="1148" y="1169"/>
                </a:cubicBezTo>
                <a:cubicBezTo>
                  <a:pt x="1156" y="1145"/>
                  <a:pt x="1172" y="1134"/>
                  <a:pt x="1192" y="1121"/>
                </a:cubicBezTo>
                <a:cubicBezTo>
                  <a:pt x="1233" y="1135"/>
                  <a:pt x="1179" y="1141"/>
                  <a:pt x="1236" y="1133"/>
                </a:cubicBezTo>
                <a:cubicBezTo>
                  <a:pt x="1237" y="1126"/>
                  <a:pt x="1242" y="1120"/>
                  <a:pt x="1240" y="1113"/>
                </a:cubicBezTo>
                <a:cubicBezTo>
                  <a:pt x="1239" y="1108"/>
                  <a:pt x="1232" y="1108"/>
                  <a:pt x="1228" y="1105"/>
                </a:cubicBezTo>
                <a:cubicBezTo>
                  <a:pt x="1205" y="1086"/>
                  <a:pt x="1186" y="1078"/>
                  <a:pt x="1156" y="1073"/>
                </a:cubicBezTo>
                <a:cubicBezTo>
                  <a:pt x="1124" y="1057"/>
                  <a:pt x="1152" y="1056"/>
                  <a:pt x="1112" y="1049"/>
                </a:cubicBezTo>
                <a:cubicBezTo>
                  <a:pt x="1081" y="1028"/>
                  <a:pt x="1052" y="1005"/>
                  <a:pt x="1016" y="993"/>
                </a:cubicBezTo>
                <a:cubicBezTo>
                  <a:pt x="993" y="970"/>
                  <a:pt x="965" y="953"/>
                  <a:pt x="940" y="933"/>
                </a:cubicBezTo>
                <a:cubicBezTo>
                  <a:pt x="948" y="910"/>
                  <a:pt x="933" y="910"/>
                  <a:pt x="916" y="897"/>
                </a:cubicBezTo>
                <a:cubicBezTo>
                  <a:pt x="905" y="888"/>
                  <a:pt x="900" y="873"/>
                  <a:pt x="888" y="865"/>
                </a:cubicBezTo>
                <a:cubicBezTo>
                  <a:pt x="884" y="862"/>
                  <a:pt x="877" y="863"/>
                  <a:pt x="872" y="861"/>
                </a:cubicBezTo>
                <a:cubicBezTo>
                  <a:pt x="853" y="854"/>
                  <a:pt x="839" y="839"/>
                  <a:pt x="820" y="833"/>
                </a:cubicBezTo>
                <a:cubicBezTo>
                  <a:pt x="805" y="811"/>
                  <a:pt x="815" y="825"/>
                  <a:pt x="792" y="789"/>
                </a:cubicBezTo>
                <a:cubicBezTo>
                  <a:pt x="785" y="779"/>
                  <a:pt x="772" y="775"/>
                  <a:pt x="764" y="765"/>
                </a:cubicBezTo>
                <a:cubicBezTo>
                  <a:pt x="758" y="757"/>
                  <a:pt x="748" y="741"/>
                  <a:pt x="748" y="741"/>
                </a:cubicBezTo>
                <a:cubicBezTo>
                  <a:pt x="743" y="721"/>
                  <a:pt x="745" y="710"/>
                  <a:pt x="756" y="693"/>
                </a:cubicBezTo>
                <a:cubicBezTo>
                  <a:pt x="752" y="672"/>
                  <a:pt x="750" y="665"/>
                  <a:pt x="732" y="653"/>
                </a:cubicBezTo>
                <a:cubicBezTo>
                  <a:pt x="715" y="627"/>
                  <a:pt x="736" y="653"/>
                  <a:pt x="708" y="637"/>
                </a:cubicBezTo>
                <a:cubicBezTo>
                  <a:pt x="663" y="611"/>
                  <a:pt x="732" y="638"/>
                  <a:pt x="680" y="617"/>
                </a:cubicBezTo>
                <a:cubicBezTo>
                  <a:pt x="668" y="612"/>
                  <a:pt x="644" y="609"/>
                  <a:pt x="632" y="601"/>
                </a:cubicBezTo>
                <a:cubicBezTo>
                  <a:pt x="616" y="590"/>
                  <a:pt x="604" y="576"/>
                  <a:pt x="588" y="565"/>
                </a:cubicBezTo>
                <a:cubicBezTo>
                  <a:pt x="576" y="541"/>
                  <a:pt x="555" y="524"/>
                  <a:pt x="544" y="501"/>
                </a:cubicBezTo>
                <a:cubicBezTo>
                  <a:pt x="539" y="491"/>
                  <a:pt x="538" y="479"/>
                  <a:pt x="532" y="469"/>
                </a:cubicBezTo>
                <a:cubicBezTo>
                  <a:pt x="522" y="451"/>
                  <a:pt x="510" y="440"/>
                  <a:pt x="504" y="421"/>
                </a:cubicBezTo>
                <a:cubicBezTo>
                  <a:pt x="537" y="410"/>
                  <a:pt x="530" y="394"/>
                  <a:pt x="544" y="369"/>
                </a:cubicBezTo>
                <a:cubicBezTo>
                  <a:pt x="549" y="360"/>
                  <a:pt x="558" y="354"/>
                  <a:pt x="564" y="345"/>
                </a:cubicBezTo>
                <a:cubicBezTo>
                  <a:pt x="557" y="323"/>
                  <a:pt x="562" y="305"/>
                  <a:pt x="572" y="285"/>
                </a:cubicBezTo>
                <a:cubicBezTo>
                  <a:pt x="566" y="261"/>
                  <a:pt x="560" y="262"/>
                  <a:pt x="576" y="241"/>
                </a:cubicBezTo>
                <a:cubicBezTo>
                  <a:pt x="583" y="220"/>
                  <a:pt x="604" y="205"/>
                  <a:pt x="620" y="189"/>
                </a:cubicBezTo>
                <a:cubicBezTo>
                  <a:pt x="625" y="184"/>
                  <a:pt x="626" y="175"/>
                  <a:pt x="632" y="173"/>
                </a:cubicBezTo>
                <a:cubicBezTo>
                  <a:pt x="636" y="172"/>
                  <a:pt x="632" y="181"/>
                  <a:pt x="632" y="185"/>
                </a:cubicBezTo>
                <a:close/>
              </a:path>
            </a:pathLst>
          </a:custGeom>
          <a:solidFill>
            <a:srgbClr val="3399FF"/>
          </a:solidFill>
          <a:ln w="9525">
            <a:solidFill>
              <a:srgbClr val="FF006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2" name="Freeform 6"/>
          <p:cNvSpPr/>
          <p:nvPr/>
        </p:nvSpPr>
        <p:spPr bwMode="auto">
          <a:xfrm>
            <a:off x="8242300" y="3204369"/>
            <a:ext cx="1066800" cy="2278062"/>
          </a:xfrm>
          <a:custGeom>
            <a:avLst/>
            <a:gdLst>
              <a:gd name="T0" fmla="*/ 361950 w 672"/>
              <a:gd name="T1" fmla="*/ 30162 h 1435"/>
              <a:gd name="T2" fmla="*/ 285750 w 672"/>
              <a:gd name="T3" fmla="*/ 55562 h 1435"/>
              <a:gd name="T4" fmla="*/ 234950 w 672"/>
              <a:gd name="T5" fmla="*/ 100012 h 1435"/>
              <a:gd name="T6" fmla="*/ 57150 w 672"/>
              <a:gd name="T7" fmla="*/ 157162 h 1435"/>
              <a:gd name="T8" fmla="*/ 69850 w 672"/>
              <a:gd name="T9" fmla="*/ 296862 h 1435"/>
              <a:gd name="T10" fmla="*/ 209550 w 672"/>
              <a:gd name="T11" fmla="*/ 373062 h 1435"/>
              <a:gd name="T12" fmla="*/ 304800 w 672"/>
              <a:gd name="T13" fmla="*/ 461962 h 1435"/>
              <a:gd name="T14" fmla="*/ 431800 w 672"/>
              <a:gd name="T15" fmla="*/ 538162 h 1435"/>
              <a:gd name="T16" fmla="*/ 527050 w 672"/>
              <a:gd name="T17" fmla="*/ 588962 h 1435"/>
              <a:gd name="T18" fmla="*/ 596900 w 672"/>
              <a:gd name="T19" fmla="*/ 646112 h 1435"/>
              <a:gd name="T20" fmla="*/ 641350 w 672"/>
              <a:gd name="T21" fmla="*/ 709612 h 1435"/>
              <a:gd name="T22" fmla="*/ 679450 w 672"/>
              <a:gd name="T23" fmla="*/ 868362 h 1435"/>
              <a:gd name="T24" fmla="*/ 704850 w 672"/>
              <a:gd name="T25" fmla="*/ 938212 h 1435"/>
              <a:gd name="T26" fmla="*/ 717550 w 672"/>
              <a:gd name="T27" fmla="*/ 1077912 h 1435"/>
              <a:gd name="T28" fmla="*/ 762000 w 672"/>
              <a:gd name="T29" fmla="*/ 1204912 h 1435"/>
              <a:gd name="T30" fmla="*/ 679450 w 672"/>
              <a:gd name="T31" fmla="*/ 1287462 h 1435"/>
              <a:gd name="T32" fmla="*/ 781050 w 672"/>
              <a:gd name="T33" fmla="*/ 1370012 h 1435"/>
              <a:gd name="T34" fmla="*/ 793750 w 672"/>
              <a:gd name="T35" fmla="*/ 1433512 h 1435"/>
              <a:gd name="T36" fmla="*/ 692150 w 672"/>
              <a:gd name="T37" fmla="*/ 1547812 h 1435"/>
              <a:gd name="T38" fmla="*/ 685800 w 672"/>
              <a:gd name="T39" fmla="*/ 1719262 h 1435"/>
              <a:gd name="T40" fmla="*/ 673100 w 672"/>
              <a:gd name="T41" fmla="*/ 1757362 h 1435"/>
              <a:gd name="T42" fmla="*/ 558800 w 672"/>
              <a:gd name="T43" fmla="*/ 1884362 h 1435"/>
              <a:gd name="T44" fmla="*/ 425450 w 672"/>
              <a:gd name="T45" fmla="*/ 1985962 h 1435"/>
              <a:gd name="T46" fmla="*/ 152400 w 672"/>
              <a:gd name="T47" fmla="*/ 1966912 h 1435"/>
              <a:gd name="T48" fmla="*/ 107950 w 672"/>
              <a:gd name="T49" fmla="*/ 2011362 h 1435"/>
              <a:gd name="T50" fmla="*/ 171450 w 672"/>
              <a:gd name="T51" fmla="*/ 2138362 h 1435"/>
              <a:gd name="T52" fmla="*/ 203200 w 672"/>
              <a:gd name="T53" fmla="*/ 2278062 h 1435"/>
              <a:gd name="T54" fmla="*/ 368300 w 672"/>
              <a:gd name="T55" fmla="*/ 2220912 h 1435"/>
              <a:gd name="T56" fmla="*/ 539750 w 672"/>
              <a:gd name="T57" fmla="*/ 2132012 h 1435"/>
              <a:gd name="T58" fmla="*/ 666750 w 672"/>
              <a:gd name="T59" fmla="*/ 2062162 h 1435"/>
              <a:gd name="T60" fmla="*/ 666750 w 672"/>
              <a:gd name="T61" fmla="*/ 2043112 h 1435"/>
              <a:gd name="T62" fmla="*/ 863600 w 672"/>
              <a:gd name="T63" fmla="*/ 1966912 h 1435"/>
              <a:gd name="T64" fmla="*/ 939800 w 672"/>
              <a:gd name="T65" fmla="*/ 1878012 h 1435"/>
              <a:gd name="T66" fmla="*/ 914400 w 672"/>
              <a:gd name="T67" fmla="*/ 1789112 h 1435"/>
              <a:gd name="T68" fmla="*/ 984250 w 672"/>
              <a:gd name="T69" fmla="*/ 1757362 h 1435"/>
              <a:gd name="T70" fmla="*/ 952500 w 672"/>
              <a:gd name="T71" fmla="*/ 1725612 h 1435"/>
              <a:gd name="T72" fmla="*/ 958850 w 672"/>
              <a:gd name="T73" fmla="*/ 1674812 h 1435"/>
              <a:gd name="T74" fmla="*/ 933450 w 672"/>
              <a:gd name="T75" fmla="*/ 1535112 h 1435"/>
              <a:gd name="T76" fmla="*/ 1016000 w 672"/>
              <a:gd name="T77" fmla="*/ 1535112 h 1435"/>
              <a:gd name="T78" fmla="*/ 939800 w 672"/>
              <a:gd name="T79" fmla="*/ 1439862 h 1435"/>
              <a:gd name="T80" fmla="*/ 1066800 w 672"/>
              <a:gd name="T81" fmla="*/ 1357312 h 1435"/>
              <a:gd name="T82" fmla="*/ 990600 w 672"/>
              <a:gd name="T83" fmla="*/ 1223962 h 1435"/>
              <a:gd name="T84" fmla="*/ 952500 w 672"/>
              <a:gd name="T85" fmla="*/ 1103312 h 1435"/>
              <a:gd name="T86" fmla="*/ 977900 w 672"/>
              <a:gd name="T87" fmla="*/ 1147762 h 1435"/>
              <a:gd name="T88" fmla="*/ 971550 w 672"/>
              <a:gd name="T89" fmla="*/ 1071562 h 1435"/>
              <a:gd name="T90" fmla="*/ 939800 w 672"/>
              <a:gd name="T91" fmla="*/ 1014412 h 1435"/>
              <a:gd name="T92" fmla="*/ 914400 w 672"/>
              <a:gd name="T93" fmla="*/ 836612 h 1435"/>
              <a:gd name="T94" fmla="*/ 876300 w 672"/>
              <a:gd name="T95" fmla="*/ 677862 h 1435"/>
              <a:gd name="T96" fmla="*/ 831850 w 672"/>
              <a:gd name="T97" fmla="*/ 658812 h 1435"/>
              <a:gd name="T98" fmla="*/ 876300 w 672"/>
              <a:gd name="T99" fmla="*/ 608012 h 1435"/>
              <a:gd name="T100" fmla="*/ 781050 w 672"/>
              <a:gd name="T101" fmla="*/ 506412 h 1435"/>
              <a:gd name="T102" fmla="*/ 781050 w 672"/>
              <a:gd name="T103" fmla="*/ 430212 h 1435"/>
              <a:gd name="T104" fmla="*/ 622300 w 672"/>
              <a:gd name="T105" fmla="*/ 271462 h 1435"/>
              <a:gd name="T106" fmla="*/ 444500 w 672"/>
              <a:gd name="T107" fmla="*/ 42862 h 14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72" h="1435">
                <a:moveTo>
                  <a:pt x="264" y="3"/>
                </a:moveTo>
                <a:cubicBezTo>
                  <a:pt x="253" y="10"/>
                  <a:pt x="228" y="19"/>
                  <a:pt x="228" y="19"/>
                </a:cubicBezTo>
                <a:cubicBezTo>
                  <a:pt x="215" y="0"/>
                  <a:pt x="205" y="8"/>
                  <a:pt x="188" y="19"/>
                </a:cubicBezTo>
                <a:cubicBezTo>
                  <a:pt x="185" y="24"/>
                  <a:pt x="184" y="31"/>
                  <a:pt x="180" y="35"/>
                </a:cubicBezTo>
                <a:cubicBezTo>
                  <a:pt x="173" y="42"/>
                  <a:pt x="156" y="51"/>
                  <a:pt x="156" y="51"/>
                </a:cubicBezTo>
                <a:cubicBezTo>
                  <a:pt x="153" y="55"/>
                  <a:pt x="153" y="63"/>
                  <a:pt x="148" y="63"/>
                </a:cubicBezTo>
                <a:cubicBezTo>
                  <a:pt x="134" y="64"/>
                  <a:pt x="108" y="55"/>
                  <a:pt x="108" y="55"/>
                </a:cubicBezTo>
                <a:cubicBezTo>
                  <a:pt x="64" y="61"/>
                  <a:pt x="67" y="78"/>
                  <a:pt x="36" y="99"/>
                </a:cubicBezTo>
                <a:cubicBezTo>
                  <a:pt x="25" y="115"/>
                  <a:pt x="18" y="114"/>
                  <a:pt x="0" y="119"/>
                </a:cubicBezTo>
                <a:cubicBezTo>
                  <a:pt x="7" y="152"/>
                  <a:pt x="17" y="167"/>
                  <a:pt x="44" y="187"/>
                </a:cubicBezTo>
                <a:cubicBezTo>
                  <a:pt x="52" y="210"/>
                  <a:pt x="70" y="214"/>
                  <a:pt x="92" y="219"/>
                </a:cubicBezTo>
                <a:cubicBezTo>
                  <a:pt x="100" y="252"/>
                  <a:pt x="105" y="226"/>
                  <a:pt x="132" y="235"/>
                </a:cubicBezTo>
                <a:cubicBezTo>
                  <a:pt x="151" y="291"/>
                  <a:pt x="164" y="268"/>
                  <a:pt x="216" y="299"/>
                </a:cubicBezTo>
                <a:cubicBezTo>
                  <a:pt x="223" y="303"/>
                  <a:pt x="200" y="294"/>
                  <a:pt x="192" y="291"/>
                </a:cubicBezTo>
                <a:cubicBezTo>
                  <a:pt x="150" y="259"/>
                  <a:pt x="205" y="293"/>
                  <a:pt x="208" y="295"/>
                </a:cubicBezTo>
                <a:cubicBezTo>
                  <a:pt x="224" y="334"/>
                  <a:pt x="226" y="331"/>
                  <a:pt x="272" y="339"/>
                </a:cubicBezTo>
                <a:cubicBezTo>
                  <a:pt x="276" y="338"/>
                  <a:pt x="306" y="330"/>
                  <a:pt x="308" y="331"/>
                </a:cubicBezTo>
                <a:cubicBezTo>
                  <a:pt x="322" y="337"/>
                  <a:pt x="320" y="361"/>
                  <a:pt x="332" y="371"/>
                </a:cubicBezTo>
                <a:cubicBezTo>
                  <a:pt x="337" y="375"/>
                  <a:pt x="345" y="374"/>
                  <a:pt x="352" y="375"/>
                </a:cubicBezTo>
                <a:cubicBezTo>
                  <a:pt x="366" y="384"/>
                  <a:pt x="371" y="391"/>
                  <a:pt x="376" y="407"/>
                </a:cubicBezTo>
                <a:cubicBezTo>
                  <a:pt x="377" y="418"/>
                  <a:pt x="374" y="430"/>
                  <a:pt x="380" y="439"/>
                </a:cubicBezTo>
                <a:cubicBezTo>
                  <a:pt x="385" y="446"/>
                  <a:pt x="400" y="439"/>
                  <a:pt x="404" y="447"/>
                </a:cubicBezTo>
                <a:cubicBezTo>
                  <a:pt x="411" y="463"/>
                  <a:pt x="405" y="482"/>
                  <a:pt x="408" y="499"/>
                </a:cubicBezTo>
                <a:cubicBezTo>
                  <a:pt x="411" y="514"/>
                  <a:pt x="423" y="532"/>
                  <a:pt x="428" y="547"/>
                </a:cubicBezTo>
                <a:cubicBezTo>
                  <a:pt x="429" y="556"/>
                  <a:pt x="429" y="566"/>
                  <a:pt x="432" y="575"/>
                </a:cubicBezTo>
                <a:cubicBezTo>
                  <a:pt x="434" y="581"/>
                  <a:pt x="442" y="585"/>
                  <a:pt x="444" y="591"/>
                </a:cubicBezTo>
                <a:cubicBezTo>
                  <a:pt x="453" y="612"/>
                  <a:pt x="441" y="623"/>
                  <a:pt x="464" y="631"/>
                </a:cubicBezTo>
                <a:cubicBezTo>
                  <a:pt x="469" y="651"/>
                  <a:pt x="475" y="671"/>
                  <a:pt x="452" y="679"/>
                </a:cubicBezTo>
                <a:cubicBezTo>
                  <a:pt x="432" y="710"/>
                  <a:pt x="434" y="694"/>
                  <a:pt x="440" y="727"/>
                </a:cubicBezTo>
                <a:cubicBezTo>
                  <a:pt x="463" y="719"/>
                  <a:pt x="473" y="739"/>
                  <a:pt x="480" y="759"/>
                </a:cubicBezTo>
                <a:cubicBezTo>
                  <a:pt x="473" y="786"/>
                  <a:pt x="468" y="769"/>
                  <a:pt x="456" y="799"/>
                </a:cubicBezTo>
                <a:cubicBezTo>
                  <a:pt x="450" y="835"/>
                  <a:pt x="452" y="819"/>
                  <a:pt x="428" y="811"/>
                </a:cubicBezTo>
                <a:cubicBezTo>
                  <a:pt x="374" y="822"/>
                  <a:pt x="442" y="833"/>
                  <a:pt x="452" y="835"/>
                </a:cubicBezTo>
                <a:cubicBezTo>
                  <a:pt x="470" y="849"/>
                  <a:pt x="470" y="849"/>
                  <a:pt x="492" y="863"/>
                </a:cubicBezTo>
                <a:cubicBezTo>
                  <a:pt x="499" y="867"/>
                  <a:pt x="512" y="875"/>
                  <a:pt x="512" y="875"/>
                </a:cubicBezTo>
                <a:cubicBezTo>
                  <a:pt x="523" y="892"/>
                  <a:pt x="518" y="897"/>
                  <a:pt x="500" y="903"/>
                </a:cubicBezTo>
                <a:cubicBezTo>
                  <a:pt x="492" y="935"/>
                  <a:pt x="512" y="959"/>
                  <a:pt x="472" y="935"/>
                </a:cubicBezTo>
                <a:cubicBezTo>
                  <a:pt x="445" y="940"/>
                  <a:pt x="441" y="948"/>
                  <a:pt x="436" y="975"/>
                </a:cubicBezTo>
                <a:cubicBezTo>
                  <a:pt x="440" y="998"/>
                  <a:pt x="448" y="1012"/>
                  <a:pt x="452" y="1035"/>
                </a:cubicBezTo>
                <a:cubicBezTo>
                  <a:pt x="446" y="1068"/>
                  <a:pt x="452" y="1052"/>
                  <a:pt x="432" y="1083"/>
                </a:cubicBezTo>
                <a:cubicBezTo>
                  <a:pt x="429" y="1091"/>
                  <a:pt x="424" y="1107"/>
                  <a:pt x="424" y="1107"/>
                </a:cubicBezTo>
                <a:cubicBezTo>
                  <a:pt x="428" y="1133"/>
                  <a:pt x="434" y="1150"/>
                  <a:pt x="408" y="1163"/>
                </a:cubicBezTo>
                <a:cubicBezTo>
                  <a:pt x="396" y="1188"/>
                  <a:pt x="379" y="1183"/>
                  <a:pt x="352" y="1187"/>
                </a:cubicBezTo>
                <a:cubicBezTo>
                  <a:pt x="278" y="1178"/>
                  <a:pt x="363" y="1178"/>
                  <a:pt x="304" y="1255"/>
                </a:cubicBezTo>
                <a:cubicBezTo>
                  <a:pt x="297" y="1265"/>
                  <a:pt x="280" y="1252"/>
                  <a:pt x="268" y="1251"/>
                </a:cubicBezTo>
                <a:cubicBezTo>
                  <a:pt x="254" y="1241"/>
                  <a:pt x="244" y="1232"/>
                  <a:pt x="228" y="1227"/>
                </a:cubicBezTo>
                <a:cubicBezTo>
                  <a:pt x="221" y="1227"/>
                  <a:pt x="118" y="1229"/>
                  <a:pt x="96" y="1239"/>
                </a:cubicBezTo>
                <a:cubicBezTo>
                  <a:pt x="91" y="1241"/>
                  <a:pt x="96" y="1251"/>
                  <a:pt x="92" y="1255"/>
                </a:cubicBezTo>
                <a:cubicBezTo>
                  <a:pt x="86" y="1261"/>
                  <a:pt x="76" y="1263"/>
                  <a:pt x="68" y="1267"/>
                </a:cubicBezTo>
                <a:cubicBezTo>
                  <a:pt x="83" y="1313"/>
                  <a:pt x="91" y="1274"/>
                  <a:pt x="84" y="1319"/>
                </a:cubicBezTo>
                <a:cubicBezTo>
                  <a:pt x="92" y="1327"/>
                  <a:pt x="103" y="1336"/>
                  <a:pt x="108" y="1347"/>
                </a:cubicBezTo>
                <a:cubicBezTo>
                  <a:pt x="111" y="1355"/>
                  <a:pt x="116" y="1371"/>
                  <a:pt x="116" y="1371"/>
                </a:cubicBezTo>
                <a:cubicBezTo>
                  <a:pt x="111" y="1399"/>
                  <a:pt x="111" y="1412"/>
                  <a:pt x="128" y="1435"/>
                </a:cubicBezTo>
                <a:cubicBezTo>
                  <a:pt x="182" y="1428"/>
                  <a:pt x="159" y="1422"/>
                  <a:pt x="196" y="1395"/>
                </a:cubicBezTo>
                <a:cubicBezTo>
                  <a:pt x="208" y="1396"/>
                  <a:pt x="220" y="1400"/>
                  <a:pt x="232" y="1399"/>
                </a:cubicBezTo>
                <a:cubicBezTo>
                  <a:pt x="240" y="1398"/>
                  <a:pt x="256" y="1391"/>
                  <a:pt x="256" y="1391"/>
                </a:cubicBezTo>
                <a:cubicBezTo>
                  <a:pt x="291" y="1338"/>
                  <a:pt x="250" y="1349"/>
                  <a:pt x="340" y="1343"/>
                </a:cubicBezTo>
                <a:cubicBezTo>
                  <a:pt x="345" y="1328"/>
                  <a:pt x="355" y="1324"/>
                  <a:pt x="364" y="1311"/>
                </a:cubicBezTo>
                <a:cubicBezTo>
                  <a:pt x="391" y="1316"/>
                  <a:pt x="396" y="1307"/>
                  <a:pt x="420" y="1299"/>
                </a:cubicBezTo>
                <a:cubicBezTo>
                  <a:pt x="416" y="1298"/>
                  <a:pt x="408" y="1299"/>
                  <a:pt x="408" y="1295"/>
                </a:cubicBezTo>
                <a:cubicBezTo>
                  <a:pt x="408" y="1290"/>
                  <a:pt x="416" y="1289"/>
                  <a:pt x="420" y="1287"/>
                </a:cubicBezTo>
                <a:cubicBezTo>
                  <a:pt x="435" y="1281"/>
                  <a:pt x="446" y="1280"/>
                  <a:pt x="460" y="1271"/>
                </a:cubicBezTo>
                <a:cubicBezTo>
                  <a:pt x="468" y="1237"/>
                  <a:pt x="515" y="1242"/>
                  <a:pt x="544" y="1239"/>
                </a:cubicBezTo>
                <a:cubicBezTo>
                  <a:pt x="548" y="1212"/>
                  <a:pt x="556" y="1186"/>
                  <a:pt x="560" y="1159"/>
                </a:cubicBezTo>
                <a:cubicBezTo>
                  <a:pt x="568" y="1176"/>
                  <a:pt x="572" y="1190"/>
                  <a:pt x="592" y="1183"/>
                </a:cubicBezTo>
                <a:cubicBezTo>
                  <a:pt x="602" y="1154"/>
                  <a:pt x="598" y="1167"/>
                  <a:pt x="604" y="1143"/>
                </a:cubicBezTo>
                <a:cubicBezTo>
                  <a:pt x="594" y="1112"/>
                  <a:pt x="604" y="1116"/>
                  <a:pt x="576" y="1127"/>
                </a:cubicBezTo>
                <a:cubicBezTo>
                  <a:pt x="565" y="1159"/>
                  <a:pt x="584" y="1106"/>
                  <a:pt x="588" y="1099"/>
                </a:cubicBezTo>
                <a:cubicBezTo>
                  <a:pt x="593" y="1101"/>
                  <a:pt x="618" y="1110"/>
                  <a:pt x="620" y="1107"/>
                </a:cubicBezTo>
                <a:cubicBezTo>
                  <a:pt x="637" y="1082"/>
                  <a:pt x="615" y="1079"/>
                  <a:pt x="604" y="1075"/>
                </a:cubicBezTo>
                <a:cubicBezTo>
                  <a:pt x="603" y="1079"/>
                  <a:pt x="604" y="1087"/>
                  <a:pt x="600" y="1087"/>
                </a:cubicBezTo>
                <a:cubicBezTo>
                  <a:pt x="595" y="1087"/>
                  <a:pt x="591" y="1080"/>
                  <a:pt x="592" y="1075"/>
                </a:cubicBezTo>
                <a:cubicBezTo>
                  <a:pt x="593" y="1067"/>
                  <a:pt x="600" y="1062"/>
                  <a:pt x="604" y="1055"/>
                </a:cubicBezTo>
                <a:cubicBezTo>
                  <a:pt x="585" y="1026"/>
                  <a:pt x="599" y="1051"/>
                  <a:pt x="592" y="987"/>
                </a:cubicBezTo>
                <a:cubicBezTo>
                  <a:pt x="591" y="980"/>
                  <a:pt x="582" y="970"/>
                  <a:pt x="588" y="967"/>
                </a:cubicBezTo>
                <a:cubicBezTo>
                  <a:pt x="597" y="962"/>
                  <a:pt x="609" y="970"/>
                  <a:pt x="620" y="971"/>
                </a:cubicBezTo>
                <a:cubicBezTo>
                  <a:pt x="627" y="970"/>
                  <a:pt x="638" y="973"/>
                  <a:pt x="640" y="967"/>
                </a:cubicBezTo>
                <a:cubicBezTo>
                  <a:pt x="646" y="950"/>
                  <a:pt x="625" y="946"/>
                  <a:pt x="616" y="943"/>
                </a:cubicBezTo>
                <a:cubicBezTo>
                  <a:pt x="600" y="919"/>
                  <a:pt x="599" y="940"/>
                  <a:pt x="592" y="907"/>
                </a:cubicBezTo>
                <a:cubicBezTo>
                  <a:pt x="598" y="888"/>
                  <a:pt x="610" y="887"/>
                  <a:pt x="628" y="883"/>
                </a:cubicBezTo>
                <a:cubicBezTo>
                  <a:pt x="644" y="873"/>
                  <a:pt x="658" y="869"/>
                  <a:pt x="672" y="855"/>
                </a:cubicBezTo>
                <a:cubicBezTo>
                  <a:pt x="668" y="835"/>
                  <a:pt x="656" y="818"/>
                  <a:pt x="636" y="811"/>
                </a:cubicBezTo>
                <a:cubicBezTo>
                  <a:pt x="618" y="784"/>
                  <a:pt x="638" y="818"/>
                  <a:pt x="624" y="771"/>
                </a:cubicBezTo>
                <a:cubicBezTo>
                  <a:pt x="619" y="753"/>
                  <a:pt x="598" y="742"/>
                  <a:pt x="592" y="723"/>
                </a:cubicBezTo>
                <a:cubicBezTo>
                  <a:pt x="595" y="714"/>
                  <a:pt x="591" y="698"/>
                  <a:pt x="600" y="695"/>
                </a:cubicBezTo>
                <a:cubicBezTo>
                  <a:pt x="605" y="693"/>
                  <a:pt x="606" y="703"/>
                  <a:pt x="608" y="707"/>
                </a:cubicBezTo>
                <a:cubicBezTo>
                  <a:pt x="611" y="712"/>
                  <a:pt x="613" y="718"/>
                  <a:pt x="616" y="723"/>
                </a:cubicBezTo>
                <a:cubicBezTo>
                  <a:pt x="620" y="720"/>
                  <a:pt x="626" y="719"/>
                  <a:pt x="628" y="715"/>
                </a:cubicBezTo>
                <a:cubicBezTo>
                  <a:pt x="630" y="710"/>
                  <a:pt x="615" y="678"/>
                  <a:pt x="612" y="675"/>
                </a:cubicBezTo>
                <a:cubicBezTo>
                  <a:pt x="605" y="668"/>
                  <a:pt x="588" y="659"/>
                  <a:pt x="588" y="659"/>
                </a:cubicBezTo>
                <a:cubicBezTo>
                  <a:pt x="589" y="652"/>
                  <a:pt x="589" y="645"/>
                  <a:pt x="592" y="639"/>
                </a:cubicBezTo>
                <a:cubicBezTo>
                  <a:pt x="596" y="630"/>
                  <a:pt x="608" y="615"/>
                  <a:pt x="608" y="615"/>
                </a:cubicBezTo>
                <a:cubicBezTo>
                  <a:pt x="603" y="576"/>
                  <a:pt x="587" y="560"/>
                  <a:pt x="576" y="527"/>
                </a:cubicBezTo>
                <a:cubicBezTo>
                  <a:pt x="583" y="493"/>
                  <a:pt x="564" y="475"/>
                  <a:pt x="556" y="443"/>
                </a:cubicBezTo>
                <a:cubicBezTo>
                  <a:pt x="555" y="438"/>
                  <a:pt x="556" y="431"/>
                  <a:pt x="552" y="427"/>
                </a:cubicBezTo>
                <a:cubicBezTo>
                  <a:pt x="548" y="423"/>
                  <a:pt x="541" y="424"/>
                  <a:pt x="536" y="423"/>
                </a:cubicBezTo>
                <a:cubicBezTo>
                  <a:pt x="532" y="420"/>
                  <a:pt x="524" y="420"/>
                  <a:pt x="524" y="415"/>
                </a:cubicBezTo>
                <a:cubicBezTo>
                  <a:pt x="524" y="411"/>
                  <a:pt x="533" y="414"/>
                  <a:pt x="536" y="411"/>
                </a:cubicBezTo>
                <a:cubicBezTo>
                  <a:pt x="544" y="403"/>
                  <a:pt x="546" y="392"/>
                  <a:pt x="552" y="383"/>
                </a:cubicBezTo>
                <a:cubicBezTo>
                  <a:pt x="538" y="373"/>
                  <a:pt x="533" y="361"/>
                  <a:pt x="516" y="355"/>
                </a:cubicBezTo>
                <a:cubicBezTo>
                  <a:pt x="504" y="343"/>
                  <a:pt x="501" y="333"/>
                  <a:pt x="492" y="319"/>
                </a:cubicBezTo>
                <a:cubicBezTo>
                  <a:pt x="489" y="305"/>
                  <a:pt x="480" y="279"/>
                  <a:pt x="480" y="279"/>
                </a:cubicBezTo>
                <a:cubicBezTo>
                  <a:pt x="484" y="276"/>
                  <a:pt x="489" y="275"/>
                  <a:pt x="492" y="271"/>
                </a:cubicBezTo>
                <a:cubicBezTo>
                  <a:pt x="520" y="238"/>
                  <a:pt x="463" y="214"/>
                  <a:pt x="440" y="203"/>
                </a:cubicBezTo>
                <a:cubicBezTo>
                  <a:pt x="431" y="176"/>
                  <a:pt x="419" y="176"/>
                  <a:pt x="392" y="171"/>
                </a:cubicBezTo>
                <a:cubicBezTo>
                  <a:pt x="376" y="148"/>
                  <a:pt x="360" y="131"/>
                  <a:pt x="340" y="111"/>
                </a:cubicBezTo>
                <a:cubicBezTo>
                  <a:pt x="316" y="87"/>
                  <a:pt x="307" y="54"/>
                  <a:pt x="280" y="27"/>
                </a:cubicBezTo>
                <a:cubicBezTo>
                  <a:pt x="275" y="12"/>
                  <a:pt x="264" y="10"/>
                  <a:pt x="264" y="3"/>
                </a:cubicBezTo>
                <a:close/>
              </a:path>
            </a:pathLst>
          </a:custGeom>
          <a:solidFill>
            <a:srgbClr val="FF99FF"/>
          </a:solidFill>
          <a:ln w="9525">
            <a:solidFill>
              <a:srgbClr val="9933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3" name="AutoShape 7"/>
          <p:cNvSpPr>
            <a:spLocks noChangeArrowheads="1"/>
          </p:cNvSpPr>
          <p:nvPr/>
        </p:nvSpPr>
        <p:spPr bwMode="auto">
          <a:xfrm>
            <a:off x="2438400" y="381000"/>
            <a:ext cx="2743200" cy="762000"/>
          </a:xfrm>
          <a:prstGeom prst="wedgeRectCallout">
            <a:avLst>
              <a:gd name="adj1" fmla="val 118116"/>
              <a:gd name="adj2" fmla="val 14167"/>
            </a:avLst>
          </a:prstGeom>
          <a:gradFill rotWithShape="1">
            <a:gsLst>
              <a:gs pos="0">
                <a:srgbClr val="FF0000"/>
              </a:gs>
              <a:gs pos="50000">
                <a:srgbClr val="FFFF00"/>
              </a:gs>
              <a:gs pos="100000">
                <a:srgbClr val="FF0000"/>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altLang="en-US" sz="2000" b="1">
                <a:solidFill>
                  <a:srgbClr val="0000FF"/>
                </a:solidFill>
                <a:latin typeface="Arial" panose="020B0604020202020204" pitchFamily="34" charset="0"/>
              </a:rPr>
              <a:t>Vùng Trung du và miền núi Bắc bộ</a:t>
            </a:r>
          </a:p>
        </p:txBody>
      </p:sp>
      <p:sp>
        <p:nvSpPr>
          <p:cNvPr id="65544" name="AutoShape 8"/>
          <p:cNvSpPr>
            <a:spLocks noChangeArrowheads="1"/>
          </p:cNvSpPr>
          <p:nvPr/>
        </p:nvSpPr>
        <p:spPr bwMode="auto">
          <a:xfrm>
            <a:off x="2438400" y="1295400"/>
            <a:ext cx="2743200" cy="762000"/>
          </a:xfrm>
          <a:prstGeom prst="wedgeRectCallout">
            <a:avLst>
              <a:gd name="adj1" fmla="val 139644"/>
              <a:gd name="adj2" fmla="val -35625"/>
            </a:avLst>
          </a:prstGeom>
          <a:gradFill rotWithShape="1">
            <a:gsLst>
              <a:gs pos="0">
                <a:srgbClr val="FF0000"/>
              </a:gs>
              <a:gs pos="50000">
                <a:srgbClr val="FFFF00"/>
              </a:gs>
              <a:gs pos="100000">
                <a:srgbClr val="FF0000"/>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altLang="en-US" sz="2000" b="1">
                <a:solidFill>
                  <a:srgbClr val="0000FF"/>
                </a:solidFill>
                <a:latin typeface="Arial" panose="020B0604020202020204" pitchFamily="34" charset="0"/>
              </a:rPr>
              <a:t>Vùng Đồng bằng sông Hồng</a:t>
            </a:r>
          </a:p>
        </p:txBody>
      </p:sp>
      <p:sp>
        <p:nvSpPr>
          <p:cNvPr id="65545" name="AutoShape 9"/>
          <p:cNvSpPr>
            <a:spLocks noChangeArrowheads="1"/>
          </p:cNvSpPr>
          <p:nvPr/>
        </p:nvSpPr>
        <p:spPr bwMode="auto">
          <a:xfrm>
            <a:off x="2438400" y="2209800"/>
            <a:ext cx="2743200" cy="457200"/>
          </a:xfrm>
          <a:prstGeom prst="wedgeRectCallout">
            <a:avLst>
              <a:gd name="adj1" fmla="val 138602"/>
              <a:gd name="adj2" fmla="val 10417"/>
            </a:avLst>
          </a:prstGeom>
          <a:gradFill rotWithShape="1">
            <a:gsLst>
              <a:gs pos="0">
                <a:srgbClr val="FF0000"/>
              </a:gs>
              <a:gs pos="50000">
                <a:srgbClr val="FFFF00"/>
              </a:gs>
              <a:gs pos="100000">
                <a:srgbClr val="FF0000"/>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altLang="en-US" sz="2000" b="1">
                <a:solidFill>
                  <a:srgbClr val="0000FF"/>
                </a:solidFill>
                <a:latin typeface="Arial" panose="020B0604020202020204" pitchFamily="34" charset="0"/>
              </a:rPr>
              <a:t>Vùng Bắc trung bộ</a:t>
            </a:r>
          </a:p>
        </p:txBody>
      </p:sp>
      <p:sp>
        <p:nvSpPr>
          <p:cNvPr id="5130" name="Rectangle 11"/>
          <p:cNvSpPr>
            <a:spLocks noChangeArrowheads="1"/>
          </p:cNvSpPr>
          <p:nvPr/>
        </p:nvSpPr>
        <p:spPr bwMode="auto">
          <a:xfrm>
            <a:off x="5715000" y="6553200"/>
            <a:ext cx="5366982" cy="231577"/>
          </a:xfrm>
          <a:prstGeom prst="rect">
            <a:avLst/>
          </a:prstGeom>
          <a:noFill/>
          <a:ln w="9525">
            <a:solidFill>
              <a:schemeClr val="tx1"/>
            </a:solidFill>
            <a:miter lim="800000"/>
          </a:ln>
          <a:effec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b="1">
                <a:cs typeface="Arial" panose="020B0604020202020204" pitchFamily="34" charset="0"/>
              </a:rPr>
              <a:t>L­ược ®å c¸c vïng kinh tÕ vµ vïng kinh tÕ träng ®iÓm</a:t>
            </a:r>
          </a:p>
        </p:txBody>
      </p:sp>
      <p:grpSp>
        <p:nvGrpSpPr>
          <p:cNvPr id="14" name="Group 15"/>
          <p:cNvGrpSpPr/>
          <p:nvPr/>
        </p:nvGrpSpPr>
        <p:grpSpPr bwMode="auto">
          <a:xfrm>
            <a:off x="2" y="2819400"/>
            <a:ext cx="2882900" cy="2723714"/>
            <a:chOff x="6112514" y="4099719"/>
            <a:chExt cx="2926151" cy="3337887"/>
          </a:xfrm>
        </p:grpSpPr>
        <p:pic>
          <p:nvPicPr>
            <p:cNvPr id="5140" name="Picture 5" descr="Cảng Kỳ Hà-D.Quấ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2514" y="4099719"/>
              <a:ext cx="2926151" cy="263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66"/>
                  </a:solidFill>
                  <a:miter lim="800000"/>
                  <a:headEnd/>
                  <a:tailEnd/>
                </a14:hiddenLine>
              </a:ext>
            </a:extLst>
          </p:spPr>
        </p:pic>
        <p:sp>
          <p:nvSpPr>
            <p:cNvPr id="5141" name="TextBox 9"/>
            <p:cNvSpPr txBox="1">
              <a:spLocks noChangeArrowheads="1"/>
            </p:cNvSpPr>
            <p:nvPr/>
          </p:nvSpPr>
          <p:spPr bwMode="auto">
            <a:xfrm>
              <a:off x="6273926" y="6920647"/>
              <a:ext cx="2607130" cy="51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66"/>
                  </a:solidFill>
                  <a:miter lim="800000"/>
                  <a:headEnd/>
                  <a:tailEnd/>
                </a14:hiddenLine>
              </a:ext>
            </a:extLst>
          </p:spPr>
          <p:txBody>
            <a:bodyPr lIns="82479" tIns="41239" rIns="82479" bIns="41239">
              <a:spAutoFit/>
            </a:bodyPr>
            <a:lstStyle>
              <a:lvl1pPr defTabSz="825500">
                <a:spcBef>
                  <a:spcPct val="20000"/>
                </a:spcBef>
                <a:buChar char="•"/>
                <a:defRPr sz="3200">
                  <a:solidFill>
                    <a:schemeClr val="tx1"/>
                  </a:solidFill>
                  <a:latin typeface=".VnTime" panose="020B7200000000000000" pitchFamily="34" charset="0"/>
                </a:defRPr>
              </a:lvl1pPr>
              <a:lvl2pPr marL="669925" indent="-257175" defTabSz="825500">
                <a:spcBef>
                  <a:spcPct val="20000"/>
                </a:spcBef>
                <a:buChar char="–"/>
                <a:defRPr sz="2800">
                  <a:solidFill>
                    <a:schemeClr val="tx1"/>
                  </a:solidFill>
                  <a:latin typeface=".VnTime" panose="020B7200000000000000" pitchFamily="34" charset="0"/>
                </a:defRPr>
              </a:lvl2pPr>
              <a:lvl3pPr marL="1030605" indent="-205105" defTabSz="825500">
                <a:spcBef>
                  <a:spcPct val="20000"/>
                </a:spcBef>
                <a:buChar char="•"/>
                <a:defRPr sz="2400">
                  <a:solidFill>
                    <a:schemeClr val="tx1"/>
                  </a:solidFill>
                  <a:latin typeface=".VnTime" panose="020B7200000000000000" pitchFamily="34" charset="0"/>
                </a:defRPr>
              </a:lvl3pPr>
              <a:lvl4pPr marL="1443355" indent="-206375" defTabSz="825500">
                <a:spcBef>
                  <a:spcPct val="20000"/>
                </a:spcBef>
                <a:buChar char="–"/>
                <a:defRPr sz="2000">
                  <a:solidFill>
                    <a:schemeClr val="tx1"/>
                  </a:solidFill>
                  <a:latin typeface=".VnTime" panose="020B7200000000000000" pitchFamily="34" charset="0"/>
                </a:defRPr>
              </a:lvl4pPr>
              <a:lvl5pPr marL="1856105" indent="-206375" defTabSz="825500">
                <a:spcBef>
                  <a:spcPct val="20000"/>
                </a:spcBef>
                <a:buChar char="»"/>
                <a:defRPr sz="2000">
                  <a:solidFill>
                    <a:schemeClr val="tx1"/>
                  </a:solidFill>
                  <a:latin typeface=".VnTime" panose="020B7200000000000000" pitchFamily="34" charset="0"/>
                </a:defRPr>
              </a:lvl5pPr>
              <a:lvl6pPr marL="2313305" indent="-206375" defTabSz="825500" eaLnBrk="0" fontAlgn="base" hangingPunct="0">
                <a:spcBef>
                  <a:spcPct val="20000"/>
                </a:spcBef>
                <a:spcAft>
                  <a:spcPct val="0"/>
                </a:spcAft>
                <a:buChar char="»"/>
                <a:defRPr sz="2000">
                  <a:solidFill>
                    <a:schemeClr val="tx1"/>
                  </a:solidFill>
                  <a:latin typeface=".VnTime" panose="020B7200000000000000" pitchFamily="34" charset="0"/>
                </a:defRPr>
              </a:lvl6pPr>
              <a:lvl7pPr marL="2770505" indent="-206375" defTabSz="825500" eaLnBrk="0" fontAlgn="base" hangingPunct="0">
                <a:spcBef>
                  <a:spcPct val="20000"/>
                </a:spcBef>
                <a:spcAft>
                  <a:spcPct val="0"/>
                </a:spcAft>
                <a:buChar char="»"/>
                <a:defRPr sz="2000">
                  <a:solidFill>
                    <a:schemeClr val="tx1"/>
                  </a:solidFill>
                  <a:latin typeface=".VnTime" panose="020B7200000000000000" pitchFamily="34" charset="0"/>
                </a:defRPr>
              </a:lvl7pPr>
              <a:lvl8pPr marL="3227705" indent="-206375" defTabSz="825500" eaLnBrk="0" fontAlgn="base" hangingPunct="0">
                <a:spcBef>
                  <a:spcPct val="20000"/>
                </a:spcBef>
                <a:spcAft>
                  <a:spcPct val="0"/>
                </a:spcAft>
                <a:buChar char="»"/>
                <a:defRPr sz="2000">
                  <a:solidFill>
                    <a:schemeClr val="tx1"/>
                  </a:solidFill>
                  <a:latin typeface=".VnTime" panose="020B7200000000000000" pitchFamily="34" charset="0"/>
                </a:defRPr>
              </a:lvl8pPr>
              <a:lvl9pPr marL="3684905" indent="-206375" defTabSz="8255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0"/>
                </a:spcBef>
                <a:buFontTx/>
                <a:buNone/>
              </a:pPr>
              <a:r>
                <a:rPr lang="en-US" altLang="en-US" sz="2200" b="1">
                  <a:latin typeface="Times New Roman" panose="02020603050405020304" pitchFamily="18" charset="0"/>
                </a:rPr>
                <a:t>                           </a:t>
              </a:r>
            </a:p>
          </p:txBody>
        </p:sp>
      </p:grpSp>
      <p:graphicFrame>
        <p:nvGraphicFramePr>
          <p:cNvPr id="65551" name="Object 15"/>
          <p:cNvGraphicFramePr>
            <a:graphicFrameLocks noChangeAspect="1"/>
          </p:cNvGraphicFramePr>
          <p:nvPr/>
        </p:nvGraphicFramePr>
        <p:xfrm>
          <a:off x="2882900" y="2819400"/>
          <a:ext cx="2527301" cy="2159000"/>
        </p:xfrm>
        <a:graphic>
          <a:graphicData uri="http://schemas.openxmlformats.org/presentationml/2006/ole">
            <mc:AlternateContent xmlns:mc="http://schemas.openxmlformats.org/markup-compatibility/2006">
              <mc:Choice xmlns:v="urn:schemas-microsoft-com:vml" Requires="v">
                <p:oleObj spid="_x0000_s2186" name="Picture" r:id="rId5" imgW="2162810" imgH="1477010" progId="Word.Picture.8">
                  <p:embed/>
                </p:oleObj>
              </mc:Choice>
              <mc:Fallback>
                <p:oleObj name="Picture" r:id="rId5" imgW="2162810" imgH="1477010" progId="Word.Picture.8">
                  <p:embed/>
                  <p:pic>
                    <p:nvPicPr>
                      <p:cNvPr id="0"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2900" y="2819400"/>
                        <a:ext cx="2527301" cy="2159000"/>
                      </a:xfrm>
                      <a:prstGeom prst="rect">
                        <a:avLst/>
                      </a:prstGeom>
                      <a:noFill/>
                      <a:ln>
                        <a:noFill/>
                      </a:ln>
                    </p:spPr>
                  </p:pic>
                </p:oleObj>
              </mc:Fallback>
            </mc:AlternateContent>
          </a:graphicData>
        </a:graphic>
      </p:graphicFrame>
      <p:pic>
        <p:nvPicPr>
          <p:cNvPr id="65552"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997450"/>
            <a:ext cx="288290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66"/>
                </a:solidFill>
                <a:miter lim="800000"/>
                <a:headEnd/>
                <a:tailEnd/>
              </a14:hiddenLine>
            </a:ext>
          </a:extLst>
        </p:spPr>
      </p:pic>
      <p:pic>
        <p:nvPicPr>
          <p:cNvPr id="65553"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2900" y="4997450"/>
            <a:ext cx="2514598"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sp>
        <p:nvSpPr>
          <p:cNvPr id="65554" name="Text Box 18"/>
          <p:cNvSpPr txBox="1">
            <a:spLocks noChangeArrowheads="1"/>
          </p:cNvSpPr>
          <p:nvPr/>
        </p:nvSpPr>
        <p:spPr bwMode="auto">
          <a:xfrm>
            <a:off x="159028" y="4648201"/>
            <a:ext cx="2568594" cy="307777"/>
          </a:xfrm>
          <a:prstGeom prst="rect">
            <a:avLst/>
          </a:prstGeom>
          <a:solidFill>
            <a:srgbClr val="CC0099"/>
          </a:solidFill>
          <a:ln w="9525">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pPr>
            <a:r>
              <a:rPr lang="en-US" altLang="en-US" sz="1400" b="1">
                <a:solidFill>
                  <a:schemeClr val="bg1"/>
                </a:solidFill>
              </a:rPr>
              <a:t>C¶ng Dung QuÊt</a:t>
            </a:r>
          </a:p>
        </p:txBody>
      </p:sp>
      <p:sp>
        <p:nvSpPr>
          <p:cNvPr id="65555" name="Text Box 19"/>
          <p:cNvSpPr txBox="1">
            <a:spLocks noChangeArrowheads="1"/>
          </p:cNvSpPr>
          <p:nvPr/>
        </p:nvSpPr>
        <p:spPr bwMode="auto">
          <a:xfrm>
            <a:off x="3034747" y="4648201"/>
            <a:ext cx="2146853" cy="307777"/>
          </a:xfrm>
          <a:prstGeom prst="rect">
            <a:avLst/>
          </a:prstGeom>
          <a:solidFill>
            <a:srgbClr val="CC0099"/>
          </a:solidFill>
          <a:ln w="9525">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pPr>
            <a:r>
              <a:rPr lang="en-US" altLang="en-US" sz="1400" b="1">
                <a:solidFill>
                  <a:schemeClr val="bg1"/>
                </a:solidFill>
              </a:rPr>
              <a:t>B·i biÓn B×nh ThuËn</a:t>
            </a:r>
          </a:p>
        </p:txBody>
      </p:sp>
      <p:sp>
        <p:nvSpPr>
          <p:cNvPr id="65556" name="Text Box 20"/>
          <p:cNvSpPr txBox="1">
            <a:spLocks noChangeArrowheads="1"/>
          </p:cNvSpPr>
          <p:nvPr/>
        </p:nvSpPr>
        <p:spPr bwMode="auto">
          <a:xfrm>
            <a:off x="159028" y="6534150"/>
            <a:ext cx="2406369" cy="317303"/>
          </a:xfrm>
          <a:prstGeom prst="rect">
            <a:avLst/>
          </a:prstGeom>
          <a:solidFill>
            <a:srgbClr val="CC0099"/>
          </a:solidFill>
          <a:ln w="9525">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pPr>
            <a:r>
              <a:rPr lang="en-US" altLang="en-US" sz="1400" b="1">
                <a:solidFill>
                  <a:schemeClr val="bg1"/>
                </a:solidFill>
              </a:rPr>
              <a:t>Di tÝch Mü S¬n</a:t>
            </a:r>
          </a:p>
        </p:txBody>
      </p:sp>
      <p:sp>
        <p:nvSpPr>
          <p:cNvPr id="65557" name="Text Box 21"/>
          <p:cNvSpPr txBox="1">
            <a:spLocks noChangeArrowheads="1"/>
          </p:cNvSpPr>
          <p:nvPr/>
        </p:nvSpPr>
        <p:spPr bwMode="auto">
          <a:xfrm>
            <a:off x="3034747" y="6477000"/>
            <a:ext cx="2146853" cy="307777"/>
          </a:xfrm>
          <a:prstGeom prst="rect">
            <a:avLst/>
          </a:prstGeom>
          <a:solidFill>
            <a:srgbClr val="CC0099"/>
          </a:solidFill>
          <a:ln w="9525">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pPr>
            <a:r>
              <a:rPr lang="en-US" altLang="en-US" sz="1400" b="1">
                <a:solidFill>
                  <a:schemeClr val="bg1"/>
                </a:solidFill>
              </a:rPr>
              <a:t>Cån c¸t Ninh ThuËn</a:t>
            </a:r>
          </a:p>
        </p:txBody>
      </p:sp>
      <p:sp>
        <p:nvSpPr>
          <p:cNvPr id="65559" name="AutoShape 23"/>
          <p:cNvSpPr>
            <a:spLocks noChangeArrowheads="1"/>
          </p:cNvSpPr>
          <p:nvPr/>
        </p:nvSpPr>
        <p:spPr bwMode="auto">
          <a:xfrm>
            <a:off x="2491958" y="3333751"/>
            <a:ext cx="2527300" cy="1009649"/>
          </a:xfrm>
          <a:prstGeom prst="wedgeRectCallout">
            <a:avLst>
              <a:gd name="adj1" fmla="val 212643"/>
              <a:gd name="adj2" fmla="val 30276"/>
            </a:avLst>
          </a:prstGeom>
          <a:gradFill rotWithShape="1">
            <a:gsLst>
              <a:gs pos="0">
                <a:srgbClr val="FF0000"/>
              </a:gs>
              <a:gs pos="50000">
                <a:srgbClr val="FFFF00"/>
              </a:gs>
              <a:gs pos="100000">
                <a:srgbClr val="FF0000"/>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a:r>
              <a:rPr lang="en-US" altLang="en-US" sz="2400" b="1" dirty="0" err="1" smtClean="0">
                <a:solidFill>
                  <a:srgbClr val="0000FF"/>
                </a:solidFill>
              </a:rPr>
              <a:t>Vùng</a:t>
            </a:r>
            <a:r>
              <a:rPr lang="en-US" altLang="en-US" sz="2400" b="1" dirty="0" smtClean="0">
                <a:solidFill>
                  <a:srgbClr val="0000FF"/>
                </a:solidFill>
              </a:rPr>
              <a:t> </a:t>
            </a:r>
            <a:r>
              <a:rPr lang="en-US" altLang="en-US" sz="2400" b="1" dirty="0" err="1" smtClean="0">
                <a:solidFill>
                  <a:srgbClr val="0000FF"/>
                </a:solidFill>
              </a:rPr>
              <a:t>Duyên</a:t>
            </a:r>
            <a:r>
              <a:rPr lang="en-US" altLang="en-US" sz="2400" b="1" dirty="0" smtClean="0">
                <a:solidFill>
                  <a:srgbClr val="0000FF"/>
                </a:solidFill>
              </a:rPr>
              <a:t> </a:t>
            </a:r>
            <a:r>
              <a:rPr lang="en-US" altLang="en-US" sz="2400" b="1" dirty="0" err="1" smtClean="0">
                <a:solidFill>
                  <a:srgbClr val="0000FF"/>
                </a:solidFill>
              </a:rPr>
              <a:t>hải</a:t>
            </a:r>
            <a:r>
              <a:rPr lang="en-US" altLang="en-US" sz="2400" b="1" dirty="0" smtClean="0">
                <a:solidFill>
                  <a:srgbClr val="0000FF"/>
                </a:solidFill>
              </a:rPr>
              <a:t> Nam </a:t>
            </a:r>
            <a:r>
              <a:rPr lang="en-US" altLang="en-US" sz="2400" b="1" dirty="0" err="1" smtClean="0">
                <a:solidFill>
                  <a:srgbClr val="0000FF"/>
                </a:solidFill>
              </a:rPr>
              <a:t>Trung</a:t>
            </a:r>
            <a:r>
              <a:rPr lang="en-US" altLang="en-US" sz="2400" b="1" dirty="0" smtClean="0">
                <a:solidFill>
                  <a:srgbClr val="0000FF"/>
                </a:solidFill>
              </a:rPr>
              <a:t> </a:t>
            </a:r>
            <a:r>
              <a:rPr lang="en-US" altLang="en-US" sz="2400" b="1" dirty="0" err="1" smtClean="0">
                <a:solidFill>
                  <a:srgbClr val="0000FF"/>
                </a:solidFill>
              </a:rPr>
              <a:t>Bộ</a:t>
            </a:r>
            <a:r>
              <a:rPr lang="en-US" altLang="en-US" sz="2400" b="1" dirty="0" smtClean="0">
                <a:solidFill>
                  <a:srgbClr val="0000FF"/>
                </a:solidFill>
              </a:rPr>
              <a:t> </a:t>
            </a:r>
            <a:endParaRPr lang="en-US" altLang="en-US" sz="2400" b="1" dirty="0">
              <a:solidFill>
                <a:srgbClr val="0000FF"/>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diamond(in)">
                                      <p:cBhvr>
                                        <p:cTn id="7" dur="2000"/>
                                        <p:tgtEl>
                                          <p:spTgt spid="6553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5543"/>
                                        </p:tgtEl>
                                        <p:attrNameLst>
                                          <p:attrName>style.visibility</p:attrName>
                                        </p:attrNameLst>
                                      </p:cBhvr>
                                      <p:to>
                                        <p:strVal val="visible"/>
                                      </p:to>
                                    </p:set>
                                    <p:anim calcmode="lin" valueType="num">
                                      <p:cBhvr additive="base">
                                        <p:cTn id="10" dur="500" fill="hold"/>
                                        <p:tgtEl>
                                          <p:spTgt spid="65543"/>
                                        </p:tgtEl>
                                        <p:attrNameLst>
                                          <p:attrName>ppt_x</p:attrName>
                                        </p:attrNameLst>
                                      </p:cBhvr>
                                      <p:tavLst>
                                        <p:tav tm="0">
                                          <p:val>
                                            <p:strVal val="#ppt_x"/>
                                          </p:val>
                                        </p:tav>
                                        <p:tav tm="100000">
                                          <p:val>
                                            <p:strVal val="#ppt_x"/>
                                          </p:val>
                                        </p:tav>
                                      </p:tavLst>
                                    </p:anim>
                                    <p:anim calcmode="lin" valueType="num">
                                      <p:cBhvr additive="base">
                                        <p:cTn id="11" dur="500" fill="hold"/>
                                        <p:tgtEl>
                                          <p:spTgt spid="6554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65540"/>
                                        </p:tgtEl>
                                        <p:attrNameLst>
                                          <p:attrName>style.visibility</p:attrName>
                                        </p:attrNameLst>
                                      </p:cBhvr>
                                      <p:to>
                                        <p:strVal val="visible"/>
                                      </p:to>
                                    </p:set>
                                    <p:animEffect transition="in" filter="diamond(in)">
                                      <p:cBhvr>
                                        <p:cTn id="16" dur="2000"/>
                                        <p:tgtEl>
                                          <p:spTgt spid="65540"/>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65544"/>
                                        </p:tgtEl>
                                        <p:attrNameLst>
                                          <p:attrName>style.visibility</p:attrName>
                                        </p:attrNameLst>
                                      </p:cBhvr>
                                      <p:to>
                                        <p:strVal val="visible"/>
                                      </p:to>
                                    </p:set>
                                    <p:anim calcmode="lin" valueType="num">
                                      <p:cBhvr additive="base">
                                        <p:cTn id="19" dur="500" fill="hold"/>
                                        <p:tgtEl>
                                          <p:spTgt spid="65544"/>
                                        </p:tgtEl>
                                        <p:attrNameLst>
                                          <p:attrName>ppt_x</p:attrName>
                                        </p:attrNameLst>
                                      </p:cBhvr>
                                      <p:tavLst>
                                        <p:tav tm="0">
                                          <p:val>
                                            <p:strVal val="#ppt_x"/>
                                          </p:val>
                                        </p:tav>
                                        <p:tav tm="100000">
                                          <p:val>
                                            <p:strVal val="#ppt_x"/>
                                          </p:val>
                                        </p:tav>
                                      </p:tavLst>
                                    </p:anim>
                                    <p:anim calcmode="lin" valueType="num">
                                      <p:cBhvr additive="base">
                                        <p:cTn id="20" dur="500" fill="hold"/>
                                        <p:tgtEl>
                                          <p:spTgt spid="655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65541"/>
                                        </p:tgtEl>
                                        <p:attrNameLst>
                                          <p:attrName>style.visibility</p:attrName>
                                        </p:attrNameLst>
                                      </p:cBhvr>
                                      <p:to>
                                        <p:strVal val="visible"/>
                                      </p:to>
                                    </p:set>
                                    <p:animEffect transition="in" filter="diamond(in)">
                                      <p:cBhvr>
                                        <p:cTn id="25" dur="2000"/>
                                        <p:tgtEl>
                                          <p:spTgt spid="65541"/>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65545"/>
                                        </p:tgtEl>
                                        <p:attrNameLst>
                                          <p:attrName>style.visibility</p:attrName>
                                        </p:attrNameLst>
                                      </p:cBhvr>
                                      <p:to>
                                        <p:strVal val="visible"/>
                                      </p:to>
                                    </p:set>
                                    <p:anim calcmode="lin" valueType="num">
                                      <p:cBhvr additive="base">
                                        <p:cTn id="28" dur="500" fill="hold"/>
                                        <p:tgtEl>
                                          <p:spTgt spid="65545"/>
                                        </p:tgtEl>
                                        <p:attrNameLst>
                                          <p:attrName>ppt_x</p:attrName>
                                        </p:attrNameLst>
                                      </p:cBhvr>
                                      <p:tavLst>
                                        <p:tav tm="0">
                                          <p:val>
                                            <p:strVal val="#ppt_x"/>
                                          </p:val>
                                        </p:tav>
                                        <p:tav tm="100000">
                                          <p:val>
                                            <p:strVal val="#ppt_x"/>
                                          </p:val>
                                        </p:tav>
                                      </p:tavLst>
                                    </p:anim>
                                    <p:anim calcmode="lin" valueType="num">
                                      <p:cBhvr additive="base">
                                        <p:cTn id="29" dur="500" fill="hold"/>
                                        <p:tgtEl>
                                          <p:spTgt spid="6554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65554"/>
                                        </p:tgtEl>
                                        <p:attrNameLst>
                                          <p:attrName>style.visibility</p:attrName>
                                        </p:attrNameLst>
                                      </p:cBhvr>
                                      <p:to>
                                        <p:strVal val="visible"/>
                                      </p:to>
                                    </p:set>
                                    <p:anim calcmode="lin" valueType="num">
                                      <p:cBhvr additive="base">
                                        <p:cTn id="38" dur="500" fill="hold"/>
                                        <p:tgtEl>
                                          <p:spTgt spid="65554"/>
                                        </p:tgtEl>
                                        <p:attrNameLst>
                                          <p:attrName>ppt_x</p:attrName>
                                        </p:attrNameLst>
                                      </p:cBhvr>
                                      <p:tavLst>
                                        <p:tav tm="0">
                                          <p:val>
                                            <p:strVal val="#ppt_x"/>
                                          </p:val>
                                        </p:tav>
                                        <p:tav tm="100000">
                                          <p:val>
                                            <p:strVal val="#ppt_x"/>
                                          </p:val>
                                        </p:tav>
                                      </p:tavLst>
                                    </p:anim>
                                    <p:anim calcmode="lin" valueType="num">
                                      <p:cBhvr additive="base">
                                        <p:cTn id="39" dur="500" fill="hold"/>
                                        <p:tgtEl>
                                          <p:spTgt spid="6555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65551"/>
                                        </p:tgtEl>
                                        <p:attrNameLst>
                                          <p:attrName>style.visibility</p:attrName>
                                        </p:attrNameLst>
                                      </p:cBhvr>
                                      <p:to>
                                        <p:strVal val="visible"/>
                                      </p:to>
                                    </p:set>
                                    <p:anim calcmode="lin" valueType="num">
                                      <p:cBhvr additive="base">
                                        <p:cTn id="44" dur="500" fill="hold"/>
                                        <p:tgtEl>
                                          <p:spTgt spid="65551"/>
                                        </p:tgtEl>
                                        <p:attrNameLst>
                                          <p:attrName>ppt_x</p:attrName>
                                        </p:attrNameLst>
                                      </p:cBhvr>
                                      <p:tavLst>
                                        <p:tav tm="0">
                                          <p:val>
                                            <p:strVal val="#ppt_x"/>
                                          </p:val>
                                        </p:tav>
                                        <p:tav tm="100000">
                                          <p:val>
                                            <p:strVal val="#ppt_x"/>
                                          </p:val>
                                        </p:tav>
                                      </p:tavLst>
                                    </p:anim>
                                    <p:anim calcmode="lin" valueType="num">
                                      <p:cBhvr additive="base">
                                        <p:cTn id="45" dur="500" fill="hold"/>
                                        <p:tgtEl>
                                          <p:spTgt spid="65551"/>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65555"/>
                                        </p:tgtEl>
                                        <p:attrNameLst>
                                          <p:attrName>style.visibility</p:attrName>
                                        </p:attrNameLst>
                                      </p:cBhvr>
                                      <p:to>
                                        <p:strVal val="visible"/>
                                      </p:to>
                                    </p:set>
                                    <p:anim calcmode="lin" valueType="num">
                                      <p:cBhvr additive="base">
                                        <p:cTn id="48" dur="500" fill="hold"/>
                                        <p:tgtEl>
                                          <p:spTgt spid="65555"/>
                                        </p:tgtEl>
                                        <p:attrNameLst>
                                          <p:attrName>ppt_x</p:attrName>
                                        </p:attrNameLst>
                                      </p:cBhvr>
                                      <p:tavLst>
                                        <p:tav tm="0">
                                          <p:val>
                                            <p:strVal val="#ppt_x"/>
                                          </p:val>
                                        </p:tav>
                                        <p:tav tm="100000">
                                          <p:val>
                                            <p:strVal val="#ppt_x"/>
                                          </p:val>
                                        </p:tav>
                                      </p:tavLst>
                                    </p:anim>
                                    <p:anim calcmode="lin" valueType="num">
                                      <p:cBhvr additive="base">
                                        <p:cTn id="49" dur="500" fill="hold"/>
                                        <p:tgtEl>
                                          <p:spTgt spid="6555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65552"/>
                                        </p:tgtEl>
                                        <p:attrNameLst>
                                          <p:attrName>style.visibility</p:attrName>
                                        </p:attrNameLst>
                                      </p:cBhvr>
                                      <p:to>
                                        <p:strVal val="visible"/>
                                      </p:to>
                                    </p:set>
                                    <p:anim calcmode="lin" valueType="num">
                                      <p:cBhvr additive="base">
                                        <p:cTn id="54" dur="500" fill="hold"/>
                                        <p:tgtEl>
                                          <p:spTgt spid="65552"/>
                                        </p:tgtEl>
                                        <p:attrNameLst>
                                          <p:attrName>ppt_x</p:attrName>
                                        </p:attrNameLst>
                                      </p:cBhvr>
                                      <p:tavLst>
                                        <p:tav tm="0">
                                          <p:val>
                                            <p:strVal val="#ppt_x"/>
                                          </p:val>
                                        </p:tav>
                                        <p:tav tm="100000">
                                          <p:val>
                                            <p:strVal val="#ppt_x"/>
                                          </p:val>
                                        </p:tav>
                                      </p:tavLst>
                                    </p:anim>
                                    <p:anim calcmode="lin" valueType="num">
                                      <p:cBhvr additive="base">
                                        <p:cTn id="55" dur="500" fill="hold"/>
                                        <p:tgtEl>
                                          <p:spTgt spid="65552"/>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65556"/>
                                        </p:tgtEl>
                                        <p:attrNameLst>
                                          <p:attrName>style.visibility</p:attrName>
                                        </p:attrNameLst>
                                      </p:cBhvr>
                                      <p:to>
                                        <p:strVal val="visible"/>
                                      </p:to>
                                    </p:set>
                                    <p:anim calcmode="lin" valueType="num">
                                      <p:cBhvr additive="base">
                                        <p:cTn id="58" dur="500" fill="hold"/>
                                        <p:tgtEl>
                                          <p:spTgt spid="65556"/>
                                        </p:tgtEl>
                                        <p:attrNameLst>
                                          <p:attrName>ppt_x</p:attrName>
                                        </p:attrNameLst>
                                      </p:cBhvr>
                                      <p:tavLst>
                                        <p:tav tm="0">
                                          <p:val>
                                            <p:strVal val="#ppt_x"/>
                                          </p:val>
                                        </p:tav>
                                        <p:tav tm="100000">
                                          <p:val>
                                            <p:strVal val="#ppt_x"/>
                                          </p:val>
                                        </p:tav>
                                      </p:tavLst>
                                    </p:anim>
                                    <p:anim calcmode="lin" valueType="num">
                                      <p:cBhvr additive="base">
                                        <p:cTn id="59" dur="500" fill="hold"/>
                                        <p:tgtEl>
                                          <p:spTgt spid="6555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65553"/>
                                        </p:tgtEl>
                                        <p:attrNameLst>
                                          <p:attrName>style.visibility</p:attrName>
                                        </p:attrNameLst>
                                      </p:cBhvr>
                                      <p:to>
                                        <p:strVal val="visible"/>
                                      </p:to>
                                    </p:set>
                                    <p:anim calcmode="lin" valueType="num">
                                      <p:cBhvr additive="base">
                                        <p:cTn id="64" dur="500" fill="hold"/>
                                        <p:tgtEl>
                                          <p:spTgt spid="65553"/>
                                        </p:tgtEl>
                                        <p:attrNameLst>
                                          <p:attrName>ppt_x</p:attrName>
                                        </p:attrNameLst>
                                      </p:cBhvr>
                                      <p:tavLst>
                                        <p:tav tm="0">
                                          <p:val>
                                            <p:strVal val="#ppt_x"/>
                                          </p:val>
                                        </p:tav>
                                        <p:tav tm="100000">
                                          <p:val>
                                            <p:strVal val="#ppt_x"/>
                                          </p:val>
                                        </p:tav>
                                      </p:tavLst>
                                    </p:anim>
                                    <p:anim calcmode="lin" valueType="num">
                                      <p:cBhvr additive="base">
                                        <p:cTn id="65" dur="500" fill="hold"/>
                                        <p:tgtEl>
                                          <p:spTgt spid="65553"/>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65557"/>
                                        </p:tgtEl>
                                        <p:attrNameLst>
                                          <p:attrName>style.visibility</p:attrName>
                                        </p:attrNameLst>
                                      </p:cBhvr>
                                      <p:to>
                                        <p:strVal val="visible"/>
                                      </p:to>
                                    </p:set>
                                    <p:anim calcmode="lin" valueType="num">
                                      <p:cBhvr additive="base">
                                        <p:cTn id="68" dur="500" fill="hold"/>
                                        <p:tgtEl>
                                          <p:spTgt spid="65557"/>
                                        </p:tgtEl>
                                        <p:attrNameLst>
                                          <p:attrName>ppt_x</p:attrName>
                                        </p:attrNameLst>
                                      </p:cBhvr>
                                      <p:tavLst>
                                        <p:tav tm="0">
                                          <p:val>
                                            <p:strVal val="#ppt_x"/>
                                          </p:val>
                                        </p:tav>
                                        <p:tav tm="100000">
                                          <p:val>
                                            <p:strVal val="#ppt_x"/>
                                          </p:val>
                                        </p:tav>
                                      </p:tavLst>
                                    </p:anim>
                                    <p:anim calcmode="lin" valueType="num">
                                      <p:cBhvr additive="base">
                                        <p:cTn id="69" dur="500" fill="hold"/>
                                        <p:tgtEl>
                                          <p:spTgt spid="65557"/>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 presetClass="entr" presetSubtype="10" fill="hold" nodeType="clickEffect">
                                  <p:stCondLst>
                                    <p:cond delay="0"/>
                                  </p:stCondLst>
                                  <p:childTnLst>
                                    <p:set>
                                      <p:cBhvr>
                                        <p:cTn id="73" dur="1" fill="hold">
                                          <p:stCondLst>
                                            <p:cond delay="0"/>
                                          </p:stCondLst>
                                        </p:cTn>
                                        <p:tgtEl>
                                          <p:spTgt spid="65542"/>
                                        </p:tgtEl>
                                        <p:attrNameLst>
                                          <p:attrName>style.visibility</p:attrName>
                                        </p:attrNameLst>
                                      </p:cBhvr>
                                      <p:to>
                                        <p:strVal val="visible"/>
                                      </p:to>
                                    </p:set>
                                    <p:animEffect transition="in" filter="checkerboard(across)">
                                      <p:cBhvr>
                                        <p:cTn id="74" dur="500"/>
                                        <p:tgtEl>
                                          <p:spTgt spid="6554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5559"/>
                                        </p:tgtEl>
                                        <p:attrNameLst>
                                          <p:attrName>style.visibility</p:attrName>
                                        </p:attrNameLst>
                                      </p:cBhvr>
                                      <p:to>
                                        <p:strVal val="visible"/>
                                      </p:to>
                                    </p:set>
                                    <p:anim calcmode="lin" valueType="num">
                                      <p:cBhvr additive="base">
                                        <p:cTn id="79" dur="500" fill="hold"/>
                                        <p:tgtEl>
                                          <p:spTgt spid="65559"/>
                                        </p:tgtEl>
                                        <p:attrNameLst>
                                          <p:attrName>ppt_x</p:attrName>
                                        </p:attrNameLst>
                                      </p:cBhvr>
                                      <p:tavLst>
                                        <p:tav tm="0">
                                          <p:val>
                                            <p:strVal val="#ppt_x"/>
                                          </p:val>
                                        </p:tav>
                                        <p:tav tm="100000">
                                          <p:val>
                                            <p:strVal val="#ppt_x"/>
                                          </p:val>
                                        </p:tav>
                                      </p:tavLst>
                                    </p:anim>
                                    <p:anim calcmode="lin" valueType="num">
                                      <p:cBhvr additive="base">
                                        <p:cTn id="80" dur="500" fill="hold"/>
                                        <p:tgtEl>
                                          <p:spTgt spid="655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3" grpId="0" animBg="1"/>
      <p:bldP spid="65544" grpId="0" animBg="1"/>
      <p:bldP spid="65545" grpId="0" animBg="1"/>
      <p:bldP spid="65554" grpId="0" animBg="1"/>
      <p:bldP spid="65555" grpId="0" animBg="1"/>
      <p:bldP spid="65556" grpId="0" animBg="1"/>
      <p:bldP spid="65557" grpId="0" animBg="1"/>
      <p:bldP spid="6555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93" name="Picture 9" descr="chien_ham_ly_thai_to_giaoduc"/>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3429000"/>
            <a:ext cx="6286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994" name="Picture 10" descr="269546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2253" y="3429000"/>
            <a:ext cx="580974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995" name="Text Box 11"/>
          <p:cNvSpPr txBox="1">
            <a:spLocks noChangeArrowheads="1"/>
          </p:cNvSpPr>
          <p:nvPr/>
        </p:nvSpPr>
        <p:spPr bwMode="auto">
          <a:xfrm>
            <a:off x="7715755" y="5791603"/>
            <a:ext cx="2667000" cy="3888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1840" b="1">
                <a:solidFill>
                  <a:srgbClr val="FF0000"/>
                </a:solidFill>
                <a:latin typeface="Times New Roman" panose="02020603050405020304" pitchFamily="18" charset="0"/>
              </a:rPr>
              <a:t>CẢNG NHA TRANG</a:t>
            </a:r>
          </a:p>
        </p:txBody>
      </p:sp>
      <p:pic>
        <p:nvPicPr>
          <p:cNvPr id="553996" name="Picture 12" descr="1317261386-cang-da-nang1[1]"/>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0" y="0"/>
            <a:ext cx="6286500" cy="335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997" name="Text Box 13"/>
          <p:cNvSpPr txBox="1">
            <a:spLocks noChangeArrowheads="1"/>
          </p:cNvSpPr>
          <p:nvPr/>
        </p:nvSpPr>
        <p:spPr bwMode="auto">
          <a:xfrm>
            <a:off x="2095500" y="304397"/>
            <a:ext cx="2381754" cy="3888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1840" b="1">
                <a:solidFill>
                  <a:srgbClr val="FF0000"/>
                </a:solidFill>
                <a:latin typeface="Times New Roman" panose="02020603050405020304" pitchFamily="18" charset="0"/>
              </a:rPr>
              <a:t>CẢNG ĐÀ NẴNG</a:t>
            </a:r>
          </a:p>
        </p:txBody>
      </p:sp>
      <p:sp>
        <p:nvSpPr>
          <p:cNvPr id="553999" name="Text Box 15"/>
          <p:cNvSpPr txBox="1">
            <a:spLocks noChangeArrowheads="1"/>
          </p:cNvSpPr>
          <p:nvPr/>
        </p:nvSpPr>
        <p:spPr bwMode="auto">
          <a:xfrm>
            <a:off x="1619755" y="5836961"/>
            <a:ext cx="3429000" cy="3888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1840" b="1">
                <a:solidFill>
                  <a:srgbClr val="FF0000"/>
                </a:solidFill>
                <a:latin typeface="Times New Roman" panose="02020603050405020304" pitchFamily="18" charset="0"/>
              </a:rPr>
              <a:t>QUÂN CẢNG CAM RANH</a:t>
            </a:r>
          </a:p>
        </p:txBody>
      </p:sp>
      <p:pic>
        <p:nvPicPr>
          <p:cNvPr id="554003" name="Picture 19" descr="DSC025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2254" y="0"/>
            <a:ext cx="5809746" cy="335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4004" name="Text Box 20"/>
          <p:cNvSpPr txBox="1">
            <a:spLocks noChangeArrowheads="1"/>
          </p:cNvSpPr>
          <p:nvPr/>
        </p:nvSpPr>
        <p:spPr bwMode="auto">
          <a:xfrm>
            <a:off x="7239000" y="286254"/>
            <a:ext cx="2762754" cy="3888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1840">
                <a:solidFill>
                  <a:srgbClr val="0066FF"/>
                </a:solidFill>
                <a:latin typeface="Times New Roman" panose="02020603050405020304" pitchFamily="18" charset="0"/>
              </a:rPr>
              <a:t> </a:t>
            </a:r>
            <a:r>
              <a:rPr lang="en-US" altLang="en-US" sz="1840" b="1">
                <a:solidFill>
                  <a:srgbClr val="FF0000"/>
                </a:solidFill>
                <a:latin typeface="Times New Roman" panose="02020603050405020304" pitchFamily="18" charset="0"/>
              </a:rPr>
              <a:t>CẢNG DUNG QUẤT</a:t>
            </a:r>
          </a:p>
        </p:txBody>
      </p:sp>
      <p:sp>
        <p:nvSpPr>
          <p:cNvPr id="28684" name="Rectangle 12"/>
          <p:cNvSpPr>
            <a:spLocks noChangeArrowheads="1"/>
          </p:cNvSpPr>
          <p:nvPr/>
        </p:nvSpPr>
        <p:spPr bwMode="auto">
          <a:xfrm>
            <a:off x="1619754" y="3276802"/>
            <a:ext cx="9334500" cy="837595"/>
          </a:xfrm>
          <a:prstGeom prst="rect">
            <a:avLst/>
          </a:prstGeom>
          <a:solidFill>
            <a:schemeClr val="bg1"/>
          </a:solidFill>
          <a:ln w="9525">
            <a:solidFill>
              <a:srgbClr val="E5E006"/>
            </a:solidFill>
            <a:miter lim="800000"/>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680" b="1">
                <a:solidFill>
                  <a:srgbClr val="FF0000"/>
                </a:solidFill>
                <a:latin typeface="Times New Roman" panose="02020603050405020304" pitchFamily="18" charset="0"/>
              </a:rPr>
              <a:t>Nhiều vũng, vịnh để xây dựng cảng nước sâu</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53996"/>
                                        </p:tgtEl>
                                        <p:attrNameLst>
                                          <p:attrName>style.visibility</p:attrName>
                                        </p:attrNameLst>
                                      </p:cBhvr>
                                      <p:to>
                                        <p:strVal val="visible"/>
                                      </p:to>
                                    </p:set>
                                    <p:animEffect transition="in" filter="box(in)">
                                      <p:cBhvr>
                                        <p:cTn id="7" dur="2000"/>
                                        <p:tgtEl>
                                          <p:spTgt spid="55399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54003"/>
                                        </p:tgtEl>
                                        <p:attrNameLst>
                                          <p:attrName>style.visibility</p:attrName>
                                        </p:attrNameLst>
                                      </p:cBhvr>
                                      <p:to>
                                        <p:strVal val="visible"/>
                                      </p:to>
                                    </p:set>
                                    <p:animEffect transition="in" filter="box(in)">
                                      <p:cBhvr>
                                        <p:cTn id="12" dur="2000"/>
                                        <p:tgtEl>
                                          <p:spTgt spid="55400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53993"/>
                                        </p:tgtEl>
                                        <p:attrNameLst>
                                          <p:attrName>style.visibility</p:attrName>
                                        </p:attrNameLst>
                                      </p:cBhvr>
                                      <p:to>
                                        <p:strVal val="visible"/>
                                      </p:to>
                                    </p:set>
                                    <p:animEffect transition="in" filter="box(in)">
                                      <p:cBhvr>
                                        <p:cTn id="17" dur="2000"/>
                                        <p:tgtEl>
                                          <p:spTgt spid="55399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53994"/>
                                        </p:tgtEl>
                                        <p:attrNameLst>
                                          <p:attrName>style.visibility</p:attrName>
                                        </p:attrNameLst>
                                      </p:cBhvr>
                                      <p:to>
                                        <p:strVal val="visible"/>
                                      </p:to>
                                    </p:set>
                                    <p:animEffect transition="in" filter="box(in)">
                                      <p:cBhvr>
                                        <p:cTn id="22" dur="2000"/>
                                        <p:tgtEl>
                                          <p:spTgt spid="55399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53997"/>
                                        </p:tgtEl>
                                        <p:attrNameLst>
                                          <p:attrName>style.visibility</p:attrName>
                                        </p:attrNameLst>
                                      </p:cBhvr>
                                      <p:to>
                                        <p:strVal val="visible"/>
                                      </p:to>
                                    </p:set>
                                    <p:animEffect transition="in" filter="box(in)">
                                      <p:cBhvr>
                                        <p:cTn id="27" dur="2000"/>
                                        <p:tgtEl>
                                          <p:spTgt spid="55399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54004"/>
                                        </p:tgtEl>
                                        <p:attrNameLst>
                                          <p:attrName>style.visibility</p:attrName>
                                        </p:attrNameLst>
                                      </p:cBhvr>
                                      <p:to>
                                        <p:strVal val="visible"/>
                                      </p:to>
                                    </p:set>
                                    <p:animEffect transition="in" filter="box(in)">
                                      <p:cBhvr>
                                        <p:cTn id="32" dur="2000"/>
                                        <p:tgtEl>
                                          <p:spTgt spid="55400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553999"/>
                                        </p:tgtEl>
                                        <p:attrNameLst>
                                          <p:attrName>style.visibility</p:attrName>
                                        </p:attrNameLst>
                                      </p:cBhvr>
                                      <p:to>
                                        <p:strVal val="visible"/>
                                      </p:to>
                                    </p:set>
                                    <p:animEffect transition="in" filter="box(in)">
                                      <p:cBhvr>
                                        <p:cTn id="37" dur="2000"/>
                                        <p:tgtEl>
                                          <p:spTgt spid="553999"/>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553995"/>
                                        </p:tgtEl>
                                        <p:attrNameLst>
                                          <p:attrName>style.visibility</p:attrName>
                                        </p:attrNameLst>
                                      </p:cBhvr>
                                      <p:to>
                                        <p:strVal val="visible"/>
                                      </p:to>
                                    </p:set>
                                    <p:animEffect transition="in" filter="box(in)">
                                      <p:cBhvr>
                                        <p:cTn id="42" dur="2000"/>
                                        <p:tgtEl>
                                          <p:spTgt spid="553995"/>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8684"/>
                                        </p:tgtEl>
                                        <p:attrNameLst>
                                          <p:attrName>style.visibility</p:attrName>
                                        </p:attrNameLst>
                                      </p:cBhvr>
                                      <p:to>
                                        <p:strVal val="visible"/>
                                      </p:to>
                                    </p:set>
                                    <p:animEffect transition="in" filter="box(in)">
                                      <p:cBhvr>
                                        <p:cTn id="47" dur="2000"/>
                                        <p:tgtEl>
                                          <p:spTgt spid="28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95" grpId="0" animBg="1"/>
      <p:bldP spid="553997" grpId="0" animBg="1"/>
      <p:bldP spid="553999" grpId="0" animBg="1"/>
      <p:bldP spid="554004" grpId="0" animBg="1"/>
      <p:bldP spid="2868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333500" y="5703913"/>
            <a:ext cx="9824357" cy="4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endParaRPr lang="vi-VN" altLang="en-US" sz="2030">
              <a:latin typeface=".VnTime" panose="020B7200000000000000" pitchFamily="34" charset="0"/>
            </a:endParaRPr>
          </a:p>
        </p:txBody>
      </p:sp>
      <p:pic>
        <p:nvPicPr>
          <p:cNvPr id="23559" name="Picture 9" descr="Luoc do tu nhien vung Duyen Hai Nam Trung Bo .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522" y="0"/>
            <a:ext cx="6534978" cy="68580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9900" name="Line 28"/>
          <p:cNvSpPr>
            <a:spLocks noChangeShapeType="1"/>
          </p:cNvSpPr>
          <p:nvPr/>
        </p:nvSpPr>
        <p:spPr bwMode="auto">
          <a:xfrm flipH="1">
            <a:off x="3326294" y="332088"/>
            <a:ext cx="967409" cy="873861"/>
          </a:xfrm>
          <a:prstGeom prst="line">
            <a:avLst/>
          </a:prstGeom>
          <a:noFill/>
          <a:ln w="76200">
            <a:solidFill>
              <a:srgbClr val="0000FF"/>
            </a:solidFill>
            <a:round/>
            <a:tailEnd type="triangle" w="med" len="med"/>
          </a:ln>
          <a:extLst>
            <a:ext uri="{909E8E84-426E-40DD-AFC4-6F175D3DCCD1}">
              <a14:hiddenFill xmlns:a14="http://schemas.microsoft.com/office/drawing/2010/main">
                <a:noFill/>
              </a14:hiddenFill>
            </a:ext>
          </a:extLst>
        </p:spPr>
        <p:txBody>
          <a:bodyPr wrap="square" lIns="104503" tIns="52251" rIns="104503" bIns="52251">
            <a:spAutoFit/>
          </a:bodyPr>
          <a:lstStyle/>
          <a:p>
            <a:endParaRPr lang="en-US" sz="1145"/>
          </a:p>
        </p:txBody>
      </p:sp>
      <p:sp>
        <p:nvSpPr>
          <p:cNvPr id="79901" name="Line 29"/>
          <p:cNvSpPr>
            <a:spLocks noChangeShapeType="1"/>
          </p:cNvSpPr>
          <p:nvPr/>
        </p:nvSpPr>
        <p:spPr bwMode="auto">
          <a:xfrm flipH="1">
            <a:off x="4085367" y="2160104"/>
            <a:ext cx="887119" cy="873861"/>
          </a:xfrm>
          <a:prstGeom prst="line">
            <a:avLst/>
          </a:prstGeom>
          <a:noFill/>
          <a:ln w="76200">
            <a:solidFill>
              <a:srgbClr val="0000FF"/>
            </a:solidFill>
            <a:round/>
            <a:tailEnd type="triangle" w="med" len="med"/>
          </a:ln>
          <a:extLst>
            <a:ext uri="{909E8E84-426E-40DD-AFC4-6F175D3DCCD1}">
              <a14:hiddenFill xmlns:a14="http://schemas.microsoft.com/office/drawing/2010/main">
                <a:noFill/>
              </a14:hiddenFill>
            </a:ext>
          </a:extLst>
        </p:spPr>
        <p:txBody>
          <a:bodyPr wrap="square" lIns="104503" tIns="52251" rIns="104503" bIns="52251">
            <a:spAutoFit/>
          </a:bodyPr>
          <a:lstStyle/>
          <a:p>
            <a:endParaRPr lang="en-US" sz="1145"/>
          </a:p>
        </p:txBody>
      </p:sp>
      <p:sp>
        <p:nvSpPr>
          <p:cNvPr id="79902" name="Line 30"/>
          <p:cNvSpPr>
            <a:spLocks noChangeShapeType="1"/>
          </p:cNvSpPr>
          <p:nvPr/>
        </p:nvSpPr>
        <p:spPr bwMode="auto">
          <a:xfrm flipV="1">
            <a:off x="1666461" y="2024346"/>
            <a:ext cx="884968" cy="564444"/>
          </a:xfrm>
          <a:prstGeom prst="line">
            <a:avLst/>
          </a:prstGeom>
          <a:noFill/>
          <a:ln w="76200">
            <a:solidFill>
              <a:srgbClr val="FF0000"/>
            </a:solidFill>
            <a:round/>
            <a:tailEnd type="triangle" w="med" len="med"/>
          </a:ln>
          <a:extLst>
            <a:ext uri="{909E8E84-426E-40DD-AFC4-6F175D3DCCD1}">
              <a14:hiddenFill xmlns:a14="http://schemas.microsoft.com/office/drawing/2010/main">
                <a:noFill/>
              </a14:hiddenFill>
            </a:ext>
          </a:extLst>
        </p:spPr>
        <p:txBody>
          <a:bodyPr lIns="104503" tIns="52251" rIns="104503" bIns="52251">
            <a:spAutoFit/>
          </a:bodyPr>
          <a:lstStyle/>
          <a:p>
            <a:endParaRPr lang="en-US" sz="1145"/>
          </a:p>
        </p:txBody>
      </p:sp>
      <p:sp>
        <p:nvSpPr>
          <p:cNvPr id="79903" name="Line 31"/>
          <p:cNvSpPr>
            <a:spLocks noChangeShapeType="1"/>
          </p:cNvSpPr>
          <p:nvPr/>
        </p:nvSpPr>
        <p:spPr bwMode="auto">
          <a:xfrm flipV="1">
            <a:off x="1905000" y="3429000"/>
            <a:ext cx="809373" cy="549325"/>
          </a:xfrm>
          <a:prstGeom prst="line">
            <a:avLst/>
          </a:prstGeom>
          <a:noFill/>
          <a:ln w="76200">
            <a:solidFill>
              <a:srgbClr val="FF0000"/>
            </a:solidFill>
            <a:round/>
            <a:tailEnd type="triangle" w="med" len="med"/>
          </a:ln>
          <a:extLst>
            <a:ext uri="{909E8E84-426E-40DD-AFC4-6F175D3DCCD1}">
              <a14:hiddenFill xmlns:a14="http://schemas.microsoft.com/office/drawing/2010/main">
                <a:noFill/>
              </a14:hiddenFill>
            </a:ext>
          </a:extLst>
        </p:spPr>
        <p:txBody>
          <a:bodyPr lIns="104503" tIns="52251" rIns="104503" bIns="52251">
            <a:spAutoFit/>
          </a:bodyPr>
          <a:lstStyle/>
          <a:p>
            <a:endParaRPr lang="en-US" sz="1145"/>
          </a:p>
        </p:txBody>
      </p:sp>
      <p:sp>
        <p:nvSpPr>
          <p:cNvPr id="79904" name="Rectangle 32"/>
          <p:cNvSpPr>
            <a:spLocks noChangeArrowheads="1"/>
          </p:cNvSpPr>
          <p:nvPr/>
        </p:nvSpPr>
        <p:spPr bwMode="auto">
          <a:xfrm>
            <a:off x="6667500" y="1099930"/>
            <a:ext cx="5143500" cy="5022220"/>
          </a:xfrm>
          <a:prstGeom prst="rect">
            <a:avLst/>
          </a:prstGeom>
          <a:noFill/>
          <a:ln w="9525">
            <a:noFill/>
            <a:miter lim="800000"/>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4400" b="1">
                <a:solidFill>
                  <a:srgbClr val="FF0000"/>
                </a:solidFill>
                <a:latin typeface="Times New Roman" panose="02020603050405020304" pitchFamily="18" charset="0"/>
              </a:rPr>
              <a:t>Đặc điểm khí </a:t>
            </a:r>
          </a:p>
          <a:p>
            <a:pPr algn="ctr" eaLnBrk="1" hangingPunct="1">
              <a:spcBef>
                <a:spcPct val="0"/>
              </a:spcBef>
              <a:buFontTx/>
              <a:buNone/>
            </a:pPr>
            <a:r>
              <a:rPr lang="en-US" altLang="en-US" sz="4400" b="1">
                <a:solidFill>
                  <a:srgbClr val="FF0000"/>
                </a:solidFill>
                <a:latin typeface="Times New Roman" panose="02020603050405020304" pitchFamily="18" charset="0"/>
              </a:rPr>
              <a:t>hậu của vùng IV</a:t>
            </a:r>
          </a:p>
          <a:p>
            <a:pPr algn="ctr" eaLnBrk="1" hangingPunct="1">
              <a:spcBef>
                <a:spcPct val="0"/>
              </a:spcBef>
              <a:buFontTx/>
              <a:buNone/>
            </a:pPr>
            <a:r>
              <a:rPr lang="en-US" altLang="en-US" sz="4400" b="1">
                <a:solidFill>
                  <a:srgbClr val="FF0000"/>
                </a:solidFill>
                <a:latin typeface="Times New Roman" panose="02020603050405020304" pitchFamily="18" charset="0"/>
              </a:rPr>
              <a:t>có gì khác biệt</a:t>
            </a:r>
          </a:p>
          <a:p>
            <a:pPr algn="ctr" eaLnBrk="1" hangingPunct="1">
              <a:spcBef>
                <a:spcPct val="0"/>
              </a:spcBef>
              <a:buFontTx/>
              <a:buNone/>
            </a:pPr>
            <a:r>
              <a:rPr lang="en-US" altLang="en-US" sz="4400" b="1">
                <a:solidFill>
                  <a:srgbClr val="FF0000"/>
                </a:solidFill>
                <a:latin typeface="Times New Roman" panose="02020603050405020304" pitchFamily="18" charset="0"/>
              </a:rPr>
              <a:t>so với các </a:t>
            </a:r>
          </a:p>
          <a:p>
            <a:pPr algn="ctr" eaLnBrk="1" hangingPunct="1">
              <a:spcBef>
                <a:spcPct val="0"/>
              </a:spcBef>
              <a:buFontTx/>
              <a:buNone/>
            </a:pPr>
            <a:r>
              <a:rPr lang="en-US" altLang="en-US" sz="4400" b="1">
                <a:solidFill>
                  <a:srgbClr val="FF0000"/>
                </a:solidFill>
                <a:latin typeface="Times New Roman" panose="02020603050405020304" pitchFamily="18" charset="0"/>
              </a:rPr>
              <a:t>vùng khác </a:t>
            </a:r>
          </a:p>
          <a:p>
            <a:pPr algn="ctr" eaLnBrk="1" hangingPunct="1">
              <a:spcBef>
                <a:spcPct val="0"/>
              </a:spcBef>
              <a:buFontTx/>
              <a:buNone/>
            </a:pPr>
            <a:r>
              <a:rPr lang="en-US" altLang="en-US" sz="4400" b="1">
                <a:solidFill>
                  <a:srgbClr val="FF0000"/>
                </a:solidFill>
                <a:latin typeface="Times New Roman" panose="02020603050405020304" pitchFamily="18" charset="0"/>
              </a:rPr>
              <a:t>trong cả nước?</a:t>
            </a:r>
          </a:p>
          <a:p>
            <a:pPr algn="ctr" eaLnBrk="1" hangingPunct="1">
              <a:spcBef>
                <a:spcPct val="0"/>
              </a:spcBef>
              <a:buFontTx/>
              <a:buNone/>
            </a:pPr>
            <a:r>
              <a:rPr lang="en-US" altLang="en-US" sz="4400" b="1">
                <a:solidFill>
                  <a:srgbClr val="FF0000"/>
                </a:solidFill>
                <a:latin typeface="Times New Roman" panose="02020603050405020304" pitchFamily="18" charset="0"/>
              </a:rPr>
              <a:t> </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3559"/>
                                        </p:tgtEl>
                                        <p:attrNameLst>
                                          <p:attrName>style.visibility</p:attrName>
                                        </p:attrNameLst>
                                      </p:cBhvr>
                                      <p:to>
                                        <p:strVal val="visible"/>
                                      </p:to>
                                    </p:set>
                                    <p:animEffect transition="in" filter="box(in)">
                                      <p:cBhvr>
                                        <p:cTn id="7" dur="2000"/>
                                        <p:tgtEl>
                                          <p:spTgt spid="2355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9904"/>
                                        </p:tgtEl>
                                        <p:attrNameLst>
                                          <p:attrName>style.visibility</p:attrName>
                                        </p:attrNameLst>
                                      </p:cBhvr>
                                      <p:to>
                                        <p:strVal val="visible"/>
                                      </p:to>
                                    </p:set>
                                    <p:animEffect transition="in" filter="box(in)">
                                      <p:cBhvr>
                                        <p:cTn id="12" dur="2000"/>
                                        <p:tgtEl>
                                          <p:spTgt spid="7990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repeatCount="indefinite" fill="hold" grpId="0" nodeType="clickEffect">
                                  <p:stCondLst>
                                    <p:cond delay="0"/>
                                  </p:stCondLst>
                                  <p:childTnLst>
                                    <p:set>
                                      <p:cBhvr>
                                        <p:cTn id="16" dur="1" fill="hold">
                                          <p:stCondLst>
                                            <p:cond delay="0"/>
                                          </p:stCondLst>
                                        </p:cTn>
                                        <p:tgtEl>
                                          <p:spTgt spid="79902"/>
                                        </p:tgtEl>
                                        <p:attrNameLst>
                                          <p:attrName>style.visibility</p:attrName>
                                        </p:attrNameLst>
                                      </p:cBhvr>
                                      <p:to>
                                        <p:strVal val="visible"/>
                                      </p:to>
                                    </p:set>
                                    <p:animEffect transition="in" filter="box(in)">
                                      <p:cBhvr>
                                        <p:cTn id="17" dur="500"/>
                                        <p:tgtEl>
                                          <p:spTgt spid="7990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repeatCount="indefinite" fill="hold" grpId="0" nodeType="clickEffect">
                                  <p:stCondLst>
                                    <p:cond delay="0"/>
                                  </p:stCondLst>
                                  <p:childTnLst>
                                    <p:set>
                                      <p:cBhvr>
                                        <p:cTn id="21" dur="1" fill="hold">
                                          <p:stCondLst>
                                            <p:cond delay="0"/>
                                          </p:stCondLst>
                                        </p:cTn>
                                        <p:tgtEl>
                                          <p:spTgt spid="79903"/>
                                        </p:tgtEl>
                                        <p:attrNameLst>
                                          <p:attrName>style.visibility</p:attrName>
                                        </p:attrNameLst>
                                      </p:cBhvr>
                                      <p:to>
                                        <p:strVal val="visible"/>
                                      </p:to>
                                    </p:set>
                                    <p:animEffect transition="in" filter="box(in)">
                                      <p:cBhvr>
                                        <p:cTn id="22" dur="500"/>
                                        <p:tgtEl>
                                          <p:spTgt spid="7990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repeatCount="indefinite" fill="hold" grpId="0" nodeType="clickEffect">
                                  <p:stCondLst>
                                    <p:cond delay="0"/>
                                  </p:stCondLst>
                                  <p:childTnLst>
                                    <p:set>
                                      <p:cBhvr>
                                        <p:cTn id="26" dur="1" fill="hold">
                                          <p:stCondLst>
                                            <p:cond delay="0"/>
                                          </p:stCondLst>
                                        </p:cTn>
                                        <p:tgtEl>
                                          <p:spTgt spid="79900"/>
                                        </p:tgtEl>
                                        <p:attrNameLst>
                                          <p:attrName>style.visibility</p:attrName>
                                        </p:attrNameLst>
                                      </p:cBhvr>
                                      <p:to>
                                        <p:strVal val="visible"/>
                                      </p:to>
                                    </p:set>
                                    <p:animEffect transition="in" filter="box(in)">
                                      <p:cBhvr>
                                        <p:cTn id="27" dur="500"/>
                                        <p:tgtEl>
                                          <p:spTgt spid="7990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repeatCount="indefinite" fill="hold" grpId="0" nodeType="clickEffect">
                                  <p:stCondLst>
                                    <p:cond delay="0"/>
                                  </p:stCondLst>
                                  <p:childTnLst>
                                    <p:set>
                                      <p:cBhvr>
                                        <p:cTn id="31" dur="1" fill="hold">
                                          <p:stCondLst>
                                            <p:cond delay="0"/>
                                          </p:stCondLst>
                                        </p:cTn>
                                        <p:tgtEl>
                                          <p:spTgt spid="79901"/>
                                        </p:tgtEl>
                                        <p:attrNameLst>
                                          <p:attrName>style.visibility</p:attrName>
                                        </p:attrNameLst>
                                      </p:cBhvr>
                                      <p:to>
                                        <p:strVal val="visible"/>
                                      </p:to>
                                    </p:set>
                                    <p:animEffect transition="in" filter="box(in)">
                                      <p:cBhvr>
                                        <p:cTn id="32" dur="500"/>
                                        <p:tgtEl>
                                          <p:spTgt spid="79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00" grpId="0" animBg="1"/>
      <p:bldP spid="79901" grpId="0" animBg="1"/>
      <p:bldP spid="79902" grpId="0" animBg="1"/>
      <p:bldP spid="79903" grpId="0" animBg="1"/>
      <p:bldP spid="7990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9" descr="Luoc do tu nhien vung Duyen Hai Nam Trung Bo .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86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11"/>
          <p:cNvSpPr txBox="1">
            <a:spLocks noChangeArrowheads="1"/>
          </p:cNvSpPr>
          <p:nvPr/>
        </p:nvSpPr>
        <p:spPr bwMode="auto">
          <a:xfrm>
            <a:off x="6382254" y="152199"/>
            <a:ext cx="5428746" cy="136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2730" b="1" i="1">
                <a:latin typeface="Times New Roman" panose="02020603050405020304" pitchFamily="18" charset="0"/>
                <a:cs typeface="Times New Roman" panose="02020603050405020304" pitchFamily="18" charset="0"/>
              </a:rPr>
              <a:t> </a:t>
            </a:r>
            <a:r>
              <a:rPr lang="en-US" altLang="en-US" sz="2730" b="1" i="1">
                <a:solidFill>
                  <a:srgbClr val="FF0000"/>
                </a:solidFill>
                <a:latin typeface="Times New Roman" panose="02020603050405020304" pitchFamily="18" charset="0"/>
                <a:cs typeface="Times New Roman" panose="02020603050405020304" pitchFamily="18" charset="0"/>
              </a:rPr>
              <a:t>Đặc điểm khí hậu của vùng có gì khác biệt so với các vùng khác trong cả nước?</a:t>
            </a:r>
          </a:p>
        </p:txBody>
      </p:sp>
      <p:sp>
        <p:nvSpPr>
          <p:cNvPr id="13" name="TextBox 12"/>
          <p:cNvSpPr txBox="1">
            <a:spLocks noChangeArrowheads="1"/>
          </p:cNvSpPr>
          <p:nvPr/>
        </p:nvSpPr>
        <p:spPr bwMode="auto">
          <a:xfrm>
            <a:off x="6382253" y="1600603"/>
            <a:ext cx="5610963" cy="304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2730">
                <a:solidFill>
                  <a:srgbClr val="0000FF"/>
                </a:solidFill>
                <a:latin typeface="Times New Roman" panose="02020603050405020304" pitchFamily="18" charset="0"/>
                <a:cs typeface="Times New Roman" panose="02020603050405020304" pitchFamily="18" charset="0"/>
              </a:rPr>
              <a:t>- Vùng có khí hậu khô hạn nhất cả nước:</a:t>
            </a:r>
          </a:p>
          <a:p>
            <a:pPr eaLnBrk="1" hangingPunct="1">
              <a:spcBef>
                <a:spcPct val="0"/>
              </a:spcBef>
              <a:buFontTx/>
              <a:buNone/>
            </a:pPr>
            <a:r>
              <a:rPr lang="en-US" altLang="en-US" sz="2730">
                <a:solidFill>
                  <a:srgbClr val="0000FF"/>
                </a:solidFill>
                <a:latin typeface="Times New Roman" panose="02020603050405020304" pitchFamily="18" charset="0"/>
                <a:cs typeface="Times New Roman" panose="02020603050405020304" pitchFamily="18" charset="0"/>
              </a:rPr>
              <a:t>+ Nhiệt độ TB năm cao 27</a:t>
            </a:r>
            <a:r>
              <a:rPr lang="en-US" altLang="en-US" sz="2730" baseline="30000">
                <a:solidFill>
                  <a:srgbClr val="0000FF"/>
                </a:solidFill>
                <a:latin typeface="Times New Roman" panose="02020603050405020304" pitchFamily="18" charset="0"/>
                <a:cs typeface="Times New Roman" panose="02020603050405020304" pitchFamily="18" charset="0"/>
              </a:rPr>
              <a:t>0</a:t>
            </a:r>
            <a:r>
              <a:rPr lang="en-US" altLang="en-US" sz="2730">
                <a:solidFill>
                  <a:srgbClr val="0000FF"/>
                </a:solidFill>
                <a:latin typeface="Times New Roman" panose="02020603050405020304" pitchFamily="18" charset="0"/>
                <a:cs typeface="Times New Roman" panose="02020603050405020304" pitchFamily="18" charset="0"/>
              </a:rPr>
              <a:t> C.</a:t>
            </a:r>
          </a:p>
          <a:p>
            <a:pPr eaLnBrk="1" hangingPunct="1">
              <a:spcBef>
                <a:spcPct val="0"/>
              </a:spcBef>
              <a:buFontTx/>
              <a:buNone/>
            </a:pPr>
            <a:r>
              <a:rPr lang="en-US" altLang="en-US" sz="2730">
                <a:solidFill>
                  <a:srgbClr val="0000FF"/>
                </a:solidFill>
                <a:latin typeface="Times New Roman" panose="02020603050405020304" pitchFamily="18" charset="0"/>
                <a:cs typeface="Times New Roman" panose="02020603050405020304" pitchFamily="18" charset="0"/>
              </a:rPr>
              <a:t>+ Lượng mưa TB 925 mm/năm.</a:t>
            </a:r>
          </a:p>
          <a:p>
            <a:pPr eaLnBrk="1" hangingPunct="1">
              <a:spcBef>
                <a:spcPct val="0"/>
              </a:spcBef>
              <a:buFontTx/>
              <a:buNone/>
            </a:pPr>
            <a:r>
              <a:rPr lang="en-US" altLang="en-US" sz="2730">
                <a:solidFill>
                  <a:srgbClr val="0000FF"/>
                </a:solidFill>
                <a:latin typeface="Times New Roman" panose="02020603050405020304" pitchFamily="18" charset="0"/>
                <a:cs typeface="Times New Roman" panose="02020603050405020304" pitchFamily="18" charset="0"/>
              </a:rPr>
              <a:t>+ Độ ẩm không khí 77%.</a:t>
            </a:r>
          </a:p>
          <a:p>
            <a:pPr eaLnBrk="1" hangingPunct="1">
              <a:spcBef>
                <a:spcPct val="0"/>
              </a:spcBef>
              <a:buFontTx/>
              <a:buNone/>
            </a:pPr>
            <a:r>
              <a:rPr lang="en-US" altLang="en-US" sz="2730">
                <a:solidFill>
                  <a:srgbClr val="0000FF"/>
                </a:solidFill>
                <a:latin typeface="Times New Roman" panose="02020603050405020304" pitchFamily="18" charset="0"/>
                <a:cs typeface="Times New Roman" panose="02020603050405020304" pitchFamily="18" charset="0"/>
              </a:rPr>
              <a:t>+ Số giờ nắng trong năm cao 2500-3000 giờ/năm.</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ox(in)">
                                      <p:cBhvr>
                                        <p:cTn id="7" dur="20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4579"/>
                                        </p:tgtEl>
                                        <p:attrNameLst>
                                          <p:attrName>style.visibility</p:attrName>
                                        </p:attrNameLst>
                                      </p:cBhvr>
                                      <p:to>
                                        <p:strVal val="visible"/>
                                      </p:to>
                                    </p:set>
                                    <p:animEffect transition="in" filter="box(in)">
                                      <p:cBhvr>
                                        <p:cTn id="12" dur="2000"/>
                                        <p:tgtEl>
                                          <p:spTgt spid="2457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ox(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ncode_imageresizer_container_6" descr="unep051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p:cNvSpPr txBox="1">
            <a:spLocks noChangeArrowheads="1"/>
          </p:cNvSpPr>
          <p:nvPr/>
        </p:nvSpPr>
        <p:spPr bwMode="auto">
          <a:xfrm>
            <a:off x="4206240" y="381001"/>
            <a:ext cx="32637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b="1">
                <a:solidFill>
                  <a:srgbClr val="FF0000"/>
                </a:solidFill>
                <a:latin typeface="Times New Roman" panose="02020603050405020304" pitchFamily="18" charset="0"/>
              </a:rPr>
              <a:t>Sa mạc hóa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box(in)">
                                      <p:cBhvr>
                                        <p:cTn id="7" dur="2000"/>
                                        <p:tgtEl>
                                          <p:spTgt spid="4096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0963"/>
                                        </p:tgtEl>
                                        <p:attrNameLst>
                                          <p:attrName>style.visibility</p:attrName>
                                        </p:attrNameLst>
                                      </p:cBhvr>
                                      <p:to>
                                        <p:strVal val="visible"/>
                                      </p:to>
                                    </p:set>
                                    <p:animEffect transition="in" filter="box(in)">
                                      <p:cBhvr>
                                        <p:cTn id="12" dur="20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ncode_imageresizer_container_29" descr="02218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7408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Nam%20Cuong%2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4080" y="0"/>
            <a:ext cx="621792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ox(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www.baobinhthuan.com.vn/data/news/2011/12/43612/hel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6639"/>
            <a:ext cx="6096000" cy="59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8" name="Rectangle 16"/>
          <p:cNvSpPr>
            <a:spLocks noChangeArrowheads="1"/>
          </p:cNvSpPr>
          <p:nvPr/>
        </p:nvSpPr>
        <p:spPr bwMode="auto">
          <a:xfrm>
            <a:off x="381000" y="42203"/>
            <a:ext cx="11660945" cy="672153"/>
          </a:xfrm>
          <a:prstGeom prst="rect">
            <a:avLst/>
          </a:prstGeom>
          <a:solidFill>
            <a:schemeClr val="bg1"/>
          </a:solidFill>
          <a:ln w="9525">
            <a:noFill/>
            <a:miter lim="800000"/>
          </a:ln>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spcBef>
                <a:spcPct val="0"/>
              </a:spcBef>
              <a:buFontTx/>
              <a:buNone/>
            </a:pPr>
            <a:r>
              <a:rPr lang="en-US" altLang="en-US" sz="3680">
                <a:solidFill>
                  <a:srgbClr val="000099"/>
                </a:solidFill>
                <a:latin typeface="VNI-Times" pitchFamily="2" charset="0"/>
              </a:rPr>
              <a:t> </a:t>
            </a:r>
            <a:r>
              <a:rPr lang="en-US" altLang="en-US" sz="3680" b="1">
                <a:solidFill>
                  <a:srgbClr val="FF0000"/>
                </a:solidFill>
                <a:latin typeface="Times New Roman" panose="02020603050405020304" pitchFamily="18" charset="0"/>
              </a:rPr>
              <a:t>Hiện tượng sa mạc hóa ở các tỉnh cực Nam Trung Bộ.</a:t>
            </a:r>
          </a:p>
        </p:txBody>
      </p:sp>
      <p:pic>
        <p:nvPicPr>
          <p:cNvPr id="27666" name="Picture 18" descr="https://nguyenhuytap.files.wordpress.com/2012/08/dscn20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190" y="916639"/>
            <a:ext cx="6071809" cy="59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1" name="Rectangle 19"/>
          <p:cNvSpPr>
            <a:spLocks noChangeArrowheads="1"/>
          </p:cNvSpPr>
          <p:nvPr/>
        </p:nvSpPr>
        <p:spPr bwMode="auto">
          <a:xfrm>
            <a:off x="381000" y="6019397"/>
            <a:ext cx="3635061" cy="5941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3175" b="1">
                <a:latin typeface="Times New Roman" panose="02020603050405020304" pitchFamily="18" charset="0"/>
              </a:rPr>
              <a:t>Cát lấn ruộng vườn</a:t>
            </a:r>
          </a:p>
        </p:txBody>
      </p:sp>
      <p:sp>
        <p:nvSpPr>
          <p:cNvPr id="23572" name="Rectangle 20"/>
          <p:cNvSpPr>
            <a:spLocks noChangeArrowheads="1"/>
          </p:cNvSpPr>
          <p:nvPr/>
        </p:nvSpPr>
        <p:spPr bwMode="auto">
          <a:xfrm>
            <a:off x="9048246" y="6172603"/>
            <a:ext cx="2762754" cy="4565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175" b="1">
                <a:latin typeface="Times New Roman" panose="02020603050405020304" pitchFamily="18" charset="0"/>
              </a:rPr>
              <a:t>Sa mạc hóa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box(in)">
                                      <p:cBhvr>
                                        <p:cTn id="7" dur="2000"/>
                                        <p:tgtEl>
                                          <p:spTgt spid="7065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7666"/>
                                        </p:tgtEl>
                                        <p:attrNameLst>
                                          <p:attrName>style.visibility</p:attrName>
                                        </p:attrNameLst>
                                      </p:cBhvr>
                                      <p:to>
                                        <p:strVal val="visible"/>
                                      </p:to>
                                    </p:set>
                                    <p:animEffect transition="in" filter="box(in)">
                                      <p:cBhvr>
                                        <p:cTn id="12" dur="2000"/>
                                        <p:tgtEl>
                                          <p:spTgt spid="2766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571"/>
                                        </p:tgtEl>
                                        <p:attrNameLst>
                                          <p:attrName>style.visibility</p:attrName>
                                        </p:attrNameLst>
                                      </p:cBhvr>
                                      <p:to>
                                        <p:strVal val="visible"/>
                                      </p:to>
                                    </p:set>
                                    <p:animEffect transition="in" filter="box(in)">
                                      <p:cBhvr>
                                        <p:cTn id="17" dur="2000"/>
                                        <p:tgtEl>
                                          <p:spTgt spid="2357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3572"/>
                                        </p:tgtEl>
                                        <p:attrNameLst>
                                          <p:attrName>style.visibility</p:attrName>
                                        </p:attrNameLst>
                                      </p:cBhvr>
                                      <p:to>
                                        <p:strVal val="visible"/>
                                      </p:to>
                                    </p:set>
                                    <p:animEffect transition="in" filter="box(in)">
                                      <p:cBhvr>
                                        <p:cTn id="22" dur="2000"/>
                                        <p:tgtEl>
                                          <p:spTgt spid="2357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3568"/>
                                        </p:tgtEl>
                                        <p:attrNameLst>
                                          <p:attrName>style.visibility</p:attrName>
                                        </p:attrNameLst>
                                      </p:cBhvr>
                                      <p:to>
                                        <p:strVal val="visible"/>
                                      </p:to>
                                    </p:set>
                                    <p:animEffect transition="in" filter="box(in)">
                                      <p:cBhvr>
                                        <p:cTn id="27" dur="2000"/>
                                        <p:tgtEl>
                                          <p:spTgt spid="23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8" grpId="0" animBg="1"/>
      <p:bldP spid="23571" grpId="0" animBg="1"/>
      <p:bldP spid="2357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rot="10800000" flipV="1">
            <a:off x="209255" y="3501849"/>
            <a:ext cx="11621674" cy="3037094"/>
          </a:xfrm>
          <a:prstGeom prst="rect">
            <a:avLst/>
          </a:prstGeom>
          <a:noFill/>
          <a:ln w="9525">
            <a:noFill/>
            <a:miter lim="800000"/>
          </a:ln>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3175" b="1">
                <a:latin typeface="Times New Roman" panose="02020603050405020304" pitchFamily="18" charset="0"/>
              </a:rPr>
              <a:t>- Vì đây là 2 tỉnh khô hạn nhất cả nước, hiện tượng sa mạc hóa đang mở rộng, ven biển có nhiều đồi cát, cồn cát.</a:t>
            </a:r>
            <a:r>
              <a:rPr lang="en-US" altLang="en-US" sz="3175">
                <a:latin typeface="Times New Roman" panose="02020603050405020304" pitchFamily="18" charset="0"/>
              </a:rPr>
              <a:t> </a:t>
            </a:r>
            <a:r>
              <a:rPr lang="en-US" altLang="en-US" sz="3175" b="1">
                <a:latin typeface="Times New Roman" panose="02020603050405020304" pitchFamily="18" charset="0"/>
              </a:rPr>
              <a:t>Vùng chịu tác động thường xuyên của bão và dải hội tụ nhiệt đới, mưa thường ngập sâu. Mạng lưới đô thị, cơ sở hạ tầng và phần lớn dân cư tập trung ở vùng ven biển nên bị thiệt hại nhiều mỗi khi có mưa bão lớn.</a:t>
            </a:r>
          </a:p>
        </p:txBody>
      </p:sp>
      <p:sp>
        <p:nvSpPr>
          <p:cNvPr id="3" name="Rectangle 8"/>
          <p:cNvSpPr>
            <a:spLocks noChangeArrowheads="1"/>
          </p:cNvSpPr>
          <p:nvPr/>
        </p:nvSpPr>
        <p:spPr bwMode="auto">
          <a:xfrm>
            <a:off x="381000" y="998806"/>
            <a:ext cx="11449929" cy="2548499"/>
          </a:xfrm>
          <a:prstGeom prst="rect">
            <a:avLst/>
          </a:prstGeom>
          <a:noFill/>
          <a:ln w="9525">
            <a:noFill/>
            <a:miter lim="800000"/>
          </a:ln>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spcBef>
                <a:spcPct val="50000"/>
              </a:spcBef>
              <a:buFontTx/>
              <a:buNone/>
            </a:pPr>
            <a:r>
              <a:rPr lang="en-US" altLang="en-US" sz="3175" b="1">
                <a:latin typeface="Times New Roman" panose="02020603050405020304" pitchFamily="18" charset="0"/>
              </a:rPr>
              <a:t>- Sa mạc hóa đang có xu thế mở rộng, đặc biệt ở 2 tỉnh </a:t>
            </a:r>
            <a:r>
              <a:rPr lang="en-US" altLang="en-US" sz="3175" b="1">
                <a:solidFill>
                  <a:srgbClr val="FF0000"/>
                </a:solidFill>
                <a:latin typeface="Times New Roman" panose="02020603050405020304" pitchFamily="18" charset="0"/>
              </a:rPr>
              <a:t>Ninh Thuận và Bình Thuận </a:t>
            </a:r>
            <a:r>
              <a:rPr lang="en-US" altLang="en-US" sz="3175" b="1">
                <a:latin typeface="Times New Roman" panose="02020603050405020304" pitchFamily="18" charset="0"/>
              </a:rPr>
              <a:t>(dải cát ven biển Ninh Thuận dài 105 km .Tại Bình Thuận địa hình đồi cát và cát ven biển chiếm hơn 18% diện tích, chủ yếu là cồn cát dài khoảng 52 km, rộng nhất tới 20 km, độ cao khoảng 60- 220m).</a:t>
            </a:r>
          </a:p>
        </p:txBody>
      </p:sp>
      <p:sp>
        <p:nvSpPr>
          <p:cNvPr id="5" name="Rectangle 5"/>
          <p:cNvSpPr>
            <a:spLocks noChangeArrowheads="1"/>
          </p:cNvSpPr>
          <p:nvPr/>
        </p:nvSpPr>
        <p:spPr bwMode="auto">
          <a:xfrm>
            <a:off x="209254" y="0"/>
            <a:ext cx="11793419" cy="1082713"/>
          </a:xfrm>
          <a:prstGeom prst="rect">
            <a:avLst/>
          </a:prstGeom>
          <a:noFill/>
          <a:ln w="9525">
            <a:noFill/>
            <a:miter lim="800000"/>
          </a:ln>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3175" b="1">
                <a:solidFill>
                  <a:srgbClr val="FF0000"/>
                </a:solidFill>
                <a:latin typeface="Times New Roman" panose="02020603050405020304" pitchFamily="18" charset="0"/>
              </a:rPr>
              <a:t>Tại sao vấn đề bảo vệ và phát triển rừng có tầm quan trọng đặc biệt ở các tỉnh cực Nam Trung Bộ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333500" y="5703913"/>
            <a:ext cx="9824357" cy="4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endParaRPr lang="vi-VN" altLang="en-US" sz="2030">
              <a:latin typeface=".VnTime" panose="020B7200000000000000" pitchFamily="34" charset="0"/>
            </a:endParaRPr>
          </a:p>
        </p:txBody>
      </p:sp>
      <p:sp>
        <p:nvSpPr>
          <p:cNvPr id="25607" name="Line 21"/>
          <p:cNvSpPr>
            <a:spLocks noChangeShapeType="1"/>
          </p:cNvSpPr>
          <p:nvPr/>
        </p:nvSpPr>
        <p:spPr bwMode="auto">
          <a:xfrm>
            <a:off x="7143246" y="6400397"/>
            <a:ext cx="0" cy="0"/>
          </a:xfrm>
          <a:prstGeom prst="line">
            <a:avLst/>
          </a:prstGeom>
          <a:noFill/>
          <a:ln w="9525">
            <a:solidFill>
              <a:schemeClr val="accent2"/>
            </a:solidFill>
            <a:round/>
            <a:tailEnd type="triangle" w="med" len="med"/>
          </a:ln>
          <a:extLst>
            <a:ext uri="{909E8E84-426E-40DD-AFC4-6F175D3DCCD1}">
              <a14:hiddenFill xmlns:a14="http://schemas.microsoft.com/office/drawing/2010/main">
                <a:noFill/>
              </a14:hiddenFill>
            </a:ext>
          </a:extLst>
        </p:spPr>
        <p:txBody>
          <a:bodyPr lIns="104503" tIns="52251" rIns="104503" bIns="52251"/>
          <a:lstStyle/>
          <a:p>
            <a:endParaRPr lang="en-US" sz="1145"/>
          </a:p>
        </p:txBody>
      </p:sp>
      <p:sp>
        <p:nvSpPr>
          <p:cNvPr id="21531" name="Rectangle 27"/>
          <p:cNvSpPr>
            <a:spLocks noChangeArrowheads="1"/>
          </p:cNvSpPr>
          <p:nvPr/>
        </p:nvSpPr>
        <p:spPr bwMode="auto">
          <a:xfrm>
            <a:off x="6904382" y="469306"/>
            <a:ext cx="5102087" cy="5234607"/>
          </a:xfrm>
          <a:prstGeom prst="rect">
            <a:avLst/>
          </a:prstGeom>
          <a:noFill/>
          <a:ln w="9525">
            <a:noFill/>
            <a:miter lim="800000"/>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5400" b="1">
                <a:solidFill>
                  <a:srgbClr val="FF0000"/>
                </a:solidFill>
                <a:latin typeface="Times New Roman" panose="02020603050405020304" pitchFamily="18" charset="0"/>
              </a:rPr>
              <a:t>Nhận xét đặc</a:t>
            </a:r>
          </a:p>
          <a:p>
            <a:pPr algn="ctr" eaLnBrk="1" hangingPunct="1">
              <a:spcBef>
                <a:spcPct val="0"/>
              </a:spcBef>
              <a:buFontTx/>
              <a:buNone/>
            </a:pPr>
            <a:r>
              <a:rPr lang="en-US" altLang="en-US" sz="5400" b="1">
                <a:solidFill>
                  <a:srgbClr val="FF0000"/>
                </a:solidFill>
                <a:latin typeface="Times New Roman" panose="02020603050405020304" pitchFamily="18" charset="0"/>
              </a:rPr>
              <a:t>điểm sông</a:t>
            </a:r>
          </a:p>
          <a:p>
            <a:pPr algn="ctr" eaLnBrk="1" hangingPunct="1">
              <a:spcBef>
                <a:spcPct val="0"/>
              </a:spcBef>
              <a:buFontTx/>
              <a:buNone/>
            </a:pPr>
            <a:r>
              <a:rPr lang="en-US" altLang="en-US" sz="5400" b="1">
                <a:solidFill>
                  <a:srgbClr val="FF0000"/>
                </a:solidFill>
                <a:latin typeface="Times New Roman" panose="02020603050405020304" pitchFamily="18" charset="0"/>
              </a:rPr>
              <a:t> ngòi của vùng </a:t>
            </a:r>
          </a:p>
          <a:p>
            <a:pPr algn="ctr" eaLnBrk="1" hangingPunct="1">
              <a:spcBef>
                <a:spcPct val="0"/>
              </a:spcBef>
              <a:buFontTx/>
              <a:buNone/>
            </a:pPr>
            <a:r>
              <a:rPr lang="en-US" altLang="en-US" sz="5400" b="1">
                <a:solidFill>
                  <a:srgbClr val="FF0000"/>
                </a:solidFill>
                <a:latin typeface="Times New Roman" panose="02020603050405020304" pitchFamily="18" charset="0"/>
              </a:rPr>
              <a:t>Duyên Hải </a:t>
            </a:r>
          </a:p>
          <a:p>
            <a:pPr algn="ctr" eaLnBrk="1" hangingPunct="1">
              <a:spcBef>
                <a:spcPct val="0"/>
              </a:spcBef>
              <a:buFontTx/>
              <a:buNone/>
            </a:pPr>
            <a:r>
              <a:rPr lang="en-US" altLang="en-US" sz="5400" b="1">
                <a:solidFill>
                  <a:srgbClr val="FF0000"/>
                </a:solidFill>
                <a:latin typeface="Times New Roman" panose="02020603050405020304" pitchFamily="18" charset="0"/>
              </a:rPr>
              <a:t>Nam Trung Bộ.</a:t>
            </a:r>
          </a:p>
        </p:txBody>
      </p:sp>
      <p:pic>
        <p:nvPicPr>
          <p:cNvPr id="12" name="Picture 9" descr="Luoc do tu nhien vung Duyen Hai Nam Trung Bo .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864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Shape 1"/>
          <p:cNvSpPr/>
          <p:nvPr/>
        </p:nvSpPr>
        <p:spPr>
          <a:xfrm>
            <a:off x="1656522" y="450560"/>
            <a:ext cx="503582" cy="821649"/>
          </a:xfrm>
          <a:custGeom>
            <a:avLst/>
            <a:gdLst>
              <a:gd name="connsiteX0" fmla="*/ 185530 w 503582"/>
              <a:gd name="connsiteY0" fmla="*/ 821649 h 821649"/>
              <a:gd name="connsiteX1" fmla="*/ 172278 w 503582"/>
              <a:gd name="connsiteY1" fmla="*/ 755388 h 821649"/>
              <a:gd name="connsiteX2" fmla="*/ 225287 w 503582"/>
              <a:gd name="connsiteY2" fmla="*/ 609614 h 821649"/>
              <a:gd name="connsiteX3" fmla="*/ 238539 w 503582"/>
              <a:gd name="connsiteY3" fmla="*/ 569857 h 821649"/>
              <a:gd name="connsiteX4" fmla="*/ 212035 w 503582"/>
              <a:gd name="connsiteY4" fmla="*/ 424083 h 821649"/>
              <a:gd name="connsiteX5" fmla="*/ 198782 w 503582"/>
              <a:gd name="connsiteY5" fmla="*/ 384327 h 821649"/>
              <a:gd name="connsiteX6" fmla="*/ 159026 w 503582"/>
              <a:gd name="connsiteY6" fmla="*/ 357823 h 821649"/>
              <a:gd name="connsiteX7" fmla="*/ 66261 w 503582"/>
              <a:gd name="connsiteY7" fmla="*/ 331318 h 821649"/>
              <a:gd name="connsiteX8" fmla="*/ 39756 w 503582"/>
              <a:gd name="connsiteY8" fmla="*/ 304814 h 821649"/>
              <a:gd name="connsiteX9" fmla="*/ 26504 w 503582"/>
              <a:gd name="connsiteY9" fmla="*/ 265057 h 821649"/>
              <a:gd name="connsiteX10" fmla="*/ 0 w 503582"/>
              <a:gd name="connsiteY10" fmla="*/ 225301 h 821649"/>
              <a:gd name="connsiteX11" fmla="*/ 26504 w 503582"/>
              <a:gd name="connsiteY11" fmla="*/ 145788 h 821649"/>
              <a:gd name="connsiteX12" fmla="*/ 106017 w 503582"/>
              <a:gd name="connsiteY12" fmla="*/ 119283 h 821649"/>
              <a:gd name="connsiteX13" fmla="*/ 198782 w 503582"/>
              <a:gd name="connsiteY13" fmla="*/ 66275 h 821649"/>
              <a:gd name="connsiteX14" fmla="*/ 238539 w 503582"/>
              <a:gd name="connsiteY14" fmla="*/ 53023 h 821649"/>
              <a:gd name="connsiteX15" fmla="*/ 357808 w 503582"/>
              <a:gd name="connsiteY15" fmla="*/ 13266 h 821649"/>
              <a:gd name="connsiteX16" fmla="*/ 503582 w 503582"/>
              <a:gd name="connsiteY16" fmla="*/ 14 h 8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3582" h="821649">
                <a:moveTo>
                  <a:pt x="185530" y="821649"/>
                </a:moveTo>
                <a:cubicBezTo>
                  <a:pt x="181113" y="799562"/>
                  <a:pt x="170550" y="777846"/>
                  <a:pt x="172278" y="755388"/>
                </a:cubicBezTo>
                <a:cubicBezTo>
                  <a:pt x="178880" y="669565"/>
                  <a:pt x="188966" y="664093"/>
                  <a:pt x="225287" y="609614"/>
                </a:cubicBezTo>
                <a:cubicBezTo>
                  <a:pt x="229704" y="596362"/>
                  <a:pt x="239534" y="583791"/>
                  <a:pt x="238539" y="569857"/>
                </a:cubicBezTo>
                <a:cubicBezTo>
                  <a:pt x="235020" y="520595"/>
                  <a:pt x="222383" y="472375"/>
                  <a:pt x="212035" y="424083"/>
                </a:cubicBezTo>
                <a:cubicBezTo>
                  <a:pt x="209108" y="410424"/>
                  <a:pt x="207508" y="395235"/>
                  <a:pt x="198782" y="384327"/>
                </a:cubicBezTo>
                <a:cubicBezTo>
                  <a:pt x="188832" y="371890"/>
                  <a:pt x="173271" y="364946"/>
                  <a:pt x="159026" y="357823"/>
                </a:cubicBezTo>
                <a:cubicBezTo>
                  <a:pt x="140011" y="348315"/>
                  <a:pt x="83250" y="335565"/>
                  <a:pt x="66261" y="331318"/>
                </a:cubicBezTo>
                <a:cubicBezTo>
                  <a:pt x="57426" y="322483"/>
                  <a:pt x="46184" y="315528"/>
                  <a:pt x="39756" y="304814"/>
                </a:cubicBezTo>
                <a:cubicBezTo>
                  <a:pt x="32569" y="292836"/>
                  <a:pt x="32751" y="277551"/>
                  <a:pt x="26504" y="265057"/>
                </a:cubicBezTo>
                <a:cubicBezTo>
                  <a:pt x="19381" y="250811"/>
                  <a:pt x="8835" y="238553"/>
                  <a:pt x="0" y="225301"/>
                </a:cubicBezTo>
                <a:cubicBezTo>
                  <a:pt x="8835" y="198797"/>
                  <a:pt x="6749" y="165543"/>
                  <a:pt x="26504" y="145788"/>
                </a:cubicBezTo>
                <a:cubicBezTo>
                  <a:pt x="46259" y="126033"/>
                  <a:pt x="80077" y="129659"/>
                  <a:pt x="106017" y="119283"/>
                </a:cubicBezTo>
                <a:cubicBezTo>
                  <a:pt x="222200" y="72810"/>
                  <a:pt x="103142" y="114094"/>
                  <a:pt x="198782" y="66275"/>
                </a:cubicBezTo>
                <a:cubicBezTo>
                  <a:pt x="211276" y="60028"/>
                  <a:pt x="225287" y="57440"/>
                  <a:pt x="238539" y="53023"/>
                </a:cubicBezTo>
                <a:cubicBezTo>
                  <a:pt x="286271" y="5289"/>
                  <a:pt x="254820" y="26139"/>
                  <a:pt x="357808" y="13266"/>
                </a:cubicBezTo>
                <a:cubicBezTo>
                  <a:pt x="471630" y="-962"/>
                  <a:pt x="440219" y="14"/>
                  <a:pt x="503582" y="14"/>
                </a:cubicBezTo>
              </a:path>
            </a:pathLst>
          </a:custGeom>
          <a:ln w="76200">
            <a:solidFill>
              <a:srgbClr val="0070C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 name="Freeform: Shape 2"/>
          <p:cNvSpPr/>
          <p:nvPr/>
        </p:nvSpPr>
        <p:spPr>
          <a:xfrm>
            <a:off x="2345635" y="1152939"/>
            <a:ext cx="503582" cy="574949"/>
          </a:xfrm>
          <a:custGeom>
            <a:avLst/>
            <a:gdLst>
              <a:gd name="connsiteX0" fmla="*/ 66261 w 503582"/>
              <a:gd name="connsiteY0" fmla="*/ 530087 h 574949"/>
              <a:gd name="connsiteX1" fmla="*/ 106017 w 503582"/>
              <a:gd name="connsiteY1" fmla="*/ 543339 h 574949"/>
              <a:gd name="connsiteX2" fmla="*/ 79513 w 503582"/>
              <a:gd name="connsiteY2" fmla="*/ 503583 h 574949"/>
              <a:gd name="connsiteX3" fmla="*/ 53008 w 503582"/>
              <a:gd name="connsiteY3" fmla="*/ 410818 h 574949"/>
              <a:gd name="connsiteX4" fmla="*/ 39756 w 503582"/>
              <a:gd name="connsiteY4" fmla="*/ 371061 h 574949"/>
              <a:gd name="connsiteX5" fmla="*/ 0 w 503582"/>
              <a:gd name="connsiteY5" fmla="*/ 331304 h 574949"/>
              <a:gd name="connsiteX6" fmla="*/ 26504 w 503582"/>
              <a:gd name="connsiteY6" fmla="*/ 185531 h 574949"/>
              <a:gd name="connsiteX7" fmla="*/ 39756 w 503582"/>
              <a:gd name="connsiteY7" fmla="*/ 145774 h 574949"/>
              <a:gd name="connsiteX8" fmla="*/ 66261 w 503582"/>
              <a:gd name="connsiteY8" fmla="*/ 119270 h 574949"/>
              <a:gd name="connsiteX9" fmla="*/ 132522 w 503582"/>
              <a:gd name="connsiteY9" fmla="*/ 26504 h 574949"/>
              <a:gd name="connsiteX10" fmla="*/ 185530 w 503582"/>
              <a:gd name="connsiteY10" fmla="*/ 13252 h 574949"/>
              <a:gd name="connsiteX11" fmla="*/ 225287 w 503582"/>
              <a:gd name="connsiteY11" fmla="*/ 0 h 574949"/>
              <a:gd name="connsiteX12" fmla="*/ 410817 w 503582"/>
              <a:gd name="connsiteY12" fmla="*/ 13252 h 574949"/>
              <a:gd name="connsiteX13" fmla="*/ 503582 w 503582"/>
              <a:gd name="connsiteY13" fmla="*/ 26504 h 57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582" h="574949">
                <a:moveTo>
                  <a:pt x="66261" y="530087"/>
                </a:moveTo>
                <a:cubicBezTo>
                  <a:pt x="178693" y="597547"/>
                  <a:pt x="133536" y="577738"/>
                  <a:pt x="106017" y="543339"/>
                </a:cubicBezTo>
                <a:cubicBezTo>
                  <a:pt x="96068" y="530902"/>
                  <a:pt x="88348" y="516835"/>
                  <a:pt x="79513" y="503583"/>
                </a:cubicBezTo>
                <a:cubicBezTo>
                  <a:pt x="70678" y="472661"/>
                  <a:pt x="62249" y="441621"/>
                  <a:pt x="53008" y="410818"/>
                </a:cubicBezTo>
                <a:cubicBezTo>
                  <a:pt x="48994" y="397438"/>
                  <a:pt x="47505" y="382684"/>
                  <a:pt x="39756" y="371061"/>
                </a:cubicBezTo>
                <a:cubicBezTo>
                  <a:pt x="29360" y="355467"/>
                  <a:pt x="13252" y="344556"/>
                  <a:pt x="0" y="331304"/>
                </a:cubicBezTo>
                <a:cubicBezTo>
                  <a:pt x="8835" y="282713"/>
                  <a:pt x="16156" y="233822"/>
                  <a:pt x="26504" y="185531"/>
                </a:cubicBezTo>
                <a:cubicBezTo>
                  <a:pt x="29431" y="171872"/>
                  <a:pt x="32569" y="157752"/>
                  <a:pt x="39756" y="145774"/>
                </a:cubicBezTo>
                <a:cubicBezTo>
                  <a:pt x="46184" y="135060"/>
                  <a:pt x="57426" y="128105"/>
                  <a:pt x="66261" y="119270"/>
                </a:cubicBezTo>
                <a:cubicBezTo>
                  <a:pt x="84157" y="83476"/>
                  <a:pt x="94913" y="47995"/>
                  <a:pt x="132522" y="26504"/>
                </a:cubicBezTo>
                <a:cubicBezTo>
                  <a:pt x="148335" y="17468"/>
                  <a:pt x="168018" y="18255"/>
                  <a:pt x="185530" y="13252"/>
                </a:cubicBezTo>
                <a:cubicBezTo>
                  <a:pt x="198962" y="9414"/>
                  <a:pt x="212035" y="4417"/>
                  <a:pt x="225287" y="0"/>
                </a:cubicBezTo>
                <a:cubicBezTo>
                  <a:pt x="287130" y="4417"/>
                  <a:pt x="349157" y="6762"/>
                  <a:pt x="410817" y="13252"/>
                </a:cubicBezTo>
                <a:cubicBezTo>
                  <a:pt x="553172" y="28237"/>
                  <a:pt x="428105" y="26504"/>
                  <a:pt x="503582" y="26504"/>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p:cNvSpPr/>
          <p:nvPr/>
        </p:nvSpPr>
        <p:spPr>
          <a:xfrm>
            <a:off x="2637183" y="2027583"/>
            <a:ext cx="609600" cy="319258"/>
          </a:xfrm>
          <a:custGeom>
            <a:avLst/>
            <a:gdLst>
              <a:gd name="connsiteX0" fmla="*/ 0 w 609600"/>
              <a:gd name="connsiteY0" fmla="*/ 0 h 319258"/>
              <a:gd name="connsiteX1" fmla="*/ 92765 w 609600"/>
              <a:gd name="connsiteY1" fmla="*/ 92765 h 319258"/>
              <a:gd name="connsiteX2" fmla="*/ 132521 w 609600"/>
              <a:gd name="connsiteY2" fmla="*/ 238539 h 319258"/>
              <a:gd name="connsiteX3" fmla="*/ 251791 w 609600"/>
              <a:gd name="connsiteY3" fmla="*/ 278295 h 319258"/>
              <a:gd name="connsiteX4" fmla="*/ 291547 w 609600"/>
              <a:gd name="connsiteY4" fmla="*/ 291547 h 319258"/>
              <a:gd name="connsiteX5" fmla="*/ 331304 w 609600"/>
              <a:gd name="connsiteY5" fmla="*/ 304800 h 319258"/>
              <a:gd name="connsiteX6" fmla="*/ 609600 w 609600"/>
              <a:gd name="connsiteY6" fmla="*/ 318052 h 31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 h="319258">
                <a:moveTo>
                  <a:pt x="0" y="0"/>
                </a:moveTo>
                <a:cubicBezTo>
                  <a:pt x="24470" y="19576"/>
                  <a:pt x="81106" y="53902"/>
                  <a:pt x="92765" y="92765"/>
                </a:cubicBezTo>
                <a:cubicBezTo>
                  <a:pt x="98270" y="111113"/>
                  <a:pt x="98715" y="217026"/>
                  <a:pt x="132521" y="238539"/>
                </a:cubicBezTo>
                <a:cubicBezTo>
                  <a:pt x="167876" y="261038"/>
                  <a:pt x="212034" y="265043"/>
                  <a:pt x="251791" y="278295"/>
                </a:cubicBezTo>
                <a:lnTo>
                  <a:pt x="291547" y="291547"/>
                </a:lnTo>
                <a:cubicBezTo>
                  <a:pt x="304799" y="295965"/>
                  <a:pt x="317443" y="303067"/>
                  <a:pt x="331304" y="304800"/>
                </a:cubicBezTo>
                <a:cubicBezTo>
                  <a:pt x="494304" y="325175"/>
                  <a:pt x="401707" y="318052"/>
                  <a:pt x="609600" y="318052"/>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p:cNvSpPr/>
          <p:nvPr/>
        </p:nvSpPr>
        <p:spPr>
          <a:xfrm>
            <a:off x="2769704" y="3087757"/>
            <a:ext cx="675861" cy="149434"/>
          </a:xfrm>
          <a:custGeom>
            <a:avLst/>
            <a:gdLst>
              <a:gd name="connsiteX0" fmla="*/ 0 w 675861"/>
              <a:gd name="connsiteY0" fmla="*/ 26504 h 149434"/>
              <a:gd name="connsiteX1" fmla="*/ 53009 w 675861"/>
              <a:gd name="connsiteY1" fmla="*/ 92765 h 149434"/>
              <a:gd name="connsiteX2" fmla="*/ 66261 w 675861"/>
              <a:gd name="connsiteY2" fmla="*/ 145773 h 149434"/>
              <a:gd name="connsiteX3" fmla="*/ 225287 w 675861"/>
              <a:gd name="connsiteY3" fmla="*/ 132521 h 149434"/>
              <a:gd name="connsiteX4" fmla="*/ 198783 w 675861"/>
              <a:gd name="connsiteY4" fmla="*/ 66260 h 149434"/>
              <a:gd name="connsiteX5" fmla="*/ 265044 w 675861"/>
              <a:gd name="connsiteY5" fmla="*/ 39756 h 149434"/>
              <a:gd name="connsiteX6" fmla="*/ 384313 w 675861"/>
              <a:gd name="connsiteY6" fmla="*/ 66260 h 149434"/>
              <a:gd name="connsiteX7" fmla="*/ 622853 w 675861"/>
              <a:gd name="connsiteY7" fmla="*/ 66260 h 149434"/>
              <a:gd name="connsiteX8" fmla="*/ 662609 w 675861"/>
              <a:gd name="connsiteY8" fmla="*/ 13252 h 149434"/>
              <a:gd name="connsiteX9" fmla="*/ 675861 w 675861"/>
              <a:gd name="connsiteY9" fmla="*/ 0 h 14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5861" h="149434">
                <a:moveTo>
                  <a:pt x="0" y="26504"/>
                </a:moveTo>
                <a:cubicBezTo>
                  <a:pt x="17670" y="48591"/>
                  <a:pt x="39272" y="68039"/>
                  <a:pt x="53009" y="92765"/>
                </a:cubicBezTo>
                <a:cubicBezTo>
                  <a:pt x="61854" y="108686"/>
                  <a:pt x="48514" y="141678"/>
                  <a:pt x="66261" y="145773"/>
                </a:cubicBezTo>
                <a:cubicBezTo>
                  <a:pt x="118091" y="157734"/>
                  <a:pt x="172278" y="136938"/>
                  <a:pt x="225287" y="132521"/>
                </a:cubicBezTo>
                <a:cubicBezTo>
                  <a:pt x="216452" y="110434"/>
                  <a:pt x="189412" y="88125"/>
                  <a:pt x="198783" y="66260"/>
                </a:cubicBezTo>
                <a:cubicBezTo>
                  <a:pt x="208154" y="44395"/>
                  <a:pt x="241374" y="42123"/>
                  <a:pt x="265044" y="39756"/>
                </a:cubicBezTo>
                <a:cubicBezTo>
                  <a:pt x="277062" y="38554"/>
                  <a:pt x="367755" y="62120"/>
                  <a:pt x="384313" y="66260"/>
                </a:cubicBezTo>
                <a:cubicBezTo>
                  <a:pt x="469466" y="123029"/>
                  <a:pt x="451195" y="123479"/>
                  <a:pt x="622853" y="66260"/>
                </a:cubicBezTo>
                <a:cubicBezTo>
                  <a:pt x="643806" y="59276"/>
                  <a:pt x="648812" y="30499"/>
                  <a:pt x="662609" y="13252"/>
                </a:cubicBezTo>
                <a:cubicBezTo>
                  <a:pt x="666512" y="8374"/>
                  <a:pt x="671444" y="4417"/>
                  <a:pt x="675861" y="0"/>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p:cNvSpPr/>
          <p:nvPr/>
        </p:nvSpPr>
        <p:spPr>
          <a:xfrm>
            <a:off x="2729870" y="4174435"/>
            <a:ext cx="344634" cy="503582"/>
          </a:xfrm>
          <a:custGeom>
            <a:avLst/>
            <a:gdLst>
              <a:gd name="connsiteX0" fmla="*/ 53087 w 344634"/>
              <a:gd name="connsiteY0" fmla="*/ 0 h 503582"/>
              <a:gd name="connsiteX1" fmla="*/ 13330 w 344634"/>
              <a:gd name="connsiteY1" fmla="*/ 66261 h 503582"/>
              <a:gd name="connsiteX2" fmla="*/ 26582 w 344634"/>
              <a:gd name="connsiteY2" fmla="*/ 265043 h 503582"/>
              <a:gd name="connsiteX3" fmla="*/ 53087 w 344634"/>
              <a:gd name="connsiteY3" fmla="*/ 304800 h 503582"/>
              <a:gd name="connsiteX4" fmla="*/ 145852 w 344634"/>
              <a:gd name="connsiteY4" fmla="*/ 384313 h 503582"/>
              <a:gd name="connsiteX5" fmla="*/ 251869 w 344634"/>
              <a:gd name="connsiteY5" fmla="*/ 503582 h 503582"/>
              <a:gd name="connsiteX6" fmla="*/ 291626 w 344634"/>
              <a:gd name="connsiteY6" fmla="*/ 490330 h 503582"/>
              <a:gd name="connsiteX7" fmla="*/ 344634 w 344634"/>
              <a:gd name="connsiteY7" fmla="*/ 463826 h 50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634" h="503582">
                <a:moveTo>
                  <a:pt x="53087" y="0"/>
                </a:moveTo>
                <a:cubicBezTo>
                  <a:pt x="39835" y="22087"/>
                  <a:pt x="22133" y="42054"/>
                  <a:pt x="13330" y="66261"/>
                </a:cubicBezTo>
                <a:cubicBezTo>
                  <a:pt x="-12327" y="136817"/>
                  <a:pt x="2903" y="194007"/>
                  <a:pt x="26582" y="265043"/>
                </a:cubicBezTo>
                <a:cubicBezTo>
                  <a:pt x="31619" y="280153"/>
                  <a:pt x="41825" y="293538"/>
                  <a:pt x="53087" y="304800"/>
                </a:cubicBezTo>
                <a:cubicBezTo>
                  <a:pt x="133220" y="384933"/>
                  <a:pt x="50853" y="257649"/>
                  <a:pt x="145852" y="384313"/>
                </a:cubicBezTo>
                <a:cubicBezTo>
                  <a:pt x="239160" y="508723"/>
                  <a:pt x="165994" y="474957"/>
                  <a:pt x="251869" y="503582"/>
                </a:cubicBezTo>
                <a:cubicBezTo>
                  <a:pt x="265121" y="499165"/>
                  <a:pt x="278786" y="495833"/>
                  <a:pt x="291626" y="490330"/>
                </a:cubicBezTo>
                <a:cubicBezTo>
                  <a:pt x="309784" y="482548"/>
                  <a:pt x="344634" y="463826"/>
                  <a:pt x="344634" y="463826"/>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31"/>
                                        </p:tgtEl>
                                        <p:attrNameLst>
                                          <p:attrName>style.visibility</p:attrName>
                                        </p:attrNameLst>
                                      </p:cBhvr>
                                      <p:to>
                                        <p:strVal val="visible"/>
                                      </p:to>
                                    </p:set>
                                    <p:animEffect transition="in" filter="box(in)">
                                      <p:cBhvr>
                                        <p:cTn id="12" dur="2000"/>
                                        <p:tgtEl>
                                          <p:spTgt spid="215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repeatCount="indefinite"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repeatCount="indefinite"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repeatCount="indefinite"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heckerboard(across)">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repeatCount="indefinite"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repeatCount="indefinite"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edg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1" grpId="0"/>
      <p:bldP spid="2" grpId="0" animBg="1"/>
      <p:bldP spid="3" grpId="0" animBg="1"/>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thuy_dien_1a v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603"/>
            <a:ext cx="11430000" cy="640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5"/>
          <p:cNvSpPr>
            <a:spLocks noChangeArrowheads="1"/>
          </p:cNvSpPr>
          <p:nvPr/>
        </p:nvSpPr>
        <p:spPr bwMode="auto">
          <a:xfrm>
            <a:off x="381001" y="685397"/>
            <a:ext cx="4481383" cy="59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3175" b="1">
                <a:solidFill>
                  <a:srgbClr val="FF3300"/>
                </a:solidFill>
                <a:latin typeface="Times New Roman" panose="02020603050405020304" pitchFamily="18" charset="0"/>
              </a:rPr>
              <a:t>THỦY ĐIỆN A VƯƠNG</a:t>
            </a:r>
          </a:p>
        </p:txBody>
      </p:sp>
      <p:pic>
        <p:nvPicPr>
          <p:cNvPr id="71686" name="Picture 6" descr="nha may thuy dien song h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33199"/>
            <a:ext cx="11144754" cy="563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4" descr="Picture4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52349"/>
            <a:ext cx="11430000" cy="630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8"/>
          <p:cNvSpPr>
            <a:spLocks noChangeArrowheads="1"/>
          </p:cNvSpPr>
          <p:nvPr/>
        </p:nvSpPr>
        <p:spPr bwMode="auto">
          <a:xfrm>
            <a:off x="2857500" y="0"/>
            <a:ext cx="6858000" cy="53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175" b="1">
                <a:solidFill>
                  <a:srgbClr val="0000FF"/>
                </a:solidFill>
                <a:latin typeface="Times New Roman" panose="02020603050405020304" pitchFamily="18" charset="0"/>
              </a:rPr>
              <a:t>MỘT SỐ NHÀ MÁY THUỶ ĐIỆN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checkerboard(across)">
                                      <p:cBhvr>
                                        <p:cTn id="7" dur="500"/>
                                        <p:tgtEl>
                                          <p:spTgt spid="7168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1685"/>
                                        </p:tgtEl>
                                        <p:attrNameLst>
                                          <p:attrName>style.visibility</p:attrName>
                                        </p:attrNameLst>
                                      </p:cBhvr>
                                      <p:to>
                                        <p:strVal val="visible"/>
                                      </p:to>
                                    </p:set>
                                    <p:animEffect transition="in" filter="checkerboard(across)">
                                      <p:cBhvr>
                                        <p:cTn id="10" dur="500"/>
                                        <p:tgtEl>
                                          <p:spTgt spid="7168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71686"/>
                                        </p:tgtEl>
                                        <p:attrNameLst>
                                          <p:attrName>style.visibility</p:attrName>
                                        </p:attrNameLst>
                                      </p:cBhvr>
                                      <p:to>
                                        <p:strVal val="visible"/>
                                      </p:to>
                                    </p:set>
                                    <p:animEffect transition="in" filter="checkerboard(across)">
                                      <p:cBhvr>
                                        <p:cTn id="15" dur="500"/>
                                        <p:tgtEl>
                                          <p:spTgt spid="7168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71687"/>
                                        </p:tgtEl>
                                        <p:attrNameLst>
                                          <p:attrName>style.visibility</p:attrName>
                                        </p:attrNameLst>
                                      </p:cBhvr>
                                      <p:to>
                                        <p:strVal val="visible"/>
                                      </p:to>
                                    </p:set>
                                    <p:animEffect transition="in" filter="checkerboard(across)">
                                      <p:cBhvr>
                                        <p:cTn id="20" dur="500"/>
                                        <p:tgtEl>
                                          <p:spTgt spid="71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15" descr="images414769_1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91754" cy="358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17"/>
          <p:cNvSpPr>
            <a:spLocks noChangeArrowheads="1"/>
          </p:cNvSpPr>
          <p:nvPr/>
        </p:nvSpPr>
        <p:spPr bwMode="auto">
          <a:xfrm>
            <a:off x="2857500" y="228802"/>
            <a:ext cx="2857500" cy="609801"/>
          </a:xfrm>
          <a:prstGeom prst="rect">
            <a:avLst/>
          </a:prstGeom>
          <a:noFill/>
          <a:ln>
            <a:noFill/>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175" b="1">
                <a:solidFill>
                  <a:srgbClr val="FF0000"/>
                </a:solidFill>
                <a:latin typeface="Times New Roman" panose="02020603050405020304" pitchFamily="18" charset="0"/>
              </a:rPr>
              <a:t>Nuôi tôm hùm</a:t>
            </a:r>
          </a:p>
        </p:txBody>
      </p:sp>
      <p:pic>
        <p:nvPicPr>
          <p:cNvPr id="30726" name="Picture 10" descr="http://static.new.tuoitre.vn/tto/i/s626/2015/03/05/Z3PrqXY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372" y="-1"/>
            <a:ext cx="6048628" cy="358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Rectangle 22"/>
          <p:cNvSpPr>
            <a:spLocks noChangeArrowheads="1"/>
          </p:cNvSpPr>
          <p:nvPr/>
        </p:nvSpPr>
        <p:spPr bwMode="auto">
          <a:xfrm>
            <a:off x="8572500" y="-38302"/>
            <a:ext cx="3904746" cy="685397"/>
          </a:xfrm>
          <a:prstGeom prst="rect">
            <a:avLst/>
          </a:prstGeom>
          <a:noFill/>
          <a:ln>
            <a:noFill/>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175" b="1">
                <a:solidFill>
                  <a:srgbClr val="FF0000"/>
                </a:solidFill>
                <a:latin typeface="Times New Roman" panose="02020603050405020304" pitchFamily="18" charset="0"/>
              </a:rPr>
              <a:t>Khai thác hải sản</a:t>
            </a:r>
          </a:p>
        </p:txBody>
      </p:sp>
      <p:pic>
        <p:nvPicPr>
          <p:cNvPr id="30728" name="Picture 24" descr="4125031710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372" y="3619501"/>
            <a:ext cx="6097010" cy="32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25" descr="20161116102012-tom-h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11437"/>
            <a:ext cx="6143372" cy="32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Rectangle 14"/>
          <p:cNvSpPr>
            <a:spLocks noChangeArrowheads="1"/>
          </p:cNvSpPr>
          <p:nvPr/>
        </p:nvSpPr>
        <p:spPr bwMode="auto">
          <a:xfrm>
            <a:off x="3715254" y="3124603"/>
            <a:ext cx="4381500" cy="456596"/>
          </a:xfrm>
          <a:prstGeom prst="rect">
            <a:avLst/>
          </a:prstGeom>
          <a:noFill/>
          <a:ln w="9525">
            <a:noFill/>
            <a:miter lim="800000"/>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680" b="1">
                <a:solidFill>
                  <a:srgbClr val="FF0000"/>
                </a:solidFill>
                <a:latin typeface="Times New Roman" panose="02020603050405020304" pitchFamily="18" charset="0"/>
              </a:rPr>
              <a:t>Biển nhiều hải sản</a:t>
            </a:r>
          </a:p>
        </p:txBody>
      </p:sp>
      <p:sp>
        <p:nvSpPr>
          <p:cNvPr id="2" name="Rectangle 1"/>
          <p:cNvSpPr/>
          <p:nvPr/>
        </p:nvSpPr>
        <p:spPr>
          <a:xfrm>
            <a:off x="8977691" y="3611437"/>
            <a:ext cx="2452309" cy="695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4503" tIns="52251" rIns="104503" bIns="52251" anchor="ctr"/>
          <a:lstStyle/>
          <a:p>
            <a:pPr algn="ctr" eaLnBrk="1" hangingPunct="1">
              <a:defRPr/>
            </a:pPr>
            <a:r>
              <a:rPr lang="en-US" sz="4000" b="1" dirty="0" err="1">
                <a:solidFill>
                  <a:srgbClr val="FF0000"/>
                </a:solidFill>
                <a:latin typeface="Times New Roman" panose="02020603050405020304" pitchFamily="18" charset="0"/>
                <a:cs typeface="Times New Roman" panose="02020603050405020304" pitchFamily="18" charset="0"/>
              </a:rPr>
              <a:t>Tôm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sú</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box(in)">
                                      <p:cBhvr>
                                        <p:cTn id="7" dur="2000"/>
                                        <p:tgtEl>
                                          <p:spTgt spid="307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0726"/>
                                        </p:tgtEl>
                                        <p:attrNameLst>
                                          <p:attrName>style.visibility</p:attrName>
                                        </p:attrNameLst>
                                      </p:cBhvr>
                                      <p:to>
                                        <p:strVal val="visible"/>
                                      </p:to>
                                    </p:set>
                                    <p:animEffect transition="in" filter="box(in)">
                                      <p:cBhvr>
                                        <p:cTn id="12" dur="2000"/>
                                        <p:tgtEl>
                                          <p:spTgt spid="3072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Effect transition="in" filter="box(in)">
                                      <p:cBhvr>
                                        <p:cTn id="17" dur="2000"/>
                                        <p:tgtEl>
                                          <p:spTgt spid="3072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728"/>
                                        </p:tgtEl>
                                        <p:attrNameLst>
                                          <p:attrName>style.visibility</p:attrName>
                                        </p:attrNameLst>
                                      </p:cBhvr>
                                      <p:to>
                                        <p:strVal val="visible"/>
                                      </p:to>
                                    </p:set>
                                    <p:animEffect transition="in" filter="box(in)">
                                      <p:cBhvr>
                                        <p:cTn id="22" dur="2000"/>
                                        <p:tgtEl>
                                          <p:spTgt spid="3072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0724"/>
                                        </p:tgtEl>
                                        <p:attrNameLst>
                                          <p:attrName>style.visibility</p:attrName>
                                        </p:attrNameLst>
                                      </p:cBhvr>
                                      <p:to>
                                        <p:strVal val="visible"/>
                                      </p:to>
                                    </p:set>
                                    <p:animEffect transition="in" filter="box(in)">
                                      <p:cBhvr>
                                        <p:cTn id="27" dur="2000"/>
                                        <p:tgtEl>
                                          <p:spTgt spid="3072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0727"/>
                                        </p:tgtEl>
                                        <p:attrNameLst>
                                          <p:attrName>style.visibility</p:attrName>
                                        </p:attrNameLst>
                                      </p:cBhvr>
                                      <p:to>
                                        <p:strVal val="visible"/>
                                      </p:to>
                                    </p:set>
                                    <p:animEffect transition="in" filter="box(in)">
                                      <p:cBhvr>
                                        <p:cTn id="32" dur="2000"/>
                                        <p:tgtEl>
                                          <p:spTgt spid="3072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ox(in)">
                                      <p:cBhvr>
                                        <p:cTn id="37" dur="20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5614"/>
                                        </p:tgtEl>
                                        <p:attrNameLst>
                                          <p:attrName>style.visibility</p:attrName>
                                        </p:attrNameLst>
                                      </p:cBhvr>
                                      <p:to>
                                        <p:strVal val="visible"/>
                                      </p:to>
                                    </p:set>
                                    <p:animEffect transition="in" filter="box(in)">
                                      <p:cBhvr>
                                        <p:cTn id="42" dur="2000"/>
                                        <p:tgtEl>
                                          <p:spTgt spid="25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P spid="30727" grpId="0"/>
      <p:bldP spid="25614"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txBox="1">
            <a:spLocks noGrp="1"/>
          </p:cNvSpPr>
          <p:nvPr/>
        </p:nvSpPr>
        <p:spPr bwMode="auto">
          <a:xfrm>
            <a:off x="8572501" y="6245175"/>
            <a:ext cx="2667000" cy="47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r" eaLnBrk="1" hangingPunct="1">
              <a:spcBef>
                <a:spcPct val="0"/>
              </a:spcBef>
              <a:buFontTx/>
              <a:buNone/>
            </a:pPr>
            <a:fld id="{357F43BE-6675-471F-9EAB-59394AB23DB6}" type="slidenum">
              <a:rPr lang="en-US" altLang="en-US" sz="1585"/>
              <a:t>3</a:t>
            </a:fld>
            <a:endParaRPr lang="en-US" altLang="en-US" sz="1585"/>
          </a:p>
        </p:txBody>
      </p:sp>
      <p:sp>
        <p:nvSpPr>
          <p:cNvPr id="15363" name="Rectangle 3"/>
          <p:cNvSpPr>
            <a:spLocks noGrp="1" noChangeArrowheads="1"/>
          </p:cNvSpPr>
          <p:nvPr>
            <p:ph type="body" idx="4294967295"/>
          </p:nvPr>
        </p:nvSpPr>
        <p:spPr>
          <a:xfrm>
            <a:off x="190500" y="228802"/>
            <a:ext cx="5047746" cy="6324801"/>
          </a:xfrm>
          <a:noFill/>
          <a:ln>
            <a:noFill/>
            <a:miter lim="800000"/>
          </a:ln>
        </p:spPr>
        <p:txBody>
          <a:bodyPr>
            <a:normAutofit fontScale="92500" lnSpcReduction="10000"/>
          </a:bodyPr>
          <a:lstStyle/>
          <a:p>
            <a:pPr eaLnBrk="1" hangingPunct="1">
              <a:lnSpc>
                <a:spcPct val="80000"/>
              </a:lnSpc>
              <a:spcBef>
                <a:spcPct val="50000"/>
              </a:spcBef>
              <a:buFontTx/>
              <a:buNone/>
            </a:pPr>
            <a:r>
              <a:rPr lang="en-US" altLang="en-US">
                <a:latin typeface="Times New Roman" panose="02020603050405020304" pitchFamily="18" charset="0"/>
              </a:rPr>
              <a:t>   </a:t>
            </a:r>
            <a:r>
              <a:rPr lang="en-US" altLang="en-US" sz="7100">
                <a:solidFill>
                  <a:srgbClr val="FF0000"/>
                </a:solidFill>
                <a:latin typeface="Times New Roman" panose="02020603050405020304" pitchFamily="18" charset="0"/>
              </a:rPr>
              <a:t>Hãy xác định vị trí, giới hạn của vùng Duyên hải Nam Trung Bộ?</a:t>
            </a:r>
          </a:p>
          <a:p>
            <a:pPr eaLnBrk="1" hangingPunct="1">
              <a:lnSpc>
                <a:spcPct val="80000"/>
              </a:lnSpc>
              <a:buFontTx/>
              <a:buNone/>
            </a:pPr>
            <a:endParaRPr lang="en-US" altLang="en-US" sz="8600">
              <a:latin typeface="Times New Roman" panose="02020603050405020304" pitchFamily="18" charset="0"/>
            </a:endParaRPr>
          </a:p>
          <a:p>
            <a:pPr eaLnBrk="1" hangingPunct="1">
              <a:lnSpc>
                <a:spcPct val="80000"/>
              </a:lnSpc>
              <a:buFontTx/>
              <a:buNone/>
            </a:pPr>
            <a:r>
              <a:rPr lang="en-US" altLang="en-US" b="1">
                <a:latin typeface="Times New Roman" panose="02020603050405020304" pitchFamily="18" charset="0"/>
              </a:rPr>
              <a:t> </a:t>
            </a:r>
          </a:p>
        </p:txBody>
      </p:sp>
      <p:pic>
        <p:nvPicPr>
          <p:cNvPr id="15364" name="Picture 9" descr="Luoc do tu nhien vung Duyen Hai Nam Trung Bo .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304397"/>
            <a:ext cx="6286500" cy="6249206"/>
          </a:xfrm>
          <a:prstGeom prst="rect">
            <a:avLst/>
          </a:prstGeom>
          <a:solidFill>
            <a:srgbClr val="00FF00"/>
          </a:solidFill>
          <a:ln w="9525">
            <a:solidFill>
              <a:schemeClr val="tx1"/>
            </a:solidFill>
            <a:miter lim="800000"/>
            <a:headEnd/>
            <a:tailEnd/>
          </a:ln>
        </p:spPr>
      </p:pic>
      <p:sp>
        <p:nvSpPr>
          <p:cNvPr id="82959" name="Rectangle 15"/>
          <p:cNvSpPr>
            <a:spLocks noChangeArrowheads="1"/>
          </p:cNvSpPr>
          <p:nvPr/>
        </p:nvSpPr>
        <p:spPr bwMode="auto">
          <a:xfrm>
            <a:off x="6096000" y="0"/>
            <a:ext cx="1333500" cy="228802"/>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2285" b="1">
                <a:solidFill>
                  <a:srgbClr val="0000FF"/>
                </a:solidFill>
                <a:latin typeface="Times New Roman" panose="02020603050405020304" pitchFamily="18" charset="0"/>
              </a:rPr>
              <a:t>BẮC</a:t>
            </a:r>
          </a:p>
        </p:txBody>
      </p:sp>
      <p:sp>
        <p:nvSpPr>
          <p:cNvPr id="82960" name="Rectangle 16"/>
          <p:cNvSpPr>
            <a:spLocks noChangeArrowheads="1"/>
          </p:cNvSpPr>
          <p:nvPr/>
        </p:nvSpPr>
        <p:spPr bwMode="auto">
          <a:xfrm>
            <a:off x="6477000" y="2133802"/>
            <a:ext cx="952500" cy="3810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2285" b="1">
                <a:solidFill>
                  <a:srgbClr val="0000FF"/>
                </a:solidFill>
                <a:latin typeface="Times New Roman" panose="02020603050405020304" pitchFamily="18" charset="0"/>
              </a:rPr>
              <a:t>TÂY</a:t>
            </a:r>
          </a:p>
        </p:txBody>
      </p:sp>
      <p:sp>
        <p:nvSpPr>
          <p:cNvPr id="82961" name="Rectangle 17"/>
          <p:cNvSpPr>
            <a:spLocks noChangeArrowheads="1"/>
          </p:cNvSpPr>
          <p:nvPr/>
        </p:nvSpPr>
        <p:spPr bwMode="auto">
          <a:xfrm>
            <a:off x="10287000" y="1905000"/>
            <a:ext cx="1143000" cy="457603"/>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2030" b="1">
                <a:solidFill>
                  <a:srgbClr val="0000FF"/>
                </a:solidFill>
              </a:rPr>
              <a:t>ĐÔNG</a:t>
            </a:r>
          </a:p>
        </p:txBody>
      </p:sp>
      <p:sp>
        <p:nvSpPr>
          <p:cNvPr id="82962" name="Rectangle 18"/>
          <p:cNvSpPr>
            <a:spLocks noChangeArrowheads="1"/>
          </p:cNvSpPr>
          <p:nvPr/>
        </p:nvSpPr>
        <p:spPr bwMode="auto">
          <a:xfrm>
            <a:off x="5619246" y="5638397"/>
            <a:ext cx="1238754" cy="53420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2030" b="1">
                <a:solidFill>
                  <a:srgbClr val="0000FF"/>
                </a:solidFill>
              </a:rPr>
              <a:t>TN-NAM</a:t>
            </a:r>
          </a:p>
        </p:txBody>
      </p:sp>
      <p:sp>
        <p:nvSpPr>
          <p:cNvPr id="82963" name="Rectangle 19"/>
          <p:cNvSpPr>
            <a:spLocks noChangeArrowheads="1"/>
          </p:cNvSpPr>
          <p:nvPr/>
        </p:nvSpPr>
        <p:spPr bwMode="auto">
          <a:xfrm>
            <a:off x="5524500" y="1371802"/>
            <a:ext cx="952500" cy="30439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2030" b="1">
                <a:solidFill>
                  <a:srgbClr val="0000FF"/>
                </a:solidFill>
              </a:rPr>
              <a:t>TB</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2959"/>
                                        </p:tgtEl>
                                        <p:attrNameLst>
                                          <p:attrName>style.visibility</p:attrName>
                                        </p:attrNameLst>
                                      </p:cBhvr>
                                      <p:to>
                                        <p:strVal val="visible"/>
                                      </p:to>
                                    </p:set>
                                    <p:animEffect transition="in" filter="diamond(in)">
                                      <p:cBhvr>
                                        <p:cTn id="7" dur="2000"/>
                                        <p:tgtEl>
                                          <p:spTgt spid="8295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2962"/>
                                        </p:tgtEl>
                                        <p:attrNameLst>
                                          <p:attrName>style.visibility</p:attrName>
                                        </p:attrNameLst>
                                      </p:cBhvr>
                                      <p:to>
                                        <p:strVal val="visible"/>
                                      </p:to>
                                    </p:set>
                                    <p:animEffect transition="in" filter="diamond(in)">
                                      <p:cBhvr>
                                        <p:cTn id="12" dur="2000"/>
                                        <p:tgtEl>
                                          <p:spTgt spid="8296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2960"/>
                                        </p:tgtEl>
                                        <p:attrNameLst>
                                          <p:attrName>style.visibility</p:attrName>
                                        </p:attrNameLst>
                                      </p:cBhvr>
                                      <p:to>
                                        <p:strVal val="visible"/>
                                      </p:to>
                                    </p:set>
                                    <p:animEffect transition="in" filter="diamond(in)">
                                      <p:cBhvr>
                                        <p:cTn id="17" dur="2000"/>
                                        <p:tgtEl>
                                          <p:spTgt spid="82960"/>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82963"/>
                                        </p:tgtEl>
                                        <p:attrNameLst>
                                          <p:attrName>style.visibility</p:attrName>
                                        </p:attrNameLst>
                                      </p:cBhvr>
                                      <p:to>
                                        <p:strVal val="visible"/>
                                      </p:to>
                                    </p:set>
                                    <p:animEffect transition="in" filter="diamond(in)">
                                      <p:cBhvr>
                                        <p:cTn id="20" dur="2000"/>
                                        <p:tgtEl>
                                          <p:spTgt spid="82963"/>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82961"/>
                                        </p:tgtEl>
                                        <p:attrNameLst>
                                          <p:attrName>style.visibility</p:attrName>
                                        </p:attrNameLst>
                                      </p:cBhvr>
                                      <p:to>
                                        <p:strVal val="visible"/>
                                      </p:to>
                                    </p:set>
                                    <p:animEffect transition="in" filter="diamond(in)">
                                      <p:cBhvr>
                                        <p:cTn id="25" dur="2000"/>
                                        <p:tgtEl>
                                          <p:spTgt spid="82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9" grpId="0" animBg="1"/>
      <p:bldP spid="82960" grpId="0" animBg="1"/>
      <p:bldP spid="82961" grpId="0" animBg="1"/>
      <p:bldP spid="82962" grpId="0" animBg="1"/>
      <p:bldP spid="8296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6" name="Picture 6" descr="Khai thác yến sào ở Hòn Ngoại. (Ảnh do Công ty TNHH Nhà nước  một thành viên Yến sào Khánh Hòa cung cấ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2810" y="0"/>
            <a:ext cx="5358190" cy="579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8" descr="khai_thac_yen_thanh_chau_hoi_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6001254" cy="586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http://yenkhanhhoa.info/wp-content/uploads/2014/10/yen_sao_khanh_hoa_13402025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755" y="0"/>
            <a:ext cx="3142746" cy="17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Rectangle 10"/>
          <p:cNvSpPr>
            <a:spLocks noChangeArrowheads="1"/>
          </p:cNvSpPr>
          <p:nvPr/>
        </p:nvSpPr>
        <p:spPr bwMode="auto">
          <a:xfrm>
            <a:off x="3238500" y="5943802"/>
            <a:ext cx="5905500" cy="914198"/>
          </a:xfrm>
          <a:prstGeom prst="rect">
            <a:avLst/>
          </a:prstGeom>
          <a:solidFill>
            <a:srgbClr val="FFFF99"/>
          </a:solidFill>
          <a:ln w="9525">
            <a:solidFill>
              <a:srgbClr val="E5E006"/>
            </a:solidFill>
            <a:miter lim="800000"/>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680" b="1">
                <a:solidFill>
                  <a:srgbClr val="0000FF"/>
                </a:solidFill>
                <a:latin typeface="Times New Roman" panose="02020603050405020304" pitchFamily="18" charset="0"/>
              </a:rPr>
              <a:t>Khai thác tổ chim yến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6328"/>
                                        </p:tgtEl>
                                        <p:attrNameLst>
                                          <p:attrName>style.visibility</p:attrName>
                                        </p:attrNameLst>
                                      </p:cBhvr>
                                      <p:to>
                                        <p:strVal val="visible"/>
                                      </p:to>
                                    </p:set>
                                    <p:animEffect transition="in" filter="box(in)">
                                      <p:cBhvr>
                                        <p:cTn id="7" dur="2000"/>
                                        <p:tgtEl>
                                          <p:spTgt spid="563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6326"/>
                                        </p:tgtEl>
                                        <p:attrNameLst>
                                          <p:attrName>style.visibility</p:attrName>
                                        </p:attrNameLst>
                                      </p:cBhvr>
                                      <p:to>
                                        <p:strVal val="visible"/>
                                      </p:to>
                                    </p:set>
                                    <p:animEffect transition="in" filter="box(in)">
                                      <p:cBhvr>
                                        <p:cTn id="12" dur="2000"/>
                                        <p:tgtEl>
                                          <p:spTgt spid="5632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1519"/>
                                        </p:tgtEl>
                                        <p:attrNameLst>
                                          <p:attrName>style.visibility</p:attrName>
                                        </p:attrNameLst>
                                      </p:cBhvr>
                                      <p:to>
                                        <p:strVal val="visible"/>
                                      </p:to>
                                    </p:set>
                                    <p:animEffect transition="in" filter="box(in)">
                                      <p:cBhvr>
                                        <p:cTn id="17" dur="2000"/>
                                        <p:tgtEl>
                                          <p:spTgt spid="215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6330"/>
                                        </p:tgtEl>
                                        <p:attrNameLst>
                                          <p:attrName>style.visibility</p:attrName>
                                        </p:attrNameLst>
                                      </p:cBhvr>
                                      <p:to>
                                        <p:strVal val="visible"/>
                                      </p:to>
                                    </p:set>
                                    <p:animEffect transition="in" filter="box(in)">
                                      <p:cBhvr>
                                        <p:cTn id="22" dur="2000"/>
                                        <p:tgtEl>
                                          <p:spTgt spid="56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9200"/>
            <a:ext cx="2667000" cy="2667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62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90976"/>
            <a:ext cx="5410200" cy="28670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62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219200"/>
            <a:ext cx="2667000" cy="2667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6262" name="Text Box 6"/>
          <p:cNvSpPr txBox="1">
            <a:spLocks noChangeArrowheads="1"/>
          </p:cNvSpPr>
          <p:nvPr/>
        </p:nvSpPr>
        <p:spPr bwMode="auto">
          <a:xfrm>
            <a:off x="4267200" y="3505201"/>
            <a:ext cx="1752600" cy="396875"/>
          </a:xfrm>
          <a:prstGeom prst="rect">
            <a:avLst/>
          </a:prstGeom>
          <a:solidFill>
            <a:srgbClr val="CC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spcBef>
                <a:spcPct val="50000"/>
              </a:spcBef>
            </a:pPr>
            <a:r>
              <a:rPr lang="en-US" altLang="en-US" sz="2000" b="1">
                <a:solidFill>
                  <a:schemeClr val="bg1"/>
                </a:solidFill>
              </a:rPr>
              <a:t>QuÆng Vµng</a:t>
            </a:r>
          </a:p>
        </p:txBody>
      </p:sp>
      <p:sp>
        <p:nvSpPr>
          <p:cNvPr id="96263" name="Text Box 7"/>
          <p:cNvSpPr txBox="1">
            <a:spLocks noChangeArrowheads="1"/>
          </p:cNvSpPr>
          <p:nvPr/>
        </p:nvSpPr>
        <p:spPr bwMode="auto">
          <a:xfrm>
            <a:off x="1524000" y="3505201"/>
            <a:ext cx="1752600" cy="396875"/>
          </a:xfrm>
          <a:prstGeom prst="rect">
            <a:avLst/>
          </a:prstGeom>
          <a:solidFill>
            <a:srgbClr val="CC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spcBef>
                <a:spcPct val="50000"/>
              </a:spcBef>
            </a:pPr>
            <a:r>
              <a:rPr lang="en-US" altLang="en-US" sz="2000" b="1">
                <a:solidFill>
                  <a:schemeClr val="bg1"/>
                </a:solidFill>
              </a:rPr>
              <a:t>C¸t Thuû tinh</a:t>
            </a:r>
          </a:p>
        </p:txBody>
      </p:sp>
      <p:sp>
        <p:nvSpPr>
          <p:cNvPr id="96264" name="Text Box 8"/>
          <p:cNvSpPr txBox="1">
            <a:spLocks noChangeArrowheads="1"/>
          </p:cNvSpPr>
          <p:nvPr/>
        </p:nvSpPr>
        <p:spPr bwMode="auto">
          <a:xfrm>
            <a:off x="1524000" y="6461126"/>
            <a:ext cx="2667000" cy="396875"/>
          </a:xfrm>
          <a:prstGeom prst="rect">
            <a:avLst/>
          </a:prstGeom>
          <a:solidFill>
            <a:srgbClr val="CC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spcBef>
                <a:spcPct val="50000"/>
              </a:spcBef>
            </a:pPr>
            <a:r>
              <a:rPr lang="en-US" altLang="en-US" sz="2000" b="1">
                <a:solidFill>
                  <a:schemeClr val="bg1"/>
                </a:solidFill>
              </a:rPr>
              <a:t>Khai th¸c quÆng Titan</a:t>
            </a:r>
          </a:p>
        </p:txBody>
      </p:sp>
      <p:graphicFrame>
        <p:nvGraphicFramePr>
          <p:cNvPr id="96282" name="Group 26"/>
          <p:cNvGraphicFramePr>
            <a:graphicFrameLocks noGrp="1"/>
          </p:cNvGraphicFramePr>
          <p:nvPr>
            <p:ph/>
          </p:nvPr>
        </p:nvGraphicFramePr>
        <p:xfrm>
          <a:off x="1524000" y="228601"/>
          <a:ext cx="9067800" cy="999744"/>
        </p:xfrm>
        <a:graphic>
          <a:graphicData uri="http://schemas.openxmlformats.org/drawingml/2006/table">
            <a:tbl>
              <a:tblPr/>
              <a:tblGrid>
                <a:gridCol w="4419600">
                  <a:extLst>
                    <a:ext uri="{9D8B030D-6E8A-4147-A177-3AD203B41FA5}">
                      <a16:colId xmlns:a16="http://schemas.microsoft.com/office/drawing/2014/main" val="20000"/>
                    </a:ext>
                  </a:extLst>
                </a:gridCol>
                <a:gridCol w="4648200">
                  <a:extLst>
                    <a:ext uri="{9D8B030D-6E8A-4147-A177-3AD203B41FA5}">
                      <a16:colId xmlns:a16="http://schemas.microsoft.com/office/drawing/2014/main" val="20001"/>
                    </a:ext>
                  </a:extLst>
                </a:gridCol>
              </a:tblGrid>
              <a:tr h="792163">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Char char="-"/>
                      </a:pPr>
                      <a:r>
                        <a:rPr kumimoji="0" lang="en-US" altLang="en-US" sz="2000" b="0" i="0" u="none" strike="noStrike" cap="none" normalizeH="0" baseline="0">
                          <a:ln>
                            <a:noFill/>
                          </a:ln>
                          <a:solidFill>
                            <a:srgbClr val="0000FF"/>
                          </a:solidFill>
                          <a:effectLst/>
                          <a:latin typeface=".VnTime" panose="020B7200000000000000" pitchFamily="34" charset="0"/>
                        </a:rPr>
                        <a:t>Tµi nguyªn kho¸ng s¶n:</a:t>
                      </a:r>
                    </a:p>
                    <a:p>
                      <a:pPr marL="0" marR="0" lvl="0" indent="0" algn="l" defTabSz="914400" rtl="0" eaLnBrk="0" fontAlgn="base" latinLnBrk="0" hangingPunct="0">
                        <a:lnSpc>
                          <a:spcPct val="100000"/>
                        </a:lnSpc>
                        <a:spcBef>
                          <a:spcPct val="20000"/>
                        </a:spcBef>
                        <a:spcAft>
                          <a:spcPct val="0"/>
                        </a:spcAft>
                        <a:buClrTx/>
                        <a:buSzTx/>
                        <a:buFontTx/>
                        <a:buNone/>
                      </a:pPr>
                      <a:r>
                        <a:rPr kumimoji="0" lang="en-US" altLang="en-US" sz="1800" b="0" i="0" u="none" strike="noStrike" cap="none" normalizeH="0" baseline="0">
                          <a:ln>
                            <a:noFill/>
                          </a:ln>
                          <a:solidFill>
                            <a:schemeClr val="tx1"/>
                          </a:solidFill>
                          <a:effectLst/>
                          <a:latin typeface=".VnTime" panose="020B7200000000000000" pitchFamily="34" charset="0"/>
                        </a:rPr>
                        <a:t>Chñ yÕu lµ c¸t thuû tinh,vµng ,titan.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en-US" sz="2000" b="0" i="0" u="none" strike="noStrike" cap="none" normalizeH="0" baseline="0">
                          <a:ln>
                            <a:noFill/>
                          </a:ln>
                          <a:solidFill>
                            <a:schemeClr val="tx1"/>
                          </a:solidFill>
                          <a:effectLst/>
                          <a:latin typeface=".VnTime" panose="020B7200000000000000" pitchFamily="34" charset="0"/>
                        </a:rPr>
                        <a:t>    </a:t>
                      </a:r>
                      <a:r>
                        <a:rPr kumimoji="0" lang="en-US" altLang="en-US" sz="2000" b="0" i="0" u="none" strike="noStrike" cap="none" normalizeH="0" baseline="0">
                          <a:ln>
                            <a:noFill/>
                          </a:ln>
                          <a:solidFill>
                            <a:srgbClr val="0000FF"/>
                          </a:solidFill>
                          <a:effectLst/>
                          <a:latin typeface=".VnTime" panose="020B7200000000000000" pitchFamily="34" charset="0"/>
                        </a:rPr>
                        <a:t>Ph¸t triÓn ngµnh khai th¸c vµ chÕ biÕn kho¸ng s¶n.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3568" name="Line 23"/>
          <p:cNvSpPr>
            <a:spLocks noChangeShapeType="1"/>
          </p:cNvSpPr>
          <p:nvPr/>
        </p:nvSpPr>
        <p:spPr bwMode="auto">
          <a:xfrm>
            <a:off x="5271868" y="450166"/>
            <a:ext cx="824132" cy="7034"/>
          </a:xfrm>
          <a:prstGeom prst="line">
            <a:avLst/>
          </a:prstGeom>
          <a:noFill/>
          <a:ln w="19050">
            <a:solidFill>
              <a:srgbClr val="0000FF"/>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3569" name="Picture 9" descr="Luoc do tu nhien vung Duyen Hai Nam Trung Bo .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07226" y="1219200"/>
            <a:ext cx="3660775" cy="5638800"/>
          </a:xfrm>
          <a:prstGeom prst="rect">
            <a:avLst/>
          </a:prstGeom>
          <a:solidFill>
            <a:srgbClr val="00FF00"/>
          </a:solidFill>
          <a:ln w="9525">
            <a:solidFill>
              <a:srgbClr val="FF0000"/>
            </a:solidFill>
            <a:miter lim="800000"/>
            <a:headEnd/>
            <a:tailEnd/>
          </a:ln>
        </p:spPr>
      </p:pic>
      <p:sp>
        <p:nvSpPr>
          <p:cNvPr id="96284" name="Oval 28"/>
          <p:cNvSpPr>
            <a:spLocks noChangeArrowheads="1"/>
          </p:cNvSpPr>
          <p:nvPr/>
        </p:nvSpPr>
        <p:spPr bwMode="auto">
          <a:xfrm>
            <a:off x="8915400" y="3886200"/>
            <a:ext cx="304800" cy="228600"/>
          </a:xfrm>
          <a:prstGeom prst="ellipse">
            <a:avLst/>
          </a:prstGeom>
          <a:noFill/>
          <a:ln w="34925">
            <a:solidFill>
              <a:srgbClr val="FF0066"/>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endParaRPr lang="en-US" altLang="en-US"/>
          </a:p>
        </p:txBody>
      </p:sp>
      <p:sp>
        <p:nvSpPr>
          <p:cNvPr id="96285" name="Oval 29"/>
          <p:cNvSpPr>
            <a:spLocks noChangeArrowheads="1"/>
          </p:cNvSpPr>
          <p:nvPr/>
        </p:nvSpPr>
        <p:spPr bwMode="auto">
          <a:xfrm>
            <a:off x="8839200" y="4572000"/>
            <a:ext cx="304800" cy="228600"/>
          </a:xfrm>
          <a:prstGeom prst="ellipse">
            <a:avLst/>
          </a:prstGeom>
          <a:noFill/>
          <a:ln w="34925">
            <a:solidFill>
              <a:srgbClr val="FF0066"/>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endParaRPr lang="en-US" altLang="en-US"/>
          </a:p>
        </p:txBody>
      </p:sp>
      <p:sp>
        <p:nvSpPr>
          <p:cNvPr id="96286" name="Oval 30"/>
          <p:cNvSpPr>
            <a:spLocks noChangeArrowheads="1"/>
          </p:cNvSpPr>
          <p:nvPr/>
        </p:nvSpPr>
        <p:spPr bwMode="auto">
          <a:xfrm>
            <a:off x="8153400" y="1905000"/>
            <a:ext cx="304800" cy="228600"/>
          </a:xfrm>
          <a:prstGeom prst="ellipse">
            <a:avLst/>
          </a:prstGeom>
          <a:noFill/>
          <a:ln w="34925">
            <a:solidFill>
              <a:srgbClr val="0000FF"/>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endParaRPr lang="en-US" altLang="en-US"/>
          </a:p>
        </p:txBody>
      </p:sp>
      <p:sp>
        <p:nvSpPr>
          <p:cNvPr id="96287" name="Oval 31"/>
          <p:cNvSpPr>
            <a:spLocks noChangeArrowheads="1"/>
          </p:cNvSpPr>
          <p:nvPr/>
        </p:nvSpPr>
        <p:spPr bwMode="auto">
          <a:xfrm>
            <a:off x="8763000" y="2819400"/>
            <a:ext cx="304800" cy="228600"/>
          </a:xfrm>
          <a:prstGeom prst="ellipse">
            <a:avLst/>
          </a:prstGeom>
          <a:noFill/>
          <a:ln w="34925">
            <a:solidFill>
              <a:srgbClr val="00FF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endParaRPr lang="en-US" altLang="en-US"/>
          </a:p>
        </p:txBody>
      </p:sp>
      <p:sp>
        <p:nvSpPr>
          <p:cNvPr id="96288" name="Oval 32"/>
          <p:cNvSpPr>
            <a:spLocks noChangeArrowheads="1"/>
          </p:cNvSpPr>
          <p:nvPr/>
        </p:nvSpPr>
        <p:spPr bwMode="auto">
          <a:xfrm>
            <a:off x="8382000" y="5105400"/>
            <a:ext cx="304800" cy="228600"/>
          </a:xfrm>
          <a:prstGeom prst="ellipse">
            <a:avLst/>
          </a:prstGeom>
          <a:noFill/>
          <a:ln w="34925">
            <a:solidFill>
              <a:srgbClr val="00808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6259"/>
                                        </p:tgtEl>
                                        <p:attrNameLst>
                                          <p:attrName>style.visibility</p:attrName>
                                        </p:attrNameLst>
                                      </p:cBhvr>
                                      <p:to>
                                        <p:strVal val="visible"/>
                                      </p:to>
                                    </p:set>
                                    <p:animEffect transition="in" filter="diamond(in)">
                                      <p:cBhvr>
                                        <p:cTn id="7" dur="1000"/>
                                        <p:tgtEl>
                                          <p:spTgt spid="9625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6263"/>
                                        </p:tgtEl>
                                        <p:attrNameLst>
                                          <p:attrName>style.visibility</p:attrName>
                                        </p:attrNameLst>
                                      </p:cBhvr>
                                      <p:to>
                                        <p:strVal val="visible"/>
                                      </p:to>
                                    </p:set>
                                    <p:animEffect transition="in" filter="box(in)">
                                      <p:cBhvr>
                                        <p:cTn id="10" dur="500"/>
                                        <p:tgtEl>
                                          <p:spTgt spid="9626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repeatCount="indefinite" fill="hold" nodeType="clickEffect">
                                  <p:stCondLst>
                                    <p:cond delay="0"/>
                                  </p:stCondLst>
                                  <p:childTnLst>
                                    <p:set>
                                      <p:cBhvr>
                                        <p:cTn id="14" dur="1" fill="hold">
                                          <p:stCondLst>
                                            <p:cond delay="0"/>
                                          </p:stCondLst>
                                        </p:cTn>
                                        <p:tgtEl>
                                          <p:spTgt spid="96284"/>
                                        </p:tgtEl>
                                        <p:attrNameLst>
                                          <p:attrName>style.visibility</p:attrName>
                                        </p:attrNameLst>
                                      </p:cBhvr>
                                      <p:to>
                                        <p:strVal val="visible"/>
                                      </p:to>
                                    </p:set>
                                    <p:animEffect transition="in" filter="checkerboard(across)">
                                      <p:cBhvr>
                                        <p:cTn id="15" dur="500"/>
                                        <p:tgtEl>
                                          <p:spTgt spid="9628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repeatCount="indefinite" fill="hold" nodeType="clickEffect">
                                  <p:stCondLst>
                                    <p:cond delay="0"/>
                                  </p:stCondLst>
                                  <p:childTnLst>
                                    <p:set>
                                      <p:cBhvr>
                                        <p:cTn id="19" dur="1" fill="hold">
                                          <p:stCondLst>
                                            <p:cond delay="0"/>
                                          </p:stCondLst>
                                        </p:cTn>
                                        <p:tgtEl>
                                          <p:spTgt spid="96285"/>
                                        </p:tgtEl>
                                        <p:attrNameLst>
                                          <p:attrName>style.visibility</p:attrName>
                                        </p:attrNameLst>
                                      </p:cBhvr>
                                      <p:to>
                                        <p:strVal val="visible"/>
                                      </p:to>
                                    </p:set>
                                    <p:animEffect transition="in" filter="checkerboard(across)">
                                      <p:cBhvr>
                                        <p:cTn id="20" dur="500"/>
                                        <p:tgtEl>
                                          <p:spTgt spid="9628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96261"/>
                                        </p:tgtEl>
                                        <p:attrNameLst>
                                          <p:attrName>style.visibility</p:attrName>
                                        </p:attrNameLst>
                                      </p:cBhvr>
                                      <p:to>
                                        <p:strVal val="visible"/>
                                      </p:to>
                                    </p:set>
                                    <p:animEffect transition="in" filter="blinds(horizontal)">
                                      <p:cBhvr>
                                        <p:cTn id="25" dur="500"/>
                                        <p:tgtEl>
                                          <p:spTgt spid="9626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6262"/>
                                        </p:tgtEl>
                                        <p:attrNameLst>
                                          <p:attrName>style.visibility</p:attrName>
                                        </p:attrNameLst>
                                      </p:cBhvr>
                                      <p:to>
                                        <p:strVal val="visible"/>
                                      </p:to>
                                    </p:set>
                                    <p:animEffect transition="in" filter="blinds(horizontal)">
                                      <p:cBhvr>
                                        <p:cTn id="28" dur="500"/>
                                        <p:tgtEl>
                                          <p:spTgt spid="9626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repeatCount="indefinite" fill="hold" nodeType="clickEffect">
                                  <p:stCondLst>
                                    <p:cond delay="0"/>
                                  </p:stCondLst>
                                  <p:childTnLst>
                                    <p:set>
                                      <p:cBhvr>
                                        <p:cTn id="32" dur="1" fill="hold">
                                          <p:stCondLst>
                                            <p:cond delay="0"/>
                                          </p:stCondLst>
                                        </p:cTn>
                                        <p:tgtEl>
                                          <p:spTgt spid="96286"/>
                                        </p:tgtEl>
                                        <p:attrNameLst>
                                          <p:attrName>style.visibility</p:attrName>
                                        </p:attrNameLst>
                                      </p:cBhvr>
                                      <p:to>
                                        <p:strVal val="visible"/>
                                      </p:to>
                                    </p:set>
                                    <p:animEffect transition="in" filter="blinds(horizontal)">
                                      <p:cBhvr>
                                        <p:cTn id="33" dur="500"/>
                                        <p:tgtEl>
                                          <p:spTgt spid="96286"/>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96260"/>
                                        </p:tgtEl>
                                        <p:attrNameLst>
                                          <p:attrName>style.visibility</p:attrName>
                                        </p:attrNameLst>
                                      </p:cBhvr>
                                      <p:to>
                                        <p:strVal val="visible"/>
                                      </p:to>
                                    </p:set>
                                    <p:animEffect transition="in" filter="box(in)">
                                      <p:cBhvr>
                                        <p:cTn id="38" dur="500"/>
                                        <p:tgtEl>
                                          <p:spTgt spid="96260"/>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96264"/>
                                        </p:tgtEl>
                                        <p:attrNameLst>
                                          <p:attrName>style.visibility</p:attrName>
                                        </p:attrNameLst>
                                      </p:cBhvr>
                                      <p:to>
                                        <p:strVal val="visible"/>
                                      </p:to>
                                    </p:set>
                                    <p:animEffect transition="in" filter="box(in)">
                                      <p:cBhvr>
                                        <p:cTn id="41" dur="500"/>
                                        <p:tgtEl>
                                          <p:spTgt spid="96264"/>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96287"/>
                                        </p:tgtEl>
                                        <p:attrNameLst>
                                          <p:attrName>style.visibility</p:attrName>
                                        </p:attrNameLst>
                                      </p:cBhvr>
                                      <p:to>
                                        <p:strVal val="visible"/>
                                      </p:to>
                                    </p:set>
                                    <p:animEffect transition="in" filter="blinds(horizontal)">
                                      <p:cBhvr>
                                        <p:cTn id="46" dur="500"/>
                                        <p:tgtEl>
                                          <p:spTgt spid="96287"/>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repeatCount="indefinite" fill="hold" nodeType="clickEffect">
                                  <p:stCondLst>
                                    <p:cond delay="0"/>
                                  </p:stCondLst>
                                  <p:childTnLst>
                                    <p:set>
                                      <p:cBhvr>
                                        <p:cTn id="50" dur="1" fill="hold">
                                          <p:stCondLst>
                                            <p:cond delay="0"/>
                                          </p:stCondLst>
                                        </p:cTn>
                                        <p:tgtEl>
                                          <p:spTgt spid="96288"/>
                                        </p:tgtEl>
                                        <p:attrNameLst>
                                          <p:attrName>style.visibility</p:attrName>
                                        </p:attrNameLst>
                                      </p:cBhvr>
                                      <p:to>
                                        <p:strVal val="visible"/>
                                      </p:to>
                                    </p:set>
                                    <p:animEffect transition="in" filter="box(in)">
                                      <p:cBhvr>
                                        <p:cTn id="51" dur="500"/>
                                        <p:tgtEl>
                                          <p:spTgt spid="96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animBg="1"/>
      <p:bldP spid="96263" grpId="0" animBg="1"/>
      <p:bldP spid="9626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8" name="Picture 38" descr="12catcd28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246" y="3561040"/>
            <a:ext cx="6191754" cy="3296960"/>
          </a:xfrm>
          <a:prstGeom prst="rect">
            <a:avLst/>
          </a:prstGeom>
          <a:solidFill>
            <a:srgbClr val="CCFFFF"/>
          </a:solidFill>
          <a:ln w="9525">
            <a:solidFill>
              <a:srgbClr val="CCFFFF"/>
            </a:solidFill>
            <a:miter lim="800000"/>
            <a:headEnd/>
            <a:tailEnd/>
          </a:ln>
        </p:spPr>
      </p:pic>
      <p:pic>
        <p:nvPicPr>
          <p:cNvPr id="430126" name="Picture 46" descr="tit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246" y="0"/>
            <a:ext cx="6191754" cy="3561040"/>
          </a:xfrm>
          <a:prstGeom prst="rect">
            <a:avLst/>
          </a:prstGeom>
          <a:solidFill>
            <a:srgbClr val="CCFFFF"/>
          </a:solidFill>
          <a:ln w="9525">
            <a:solidFill>
              <a:srgbClr val="CCFFFF"/>
            </a:solidFill>
            <a:miter lim="800000"/>
            <a:headEnd/>
            <a:tailEnd/>
          </a:ln>
        </p:spPr>
      </p:pic>
      <p:sp>
        <p:nvSpPr>
          <p:cNvPr id="430127" name="Text Box 47"/>
          <p:cNvSpPr txBox="1">
            <a:spLocks noChangeArrowheads="1"/>
          </p:cNvSpPr>
          <p:nvPr/>
        </p:nvSpPr>
        <p:spPr bwMode="auto">
          <a:xfrm>
            <a:off x="9525000" y="3872352"/>
            <a:ext cx="2123049" cy="594118"/>
          </a:xfrm>
          <a:prstGeom prst="rect">
            <a:avLst/>
          </a:prstGeom>
          <a:solidFill>
            <a:srgbClr val="CCFFFF"/>
          </a:solidFill>
          <a:ln w="9525">
            <a:solidFill>
              <a:srgbClr val="CCFFFF"/>
            </a:solidFill>
            <a:miter lim="800000"/>
          </a:ln>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3175" b="1">
                <a:solidFill>
                  <a:srgbClr val="FF0000"/>
                </a:solidFill>
                <a:latin typeface="Times New Roman" panose="02020603050405020304" pitchFamily="18" charset="0"/>
              </a:rPr>
              <a:t>Cát  trắng</a:t>
            </a:r>
          </a:p>
        </p:txBody>
      </p:sp>
      <p:pic>
        <p:nvPicPr>
          <p:cNvPr id="430137" name="Picture 57" descr="Tit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00246" cy="3561040"/>
          </a:xfrm>
          <a:prstGeom prst="rect">
            <a:avLst/>
          </a:prstGeom>
          <a:solidFill>
            <a:srgbClr val="CCFFFF"/>
          </a:solidFill>
          <a:ln w="9525">
            <a:solidFill>
              <a:srgbClr val="CCFFFF"/>
            </a:solidFill>
            <a:miter lim="800000"/>
            <a:headEnd/>
            <a:tailEnd/>
          </a:ln>
        </p:spPr>
      </p:pic>
      <p:sp>
        <p:nvSpPr>
          <p:cNvPr id="430138" name="Text Box 58"/>
          <p:cNvSpPr txBox="1">
            <a:spLocks noChangeArrowheads="1"/>
          </p:cNvSpPr>
          <p:nvPr/>
        </p:nvSpPr>
        <p:spPr bwMode="auto">
          <a:xfrm>
            <a:off x="5239254" y="304397"/>
            <a:ext cx="1442900" cy="594118"/>
          </a:xfrm>
          <a:prstGeom prst="rect">
            <a:avLst/>
          </a:prstGeom>
          <a:solidFill>
            <a:srgbClr val="CCFFFF"/>
          </a:solidFill>
          <a:ln w="9525">
            <a:solidFill>
              <a:srgbClr val="CCFFFF"/>
            </a:solidFill>
            <a:miter lim="800000"/>
          </a:ln>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3175" b="1">
                <a:solidFill>
                  <a:srgbClr val="FF0000"/>
                </a:solidFill>
                <a:latin typeface="Times New Roman" panose="02020603050405020304" pitchFamily="18" charset="0"/>
              </a:rPr>
              <a:t>Ti tan</a:t>
            </a:r>
          </a:p>
        </p:txBody>
      </p:sp>
      <p:pic>
        <p:nvPicPr>
          <p:cNvPr id="29713" name="Picture 17" descr="Kết quả hình ảnh cho hình ảnh khai thác dầu khí ở đảo phú quý"/>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61040"/>
            <a:ext cx="6000246" cy="329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59"/>
          <p:cNvSpPr txBox="1">
            <a:spLocks noChangeArrowheads="1"/>
          </p:cNvSpPr>
          <p:nvPr/>
        </p:nvSpPr>
        <p:spPr bwMode="auto">
          <a:xfrm>
            <a:off x="4000501" y="3200199"/>
            <a:ext cx="4191000" cy="672153"/>
          </a:xfrm>
          <a:prstGeom prst="rect">
            <a:avLst/>
          </a:prstGeom>
          <a:solidFill>
            <a:srgbClr val="FFFF99"/>
          </a:solidFill>
          <a:ln w="9525">
            <a:solidFill>
              <a:srgbClr val="E5E006"/>
            </a:solidFill>
            <a:miter lim="800000"/>
          </a:ln>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3680">
                <a:solidFill>
                  <a:srgbClr val="0000FF"/>
                </a:solidFill>
                <a:latin typeface="Times New Roman" panose="02020603050405020304" pitchFamily="18" charset="0"/>
              </a:rPr>
              <a:t>Một số khoáng sản</a:t>
            </a:r>
          </a:p>
        </p:txBody>
      </p:sp>
      <p:sp>
        <p:nvSpPr>
          <p:cNvPr id="29715" name="Rectangle 19"/>
          <p:cNvSpPr>
            <a:spLocks noChangeArrowheads="1"/>
          </p:cNvSpPr>
          <p:nvPr/>
        </p:nvSpPr>
        <p:spPr bwMode="auto">
          <a:xfrm>
            <a:off x="0" y="5627077"/>
            <a:ext cx="5641145" cy="1125415"/>
          </a:xfrm>
          <a:prstGeom prst="rect">
            <a:avLst/>
          </a:prstGeom>
          <a:noFill/>
          <a:ln>
            <a:noFill/>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2730" b="1">
                <a:solidFill>
                  <a:srgbClr val="FFFF00"/>
                </a:solidFill>
                <a:latin typeface="Times New Roman" panose="02020603050405020304" pitchFamily="18" charset="0"/>
              </a:rPr>
              <a:t>Khai</a:t>
            </a:r>
            <a:r>
              <a:rPr lang="en-US" altLang="en-US" sz="3175" b="1">
                <a:solidFill>
                  <a:srgbClr val="FFFF00"/>
                </a:solidFill>
                <a:latin typeface="Times New Roman" panose="02020603050405020304" pitchFamily="18" charset="0"/>
              </a:rPr>
              <a:t> </a:t>
            </a:r>
            <a:r>
              <a:rPr lang="en-US" altLang="en-US" sz="2730" b="1">
                <a:solidFill>
                  <a:srgbClr val="FFFF00"/>
                </a:solidFill>
                <a:latin typeface="Times New Roman" panose="02020603050405020304" pitchFamily="18" charset="0"/>
              </a:rPr>
              <a:t>thác dầu khí ở phía đông </a:t>
            </a:r>
          </a:p>
          <a:p>
            <a:pPr eaLnBrk="1" hangingPunct="1">
              <a:spcBef>
                <a:spcPct val="0"/>
              </a:spcBef>
              <a:buFontTx/>
              <a:buNone/>
            </a:pPr>
            <a:r>
              <a:rPr lang="en-US" altLang="en-US" sz="2730" b="1">
                <a:solidFill>
                  <a:srgbClr val="FFFF00"/>
                </a:solidFill>
                <a:latin typeface="Times New Roman" panose="02020603050405020304" pitchFamily="18" charset="0"/>
              </a:rPr>
              <a:t>đảo Phú Quý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30137"/>
                                        </p:tgtEl>
                                        <p:attrNameLst>
                                          <p:attrName>style.visibility</p:attrName>
                                        </p:attrNameLst>
                                      </p:cBhvr>
                                      <p:to>
                                        <p:strVal val="visible"/>
                                      </p:to>
                                    </p:set>
                                    <p:animEffect transition="in" filter="box(in)">
                                      <p:cBhvr>
                                        <p:cTn id="7" dur="2000"/>
                                        <p:tgtEl>
                                          <p:spTgt spid="4301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30126"/>
                                        </p:tgtEl>
                                        <p:attrNameLst>
                                          <p:attrName>style.visibility</p:attrName>
                                        </p:attrNameLst>
                                      </p:cBhvr>
                                      <p:to>
                                        <p:strVal val="visible"/>
                                      </p:to>
                                    </p:set>
                                    <p:animEffect transition="in" filter="box(in)">
                                      <p:cBhvr>
                                        <p:cTn id="12" dur="2000"/>
                                        <p:tgtEl>
                                          <p:spTgt spid="43012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713"/>
                                        </p:tgtEl>
                                        <p:attrNameLst>
                                          <p:attrName>style.visibility</p:attrName>
                                        </p:attrNameLst>
                                      </p:cBhvr>
                                      <p:to>
                                        <p:strVal val="visible"/>
                                      </p:to>
                                    </p:set>
                                    <p:animEffect transition="in" filter="box(in)">
                                      <p:cBhvr>
                                        <p:cTn id="17" dur="2000"/>
                                        <p:tgtEl>
                                          <p:spTgt spid="2971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30118"/>
                                        </p:tgtEl>
                                        <p:attrNameLst>
                                          <p:attrName>style.visibility</p:attrName>
                                        </p:attrNameLst>
                                      </p:cBhvr>
                                      <p:to>
                                        <p:strVal val="visible"/>
                                      </p:to>
                                    </p:set>
                                    <p:animEffect transition="in" filter="box(in)">
                                      <p:cBhvr>
                                        <p:cTn id="22" dur="2000"/>
                                        <p:tgtEl>
                                          <p:spTgt spid="43011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30138"/>
                                        </p:tgtEl>
                                        <p:attrNameLst>
                                          <p:attrName>style.visibility</p:attrName>
                                        </p:attrNameLst>
                                      </p:cBhvr>
                                      <p:to>
                                        <p:strVal val="visible"/>
                                      </p:to>
                                    </p:set>
                                    <p:animEffect transition="in" filter="box(in)">
                                      <p:cBhvr>
                                        <p:cTn id="27" dur="2000"/>
                                        <p:tgtEl>
                                          <p:spTgt spid="43013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9715"/>
                                        </p:tgtEl>
                                        <p:attrNameLst>
                                          <p:attrName>style.visibility</p:attrName>
                                        </p:attrNameLst>
                                      </p:cBhvr>
                                      <p:to>
                                        <p:strVal val="visible"/>
                                      </p:to>
                                    </p:set>
                                    <p:animEffect transition="in" filter="box(in)">
                                      <p:cBhvr>
                                        <p:cTn id="32" dur="2000"/>
                                        <p:tgtEl>
                                          <p:spTgt spid="2971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30127"/>
                                        </p:tgtEl>
                                        <p:attrNameLst>
                                          <p:attrName>style.visibility</p:attrName>
                                        </p:attrNameLst>
                                      </p:cBhvr>
                                      <p:to>
                                        <p:strVal val="visible"/>
                                      </p:to>
                                    </p:set>
                                    <p:animEffect transition="in" filter="box(in)">
                                      <p:cBhvr>
                                        <p:cTn id="37" dur="2000"/>
                                        <p:tgtEl>
                                          <p:spTgt spid="430127"/>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ox(in)">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7" grpId="0" animBg="1"/>
      <p:bldP spid="430138" grpId="0" animBg="1"/>
      <p:bldP spid="13" grpId="0" animBg="1"/>
      <p:bldP spid="297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lang lam muoi o sa huy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1143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Rectangle 8"/>
          <p:cNvSpPr>
            <a:spLocks noChangeArrowheads="1"/>
          </p:cNvSpPr>
          <p:nvPr/>
        </p:nvSpPr>
        <p:spPr bwMode="auto">
          <a:xfrm>
            <a:off x="762000" y="0"/>
            <a:ext cx="5524500" cy="60980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175" b="1">
                <a:solidFill>
                  <a:srgbClr val="0033CC"/>
                </a:solidFill>
                <a:latin typeface="Times New Roman" panose="02020603050405020304" pitchFamily="18" charset="0"/>
              </a:rPr>
              <a:t>Nghề làm muối ở Sa Huỳnh</a:t>
            </a:r>
          </a:p>
        </p:txBody>
      </p:sp>
      <p:pic>
        <p:nvPicPr>
          <p:cNvPr id="57353" name="Picture 9" descr="image00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1143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Rectangle 10"/>
          <p:cNvSpPr>
            <a:spLocks noChangeArrowheads="1"/>
          </p:cNvSpPr>
          <p:nvPr/>
        </p:nvSpPr>
        <p:spPr bwMode="auto">
          <a:xfrm>
            <a:off x="6381246" y="5943802"/>
            <a:ext cx="5048754" cy="588635"/>
          </a:xfrm>
          <a:prstGeom prst="rect">
            <a:avLst/>
          </a:prstGeom>
          <a:solidFill>
            <a:srgbClr val="FFFF99"/>
          </a:solidFill>
          <a:ln w="9525">
            <a:solidFill>
              <a:srgbClr val="E5E006"/>
            </a:solidFill>
            <a:miter lim="800000"/>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175" b="1">
                <a:solidFill>
                  <a:srgbClr val="0033CC"/>
                </a:solidFill>
                <a:latin typeface="Times New Roman" panose="02020603050405020304" pitchFamily="18" charset="0"/>
              </a:rPr>
              <a:t>Nghề làm muối ở Cà Ná</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checkerboard(across)">
                                      <p:cBhvr>
                                        <p:cTn id="7" dur="500"/>
                                        <p:tgtEl>
                                          <p:spTgt spid="5734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7352"/>
                                        </p:tgtEl>
                                        <p:attrNameLst>
                                          <p:attrName>style.visibility</p:attrName>
                                        </p:attrNameLst>
                                      </p:cBhvr>
                                      <p:to>
                                        <p:strVal val="visible"/>
                                      </p:to>
                                    </p:set>
                                    <p:animEffect transition="in" filter="checkerboard(across)">
                                      <p:cBhvr>
                                        <p:cTn id="10" dur="500"/>
                                        <p:tgtEl>
                                          <p:spTgt spid="5735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7353"/>
                                        </p:tgtEl>
                                        <p:attrNameLst>
                                          <p:attrName>style.visibility</p:attrName>
                                        </p:attrNameLst>
                                      </p:cBhvr>
                                      <p:to>
                                        <p:strVal val="visible"/>
                                      </p:to>
                                    </p:set>
                                    <p:animEffect transition="in" filter="checkerboard(across)">
                                      <p:cBhvr>
                                        <p:cTn id="15" dur="500"/>
                                        <p:tgtEl>
                                          <p:spTgt spid="57353"/>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57354"/>
                                        </p:tgtEl>
                                        <p:attrNameLst>
                                          <p:attrName>style.visibility</p:attrName>
                                        </p:attrNameLst>
                                      </p:cBhvr>
                                      <p:to>
                                        <p:strVal val="visible"/>
                                      </p:to>
                                    </p:set>
                                    <p:animEffect transition="in" filter="checkerboard(across)">
                                      <p:cBhvr>
                                        <p:cTn id="18" dur="500"/>
                                        <p:tgtEl>
                                          <p:spTgt spid="57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2" grpId="0" animBg="1"/>
      <p:bldP spid="5735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60" name="Picture 4" descr="13112008original48672_4b">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095999" cy="3200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5" descr="rau_tra_que_0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
            <a:ext cx="6095998" cy="315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2" name="Rectangle 6"/>
          <p:cNvSpPr>
            <a:spLocks noChangeArrowheads="1"/>
          </p:cNvSpPr>
          <p:nvPr/>
        </p:nvSpPr>
        <p:spPr bwMode="auto">
          <a:xfrm>
            <a:off x="380999" y="0"/>
            <a:ext cx="11562471" cy="990802"/>
          </a:xfrm>
          <a:prstGeom prst="rect">
            <a:avLst/>
          </a:prstGeom>
          <a:noFill/>
          <a:ln w="9525">
            <a:noFill/>
            <a:miter lim="800000"/>
          </a:ln>
        </p:spPr>
        <p:txBody>
          <a:bodyPr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175" b="1">
                <a:solidFill>
                  <a:srgbClr val="FF0000"/>
                </a:solidFill>
                <a:latin typeface="Times New Roman" panose="02020603050405020304" pitchFamily="18" charset="0"/>
              </a:rPr>
              <a:t>Đất nông nghiệp các đồng bằng ven biển trồng lúa, ngô, sắn, rau quả, bông vải, mía…</a:t>
            </a:r>
          </a:p>
        </p:txBody>
      </p:sp>
      <p:sp>
        <p:nvSpPr>
          <p:cNvPr id="37893" name="Rectangle 7"/>
          <p:cNvSpPr>
            <a:spLocks noChangeArrowheads="1"/>
          </p:cNvSpPr>
          <p:nvPr/>
        </p:nvSpPr>
        <p:spPr bwMode="auto">
          <a:xfrm>
            <a:off x="666247" y="6248199"/>
            <a:ext cx="4763508" cy="4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endParaRPr lang="en-US" altLang="en-US" sz="3175" b="1">
              <a:solidFill>
                <a:srgbClr val="000099"/>
              </a:solidFill>
              <a:latin typeface="Times New Roman" panose="02020603050405020304" pitchFamily="18" charset="0"/>
            </a:endParaRPr>
          </a:p>
        </p:txBody>
      </p:sp>
      <p:pic>
        <p:nvPicPr>
          <p:cNvPr id="61452" name="Picture 12" descr="http://www.baobackan.org.vn/dataimages/201011/original/images392826_danb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242200"/>
            <a:ext cx="6096000" cy="361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6" name="Rectangle 10"/>
          <p:cNvSpPr>
            <a:spLocks noChangeArrowheads="1"/>
          </p:cNvSpPr>
          <p:nvPr/>
        </p:nvSpPr>
        <p:spPr bwMode="auto">
          <a:xfrm>
            <a:off x="6302326" y="3429001"/>
            <a:ext cx="5641143" cy="1082713"/>
          </a:xfrm>
          <a:prstGeom prst="rect">
            <a:avLst/>
          </a:prstGeom>
          <a:noFill/>
          <a:ln w="9525">
            <a:noFill/>
            <a:miter lim="800000"/>
          </a:ln>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3175" b="1">
                <a:solidFill>
                  <a:srgbClr val="FF0000"/>
                </a:solidFill>
                <a:latin typeface="Times New Roman" panose="02020603050405020304" pitchFamily="18" charset="0"/>
              </a:rPr>
              <a:t>Vùng đất rừng đồi núi phía tây chăn nuôi bò đàn</a:t>
            </a:r>
          </a:p>
        </p:txBody>
      </p:sp>
      <p:pic>
        <p:nvPicPr>
          <p:cNvPr id="468003" name="Picture 35" descr="suphanburi-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200198"/>
            <a:ext cx="6096000" cy="365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7460"/>
                                        </p:tgtEl>
                                        <p:attrNameLst>
                                          <p:attrName>style.visibility</p:attrName>
                                        </p:attrNameLst>
                                      </p:cBhvr>
                                      <p:to>
                                        <p:strVal val="visible"/>
                                      </p:to>
                                    </p:set>
                                    <p:animEffect transition="in" filter="checkerboard(across)">
                                      <p:cBhvr>
                                        <p:cTn id="7" dur="500"/>
                                        <p:tgtEl>
                                          <p:spTgt spid="147460"/>
                                        </p:tgtEl>
                                      </p:cBhvr>
                                    </p:animEffect>
                                  </p:childTnLst>
                                </p:cTn>
                              </p:par>
                              <p:par>
                                <p:cTn id="8" presetID="5" presetClass="entr" presetSubtype="10" fill="hold" nodeType="withEffect">
                                  <p:stCondLst>
                                    <p:cond delay="0"/>
                                  </p:stCondLst>
                                  <p:childTnLst>
                                    <p:set>
                                      <p:cBhvr>
                                        <p:cTn id="9" dur="1" fill="hold">
                                          <p:stCondLst>
                                            <p:cond delay="0"/>
                                          </p:stCondLst>
                                        </p:cTn>
                                        <p:tgtEl>
                                          <p:spTgt spid="147461"/>
                                        </p:tgtEl>
                                        <p:attrNameLst>
                                          <p:attrName>style.visibility</p:attrName>
                                        </p:attrNameLst>
                                      </p:cBhvr>
                                      <p:to>
                                        <p:strVal val="visible"/>
                                      </p:to>
                                    </p:set>
                                    <p:animEffect transition="in" filter="checkerboard(across)">
                                      <p:cBhvr>
                                        <p:cTn id="10" dur="500"/>
                                        <p:tgtEl>
                                          <p:spTgt spid="147461"/>
                                        </p:tgtEl>
                                      </p:cBhvr>
                                    </p:animEffect>
                                  </p:childTnLst>
                                </p:cTn>
                              </p:par>
                              <p:par>
                                <p:cTn id="11" presetID="5" presetClass="entr" presetSubtype="10" fill="hold" nodeType="withEffect">
                                  <p:stCondLst>
                                    <p:cond delay="0"/>
                                  </p:stCondLst>
                                  <p:childTnLst>
                                    <p:set>
                                      <p:cBhvr>
                                        <p:cTn id="12" dur="1" fill="hold">
                                          <p:stCondLst>
                                            <p:cond delay="0"/>
                                          </p:stCondLst>
                                        </p:cTn>
                                        <p:tgtEl>
                                          <p:spTgt spid="468003"/>
                                        </p:tgtEl>
                                        <p:attrNameLst>
                                          <p:attrName>style.visibility</p:attrName>
                                        </p:attrNameLst>
                                      </p:cBhvr>
                                      <p:to>
                                        <p:strVal val="visible"/>
                                      </p:to>
                                    </p:set>
                                    <p:animEffect transition="in" filter="checkerboard(across)">
                                      <p:cBhvr>
                                        <p:cTn id="13" dur="500"/>
                                        <p:tgtEl>
                                          <p:spTgt spid="468003"/>
                                        </p:tgtEl>
                                      </p:cBhvr>
                                    </p:animEffect>
                                  </p:childTnLst>
                                </p:cTn>
                              </p:par>
                              <p:par>
                                <p:cTn id="14" presetID="5" presetClass="entr" presetSubtype="10" fill="hold" nodeType="withEffect">
                                  <p:stCondLst>
                                    <p:cond delay="0"/>
                                  </p:stCondLst>
                                  <p:childTnLst>
                                    <p:set>
                                      <p:cBhvr>
                                        <p:cTn id="15" dur="1" fill="hold">
                                          <p:stCondLst>
                                            <p:cond delay="0"/>
                                          </p:stCondLst>
                                        </p:cTn>
                                        <p:tgtEl>
                                          <p:spTgt spid="61452"/>
                                        </p:tgtEl>
                                        <p:attrNameLst>
                                          <p:attrName>style.visibility</p:attrName>
                                        </p:attrNameLst>
                                      </p:cBhvr>
                                      <p:to>
                                        <p:strVal val="visible"/>
                                      </p:to>
                                    </p:set>
                                    <p:animEffect transition="in" filter="checkerboard(across)">
                                      <p:cBhvr>
                                        <p:cTn id="16" dur="500"/>
                                        <p:tgtEl>
                                          <p:spTgt spid="6145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47462"/>
                                        </p:tgtEl>
                                        <p:attrNameLst>
                                          <p:attrName>style.visibility</p:attrName>
                                        </p:attrNameLst>
                                      </p:cBhvr>
                                      <p:to>
                                        <p:strVal val="visible"/>
                                      </p:to>
                                    </p:set>
                                    <p:animEffect transition="in" filter="checkerboard(across)">
                                      <p:cBhvr>
                                        <p:cTn id="21" dur="500"/>
                                        <p:tgtEl>
                                          <p:spTgt spid="147462"/>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47466"/>
                                        </p:tgtEl>
                                        <p:attrNameLst>
                                          <p:attrName>style.visibility</p:attrName>
                                        </p:attrNameLst>
                                      </p:cBhvr>
                                      <p:to>
                                        <p:strVal val="visible"/>
                                      </p:to>
                                    </p:set>
                                    <p:animEffect transition="in" filter="checkerboard(across)">
                                      <p:cBhvr>
                                        <p:cTn id="24" dur="500"/>
                                        <p:tgtEl>
                                          <p:spTgt spid="147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2" grpId="0" animBg="1"/>
      <p:bldP spid="14746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5" name="Picture 11" descr="http://dantri4.vcmedia.vn/k:3c7bda0e22/2015/08/16/2-67ab9/quang-nam-trinh-chinh-phu-de-an-phat-trien-sam-ngoc-li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5681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63"/>
          <p:cNvSpPr>
            <a:spLocks noChangeArrowheads="1"/>
          </p:cNvSpPr>
          <p:nvPr/>
        </p:nvSpPr>
        <p:spPr bwMode="auto">
          <a:xfrm>
            <a:off x="2476500" y="0"/>
            <a:ext cx="1333500" cy="5941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3175" b="1">
                <a:latin typeface="Times New Roman" panose="02020603050405020304" pitchFamily="18" charset="0"/>
              </a:rPr>
              <a:t> Sâm</a:t>
            </a:r>
          </a:p>
        </p:txBody>
      </p:sp>
      <p:pic>
        <p:nvPicPr>
          <p:cNvPr id="21524" name="Picture 2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91" y="0"/>
            <a:ext cx="569081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5" name="Rectangle 21"/>
          <p:cNvSpPr>
            <a:spLocks noChangeArrowheads="1"/>
          </p:cNvSpPr>
          <p:nvPr/>
        </p:nvSpPr>
        <p:spPr bwMode="auto">
          <a:xfrm>
            <a:off x="405190" y="30238"/>
            <a:ext cx="3048000" cy="60980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175" b="1">
                <a:latin typeface="Times New Roman" panose="02020603050405020304" pitchFamily="18" charset="0"/>
              </a:rPr>
              <a:t>Trầm hương</a:t>
            </a:r>
          </a:p>
        </p:txBody>
      </p:sp>
      <p:pic>
        <p:nvPicPr>
          <p:cNvPr id="21531" name="Picture 27" descr="anh-10-1491561665_680x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754" y="0"/>
            <a:ext cx="561924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2" name="Rectangle 28"/>
          <p:cNvSpPr>
            <a:spLocks noChangeArrowheads="1"/>
          </p:cNvSpPr>
          <p:nvPr/>
        </p:nvSpPr>
        <p:spPr bwMode="auto">
          <a:xfrm>
            <a:off x="6572754" y="0"/>
            <a:ext cx="2476500" cy="5331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175" b="1">
                <a:latin typeface="Times New Roman" panose="02020603050405020304" pitchFamily="18" charset="0"/>
              </a:rPr>
              <a:t>Cây quế</a:t>
            </a:r>
          </a:p>
        </p:txBody>
      </p:sp>
      <p:pic>
        <p:nvPicPr>
          <p:cNvPr id="437265" name="Picture 17" descr="ky%20nam%2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0"/>
            <a:ext cx="5524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2" name="Rectangle 12"/>
          <p:cNvSpPr>
            <a:spLocks noChangeArrowheads="1"/>
          </p:cNvSpPr>
          <p:nvPr/>
        </p:nvSpPr>
        <p:spPr bwMode="auto">
          <a:xfrm>
            <a:off x="7857873" y="30238"/>
            <a:ext cx="2381754" cy="59411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3175" b="1">
                <a:latin typeface="Times New Roman" panose="02020603050405020304" pitchFamily="18" charset="0"/>
              </a:rPr>
              <a:t>   Kì Nam </a:t>
            </a:r>
          </a:p>
        </p:txBody>
      </p:sp>
      <p:sp>
        <p:nvSpPr>
          <p:cNvPr id="40970" name="Rectangle 13"/>
          <p:cNvSpPr>
            <a:spLocks noChangeArrowheads="1"/>
          </p:cNvSpPr>
          <p:nvPr/>
        </p:nvSpPr>
        <p:spPr bwMode="auto">
          <a:xfrm>
            <a:off x="3238500" y="914199"/>
            <a:ext cx="5429754" cy="686404"/>
          </a:xfrm>
          <a:prstGeom prst="rect">
            <a:avLst/>
          </a:prstGeom>
          <a:solidFill>
            <a:srgbClr val="FFFF99"/>
          </a:solidFill>
          <a:ln w="9525">
            <a:solidFill>
              <a:srgbClr val="E5E006"/>
            </a:solidFill>
            <a:miter lim="800000"/>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680">
                <a:solidFill>
                  <a:srgbClr val="0033CC"/>
                </a:solidFill>
                <a:latin typeface="Times New Roman" panose="02020603050405020304" pitchFamily="18" charset="0"/>
              </a:rPr>
              <a:t>Một số đặc sản của rừng</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515"/>
                                        </p:tgtEl>
                                        <p:attrNameLst>
                                          <p:attrName>style.visibility</p:attrName>
                                        </p:attrNameLst>
                                      </p:cBhvr>
                                      <p:to>
                                        <p:strVal val="visible"/>
                                      </p:to>
                                    </p:set>
                                    <p:animEffect transition="in" filter="checkerboard(across)">
                                      <p:cBhvr>
                                        <p:cTn id="7" dur="500"/>
                                        <p:tgtEl>
                                          <p:spTgt spid="21515"/>
                                        </p:tgtEl>
                                      </p:cBhvr>
                                    </p:animEffect>
                                  </p:childTnLst>
                                </p:cTn>
                              </p:par>
                              <p:par>
                                <p:cTn id="8" presetID="5" presetClass="entr" presetSubtype="10" fill="hold" nodeType="withEffect">
                                  <p:stCondLst>
                                    <p:cond delay="0"/>
                                  </p:stCondLst>
                                  <p:childTnLst>
                                    <p:set>
                                      <p:cBhvr>
                                        <p:cTn id="9" dur="1" fill="hold">
                                          <p:stCondLst>
                                            <p:cond delay="0"/>
                                          </p:stCondLst>
                                        </p:cTn>
                                        <p:tgtEl>
                                          <p:spTgt spid="21531"/>
                                        </p:tgtEl>
                                        <p:attrNameLst>
                                          <p:attrName>style.visibility</p:attrName>
                                        </p:attrNameLst>
                                      </p:cBhvr>
                                      <p:to>
                                        <p:strVal val="visible"/>
                                      </p:to>
                                    </p:set>
                                    <p:animEffect transition="in" filter="checkerboard(across)">
                                      <p:cBhvr>
                                        <p:cTn id="10" dur="500"/>
                                        <p:tgtEl>
                                          <p:spTgt spid="2153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1532"/>
                                        </p:tgtEl>
                                        <p:attrNameLst>
                                          <p:attrName>style.visibility</p:attrName>
                                        </p:attrNameLst>
                                      </p:cBhvr>
                                      <p:to>
                                        <p:strVal val="visible"/>
                                      </p:to>
                                    </p:set>
                                    <p:animEffect transition="in" filter="checkerboard(across)">
                                      <p:cBhvr>
                                        <p:cTn id="16" dur="500"/>
                                        <p:tgtEl>
                                          <p:spTgt spid="2153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21524"/>
                                        </p:tgtEl>
                                        <p:attrNameLst>
                                          <p:attrName>style.visibility</p:attrName>
                                        </p:attrNameLst>
                                      </p:cBhvr>
                                      <p:to>
                                        <p:strVal val="visible"/>
                                      </p:to>
                                    </p:set>
                                    <p:animEffect transition="in" filter="checkerboard(across)">
                                      <p:cBhvr>
                                        <p:cTn id="21" dur="500"/>
                                        <p:tgtEl>
                                          <p:spTgt spid="21524"/>
                                        </p:tgtEl>
                                      </p:cBhvr>
                                    </p:animEffect>
                                  </p:childTnLst>
                                </p:cTn>
                              </p:par>
                              <p:par>
                                <p:cTn id="22" presetID="5" presetClass="entr" presetSubtype="10" fill="hold" nodeType="withEffect">
                                  <p:stCondLst>
                                    <p:cond delay="0"/>
                                  </p:stCondLst>
                                  <p:childTnLst>
                                    <p:set>
                                      <p:cBhvr>
                                        <p:cTn id="23" dur="1" fill="hold">
                                          <p:stCondLst>
                                            <p:cond delay="0"/>
                                          </p:stCondLst>
                                        </p:cTn>
                                        <p:tgtEl>
                                          <p:spTgt spid="437265"/>
                                        </p:tgtEl>
                                        <p:attrNameLst>
                                          <p:attrName>style.visibility</p:attrName>
                                        </p:attrNameLst>
                                      </p:cBhvr>
                                      <p:to>
                                        <p:strVal val="visible"/>
                                      </p:to>
                                    </p:set>
                                    <p:animEffect transition="in" filter="checkerboard(across)">
                                      <p:cBhvr>
                                        <p:cTn id="24" dur="500"/>
                                        <p:tgtEl>
                                          <p:spTgt spid="437265"/>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1525"/>
                                        </p:tgtEl>
                                        <p:attrNameLst>
                                          <p:attrName>style.visibility</p:attrName>
                                        </p:attrNameLst>
                                      </p:cBhvr>
                                      <p:to>
                                        <p:strVal val="visible"/>
                                      </p:to>
                                    </p:set>
                                    <p:animEffect transition="in" filter="checkerboard(across)">
                                      <p:cBhvr>
                                        <p:cTn id="27" dur="500"/>
                                        <p:tgtEl>
                                          <p:spTgt spid="21525"/>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5852"/>
                                        </p:tgtEl>
                                        <p:attrNameLst>
                                          <p:attrName>style.visibility</p:attrName>
                                        </p:attrNameLst>
                                      </p:cBhvr>
                                      <p:to>
                                        <p:strVal val="visible"/>
                                      </p:to>
                                    </p:set>
                                    <p:animEffect transition="in" filter="checkerboard(across)">
                                      <p:cBhvr>
                                        <p:cTn id="30" dur="500"/>
                                        <p:tgtEl>
                                          <p:spTgt spid="35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525" grpId="0" animBg="1"/>
      <p:bldP spid="21532" grpId="0" animBg="1"/>
      <p:bldP spid="3585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0" descr="http://static.laodong.com.vn/uploaded/cms/2014_12_01/mt12906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5"/>
          <p:cNvSpPr>
            <a:spLocks noChangeArrowheads="1"/>
          </p:cNvSpPr>
          <p:nvPr/>
        </p:nvSpPr>
        <p:spPr bwMode="auto">
          <a:xfrm>
            <a:off x="182880" y="126610"/>
            <a:ext cx="3627120" cy="829994"/>
          </a:xfrm>
          <a:prstGeom prst="rect">
            <a:avLst/>
          </a:prstGeom>
          <a:solidFill>
            <a:schemeClr val="bg1"/>
          </a:solidFill>
          <a:ln>
            <a:noFill/>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680" b="1">
                <a:solidFill>
                  <a:srgbClr val="FF0000"/>
                </a:solidFill>
                <a:latin typeface="Times New Roman" panose="02020603050405020304" pitchFamily="18" charset="0"/>
              </a:rPr>
              <a:t>Khai thác gỗ</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2" name="Picture 10" descr="http://xmedia.nguoiduatin.vn/thumb_x500x/205/2015/7/14/du-bao-thoi-tiet-nguoiduat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246" y="0"/>
            <a:ext cx="6191754" cy="335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201612140956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246" y="3352397"/>
            <a:ext cx="6191754" cy="350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5" descr="Hanha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1"/>
            <a:ext cx="600024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9" descr="Kết quả hình ảnh cho hình ảnh bão ở miền tr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0024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Rectangle 10"/>
          <p:cNvSpPr>
            <a:spLocks noChangeArrowheads="1"/>
          </p:cNvSpPr>
          <p:nvPr/>
        </p:nvSpPr>
        <p:spPr bwMode="auto">
          <a:xfrm>
            <a:off x="1524000" y="3200199"/>
            <a:ext cx="9799159" cy="672153"/>
          </a:xfrm>
          <a:prstGeom prst="rect">
            <a:avLst/>
          </a:prstGeom>
          <a:solidFill>
            <a:schemeClr val="bg1"/>
          </a:solidFill>
          <a:ln w="9525">
            <a:solidFill>
              <a:srgbClr val="E5E006"/>
            </a:solidFill>
            <a:miter lim="800000"/>
          </a:ln>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3680" b="1">
                <a:solidFill>
                  <a:srgbClr val="FF0000"/>
                </a:solidFill>
                <a:latin typeface="Times New Roman" panose="02020603050405020304" pitchFamily="18" charset="0"/>
              </a:rPr>
              <a:t>Khó khăn: nhiều thiên tai: bão, lũ lụt, hạn hán</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8921"/>
                                        </p:tgtEl>
                                        <p:attrNameLst>
                                          <p:attrName>style.visibility</p:attrName>
                                        </p:attrNameLst>
                                      </p:cBhvr>
                                      <p:to>
                                        <p:strVal val="visible"/>
                                      </p:to>
                                    </p:set>
                                    <p:animEffect transition="in" filter="checkerboard(across)">
                                      <p:cBhvr>
                                        <p:cTn id="7" dur="500"/>
                                        <p:tgtEl>
                                          <p:spTgt spid="38921"/>
                                        </p:tgtEl>
                                      </p:cBhvr>
                                    </p:animEffect>
                                  </p:childTnLst>
                                </p:cTn>
                              </p:par>
                              <p:par>
                                <p:cTn id="8" presetID="5" presetClass="entr" presetSubtype="10" fill="hold" nodeType="withEffect">
                                  <p:stCondLst>
                                    <p:cond delay="0"/>
                                  </p:stCondLst>
                                  <p:childTnLst>
                                    <p:set>
                                      <p:cBhvr>
                                        <p:cTn id="9" dur="1" fill="hold">
                                          <p:stCondLst>
                                            <p:cond delay="0"/>
                                          </p:stCondLst>
                                        </p:cTn>
                                        <p:tgtEl>
                                          <p:spTgt spid="28682"/>
                                        </p:tgtEl>
                                        <p:attrNameLst>
                                          <p:attrName>style.visibility</p:attrName>
                                        </p:attrNameLst>
                                      </p:cBhvr>
                                      <p:to>
                                        <p:strVal val="visible"/>
                                      </p:to>
                                    </p:set>
                                    <p:animEffect transition="in" filter="checkerboard(across)">
                                      <p:cBhvr>
                                        <p:cTn id="10" dur="500"/>
                                        <p:tgtEl>
                                          <p:spTgt spid="28682"/>
                                        </p:tgtEl>
                                      </p:cBhvr>
                                    </p:animEffect>
                                  </p:childTnLst>
                                </p:cTn>
                              </p:par>
                              <p:par>
                                <p:cTn id="11" presetID="5" presetClass="entr" presetSubtype="10" fill="hold" nodeType="withEffect">
                                  <p:stCondLst>
                                    <p:cond delay="0"/>
                                  </p:stCondLst>
                                  <p:childTnLst>
                                    <p:set>
                                      <p:cBhvr>
                                        <p:cTn id="12" dur="1" fill="hold">
                                          <p:stCondLst>
                                            <p:cond delay="0"/>
                                          </p:stCondLst>
                                        </p:cTn>
                                        <p:tgtEl>
                                          <p:spTgt spid="27660"/>
                                        </p:tgtEl>
                                        <p:attrNameLst>
                                          <p:attrName>style.visibility</p:attrName>
                                        </p:attrNameLst>
                                      </p:cBhvr>
                                      <p:to>
                                        <p:strVal val="visible"/>
                                      </p:to>
                                    </p:set>
                                    <p:animEffect transition="in" filter="checkerboard(across)">
                                      <p:cBhvr>
                                        <p:cTn id="13" dur="500"/>
                                        <p:tgtEl>
                                          <p:spTgt spid="27660"/>
                                        </p:tgtEl>
                                      </p:cBhvr>
                                    </p:animEffect>
                                  </p:childTnLst>
                                </p:cTn>
                              </p:par>
                              <p:par>
                                <p:cTn id="14" presetID="5" presetClass="entr" presetSubtype="10" fill="hold" nodeType="withEffect">
                                  <p:stCondLst>
                                    <p:cond delay="0"/>
                                  </p:stCondLst>
                                  <p:childTnLst>
                                    <p:set>
                                      <p:cBhvr>
                                        <p:cTn id="15" dur="1" fill="hold">
                                          <p:stCondLst>
                                            <p:cond delay="0"/>
                                          </p:stCondLst>
                                        </p:cTn>
                                        <p:tgtEl>
                                          <p:spTgt spid="27663"/>
                                        </p:tgtEl>
                                        <p:attrNameLst>
                                          <p:attrName>style.visibility</p:attrName>
                                        </p:attrNameLst>
                                      </p:cBhvr>
                                      <p:to>
                                        <p:strVal val="visible"/>
                                      </p:to>
                                    </p:set>
                                    <p:animEffect transition="in" filter="checkerboard(across)">
                                      <p:cBhvr>
                                        <p:cTn id="16" dur="500"/>
                                        <p:tgtEl>
                                          <p:spTgt spid="27663"/>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38922"/>
                                        </p:tgtEl>
                                        <p:attrNameLst>
                                          <p:attrName>style.visibility</p:attrName>
                                        </p:attrNameLst>
                                      </p:cBhvr>
                                      <p:to>
                                        <p:strVal val="visible"/>
                                      </p:to>
                                    </p:set>
                                    <p:animEffect transition="in" filter="diamond(in)">
                                      <p:cBhvr>
                                        <p:cTn id="21" dur="2000"/>
                                        <p:tgtEl>
                                          <p:spTgt spid="38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code_imageresizer_container_14" descr="00133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74080" cy="354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00133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45058"/>
            <a:ext cx="5974080" cy="331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45261371-DH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4080" y="0"/>
            <a:ext cx="6217918" cy="354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prayers4vn.net/files/images/LuLut1.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974080" y="3545057"/>
            <a:ext cx="6217920" cy="331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amond(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143" y="1866698"/>
            <a:ext cx="5143500" cy="533199"/>
          </a:xfrm>
          <a:prstGeom prst="rect">
            <a:avLst/>
          </a:prstGeom>
          <a:solidFill>
            <a:schemeClr val="accent1"/>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lIns="104503" tIns="52251" rIns="104503" bIns="52251" anchor="ctr"/>
          <a:lstStyle/>
          <a:p>
            <a:pPr algn="ctr" eaLnBrk="1" hangingPunct="1">
              <a:defRPr/>
            </a:pPr>
            <a:r>
              <a:rPr lang="en-US" sz="1145" b="1" dirty="0" err="1">
                <a:solidFill>
                  <a:srgbClr val="FF0000"/>
                </a:solidFill>
                <a:latin typeface="Times New Roman" panose="02020603050405020304" pitchFamily="18" charset="0"/>
                <a:cs typeface="Times New Roman" panose="02020603050405020304" pitchFamily="18" charset="0"/>
              </a:rPr>
              <a:t>Ngập</a:t>
            </a:r>
            <a:r>
              <a:rPr lang="en-US" sz="1145" b="1" dirty="0">
                <a:solidFill>
                  <a:srgbClr val="FF0000"/>
                </a:solidFill>
                <a:latin typeface="Times New Roman" panose="02020603050405020304" pitchFamily="18" charset="0"/>
                <a:cs typeface="Times New Roman" panose="02020603050405020304" pitchFamily="18" charset="0"/>
              </a:rPr>
              <a:t> </a:t>
            </a:r>
            <a:r>
              <a:rPr lang="en-US" sz="1145" b="1" dirty="0" err="1">
                <a:solidFill>
                  <a:srgbClr val="FF0000"/>
                </a:solidFill>
                <a:latin typeface="Times New Roman" panose="02020603050405020304" pitchFamily="18" charset="0"/>
                <a:cs typeface="Times New Roman" panose="02020603050405020304" pitchFamily="18" charset="0"/>
              </a:rPr>
              <a:t>lụt</a:t>
            </a:r>
            <a:r>
              <a:rPr lang="en-US" sz="1145" b="1" dirty="0">
                <a:solidFill>
                  <a:srgbClr val="FF0000"/>
                </a:solidFill>
                <a:latin typeface="Times New Roman" panose="02020603050405020304" pitchFamily="18" charset="0"/>
                <a:cs typeface="Times New Roman" panose="02020603050405020304" pitchFamily="18" charset="0"/>
              </a:rPr>
              <a:t> ở </a:t>
            </a:r>
            <a:r>
              <a:rPr lang="en-US" sz="1145" b="1" dirty="0" err="1">
                <a:solidFill>
                  <a:srgbClr val="FF0000"/>
                </a:solidFill>
                <a:latin typeface="Times New Roman" panose="02020603050405020304" pitchFamily="18" charset="0"/>
                <a:cs typeface="Times New Roman" panose="02020603050405020304" pitchFamily="18" charset="0"/>
              </a:rPr>
              <a:t>Phố</a:t>
            </a:r>
            <a:r>
              <a:rPr lang="en-US" sz="1145" b="1" dirty="0">
                <a:solidFill>
                  <a:srgbClr val="FF0000"/>
                </a:solidFill>
                <a:latin typeface="Times New Roman" panose="02020603050405020304" pitchFamily="18" charset="0"/>
                <a:cs typeface="Times New Roman" panose="02020603050405020304" pitchFamily="18" charset="0"/>
              </a:rPr>
              <a:t> </a:t>
            </a:r>
            <a:r>
              <a:rPr lang="en-US" sz="1145" b="1" dirty="0" err="1">
                <a:solidFill>
                  <a:srgbClr val="FF0000"/>
                </a:solidFill>
                <a:latin typeface="Times New Roman" panose="02020603050405020304" pitchFamily="18" charset="0"/>
                <a:cs typeface="Times New Roman" panose="02020603050405020304" pitchFamily="18" charset="0"/>
              </a:rPr>
              <a:t>cổ</a:t>
            </a:r>
            <a:r>
              <a:rPr lang="en-US" sz="1145" b="1" dirty="0">
                <a:solidFill>
                  <a:srgbClr val="FF0000"/>
                </a:solidFill>
                <a:latin typeface="Times New Roman" panose="02020603050405020304" pitchFamily="18" charset="0"/>
                <a:cs typeface="Times New Roman" panose="02020603050405020304" pitchFamily="18" charset="0"/>
              </a:rPr>
              <a:t> </a:t>
            </a:r>
            <a:r>
              <a:rPr lang="en-US" sz="1145" b="1" dirty="0" err="1">
                <a:solidFill>
                  <a:srgbClr val="FF0000"/>
                </a:solidFill>
                <a:latin typeface="Times New Roman" panose="02020603050405020304" pitchFamily="18" charset="0"/>
                <a:cs typeface="Times New Roman" panose="02020603050405020304" pitchFamily="18" charset="0"/>
              </a:rPr>
              <a:t>Hội</a:t>
            </a:r>
            <a:r>
              <a:rPr lang="en-US" sz="1145" b="1" dirty="0">
                <a:solidFill>
                  <a:srgbClr val="FF0000"/>
                </a:solidFill>
                <a:latin typeface="Times New Roman" panose="02020603050405020304" pitchFamily="18" charset="0"/>
                <a:cs typeface="Times New Roman" panose="02020603050405020304" pitchFamily="18" charset="0"/>
              </a:rPr>
              <a:t> An</a:t>
            </a:r>
          </a:p>
        </p:txBody>
      </p:sp>
      <p:pic>
        <p:nvPicPr>
          <p:cNvPr id="44035" name="Picture 2" descr="Hoi-An-ngap-lu65-1509863018_680x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43" y="4724199"/>
            <a:ext cx="5480151" cy="211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3" descr="nhieu-tinh-nam-trung-bo-ngap-sau-trong-l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825" y="0"/>
            <a:ext cx="5991175" cy="472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700389" y="5570866"/>
            <a:ext cx="4047873" cy="533198"/>
          </a:xfrm>
          <a:prstGeom prst="rect">
            <a:avLst/>
          </a:prstGeom>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lIns="104503" tIns="52251" rIns="104503" bIns="52251" anchor="ctr"/>
          <a:lstStyle/>
          <a:p>
            <a:pPr algn="ctr" eaLnBrk="1" hangingPunct="1">
              <a:defRPr/>
            </a:pPr>
            <a:r>
              <a:rPr lang="en-US" sz="1145" b="1" dirty="0" err="1">
                <a:solidFill>
                  <a:srgbClr val="FF0000"/>
                </a:solidFill>
                <a:latin typeface="Times New Roman" panose="02020603050405020304" pitchFamily="18" charset="0"/>
                <a:cs typeface="Times New Roman" panose="02020603050405020304" pitchFamily="18" charset="0"/>
              </a:rPr>
              <a:t>Ngập</a:t>
            </a:r>
            <a:r>
              <a:rPr lang="en-US" sz="1145" b="1" dirty="0">
                <a:solidFill>
                  <a:srgbClr val="FF0000"/>
                </a:solidFill>
                <a:latin typeface="Times New Roman" panose="02020603050405020304" pitchFamily="18" charset="0"/>
                <a:cs typeface="Times New Roman" panose="02020603050405020304" pitchFamily="18" charset="0"/>
              </a:rPr>
              <a:t> </a:t>
            </a:r>
            <a:r>
              <a:rPr lang="en-US" sz="1145" b="1" dirty="0" err="1">
                <a:solidFill>
                  <a:srgbClr val="FF0000"/>
                </a:solidFill>
                <a:latin typeface="Times New Roman" panose="02020603050405020304" pitchFamily="18" charset="0"/>
                <a:cs typeface="Times New Roman" panose="02020603050405020304" pitchFamily="18" charset="0"/>
              </a:rPr>
              <a:t>lụt</a:t>
            </a:r>
            <a:r>
              <a:rPr lang="en-US" sz="1145" b="1" dirty="0">
                <a:solidFill>
                  <a:srgbClr val="FF0000"/>
                </a:solidFill>
                <a:latin typeface="Times New Roman" panose="02020603050405020304" pitchFamily="18" charset="0"/>
                <a:cs typeface="Times New Roman" panose="02020603050405020304" pitchFamily="18" charset="0"/>
              </a:rPr>
              <a:t> ở </a:t>
            </a:r>
            <a:r>
              <a:rPr lang="en-US" sz="1145" b="1" dirty="0" err="1">
                <a:solidFill>
                  <a:srgbClr val="FF0000"/>
                </a:solidFill>
                <a:latin typeface="Times New Roman" panose="02020603050405020304" pitchFamily="18" charset="0"/>
                <a:cs typeface="Times New Roman" panose="02020603050405020304" pitchFamily="18" charset="0"/>
              </a:rPr>
              <a:t>Phú</a:t>
            </a:r>
            <a:r>
              <a:rPr lang="en-US" sz="1145" b="1" dirty="0">
                <a:solidFill>
                  <a:srgbClr val="FF0000"/>
                </a:solidFill>
                <a:latin typeface="Times New Roman" panose="02020603050405020304" pitchFamily="18" charset="0"/>
                <a:cs typeface="Times New Roman" panose="02020603050405020304" pitchFamily="18" charset="0"/>
              </a:rPr>
              <a:t> </a:t>
            </a:r>
            <a:r>
              <a:rPr lang="en-US" sz="1145" b="1" dirty="0" err="1">
                <a:solidFill>
                  <a:srgbClr val="FF0000"/>
                </a:solidFill>
                <a:latin typeface="Times New Roman" panose="02020603050405020304" pitchFamily="18" charset="0"/>
                <a:cs typeface="Times New Roman" panose="02020603050405020304" pitchFamily="18" charset="0"/>
              </a:rPr>
              <a:t>Yên</a:t>
            </a:r>
            <a:endParaRPr lang="en-US" sz="1145" b="1" dirty="0">
              <a:solidFill>
                <a:srgbClr val="FF0000"/>
              </a:solidFill>
              <a:latin typeface="Times New Roman" panose="02020603050405020304" pitchFamily="18" charset="0"/>
              <a:cs typeface="Times New Roman" panose="02020603050405020304" pitchFamily="18" charset="0"/>
            </a:endParaRPr>
          </a:p>
        </p:txBody>
      </p:sp>
      <p:pic>
        <p:nvPicPr>
          <p:cNvPr id="44038" name="Picture 1" descr="IMG-0155-1509863040_680x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6128254" cy="3488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2" descr="Hoi-An-ngap-lu65-1509863018_680x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5603"/>
            <a:ext cx="6200826" cy="335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200825" y="4770564"/>
            <a:ext cx="5991175" cy="2085420"/>
          </a:xfrm>
          <a:prstGeom prst="rect">
            <a:avLst/>
          </a:prstGeom>
          <a:no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lIns="104503" tIns="52251" rIns="104503" bIns="52251" anchor="ctr"/>
          <a:lstStyle/>
          <a:p>
            <a:pPr algn="ctr" eaLnBrk="1" hangingPunct="1">
              <a:defRPr/>
            </a:pPr>
            <a:r>
              <a:rPr lang="en-US" sz="3600" b="1" dirty="0" err="1">
                <a:solidFill>
                  <a:srgbClr val="FF0000"/>
                </a:solidFill>
                <a:latin typeface="Times New Roman" panose="02020603050405020304" pitchFamily="18" charset="0"/>
                <a:cs typeface="Times New Roman" panose="02020603050405020304" pitchFamily="18" charset="0"/>
              </a:rPr>
              <a:t>Ngập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lụt</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Phố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cổ</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An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Phú</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Yên</a:t>
            </a:r>
            <a:r>
              <a:rPr lang="en-US" sz="3600" b="1" dirty="0">
                <a:solidFill>
                  <a:srgbClr val="FF0000"/>
                </a:solidFill>
                <a:latin typeface="Times New Roman" panose="02020603050405020304" pitchFamily="18" charset="0"/>
                <a:cs typeface="Times New Roman" panose="02020603050405020304" pitchFamily="18" charset="0"/>
              </a:rPr>
              <a:t> do </a:t>
            </a:r>
            <a:r>
              <a:rPr lang="en-US" sz="3600" b="1" dirty="0" err="1">
                <a:solidFill>
                  <a:srgbClr val="FF0000"/>
                </a:solidFill>
                <a:latin typeface="Times New Roman" panose="02020603050405020304" pitchFamily="18" charset="0"/>
                <a:cs typeface="Times New Roman" panose="02020603050405020304" pitchFamily="18" charset="0"/>
              </a:rPr>
              <a:t>bão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Damrey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ngày</a:t>
            </a:r>
            <a:r>
              <a:rPr lang="en-US" sz="3600" b="1">
                <a:solidFill>
                  <a:srgbClr val="FF0000"/>
                </a:solidFill>
                <a:latin typeface="Times New Roman" panose="02020603050405020304" pitchFamily="18" charset="0"/>
                <a:cs typeface="Times New Roman" panose="02020603050405020304" pitchFamily="18" charset="0"/>
              </a:rPr>
              <a:t> 4/11/2017</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9" descr="Luoc do tu nhien vung Duyen Hai Nam Trung Bo .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533199"/>
            <a:ext cx="6286500" cy="6324801"/>
          </a:xfrm>
          <a:prstGeom prst="rect">
            <a:avLst/>
          </a:prstGeom>
          <a:solidFill>
            <a:srgbClr val="00FF00"/>
          </a:solidFill>
          <a:ln w="9525">
            <a:solidFill>
              <a:schemeClr val="tx1"/>
            </a:solidFill>
            <a:miter lim="800000"/>
            <a:headEnd/>
            <a:tailEnd/>
          </a:ln>
        </p:spPr>
      </p:pic>
      <p:sp>
        <p:nvSpPr>
          <p:cNvPr id="172047" name="Freeform 15"/>
          <p:cNvSpPr/>
          <p:nvPr/>
        </p:nvSpPr>
        <p:spPr bwMode="auto">
          <a:xfrm>
            <a:off x="6191754" y="685397"/>
            <a:ext cx="3048000" cy="5029603"/>
          </a:xfrm>
          <a:custGeom>
            <a:avLst/>
            <a:gdLst>
              <a:gd name="T0" fmla="*/ 2147483646 w 1933"/>
              <a:gd name="T1" fmla="*/ 2147483646 h 3192"/>
              <a:gd name="T2" fmla="*/ 2147483646 w 1933"/>
              <a:gd name="T3" fmla="*/ 2147483646 h 3192"/>
              <a:gd name="T4" fmla="*/ 2147483646 w 1933"/>
              <a:gd name="T5" fmla="*/ 2147483646 h 3192"/>
              <a:gd name="T6" fmla="*/ 2147483646 w 1933"/>
              <a:gd name="T7" fmla="*/ 2147483646 h 3192"/>
              <a:gd name="T8" fmla="*/ 2147483646 w 1933"/>
              <a:gd name="T9" fmla="*/ 2147483646 h 3192"/>
              <a:gd name="T10" fmla="*/ 2147483646 w 1933"/>
              <a:gd name="T11" fmla="*/ 2147483646 h 3192"/>
              <a:gd name="T12" fmla="*/ 2147483646 w 1933"/>
              <a:gd name="T13" fmla="*/ 2147483646 h 3192"/>
              <a:gd name="T14" fmla="*/ 2147483646 w 1933"/>
              <a:gd name="T15" fmla="*/ 2147483646 h 3192"/>
              <a:gd name="T16" fmla="*/ 2147483646 w 1933"/>
              <a:gd name="T17" fmla="*/ 2147483646 h 3192"/>
              <a:gd name="T18" fmla="*/ 2147483646 w 1933"/>
              <a:gd name="T19" fmla="*/ 2147483646 h 3192"/>
              <a:gd name="T20" fmla="*/ 2147483646 w 1933"/>
              <a:gd name="T21" fmla="*/ 2147483646 h 3192"/>
              <a:gd name="T22" fmla="*/ 2147483646 w 1933"/>
              <a:gd name="T23" fmla="*/ 2147483646 h 3192"/>
              <a:gd name="T24" fmla="*/ 2147483646 w 1933"/>
              <a:gd name="T25" fmla="*/ 2147483646 h 3192"/>
              <a:gd name="T26" fmla="*/ 2147483646 w 1933"/>
              <a:gd name="T27" fmla="*/ 2147483646 h 3192"/>
              <a:gd name="T28" fmla="*/ 2147483646 w 1933"/>
              <a:gd name="T29" fmla="*/ 2147483646 h 3192"/>
              <a:gd name="T30" fmla="*/ 2147483646 w 1933"/>
              <a:gd name="T31" fmla="*/ 2147483646 h 3192"/>
              <a:gd name="T32" fmla="*/ 2147483646 w 1933"/>
              <a:gd name="T33" fmla="*/ 2147483646 h 3192"/>
              <a:gd name="T34" fmla="*/ 2147483646 w 1933"/>
              <a:gd name="T35" fmla="*/ 2147483646 h 3192"/>
              <a:gd name="T36" fmla="*/ 2147483646 w 1933"/>
              <a:gd name="T37" fmla="*/ 2147483646 h 3192"/>
              <a:gd name="T38" fmla="*/ 2147483646 w 1933"/>
              <a:gd name="T39" fmla="*/ 2147483646 h 3192"/>
              <a:gd name="T40" fmla="*/ 2147483646 w 1933"/>
              <a:gd name="T41" fmla="*/ 2147483646 h 3192"/>
              <a:gd name="T42" fmla="*/ 2147483646 w 1933"/>
              <a:gd name="T43" fmla="*/ 2147483646 h 3192"/>
              <a:gd name="T44" fmla="*/ 2147483646 w 1933"/>
              <a:gd name="T45" fmla="*/ 2147483646 h 3192"/>
              <a:gd name="T46" fmla="*/ 2147483646 w 1933"/>
              <a:gd name="T47" fmla="*/ 2147483646 h 3192"/>
              <a:gd name="T48" fmla="*/ 2147483646 w 1933"/>
              <a:gd name="T49" fmla="*/ 2147483646 h 3192"/>
              <a:gd name="T50" fmla="*/ 2147483646 w 1933"/>
              <a:gd name="T51" fmla="*/ 2147483646 h 3192"/>
              <a:gd name="T52" fmla="*/ 2147483646 w 1933"/>
              <a:gd name="T53" fmla="*/ 2147483646 h 3192"/>
              <a:gd name="T54" fmla="*/ 2147483646 w 1933"/>
              <a:gd name="T55" fmla="*/ 2147483646 h 3192"/>
              <a:gd name="T56" fmla="*/ 2147483646 w 1933"/>
              <a:gd name="T57" fmla="*/ 2147483646 h 3192"/>
              <a:gd name="T58" fmla="*/ 2147483646 w 1933"/>
              <a:gd name="T59" fmla="*/ 2147483646 h 3192"/>
              <a:gd name="T60" fmla="*/ 2147483646 w 1933"/>
              <a:gd name="T61" fmla="*/ 2147483646 h 3192"/>
              <a:gd name="T62" fmla="*/ 2147483646 w 1933"/>
              <a:gd name="T63" fmla="*/ 2147483646 h 3192"/>
              <a:gd name="T64" fmla="*/ 2147483646 w 1933"/>
              <a:gd name="T65" fmla="*/ 2147483646 h 3192"/>
              <a:gd name="T66" fmla="*/ 2147483646 w 1933"/>
              <a:gd name="T67" fmla="*/ 2147483646 h 3192"/>
              <a:gd name="T68" fmla="*/ 2147483646 w 1933"/>
              <a:gd name="T69" fmla="*/ 2147483646 h 3192"/>
              <a:gd name="T70" fmla="*/ 2147483646 w 1933"/>
              <a:gd name="T71" fmla="*/ 2147483646 h 3192"/>
              <a:gd name="T72" fmla="*/ 2147483646 w 1933"/>
              <a:gd name="T73" fmla="*/ 2147483646 h 3192"/>
              <a:gd name="T74" fmla="*/ 2147483646 w 1933"/>
              <a:gd name="T75" fmla="*/ 2147483646 h 3192"/>
              <a:gd name="T76" fmla="*/ 2147483646 w 1933"/>
              <a:gd name="T77" fmla="*/ 2147483646 h 3192"/>
              <a:gd name="T78" fmla="*/ 2147483646 w 1933"/>
              <a:gd name="T79" fmla="*/ 2147483646 h 3192"/>
              <a:gd name="T80" fmla="*/ 2147483646 w 1933"/>
              <a:gd name="T81" fmla="*/ 2147483646 h 3192"/>
              <a:gd name="T82" fmla="*/ 2147483646 w 1933"/>
              <a:gd name="T83" fmla="*/ 2147483646 h 3192"/>
              <a:gd name="T84" fmla="*/ 2147483646 w 1933"/>
              <a:gd name="T85" fmla="*/ 2147483646 h 3192"/>
              <a:gd name="T86" fmla="*/ 2147483646 w 1933"/>
              <a:gd name="T87" fmla="*/ 2147483646 h 3192"/>
              <a:gd name="T88" fmla="*/ 2147483646 w 1933"/>
              <a:gd name="T89" fmla="*/ 2147483646 h 3192"/>
              <a:gd name="T90" fmla="*/ 2147483646 w 1933"/>
              <a:gd name="T91" fmla="*/ 2147483646 h 31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33"/>
              <a:gd name="T139" fmla="*/ 0 h 3192"/>
              <a:gd name="T140" fmla="*/ 1933 w 1933"/>
              <a:gd name="T141" fmla="*/ 3192 h 319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33" h="3192">
                <a:moveTo>
                  <a:pt x="865" y="8"/>
                </a:moveTo>
                <a:cubicBezTo>
                  <a:pt x="779" y="11"/>
                  <a:pt x="692" y="0"/>
                  <a:pt x="607" y="16"/>
                </a:cubicBezTo>
                <a:cubicBezTo>
                  <a:pt x="604" y="17"/>
                  <a:pt x="556" y="90"/>
                  <a:pt x="547" y="99"/>
                </a:cubicBezTo>
                <a:cubicBezTo>
                  <a:pt x="511" y="135"/>
                  <a:pt x="449" y="137"/>
                  <a:pt x="403" y="152"/>
                </a:cubicBezTo>
                <a:cubicBezTo>
                  <a:pt x="363" y="146"/>
                  <a:pt x="344" y="144"/>
                  <a:pt x="312" y="122"/>
                </a:cubicBezTo>
                <a:cubicBezTo>
                  <a:pt x="289" y="125"/>
                  <a:pt x="265" y="123"/>
                  <a:pt x="243" y="130"/>
                </a:cubicBezTo>
                <a:cubicBezTo>
                  <a:pt x="212" y="139"/>
                  <a:pt x="156" y="190"/>
                  <a:pt x="122" y="198"/>
                </a:cubicBezTo>
                <a:cubicBezTo>
                  <a:pt x="97" y="204"/>
                  <a:pt x="71" y="203"/>
                  <a:pt x="46" y="205"/>
                </a:cubicBezTo>
                <a:cubicBezTo>
                  <a:pt x="0" y="254"/>
                  <a:pt x="61" y="306"/>
                  <a:pt x="99" y="334"/>
                </a:cubicBezTo>
                <a:cubicBezTo>
                  <a:pt x="102" y="342"/>
                  <a:pt x="102" y="351"/>
                  <a:pt x="107" y="357"/>
                </a:cubicBezTo>
                <a:cubicBezTo>
                  <a:pt x="122" y="375"/>
                  <a:pt x="154" y="380"/>
                  <a:pt x="175" y="387"/>
                </a:cubicBezTo>
                <a:cubicBezTo>
                  <a:pt x="214" y="400"/>
                  <a:pt x="250" y="408"/>
                  <a:pt x="289" y="418"/>
                </a:cubicBezTo>
                <a:cubicBezTo>
                  <a:pt x="297" y="423"/>
                  <a:pt x="306" y="427"/>
                  <a:pt x="312" y="433"/>
                </a:cubicBezTo>
                <a:cubicBezTo>
                  <a:pt x="318" y="439"/>
                  <a:pt x="320" y="450"/>
                  <a:pt x="327" y="456"/>
                </a:cubicBezTo>
                <a:cubicBezTo>
                  <a:pt x="354" y="480"/>
                  <a:pt x="390" y="505"/>
                  <a:pt x="425" y="516"/>
                </a:cubicBezTo>
                <a:cubicBezTo>
                  <a:pt x="465" y="542"/>
                  <a:pt x="507" y="558"/>
                  <a:pt x="554" y="569"/>
                </a:cubicBezTo>
                <a:cubicBezTo>
                  <a:pt x="568" y="578"/>
                  <a:pt x="577" y="594"/>
                  <a:pt x="592" y="600"/>
                </a:cubicBezTo>
                <a:cubicBezTo>
                  <a:pt x="614" y="608"/>
                  <a:pt x="660" y="615"/>
                  <a:pt x="660" y="615"/>
                </a:cubicBezTo>
                <a:cubicBezTo>
                  <a:pt x="631" y="707"/>
                  <a:pt x="656" y="691"/>
                  <a:pt x="736" y="698"/>
                </a:cubicBezTo>
                <a:cubicBezTo>
                  <a:pt x="771" y="710"/>
                  <a:pt x="778" y="716"/>
                  <a:pt x="827" y="698"/>
                </a:cubicBezTo>
                <a:cubicBezTo>
                  <a:pt x="836" y="695"/>
                  <a:pt x="835" y="681"/>
                  <a:pt x="842" y="675"/>
                </a:cubicBezTo>
                <a:cubicBezTo>
                  <a:pt x="848" y="670"/>
                  <a:pt x="857" y="670"/>
                  <a:pt x="865" y="668"/>
                </a:cubicBezTo>
                <a:cubicBezTo>
                  <a:pt x="912" y="682"/>
                  <a:pt x="878" y="695"/>
                  <a:pt x="910" y="721"/>
                </a:cubicBezTo>
                <a:cubicBezTo>
                  <a:pt x="929" y="736"/>
                  <a:pt x="956" y="736"/>
                  <a:pt x="979" y="744"/>
                </a:cubicBezTo>
                <a:cubicBezTo>
                  <a:pt x="986" y="746"/>
                  <a:pt x="1001" y="751"/>
                  <a:pt x="1001" y="751"/>
                </a:cubicBezTo>
                <a:cubicBezTo>
                  <a:pt x="1022" y="765"/>
                  <a:pt x="1089" y="846"/>
                  <a:pt x="1107" y="872"/>
                </a:cubicBezTo>
                <a:cubicBezTo>
                  <a:pt x="1097" y="904"/>
                  <a:pt x="1097" y="915"/>
                  <a:pt x="1130" y="925"/>
                </a:cubicBezTo>
                <a:cubicBezTo>
                  <a:pt x="1135" y="930"/>
                  <a:pt x="1139" y="937"/>
                  <a:pt x="1145" y="941"/>
                </a:cubicBezTo>
                <a:cubicBezTo>
                  <a:pt x="1152" y="945"/>
                  <a:pt x="1162" y="943"/>
                  <a:pt x="1168" y="948"/>
                </a:cubicBezTo>
                <a:cubicBezTo>
                  <a:pt x="1175" y="954"/>
                  <a:pt x="1176" y="965"/>
                  <a:pt x="1183" y="971"/>
                </a:cubicBezTo>
                <a:cubicBezTo>
                  <a:pt x="1197" y="983"/>
                  <a:pt x="1229" y="1001"/>
                  <a:pt x="1229" y="1001"/>
                </a:cubicBezTo>
                <a:cubicBezTo>
                  <a:pt x="1240" y="1037"/>
                  <a:pt x="1225" y="1079"/>
                  <a:pt x="1214" y="1115"/>
                </a:cubicBezTo>
                <a:cubicBezTo>
                  <a:pt x="1225" y="1160"/>
                  <a:pt x="1242" y="1195"/>
                  <a:pt x="1274" y="1229"/>
                </a:cubicBezTo>
                <a:cubicBezTo>
                  <a:pt x="1284" y="1258"/>
                  <a:pt x="1290" y="1265"/>
                  <a:pt x="1320" y="1274"/>
                </a:cubicBezTo>
                <a:cubicBezTo>
                  <a:pt x="1309" y="1306"/>
                  <a:pt x="1317" y="1315"/>
                  <a:pt x="1335" y="1342"/>
                </a:cubicBezTo>
                <a:cubicBezTo>
                  <a:pt x="1348" y="1386"/>
                  <a:pt x="1348" y="1415"/>
                  <a:pt x="1388" y="1441"/>
                </a:cubicBezTo>
                <a:cubicBezTo>
                  <a:pt x="1406" y="1499"/>
                  <a:pt x="1397" y="1443"/>
                  <a:pt x="1304" y="1471"/>
                </a:cubicBezTo>
                <a:cubicBezTo>
                  <a:pt x="1289" y="1476"/>
                  <a:pt x="1294" y="1502"/>
                  <a:pt x="1289" y="1517"/>
                </a:cubicBezTo>
                <a:cubicBezTo>
                  <a:pt x="1305" y="1562"/>
                  <a:pt x="1338" y="1570"/>
                  <a:pt x="1380" y="1585"/>
                </a:cubicBezTo>
                <a:cubicBezTo>
                  <a:pt x="1390" y="1654"/>
                  <a:pt x="1420" y="1687"/>
                  <a:pt x="1342" y="1714"/>
                </a:cubicBezTo>
                <a:cubicBezTo>
                  <a:pt x="1316" y="1752"/>
                  <a:pt x="1309" y="1752"/>
                  <a:pt x="1267" y="1767"/>
                </a:cubicBezTo>
                <a:cubicBezTo>
                  <a:pt x="1237" y="1850"/>
                  <a:pt x="1293" y="1843"/>
                  <a:pt x="1350" y="1858"/>
                </a:cubicBezTo>
                <a:cubicBezTo>
                  <a:pt x="1373" y="1892"/>
                  <a:pt x="1385" y="1896"/>
                  <a:pt x="1426" y="1903"/>
                </a:cubicBezTo>
                <a:cubicBezTo>
                  <a:pt x="1446" y="1934"/>
                  <a:pt x="1455" y="1924"/>
                  <a:pt x="1479" y="1949"/>
                </a:cubicBezTo>
                <a:cubicBezTo>
                  <a:pt x="1459" y="1978"/>
                  <a:pt x="1438" y="2002"/>
                  <a:pt x="1418" y="2032"/>
                </a:cubicBezTo>
                <a:cubicBezTo>
                  <a:pt x="1413" y="2040"/>
                  <a:pt x="1412" y="2052"/>
                  <a:pt x="1403" y="2055"/>
                </a:cubicBezTo>
                <a:cubicBezTo>
                  <a:pt x="1348" y="2072"/>
                  <a:pt x="1292" y="2079"/>
                  <a:pt x="1236" y="2093"/>
                </a:cubicBezTo>
                <a:cubicBezTo>
                  <a:pt x="1270" y="2057"/>
                  <a:pt x="1294" y="2097"/>
                  <a:pt x="1312" y="2047"/>
                </a:cubicBezTo>
                <a:cubicBezTo>
                  <a:pt x="1285" y="2020"/>
                  <a:pt x="1274" y="1997"/>
                  <a:pt x="1236" y="2009"/>
                </a:cubicBezTo>
                <a:cubicBezTo>
                  <a:pt x="1251" y="2097"/>
                  <a:pt x="1264" y="2163"/>
                  <a:pt x="1289" y="2244"/>
                </a:cubicBezTo>
                <a:cubicBezTo>
                  <a:pt x="1285" y="2303"/>
                  <a:pt x="1281" y="2369"/>
                  <a:pt x="1259" y="2426"/>
                </a:cubicBezTo>
                <a:cubicBezTo>
                  <a:pt x="1256" y="2435"/>
                  <a:pt x="1248" y="2441"/>
                  <a:pt x="1244" y="2449"/>
                </a:cubicBezTo>
                <a:cubicBezTo>
                  <a:pt x="1240" y="2456"/>
                  <a:pt x="1239" y="2464"/>
                  <a:pt x="1236" y="2472"/>
                </a:cubicBezTo>
                <a:cubicBezTo>
                  <a:pt x="1239" y="2497"/>
                  <a:pt x="1248" y="2522"/>
                  <a:pt x="1244" y="2547"/>
                </a:cubicBezTo>
                <a:cubicBezTo>
                  <a:pt x="1243" y="2555"/>
                  <a:pt x="1228" y="2551"/>
                  <a:pt x="1221" y="2555"/>
                </a:cubicBezTo>
                <a:cubicBezTo>
                  <a:pt x="1159" y="2586"/>
                  <a:pt x="1235" y="2557"/>
                  <a:pt x="1176" y="2578"/>
                </a:cubicBezTo>
                <a:cubicBezTo>
                  <a:pt x="1128" y="2623"/>
                  <a:pt x="1195" y="2565"/>
                  <a:pt x="1138" y="2600"/>
                </a:cubicBezTo>
                <a:cubicBezTo>
                  <a:pt x="1089" y="2631"/>
                  <a:pt x="1161" y="2604"/>
                  <a:pt x="1100" y="2623"/>
                </a:cubicBezTo>
                <a:cubicBezTo>
                  <a:pt x="1046" y="2658"/>
                  <a:pt x="996" y="2662"/>
                  <a:pt x="933" y="2669"/>
                </a:cubicBezTo>
                <a:cubicBezTo>
                  <a:pt x="921" y="2761"/>
                  <a:pt x="901" y="2729"/>
                  <a:pt x="789" y="2737"/>
                </a:cubicBezTo>
                <a:cubicBezTo>
                  <a:pt x="738" y="2753"/>
                  <a:pt x="749" y="2752"/>
                  <a:pt x="660" y="2737"/>
                </a:cubicBezTo>
                <a:cubicBezTo>
                  <a:pt x="641" y="2734"/>
                  <a:pt x="620" y="2706"/>
                  <a:pt x="600" y="2699"/>
                </a:cubicBezTo>
                <a:cubicBezTo>
                  <a:pt x="374" y="2705"/>
                  <a:pt x="350" y="2646"/>
                  <a:pt x="266" y="2775"/>
                </a:cubicBezTo>
                <a:cubicBezTo>
                  <a:pt x="259" y="2813"/>
                  <a:pt x="249" y="2834"/>
                  <a:pt x="228" y="2866"/>
                </a:cubicBezTo>
                <a:cubicBezTo>
                  <a:pt x="226" y="2873"/>
                  <a:pt x="225" y="2881"/>
                  <a:pt x="221" y="2888"/>
                </a:cubicBezTo>
                <a:cubicBezTo>
                  <a:pt x="217" y="2894"/>
                  <a:pt x="204" y="2897"/>
                  <a:pt x="206" y="2904"/>
                </a:cubicBezTo>
                <a:cubicBezTo>
                  <a:pt x="208" y="2911"/>
                  <a:pt x="220" y="2909"/>
                  <a:pt x="228" y="2911"/>
                </a:cubicBezTo>
                <a:cubicBezTo>
                  <a:pt x="243" y="2914"/>
                  <a:pt x="259" y="2916"/>
                  <a:pt x="274" y="2919"/>
                </a:cubicBezTo>
                <a:cubicBezTo>
                  <a:pt x="281" y="2949"/>
                  <a:pt x="283" y="2972"/>
                  <a:pt x="304" y="2995"/>
                </a:cubicBezTo>
                <a:cubicBezTo>
                  <a:pt x="297" y="3041"/>
                  <a:pt x="284" y="3112"/>
                  <a:pt x="312" y="3154"/>
                </a:cubicBezTo>
                <a:cubicBezTo>
                  <a:pt x="322" y="3169"/>
                  <a:pt x="350" y="3192"/>
                  <a:pt x="350" y="3192"/>
                </a:cubicBezTo>
                <a:cubicBezTo>
                  <a:pt x="403" y="3184"/>
                  <a:pt x="427" y="3168"/>
                  <a:pt x="471" y="3139"/>
                </a:cubicBezTo>
                <a:cubicBezTo>
                  <a:pt x="507" y="3116"/>
                  <a:pt x="573" y="3119"/>
                  <a:pt x="607" y="3116"/>
                </a:cubicBezTo>
                <a:cubicBezTo>
                  <a:pt x="659" y="3082"/>
                  <a:pt x="736" y="3092"/>
                  <a:pt x="797" y="3078"/>
                </a:cubicBezTo>
                <a:cubicBezTo>
                  <a:pt x="835" y="2953"/>
                  <a:pt x="815" y="2988"/>
                  <a:pt x="994" y="2979"/>
                </a:cubicBezTo>
                <a:cubicBezTo>
                  <a:pt x="1073" y="2954"/>
                  <a:pt x="997" y="2959"/>
                  <a:pt x="1039" y="2888"/>
                </a:cubicBezTo>
                <a:cubicBezTo>
                  <a:pt x="1046" y="2877"/>
                  <a:pt x="1064" y="2884"/>
                  <a:pt x="1077" y="2881"/>
                </a:cubicBezTo>
                <a:cubicBezTo>
                  <a:pt x="1152" y="2863"/>
                  <a:pt x="1010" y="2884"/>
                  <a:pt x="1160" y="2866"/>
                </a:cubicBezTo>
                <a:cubicBezTo>
                  <a:pt x="1204" y="2851"/>
                  <a:pt x="1255" y="2847"/>
                  <a:pt x="1297" y="2828"/>
                </a:cubicBezTo>
                <a:cubicBezTo>
                  <a:pt x="1318" y="2819"/>
                  <a:pt x="1358" y="2797"/>
                  <a:pt x="1358" y="2797"/>
                </a:cubicBezTo>
                <a:cubicBezTo>
                  <a:pt x="1389" y="2752"/>
                  <a:pt x="1452" y="2764"/>
                  <a:pt x="1502" y="2760"/>
                </a:cubicBezTo>
                <a:cubicBezTo>
                  <a:pt x="1517" y="2755"/>
                  <a:pt x="1532" y="2749"/>
                  <a:pt x="1547" y="2744"/>
                </a:cubicBezTo>
                <a:cubicBezTo>
                  <a:pt x="1554" y="2741"/>
                  <a:pt x="1549" y="2727"/>
                  <a:pt x="1555" y="2722"/>
                </a:cubicBezTo>
                <a:cubicBezTo>
                  <a:pt x="1563" y="2714"/>
                  <a:pt x="1575" y="2712"/>
                  <a:pt x="1585" y="2707"/>
                </a:cubicBezTo>
                <a:cubicBezTo>
                  <a:pt x="1594" y="2678"/>
                  <a:pt x="1602" y="2667"/>
                  <a:pt x="1592" y="2638"/>
                </a:cubicBezTo>
                <a:cubicBezTo>
                  <a:pt x="1595" y="2615"/>
                  <a:pt x="1592" y="2592"/>
                  <a:pt x="1600" y="2570"/>
                </a:cubicBezTo>
                <a:cubicBezTo>
                  <a:pt x="1603" y="2562"/>
                  <a:pt x="1602" y="2587"/>
                  <a:pt x="1608" y="2593"/>
                </a:cubicBezTo>
                <a:cubicBezTo>
                  <a:pt x="1613" y="2598"/>
                  <a:pt x="1623" y="2597"/>
                  <a:pt x="1630" y="2600"/>
                </a:cubicBezTo>
                <a:cubicBezTo>
                  <a:pt x="1661" y="2616"/>
                  <a:pt x="1688" y="2634"/>
                  <a:pt x="1721" y="2646"/>
                </a:cubicBezTo>
                <a:cubicBezTo>
                  <a:pt x="1737" y="2606"/>
                  <a:pt x="1749" y="2567"/>
                  <a:pt x="1759" y="2525"/>
                </a:cubicBezTo>
                <a:cubicBezTo>
                  <a:pt x="1741" y="2506"/>
                  <a:pt x="1737" y="2489"/>
                  <a:pt x="1729" y="2464"/>
                </a:cubicBezTo>
                <a:cubicBezTo>
                  <a:pt x="1751" y="2450"/>
                  <a:pt x="1771" y="2444"/>
                  <a:pt x="1790" y="2426"/>
                </a:cubicBezTo>
                <a:cubicBezTo>
                  <a:pt x="1782" y="2336"/>
                  <a:pt x="1796" y="2274"/>
                  <a:pt x="1752" y="2206"/>
                </a:cubicBezTo>
                <a:cubicBezTo>
                  <a:pt x="1762" y="2131"/>
                  <a:pt x="1748" y="2151"/>
                  <a:pt x="1805" y="2168"/>
                </a:cubicBezTo>
                <a:cubicBezTo>
                  <a:pt x="1850" y="2102"/>
                  <a:pt x="1790" y="2079"/>
                  <a:pt x="1759" y="2032"/>
                </a:cubicBezTo>
                <a:cubicBezTo>
                  <a:pt x="1748" y="1995"/>
                  <a:pt x="1760" y="1994"/>
                  <a:pt x="1790" y="1979"/>
                </a:cubicBezTo>
                <a:cubicBezTo>
                  <a:pt x="1849" y="1949"/>
                  <a:pt x="1776" y="1976"/>
                  <a:pt x="1835" y="1956"/>
                </a:cubicBezTo>
                <a:cubicBezTo>
                  <a:pt x="1853" y="1903"/>
                  <a:pt x="1835" y="1916"/>
                  <a:pt x="1873" y="1903"/>
                </a:cubicBezTo>
                <a:cubicBezTo>
                  <a:pt x="1881" y="1906"/>
                  <a:pt x="1888" y="1914"/>
                  <a:pt x="1896" y="1911"/>
                </a:cubicBezTo>
                <a:cubicBezTo>
                  <a:pt x="1913" y="1904"/>
                  <a:pt x="1921" y="1858"/>
                  <a:pt x="1926" y="1843"/>
                </a:cubicBezTo>
                <a:cubicBezTo>
                  <a:pt x="1887" y="1802"/>
                  <a:pt x="1933" y="1855"/>
                  <a:pt x="1903" y="1805"/>
                </a:cubicBezTo>
                <a:cubicBezTo>
                  <a:pt x="1899" y="1798"/>
                  <a:pt x="1867" y="1770"/>
                  <a:pt x="1865" y="1767"/>
                </a:cubicBezTo>
                <a:cubicBezTo>
                  <a:pt x="1802" y="1686"/>
                  <a:pt x="1864" y="1749"/>
                  <a:pt x="1812" y="1699"/>
                </a:cubicBezTo>
                <a:cubicBezTo>
                  <a:pt x="1806" y="1679"/>
                  <a:pt x="1806" y="1657"/>
                  <a:pt x="1797" y="1638"/>
                </a:cubicBezTo>
                <a:cubicBezTo>
                  <a:pt x="1781" y="1603"/>
                  <a:pt x="1756" y="1582"/>
                  <a:pt x="1744" y="1547"/>
                </a:cubicBezTo>
                <a:cubicBezTo>
                  <a:pt x="1759" y="1542"/>
                  <a:pt x="1783" y="1546"/>
                  <a:pt x="1790" y="1532"/>
                </a:cubicBezTo>
                <a:cubicBezTo>
                  <a:pt x="1799" y="1514"/>
                  <a:pt x="1766" y="1499"/>
                  <a:pt x="1759" y="1494"/>
                </a:cubicBezTo>
                <a:cubicBezTo>
                  <a:pt x="1754" y="1486"/>
                  <a:pt x="1744" y="1480"/>
                  <a:pt x="1744" y="1471"/>
                </a:cubicBezTo>
                <a:cubicBezTo>
                  <a:pt x="1744" y="1455"/>
                  <a:pt x="1759" y="1426"/>
                  <a:pt x="1759" y="1426"/>
                </a:cubicBezTo>
                <a:cubicBezTo>
                  <a:pt x="1707" y="1392"/>
                  <a:pt x="1758" y="1432"/>
                  <a:pt x="1729" y="1388"/>
                </a:cubicBezTo>
                <a:cubicBezTo>
                  <a:pt x="1718" y="1371"/>
                  <a:pt x="1702" y="1359"/>
                  <a:pt x="1691" y="1342"/>
                </a:cubicBezTo>
                <a:cubicBezTo>
                  <a:pt x="1703" y="1308"/>
                  <a:pt x="1689" y="1292"/>
                  <a:pt x="1729" y="1304"/>
                </a:cubicBezTo>
                <a:cubicBezTo>
                  <a:pt x="1741" y="1265"/>
                  <a:pt x="1724" y="1242"/>
                  <a:pt x="1691" y="1221"/>
                </a:cubicBezTo>
                <a:cubicBezTo>
                  <a:pt x="1680" y="1190"/>
                  <a:pt x="1691" y="1176"/>
                  <a:pt x="1699" y="1145"/>
                </a:cubicBezTo>
                <a:cubicBezTo>
                  <a:pt x="1682" y="1122"/>
                  <a:pt x="1670" y="1108"/>
                  <a:pt x="1646" y="1092"/>
                </a:cubicBezTo>
                <a:cubicBezTo>
                  <a:pt x="1621" y="1056"/>
                  <a:pt x="1637" y="1015"/>
                  <a:pt x="1615" y="979"/>
                </a:cubicBezTo>
                <a:cubicBezTo>
                  <a:pt x="1601" y="956"/>
                  <a:pt x="1577" y="941"/>
                  <a:pt x="1562" y="918"/>
                </a:cubicBezTo>
                <a:cubicBezTo>
                  <a:pt x="1570" y="859"/>
                  <a:pt x="1598" y="783"/>
                  <a:pt x="1539" y="744"/>
                </a:cubicBezTo>
                <a:cubicBezTo>
                  <a:pt x="1531" y="717"/>
                  <a:pt x="1496" y="684"/>
                  <a:pt x="1471" y="668"/>
                </a:cubicBezTo>
                <a:cubicBezTo>
                  <a:pt x="1460" y="651"/>
                  <a:pt x="1420" y="612"/>
                  <a:pt x="1448" y="584"/>
                </a:cubicBezTo>
                <a:cubicBezTo>
                  <a:pt x="1459" y="573"/>
                  <a:pt x="1479" y="574"/>
                  <a:pt x="1494" y="569"/>
                </a:cubicBezTo>
                <a:cubicBezTo>
                  <a:pt x="1480" y="531"/>
                  <a:pt x="1497" y="559"/>
                  <a:pt x="1464" y="539"/>
                </a:cubicBezTo>
                <a:cubicBezTo>
                  <a:pt x="1437" y="523"/>
                  <a:pt x="1445" y="505"/>
                  <a:pt x="1411" y="493"/>
                </a:cubicBezTo>
                <a:cubicBezTo>
                  <a:pt x="1407" y="487"/>
                  <a:pt x="1386" y="454"/>
                  <a:pt x="1373" y="456"/>
                </a:cubicBezTo>
                <a:cubicBezTo>
                  <a:pt x="1364" y="458"/>
                  <a:pt x="1364" y="471"/>
                  <a:pt x="1358" y="478"/>
                </a:cubicBezTo>
                <a:cubicBezTo>
                  <a:pt x="1353" y="484"/>
                  <a:pt x="1347" y="488"/>
                  <a:pt x="1342" y="493"/>
                </a:cubicBezTo>
                <a:cubicBezTo>
                  <a:pt x="1328" y="450"/>
                  <a:pt x="1293" y="428"/>
                  <a:pt x="1251" y="418"/>
                </a:cubicBezTo>
                <a:cubicBezTo>
                  <a:pt x="1234" y="409"/>
                  <a:pt x="1211" y="409"/>
                  <a:pt x="1198" y="395"/>
                </a:cubicBezTo>
                <a:cubicBezTo>
                  <a:pt x="1187" y="383"/>
                  <a:pt x="1193" y="361"/>
                  <a:pt x="1183" y="349"/>
                </a:cubicBezTo>
                <a:cubicBezTo>
                  <a:pt x="1169" y="332"/>
                  <a:pt x="1115" y="296"/>
                  <a:pt x="1092" y="289"/>
                </a:cubicBezTo>
                <a:cubicBezTo>
                  <a:pt x="1050" y="260"/>
                  <a:pt x="1066" y="210"/>
                  <a:pt x="1009" y="190"/>
                </a:cubicBezTo>
                <a:cubicBezTo>
                  <a:pt x="984" y="166"/>
                  <a:pt x="984" y="148"/>
                  <a:pt x="956" y="130"/>
                </a:cubicBezTo>
                <a:cubicBezTo>
                  <a:pt x="948" y="120"/>
                  <a:pt x="942" y="108"/>
                  <a:pt x="933" y="99"/>
                </a:cubicBezTo>
                <a:cubicBezTo>
                  <a:pt x="907" y="73"/>
                  <a:pt x="889" y="92"/>
                  <a:pt x="948" y="69"/>
                </a:cubicBezTo>
                <a:cubicBezTo>
                  <a:pt x="936" y="29"/>
                  <a:pt x="927" y="33"/>
                  <a:pt x="895" y="54"/>
                </a:cubicBezTo>
                <a:cubicBezTo>
                  <a:pt x="861" y="106"/>
                  <a:pt x="882" y="104"/>
                  <a:pt x="842" y="92"/>
                </a:cubicBezTo>
                <a:cubicBezTo>
                  <a:pt x="841" y="89"/>
                  <a:pt x="829" y="49"/>
                  <a:pt x="827" y="46"/>
                </a:cubicBezTo>
                <a:cubicBezTo>
                  <a:pt x="821" y="39"/>
                  <a:pt x="812" y="35"/>
                  <a:pt x="804" y="31"/>
                </a:cubicBezTo>
                <a:cubicBezTo>
                  <a:pt x="797" y="28"/>
                  <a:pt x="782" y="24"/>
                  <a:pt x="782" y="24"/>
                </a:cubicBezTo>
              </a:path>
            </a:pathLst>
          </a:custGeom>
          <a:noFill/>
          <a:ln w="57150">
            <a:solidFill>
              <a:srgbClr val="0000FF"/>
            </a:solidFill>
            <a:round/>
          </a:ln>
          <a:extLst>
            <a:ext uri="{909E8E84-426E-40DD-AFC4-6F175D3DCCD1}">
              <a14:hiddenFill xmlns:a14="http://schemas.microsoft.com/office/drawing/2010/main">
                <a:solidFill>
                  <a:srgbClr val="FFFFFF"/>
                </a:solidFill>
              </a14:hiddenFill>
            </a:ext>
          </a:extLst>
        </p:spPr>
        <p:txBody>
          <a:bodyPr lIns="104503" tIns="52251" rIns="104503" bIns="52251"/>
          <a:lstStyle/>
          <a:p>
            <a:endParaRPr lang="en-US" sz="1145"/>
          </a:p>
        </p:txBody>
      </p:sp>
      <p:sp>
        <p:nvSpPr>
          <p:cNvPr id="113670" name="Rectangle 6"/>
          <p:cNvSpPr>
            <a:spLocks noChangeArrowheads="1"/>
          </p:cNvSpPr>
          <p:nvPr/>
        </p:nvSpPr>
        <p:spPr bwMode="auto">
          <a:xfrm>
            <a:off x="106018" y="1311965"/>
            <a:ext cx="5115340" cy="3108717"/>
          </a:xfrm>
          <a:prstGeom prst="rect">
            <a:avLst/>
          </a:prstGeom>
          <a:noFill/>
          <a:ln w="9525">
            <a:noFill/>
            <a:miter lim="800000"/>
          </a:ln>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3680" b="1">
                <a:latin typeface="Times New Roman" panose="02020603050405020304" pitchFamily="18" charset="0"/>
              </a:rPr>
              <a:t>Dựa vào hình 25.1 SGK:</a:t>
            </a:r>
          </a:p>
          <a:p>
            <a:pPr eaLnBrk="1" hangingPunct="1">
              <a:spcBef>
                <a:spcPct val="0"/>
              </a:spcBef>
              <a:buFontTx/>
              <a:buNone/>
            </a:pPr>
            <a:r>
              <a:rPr lang="en-US" altLang="en-US" sz="3175" b="1">
                <a:solidFill>
                  <a:srgbClr val="FF0000"/>
                </a:solidFill>
                <a:latin typeface="Times New Roman" panose="02020603050405020304" pitchFamily="18" charset="0"/>
              </a:rPr>
              <a:t> </a:t>
            </a:r>
            <a:r>
              <a:rPr lang="en-US" altLang="en-US" sz="3680" b="1">
                <a:solidFill>
                  <a:srgbClr val="FF0000"/>
                </a:solidFill>
                <a:latin typeface="Times New Roman" panose="02020603050405020304" pitchFamily="18" charset="0"/>
              </a:rPr>
              <a:t>Nhận xét về hình dạng của vùng Duyên hải Nam Trung Bộ.</a:t>
            </a:r>
          </a:p>
          <a:p>
            <a:pPr eaLnBrk="1" hangingPunct="1">
              <a:lnSpc>
                <a:spcPct val="80000"/>
              </a:lnSpc>
              <a:spcBef>
                <a:spcPct val="50000"/>
              </a:spcBef>
            </a:pPr>
            <a:endParaRPr lang="en-US" altLang="en-US" sz="3680">
              <a:latin typeface="Times New Roman" panose="02020603050405020304" pitchFamily="18" charset="0"/>
            </a:endParaRPr>
          </a:p>
        </p:txBody>
      </p:sp>
      <p:sp>
        <p:nvSpPr>
          <p:cNvPr id="7174" name="Rectangle 8"/>
          <p:cNvSpPr>
            <a:spLocks noChangeArrowheads="1"/>
          </p:cNvSpPr>
          <p:nvPr/>
        </p:nvSpPr>
        <p:spPr bwMode="auto">
          <a:xfrm>
            <a:off x="106017" y="132522"/>
            <a:ext cx="5208106" cy="193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spcBef>
                <a:spcPct val="50000"/>
              </a:spcBef>
              <a:buFontTx/>
              <a:buNone/>
            </a:pPr>
            <a:r>
              <a:rPr lang="en-US" altLang="en-US" sz="3175" b="1">
                <a:solidFill>
                  <a:srgbClr val="0000FF"/>
                </a:solidFill>
                <a:latin typeface="Times New Roman" panose="02020603050405020304" pitchFamily="18" charset="0"/>
              </a:rPr>
              <a:t>I. Vị trí địa lí và giới hạn lãnh thổ</a:t>
            </a:r>
          </a:p>
          <a:p>
            <a:pPr>
              <a:spcBef>
                <a:spcPct val="50000"/>
              </a:spcBef>
              <a:buFontTx/>
              <a:buNone/>
            </a:pPr>
            <a:endParaRPr lang="en-US" altLang="en-US" sz="3680" b="1">
              <a:solidFill>
                <a:srgbClr val="0000FF"/>
              </a:solidFill>
              <a:latin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3668"/>
                                        </p:tgtEl>
                                        <p:attrNameLst>
                                          <p:attrName>style.visibility</p:attrName>
                                        </p:attrNameLst>
                                      </p:cBhvr>
                                      <p:to>
                                        <p:strVal val="visible"/>
                                      </p:to>
                                    </p:set>
                                    <p:animEffect transition="in" filter="diamond(in)">
                                      <p:cBhvr>
                                        <p:cTn id="7" dur="2000"/>
                                        <p:tgtEl>
                                          <p:spTgt spid="11366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3670"/>
                                        </p:tgtEl>
                                        <p:attrNameLst>
                                          <p:attrName>style.visibility</p:attrName>
                                        </p:attrNameLst>
                                      </p:cBhvr>
                                      <p:to>
                                        <p:strVal val="visible"/>
                                      </p:to>
                                    </p:set>
                                    <p:animEffect transition="in" filter="diamond(in)">
                                      <p:cBhvr>
                                        <p:cTn id="12" dur="2000"/>
                                        <p:tgtEl>
                                          <p:spTgt spid="113670"/>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72047"/>
                                        </p:tgtEl>
                                        <p:attrNameLst>
                                          <p:attrName>style.visibility</p:attrName>
                                        </p:attrNameLst>
                                      </p:cBhvr>
                                      <p:to>
                                        <p:strVal val="visible"/>
                                      </p:to>
                                    </p:set>
                                    <p:animEffect transition="in" filter="diamond(in)">
                                      <p:cBhvr>
                                        <p:cTn id="17" dur="2000"/>
                                        <p:tgtEl>
                                          <p:spTgt spid="172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9" name="Picture 9" descr="http://www.quangngai.gov.vn/FileDinhKem2/th3-6-6-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4937" y="0"/>
            <a:ext cx="5977063" cy="335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5" descr="http://www.nghean.vn/wps/wcm/connect/5d6b8f004b9326fb91f8d11e52ff825d/1/046_Photo_04_041203_P-03(04)_NPCE25.JPG?MOD=AJPERES&amp;CACHEID=5d6b8f004b9326fb91f8d11e52ff825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937" y="3404810"/>
            <a:ext cx="5977063" cy="344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17" descr="http://khbvptr.vn/ct/news/PublishingImages/VQG%20Tam%20%C4%90%E1%BA%A3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04810"/>
            <a:ext cx="6191754" cy="344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5"/>
          <p:cNvSpPr txBox="1">
            <a:spLocks noChangeArrowheads="1"/>
          </p:cNvSpPr>
          <p:nvPr/>
        </p:nvSpPr>
        <p:spPr bwMode="auto">
          <a:xfrm>
            <a:off x="8896048" y="2787953"/>
            <a:ext cx="2952246" cy="594118"/>
          </a:xfrm>
          <a:prstGeom prst="rect">
            <a:avLst/>
          </a:prstGeom>
          <a:solidFill>
            <a:schemeClr val="bg1"/>
          </a:solidFill>
          <a:ln>
            <a:noFill/>
          </a:ln>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3175" b="1">
                <a:solidFill>
                  <a:srgbClr val="000099"/>
                </a:solidFill>
                <a:latin typeface="Times New Roman" panose="02020603050405020304" pitchFamily="18" charset="0"/>
              </a:rPr>
              <a:t>Làm thủy lợi</a:t>
            </a:r>
          </a:p>
        </p:txBody>
      </p:sp>
      <p:sp>
        <p:nvSpPr>
          <p:cNvPr id="13" name="Text Box 17"/>
          <p:cNvSpPr txBox="1">
            <a:spLocks noChangeArrowheads="1"/>
          </p:cNvSpPr>
          <p:nvPr/>
        </p:nvSpPr>
        <p:spPr bwMode="auto">
          <a:xfrm>
            <a:off x="3905754" y="5943802"/>
            <a:ext cx="4367389" cy="594118"/>
          </a:xfrm>
          <a:prstGeom prst="rect">
            <a:avLst/>
          </a:prstGeom>
          <a:solidFill>
            <a:schemeClr val="bg1"/>
          </a:solidFill>
          <a:ln>
            <a:noFill/>
          </a:ln>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3175" b="1">
                <a:solidFill>
                  <a:srgbClr val="000099"/>
                </a:solidFill>
                <a:latin typeface="Times New Roman" panose="02020603050405020304" pitchFamily="18" charset="0"/>
              </a:rPr>
              <a:t>Trồng và bảo vệ rừng</a:t>
            </a:r>
          </a:p>
        </p:txBody>
      </p:sp>
      <p:pic>
        <p:nvPicPr>
          <p:cNvPr id="40972" name="Picture 12" descr="Kết quả hình ảnh cho hình ảnh hồ chứa nướ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191754" cy="335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4" name="Rectangle 14"/>
          <p:cNvSpPr>
            <a:spLocks noChangeArrowheads="1"/>
          </p:cNvSpPr>
          <p:nvPr/>
        </p:nvSpPr>
        <p:spPr bwMode="auto">
          <a:xfrm>
            <a:off x="2476500" y="0"/>
            <a:ext cx="3619500" cy="457603"/>
          </a:xfrm>
          <a:prstGeom prst="rect">
            <a:avLst/>
          </a:prstGeom>
          <a:solidFill>
            <a:schemeClr val="bg1"/>
          </a:solidFill>
          <a:ln>
            <a:noFill/>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175" b="1">
                <a:solidFill>
                  <a:schemeClr val="accent2"/>
                </a:solidFill>
                <a:latin typeface="Times New Roman" panose="02020603050405020304" pitchFamily="18" charset="0"/>
              </a:rPr>
              <a:t>Xây hồ chứa nước</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0972"/>
                                        </p:tgtEl>
                                        <p:attrNameLst>
                                          <p:attrName>style.visibility</p:attrName>
                                        </p:attrNameLst>
                                      </p:cBhvr>
                                      <p:to>
                                        <p:strVal val="visible"/>
                                      </p:to>
                                    </p:set>
                                    <p:animEffect transition="in" filter="diamond(in)">
                                      <p:cBhvr>
                                        <p:cTn id="7" dur="2000"/>
                                        <p:tgtEl>
                                          <p:spTgt spid="40972"/>
                                        </p:tgtEl>
                                      </p:cBhvr>
                                    </p:animEffect>
                                  </p:childTnLst>
                                </p:cTn>
                              </p:par>
                              <p:par>
                                <p:cTn id="8" presetID="8" presetClass="entr" presetSubtype="16" fill="hold" nodeType="withEffect">
                                  <p:stCondLst>
                                    <p:cond delay="0"/>
                                  </p:stCondLst>
                                  <p:childTnLst>
                                    <p:set>
                                      <p:cBhvr>
                                        <p:cTn id="9" dur="1" fill="hold">
                                          <p:stCondLst>
                                            <p:cond delay="0"/>
                                          </p:stCondLst>
                                        </p:cTn>
                                        <p:tgtEl>
                                          <p:spTgt spid="25609"/>
                                        </p:tgtEl>
                                        <p:attrNameLst>
                                          <p:attrName>style.visibility</p:attrName>
                                        </p:attrNameLst>
                                      </p:cBhvr>
                                      <p:to>
                                        <p:strVal val="visible"/>
                                      </p:to>
                                    </p:set>
                                    <p:animEffect transition="in" filter="diamond(in)">
                                      <p:cBhvr>
                                        <p:cTn id="10" dur="2000"/>
                                        <p:tgtEl>
                                          <p:spTgt spid="25609"/>
                                        </p:tgtEl>
                                      </p:cBhvr>
                                    </p:animEffect>
                                  </p:childTnLst>
                                </p:cTn>
                              </p:par>
                              <p:par>
                                <p:cTn id="11" presetID="8" presetClass="entr" presetSubtype="16" fill="hold" nodeType="withEffect">
                                  <p:stCondLst>
                                    <p:cond delay="0"/>
                                  </p:stCondLst>
                                  <p:childTnLst>
                                    <p:set>
                                      <p:cBhvr>
                                        <p:cTn id="12" dur="1" fill="hold">
                                          <p:stCondLst>
                                            <p:cond delay="0"/>
                                          </p:stCondLst>
                                        </p:cTn>
                                        <p:tgtEl>
                                          <p:spTgt spid="25615"/>
                                        </p:tgtEl>
                                        <p:attrNameLst>
                                          <p:attrName>style.visibility</p:attrName>
                                        </p:attrNameLst>
                                      </p:cBhvr>
                                      <p:to>
                                        <p:strVal val="visible"/>
                                      </p:to>
                                    </p:set>
                                    <p:animEffect transition="in" filter="diamond(in)">
                                      <p:cBhvr>
                                        <p:cTn id="13" dur="2000"/>
                                        <p:tgtEl>
                                          <p:spTgt spid="25615"/>
                                        </p:tgtEl>
                                      </p:cBhvr>
                                    </p:animEffect>
                                  </p:childTnLst>
                                </p:cTn>
                              </p:par>
                              <p:par>
                                <p:cTn id="14" presetID="8" presetClass="entr" presetSubtype="16" fill="hold" nodeType="withEffect">
                                  <p:stCondLst>
                                    <p:cond delay="0"/>
                                  </p:stCondLst>
                                  <p:childTnLst>
                                    <p:set>
                                      <p:cBhvr>
                                        <p:cTn id="15" dur="1" fill="hold">
                                          <p:stCondLst>
                                            <p:cond delay="0"/>
                                          </p:stCondLst>
                                        </p:cTn>
                                        <p:tgtEl>
                                          <p:spTgt spid="25617"/>
                                        </p:tgtEl>
                                        <p:attrNameLst>
                                          <p:attrName>style.visibility</p:attrName>
                                        </p:attrNameLst>
                                      </p:cBhvr>
                                      <p:to>
                                        <p:strVal val="visible"/>
                                      </p:to>
                                    </p:set>
                                    <p:animEffect transition="in" filter="diamond(in)">
                                      <p:cBhvr>
                                        <p:cTn id="16" dur="2000"/>
                                        <p:tgtEl>
                                          <p:spTgt spid="25617"/>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40974"/>
                                        </p:tgtEl>
                                        <p:attrNameLst>
                                          <p:attrName>style.visibility</p:attrName>
                                        </p:attrNameLst>
                                      </p:cBhvr>
                                      <p:to>
                                        <p:strVal val="visible"/>
                                      </p:to>
                                    </p:set>
                                    <p:animEffect transition="in" filter="diamond(in)">
                                      <p:cBhvr>
                                        <p:cTn id="21" dur="2000"/>
                                        <p:tgtEl>
                                          <p:spTgt spid="40974"/>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amond(in)">
                                      <p:cBhvr>
                                        <p:cTn id="24" dur="2000"/>
                                        <p:tgtEl>
                                          <p:spTgt spid="12"/>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amond(in)">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4097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859" name="Group 67"/>
          <p:cNvGraphicFramePr>
            <a:graphicFrameLocks noGrp="1"/>
          </p:cNvGraphicFramePr>
          <p:nvPr>
            <p:ph idx="1"/>
          </p:nvPr>
        </p:nvGraphicFramePr>
        <p:xfrm>
          <a:off x="357809" y="152400"/>
          <a:ext cx="11688417" cy="7363980"/>
        </p:xfrm>
        <a:graphic>
          <a:graphicData uri="http://schemas.openxmlformats.org/drawingml/2006/table">
            <a:tbl>
              <a:tblPr/>
              <a:tblGrid>
                <a:gridCol w="4952719">
                  <a:extLst>
                    <a:ext uri="{9D8B030D-6E8A-4147-A177-3AD203B41FA5}">
                      <a16:colId xmlns:a16="http://schemas.microsoft.com/office/drawing/2014/main" val="20000"/>
                    </a:ext>
                  </a:extLst>
                </a:gridCol>
                <a:gridCol w="6735698">
                  <a:extLst>
                    <a:ext uri="{9D8B030D-6E8A-4147-A177-3AD203B41FA5}">
                      <a16:colId xmlns:a16="http://schemas.microsoft.com/office/drawing/2014/main" val="20001"/>
                    </a:ext>
                  </a:extLst>
                </a:gridCol>
              </a:tblGrid>
              <a:tr h="502014">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70C0"/>
                          </a:solidFill>
                          <a:effectLst/>
                          <a:latin typeface=".VnTime" panose="020B7200000000000000" pitchFamily="34" charset="0"/>
                        </a:rPr>
                        <a:t>Tµi nguyªn thiªn nhiªn</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chemeClr val="tx1"/>
                          </a:solidFill>
                          <a:effectLst/>
                          <a:latin typeface=".VnTime" panose="020B7200000000000000" pitchFamily="34" charset="0"/>
                        </a:rPr>
                        <a:t>ThÕ m¹nh kinh tÕ</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11120">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en-US" sz="1600" b="1" i="0" u="none" strike="noStrike" cap="none" normalizeH="0" baseline="0">
                          <a:ln>
                            <a:noFill/>
                          </a:ln>
                          <a:solidFill>
                            <a:srgbClr val="0000FF"/>
                          </a:solidFill>
                          <a:effectLst/>
                          <a:latin typeface=".VnTime" panose="020B7200000000000000" pitchFamily="34" charset="0"/>
                        </a:rPr>
                        <a:t>-Tµi nguyªn ®Êt:</a:t>
                      </a:r>
                    </a:p>
                    <a:p>
                      <a:pPr marL="0" marR="0" lvl="0" indent="0" algn="l" defTabSz="914400" rtl="0" eaLnBrk="0" fontAlgn="base" latinLnBrk="0" hangingPunct="0">
                        <a:lnSpc>
                          <a:spcPct val="100000"/>
                        </a:lnSpc>
                        <a:spcBef>
                          <a:spcPct val="20000"/>
                        </a:spcBef>
                        <a:spcAft>
                          <a:spcPct val="0"/>
                        </a:spcAft>
                        <a:buClrTx/>
                        <a:buSzTx/>
                        <a:buFontTx/>
                        <a:buNone/>
                      </a:pPr>
                      <a:r>
                        <a:rPr kumimoji="0" lang="en-US" altLang="en-US" sz="1600" b="1" i="0" u="none" strike="noStrike" cap="none" normalizeH="0" baseline="0">
                          <a:ln>
                            <a:noFill/>
                          </a:ln>
                          <a:solidFill>
                            <a:schemeClr val="tx1"/>
                          </a:solidFill>
                          <a:effectLst/>
                          <a:latin typeface=".VnTime" panose="020B7200000000000000" pitchFamily="34" charset="0"/>
                        </a:rPr>
                        <a:t>+ §Êt ë ®ång b»ng</a:t>
                      </a:r>
                    </a:p>
                    <a:p>
                      <a:pPr marL="0" marR="0" lvl="0" indent="0" algn="l" defTabSz="914400" rtl="0" eaLnBrk="0" fontAlgn="base" latinLnBrk="0" hangingPunct="0">
                        <a:lnSpc>
                          <a:spcPct val="100000"/>
                        </a:lnSpc>
                        <a:spcBef>
                          <a:spcPct val="20000"/>
                        </a:spcBef>
                        <a:spcAft>
                          <a:spcPct val="0"/>
                        </a:spcAft>
                        <a:buClrTx/>
                        <a:buSzTx/>
                        <a:buFontTx/>
                        <a:buNone/>
                      </a:pPr>
                      <a:r>
                        <a:rPr kumimoji="0" lang="en-US" altLang="en-US" sz="1600" b="1" i="0" u="none" strike="noStrike" cap="none" normalizeH="0" baseline="0">
                          <a:ln>
                            <a:noFill/>
                          </a:ln>
                          <a:solidFill>
                            <a:schemeClr val="tx1"/>
                          </a:solidFill>
                          <a:effectLst/>
                          <a:latin typeface=".VnTime" panose="020B7200000000000000" pitchFamily="34" charset="0"/>
                        </a:rPr>
                        <a:t>+ §Êt rõng ch©n nói</a:t>
                      </a:r>
                    </a:p>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1600" b="1" i="0" u="none" strike="noStrike" cap="none" normalizeH="0" baseline="0">
                        <a:ln>
                          <a:noFill/>
                        </a:ln>
                        <a:solidFill>
                          <a:schemeClr val="tx1"/>
                        </a:solidFill>
                        <a:effectLst/>
                        <a:latin typeface=".VnTime" panose="020B7200000000000000" pitchFamily="34"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endParaRPr kumimoji="0" lang="en-US" altLang="en-US" sz="1800" b="1" i="0" u="none" strike="noStrike" cap="none" normalizeH="0" baseline="0">
                        <a:ln>
                          <a:noFill/>
                        </a:ln>
                        <a:solidFill>
                          <a:schemeClr val="tx1"/>
                        </a:solidFill>
                        <a:effectLst/>
                        <a:latin typeface=".VnTime" panose="020B7200000000000000" pitchFamily="34" charset="0"/>
                      </a:endParaRPr>
                    </a:p>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1800" b="1" i="0" u="none" strike="noStrike" cap="none" normalizeH="0" baseline="0">
                          <a:ln>
                            <a:noFill/>
                          </a:ln>
                          <a:solidFill>
                            <a:schemeClr val="tx1"/>
                          </a:solidFill>
                          <a:effectLst/>
                          <a:latin typeface=".VnTime" panose="020B7200000000000000" pitchFamily="34" charset="0"/>
                        </a:rPr>
                        <a:t>     Trång c©y lư­¬ng thùc, c©y c«ng nghiÖp ng¾n ngµy,...</a:t>
                      </a:r>
                    </a:p>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1800" b="1" i="0" u="none" strike="noStrike" cap="none" normalizeH="0" baseline="0">
                          <a:ln>
                            <a:noFill/>
                          </a:ln>
                          <a:solidFill>
                            <a:schemeClr val="tx1"/>
                          </a:solidFill>
                          <a:effectLst/>
                          <a:latin typeface=".VnTime" panose="020B7200000000000000" pitchFamily="34" charset="0"/>
                        </a:rPr>
                        <a:t>      Ch¨n nu«i gia sóc lín, trång rõng,.... </a:t>
                      </a:r>
                    </a:p>
                    <a:p>
                      <a:pPr marL="0" marR="0" lvl="0" indent="0" algn="ctr" defTabSz="914400" rtl="0" eaLnBrk="0" fontAlgn="base" latinLnBrk="0" hangingPunct="0">
                        <a:lnSpc>
                          <a:spcPct val="100000"/>
                        </a:lnSpc>
                        <a:spcBef>
                          <a:spcPct val="20000"/>
                        </a:spcBef>
                        <a:spcAft>
                          <a:spcPct val="0"/>
                        </a:spcAft>
                        <a:buClrTx/>
                        <a:buSzTx/>
                        <a:buFontTx/>
                        <a:buNone/>
                      </a:pPr>
                      <a:endParaRPr kumimoji="0" lang="en-US" altLang="en-US" sz="1800" b="1" i="0" u="none" strike="noStrike" cap="none" normalizeH="0" baseline="0">
                        <a:ln>
                          <a:noFill/>
                        </a:ln>
                        <a:solidFill>
                          <a:schemeClr val="tx1"/>
                        </a:solidFill>
                        <a:effectLst/>
                        <a:latin typeface=".VnTime" panose="020B7200000000000000"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28056">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en-US" sz="1600" b="1" i="0" u="none" strike="noStrike" cap="none" normalizeH="0" baseline="0">
                          <a:ln>
                            <a:noFill/>
                          </a:ln>
                          <a:solidFill>
                            <a:srgbClr val="0000FF"/>
                          </a:solidFill>
                          <a:effectLst/>
                          <a:latin typeface=".VnTime" panose="020B7200000000000000" pitchFamily="34" charset="0"/>
                        </a:rPr>
                        <a:t>-Tµi nguyªn rõng :</a:t>
                      </a:r>
                    </a:p>
                    <a:p>
                      <a:pPr marL="0" marR="0" lvl="0" indent="0" algn="l" defTabSz="914400" rtl="0" eaLnBrk="0" fontAlgn="base" latinLnBrk="0" hangingPunct="0">
                        <a:lnSpc>
                          <a:spcPct val="100000"/>
                        </a:lnSpc>
                        <a:spcBef>
                          <a:spcPct val="20000"/>
                        </a:spcBef>
                        <a:spcAft>
                          <a:spcPct val="0"/>
                        </a:spcAft>
                        <a:buClrTx/>
                        <a:buSzTx/>
                        <a:buFontTx/>
                        <a:buNone/>
                      </a:pPr>
                      <a:r>
                        <a:rPr kumimoji="0" lang="en-US" altLang="en-US" sz="1600" b="1" i="0" u="none" strike="noStrike" cap="none" normalizeH="0" baseline="0">
                          <a:ln>
                            <a:noFill/>
                          </a:ln>
                          <a:solidFill>
                            <a:schemeClr val="tx1"/>
                          </a:solidFill>
                          <a:effectLst/>
                          <a:latin typeface=".VnTime" panose="020B7200000000000000" pitchFamily="34" charset="0"/>
                        </a:rPr>
                        <a:t>Cã nhiÒu lo¹i gç quý như­ trÇm h­ư¬ng,k× nam,s©m quy..vµ 1 sè chim thó quý hiÕm.</a:t>
                      </a:r>
                    </a:p>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1600" b="1" i="0" u="none" strike="noStrike" cap="none" normalizeH="0" baseline="0">
                        <a:ln>
                          <a:noFill/>
                        </a:ln>
                        <a:solidFill>
                          <a:schemeClr val="tx1"/>
                        </a:solidFill>
                        <a:effectLst/>
                        <a:latin typeface=".VnTime" panose="020B7200000000000000" pitchFamily="34"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1800" b="1" i="0" u="none" strike="noStrike" cap="none" normalizeH="0" baseline="0">
                          <a:ln>
                            <a:noFill/>
                          </a:ln>
                          <a:solidFill>
                            <a:schemeClr val="tx1"/>
                          </a:solidFill>
                          <a:effectLst/>
                          <a:latin typeface=".VnTime" panose="020B7200000000000000" pitchFamily="34" charset="0"/>
                        </a:rPr>
                        <a:t>       Ph¸t triÓn ngµnh khai th¸c vµ chÕ biÕn l©m s¶n.</a:t>
                      </a:r>
                    </a:p>
                    <a:p>
                      <a:pPr marL="0" marR="0" lvl="0" indent="0" algn="ctr" defTabSz="914400" rtl="0" eaLnBrk="0" fontAlgn="base" latinLnBrk="0" hangingPunct="0">
                        <a:lnSpc>
                          <a:spcPct val="100000"/>
                        </a:lnSpc>
                        <a:spcBef>
                          <a:spcPct val="20000"/>
                        </a:spcBef>
                        <a:spcAft>
                          <a:spcPct val="0"/>
                        </a:spcAft>
                        <a:buClrTx/>
                        <a:buSzTx/>
                        <a:buFontTx/>
                        <a:buNone/>
                      </a:pPr>
                      <a:endParaRPr kumimoji="0" lang="en-US" altLang="en-US" sz="1800" b="1" i="0" u="none" strike="noStrike" cap="none" normalizeH="0" baseline="0">
                        <a:ln>
                          <a:noFill/>
                        </a:ln>
                        <a:solidFill>
                          <a:schemeClr val="tx1"/>
                        </a:solidFill>
                        <a:effectLst/>
                        <a:latin typeface=".VnTime" panose="020B7200000000000000"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2838">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Char char="-"/>
                      </a:pPr>
                      <a:r>
                        <a:rPr kumimoji="0" lang="en-US" altLang="en-US" sz="1600" b="1" i="0" u="none" strike="noStrike" cap="none" normalizeH="0" baseline="0">
                          <a:ln>
                            <a:noFill/>
                          </a:ln>
                          <a:solidFill>
                            <a:srgbClr val="0000FF"/>
                          </a:solidFill>
                          <a:effectLst/>
                          <a:latin typeface=".VnTime" panose="020B7200000000000000" pitchFamily="34" charset="0"/>
                        </a:rPr>
                        <a:t>Tµi nguyªn kho¸ng s¶n:</a:t>
                      </a:r>
                    </a:p>
                    <a:p>
                      <a:pPr marL="0" marR="0" lvl="0" indent="0" algn="l" defTabSz="914400" rtl="0" eaLnBrk="0" fontAlgn="base" latinLnBrk="0" hangingPunct="0">
                        <a:lnSpc>
                          <a:spcPct val="100000"/>
                        </a:lnSpc>
                        <a:spcBef>
                          <a:spcPct val="20000"/>
                        </a:spcBef>
                        <a:spcAft>
                          <a:spcPct val="0"/>
                        </a:spcAft>
                        <a:buClrTx/>
                        <a:buSzTx/>
                        <a:buFontTx/>
                        <a:buNone/>
                      </a:pPr>
                      <a:r>
                        <a:rPr kumimoji="0" lang="en-US" altLang="en-US" sz="1600" b="1" i="0" u="none" strike="noStrike" cap="none" normalizeH="0" baseline="0">
                          <a:ln>
                            <a:noFill/>
                          </a:ln>
                          <a:solidFill>
                            <a:schemeClr val="tx1"/>
                          </a:solidFill>
                          <a:effectLst/>
                          <a:latin typeface=".VnTime" panose="020B7200000000000000" pitchFamily="34" charset="0"/>
                        </a:rPr>
                        <a:t>Chñ yÕu lµ c¸t thuû tinh,vµng, titan…</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1800" b="1" i="0" u="none" strike="noStrike" cap="none" normalizeH="0" baseline="0">
                          <a:ln>
                            <a:noFill/>
                          </a:ln>
                          <a:solidFill>
                            <a:schemeClr val="tx1"/>
                          </a:solidFill>
                          <a:effectLst/>
                          <a:latin typeface=".VnTime" panose="020B7200000000000000" pitchFamily="34" charset="0"/>
                        </a:rPr>
                        <a:t>       Ph¸t triÓn ngµnh khai th¸c vµ chÕ biÕn kho¸ng s¶n.</a:t>
                      </a:r>
                    </a:p>
                    <a:p>
                      <a:pPr marL="0" marR="0" lvl="0" indent="0" algn="ctr" defTabSz="914400" rtl="0" eaLnBrk="0" fontAlgn="base" latinLnBrk="0" hangingPunct="0">
                        <a:lnSpc>
                          <a:spcPct val="100000"/>
                        </a:lnSpc>
                        <a:spcBef>
                          <a:spcPct val="20000"/>
                        </a:spcBef>
                        <a:spcAft>
                          <a:spcPct val="0"/>
                        </a:spcAft>
                        <a:buClrTx/>
                        <a:buSzTx/>
                        <a:buFontTx/>
                        <a:buNone/>
                      </a:pPr>
                      <a:endParaRPr kumimoji="0" lang="en-US" altLang="en-US" sz="1800" b="1" i="0" u="none" strike="noStrike" cap="none" normalizeH="0" baseline="0">
                        <a:ln>
                          <a:noFill/>
                        </a:ln>
                        <a:solidFill>
                          <a:schemeClr val="tx1"/>
                        </a:solidFill>
                        <a:effectLst/>
                        <a:latin typeface=".VnTime" panose="020B7200000000000000"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11120">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en-US" sz="1600" b="1" i="0" u="none" strike="noStrike" cap="none" normalizeH="0" baseline="0">
                          <a:ln>
                            <a:noFill/>
                          </a:ln>
                          <a:solidFill>
                            <a:srgbClr val="0000FF"/>
                          </a:solidFill>
                          <a:effectLst/>
                          <a:latin typeface=".VnTime" panose="020B7200000000000000" pitchFamily="34" charset="0"/>
                        </a:rPr>
                        <a:t>-Tµi nguyªn biÓn ,®¶o:</a:t>
                      </a:r>
                    </a:p>
                    <a:p>
                      <a:pPr marL="0" marR="0" lvl="0" indent="0" algn="l" defTabSz="914400" rtl="0" eaLnBrk="0" fontAlgn="base" latinLnBrk="0" hangingPunct="0">
                        <a:lnSpc>
                          <a:spcPct val="100000"/>
                        </a:lnSpc>
                        <a:spcBef>
                          <a:spcPct val="20000"/>
                        </a:spcBef>
                        <a:spcAft>
                          <a:spcPct val="0"/>
                        </a:spcAft>
                        <a:buClrTx/>
                        <a:buSzTx/>
                        <a:buFontTx/>
                        <a:buNone/>
                      </a:pPr>
                      <a:r>
                        <a:rPr kumimoji="0" lang="en-US" altLang="en-US" sz="1600" b="1" i="0" u="none" strike="noStrike" cap="none" normalizeH="0" baseline="0">
                          <a:ln>
                            <a:noFill/>
                          </a:ln>
                          <a:solidFill>
                            <a:schemeClr val="tx1"/>
                          </a:solidFill>
                          <a:effectLst/>
                          <a:latin typeface=".VnTime" panose="020B7200000000000000" pitchFamily="34" charset="0"/>
                        </a:rPr>
                        <a:t>Cã nhiÒu b·i t«m b·i c¸, vïng nư­íc mÆn, nư­íc lî, nhiÒu vòng, vÞnh...</a:t>
                      </a:r>
                    </a:p>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1600" b="1" i="0" u="none" strike="noStrike" cap="none" normalizeH="0" baseline="0">
                        <a:ln>
                          <a:noFill/>
                        </a:ln>
                        <a:solidFill>
                          <a:schemeClr val="tx1"/>
                        </a:solidFill>
                        <a:effectLst/>
                        <a:latin typeface=".VnTime" panose="020B7200000000000000" pitchFamily="34"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1800" b="1" i="0" u="none" strike="noStrike" cap="none" normalizeH="0" baseline="0">
                          <a:ln>
                            <a:noFill/>
                          </a:ln>
                          <a:solidFill>
                            <a:schemeClr val="tx1"/>
                          </a:solidFill>
                          <a:effectLst/>
                          <a:latin typeface=".VnTime" panose="020B7200000000000000" pitchFamily="34" charset="0"/>
                        </a:rPr>
                        <a:t>       Ph¸t triÓn nghÒ nu«i trång vµ ®¸nh b¾t thuû h¶i s¶n</a:t>
                      </a:r>
                    </a:p>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1800" b="1" i="0" u="none" strike="noStrike" cap="none" normalizeH="0" baseline="0">
                          <a:ln>
                            <a:noFill/>
                          </a:ln>
                          <a:solidFill>
                            <a:schemeClr val="tx1"/>
                          </a:solidFill>
                          <a:effectLst/>
                          <a:latin typeface=".VnTime" panose="020B7200000000000000" pitchFamily="34" charset="0"/>
                        </a:rPr>
                        <a:t>        - NghÒ khai th¸c tæ yÕn, lµm muèi</a:t>
                      </a:r>
                    </a:p>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1800" b="1" i="0" u="none" strike="noStrike" cap="none" normalizeH="0" baseline="0">
                          <a:ln>
                            <a:noFill/>
                          </a:ln>
                          <a:solidFill>
                            <a:schemeClr val="tx1"/>
                          </a:solidFill>
                          <a:effectLst/>
                          <a:latin typeface=".VnTime" panose="020B7200000000000000" pitchFamily="34" charset="0"/>
                        </a:rPr>
                        <a:t>        - X©y dùng c¶ng biÓn</a:t>
                      </a:r>
                    </a:p>
                    <a:p>
                      <a:pPr marL="0" marR="0" lvl="0" indent="0" algn="ctr" defTabSz="914400" rtl="0" eaLnBrk="0" fontAlgn="base" latinLnBrk="0" hangingPunct="0">
                        <a:lnSpc>
                          <a:spcPct val="100000"/>
                        </a:lnSpc>
                        <a:spcBef>
                          <a:spcPct val="20000"/>
                        </a:spcBef>
                        <a:spcAft>
                          <a:spcPct val="0"/>
                        </a:spcAft>
                        <a:buClrTx/>
                        <a:buSzTx/>
                        <a:buFontTx/>
                        <a:buNone/>
                      </a:pPr>
                      <a:endParaRPr kumimoji="0" lang="en-US" altLang="en-US" sz="1800" b="1" i="0" u="none" strike="noStrike" cap="none" normalizeH="0" baseline="0">
                        <a:ln>
                          <a:noFill/>
                        </a:ln>
                        <a:solidFill>
                          <a:schemeClr val="tx1"/>
                        </a:solidFill>
                        <a:effectLst/>
                        <a:latin typeface=".VnTime" panose="020B7200000000000000" pitchFamily="34"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411547">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en-US" sz="1600" b="1" i="0" u="none" strike="noStrike" cap="none" normalizeH="0" baseline="0">
                          <a:ln>
                            <a:noFill/>
                          </a:ln>
                          <a:solidFill>
                            <a:srgbClr val="0000FF"/>
                          </a:solidFill>
                          <a:effectLst/>
                          <a:latin typeface=".VnTime" panose="020B7200000000000000" pitchFamily="34" charset="0"/>
                        </a:rPr>
                        <a:t>-Tµi nguyªn du lÞch:</a:t>
                      </a:r>
                    </a:p>
                    <a:p>
                      <a:pPr marL="0" marR="0" lvl="0" indent="0" algn="l" defTabSz="914400" rtl="0" eaLnBrk="0" fontAlgn="base" latinLnBrk="0" hangingPunct="0">
                        <a:lnSpc>
                          <a:spcPct val="100000"/>
                        </a:lnSpc>
                        <a:spcBef>
                          <a:spcPct val="20000"/>
                        </a:spcBef>
                        <a:spcAft>
                          <a:spcPct val="0"/>
                        </a:spcAft>
                        <a:buClrTx/>
                        <a:buSzTx/>
                        <a:buFontTx/>
                        <a:buNone/>
                      </a:pPr>
                      <a:r>
                        <a:rPr kumimoji="0" lang="en-US" altLang="en-US" sz="1600" b="1" i="0" u="none" strike="noStrike" cap="none" normalizeH="0" baseline="0">
                          <a:ln>
                            <a:noFill/>
                          </a:ln>
                          <a:solidFill>
                            <a:schemeClr val="tx1"/>
                          </a:solidFill>
                          <a:effectLst/>
                          <a:latin typeface=".VnTime" panose="020B7200000000000000" pitchFamily="34" charset="0"/>
                        </a:rPr>
                        <a:t>+ NhiÒu b·i t¾m ®Ñp: Non Nư­íc, Nha trang, Mũi NÐ..</a:t>
                      </a:r>
                    </a:p>
                    <a:p>
                      <a:pPr marL="0" marR="0" lvl="0" indent="0" algn="l" defTabSz="914400" rtl="0" eaLnBrk="0" fontAlgn="base" latinLnBrk="0" hangingPunct="0">
                        <a:lnSpc>
                          <a:spcPct val="100000"/>
                        </a:lnSpc>
                        <a:spcBef>
                          <a:spcPct val="20000"/>
                        </a:spcBef>
                        <a:spcAft>
                          <a:spcPct val="0"/>
                        </a:spcAft>
                        <a:buClrTx/>
                        <a:buSzTx/>
                        <a:buFontTx/>
                        <a:buNone/>
                      </a:pPr>
                      <a:r>
                        <a:rPr kumimoji="0" lang="en-US" altLang="en-US" sz="1600" b="1" i="0" u="none" strike="noStrike" cap="none" normalizeH="0" baseline="0">
                          <a:ln>
                            <a:noFill/>
                          </a:ln>
                          <a:solidFill>
                            <a:schemeClr val="tx1"/>
                          </a:solidFill>
                          <a:effectLst/>
                          <a:latin typeface=".VnTime" panose="020B7200000000000000" pitchFamily="34" charset="0"/>
                        </a:rPr>
                        <a:t>+ vư­ên quèc gia: Nói Chóa</a:t>
                      </a:r>
                    </a:p>
                    <a:p>
                      <a:pPr marL="0" marR="0" lvl="0" indent="0" algn="l" defTabSz="914400" rtl="0" eaLnBrk="0" fontAlgn="base" latinLnBrk="0" hangingPunct="0">
                        <a:lnSpc>
                          <a:spcPct val="100000"/>
                        </a:lnSpc>
                        <a:spcBef>
                          <a:spcPct val="20000"/>
                        </a:spcBef>
                        <a:spcAft>
                          <a:spcPct val="0"/>
                        </a:spcAft>
                        <a:buClrTx/>
                        <a:buSzTx/>
                        <a:buFontTx/>
                        <a:buNone/>
                      </a:pPr>
                      <a:endParaRPr kumimoji="0" lang="en-US" altLang="en-US" sz="1600" b="1" i="0" u="none" strike="noStrike" cap="none" normalizeH="0" baseline="0">
                        <a:ln>
                          <a:noFill/>
                        </a:ln>
                        <a:solidFill>
                          <a:schemeClr val="tx1"/>
                        </a:solidFill>
                        <a:effectLst/>
                        <a:latin typeface=".VnTime" panose="020B7200000000000000" pitchFamily="34"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1800" b="1" i="0" u="none" strike="noStrike" cap="none" normalizeH="0" baseline="0">
                          <a:ln>
                            <a:noFill/>
                          </a:ln>
                          <a:solidFill>
                            <a:schemeClr val="tx1"/>
                          </a:solidFill>
                          <a:effectLst/>
                          <a:latin typeface=".VnTime" panose="020B7200000000000000" pitchFamily="34" charset="0"/>
                        </a:rPr>
                        <a:t>       Ph¸t triÓn du lÞch sinh th¸i</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cxnSp>
        <p:nvCxnSpPr>
          <p:cNvPr id="3" name="Straight Arrow Connector 2"/>
          <p:cNvCxnSpPr/>
          <p:nvPr/>
        </p:nvCxnSpPr>
        <p:spPr>
          <a:xfrm>
            <a:off x="4015409" y="1258957"/>
            <a:ext cx="208059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3882887" y="2186609"/>
            <a:ext cx="221311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015409" y="3326296"/>
            <a:ext cx="208059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14191" y="4214191"/>
            <a:ext cx="188180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161183" y="5565913"/>
            <a:ext cx="205408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1859"/>
                                        </p:tgtEl>
                                        <p:attrNameLst>
                                          <p:attrName>style.visibility</p:attrName>
                                        </p:attrNameLst>
                                      </p:cBhvr>
                                      <p:to>
                                        <p:strVal val="visible"/>
                                      </p:to>
                                    </p:set>
                                    <p:animEffect transition="in" filter="box(in)">
                                      <p:cBhvr>
                                        <p:cTn id="7" dur="2000"/>
                                        <p:tgtEl>
                                          <p:spTgt spid="16185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repeatCount="indefinite"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repeatCount="indefinite"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repeatCount="indefinite"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repeatCount="indefinite"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repeatCount="indefinite"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i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2278" y="92765"/>
            <a:ext cx="11887199" cy="6201698"/>
          </a:xfrm>
          <a:prstGeom prst="rect">
            <a:avLst/>
          </a:prstGeom>
          <a:noFill/>
        </p:spPr>
        <p:txBody>
          <a:bodyPr wrap="square">
            <a:spAutoFit/>
          </a:bodyPr>
          <a:lstStyle/>
          <a:p>
            <a:pPr marL="22225" algn="just">
              <a:lnSpc>
                <a:spcPct val="115000"/>
              </a:lnSpc>
              <a:spcBef>
                <a:spcPts val="600"/>
              </a:spcBef>
              <a:spcAft>
                <a:spcPts val="600"/>
              </a:spcAft>
              <a:tabLst>
                <a:tab pos="267335" algn="l"/>
              </a:tabLst>
            </a:pPr>
            <a:r>
              <a:rPr lang="en-US" sz="3200" b="1">
                <a:solidFill>
                  <a:srgbClr val="0070C0"/>
                </a:solidFill>
                <a:effectLst/>
                <a:latin typeface="Times New Roman" panose="02020603050405020304" pitchFamily="18" charset="0"/>
                <a:ea typeface="Calibri" panose="020F0502020204030204" charset="0"/>
              </a:rPr>
              <a:t>II. Điều kiện tự nhiên và tài nguyên thiên nhiên</a:t>
            </a:r>
            <a:endParaRPr lang="en-US" sz="3200">
              <a:solidFill>
                <a:srgbClr val="0070C0"/>
              </a:solidFill>
              <a:effectLst/>
              <a:latin typeface="Times New Roman" panose="02020603050405020304" pitchFamily="18" charset="0"/>
              <a:ea typeface="Calibri" panose="020F0502020204030204" charset="0"/>
            </a:endParaRPr>
          </a:p>
          <a:p>
            <a:pPr marL="22225" algn="just">
              <a:lnSpc>
                <a:spcPct val="115000"/>
              </a:lnSpc>
              <a:spcBef>
                <a:spcPts val="600"/>
              </a:spcBef>
              <a:spcAft>
                <a:spcPts val="600"/>
              </a:spcAft>
              <a:tabLst>
                <a:tab pos="267335" algn="l"/>
              </a:tabLst>
            </a:pPr>
            <a:r>
              <a:rPr lang="en-US" sz="2400" b="1">
                <a:solidFill>
                  <a:srgbClr val="FF0000"/>
                </a:solidFill>
                <a:effectLst/>
                <a:latin typeface="Times New Roman" panose="02020603050405020304" pitchFamily="18" charset="0"/>
                <a:ea typeface="Calibri" panose="020F0502020204030204" charset="0"/>
              </a:rPr>
              <a:t>a. Đặc điểm</a:t>
            </a:r>
            <a:endParaRPr lang="en-US" sz="2400">
              <a:solidFill>
                <a:srgbClr val="FF0000"/>
              </a:solidFill>
              <a:effectLst/>
              <a:latin typeface="Times New Roman" panose="02020603050405020304" pitchFamily="18" charset="0"/>
              <a:ea typeface="Calibri" panose="020F0502020204030204" charset="0"/>
            </a:endParaRPr>
          </a:p>
          <a:p>
            <a:pPr marL="22225" algn="just">
              <a:lnSpc>
                <a:spcPct val="115000"/>
              </a:lnSpc>
              <a:spcBef>
                <a:spcPts val="600"/>
              </a:spcBef>
              <a:spcAft>
                <a:spcPts val="600"/>
              </a:spcAft>
              <a:tabLst>
                <a:tab pos="267335" algn="l"/>
              </a:tabLst>
            </a:pPr>
            <a:r>
              <a:rPr lang="en-US" sz="2000" b="1">
                <a:effectLst/>
                <a:latin typeface="Times New Roman" panose="02020603050405020304" pitchFamily="18" charset="0"/>
                <a:ea typeface="Calibri" panose="020F0502020204030204" charset="0"/>
              </a:rPr>
              <a:t>- Các tỉnh đều có núi, gò đồi phía Tây, dải đồng bằng hẹp phía đông, bờ biển khúc khuỷu</a:t>
            </a:r>
            <a:r>
              <a:rPr lang="en-US" sz="2000" b="1">
                <a:latin typeface="Times New Roman" panose="02020603050405020304" pitchFamily="18" charset="0"/>
                <a:ea typeface="Calibri" panose="020F0502020204030204" charset="0"/>
              </a:rPr>
              <a:t> có </a:t>
            </a:r>
            <a:r>
              <a:rPr lang="en-US" sz="2000" b="1">
                <a:effectLst/>
                <a:latin typeface="Times New Roman" panose="02020603050405020304" pitchFamily="18" charset="0"/>
                <a:ea typeface="Calibri" panose="020F0502020204030204" charset="0"/>
              </a:rPr>
              <a:t>nhiều vũng, vịnh.</a:t>
            </a:r>
            <a:endParaRPr lang="en-US" sz="2000">
              <a:effectLst/>
              <a:latin typeface="Times New Roman" panose="02020603050405020304" pitchFamily="18" charset="0"/>
              <a:ea typeface="Calibri" panose="020F0502020204030204" charset="0"/>
            </a:endParaRPr>
          </a:p>
          <a:p>
            <a:pPr marL="22225" algn="just">
              <a:lnSpc>
                <a:spcPct val="115000"/>
              </a:lnSpc>
              <a:spcBef>
                <a:spcPts val="600"/>
              </a:spcBef>
              <a:spcAft>
                <a:spcPts val="600"/>
              </a:spcAft>
              <a:tabLst>
                <a:tab pos="267335" algn="l"/>
              </a:tabLst>
            </a:pPr>
            <a:r>
              <a:rPr lang="en-US" sz="2400" b="1">
                <a:solidFill>
                  <a:srgbClr val="FF0000"/>
                </a:solidFill>
                <a:effectLst/>
                <a:latin typeface="Times New Roman" panose="02020603050405020304" pitchFamily="18" charset="0"/>
                <a:ea typeface="Calibri" panose="020F0502020204030204" charset="0"/>
              </a:rPr>
              <a:t>b.Thuận lợi</a:t>
            </a:r>
            <a:endParaRPr lang="en-US" sz="2400">
              <a:solidFill>
                <a:srgbClr val="FF0000"/>
              </a:solidFill>
              <a:effectLst/>
              <a:latin typeface="Times New Roman" panose="02020603050405020304" pitchFamily="18" charset="0"/>
              <a:ea typeface="Calibri" panose="020F0502020204030204" charset="0"/>
            </a:endParaRPr>
          </a:p>
          <a:p>
            <a:pPr marL="22225" algn="just">
              <a:lnSpc>
                <a:spcPct val="115000"/>
              </a:lnSpc>
              <a:spcBef>
                <a:spcPts val="600"/>
              </a:spcBef>
              <a:spcAft>
                <a:spcPts val="600"/>
              </a:spcAft>
              <a:tabLst>
                <a:tab pos="267335" algn="l"/>
              </a:tabLst>
            </a:pPr>
            <a:r>
              <a:rPr lang="en-US" sz="2000" b="1">
                <a:effectLst/>
                <a:latin typeface="Times New Roman" panose="02020603050405020304" pitchFamily="18" charset="0"/>
                <a:ea typeface="Calibri" panose="020F0502020204030204" charset="0"/>
              </a:rPr>
              <a:t>- Tài nguyên nổi bật là kinh tế biển:</a:t>
            </a:r>
            <a:endParaRPr lang="en-US" sz="2000">
              <a:effectLst/>
              <a:latin typeface="Times New Roman" panose="02020603050405020304" pitchFamily="18" charset="0"/>
              <a:ea typeface="Calibri" panose="020F0502020204030204" charset="0"/>
            </a:endParaRPr>
          </a:p>
          <a:p>
            <a:pPr marL="22225" algn="just">
              <a:lnSpc>
                <a:spcPct val="115000"/>
              </a:lnSpc>
              <a:spcBef>
                <a:spcPts val="600"/>
              </a:spcBef>
              <a:spcAft>
                <a:spcPts val="600"/>
              </a:spcAft>
              <a:tabLst>
                <a:tab pos="267335" algn="l"/>
              </a:tabLst>
            </a:pPr>
            <a:r>
              <a:rPr lang="en-US" sz="2000" b="1">
                <a:effectLst/>
                <a:latin typeface="Times New Roman" panose="02020603050405020304" pitchFamily="18" charset="0"/>
                <a:ea typeface="Calibri" panose="020F0502020204030204" charset="0"/>
              </a:rPr>
              <a:t>+ Biển rộng, nhiều hải sản thuận lợi cho việc đánh bắt, nuôi trồng thủy sản.</a:t>
            </a:r>
            <a:endParaRPr lang="en-US" sz="2000">
              <a:effectLst/>
              <a:latin typeface="Times New Roman" panose="02020603050405020304" pitchFamily="18" charset="0"/>
              <a:ea typeface="Calibri" panose="020F0502020204030204" charset="0"/>
            </a:endParaRPr>
          </a:p>
          <a:p>
            <a:pPr marL="22225" algn="just">
              <a:lnSpc>
                <a:spcPct val="115000"/>
              </a:lnSpc>
              <a:spcBef>
                <a:spcPts val="600"/>
              </a:spcBef>
              <a:spcAft>
                <a:spcPts val="600"/>
              </a:spcAft>
              <a:tabLst>
                <a:tab pos="267335" algn="l"/>
              </a:tabLst>
            </a:pPr>
            <a:r>
              <a:rPr lang="en-US" sz="2000" b="1">
                <a:effectLst/>
                <a:latin typeface="Times New Roman" panose="02020603050405020304" pitchFamily="18" charset="0"/>
                <a:ea typeface="Calibri" panose="020F0502020204030204" charset="0"/>
              </a:rPr>
              <a:t>+ Nhiều bãi tắm đẹp thuận lợi phát triển du lịch (Non Nước, Quy Nhơn, Cam Rang, Nha Trang, Mũi né...)</a:t>
            </a:r>
            <a:endParaRPr lang="en-US" sz="2000">
              <a:effectLst/>
              <a:latin typeface="Times New Roman" panose="02020603050405020304" pitchFamily="18" charset="0"/>
              <a:ea typeface="Calibri" panose="020F0502020204030204" charset="0"/>
            </a:endParaRPr>
          </a:p>
          <a:p>
            <a:pPr marL="22225" algn="just">
              <a:lnSpc>
                <a:spcPct val="115000"/>
              </a:lnSpc>
              <a:spcBef>
                <a:spcPts val="600"/>
              </a:spcBef>
              <a:spcAft>
                <a:spcPts val="600"/>
              </a:spcAft>
              <a:tabLst>
                <a:tab pos="267335" algn="l"/>
              </a:tabLst>
            </a:pPr>
            <a:r>
              <a:rPr lang="en-US" sz="2000" b="1">
                <a:effectLst/>
                <a:latin typeface="Times New Roman" panose="02020603050405020304" pitchFamily="18" charset="0"/>
                <a:ea typeface="Calibri" panose="020F0502020204030204" charset="0"/>
              </a:rPr>
              <a:t>+ Nhiều vũng vịnh, thuận lợi xây dựng các cảng nước sâu (Đà Nẵng, Dung Quất, Cam Ranh...)</a:t>
            </a:r>
            <a:endParaRPr lang="en-US" sz="2000">
              <a:effectLst/>
              <a:latin typeface="Times New Roman" panose="02020603050405020304" pitchFamily="18" charset="0"/>
              <a:ea typeface="Calibri" panose="020F0502020204030204" charset="0"/>
            </a:endParaRPr>
          </a:p>
          <a:p>
            <a:pPr marL="22225" algn="just">
              <a:lnSpc>
                <a:spcPct val="115000"/>
              </a:lnSpc>
              <a:spcBef>
                <a:spcPts val="600"/>
              </a:spcBef>
              <a:spcAft>
                <a:spcPts val="600"/>
              </a:spcAft>
              <a:tabLst>
                <a:tab pos="267335" algn="l"/>
              </a:tabLst>
            </a:pPr>
            <a:r>
              <a:rPr lang="en-US" sz="2000" b="1">
                <a:effectLst/>
                <a:latin typeface="Times New Roman" panose="02020603050405020304" pitchFamily="18" charset="0"/>
                <a:ea typeface="Calibri" panose="020F0502020204030204" charset="0"/>
              </a:rPr>
              <a:t>- Có một số khoáng sản: vàng, ti tan, cát thủy tinh.</a:t>
            </a:r>
            <a:endParaRPr lang="en-US" sz="2000">
              <a:effectLst/>
              <a:latin typeface="Times New Roman" panose="02020603050405020304" pitchFamily="18" charset="0"/>
              <a:ea typeface="Calibri" panose="020F0502020204030204" charset="0"/>
            </a:endParaRPr>
          </a:p>
          <a:p>
            <a:pPr algn="just">
              <a:spcBef>
                <a:spcPts val="600"/>
              </a:spcBef>
              <a:spcAft>
                <a:spcPts val="600"/>
              </a:spcAft>
              <a:tabLst>
                <a:tab pos="180340" algn="l"/>
                <a:tab pos="450215" algn="l"/>
              </a:tabLst>
            </a:pPr>
            <a:r>
              <a:rPr lang="en-US" sz="2400" b="1">
                <a:solidFill>
                  <a:srgbClr val="FF0000"/>
                </a:solidFill>
                <a:effectLst/>
                <a:latin typeface="Times New Roman" panose="02020603050405020304" pitchFamily="18" charset="0"/>
                <a:ea typeface="Calibri" panose="020F0502020204030204" charset="0"/>
              </a:rPr>
              <a:t>c. Khó khăn</a:t>
            </a:r>
            <a:endParaRPr lang="en-US" sz="2000" b="1">
              <a:solidFill>
                <a:srgbClr val="FF0000"/>
              </a:solidFill>
              <a:latin typeface="Times New Roman" panose="02020603050405020304" pitchFamily="18" charset="0"/>
              <a:ea typeface="Calibri" panose="020F0502020204030204" charset="0"/>
            </a:endParaRPr>
          </a:p>
          <a:p>
            <a:pPr algn="just">
              <a:spcBef>
                <a:spcPts val="600"/>
              </a:spcBef>
              <a:spcAft>
                <a:spcPts val="600"/>
              </a:spcAft>
              <a:tabLst>
                <a:tab pos="180340" algn="l"/>
                <a:tab pos="450215" algn="l"/>
              </a:tabLst>
            </a:pPr>
            <a:r>
              <a:rPr lang="en-US" sz="2000" b="1">
                <a:solidFill>
                  <a:srgbClr val="FF0000"/>
                </a:solidFill>
                <a:effectLst/>
                <a:latin typeface="Times New Roman" panose="02020603050405020304" pitchFamily="18" charset="0"/>
                <a:ea typeface="Calibri" panose="020F0502020204030204" charset="0"/>
              </a:rPr>
              <a:t>- </a:t>
            </a:r>
            <a:r>
              <a:rPr lang="en-US" sz="2000" b="1">
                <a:effectLst/>
                <a:latin typeface="Times New Roman" panose="02020603050405020304" pitchFamily="18" charset="0"/>
                <a:ea typeface="Calibri" panose="020F0502020204030204" charset="0"/>
              </a:rPr>
              <a:t> Nhiều thiên tai (hạn hán, bão, lũ lụt, hiện tượng sa mạc hóa)</a:t>
            </a:r>
            <a:endParaRPr lang="en-US" sz="2000">
              <a:effectLst/>
              <a:latin typeface="Times New Roman" panose="02020603050405020304" pitchFamily="18" charset="0"/>
              <a:ea typeface="Calibri" panose="020F0502020204030204" charset="0"/>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57" y="253219"/>
            <a:ext cx="11437034" cy="82999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600" b="1">
                <a:solidFill>
                  <a:srgbClr val="0070C0"/>
                </a:solidFill>
                <a:latin typeface="Times New Roman" panose="02020603050405020304" pitchFamily="18" charset="0"/>
                <a:cs typeface="Times New Roman" panose="02020603050405020304" pitchFamily="18" charset="0"/>
              </a:rPr>
              <a:t>III. ĐẶC ĐIỂM DÂN CƯ, XÃ HỘI ( Học sinh tự học )</a:t>
            </a:r>
          </a:p>
        </p:txBody>
      </p:sp>
      <p:sp>
        <p:nvSpPr>
          <p:cNvPr id="3" name="Scroll: Vertical 2"/>
          <p:cNvSpPr/>
          <p:nvPr/>
        </p:nvSpPr>
        <p:spPr>
          <a:xfrm>
            <a:off x="225083" y="1322363"/>
            <a:ext cx="5870917" cy="5282418"/>
          </a:xfrm>
          <a:prstGeom prst="verticalScroll">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Đọc thông tin sgk trang 92, 93, 94</a:t>
            </a:r>
          </a:p>
          <a:p>
            <a:pPr algn="ctr"/>
            <a:r>
              <a:rPr lang="en-US" sz="4000" b="1">
                <a:latin typeface="Times New Roman" panose="02020603050405020304" pitchFamily="18" charset="0"/>
                <a:cs typeface="Times New Roman" panose="02020603050405020304" pitchFamily="18" charset="0"/>
              </a:rPr>
              <a:t>( kết hợp kênh chữ + kênh hình + vốn kiến thức hiện có )</a:t>
            </a:r>
          </a:p>
        </p:txBody>
      </p:sp>
      <p:sp>
        <p:nvSpPr>
          <p:cNvPr id="4" name="Speech Bubble: Oval 3"/>
          <p:cNvSpPr/>
          <p:nvPr/>
        </p:nvSpPr>
        <p:spPr>
          <a:xfrm>
            <a:off x="6217920" y="1223889"/>
            <a:ext cx="5748997" cy="4951828"/>
          </a:xfrm>
          <a:prstGeom prst="wedgeEllipseCallout">
            <a:avLst>
              <a:gd name="adj1" fmla="val -59251"/>
              <a:gd name="adj2" fmla="val 53804"/>
            </a:avLst>
          </a:prstGeom>
          <a:ln w="762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a:solidFill>
                  <a:srgbClr val="7030A0"/>
                </a:solidFill>
                <a:latin typeface="Times New Roman" panose="02020603050405020304" pitchFamily="18" charset="0"/>
                <a:cs typeface="Times New Roman" panose="02020603050405020304" pitchFamily="18" charset="0"/>
              </a:rPr>
              <a:t>Tìm hiểu đặc điểm dân cư, xã hội vùng Duyên hải Nam Trung Bộ</a:t>
            </a:r>
          </a:p>
          <a:p>
            <a:pPr marL="285750" indent="-285750">
              <a:buFontTx/>
              <a:buChar char="-"/>
            </a:pPr>
            <a:r>
              <a:rPr lang="en-US" sz="2200" b="1">
                <a:solidFill>
                  <a:srgbClr val="FF0000"/>
                </a:solidFill>
                <a:latin typeface="Times New Roman" panose="02020603050405020304" pitchFamily="18" charset="0"/>
                <a:cs typeface="Times New Roman" panose="02020603050405020304" pitchFamily="18" charset="0"/>
              </a:rPr>
              <a:t>Đặc điểm dân cư trong vùng IV.</a:t>
            </a:r>
          </a:p>
          <a:p>
            <a:r>
              <a:rPr lang="en-US" sz="2200" b="1">
                <a:solidFill>
                  <a:srgbClr val="FF0000"/>
                </a:solidFill>
                <a:latin typeface="Times New Roman" panose="02020603050405020304" pitchFamily="18" charset="0"/>
                <a:cs typeface="Times New Roman" panose="02020603050405020304" pitchFamily="18" charset="0"/>
              </a:rPr>
              <a:t>+ Tại sao trong phân bố dân cư và hoạt động kinh tế có sự khác biệt ở phía đông và tây.</a:t>
            </a:r>
          </a:p>
          <a:p>
            <a:r>
              <a:rPr lang="en-US" sz="2200" b="1">
                <a:solidFill>
                  <a:srgbClr val="FF0000"/>
                </a:solidFill>
                <a:latin typeface="Times New Roman" panose="02020603050405020304" pitchFamily="18" charset="0"/>
                <a:cs typeface="Times New Roman" panose="02020603050405020304" pitchFamily="18" charset="0"/>
              </a:rPr>
              <a:t>- Thuận lợi...</a:t>
            </a:r>
          </a:p>
          <a:p>
            <a:r>
              <a:rPr lang="en-US" sz="2200" b="1">
                <a:solidFill>
                  <a:srgbClr val="FF0000"/>
                </a:solidFill>
                <a:latin typeface="Times New Roman" panose="02020603050405020304" pitchFamily="18" charset="0"/>
                <a:cs typeface="Times New Roman" panose="02020603050405020304" pitchFamily="18" charset="0"/>
              </a:rPr>
              <a:t>- Khó khăn…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9811" name="Group 3"/>
          <p:cNvGraphicFramePr>
            <a:graphicFrameLocks noGrp="1"/>
          </p:cNvGraphicFramePr>
          <p:nvPr>
            <p:ph/>
          </p:nvPr>
        </p:nvGraphicFramePr>
        <p:xfrm>
          <a:off x="562708" y="295422"/>
          <a:ext cx="11282289" cy="4998864"/>
        </p:xfrm>
        <a:graphic>
          <a:graphicData uri="http://schemas.openxmlformats.org/drawingml/2006/table">
            <a:tbl>
              <a:tblPr/>
              <a:tblGrid>
                <a:gridCol w="6221483">
                  <a:extLst>
                    <a:ext uri="{9D8B030D-6E8A-4147-A177-3AD203B41FA5}">
                      <a16:colId xmlns:a16="http://schemas.microsoft.com/office/drawing/2014/main" val="20000"/>
                    </a:ext>
                  </a:extLst>
                </a:gridCol>
                <a:gridCol w="1805499">
                  <a:extLst>
                    <a:ext uri="{9D8B030D-6E8A-4147-A177-3AD203B41FA5}">
                      <a16:colId xmlns:a16="http://schemas.microsoft.com/office/drawing/2014/main" val="20001"/>
                    </a:ext>
                  </a:extLst>
                </a:gridCol>
                <a:gridCol w="1845020">
                  <a:extLst>
                    <a:ext uri="{9D8B030D-6E8A-4147-A177-3AD203B41FA5}">
                      <a16:colId xmlns:a16="http://schemas.microsoft.com/office/drawing/2014/main" val="20002"/>
                    </a:ext>
                  </a:extLst>
                </a:gridCol>
                <a:gridCol w="1410287">
                  <a:extLst>
                    <a:ext uri="{9D8B030D-6E8A-4147-A177-3AD203B41FA5}">
                      <a16:colId xmlns:a16="http://schemas.microsoft.com/office/drawing/2014/main" val="20003"/>
                    </a:ext>
                  </a:extLst>
                </a:gridCol>
              </a:tblGrid>
              <a:tr h="539275">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Ti</a:t>
                      </a:r>
                      <a:r>
                        <a:rPr kumimoji="0" lang="en-US" altLang="en-US" sz="2800" b="1" i="0" u="none" strike="noStrike" cap="none" normalizeH="0" baseline="0">
                          <a:ln>
                            <a:noFill/>
                          </a:ln>
                          <a:solidFill>
                            <a:srgbClr val="0000FF"/>
                          </a:solidFill>
                          <a:effectLst/>
                          <a:latin typeface=".VnTime" panose="020B7200000000000000" pitchFamily="34" charset="0"/>
                        </a:rPr>
                        <a:t>ª</a:t>
                      </a:r>
                      <a:r>
                        <a:rPr kumimoji="0" lang="en-US" altLang="en-US" sz="2800" b="1" i="0" u="none" strike="noStrike" cap="none" normalizeH="0" baseline="0">
                          <a:ln>
                            <a:noFill/>
                          </a:ln>
                          <a:solidFill>
                            <a:srgbClr val="0000FF"/>
                          </a:solidFill>
                          <a:effectLst/>
                          <a:latin typeface=".VnArial Narrow" panose="020B7200000000000000" pitchFamily="34" charset="0"/>
                        </a:rPr>
                        <a:t>u chÝ</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a:t>
                      </a:r>
                      <a:r>
                        <a:rPr kumimoji="0" lang="en-US" altLang="en-US" sz="2800" b="1" i="0" u="none" strike="noStrike" cap="none" normalizeH="0" baseline="0">
                          <a:ln>
                            <a:noFill/>
                          </a:ln>
                          <a:solidFill>
                            <a:srgbClr val="0000FF"/>
                          </a:solidFill>
                          <a:effectLst/>
                          <a:latin typeface=".VnTime" panose="020B7200000000000000" pitchFamily="34" charset="0"/>
                        </a:rPr>
                        <a:t>¬</a:t>
                      </a:r>
                      <a:r>
                        <a:rPr kumimoji="0" lang="en-US" altLang="en-US" sz="2800" b="1" i="0" u="none" strike="noStrike" cap="none" normalizeH="0" baseline="0">
                          <a:ln>
                            <a:noFill/>
                          </a:ln>
                          <a:solidFill>
                            <a:srgbClr val="0000FF"/>
                          </a:solidFill>
                          <a:effectLst/>
                          <a:latin typeface=".VnArial Narrow" panose="020B7200000000000000" pitchFamily="34" charset="0"/>
                        </a:rPr>
                        <a:t>n vÞ tÝnh</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 DHNTB</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C¶ n</a:t>
                      </a:r>
                      <a:r>
                        <a:rPr kumimoji="0" lang="en-US" altLang="en-US" sz="2800" b="1" i="0" u="none" strike="noStrike" cap="none" normalizeH="0" baseline="0">
                          <a:ln>
                            <a:noFill/>
                          </a:ln>
                          <a:solidFill>
                            <a:srgbClr val="0000FF"/>
                          </a:solidFill>
                          <a:effectLst/>
                          <a:latin typeface=".VnTime" panose="020B7200000000000000" pitchFamily="34" charset="0"/>
                        </a:rPr>
                        <a:t>­í</a:t>
                      </a:r>
                      <a:r>
                        <a:rPr kumimoji="0" lang="en-US" altLang="en-US" sz="2800" b="1" i="0" u="none" strike="noStrike" cap="none" normalizeH="0" baseline="0">
                          <a:ln>
                            <a:noFill/>
                          </a:ln>
                          <a:solidFill>
                            <a:srgbClr val="0000FF"/>
                          </a:solidFill>
                          <a:effectLst/>
                          <a:latin typeface=".VnArial Narrow" panose="020B7200000000000000" pitchFamily="34" charset="0"/>
                        </a:rPr>
                        <a:t>c</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7371">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M</a:t>
                      </a:r>
                      <a:r>
                        <a:rPr kumimoji="0" lang="en-US" altLang="en-US" sz="2800" b="1" i="0" u="none" strike="noStrike" cap="none" normalizeH="0" baseline="0">
                          <a:ln>
                            <a:noFill/>
                          </a:ln>
                          <a:solidFill>
                            <a:srgbClr val="0000FF"/>
                          </a:solidFill>
                          <a:effectLst/>
                          <a:latin typeface=".VnTime" panose="020B7200000000000000" pitchFamily="34" charset="0"/>
                        </a:rPr>
                        <a:t>Ë</a:t>
                      </a:r>
                      <a:r>
                        <a:rPr kumimoji="0" lang="en-US" altLang="en-US" sz="2800" b="1" i="0" u="none" strike="noStrike" cap="none" normalizeH="0" baseline="0">
                          <a:ln>
                            <a:noFill/>
                          </a:ln>
                          <a:solidFill>
                            <a:srgbClr val="0000FF"/>
                          </a:solidFill>
                          <a:effectLst/>
                          <a:latin typeface=".VnArial Narrow" panose="020B7200000000000000" pitchFamily="34" charset="0"/>
                        </a:rPr>
                        <a:t>t </a:t>
                      </a:r>
                      <a:r>
                        <a:rPr kumimoji="0" lang="en-US" altLang="en-US" sz="2800" b="1" i="0" u="none" strike="noStrike" cap="none" normalizeH="0" baseline="0">
                          <a:ln>
                            <a:noFill/>
                          </a:ln>
                          <a:solidFill>
                            <a:srgbClr val="0000FF"/>
                          </a:solidFill>
                          <a:effectLst/>
                          <a:latin typeface=".VnTime" panose="020B7200000000000000" pitchFamily="34" charset="0"/>
                        </a:rPr>
                        <a:t>®é</a:t>
                      </a:r>
                      <a:r>
                        <a:rPr kumimoji="0" lang="en-US" altLang="en-US" sz="2800" b="1" i="0" u="none" strike="noStrike" cap="none" normalizeH="0" baseline="0">
                          <a:ln>
                            <a:noFill/>
                          </a:ln>
                          <a:solidFill>
                            <a:srgbClr val="0000FF"/>
                          </a:solidFill>
                          <a:effectLst/>
                          <a:latin typeface=".VnArial Narrow" panose="020B7200000000000000" pitchFamily="34" charset="0"/>
                        </a:rPr>
                        <a:t> d</a:t>
                      </a:r>
                      <a:r>
                        <a:rPr kumimoji="0" lang="en-US" altLang="en-US" sz="2800" b="1" i="0" u="none" strike="noStrike" cap="none" normalizeH="0" baseline="0">
                          <a:ln>
                            <a:noFill/>
                          </a:ln>
                          <a:solidFill>
                            <a:srgbClr val="0000FF"/>
                          </a:solidFill>
                          <a:effectLst/>
                          <a:latin typeface=".VnTime" panose="020B7200000000000000" pitchFamily="34" charset="0"/>
                        </a:rPr>
                        <a:t>©</a:t>
                      </a:r>
                      <a:r>
                        <a:rPr kumimoji="0" lang="en-US" altLang="en-US" sz="2800" b="1" i="0" u="none" strike="noStrike" cap="none" normalizeH="0" baseline="0">
                          <a:ln>
                            <a:noFill/>
                          </a:ln>
                          <a:solidFill>
                            <a:srgbClr val="0000FF"/>
                          </a:solidFill>
                          <a:effectLst/>
                          <a:latin typeface=".VnArial Narrow" panose="020B7200000000000000" pitchFamily="34" charset="0"/>
                        </a:rPr>
                        <a:t>n s</a:t>
                      </a:r>
                      <a:r>
                        <a:rPr kumimoji="0" lang="en-US" altLang="en-US" sz="2800" b="1" i="0" u="none" strike="noStrike" cap="none" normalizeH="0" baseline="0">
                          <a:ln>
                            <a:noFill/>
                          </a:ln>
                          <a:solidFill>
                            <a:srgbClr val="0000FF"/>
                          </a:solidFill>
                          <a:effectLst/>
                          <a:latin typeface=".VnTime" panose="020B7200000000000000" pitchFamily="34" charset="0"/>
                        </a:rPr>
                        <a:t>è</a:t>
                      </a:r>
                      <a:endParaRPr kumimoji="0" lang="en-US" altLang="en-US" sz="2800" b="1" i="0" u="none" strike="noStrike" cap="none" normalizeH="0" baseline="0">
                        <a:ln>
                          <a:noFill/>
                        </a:ln>
                        <a:solidFill>
                          <a:srgbClr val="0000FF"/>
                        </a:solidFill>
                        <a:effectLst/>
                        <a:latin typeface=".VnArial Narrow" panose="020B7200000000000000" pitchFamily="34"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Ng</a:t>
                      </a:r>
                      <a:r>
                        <a:rPr kumimoji="0" lang="en-US" altLang="en-US" sz="2800" b="1" i="0" u="none" strike="noStrike" cap="none" normalizeH="0" baseline="0">
                          <a:ln>
                            <a:noFill/>
                          </a:ln>
                          <a:solidFill>
                            <a:srgbClr val="0000FF"/>
                          </a:solidFill>
                          <a:effectLst/>
                          <a:latin typeface=".VnTime" panose="020B7200000000000000" pitchFamily="34" charset="0"/>
                        </a:rPr>
                        <a:t>­</a:t>
                      </a:r>
                      <a:r>
                        <a:rPr kumimoji="0" lang="en-US" altLang="en-US" sz="2800" b="1" i="0" u="none" strike="noStrike" cap="none" normalizeH="0" baseline="0">
                          <a:ln>
                            <a:noFill/>
                          </a:ln>
                          <a:solidFill>
                            <a:srgbClr val="0000FF"/>
                          </a:solidFill>
                          <a:effectLst/>
                          <a:latin typeface=".VnArial Narrow" panose="020B7200000000000000" pitchFamily="34" charset="0"/>
                        </a:rPr>
                        <a:t>êi/km</a:t>
                      </a:r>
                      <a:r>
                        <a:rPr kumimoji="0" lang="en-US" altLang="en-US" sz="2800" b="1" i="0" u="none" strike="noStrike" cap="none" normalizeH="0" baseline="30000">
                          <a:ln>
                            <a:noFill/>
                          </a:ln>
                          <a:solidFill>
                            <a:srgbClr val="0000FF"/>
                          </a:solidFill>
                          <a:effectLst/>
                          <a:latin typeface=".VnArial Narrow" panose="020B7200000000000000" pitchFamily="34" charset="0"/>
                        </a:rPr>
                        <a:t>2</a:t>
                      </a:r>
                      <a:endParaRPr kumimoji="0" lang="en-US" altLang="en-US" sz="2800" b="1" i="0" u="none" strike="noStrike" cap="none" normalizeH="0" baseline="0">
                        <a:ln>
                          <a:noFill/>
                        </a:ln>
                        <a:solidFill>
                          <a:srgbClr val="0000FF"/>
                        </a:solidFill>
                        <a:effectLst/>
                        <a:latin typeface=".VnArial Narrow" panose="020B7200000000000000" pitchFamily="34" charset="0"/>
                      </a:endParaRP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FF0066"/>
                          </a:solidFill>
                          <a:effectLst/>
                          <a:latin typeface=".VnArial Narrow" panose="020B7200000000000000" pitchFamily="34" charset="0"/>
                        </a:rPr>
                        <a:t>183</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233</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3738">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T</a:t>
                      </a:r>
                      <a:r>
                        <a:rPr kumimoji="0" lang="en-US" altLang="en-US" sz="2800" b="1" i="0" u="none" strike="noStrike" cap="none" normalizeH="0" baseline="0">
                          <a:ln>
                            <a:noFill/>
                          </a:ln>
                          <a:solidFill>
                            <a:srgbClr val="0000FF"/>
                          </a:solidFill>
                          <a:effectLst/>
                          <a:latin typeface=".VnTime" panose="020B7200000000000000" pitchFamily="34" charset="0"/>
                        </a:rPr>
                        <a:t>Ø</a:t>
                      </a:r>
                      <a:r>
                        <a:rPr kumimoji="0" lang="en-US" altLang="en-US" sz="2800" b="1" i="0" u="none" strike="noStrike" cap="none" normalizeH="0" baseline="0">
                          <a:ln>
                            <a:noFill/>
                          </a:ln>
                          <a:solidFill>
                            <a:srgbClr val="0000FF"/>
                          </a:solidFill>
                          <a:effectLst/>
                          <a:latin typeface=".VnArial Narrow" panose="020B7200000000000000" pitchFamily="34" charset="0"/>
                        </a:rPr>
                        <a:t> l</a:t>
                      </a:r>
                      <a:r>
                        <a:rPr kumimoji="0" lang="en-US" altLang="en-US" sz="2800" b="1" i="0" u="none" strike="noStrike" cap="none" normalizeH="0" baseline="0">
                          <a:ln>
                            <a:noFill/>
                          </a:ln>
                          <a:solidFill>
                            <a:srgbClr val="0000FF"/>
                          </a:solidFill>
                          <a:effectLst/>
                          <a:latin typeface=".VnTime" panose="020B7200000000000000" pitchFamily="34" charset="0"/>
                        </a:rPr>
                        <a:t>Ö</a:t>
                      </a:r>
                      <a:r>
                        <a:rPr kumimoji="0" lang="en-US" altLang="en-US" sz="2800" b="1" i="0" u="none" strike="noStrike" cap="none" normalizeH="0" baseline="0">
                          <a:ln>
                            <a:noFill/>
                          </a:ln>
                          <a:solidFill>
                            <a:srgbClr val="0000FF"/>
                          </a:solidFill>
                          <a:effectLst/>
                          <a:latin typeface=".VnArial Narrow" panose="020B7200000000000000" pitchFamily="34" charset="0"/>
                        </a:rPr>
                        <a:t> gia t¨ng t</a:t>
                      </a:r>
                      <a:r>
                        <a:rPr kumimoji="0" lang="en-US" altLang="en-US" sz="2800" b="1" i="0" u="none" strike="noStrike" cap="none" normalizeH="0" baseline="0">
                          <a:ln>
                            <a:noFill/>
                          </a:ln>
                          <a:solidFill>
                            <a:srgbClr val="0000FF"/>
                          </a:solidFill>
                          <a:effectLst/>
                          <a:latin typeface=".VnTime" panose="020B7200000000000000" pitchFamily="34" charset="0"/>
                        </a:rPr>
                        <a:t>ù</a:t>
                      </a:r>
                      <a:r>
                        <a:rPr kumimoji="0" lang="en-US" altLang="en-US" sz="2800" b="1" i="0" u="none" strike="noStrike" cap="none" normalizeH="0" baseline="0">
                          <a:ln>
                            <a:noFill/>
                          </a:ln>
                          <a:solidFill>
                            <a:srgbClr val="0000FF"/>
                          </a:solidFill>
                          <a:effectLst/>
                          <a:latin typeface=".VnArial Narrow" panose="020B7200000000000000" pitchFamily="34" charset="0"/>
                        </a:rPr>
                        <a:t> nhi</a:t>
                      </a:r>
                      <a:r>
                        <a:rPr kumimoji="0" lang="en-US" altLang="en-US" sz="2800" b="1" i="0" u="none" strike="noStrike" cap="none" normalizeH="0" baseline="0">
                          <a:ln>
                            <a:noFill/>
                          </a:ln>
                          <a:solidFill>
                            <a:srgbClr val="0000FF"/>
                          </a:solidFill>
                          <a:effectLst/>
                          <a:latin typeface=".VnTime" panose="020B7200000000000000" pitchFamily="34" charset="0"/>
                        </a:rPr>
                        <a:t>ª</a:t>
                      </a:r>
                      <a:r>
                        <a:rPr kumimoji="0" lang="en-US" altLang="en-US" sz="2800" b="1" i="0" u="none" strike="noStrike" cap="none" normalizeH="0" baseline="0">
                          <a:ln>
                            <a:noFill/>
                          </a:ln>
                          <a:solidFill>
                            <a:srgbClr val="0000FF"/>
                          </a:solidFill>
                          <a:effectLst/>
                          <a:latin typeface=".VnArial Narrow" panose="020B7200000000000000" pitchFamily="34" charset="0"/>
                        </a:rPr>
                        <a:t>n c</a:t>
                      </a:r>
                      <a:r>
                        <a:rPr kumimoji="0" lang="en-US" altLang="en-US" sz="2800" b="1" i="0" u="none" strike="noStrike" cap="none" normalizeH="0" baseline="0">
                          <a:ln>
                            <a:noFill/>
                          </a:ln>
                          <a:solidFill>
                            <a:srgbClr val="0000FF"/>
                          </a:solidFill>
                          <a:effectLst/>
                          <a:latin typeface=".VnTime" panose="020B7200000000000000" pitchFamily="34" charset="0"/>
                        </a:rPr>
                        <a:t>ñ</a:t>
                      </a:r>
                      <a:r>
                        <a:rPr kumimoji="0" lang="en-US" altLang="en-US" sz="2800" b="1" i="0" u="none" strike="noStrike" cap="none" normalizeH="0" baseline="0">
                          <a:ln>
                            <a:noFill/>
                          </a:ln>
                          <a:solidFill>
                            <a:srgbClr val="0000FF"/>
                          </a:solidFill>
                          <a:effectLst/>
                          <a:latin typeface=".VnArial Narrow" panose="020B7200000000000000" pitchFamily="34" charset="0"/>
                        </a:rPr>
                        <a:t>a d</a:t>
                      </a:r>
                      <a:r>
                        <a:rPr kumimoji="0" lang="en-US" altLang="en-US" sz="2800" b="1" i="0" u="none" strike="noStrike" cap="none" normalizeH="0" baseline="0">
                          <a:ln>
                            <a:noFill/>
                          </a:ln>
                          <a:solidFill>
                            <a:srgbClr val="0000FF"/>
                          </a:solidFill>
                          <a:effectLst/>
                          <a:latin typeface=".VnTime" panose="020B7200000000000000" pitchFamily="34" charset="0"/>
                        </a:rPr>
                        <a:t>©</a:t>
                      </a:r>
                      <a:r>
                        <a:rPr kumimoji="0" lang="en-US" altLang="en-US" sz="2800" b="1" i="0" u="none" strike="noStrike" cap="none" normalizeH="0" baseline="0">
                          <a:ln>
                            <a:noFill/>
                          </a:ln>
                          <a:solidFill>
                            <a:srgbClr val="0000FF"/>
                          </a:solidFill>
                          <a:effectLst/>
                          <a:latin typeface=".VnArial Narrow" panose="020B7200000000000000" pitchFamily="34" charset="0"/>
                        </a:rPr>
                        <a:t>n s</a:t>
                      </a:r>
                      <a:r>
                        <a:rPr kumimoji="0" lang="en-US" altLang="en-US" sz="2800" b="1" i="0" u="none" strike="noStrike" cap="none" normalizeH="0" baseline="0">
                          <a:ln>
                            <a:noFill/>
                          </a:ln>
                          <a:solidFill>
                            <a:srgbClr val="0000FF"/>
                          </a:solidFill>
                          <a:effectLst/>
                          <a:latin typeface=".VnTime" panose="020B7200000000000000" pitchFamily="34" charset="0"/>
                        </a:rPr>
                        <a:t>è</a:t>
                      </a:r>
                      <a:endParaRPr kumimoji="0" lang="en-US" altLang="en-US" sz="2800" b="1" i="0" u="none" strike="noStrike" cap="none" normalizeH="0" baseline="0">
                        <a:ln>
                          <a:noFill/>
                        </a:ln>
                        <a:solidFill>
                          <a:srgbClr val="0000FF"/>
                        </a:solidFill>
                        <a:effectLst/>
                        <a:latin typeface=".VnArial Narrow" panose="020B7200000000000000" pitchFamily="34"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FF0066"/>
                          </a:solidFill>
                          <a:effectLst/>
                          <a:latin typeface=".VnArial Narrow" panose="020B7200000000000000" pitchFamily="34" charset="0"/>
                        </a:rPr>
                        <a:t>1,5</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1,4</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3738">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T</a:t>
                      </a:r>
                      <a:r>
                        <a:rPr kumimoji="0" lang="en-US" altLang="en-US" sz="2800" b="1" i="0" u="none" strike="noStrike" cap="none" normalizeH="0" baseline="0">
                          <a:ln>
                            <a:noFill/>
                          </a:ln>
                          <a:solidFill>
                            <a:srgbClr val="0000FF"/>
                          </a:solidFill>
                          <a:effectLst/>
                          <a:latin typeface=".VnTime" panose="020B7200000000000000" pitchFamily="34" charset="0"/>
                        </a:rPr>
                        <a:t>Ø</a:t>
                      </a:r>
                      <a:r>
                        <a:rPr kumimoji="0" lang="en-US" altLang="en-US" sz="2800" b="1" i="0" u="none" strike="noStrike" cap="none" normalizeH="0" baseline="0">
                          <a:ln>
                            <a:noFill/>
                          </a:ln>
                          <a:solidFill>
                            <a:srgbClr val="0000FF"/>
                          </a:solidFill>
                          <a:effectLst/>
                          <a:latin typeface=".VnArial Narrow" panose="020B7200000000000000" pitchFamily="34" charset="0"/>
                        </a:rPr>
                        <a:t> l</a:t>
                      </a:r>
                      <a:r>
                        <a:rPr kumimoji="0" lang="en-US" altLang="en-US" sz="2800" b="1" i="0" u="none" strike="noStrike" cap="none" normalizeH="0" baseline="0">
                          <a:ln>
                            <a:noFill/>
                          </a:ln>
                          <a:solidFill>
                            <a:srgbClr val="0000FF"/>
                          </a:solidFill>
                          <a:effectLst/>
                          <a:latin typeface=".VnTime" panose="020B7200000000000000" pitchFamily="34" charset="0"/>
                        </a:rPr>
                        <a:t>Ö</a:t>
                      </a:r>
                      <a:r>
                        <a:rPr kumimoji="0" lang="en-US" altLang="en-US" sz="2800" b="1" i="0" u="none" strike="noStrike" cap="none" normalizeH="0" baseline="0">
                          <a:ln>
                            <a:noFill/>
                          </a:ln>
                          <a:solidFill>
                            <a:srgbClr val="0000FF"/>
                          </a:solidFill>
                          <a:effectLst/>
                          <a:latin typeface=".VnArial Narrow" panose="020B7200000000000000" pitchFamily="34" charset="0"/>
                        </a:rPr>
                        <a:t> h</a:t>
                      </a:r>
                      <a:r>
                        <a:rPr kumimoji="0" lang="en-US" altLang="en-US" sz="2800" b="1" i="0" u="none" strike="noStrike" cap="none" normalizeH="0" baseline="0">
                          <a:ln>
                            <a:noFill/>
                          </a:ln>
                          <a:solidFill>
                            <a:srgbClr val="0000FF"/>
                          </a:solidFill>
                          <a:effectLst/>
                          <a:latin typeface=".VnTime" panose="020B7200000000000000" pitchFamily="34" charset="0"/>
                        </a:rPr>
                        <a:t>é</a:t>
                      </a:r>
                      <a:r>
                        <a:rPr kumimoji="0" lang="en-US" altLang="en-US" sz="2800" b="1" i="0" u="none" strike="noStrike" cap="none" normalizeH="0" baseline="0">
                          <a:ln>
                            <a:noFill/>
                          </a:ln>
                          <a:solidFill>
                            <a:srgbClr val="0000FF"/>
                          </a:solidFill>
                          <a:effectLst/>
                          <a:latin typeface=".VnArial Narrow" panose="020B7200000000000000" pitchFamily="34" charset="0"/>
                        </a:rPr>
                        <a:t> nghÌo</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FF0066"/>
                          </a:solidFill>
                          <a:effectLst/>
                          <a:latin typeface=".VnArial Narrow" panose="020B7200000000000000" pitchFamily="34" charset="0"/>
                        </a:rPr>
                        <a:t>14.0</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13,3</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3617">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Thu nh</a:t>
                      </a:r>
                      <a:r>
                        <a:rPr kumimoji="0" lang="en-US" altLang="en-US" sz="2800" b="1" i="0" u="none" strike="noStrike" cap="none" normalizeH="0" baseline="0">
                          <a:ln>
                            <a:noFill/>
                          </a:ln>
                          <a:solidFill>
                            <a:srgbClr val="0000FF"/>
                          </a:solidFill>
                          <a:effectLst/>
                          <a:latin typeface=".VnTime" panose="020B7200000000000000" pitchFamily="34" charset="0"/>
                        </a:rPr>
                        <a:t>Ë</a:t>
                      </a:r>
                      <a:r>
                        <a:rPr kumimoji="0" lang="en-US" altLang="en-US" sz="2800" b="1" i="0" u="none" strike="noStrike" cap="none" normalizeH="0" baseline="0">
                          <a:ln>
                            <a:noFill/>
                          </a:ln>
                          <a:solidFill>
                            <a:srgbClr val="0000FF"/>
                          </a:solidFill>
                          <a:effectLst/>
                          <a:latin typeface=".VnArial Narrow" panose="020B7200000000000000" pitchFamily="34" charset="0"/>
                        </a:rPr>
                        <a:t>p b×nh qu</a:t>
                      </a:r>
                      <a:r>
                        <a:rPr kumimoji="0" lang="en-US" altLang="en-US" sz="2800" b="1" i="0" u="none" strike="noStrike" cap="none" normalizeH="0" baseline="0">
                          <a:ln>
                            <a:noFill/>
                          </a:ln>
                          <a:solidFill>
                            <a:srgbClr val="0000FF"/>
                          </a:solidFill>
                          <a:effectLst/>
                          <a:latin typeface=".VnTime" panose="020B7200000000000000" pitchFamily="34" charset="0"/>
                        </a:rPr>
                        <a:t>©</a:t>
                      </a:r>
                      <a:r>
                        <a:rPr kumimoji="0" lang="en-US" altLang="en-US" sz="2800" b="1" i="0" u="none" strike="noStrike" cap="none" normalizeH="0" baseline="0">
                          <a:ln>
                            <a:noFill/>
                          </a:ln>
                          <a:solidFill>
                            <a:srgbClr val="0000FF"/>
                          </a:solidFill>
                          <a:effectLst/>
                          <a:latin typeface=".VnArial Narrow" panose="020B7200000000000000" pitchFamily="34" charset="0"/>
                        </a:rPr>
                        <a:t>n </a:t>
                      </a:r>
                      <a:r>
                        <a:rPr kumimoji="0" lang="en-US" altLang="en-US" sz="2800" b="1" i="0" u="none" strike="noStrike" cap="none" normalizeH="0" baseline="0">
                          <a:ln>
                            <a:noFill/>
                          </a:ln>
                          <a:solidFill>
                            <a:srgbClr val="0000FF"/>
                          </a:solidFill>
                          <a:effectLst/>
                          <a:latin typeface=".VnTime" panose="020B7200000000000000" pitchFamily="34" charset="0"/>
                        </a:rPr>
                        <a:t>®Ç</a:t>
                      </a:r>
                      <a:r>
                        <a:rPr kumimoji="0" lang="en-US" altLang="en-US" sz="2800" b="1" i="0" u="none" strike="noStrike" cap="none" normalizeH="0" baseline="0">
                          <a:ln>
                            <a:noFill/>
                          </a:ln>
                          <a:solidFill>
                            <a:srgbClr val="0000FF"/>
                          </a:solidFill>
                          <a:effectLst/>
                          <a:latin typeface=".VnArial Narrow" panose="020B7200000000000000" pitchFamily="34" charset="0"/>
                        </a:rPr>
                        <a:t>u ng</a:t>
                      </a:r>
                      <a:r>
                        <a:rPr kumimoji="0" lang="en-US" altLang="en-US" sz="2800" b="1" i="0" u="none" strike="noStrike" cap="none" normalizeH="0" baseline="0">
                          <a:ln>
                            <a:noFill/>
                          </a:ln>
                          <a:solidFill>
                            <a:srgbClr val="0000FF"/>
                          </a:solidFill>
                          <a:effectLst/>
                          <a:latin typeface=".VnTime" panose="020B7200000000000000" pitchFamily="34" charset="0"/>
                        </a:rPr>
                        <a:t>­</a:t>
                      </a:r>
                      <a:r>
                        <a:rPr kumimoji="0" lang="en-US" altLang="en-US" sz="2800" b="1" i="0" u="none" strike="noStrike" cap="none" normalizeH="0" baseline="0">
                          <a:ln>
                            <a:noFill/>
                          </a:ln>
                          <a:solidFill>
                            <a:srgbClr val="0000FF"/>
                          </a:solidFill>
                          <a:effectLst/>
                          <a:latin typeface=".VnArial Narrow" panose="020B7200000000000000" pitchFamily="34" charset="0"/>
                        </a:rPr>
                        <a:t>êi m</a:t>
                      </a:r>
                      <a:r>
                        <a:rPr kumimoji="0" lang="en-US" altLang="en-US" sz="2800" b="1" i="0" u="none" strike="noStrike" cap="none" normalizeH="0" baseline="0">
                          <a:ln>
                            <a:noFill/>
                          </a:ln>
                          <a:solidFill>
                            <a:srgbClr val="0000FF"/>
                          </a:solidFill>
                          <a:effectLst/>
                          <a:latin typeface=".VnTime" panose="020B7200000000000000" pitchFamily="34" charset="0"/>
                        </a:rPr>
                        <a:t>é</a:t>
                      </a:r>
                      <a:r>
                        <a:rPr kumimoji="0" lang="en-US" altLang="en-US" sz="2800" b="1" i="0" u="none" strike="noStrike" cap="none" normalizeH="0" baseline="0">
                          <a:ln>
                            <a:noFill/>
                          </a:ln>
                          <a:solidFill>
                            <a:srgbClr val="0000FF"/>
                          </a:solidFill>
                          <a:effectLst/>
                          <a:latin typeface=".VnArial Narrow" panose="020B7200000000000000" pitchFamily="34" charset="0"/>
                        </a:rPr>
                        <a:t>t th</a:t>
                      </a:r>
                      <a:r>
                        <a:rPr kumimoji="0" lang="en-US" altLang="en-US" sz="2800" b="1" i="0" u="none" strike="noStrike" cap="none" normalizeH="0" baseline="0">
                          <a:ln>
                            <a:noFill/>
                          </a:ln>
                          <a:solidFill>
                            <a:srgbClr val="0000FF"/>
                          </a:solidFill>
                          <a:effectLst/>
                          <a:latin typeface=".VnTime" panose="020B7200000000000000" pitchFamily="34" charset="0"/>
                        </a:rPr>
                        <a:t>¸</a:t>
                      </a:r>
                      <a:r>
                        <a:rPr kumimoji="0" lang="en-US" altLang="en-US" sz="2800" b="1" i="0" u="none" strike="noStrike" cap="none" normalizeH="0" baseline="0">
                          <a:ln>
                            <a:noFill/>
                          </a:ln>
                          <a:solidFill>
                            <a:srgbClr val="0000FF"/>
                          </a:solidFill>
                          <a:effectLst/>
                          <a:latin typeface=".VnArial Narrow" panose="020B7200000000000000" pitchFamily="34" charset="0"/>
                        </a:rPr>
                        <a:t>ng</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Ngh×n </a:t>
                      </a:r>
                      <a:r>
                        <a:rPr kumimoji="0" lang="en-US" altLang="en-US" sz="2800" b="1" i="0" u="none" strike="noStrike" cap="none" normalizeH="0" baseline="0">
                          <a:ln>
                            <a:noFill/>
                          </a:ln>
                          <a:solidFill>
                            <a:srgbClr val="0000FF"/>
                          </a:solidFill>
                          <a:effectLst/>
                          <a:latin typeface=".VnTime" panose="020B7200000000000000" pitchFamily="34" charset="0"/>
                        </a:rPr>
                        <a:t>®å</a:t>
                      </a:r>
                      <a:r>
                        <a:rPr kumimoji="0" lang="en-US" altLang="en-US" sz="2800" b="1" i="0" u="none" strike="noStrike" cap="none" normalizeH="0" baseline="0">
                          <a:ln>
                            <a:noFill/>
                          </a:ln>
                          <a:solidFill>
                            <a:srgbClr val="0000FF"/>
                          </a:solidFill>
                          <a:effectLst/>
                          <a:latin typeface=".VnArial Narrow" panose="020B7200000000000000" pitchFamily="34" charset="0"/>
                        </a:rPr>
                        <a:t>ng</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FF0066"/>
                          </a:solidFill>
                          <a:effectLst/>
                          <a:latin typeface=".VnArial Narrow" panose="020B7200000000000000" pitchFamily="34" charset="0"/>
                        </a:rPr>
                        <a:t>252.8</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295,0</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3738">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T</a:t>
                      </a:r>
                      <a:r>
                        <a:rPr kumimoji="0" lang="en-US" altLang="en-US" sz="2800" b="1" i="0" u="none" strike="noStrike" cap="none" normalizeH="0" baseline="0">
                          <a:ln>
                            <a:noFill/>
                          </a:ln>
                          <a:solidFill>
                            <a:srgbClr val="0000FF"/>
                          </a:solidFill>
                          <a:effectLst/>
                          <a:latin typeface=".VnTime" panose="020B7200000000000000" pitchFamily="34" charset="0"/>
                        </a:rPr>
                        <a:t>Ø</a:t>
                      </a:r>
                      <a:r>
                        <a:rPr kumimoji="0" lang="en-US" altLang="en-US" sz="2800" b="1" i="0" u="none" strike="noStrike" cap="none" normalizeH="0" baseline="0">
                          <a:ln>
                            <a:noFill/>
                          </a:ln>
                          <a:solidFill>
                            <a:srgbClr val="0000FF"/>
                          </a:solidFill>
                          <a:effectLst/>
                          <a:latin typeface=".VnArial Narrow" panose="020B7200000000000000" pitchFamily="34" charset="0"/>
                        </a:rPr>
                        <a:t> l</a:t>
                      </a:r>
                      <a:r>
                        <a:rPr kumimoji="0" lang="en-US" altLang="en-US" sz="2800" b="1" i="0" u="none" strike="noStrike" cap="none" normalizeH="0" baseline="0">
                          <a:ln>
                            <a:noFill/>
                          </a:ln>
                          <a:solidFill>
                            <a:srgbClr val="0000FF"/>
                          </a:solidFill>
                          <a:effectLst/>
                          <a:latin typeface=".VnTime" panose="020B7200000000000000" pitchFamily="34" charset="0"/>
                        </a:rPr>
                        <a:t>Ö</a:t>
                      </a:r>
                      <a:r>
                        <a:rPr kumimoji="0" lang="en-US" altLang="en-US" sz="2800" b="1" i="0" u="none" strike="noStrike" cap="none" normalizeH="0" baseline="0">
                          <a:ln>
                            <a:noFill/>
                          </a:ln>
                          <a:solidFill>
                            <a:srgbClr val="0000FF"/>
                          </a:solidFill>
                          <a:effectLst/>
                          <a:latin typeface=".VnArial Narrow" panose="020B7200000000000000" pitchFamily="34" charset="0"/>
                        </a:rPr>
                        <a:t> ng</a:t>
                      </a:r>
                      <a:r>
                        <a:rPr kumimoji="0" lang="en-US" altLang="en-US" sz="2800" b="1" i="0" u="none" strike="noStrike" cap="none" normalizeH="0" baseline="0">
                          <a:ln>
                            <a:noFill/>
                          </a:ln>
                          <a:solidFill>
                            <a:srgbClr val="0000FF"/>
                          </a:solidFill>
                          <a:effectLst/>
                          <a:latin typeface=".VnTime" panose="020B7200000000000000" pitchFamily="34" charset="0"/>
                        </a:rPr>
                        <a:t>­</a:t>
                      </a:r>
                      <a:r>
                        <a:rPr kumimoji="0" lang="en-US" altLang="en-US" sz="2800" b="1" i="0" u="none" strike="noStrike" cap="none" normalizeH="0" baseline="0">
                          <a:ln>
                            <a:noFill/>
                          </a:ln>
                          <a:solidFill>
                            <a:srgbClr val="0000FF"/>
                          </a:solidFill>
                          <a:effectLst/>
                          <a:latin typeface=".VnArial Narrow" panose="020B7200000000000000" pitchFamily="34" charset="0"/>
                        </a:rPr>
                        <a:t>êi l</a:t>
                      </a:r>
                      <a:r>
                        <a:rPr kumimoji="0" lang="en-US" altLang="en-US" sz="2800" b="1" i="0" u="none" strike="noStrike" cap="none" normalizeH="0" baseline="0">
                          <a:ln>
                            <a:noFill/>
                          </a:ln>
                          <a:solidFill>
                            <a:srgbClr val="0000FF"/>
                          </a:solidFill>
                          <a:effectLst/>
                          <a:latin typeface=".VnTime" panose="020B7200000000000000" pitchFamily="34" charset="0"/>
                        </a:rPr>
                        <a:t>í</a:t>
                      </a:r>
                      <a:r>
                        <a:rPr kumimoji="0" lang="en-US" altLang="en-US" sz="2800" b="1" i="0" u="none" strike="noStrike" cap="none" normalizeH="0" baseline="0">
                          <a:ln>
                            <a:noFill/>
                          </a:ln>
                          <a:solidFill>
                            <a:srgbClr val="0000FF"/>
                          </a:solidFill>
                          <a:effectLst/>
                          <a:latin typeface=".VnArial Narrow" panose="020B7200000000000000" pitchFamily="34" charset="0"/>
                        </a:rPr>
                        <a:t>n biÕt ch÷</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FF0066"/>
                          </a:solidFill>
                          <a:effectLst/>
                          <a:latin typeface=".VnArial Narrow" panose="020B7200000000000000" pitchFamily="34" charset="0"/>
                        </a:rPr>
                        <a:t>90.6</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90,3</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3738">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Tu</a:t>
                      </a:r>
                      <a:r>
                        <a:rPr kumimoji="0" lang="en-US" altLang="en-US" sz="2800" b="1" i="0" u="none" strike="noStrike" cap="none" normalizeH="0" baseline="0">
                          <a:ln>
                            <a:noFill/>
                          </a:ln>
                          <a:solidFill>
                            <a:srgbClr val="0000FF"/>
                          </a:solidFill>
                          <a:effectLst/>
                          <a:latin typeface=".VnTime" panose="020B7200000000000000" pitchFamily="34" charset="0"/>
                        </a:rPr>
                        <a:t>æ</a:t>
                      </a:r>
                      <a:r>
                        <a:rPr kumimoji="0" lang="en-US" altLang="en-US" sz="2800" b="1" i="0" u="none" strike="noStrike" cap="none" normalizeH="0" baseline="0">
                          <a:ln>
                            <a:noFill/>
                          </a:ln>
                          <a:solidFill>
                            <a:srgbClr val="0000FF"/>
                          </a:solidFill>
                          <a:effectLst/>
                          <a:latin typeface=".VnArial Narrow" panose="020B7200000000000000" pitchFamily="34" charset="0"/>
                        </a:rPr>
                        <a:t>i th</a:t>
                      </a:r>
                      <a:r>
                        <a:rPr kumimoji="0" lang="en-US" altLang="en-US" sz="2800" b="1" i="0" u="none" strike="noStrike" cap="none" normalizeH="0" baseline="0">
                          <a:ln>
                            <a:noFill/>
                          </a:ln>
                          <a:solidFill>
                            <a:srgbClr val="0000FF"/>
                          </a:solidFill>
                          <a:effectLst/>
                          <a:latin typeface=".VnTime" panose="020B7200000000000000" pitchFamily="34" charset="0"/>
                        </a:rPr>
                        <a:t>ä</a:t>
                      </a:r>
                      <a:r>
                        <a:rPr kumimoji="0" lang="en-US" altLang="en-US" sz="2800" b="1" i="0" u="none" strike="noStrike" cap="none" normalizeH="0" baseline="0">
                          <a:ln>
                            <a:noFill/>
                          </a:ln>
                          <a:solidFill>
                            <a:srgbClr val="0000FF"/>
                          </a:solidFill>
                          <a:effectLst/>
                          <a:latin typeface=".VnArial Narrow" panose="020B7200000000000000" pitchFamily="34" charset="0"/>
                        </a:rPr>
                        <a:t> trung b×nh</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N¨m</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FF0066"/>
                          </a:solidFill>
                          <a:effectLst/>
                          <a:latin typeface=".VnArial Narrow" panose="020B7200000000000000" pitchFamily="34" charset="0"/>
                        </a:rPr>
                        <a:t>70.7</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70,9</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3738">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T</a:t>
                      </a:r>
                      <a:r>
                        <a:rPr kumimoji="0" lang="en-US" altLang="en-US" sz="2800" b="1" i="0" u="none" strike="noStrike" cap="none" normalizeH="0" baseline="0">
                          <a:ln>
                            <a:noFill/>
                          </a:ln>
                          <a:solidFill>
                            <a:srgbClr val="0000FF"/>
                          </a:solidFill>
                          <a:effectLst/>
                          <a:latin typeface=".VnTime" panose="020B7200000000000000" pitchFamily="34" charset="0"/>
                        </a:rPr>
                        <a:t>Ø</a:t>
                      </a:r>
                      <a:r>
                        <a:rPr kumimoji="0" lang="en-US" altLang="en-US" sz="2800" b="1" i="0" u="none" strike="noStrike" cap="none" normalizeH="0" baseline="0">
                          <a:ln>
                            <a:noFill/>
                          </a:ln>
                          <a:solidFill>
                            <a:srgbClr val="0000FF"/>
                          </a:solidFill>
                          <a:effectLst/>
                          <a:latin typeface=".VnArial Narrow" panose="020B7200000000000000" pitchFamily="34" charset="0"/>
                        </a:rPr>
                        <a:t> l</a:t>
                      </a:r>
                      <a:r>
                        <a:rPr kumimoji="0" lang="en-US" altLang="en-US" sz="2800" b="1" i="0" u="none" strike="noStrike" cap="none" normalizeH="0" baseline="0">
                          <a:ln>
                            <a:noFill/>
                          </a:ln>
                          <a:solidFill>
                            <a:srgbClr val="0000FF"/>
                          </a:solidFill>
                          <a:effectLst/>
                          <a:latin typeface=".VnTime" panose="020B7200000000000000" pitchFamily="34" charset="0"/>
                        </a:rPr>
                        <a:t>Ö</a:t>
                      </a:r>
                      <a:r>
                        <a:rPr kumimoji="0" lang="en-US" altLang="en-US" sz="2800" b="1" i="0" u="none" strike="noStrike" cap="none" normalizeH="0" baseline="0">
                          <a:ln>
                            <a:noFill/>
                          </a:ln>
                          <a:solidFill>
                            <a:srgbClr val="0000FF"/>
                          </a:solidFill>
                          <a:effectLst/>
                          <a:latin typeface=".VnArial Narrow" panose="020B7200000000000000" pitchFamily="34" charset="0"/>
                        </a:rPr>
                        <a:t> d</a:t>
                      </a:r>
                      <a:r>
                        <a:rPr kumimoji="0" lang="en-US" altLang="en-US" sz="2800" b="1" i="0" u="none" strike="noStrike" cap="none" normalizeH="0" baseline="0">
                          <a:ln>
                            <a:noFill/>
                          </a:ln>
                          <a:solidFill>
                            <a:srgbClr val="0000FF"/>
                          </a:solidFill>
                          <a:effectLst/>
                          <a:latin typeface=".VnTime" panose="020B7200000000000000" pitchFamily="34" charset="0"/>
                        </a:rPr>
                        <a:t>©</a:t>
                      </a:r>
                      <a:r>
                        <a:rPr kumimoji="0" lang="en-US" altLang="en-US" sz="2800" b="1" i="0" u="none" strike="noStrike" cap="none" normalizeH="0" baseline="0">
                          <a:ln>
                            <a:noFill/>
                          </a:ln>
                          <a:solidFill>
                            <a:srgbClr val="0000FF"/>
                          </a:solidFill>
                          <a:effectLst/>
                          <a:latin typeface=".VnArial Narrow" panose="020B7200000000000000" pitchFamily="34" charset="0"/>
                        </a:rPr>
                        <a:t>n s</a:t>
                      </a:r>
                      <a:r>
                        <a:rPr kumimoji="0" lang="en-US" altLang="en-US" sz="2800" b="1" i="0" u="none" strike="noStrike" cap="none" normalizeH="0" baseline="0">
                          <a:ln>
                            <a:noFill/>
                          </a:ln>
                          <a:solidFill>
                            <a:srgbClr val="0000FF"/>
                          </a:solidFill>
                          <a:effectLst/>
                          <a:latin typeface=".VnTime" panose="020B7200000000000000" pitchFamily="34" charset="0"/>
                        </a:rPr>
                        <a:t>è</a:t>
                      </a:r>
                      <a:r>
                        <a:rPr kumimoji="0" lang="en-US" altLang="en-US" sz="2800" b="1" i="0" u="none" strike="noStrike" cap="none" normalizeH="0" baseline="0">
                          <a:ln>
                            <a:noFill/>
                          </a:ln>
                          <a:solidFill>
                            <a:srgbClr val="0000FF"/>
                          </a:solidFill>
                          <a:effectLst/>
                          <a:latin typeface=".VnArial Narrow" panose="020B7200000000000000" pitchFamily="34" charset="0"/>
                        </a:rPr>
                        <a:t> th</a:t>
                      </a:r>
                      <a:r>
                        <a:rPr kumimoji="0" lang="en-US" altLang="en-US" sz="2800" b="1" i="0" u="none" strike="noStrike" cap="none" normalizeH="0" baseline="0">
                          <a:ln>
                            <a:noFill/>
                          </a:ln>
                          <a:solidFill>
                            <a:srgbClr val="0000FF"/>
                          </a:solidFill>
                          <a:effectLst/>
                          <a:latin typeface=".VnTime" panose="020B7200000000000000" pitchFamily="34" charset="0"/>
                        </a:rPr>
                        <a:t>µ</a:t>
                      </a:r>
                      <a:r>
                        <a:rPr kumimoji="0" lang="en-US" altLang="en-US" sz="2800" b="1" i="0" u="none" strike="noStrike" cap="none" normalizeH="0" baseline="0">
                          <a:ln>
                            <a:noFill/>
                          </a:ln>
                          <a:solidFill>
                            <a:srgbClr val="0000FF"/>
                          </a:solidFill>
                          <a:effectLst/>
                          <a:latin typeface=".VnArial Narrow" panose="020B7200000000000000" pitchFamily="34" charset="0"/>
                        </a:rPr>
                        <a:t>nh thÞ</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FF0066"/>
                          </a:solidFill>
                          <a:effectLst/>
                          <a:latin typeface=".VnArial Narrow" panose="020B7200000000000000" pitchFamily="34" charset="0"/>
                        </a:rPr>
                        <a:t>26.1</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VnTime" panose="020B7200000000000000" pitchFamily="34" charset="0"/>
                        </a:defRPr>
                      </a:lvl1pPr>
                      <a:lvl2pPr eaLnBrk="0" hangingPunct="0">
                        <a:spcBef>
                          <a:spcPct val="20000"/>
                        </a:spcBef>
                        <a:defRPr sz="2400">
                          <a:solidFill>
                            <a:schemeClr val="tx1"/>
                          </a:solidFill>
                          <a:latin typeface=".VnTime" panose="020B7200000000000000" pitchFamily="34" charset="0"/>
                        </a:defRPr>
                      </a:lvl2pPr>
                      <a:lvl3pPr eaLnBrk="0" hangingPunct="0">
                        <a:spcBef>
                          <a:spcPct val="20000"/>
                        </a:spcBef>
                        <a:defRPr sz="2000">
                          <a:solidFill>
                            <a:schemeClr val="tx1"/>
                          </a:solidFill>
                          <a:latin typeface=".VnTime" panose="020B7200000000000000" pitchFamily="34" charset="0"/>
                        </a:defRPr>
                      </a:lvl3pPr>
                      <a:lvl4pPr eaLnBrk="0" hangingPunct="0">
                        <a:spcBef>
                          <a:spcPct val="20000"/>
                        </a:spcBef>
                        <a:defRPr>
                          <a:solidFill>
                            <a:schemeClr val="tx1"/>
                          </a:solidFill>
                          <a:latin typeface=".VnTime" panose="020B7200000000000000" pitchFamily="34" charset="0"/>
                        </a:defRPr>
                      </a:lvl4pPr>
                      <a:lvl5pPr eaLnBrk="0" hangingPunct="0">
                        <a:spcBef>
                          <a:spcPct val="20000"/>
                        </a:spcBef>
                        <a:defRPr>
                          <a:solidFill>
                            <a:schemeClr val="tx1"/>
                          </a:solidFill>
                          <a:latin typeface=".VnTime" panose="020B7200000000000000" pitchFamily="34" charset="0"/>
                        </a:defRPr>
                      </a:lvl5pPr>
                      <a:lvl6pPr eaLnBrk="0" fontAlgn="base" hangingPunct="0">
                        <a:spcBef>
                          <a:spcPct val="20000"/>
                        </a:spcBef>
                        <a:spcAft>
                          <a:spcPct val="0"/>
                        </a:spcAft>
                        <a:defRPr>
                          <a:solidFill>
                            <a:schemeClr val="tx1"/>
                          </a:solidFill>
                          <a:latin typeface=".VnTime" panose="020B7200000000000000" pitchFamily="34" charset="0"/>
                        </a:defRPr>
                      </a:lvl6pPr>
                      <a:lvl7pPr eaLnBrk="0" fontAlgn="base" hangingPunct="0">
                        <a:spcBef>
                          <a:spcPct val="20000"/>
                        </a:spcBef>
                        <a:spcAft>
                          <a:spcPct val="0"/>
                        </a:spcAft>
                        <a:defRPr>
                          <a:solidFill>
                            <a:schemeClr val="tx1"/>
                          </a:solidFill>
                          <a:latin typeface=".VnTime" panose="020B7200000000000000" pitchFamily="34" charset="0"/>
                        </a:defRPr>
                      </a:lvl7pPr>
                      <a:lvl8pPr eaLnBrk="0" fontAlgn="base" hangingPunct="0">
                        <a:spcBef>
                          <a:spcPct val="20000"/>
                        </a:spcBef>
                        <a:spcAft>
                          <a:spcPct val="0"/>
                        </a:spcAft>
                        <a:defRPr>
                          <a:solidFill>
                            <a:schemeClr val="tx1"/>
                          </a:solidFill>
                          <a:latin typeface=".VnTime" panose="020B7200000000000000" pitchFamily="34" charset="0"/>
                        </a:defRPr>
                      </a:lvl8pPr>
                      <a:lvl9pPr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pPr>
                      <a:r>
                        <a:rPr kumimoji="0" lang="en-US" altLang="en-US" sz="2800" b="1" i="0" u="none" strike="noStrike" cap="none" normalizeH="0" baseline="0">
                          <a:ln>
                            <a:noFill/>
                          </a:ln>
                          <a:solidFill>
                            <a:srgbClr val="0000FF"/>
                          </a:solidFill>
                          <a:effectLst/>
                          <a:latin typeface=".VnArial Narrow" panose="020B7200000000000000" pitchFamily="34" charset="0"/>
                        </a:rPr>
                        <a:t>23,6</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 name="Rectangle 1"/>
          <p:cNvSpPr/>
          <p:nvPr/>
        </p:nvSpPr>
        <p:spPr>
          <a:xfrm>
            <a:off x="379829" y="5416062"/>
            <a:ext cx="11563642" cy="11465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FF0000"/>
                </a:solidFill>
                <a:latin typeface="Times New Roman" panose="02020603050405020304" pitchFamily="18" charset="0"/>
                <a:cs typeface="Times New Roman" panose="02020603050405020304" pitchFamily="18" charset="0"/>
              </a:rPr>
              <a:t>Nhận xét về tình hình dân cư, xã hội ở Duyên hải Nam Trung Bộ so với cả 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9811"/>
                                        </p:tgtEl>
                                        <p:attrNameLst>
                                          <p:attrName>style.visibility</p:attrName>
                                        </p:attrNameLst>
                                      </p:cBhvr>
                                      <p:to>
                                        <p:strVal val="visible"/>
                                      </p:to>
                                    </p:set>
                                    <p:animEffect transition="in" filter="box(in)">
                                      <p:cBhvr>
                                        <p:cTn id="7" dur="2000"/>
                                        <p:tgtEl>
                                          <p:spTgt spid="1198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333500" y="5703913"/>
            <a:ext cx="9824357" cy="4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endParaRPr lang="vi-VN" altLang="en-US" sz="2030">
              <a:latin typeface=".VnTime" panose="020B7200000000000000" pitchFamily="34" charset="0"/>
            </a:endParaRPr>
          </a:p>
        </p:txBody>
      </p:sp>
      <p:graphicFrame>
        <p:nvGraphicFramePr>
          <p:cNvPr id="34893" name="Group 77"/>
          <p:cNvGraphicFramePr>
            <a:graphicFrameLocks noGrp="1"/>
          </p:cNvGraphicFramePr>
          <p:nvPr/>
        </p:nvGraphicFramePr>
        <p:xfrm>
          <a:off x="857754" y="762000"/>
          <a:ext cx="10572246" cy="4730950"/>
        </p:xfrm>
        <a:graphic>
          <a:graphicData uri="http://schemas.openxmlformats.org/drawingml/2006/table">
            <a:tbl>
              <a:tblPr/>
              <a:tblGrid>
                <a:gridCol w="4857518">
                  <a:extLst>
                    <a:ext uri="{9D8B030D-6E8A-4147-A177-3AD203B41FA5}">
                      <a16:colId xmlns:a16="http://schemas.microsoft.com/office/drawing/2014/main" val="20000"/>
                    </a:ext>
                  </a:extLst>
                </a:gridCol>
                <a:gridCol w="2190645">
                  <a:extLst>
                    <a:ext uri="{9D8B030D-6E8A-4147-A177-3AD203B41FA5}">
                      <a16:colId xmlns:a16="http://schemas.microsoft.com/office/drawing/2014/main" val="20001"/>
                    </a:ext>
                  </a:extLst>
                </a:gridCol>
                <a:gridCol w="2095401">
                  <a:extLst>
                    <a:ext uri="{9D8B030D-6E8A-4147-A177-3AD203B41FA5}">
                      <a16:colId xmlns:a16="http://schemas.microsoft.com/office/drawing/2014/main" val="20002"/>
                    </a:ext>
                  </a:extLst>
                </a:gridCol>
                <a:gridCol w="1428682">
                  <a:extLst>
                    <a:ext uri="{9D8B030D-6E8A-4147-A177-3AD203B41FA5}">
                      <a16:colId xmlns:a16="http://schemas.microsoft.com/office/drawing/2014/main" val="20003"/>
                    </a:ext>
                  </a:extLst>
                </a:gridCol>
              </a:tblGrid>
              <a:tr h="74884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err="1">
                          <a:ln>
                            <a:noFill/>
                          </a:ln>
                          <a:solidFill>
                            <a:schemeClr val="tx1"/>
                          </a:solidFill>
                          <a:effectLst/>
                          <a:latin typeface="Times New Roman" panose="02020603050405020304" pitchFamily="18" charset="0"/>
                        </a:rPr>
                        <a:t>Tiêu</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chí</a:t>
                      </a:r>
                      <a:endParaRPr kumimoji="0" lang="en-US" sz="2400" b="1" i="0" u="none" strike="noStrike" cap="none" normalizeH="0" baseline="0" dirty="0">
                        <a:ln>
                          <a:noFill/>
                        </a:ln>
                        <a:solidFill>
                          <a:schemeClr val="tx1"/>
                        </a:solidFill>
                        <a:effectLst/>
                        <a:latin typeface="Times New Roman" panose="02020603050405020304" pitchFamily="18" charset="0"/>
                      </a:endParaRPr>
                    </a:p>
                  </a:txBody>
                  <a:tcPr marL="114295" marR="114295"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Times New Roman" panose="02020603050405020304" pitchFamily="18" charset="0"/>
                        </a:rPr>
                        <a:t>Đơn vị tính</a:t>
                      </a:r>
                    </a:p>
                  </a:txBody>
                  <a:tcPr marL="114295" marR="114295"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rgbClr val="FF0000"/>
                          </a:solidFill>
                          <a:effectLst/>
                          <a:latin typeface="Times New Roman" panose="02020603050405020304" pitchFamily="18" charset="0"/>
                        </a:rPr>
                        <a:t>  </a:t>
                      </a:r>
                      <a:r>
                        <a:rPr kumimoji="0" lang="en-US" sz="2400" b="1" i="0" u="none" strike="noStrike" cap="none" normalizeH="0" baseline="0">
                          <a:ln>
                            <a:noFill/>
                          </a:ln>
                          <a:solidFill>
                            <a:srgbClr val="FF0000"/>
                          </a:solidFill>
                          <a:effectLst/>
                          <a:latin typeface="Times New Roman" panose="02020603050405020304" pitchFamily="18" charset="0"/>
                        </a:rPr>
                        <a:t>DH Nam Trung Bộ</a:t>
                      </a:r>
                    </a:p>
                  </a:txBody>
                  <a:tcPr marL="114295" marR="114295"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   </a:t>
                      </a:r>
                      <a:r>
                        <a:rPr kumimoji="0" lang="en-US" sz="2400" b="1" i="0" u="none" strike="noStrike" cap="none" normalizeH="0" baseline="0">
                          <a:ln>
                            <a:noFill/>
                          </a:ln>
                          <a:solidFill>
                            <a:schemeClr val="tx1"/>
                          </a:solidFill>
                          <a:effectLst/>
                          <a:latin typeface="Times New Roman" panose="02020603050405020304" pitchFamily="18" charset="0"/>
                        </a:rPr>
                        <a:t>Cả nước</a:t>
                      </a:r>
                    </a:p>
                  </a:txBody>
                  <a:tcPr marL="114295" marR="114295"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80869">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Times New Roman" panose="02020603050405020304" pitchFamily="18" charset="0"/>
                        </a:rPr>
                        <a:t>Mật độ dân số</a:t>
                      </a:r>
                    </a:p>
                  </a:txBody>
                  <a:tcPr marL="114295" marR="114295"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Times New Roman" panose="02020603050405020304" pitchFamily="18" charset="0"/>
                        </a:rPr>
                        <a:t>Người/km</a:t>
                      </a:r>
                      <a:r>
                        <a:rPr kumimoji="0" lang="en-US" sz="2400" b="1" i="0" u="none" strike="noStrike" cap="none" normalizeH="0" baseline="30000">
                          <a:ln>
                            <a:noFill/>
                          </a:ln>
                          <a:solidFill>
                            <a:schemeClr val="tx1"/>
                          </a:solidFill>
                          <a:effectLst/>
                          <a:latin typeface="Times New Roman" panose="02020603050405020304" pitchFamily="18" charset="0"/>
                        </a:rPr>
                        <a:t>2</a:t>
                      </a:r>
                    </a:p>
                  </a:txBody>
                  <a:tcPr marL="114295" marR="114295"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FF0000"/>
                          </a:solidFill>
                          <a:effectLst/>
                          <a:latin typeface="Times New Roman" panose="02020603050405020304" pitchFamily="18" charset="0"/>
                        </a:rPr>
                        <a:t>204</a:t>
                      </a:r>
                    </a:p>
                  </a:txBody>
                  <a:tcPr marL="114295" marR="114295"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Times New Roman" panose="02020603050405020304" pitchFamily="18" charset="0"/>
                        </a:rPr>
                        <a:t>271</a:t>
                      </a:r>
                    </a:p>
                  </a:txBody>
                  <a:tcPr marL="114295" marR="114295"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18473">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Times New Roman" panose="02020603050405020304" pitchFamily="18" charset="0"/>
                        </a:rPr>
                        <a:t>Tỉ lệ gia tăng tự nhiên của dân số </a:t>
                      </a:r>
                    </a:p>
                  </a:txBody>
                  <a:tcPr marL="114295" marR="114295"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Times New Roman" panose="02020603050405020304" pitchFamily="18" charset="0"/>
                        </a:rPr>
                        <a:t>%</a:t>
                      </a:r>
                    </a:p>
                  </a:txBody>
                  <a:tcPr marL="114295" marR="114295"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FF0000"/>
                          </a:solidFill>
                          <a:effectLst/>
                          <a:latin typeface="Times New Roman" panose="02020603050405020304" pitchFamily="18" charset="0"/>
                        </a:rPr>
                        <a:t>1,2</a:t>
                      </a:r>
                    </a:p>
                  </a:txBody>
                  <a:tcPr marL="114295" marR="114295"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Times New Roman" panose="02020603050405020304" pitchFamily="18" charset="0"/>
                        </a:rPr>
                        <a:t>1,1</a:t>
                      </a:r>
                    </a:p>
                  </a:txBody>
                  <a:tcPr marL="114295" marR="114295"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43453">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Times New Roman" panose="02020603050405020304" pitchFamily="18" charset="0"/>
                        </a:rPr>
                        <a:t>Tỉ lệ hộ nghèo</a:t>
                      </a:r>
                    </a:p>
                  </a:txBody>
                  <a:tcPr marL="114295" marR="114295"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Times New Roman" panose="02020603050405020304" pitchFamily="18" charset="0"/>
                        </a:rPr>
                        <a:t>%</a:t>
                      </a:r>
                    </a:p>
                  </a:txBody>
                  <a:tcPr marL="114295" marR="114295"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FF0000"/>
                          </a:solidFill>
                          <a:effectLst/>
                          <a:latin typeface="Times New Roman" panose="02020603050405020304" pitchFamily="18" charset="0"/>
                        </a:rPr>
                        <a:t>8,0</a:t>
                      </a:r>
                    </a:p>
                  </a:txBody>
                  <a:tcPr marL="114295" marR="114295"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Times New Roman" panose="02020603050405020304" pitchFamily="18" charset="0"/>
                        </a:rPr>
                        <a:t>6,0</a:t>
                      </a:r>
                    </a:p>
                  </a:txBody>
                  <a:tcPr marL="114295" marR="114295"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74884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a:ln>
                            <a:noFill/>
                          </a:ln>
                          <a:solidFill>
                            <a:schemeClr val="tx1"/>
                          </a:solidFill>
                          <a:effectLst/>
                          <a:latin typeface="Times New Roman" panose="02020603050405020304" pitchFamily="18" charset="0"/>
                        </a:rPr>
                        <a:t>Thu </a:t>
                      </a:r>
                      <a:r>
                        <a:rPr kumimoji="0" lang="en-US" sz="2400" b="1" i="0" u="none" strike="noStrike" cap="none" normalizeH="0" baseline="0" dirty="0" err="1">
                          <a:ln>
                            <a:noFill/>
                          </a:ln>
                          <a:solidFill>
                            <a:schemeClr val="tx1"/>
                          </a:solidFill>
                          <a:effectLst/>
                          <a:latin typeface="Times New Roman" panose="02020603050405020304" pitchFamily="18" charset="0"/>
                        </a:rPr>
                        <a:t>nhập</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bình</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quân</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đầu</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người</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một</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tháng</a:t>
                      </a:r>
                      <a:endParaRPr kumimoji="0" lang="en-US" sz="2400" b="1" i="0" u="none" strike="noStrike" cap="none" normalizeH="0" baseline="0" dirty="0">
                        <a:ln>
                          <a:noFill/>
                        </a:ln>
                        <a:solidFill>
                          <a:schemeClr val="tx1"/>
                        </a:solidFill>
                        <a:effectLst/>
                        <a:latin typeface="Times New Roman" panose="02020603050405020304" pitchFamily="18" charset="0"/>
                      </a:endParaRPr>
                    </a:p>
                  </a:txBody>
                  <a:tcPr marL="114295" marR="114295"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Times New Roman" panose="02020603050405020304" pitchFamily="18" charset="0"/>
                        </a:rPr>
                        <a:t>Nghìn đồng</a:t>
                      </a:r>
                    </a:p>
                  </a:txBody>
                  <a:tcPr marL="114295" marR="114295"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FF0000"/>
                          </a:solidFill>
                          <a:effectLst/>
                          <a:latin typeface="Times New Roman" panose="02020603050405020304" pitchFamily="18" charset="0"/>
                        </a:rPr>
                        <a:t>503,0</a:t>
                      </a:r>
                    </a:p>
                  </a:txBody>
                  <a:tcPr marL="114295" marR="114295"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Times New Roman" panose="02020603050405020304" pitchFamily="18" charset="0"/>
                        </a:rPr>
                        <a:t>3836,3</a:t>
                      </a:r>
                    </a:p>
                  </a:txBody>
                  <a:tcPr marL="114295" marR="114295"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43453">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err="1">
                          <a:ln>
                            <a:noFill/>
                          </a:ln>
                          <a:solidFill>
                            <a:schemeClr val="tx1"/>
                          </a:solidFill>
                          <a:effectLst/>
                          <a:latin typeface="Times New Roman" panose="02020603050405020304" pitchFamily="18" charset="0"/>
                        </a:rPr>
                        <a:t>Tỉ</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lệ</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người</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lớn</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biết</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chữ</a:t>
                      </a:r>
                      <a:endParaRPr kumimoji="0" lang="en-US" sz="2400" b="1" i="0" u="none" strike="noStrike" cap="none" normalizeH="0" baseline="0" dirty="0">
                        <a:ln>
                          <a:noFill/>
                        </a:ln>
                        <a:solidFill>
                          <a:schemeClr val="tx1"/>
                        </a:solidFill>
                        <a:effectLst/>
                        <a:latin typeface="Times New Roman" panose="02020603050405020304" pitchFamily="18" charset="0"/>
                      </a:endParaRPr>
                    </a:p>
                  </a:txBody>
                  <a:tcPr marL="114295" marR="114295"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Times New Roman" panose="02020603050405020304" pitchFamily="18" charset="0"/>
                        </a:rPr>
                        <a:t>%</a:t>
                      </a:r>
                    </a:p>
                  </a:txBody>
                  <a:tcPr marL="114295" marR="114295"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FF0000"/>
                          </a:solidFill>
                          <a:effectLst/>
                          <a:latin typeface="Times New Roman" panose="02020603050405020304" pitchFamily="18" charset="0"/>
                        </a:rPr>
                        <a:t>93,0</a:t>
                      </a:r>
                    </a:p>
                  </a:txBody>
                  <a:tcPr marL="114295" marR="114295"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Times New Roman" panose="02020603050405020304" pitchFamily="18" charset="0"/>
                        </a:rPr>
                        <a:t>94,5</a:t>
                      </a:r>
                    </a:p>
                  </a:txBody>
                  <a:tcPr marL="114295" marR="114295"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514128">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Times New Roman" panose="02020603050405020304" pitchFamily="18" charset="0"/>
                        </a:rPr>
                        <a:t>Tuổi thọ trung bình</a:t>
                      </a:r>
                    </a:p>
                  </a:txBody>
                  <a:tcPr marL="114295" marR="114295"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Times New Roman" panose="02020603050405020304" pitchFamily="18" charset="0"/>
                        </a:rPr>
                        <a:t>Năm</a:t>
                      </a:r>
                    </a:p>
                  </a:txBody>
                  <a:tcPr marL="114295" marR="114295"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FF0000"/>
                          </a:solidFill>
                          <a:effectLst/>
                          <a:latin typeface="Times New Roman" panose="02020603050405020304" pitchFamily="18" charset="0"/>
                        </a:rPr>
                        <a:t>73,05</a:t>
                      </a:r>
                    </a:p>
                  </a:txBody>
                  <a:tcPr marL="114295" marR="114295"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Times New Roman" panose="02020603050405020304" pitchFamily="18" charset="0"/>
                        </a:rPr>
                        <a:t>73,09</a:t>
                      </a:r>
                    </a:p>
                  </a:txBody>
                  <a:tcPr marL="114295" marR="114295"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43453">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Times New Roman" panose="02020603050405020304" pitchFamily="18" charset="0"/>
                        </a:rPr>
                        <a:t>Tỉ lệ dân số thành thị</a:t>
                      </a:r>
                    </a:p>
                  </a:txBody>
                  <a:tcPr marL="114295" marR="114295"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Times New Roman" panose="02020603050405020304" pitchFamily="18" charset="0"/>
                        </a:rPr>
                        <a:t>%</a:t>
                      </a:r>
                    </a:p>
                  </a:txBody>
                  <a:tcPr marL="114295" marR="114295"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a:ln>
                            <a:noFill/>
                          </a:ln>
                          <a:solidFill>
                            <a:srgbClr val="FF0000"/>
                          </a:solidFill>
                          <a:effectLst/>
                          <a:latin typeface="Times New Roman" panose="02020603050405020304" pitchFamily="18" charset="0"/>
                        </a:rPr>
                        <a:t>34,5</a:t>
                      </a:r>
                    </a:p>
                  </a:txBody>
                  <a:tcPr marL="114295" marR="114295"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a:ln>
                            <a:noFill/>
                          </a:ln>
                          <a:solidFill>
                            <a:schemeClr val="tx1"/>
                          </a:solidFill>
                          <a:effectLst/>
                          <a:latin typeface="Times New Roman" panose="02020603050405020304" pitchFamily="18" charset="0"/>
                        </a:rPr>
                        <a:t>30,2</a:t>
                      </a:r>
                    </a:p>
                  </a:txBody>
                  <a:tcPr marL="114295" marR="114295"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487474" name="Text Box 50"/>
          <p:cNvSpPr txBox="1">
            <a:spLocks noChangeArrowheads="1"/>
          </p:cNvSpPr>
          <p:nvPr/>
        </p:nvSpPr>
        <p:spPr bwMode="auto">
          <a:xfrm>
            <a:off x="667254" y="228802"/>
            <a:ext cx="10762746" cy="45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2285" b="1">
                <a:solidFill>
                  <a:srgbClr val="0000FF"/>
                </a:solidFill>
                <a:latin typeface="Times New Roman" panose="02020603050405020304" pitchFamily="18" charset="0"/>
              </a:rPr>
              <a:t>  MỘT SỐ CHỈ TIÊU PHÁT TRIỂN DÂN CƯ, XÃ HỘI CỦA VÙNG (2014)</a:t>
            </a:r>
          </a:p>
        </p:txBody>
      </p:sp>
      <p:sp>
        <p:nvSpPr>
          <p:cNvPr id="487476" name="Text Box 52"/>
          <p:cNvSpPr txBox="1">
            <a:spLocks noChangeArrowheads="1"/>
          </p:cNvSpPr>
          <p:nvPr/>
        </p:nvSpPr>
        <p:spPr bwMode="auto">
          <a:xfrm>
            <a:off x="140677" y="5703914"/>
            <a:ext cx="11887200" cy="1082713"/>
          </a:xfrm>
          <a:prstGeom prst="rect">
            <a:avLst/>
          </a:prstGeom>
          <a:noFill/>
          <a:ln w="38100">
            <a:noFill/>
            <a:miter lim="800000"/>
          </a:ln>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3175" b="1">
                <a:solidFill>
                  <a:srgbClr val="FF0000"/>
                </a:solidFill>
                <a:latin typeface="Times New Roman" panose="02020603050405020304" pitchFamily="18" charset="0"/>
              </a:rPr>
              <a:t>Nhận xét các chỉ tiêu về dân cư, xã hội của vùng DHNTB so với cả nước năm 2014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4893"/>
                                        </p:tgtEl>
                                        <p:attrNameLst>
                                          <p:attrName>style.visibility</p:attrName>
                                        </p:attrNameLst>
                                      </p:cBhvr>
                                      <p:to>
                                        <p:strVal val="visible"/>
                                      </p:to>
                                    </p:set>
                                    <p:animEffect transition="in" filter="box(in)">
                                      <p:cBhvr>
                                        <p:cTn id="7" dur="2000"/>
                                        <p:tgtEl>
                                          <p:spTgt spid="3489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87474"/>
                                        </p:tgtEl>
                                        <p:attrNameLst>
                                          <p:attrName>style.visibility</p:attrName>
                                        </p:attrNameLst>
                                      </p:cBhvr>
                                      <p:to>
                                        <p:strVal val="visible"/>
                                      </p:to>
                                    </p:set>
                                    <p:animEffect transition="in" filter="box(in)">
                                      <p:cBhvr>
                                        <p:cTn id="12" dur="2000"/>
                                        <p:tgtEl>
                                          <p:spTgt spid="48747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87476"/>
                                        </p:tgtEl>
                                        <p:attrNameLst>
                                          <p:attrName>style.visibility</p:attrName>
                                        </p:attrNameLst>
                                      </p:cBhvr>
                                      <p:to>
                                        <p:strVal val="visible"/>
                                      </p:to>
                                    </p:set>
                                    <p:animEffect transition="in" filter="box(in)">
                                      <p:cBhvr>
                                        <p:cTn id="17" dur="2000"/>
                                        <p:tgtEl>
                                          <p:spTgt spid="487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74" grpId="0"/>
      <p:bldP spid="48747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333500" y="5703913"/>
            <a:ext cx="9824357" cy="4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endParaRPr lang="vi-VN" altLang="en-US" sz="2030">
              <a:latin typeface=".VnTime" panose="020B7200000000000000" pitchFamily="34" charset="0"/>
            </a:endParaRPr>
          </a:p>
        </p:txBody>
      </p:sp>
      <p:graphicFrame>
        <p:nvGraphicFramePr>
          <p:cNvPr id="29729" name="Group 33"/>
          <p:cNvGraphicFramePr>
            <a:graphicFrameLocks noGrp="1"/>
          </p:cNvGraphicFramePr>
          <p:nvPr/>
        </p:nvGraphicFramePr>
        <p:xfrm>
          <a:off x="381000" y="914199"/>
          <a:ext cx="11520268" cy="4312961"/>
        </p:xfrm>
        <a:graphic>
          <a:graphicData uri="http://schemas.openxmlformats.org/drawingml/2006/table">
            <a:tbl>
              <a:tblPr/>
              <a:tblGrid>
                <a:gridCol w="2425320">
                  <a:extLst>
                    <a:ext uri="{9D8B030D-6E8A-4147-A177-3AD203B41FA5}">
                      <a16:colId xmlns:a16="http://schemas.microsoft.com/office/drawing/2014/main" val="20000"/>
                    </a:ext>
                  </a:extLst>
                </a:gridCol>
                <a:gridCol w="5153804">
                  <a:extLst>
                    <a:ext uri="{9D8B030D-6E8A-4147-A177-3AD203B41FA5}">
                      <a16:colId xmlns:a16="http://schemas.microsoft.com/office/drawing/2014/main" val="20001"/>
                    </a:ext>
                  </a:extLst>
                </a:gridCol>
                <a:gridCol w="3941144">
                  <a:extLst>
                    <a:ext uri="{9D8B030D-6E8A-4147-A177-3AD203B41FA5}">
                      <a16:colId xmlns:a16="http://schemas.microsoft.com/office/drawing/2014/main" val="20002"/>
                    </a:ext>
                  </a:extLst>
                </a:gridCol>
              </a:tblGrid>
              <a:tr h="838058">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chemeClr val="tx1"/>
                          </a:solidFill>
                          <a:effectLst/>
                          <a:latin typeface="Times New Roman" panose="02020603050405020304" pitchFamily="18" charset="0"/>
                        </a:rPr>
                        <a:t>KHU VỰC</a:t>
                      </a:r>
                    </a:p>
                  </a:txBody>
                  <a:tcPr marL="114300" marR="114300"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FF0000"/>
                          </a:solidFill>
                          <a:effectLst/>
                          <a:latin typeface="Times New Roman" panose="02020603050405020304" pitchFamily="18" charset="0"/>
                        </a:rPr>
                        <a:t> </a:t>
                      </a:r>
                      <a:r>
                        <a:rPr kumimoji="0" lang="en-US" sz="2400" b="1" i="0" u="none" strike="noStrike" cap="none" normalizeH="0" baseline="0">
                          <a:ln>
                            <a:noFill/>
                          </a:ln>
                          <a:solidFill>
                            <a:schemeClr val="tx1"/>
                          </a:solidFill>
                          <a:effectLst/>
                          <a:latin typeface="Times New Roman" panose="02020603050405020304" pitchFamily="18" charset="0"/>
                        </a:rPr>
                        <a:t>DÂN CƯ</a:t>
                      </a:r>
                    </a:p>
                  </a:txBody>
                  <a:tcPr marL="114300" marR="11430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FF0000"/>
                          </a:solidFill>
                          <a:effectLst/>
                          <a:latin typeface="Times New Roman" panose="02020603050405020304" pitchFamily="18" charset="0"/>
                        </a:rPr>
                        <a:t>       </a:t>
                      </a:r>
                      <a:r>
                        <a:rPr kumimoji="0" lang="en-US" sz="2400" b="1" i="0" u="none" strike="noStrike" cap="none" normalizeH="0" baseline="0">
                          <a:ln>
                            <a:noFill/>
                          </a:ln>
                          <a:solidFill>
                            <a:schemeClr val="tx1"/>
                          </a:solidFill>
                          <a:effectLst/>
                          <a:latin typeface="Times New Roman" panose="02020603050405020304" pitchFamily="18" charset="0"/>
                        </a:rPr>
                        <a:t>HOẠT ĐỘNG KNH TẾ</a:t>
                      </a:r>
                      <a:r>
                        <a:rPr kumimoji="0" lang="en-US" sz="2400" b="1" i="0" u="none" strike="noStrike" cap="none" normalizeH="0" baseline="0">
                          <a:ln>
                            <a:noFill/>
                          </a:ln>
                          <a:solidFill>
                            <a:srgbClr val="FF0000"/>
                          </a:solidFill>
                          <a:effectLst/>
                          <a:latin typeface="Times New Roman" panose="02020603050405020304" pitchFamily="18" charset="0"/>
                        </a:rPr>
                        <a:t> </a:t>
                      </a:r>
                    </a:p>
                  </a:txBody>
                  <a:tcPr marL="114300" marR="114300"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20549">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FF00FF"/>
                          </a:solidFill>
                          <a:effectLst/>
                          <a:latin typeface="Times New Roman" panose="02020603050405020304" pitchFamily="18" charset="0"/>
                        </a:rPr>
                        <a:t>1.Đồng bằng ven biển</a:t>
                      </a:r>
                    </a:p>
                  </a:txBody>
                  <a:tcPr marL="114300" marR="114300"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FF00FF"/>
                          </a:solidFill>
                          <a:effectLst/>
                          <a:latin typeface="Times New Roman" panose="02020603050405020304" pitchFamily="18" charset="0"/>
                        </a:rPr>
                        <a:t>Chủ yếu người Kinh (Việt), một bộ phận nhỏ người Chăm, mật độ dân số cao, phân bố tập trung ở các thành phố, thị xã</a:t>
                      </a:r>
                    </a:p>
                  </a:txBody>
                  <a:tcPr marL="114300" marR="11430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FF00FF"/>
                          </a:solidFill>
                          <a:effectLst/>
                          <a:latin typeface="Times New Roman" panose="02020603050405020304" pitchFamily="18" charset="0"/>
                        </a:rPr>
                        <a:t>Hoạt động công nghiệp, thương mại, du lịch, khai thác và nuôi trồng thủy sản.</a:t>
                      </a:r>
                    </a:p>
                  </a:txBody>
                  <a:tcPr marL="114300" marR="114300"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1"/>
                  </a:ext>
                </a:extLst>
              </a:tr>
              <a:tr h="1554354">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0000FF"/>
                          </a:solidFill>
                          <a:effectLst/>
                          <a:latin typeface="Times New Roman" panose="02020603050405020304" pitchFamily="18" charset="0"/>
                        </a:rPr>
                        <a:t>2. Vùng núi, phía Tây</a:t>
                      </a:r>
                    </a:p>
                  </a:txBody>
                  <a:tcPr marL="114300" marR="114300"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0000FF"/>
                          </a:solidFill>
                          <a:effectLst/>
                          <a:latin typeface="Times New Roman" panose="02020603050405020304" pitchFamily="18" charset="0"/>
                        </a:rPr>
                        <a:t>Chủ yếu các dân tộc: Cơ-tu, Ba-na, Ê-đê,…Mật độ dân số thấp, tỉ lệ hộ nghèo còn khá cao.</a:t>
                      </a:r>
                    </a:p>
                  </a:txBody>
                  <a:tcPr marL="114300" marR="114300"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a:ln>
                            <a:noFill/>
                          </a:ln>
                          <a:solidFill>
                            <a:srgbClr val="0000FF"/>
                          </a:solidFill>
                          <a:effectLst/>
                          <a:latin typeface="Times New Roman" panose="02020603050405020304" pitchFamily="18" charset="0"/>
                        </a:rPr>
                        <a:t>Chăn nuôi gia súc lớn: bò đàn, nghề rừng, trồng cây công nghiệp.</a:t>
                      </a:r>
                    </a:p>
                  </a:txBody>
                  <a:tcPr marL="114300" marR="114300"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bl>
          </a:graphicData>
        </a:graphic>
      </p:graphicFrame>
      <p:sp>
        <p:nvSpPr>
          <p:cNvPr id="463893" name="Text Box 21"/>
          <p:cNvSpPr txBox="1">
            <a:spLocks noChangeArrowheads="1"/>
          </p:cNvSpPr>
          <p:nvPr/>
        </p:nvSpPr>
        <p:spPr bwMode="auto">
          <a:xfrm>
            <a:off x="381000" y="228802"/>
            <a:ext cx="10999763" cy="5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2730" b="1">
                <a:latin typeface="Times New Roman" panose="02020603050405020304" pitchFamily="18" charset="0"/>
              </a:rPr>
              <a:t>Một số khác biệt trong cư trú và hoạt động kinh tế của vùng </a:t>
            </a:r>
            <a:r>
              <a:rPr lang="en-US" altLang="en-US" sz="2285" b="1">
                <a:latin typeface="Times New Roman" panose="02020603050405020304" pitchFamily="18" charset="0"/>
              </a:rPr>
              <a:t>DHNTB</a:t>
            </a:r>
          </a:p>
        </p:txBody>
      </p:sp>
      <p:sp>
        <p:nvSpPr>
          <p:cNvPr id="463894" name="Text Box 22"/>
          <p:cNvSpPr txBox="1">
            <a:spLocks noChangeArrowheads="1"/>
          </p:cNvSpPr>
          <p:nvPr/>
        </p:nvSpPr>
        <p:spPr bwMode="auto">
          <a:xfrm>
            <a:off x="381000" y="5570806"/>
            <a:ext cx="11520268" cy="1082713"/>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3175" b="1">
                <a:solidFill>
                  <a:srgbClr val="FF0000"/>
                </a:solidFill>
                <a:latin typeface="Times New Roman" panose="02020603050405020304" pitchFamily="18" charset="0"/>
              </a:rPr>
              <a:t>Nhận xét sự phân bố dân cư, dân tộc và hoạt động kinh tế giữa vùng đồng bằng ven biển với vùng đồi núi phía Tây?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729"/>
                                        </p:tgtEl>
                                        <p:attrNameLst>
                                          <p:attrName>style.visibility</p:attrName>
                                        </p:attrNameLst>
                                      </p:cBhvr>
                                      <p:to>
                                        <p:strVal val="visible"/>
                                      </p:to>
                                    </p:set>
                                    <p:animEffect transition="in" filter="box(in)">
                                      <p:cBhvr>
                                        <p:cTn id="7" dur="2000"/>
                                        <p:tgtEl>
                                          <p:spTgt spid="297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63893"/>
                                        </p:tgtEl>
                                        <p:attrNameLst>
                                          <p:attrName>style.visibility</p:attrName>
                                        </p:attrNameLst>
                                      </p:cBhvr>
                                      <p:to>
                                        <p:strVal val="visible"/>
                                      </p:to>
                                    </p:set>
                                    <p:animEffect transition="in" filter="box(in)">
                                      <p:cBhvr>
                                        <p:cTn id="12" dur="2000"/>
                                        <p:tgtEl>
                                          <p:spTgt spid="46389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63894"/>
                                        </p:tgtEl>
                                        <p:attrNameLst>
                                          <p:attrName>style.visibility</p:attrName>
                                        </p:attrNameLst>
                                      </p:cBhvr>
                                      <p:to>
                                        <p:strVal val="visible"/>
                                      </p:to>
                                    </p:set>
                                    <p:animEffect transition="in" filter="box(in)">
                                      <p:cBhvr>
                                        <p:cTn id="17" dur="2000"/>
                                        <p:tgtEl>
                                          <p:spTgt spid="463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3" grpId="0"/>
      <p:bldP spid="46389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9135" y="0"/>
            <a:ext cx="3934265" cy="342900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53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06240" cy="342900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53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7734" y="0"/>
            <a:ext cx="3934265" cy="342900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5360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7733" y="3545058"/>
            <a:ext cx="3934265" cy="3312942"/>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5360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45057"/>
            <a:ext cx="4206240" cy="3312942"/>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5361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9135" y="3545058"/>
            <a:ext cx="3934265" cy="3312942"/>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801857" y="520505"/>
            <a:ext cx="10199077" cy="11957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a:solidFill>
                  <a:srgbClr val="FF0000"/>
                </a:solidFill>
                <a:latin typeface="Times New Roman" panose="02020603050405020304" pitchFamily="18" charset="0"/>
                <a:cs typeface="Times New Roman" panose="02020603050405020304" pitchFamily="18" charset="0"/>
              </a:rPr>
              <a:t>HOẠT ĐỘNG KINH TẾ </a:t>
            </a:r>
            <a:r>
              <a:rPr lang="en-US" sz="4400" b="1">
                <a:solidFill>
                  <a:srgbClr val="0070C0"/>
                </a:solidFill>
                <a:latin typeface="Times New Roman" panose="02020603050405020304" pitchFamily="18" charset="0"/>
                <a:cs typeface="Times New Roman" panose="02020603050405020304" pitchFamily="18" charset="0"/>
              </a:rPr>
              <a:t>PHÍA ĐÔNG</a:t>
            </a:r>
          </a:p>
        </p:txBody>
      </p:sp>
      <p:sp>
        <p:nvSpPr>
          <p:cNvPr id="12" name="Rectangle 11"/>
          <p:cNvSpPr/>
          <p:nvPr/>
        </p:nvSpPr>
        <p:spPr>
          <a:xfrm>
            <a:off x="954257" y="4543865"/>
            <a:ext cx="10199077" cy="11957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a:solidFill>
                  <a:srgbClr val="FF0000"/>
                </a:solidFill>
                <a:latin typeface="Times New Roman" panose="02020603050405020304" pitchFamily="18" charset="0"/>
                <a:cs typeface="Times New Roman" panose="02020603050405020304" pitchFamily="18" charset="0"/>
              </a:rPr>
              <a:t>HOẠT ĐỘNG KINH TẾ </a:t>
            </a:r>
            <a:r>
              <a:rPr lang="en-US" sz="4400" b="1">
                <a:solidFill>
                  <a:schemeClr val="bg1"/>
                </a:solidFill>
                <a:latin typeface="Times New Roman" panose="02020603050405020304" pitchFamily="18" charset="0"/>
                <a:cs typeface="Times New Roman" panose="02020603050405020304" pitchFamily="18" charset="0"/>
              </a:rPr>
              <a:t>PHÍA TÂY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3603"/>
                                        </p:tgtEl>
                                        <p:attrNameLst>
                                          <p:attrName>style.visibility</p:attrName>
                                        </p:attrNameLst>
                                      </p:cBhvr>
                                      <p:to>
                                        <p:strVal val="visible"/>
                                      </p:to>
                                    </p:set>
                                    <p:animEffect transition="in" filter="box(in)">
                                      <p:cBhvr>
                                        <p:cTn id="7" dur="2000"/>
                                        <p:tgtEl>
                                          <p:spTgt spid="1536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3602"/>
                                        </p:tgtEl>
                                        <p:attrNameLst>
                                          <p:attrName>style.visibility</p:attrName>
                                        </p:attrNameLst>
                                      </p:cBhvr>
                                      <p:to>
                                        <p:strVal val="visible"/>
                                      </p:to>
                                    </p:set>
                                    <p:animEffect transition="in" filter="box(in)">
                                      <p:cBhvr>
                                        <p:cTn id="12" dur="2000"/>
                                        <p:tgtEl>
                                          <p:spTgt spid="15360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53605"/>
                                        </p:tgtEl>
                                        <p:attrNameLst>
                                          <p:attrName>style.visibility</p:attrName>
                                        </p:attrNameLst>
                                      </p:cBhvr>
                                      <p:to>
                                        <p:strVal val="visible"/>
                                      </p:to>
                                    </p:set>
                                    <p:animEffect transition="in" filter="box(in)">
                                      <p:cBhvr>
                                        <p:cTn id="17" dur="2000"/>
                                        <p:tgtEl>
                                          <p:spTgt spid="15360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53607"/>
                                        </p:tgtEl>
                                        <p:attrNameLst>
                                          <p:attrName>style.visibility</p:attrName>
                                        </p:attrNameLst>
                                      </p:cBhvr>
                                      <p:to>
                                        <p:strVal val="visible"/>
                                      </p:to>
                                    </p:set>
                                    <p:animEffect transition="in" filter="box(in)">
                                      <p:cBhvr>
                                        <p:cTn id="22" dur="2000"/>
                                        <p:tgtEl>
                                          <p:spTgt spid="15360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53611"/>
                                        </p:tgtEl>
                                        <p:attrNameLst>
                                          <p:attrName>style.visibility</p:attrName>
                                        </p:attrNameLst>
                                      </p:cBhvr>
                                      <p:to>
                                        <p:strVal val="visible"/>
                                      </p:to>
                                    </p:set>
                                    <p:animEffect transition="in" filter="box(in)">
                                      <p:cBhvr>
                                        <p:cTn id="27" dur="2000"/>
                                        <p:tgtEl>
                                          <p:spTgt spid="15361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53606"/>
                                        </p:tgtEl>
                                        <p:attrNameLst>
                                          <p:attrName>style.visibility</p:attrName>
                                        </p:attrNameLst>
                                      </p:cBhvr>
                                      <p:to>
                                        <p:strVal val="visible"/>
                                      </p:to>
                                    </p:set>
                                    <p:animEffect transition="in" filter="box(in)">
                                      <p:cBhvr>
                                        <p:cTn id="32" dur="2000"/>
                                        <p:tgtEl>
                                          <p:spTgt spid="15360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ox(in)">
                                      <p:cBhvr>
                                        <p:cTn id="37" dur="20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ox(in)">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81000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177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0"/>
            <a:ext cx="6019800" cy="381000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177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886200"/>
            <a:ext cx="6019800" cy="297180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1776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41750"/>
            <a:ext cx="6096000" cy="301625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117768" name="Rectangle 8"/>
          <p:cNvSpPr>
            <a:spLocks noChangeArrowheads="1"/>
          </p:cNvSpPr>
          <p:nvPr/>
        </p:nvSpPr>
        <p:spPr bwMode="auto">
          <a:xfrm>
            <a:off x="7371470" y="3429000"/>
            <a:ext cx="3291841" cy="412750"/>
          </a:xfrm>
          <a:prstGeom prst="rect">
            <a:avLst/>
          </a:prstGeom>
          <a:solidFill>
            <a:schemeClr val="bg1"/>
          </a:solidFill>
          <a:ln w="9525">
            <a:solidFill>
              <a:schemeClr val="hlink"/>
            </a:solidFill>
            <a:miter lim="800000"/>
          </a:ln>
        </p:spPr>
        <p:txBody>
          <a:bodyPr anchor="b"/>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0"/>
              </a:spcBef>
              <a:buFontTx/>
              <a:buNone/>
            </a:pPr>
            <a:r>
              <a:rPr lang="en-US" altLang="en-US" sz="2400" b="1">
                <a:solidFill>
                  <a:srgbClr val="FF0066"/>
                </a:solidFill>
                <a:latin typeface="Times New Roman" panose="02020603050405020304" pitchFamily="18" charset="0"/>
              </a:rPr>
              <a:t>D</a:t>
            </a:r>
            <a:r>
              <a:rPr lang="en-US" altLang="en-US" sz="2400" b="1">
                <a:solidFill>
                  <a:srgbClr val="FF0066"/>
                </a:solidFill>
              </a:rPr>
              <a:t>©</a:t>
            </a:r>
            <a:r>
              <a:rPr lang="en-US" altLang="en-US" sz="2400" b="1">
                <a:solidFill>
                  <a:srgbClr val="FF0066"/>
                </a:solidFill>
                <a:latin typeface="Times New Roman" panose="02020603050405020304" pitchFamily="18" charset="0"/>
              </a:rPr>
              <a:t>n t</a:t>
            </a:r>
            <a:r>
              <a:rPr lang="en-US" altLang="en-US" sz="2400" b="1">
                <a:solidFill>
                  <a:srgbClr val="FF0066"/>
                </a:solidFill>
              </a:rPr>
              <a:t>é</a:t>
            </a:r>
            <a:r>
              <a:rPr lang="en-US" altLang="en-US" sz="2400" b="1">
                <a:solidFill>
                  <a:srgbClr val="FF0066"/>
                </a:solidFill>
                <a:latin typeface="Times New Roman" panose="02020603050405020304" pitchFamily="18" charset="0"/>
              </a:rPr>
              <a:t>c Ê </a:t>
            </a:r>
            <a:r>
              <a:rPr lang="en-US" altLang="en-US" sz="2400" b="1">
                <a:solidFill>
                  <a:srgbClr val="FF0066"/>
                </a:solidFill>
              </a:rPr>
              <a:t>®</a:t>
            </a:r>
            <a:r>
              <a:rPr lang="en-US" altLang="en-US" sz="2400" b="1">
                <a:solidFill>
                  <a:srgbClr val="FF0066"/>
                </a:solidFill>
                <a:latin typeface="Times New Roman" panose="02020603050405020304" pitchFamily="18" charset="0"/>
              </a:rPr>
              <a:t>ê</a:t>
            </a:r>
          </a:p>
        </p:txBody>
      </p:sp>
      <p:sp>
        <p:nvSpPr>
          <p:cNvPr id="117769" name="Rectangle 9"/>
          <p:cNvSpPr>
            <a:spLocks noChangeArrowheads="1"/>
          </p:cNvSpPr>
          <p:nvPr/>
        </p:nvSpPr>
        <p:spPr bwMode="auto">
          <a:xfrm>
            <a:off x="7709095" y="6477000"/>
            <a:ext cx="3953021" cy="381000"/>
          </a:xfrm>
          <a:prstGeom prst="rect">
            <a:avLst/>
          </a:prstGeom>
          <a:solidFill>
            <a:schemeClr val="bg1"/>
          </a:solidFill>
          <a:ln>
            <a:noFill/>
          </a:ln>
        </p:spPr>
        <p:txBody>
          <a:bodyPr anchor="b"/>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0"/>
              </a:spcBef>
              <a:buFontTx/>
              <a:buNone/>
            </a:pPr>
            <a:r>
              <a:rPr lang="en-US" altLang="en-US" sz="2400" b="1">
                <a:solidFill>
                  <a:srgbClr val="FF0000"/>
                </a:solidFill>
                <a:latin typeface="Times New Roman" panose="02020603050405020304" pitchFamily="18" charset="0"/>
              </a:rPr>
              <a:t>D</a:t>
            </a:r>
            <a:r>
              <a:rPr lang="en-US" altLang="en-US" sz="2400" b="1">
                <a:solidFill>
                  <a:srgbClr val="FF0000"/>
                </a:solidFill>
              </a:rPr>
              <a:t>©</a:t>
            </a:r>
            <a:r>
              <a:rPr lang="en-US" altLang="en-US" sz="2400" b="1">
                <a:solidFill>
                  <a:srgbClr val="FF0000"/>
                </a:solidFill>
                <a:latin typeface="Times New Roman" panose="02020603050405020304" pitchFamily="18" charset="0"/>
              </a:rPr>
              <a:t>n t</a:t>
            </a:r>
            <a:r>
              <a:rPr lang="en-US" altLang="en-US" sz="2400" b="1">
                <a:solidFill>
                  <a:srgbClr val="FF0000"/>
                </a:solidFill>
              </a:rPr>
              <a:t>é</a:t>
            </a:r>
            <a:r>
              <a:rPr lang="en-US" altLang="en-US" sz="2400" b="1">
                <a:solidFill>
                  <a:srgbClr val="FF0000"/>
                </a:solidFill>
                <a:latin typeface="Times New Roman" panose="02020603050405020304" pitchFamily="18" charset="0"/>
              </a:rPr>
              <a:t>c Gia rai</a:t>
            </a:r>
          </a:p>
        </p:txBody>
      </p:sp>
      <p:sp>
        <p:nvSpPr>
          <p:cNvPr id="117770" name="Rectangle 10"/>
          <p:cNvSpPr>
            <a:spLocks noChangeArrowheads="1"/>
          </p:cNvSpPr>
          <p:nvPr/>
        </p:nvSpPr>
        <p:spPr bwMode="auto">
          <a:xfrm>
            <a:off x="1097280" y="6477000"/>
            <a:ext cx="3550920" cy="381000"/>
          </a:xfrm>
          <a:prstGeom prst="rect">
            <a:avLst/>
          </a:prstGeom>
          <a:solidFill>
            <a:schemeClr val="bg1"/>
          </a:solidFill>
          <a:ln>
            <a:noFill/>
          </a:ln>
        </p:spPr>
        <p:txBody>
          <a:bodyPr anchor="b"/>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0"/>
              </a:spcBef>
              <a:buFontTx/>
              <a:buNone/>
            </a:pPr>
            <a:r>
              <a:rPr lang="en-US" altLang="en-US" sz="2400" b="1">
                <a:solidFill>
                  <a:srgbClr val="CC0000"/>
                </a:solidFill>
                <a:latin typeface="Times New Roman" panose="02020603050405020304" pitchFamily="18" charset="0"/>
              </a:rPr>
              <a:t>D</a:t>
            </a:r>
            <a:r>
              <a:rPr lang="en-US" altLang="en-US" sz="2400" b="1">
                <a:solidFill>
                  <a:srgbClr val="CC0000"/>
                </a:solidFill>
              </a:rPr>
              <a:t>©</a:t>
            </a:r>
            <a:r>
              <a:rPr lang="en-US" altLang="en-US" sz="2400" b="1">
                <a:solidFill>
                  <a:srgbClr val="CC0000"/>
                </a:solidFill>
                <a:latin typeface="Times New Roman" panose="02020603050405020304" pitchFamily="18" charset="0"/>
              </a:rPr>
              <a:t>n t</a:t>
            </a:r>
            <a:r>
              <a:rPr lang="en-US" altLang="en-US" sz="2400" b="1">
                <a:solidFill>
                  <a:srgbClr val="CC0000"/>
                </a:solidFill>
              </a:rPr>
              <a:t>é</a:t>
            </a:r>
            <a:r>
              <a:rPr lang="en-US" altLang="en-US" sz="2400" b="1">
                <a:solidFill>
                  <a:srgbClr val="CC0000"/>
                </a:solidFill>
                <a:latin typeface="Times New Roman" panose="02020603050405020304" pitchFamily="18" charset="0"/>
              </a:rPr>
              <a:t>c Chăm       </a:t>
            </a:r>
          </a:p>
        </p:txBody>
      </p:sp>
      <p:sp>
        <p:nvSpPr>
          <p:cNvPr id="117772" name="Rectangle 12"/>
          <p:cNvSpPr>
            <a:spLocks noChangeArrowheads="1"/>
          </p:cNvSpPr>
          <p:nvPr/>
        </p:nvSpPr>
        <p:spPr bwMode="auto">
          <a:xfrm>
            <a:off x="1097280" y="3429000"/>
            <a:ext cx="3249637" cy="381000"/>
          </a:xfrm>
          <a:prstGeom prst="rect">
            <a:avLst/>
          </a:prstGeom>
          <a:solidFill>
            <a:schemeClr val="bg1"/>
          </a:solidFill>
          <a:ln w="9525">
            <a:noFill/>
            <a:miter lim="800000"/>
          </a:ln>
        </p:spPr>
        <p:txBody>
          <a:bodyPr anchor="b"/>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a:spcBef>
                <a:spcPct val="0"/>
              </a:spcBef>
              <a:buFontTx/>
              <a:buNone/>
            </a:pPr>
            <a:r>
              <a:rPr lang="en-US" altLang="en-US" sz="2400" b="1">
                <a:solidFill>
                  <a:srgbClr val="FF0000"/>
                </a:solidFill>
                <a:latin typeface="Times New Roman" panose="02020603050405020304" pitchFamily="18" charset="0"/>
              </a:rPr>
              <a:t>D</a:t>
            </a:r>
            <a:r>
              <a:rPr lang="en-US" altLang="en-US" sz="2400" b="1">
                <a:solidFill>
                  <a:srgbClr val="FF0000"/>
                </a:solidFill>
              </a:rPr>
              <a:t>©</a:t>
            </a:r>
            <a:r>
              <a:rPr lang="en-US" altLang="en-US" sz="2400" b="1">
                <a:solidFill>
                  <a:srgbClr val="FF0000"/>
                </a:solidFill>
                <a:latin typeface="Times New Roman" panose="02020603050405020304" pitchFamily="18" charset="0"/>
              </a:rPr>
              <a:t>n t</a:t>
            </a:r>
            <a:r>
              <a:rPr lang="en-US" altLang="en-US" sz="2400" b="1">
                <a:solidFill>
                  <a:srgbClr val="FF0000"/>
                </a:solidFill>
              </a:rPr>
              <a:t>é</a:t>
            </a:r>
            <a:r>
              <a:rPr lang="en-US" altLang="en-US" sz="2400" b="1">
                <a:solidFill>
                  <a:srgbClr val="FF0000"/>
                </a:solidFill>
                <a:latin typeface="Times New Roman" panose="02020603050405020304" pitchFamily="18" charset="0"/>
              </a:rPr>
              <a:t>c Cơ tu</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7763"/>
                                        </p:tgtEl>
                                        <p:attrNameLst>
                                          <p:attrName>style.visibility</p:attrName>
                                        </p:attrNameLst>
                                      </p:cBhvr>
                                      <p:to>
                                        <p:strVal val="visible"/>
                                      </p:to>
                                    </p:set>
                                    <p:animEffect transition="in" filter="box(in)">
                                      <p:cBhvr>
                                        <p:cTn id="7" dur="2000"/>
                                        <p:tgtEl>
                                          <p:spTgt spid="11776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17764"/>
                                        </p:tgtEl>
                                        <p:attrNameLst>
                                          <p:attrName>style.visibility</p:attrName>
                                        </p:attrNameLst>
                                      </p:cBhvr>
                                      <p:to>
                                        <p:strVal val="visible"/>
                                      </p:to>
                                    </p:set>
                                    <p:animEffect transition="in" filter="box(in)">
                                      <p:cBhvr>
                                        <p:cTn id="12" dur="2000"/>
                                        <p:tgtEl>
                                          <p:spTgt spid="11776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17767"/>
                                        </p:tgtEl>
                                        <p:attrNameLst>
                                          <p:attrName>style.visibility</p:attrName>
                                        </p:attrNameLst>
                                      </p:cBhvr>
                                      <p:to>
                                        <p:strVal val="visible"/>
                                      </p:to>
                                    </p:set>
                                    <p:animEffect transition="in" filter="box(in)">
                                      <p:cBhvr>
                                        <p:cTn id="17" dur="2000"/>
                                        <p:tgtEl>
                                          <p:spTgt spid="11776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17765"/>
                                        </p:tgtEl>
                                        <p:attrNameLst>
                                          <p:attrName>style.visibility</p:attrName>
                                        </p:attrNameLst>
                                      </p:cBhvr>
                                      <p:to>
                                        <p:strVal val="visible"/>
                                      </p:to>
                                    </p:set>
                                    <p:animEffect transition="in" filter="box(in)">
                                      <p:cBhvr>
                                        <p:cTn id="22" dur="2000"/>
                                        <p:tgtEl>
                                          <p:spTgt spid="11776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17772"/>
                                        </p:tgtEl>
                                        <p:attrNameLst>
                                          <p:attrName>style.visibility</p:attrName>
                                        </p:attrNameLst>
                                      </p:cBhvr>
                                      <p:to>
                                        <p:strVal val="visible"/>
                                      </p:to>
                                    </p:set>
                                    <p:animEffect transition="in" filter="box(in)">
                                      <p:cBhvr>
                                        <p:cTn id="27" dur="2000"/>
                                        <p:tgtEl>
                                          <p:spTgt spid="11777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17768"/>
                                        </p:tgtEl>
                                        <p:attrNameLst>
                                          <p:attrName>style.visibility</p:attrName>
                                        </p:attrNameLst>
                                      </p:cBhvr>
                                      <p:to>
                                        <p:strVal val="visible"/>
                                      </p:to>
                                    </p:set>
                                    <p:animEffect transition="in" filter="box(in)">
                                      <p:cBhvr>
                                        <p:cTn id="32" dur="2000"/>
                                        <p:tgtEl>
                                          <p:spTgt spid="11776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17770"/>
                                        </p:tgtEl>
                                        <p:attrNameLst>
                                          <p:attrName>style.visibility</p:attrName>
                                        </p:attrNameLst>
                                      </p:cBhvr>
                                      <p:to>
                                        <p:strVal val="visible"/>
                                      </p:to>
                                    </p:set>
                                    <p:animEffect transition="in" filter="box(in)">
                                      <p:cBhvr>
                                        <p:cTn id="37" dur="2000"/>
                                        <p:tgtEl>
                                          <p:spTgt spid="11777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17769"/>
                                        </p:tgtEl>
                                        <p:attrNameLst>
                                          <p:attrName>style.visibility</p:attrName>
                                        </p:attrNameLst>
                                      </p:cBhvr>
                                      <p:to>
                                        <p:strVal val="visible"/>
                                      </p:to>
                                    </p:set>
                                    <p:animEffect transition="in" filter="box(in)">
                                      <p:cBhvr>
                                        <p:cTn id="42" dur="2000"/>
                                        <p:tgtEl>
                                          <p:spTgt spid="117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8" grpId="0" animBg="1"/>
      <p:bldP spid="117769" grpId="0" animBg="1"/>
      <p:bldP spid="117770" grpId="0" animBg="1"/>
      <p:bldP spid="11777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tải xuống (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992837" cy="678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2" descr="tải xuống (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0"/>
            <a:ext cx="6096001" cy="678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4"/>
          <p:cNvSpPr txBox="1">
            <a:spLocks noChangeArrowheads="1"/>
          </p:cNvSpPr>
          <p:nvPr/>
        </p:nvSpPr>
        <p:spPr bwMode="auto">
          <a:xfrm>
            <a:off x="3429000" y="76603"/>
            <a:ext cx="2381754" cy="525638"/>
          </a:xfrm>
          <a:prstGeom prst="rect">
            <a:avLst/>
          </a:prstGeom>
          <a:noFill/>
          <a:ln w="9525">
            <a:noFill/>
            <a:miter lim="800000"/>
          </a:ln>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2730" b="1">
                <a:solidFill>
                  <a:schemeClr val="bg1"/>
                </a:solidFill>
                <a:latin typeface="Times New Roman" panose="02020603050405020304" pitchFamily="18" charset="0"/>
                <a:cs typeface="Times New Roman" panose="02020603050405020304" pitchFamily="18" charset="0"/>
              </a:rPr>
              <a:t>Người Ê-đê</a:t>
            </a:r>
          </a:p>
        </p:txBody>
      </p:sp>
      <p:sp>
        <p:nvSpPr>
          <p:cNvPr id="51207" name="TextBox 6"/>
          <p:cNvSpPr txBox="1">
            <a:spLocks noChangeArrowheads="1"/>
          </p:cNvSpPr>
          <p:nvPr/>
        </p:nvSpPr>
        <p:spPr bwMode="auto">
          <a:xfrm>
            <a:off x="9377841" y="76603"/>
            <a:ext cx="2476500" cy="525638"/>
          </a:xfrm>
          <a:prstGeom prst="rect">
            <a:avLst/>
          </a:prstGeom>
          <a:noFill/>
          <a:ln w="9525">
            <a:noFill/>
            <a:miter lim="800000"/>
          </a:ln>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2730" b="1">
                <a:solidFill>
                  <a:schemeClr val="bg1"/>
                </a:solidFill>
                <a:latin typeface="Times New Roman" panose="02020603050405020304" pitchFamily="18" charset="0"/>
                <a:cs typeface="Times New Roman" panose="02020603050405020304" pitchFamily="18" charset="0"/>
              </a:rPr>
              <a:t>Người Ba-na</a:t>
            </a:r>
          </a:p>
        </p:txBody>
      </p:sp>
    </p:spTree>
  </p:cSld>
  <p:clrMapOvr>
    <a:masterClrMapping/>
  </p:clrMapOvr>
  <p:transition spd="med">
    <p:plus/>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txBox="1">
            <a:spLocks noGrp="1"/>
          </p:cNvSpPr>
          <p:nvPr/>
        </p:nvSpPr>
        <p:spPr bwMode="auto">
          <a:xfrm>
            <a:off x="8572501" y="6245175"/>
            <a:ext cx="2667000" cy="47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r" eaLnBrk="1" hangingPunct="1">
              <a:spcBef>
                <a:spcPct val="0"/>
              </a:spcBef>
              <a:buFontTx/>
              <a:buNone/>
            </a:pPr>
            <a:fld id="{4CCA2F14-929A-4EF1-8E72-85AFB8C4993B}" type="slidenum">
              <a:rPr lang="en-US" altLang="en-US" sz="1585"/>
              <a:t>5</a:t>
            </a:fld>
            <a:endParaRPr lang="en-US" altLang="en-US" sz="1585"/>
          </a:p>
        </p:txBody>
      </p:sp>
      <p:sp>
        <p:nvSpPr>
          <p:cNvPr id="6148" name="Text Box 4"/>
          <p:cNvSpPr txBox="1">
            <a:spLocks noChangeArrowheads="1"/>
          </p:cNvSpPr>
          <p:nvPr/>
        </p:nvSpPr>
        <p:spPr bwMode="auto">
          <a:xfrm>
            <a:off x="381000" y="0"/>
            <a:ext cx="11430000" cy="594118"/>
          </a:xfrm>
          <a:prstGeom prst="rect">
            <a:avLst/>
          </a:prstGeom>
          <a:noFill/>
          <a:ln>
            <a:noFill/>
          </a:ln>
        </p:spPr>
        <p:txBody>
          <a:bodyPr lIns="104503" tIns="52251" rIns="104503" bIns="52251">
            <a:spAutoFit/>
          </a:bodyPr>
          <a:lstStyle>
            <a:lvl1pPr eaLnBrk="0" hangingPunct="0">
              <a:defRPr sz="2400">
                <a:solidFill>
                  <a:srgbClr val="0066FF"/>
                </a:solidFill>
                <a:latin typeface="Times New Roman" panose="02020603050405020304" pitchFamily="18" charset="0"/>
              </a:defRPr>
            </a:lvl1pPr>
            <a:lvl2pPr marL="742950" indent="-285750" eaLnBrk="0" hangingPunct="0">
              <a:defRPr sz="2400">
                <a:solidFill>
                  <a:srgbClr val="0066FF"/>
                </a:solidFill>
                <a:latin typeface="Times New Roman" panose="02020603050405020304" pitchFamily="18" charset="0"/>
              </a:defRPr>
            </a:lvl2pPr>
            <a:lvl3pPr marL="1143000" indent="-228600" eaLnBrk="0" hangingPunct="0">
              <a:defRPr sz="2400">
                <a:solidFill>
                  <a:srgbClr val="0066FF"/>
                </a:solidFill>
                <a:latin typeface="Times New Roman" panose="02020603050405020304" pitchFamily="18" charset="0"/>
              </a:defRPr>
            </a:lvl3pPr>
            <a:lvl4pPr marL="1600200" indent="-228600" eaLnBrk="0" hangingPunct="0">
              <a:defRPr sz="2400">
                <a:solidFill>
                  <a:srgbClr val="0066FF"/>
                </a:solidFill>
                <a:latin typeface="Times New Roman" panose="02020603050405020304" pitchFamily="18" charset="0"/>
              </a:defRPr>
            </a:lvl4pPr>
            <a:lvl5pPr marL="2057400" indent="-228600" eaLnBrk="0" hangingPunct="0">
              <a:defRPr sz="2400">
                <a:solidFill>
                  <a:srgbClr val="0066FF"/>
                </a:solidFill>
                <a:latin typeface="Times New Roman" panose="02020603050405020304" pitchFamily="18" charset="0"/>
              </a:defRPr>
            </a:lvl5pPr>
            <a:lvl6pPr marL="2514600" indent="-228600" eaLnBrk="0" fontAlgn="base" hangingPunct="0">
              <a:spcBef>
                <a:spcPct val="0"/>
              </a:spcBef>
              <a:spcAft>
                <a:spcPct val="0"/>
              </a:spcAft>
              <a:defRPr sz="2400">
                <a:solidFill>
                  <a:srgbClr val="0066FF"/>
                </a:solidFill>
                <a:latin typeface="Times New Roman" panose="02020603050405020304" pitchFamily="18" charset="0"/>
              </a:defRPr>
            </a:lvl6pPr>
            <a:lvl7pPr marL="2971800" indent="-228600" eaLnBrk="0" fontAlgn="base" hangingPunct="0">
              <a:spcBef>
                <a:spcPct val="0"/>
              </a:spcBef>
              <a:spcAft>
                <a:spcPct val="0"/>
              </a:spcAft>
              <a:defRPr sz="2400">
                <a:solidFill>
                  <a:srgbClr val="0066FF"/>
                </a:solidFill>
                <a:latin typeface="Times New Roman" panose="02020603050405020304" pitchFamily="18" charset="0"/>
              </a:defRPr>
            </a:lvl7pPr>
            <a:lvl8pPr marL="3429000" indent="-228600" eaLnBrk="0" fontAlgn="base" hangingPunct="0">
              <a:spcBef>
                <a:spcPct val="0"/>
              </a:spcBef>
              <a:spcAft>
                <a:spcPct val="0"/>
              </a:spcAft>
              <a:defRPr sz="2400">
                <a:solidFill>
                  <a:srgbClr val="0066FF"/>
                </a:solidFill>
                <a:latin typeface="Times New Roman" panose="02020603050405020304" pitchFamily="18" charset="0"/>
              </a:defRPr>
            </a:lvl8pPr>
            <a:lvl9pPr marL="3886200" indent="-228600" eaLnBrk="0" fontAlgn="base" hangingPunct="0">
              <a:spcBef>
                <a:spcPct val="0"/>
              </a:spcBef>
              <a:spcAft>
                <a:spcPct val="0"/>
              </a:spcAft>
              <a:defRPr sz="2400">
                <a:solidFill>
                  <a:srgbClr val="0066FF"/>
                </a:solidFill>
                <a:latin typeface="Times New Roman" panose="02020603050405020304" pitchFamily="18" charset="0"/>
              </a:defRPr>
            </a:lvl9pPr>
          </a:lstStyle>
          <a:p>
            <a:pPr algn="ctr">
              <a:spcBef>
                <a:spcPct val="50000"/>
              </a:spcBef>
              <a:defRPr/>
            </a:pPr>
            <a:r>
              <a:rPr lang="en-US" sz="3175" b="1" u="sng" dirty="0" err="1">
                <a:solidFill>
                  <a:srgbClr val="FF0000"/>
                </a:solidFill>
                <a:effectLst>
                  <a:outerShdw blurRad="38100" dist="38100" dir="2700000" algn="tl">
                    <a:srgbClr val="C0C0C0"/>
                  </a:outerShdw>
                </a:effectLst>
              </a:rPr>
              <a:t>Bài</a:t>
            </a:r>
            <a:r>
              <a:rPr lang="en-US" sz="3175" b="1" u="sng" dirty="0">
                <a:solidFill>
                  <a:srgbClr val="FF0000"/>
                </a:solidFill>
                <a:effectLst>
                  <a:outerShdw blurRad="38100" dist="38100" dir="2700000" algn="tl">
                    <a:srgbClr val="C0C0C0"/>
                  </a:outerShdw>
                </a:effectLst>
                <a:latin typeface=".VnTime" panose="020B7200000000000000" pitchFamily="34" charset="0"/>
              </a:rPr>
              <a:t> 25</a:t>
            </a:r>
            <a:r>
              <a:rPr lang="en-US" sz="3175" b="1" dirty="0">
                <a:solidFill>
                  <a:srgbClr val="FF0000"/>
                </a:solidFill>
                <a:effectLst>
                  <a:outerShdw blurRad="38100" dist="38100" dir="2700000" algn="tl">
                    <a:srgbClr val="C0C0C0"/>
                  </a:outerShdw>
                </a:effectLst>
                <a:latin typeface=".VnTime" panose="020B7200000000000000" pitchFamily="34" charset="0"/>
              </a:rPr>
              <a:t> : VÙNG DUY</a:t>
            </a:r>
            <a:r>
              <a:rPr lang="en-US" sz="3175" b="1" dirty="0">
                <a:solidFill>
                  <a:srgbClr val="FF0000"/>
                </a:solidFill>
                <a:effectLst>
                  <a:outerShdw blurRad="38100" dist="38100" dir="2700000" algn="tl">
                    <a:srgbClr val="C0C0C0"/>
                  </a:outerShdw>
                </a:effectLst>
              </a:rPr>
              <a:t>Ê</a:t>
            </a:r>
            <a:r>
              <a:rPr lang="en-US" sz="3175" b="1" dirty="0">
                <a:solidFill>
                  <a:srgbClr val="FF0000"/>
                </a:solidFill>
                <a:effectLst>
                  <a:outerShdw blurRad="38100" dist="38100" dir="2700000" algn="tl">
                    <a:srgbClr val="C0C0C0"/>
                  </a:outerShdw>
                </a:effectLst>
                <a:latin typeface=".VnTime" panose="020B7200000000000000" pitchFamily="34" charset="0"/>
              </a:rPr>
              <a:t>N HẢI NAM TRUNG BỘ</a:t>
            </a:r>
            <a:endParaRPr lang="en-US" sz="3175" b="1" dirty="0">
              <a:solidFill>
                <a:srgbClr val="FF0000"/>
              </a:solidFill>
              <a:effectLst>
                <a:outerShdw blurRad="38100" dist="38100" dir="2700000" algn="tl">
                  <a:srgbClr val="C0C0C0"/>
                </a:outerShdw>
              </a:effectLst>
            </a:endParaRPr>
          </a:p>
        </p:txBody>
      </p:sp>
      <p:sp>
        <p:nvSpPr>
          <p:cNvPr id="8196" name="Freeform 8"/>
          <p:cNvSpPr/>
          <p:nvPr/>
        </p:nvSpPr>
        <p:spPr bwMode="auto">
          <a:xfrm>
            <a:off x="7292421" y="1600603"/>
            <a:ext cx="571500" cy="121961"/>
          </a:xfrm>
          <a:custGeom>
            <a:avLst/>
            <a:gdLst>
              <a:gd name="T0" fmla="*/ 0 w 288"/>
              <a:gd name="T1" fmla="*/ 0 h 77"/>
              <a:gd name="T2" fmla="*/ 2147483646 w 288"/>
              <a:gd name="T3" fmla="*/ 2147483646 h 77"/>
              <a:gd name="T4" fmla="*/ 2147483646 w 288"/>
              <a:gd name="T5" fmla="*/ 2147483646 h 77"/>
              <a:gd name="T6" fmla="*/ 2147483646 w 288"/>
              <a:gd name="T7" fmla="*/ 2147483646 h 77"/>
              <a:gd name="T8" fmla="*/ 2147483646 w 288"/>
              <a:gd name="T9" fmla="*/ 2147483646 h 77"/>
              <a:gd name="T10" fmla="*/ 0 60000 65536"/>
              <a:gd name="T11" fmla="*/ 0 60000 65536"/>
              <a:gd name="T12" fmla="*/ 0 60000 65536"/>
              <a:gd name="T13" fmla="*/ 0 60000 65536"/>
              <a:gd name="T14" fmla="*/ 0 60000 65536"/>
              <a:gd name="T15" fmla="*/ 0 w 288"/>
              <a:gd name="T16" fmla="*/ 0 h 77"/>
              <a:gd name="T17" fmla="*/ 288 w 288"/>
              <a:gd name="T18" fmla="*/ 77 h 77"/>
            </a:gdLst>
            <a:ahLst/>
            <a:cxnLst>
              <a:cxn ang="T10">
                <a:pos x="T0" y="T1"/>
              </a:cxn>
              <a:cxn ang="T11">
                <a:pos x="T2" y="T3"/>
              </a:cxn>
              <a:cxn ang="T12">
                <a:pos x="T4" y="T5"/>
              </a:cxn>
              <a:cxn ang="T13">
                <a:pos x="T6" y="T7"/>
              </a:cxn>
              <a:cxn ang="T14">
                <a:pos x="T8" y="T9"/>
              </a:cxn>
            </a:cxnLst>
            <a:rect l="T15" t="T16" r="T17" b="T18"/>
            <a:pathLst>
              <a:path w="288" h="77">
                <a:moveTo>
                  <a:pt x="0" y="0"/>
                </a:moveTo>
                <a:cubicBezTo>
                  <a:pt x="12" y="3"/>
                  <a:pt x="26" y="1"/>
                  <a:pt x="36" y="9"/>
                </a:cubicBezTo>
                <a:cubicBezTo>
                  <a:pt x="43" y="15"/>
                  <a:pt x="37" y="31"/>
                  <a:pt x="45" y="36"/>
                </a:cubicBezTo>
                <a:cubicBezTo>
                  <a:pt x="61" y="45"/>
                  <a:pt x="81" y="41"/>
                  <a:pt x="99" y="45"/>
                </a:cubicBezTo>
                <a:cubicBezTo>
                  <a:pt x="228" y="77"/>
                  <a:pt x="58" y="63"/>
                  <a:pt x="288" y="63"/>
                </a:cubicBezTo>
              </a:path>
            </a:pathLst>
          </a:custGeom>
          <a:noFill/>
          <a:ln w="38100">
            <a:solidFill>
              <a:srgbClr val="FF0000"/>
            </a:solidFill>
            <a:round/>
          </a:ln>
          <a:extLst>
            <a:ext uri="{909E8E84-426E-40DD-AFC4-6F175D3DCCD1}">
              <a14:hiddenFill xmlns:a14="http://schemas.microsoft.com/office/drawing/2010/main">
                <a:solidFill>
                  <a:srgbClr val="FFFFFF"/>
                </a:solidFill>
              </a14:hiddenFill>
            </a:ext>
          </a:extLst>
        </p:spPr>
        <p:txBody>
          <a:bodyPr lIns="104503" tIns="52251" rIns="104503" bIns="52251"/>
          <a:lstStyle/>
          <a:p>
            <a:endParaRPr lang="en-US" sz="1145"/>
          </a:p>
        </p:txBody>
      </p:sp>
      <p:sp>
        <p:nvSpPr>
          <p:cNvPr id="8197" name="Freeform 9"/>
          <p:cNvSpPr/>
          <p:nvPr/>
        </p:nvSpPr>
        <p:spPr bwMode="auto">
          <a:xfrm>
            <a:off x="7738937" y="2086429"/>
            <a:ext cx="714627" cy="356810"/>
          </a:xfrm>
          <a:custGeom>
            <a:avLst/>
            <a:gdLst>
              <a:gd name="T0" fmla="*/ 0 w 360"/>
              <a:gd name="T1" fmla="*/ 2147483646 h 225"/>
              <a:gd name="T2" fmla="*/ 2147483646 w 360"/>
              <a:gd name="T3" fmla="*/ 2147483646 h 225"/>
              <a:gd name="T4" fmla="*/ 2147483646 w 360"/>
              <a:gd name="T5" fmla="*/ 2147483646 h 225"/>
              <a:gd name="T6" fmla="*/ 2147483646 w 360"/>
              <a:gd name="T7" fmla="*/ 2147483646 h 225"/>
              <a:gd name="T8" fmla="*/ 2147483646 w 360"/>
              <a:gd name="T9" fmla="*/ 2147483646 h 225"/>
              <a:gd name="T10" fmla="*/ 2147483646 w 360"/>
              <a:gd name="T11" fmla="*/ 0 h 225"/>
              <a:gd name="T12" fmla="*/ 0 60000 65536"/>
              <a:gd name="T13" fmla="*/ 0 60000 65536"/>
              <a:gd name="T14" fmla="*/ 0 60000 65536"/>
              <a:gd name="T15" fmla="*/ 0 60000 65536"/>
              <a:gd name="T16" fmla="*/ 0 60000 65536"/>
              <a:gd name="T17" fmla="*/ 0 60000 65536"/>
              <a:gd name="T18" fmla="*/ 0 w 360"/>
              <a:gd name="T19" fmla="*/ 0 h 225"/>
              <a:gd name="T20" fmla="*/ 360 w 360"/>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360" h="225">
                <a:moveTo>
                  <a:pt x="0" y="225"/>
                </a:moveTo>
                <a:cubicBezTo>
                  <a:pt x="9" y="198"/>
                  <a:pt x="21" y="172"/>
                  <a:pt x="27" y="144"/>
                </a:cubicBezTo>
                <a:cubicBezTo>
                  <a:pt x="30" y="129"/>
                  <a:pt x="26" y="111"/>
                  <a:pt x="36" y="99"/>
                </a:cubicBezTo>
                <a:cubicBezTo>
                  <a:pt x="50" y="82"/>
                  <a:pt x="77" y="83"/>
                  <a:pt x="99" y="81"/>
                </a:cubicBezTo>
                <a:cubicBezTo>
                  <a:pt x="165" y="76"/>
                  <a:pt x="231" y="75"/>
                  <a:pt x="297" y="72"/>
                </a:cubicBezTo>
                <a:cubicBezTo>
                  <a:pt x="359" y="51"/>
                  <a:pt x="360" y="66"/>
                  <a:pt x="360" y="0"/>
                </a:cubicBezTo>
              </a:path>
            </a:pathLst>
          </a:custGeom>
          <a:noFill/>
          <a:ln w="38100">
            <a:solidFill>
              <a:srgbClr val="FF0000"/>
            </a:solidFill>
            <a:round/>
          </a:ln>
          <a:extLst>
            <a:ext uri="{909E8E84-426E-40DD-AFC4-6F175D3DCCD1}">
              <a14:hiddenFill xmlns:a14="http://schemas.microsoft.com/office/drawing/2010/main">
                <a:solidFill>
                  <a:srgbClr val="FFFFFF"/>
                </a:solidFill>
              </a14:hiddenFill>
            </a:ext>
          </a:extLst>
        </p:spPr>
        <p:txBody>
          <a:bodyPr lIns="104503" tIns="52251" rIns="104503" bIns="52251"/>
          <a:lstStyle/>
          <a:p>
            <a:endParaRPr lang="en-US" sz="1145"/>
          </a:p>
        </p:txBody>
      </p:sp>
      <p:sp>
        <p:nvSpPr>
          <p:cNvPr id="8198" name="Freeform 10"/>
          <p:cNvSpPr/>
          <p:nvPr/>
        </p:nvSpPr>
        <p:spPr bwMode="auto">
          <a:xfrm>
            <a:off x="8238873" y="2684135"/>
            <a:ext cx="589643" cy="173365"/>
          </a:xfrm>
          <a:custGeom>
            <a:avLst/>
            <a:gdLst>
              <a:gd name="T0" fmla="*/ 0 w 297"/>
              <a:gd name="T1" fmla="*/ 2147483646 h 109"/>
              <a:gd name="T2" fmla="*/ 2147483646 w 297"/>
              <a:gd name="T3" fmla="*/ 2147483646 h 109"/>
              <a:gd name="T4" fmla="*/ 2147483646 w 297"/>
              <a:gd name="T5" fmla="*/ 2147483646 h 109"/>
              <a:gd name="T6" fmla="*/ 0 60000 65536"/>
              <a:gd name="T7" fmla="*/ 0 60000 65536"/>
              <a:gd name="T8" fmla="*/ 0 60000 65536"/>
              <a:gd name="T9" fmla="*/ 0 w 297"/>
              <a:gd name="T10" fmla="*/ 0 h 109"/>
              <a:gd name="T11" fmla="*/ 297 w 297"/>
              <a:gd name="T12" fmla="*/ 109 h 109"/>
            </a:gdLst>
            <a:ahLst/>
            <a:cxnLst>
              <a:cxn ang="T6">
                <a:pos x="T0" y="T1"/>
              </a:cxn>
              <a:cxn ang="T7">
                <a:pos x="T2" y="T3"/>
              </a:cxn>
              <a:cxn ang="T8">
                <a:pos x="T4" y="T5"/>
              </a:cxn>
            </a:cxnLst>
            <a:rect l="T9" t="T10" r="T11" b="T12"/>
            <a:pathLst>
              <a:path w="297" h="109">
                <a:moveTo>
                  <a:pt x="0" y="109"/>
                </a:moveTo>
                <a:cubicBezTo>
                  <a:pt x="31" y="15"/>
                  <a:pt x="184" y="19"/>
                  <a:pt x="261" y="10"/>
                </a:cubicBezTo>
                <a:cubicBezTo>
                  <a:pt x="291" y="0"/>
                  <a:pt x="279" y="1"/>
                  <a:pt x="297" y="1"/>
                </a:cubicBezTo>
              </a:path>
            </a:pathLst>
          </a:custGeom>
          <a:noFill/>
          <a:ln w="38100">
            <a:solidFill>
              <a:srgbClr val="FF0000"/>
            </a:solidFill>
            <a:round/>
          </a:ln>
          <a:extLst>
            <a:ext uri="{909E8E84-426E-40DD-AFC4-6F175D3DCCD1}">
              <a14:hiddenFill xmlns:a14="http://schemas.microsoft.com/office/drawing/2010/main">
                <a:solidFill>
                  <a:srgbClr val="FFFFFF"/>
                </a:solidFill>
              </a14:hiddenFill>
            </a:ext>
          </a:extLst>
        </p:spPr>
        <p:txBody>
          <a:bodyPr lIns="104503" tIns="52251" rIns="104503" bIns="52251"/>
          <a:lstStyle/>
          <a:p>
            <a:endParaRPr lang="en-US" sz="1145"/>
          </a:p>
        </p:txBody>
      </p:sp>
      <p:sp>
        <p:nvSpPr>
          <p:cNvPr id="8199" name="Freeform 11"/>
          <p:cNvSpPr/>
          <p:nvPr/>
        </p:nvSpPr>
        <p:spPr bwMode="auto">
          <a:xfrm>
            <a:off x="8506984" y="3528786"/>
            <a:ext cx="624921" cy="29230"/>
          </a:xfrm>
          <a:custGeom>
            <a:avLst/>
            <a:gdLst>
              <a:gd name="T0" fmla="*/ 0 w 315"/>
              <a:gd name="T1" fmla="*/ 2147483646 h 18"/>
              <a:gd name="T2" fmla="*/ 2147483646 w 315"/>
              <a:gd name="T3" fmla="*/ 2147483646 h 18"/>
              <a:gd name="T4" fmla="*/ 0 60000 65536"/>
              <a:gd name="T5" fmla="*/ 0 60000 65536"/>
              <a:gd name="T6" fmla="*/ 0 w 315"/>
              <a:gd name="T7" fmla="*/ 0 h 18"/>
              <a:gd name="T8" fmla="*/ 315 w 315"/>
              <a:gd name="T9" fmla="*/ 18 h 18"/>
            </a:gdLst>
            <a:ahLst/>
            <a:cxnLst>
              <a:cxn ang="T4">
                <a:pos x="T0" y="T1"/>
              </a:cxn>
              <a:cxn ang="T5">
                <a:pos x="T2" y="T3"/>
              </a:cxn>
            </a:cxnLst>
            <a:rect l="T6" t="T7" r="T8" b="T9"/>
            <a:pathLst>
              <a:path w="315" h="18">
                <a:moveTo>
                  <a:pt x="0" y="18"/>
                </a:moveTo>
                <a:cubicBezTo>
                  <a:pt x="159" y="0"/>
                  <a:pt x="54" y="9"/>
                  <a:pt x="315" y="9"/>
                </a:cubicBezTo>
              </a:path>
            </a:pathLst>
          </a:custGeom>
          <a:noFill/>
          <a:ln w="38100">
            <a:solidFill>
              <a:srgbClr val="FF0000"/>
            </a:solidFill>
            <a:round/>
          </a:ln>
          <a:extLst>
            <a:ext uri="{909E8E84-426E-40DD-AFC4-6F175D3DCCD1}">
              <a14:hiddenFill xmlns:a14="http://schemas.microsoft.com/office/drawing/2010/main">
                <a:solidFill>
                  <a:srgbClr val="FFFFFF"/>
                </a:solidFill>
              </a14:hiddenFill>
            </a:ext>
          </a:extLst>
        </p:spPr>
        <p:txBody>
          <a:bodyPr lIns="104503" tIns="52251" rIns="104503" bIns="52251"/>
          <a:lstStyle/>
          <a:p>
            <a:endParaRPr lang="en-US" sz="1145"/>
          </a:p>
        </p:txBody>
      </p:sp>
      <p:sp>
        <p:nvSpPr>
          <p:cNvPr id="8200" name="Freeform 12"/>
          <p:cNvSpPr/>
          <p:nvPr/>
        </p:nvSpPr>
        <p:spPr bwMode="auto">
          <a:xfrm>
            <a:off x="8756953" y="4000501"/>
            <a:ext cx="553357" cy="171349"/>
          </a:xfrm>
          <a:custGeom>
            <a:avLst/>
            <a:gdLst>
              <a:gd name="T0" fmla="*/ 0 w 279"/>
              <a:gd name="T1" fmla="*/ 2147483646 h 108"/>
              <a:gd name="T2" fmla="*/ 2147483646 w 279"/>
              <a:gd name="T3" fmla="*/ 2147483646 h 108"/>
              <a:gd name="T4" fmla="*/ 2147483646 w 279"/>
              <a:gd name="T5" fmla="*/ 2147483646 h 108"/>
              <a:gd name="T6" fmla="*/ 2147483646 w 279"/>
              <a:gd name="T7" fmla="*/ 2147483646 h 108"/>
              <a:gd name="T8" fmla="*/ 2147483646 w 279"/>
              <a:gd name="T9" fmla="*/ 0 h 108"/>
              <a:gd name="T10" fmla="*/ 0 60000 65536"/>
              <a:gd name="T11" fmla="*/ 0 60000 65536"/>
              <a:gd name="T12" fmla="*/ 0 60000 65536"/>
              <a:gd name="T13" fmla="*/ 0 60000 65536"/>
              <a:gd name="T14" fmla="*/ 0 60000 65536"/>
              <a:gd name="T15" fmla="*/ 0 w 279"/>
              <a:gd name="T16" fmla="*/ 0 h 108"/>
              <a:gd name="T17" fmla="*/ 279 w 279"/>
              <a:gd name="T18" fmla="*/ 108 h 108"/>
            </a:gdLst>
            <a:ahLst/>
            <a:cxnLst>
              <a:cxn ang="T10">
                <a:pos x="T0" y="T1"/>
              </a:cxn>
              <a:cxn ang="T11">
                <a:pos x="T2" y="T3"/>
              </a:cxn>
              <a:cxn ang="T12">
                <a:pos x="T4" y="T5"/>
              </a:cxn>
              <a:cxn ang="T13">
                <a:pos x="T6" y="T7"/>
              </a:cxn>
              <a:cxn ang="T14">
                <a:pos x="T8" y="T9"/>
              </a:cxn>
            </a:cxnLst>
            <a:rect l="T15" t="T16" r="T17" b="T18"/>
            <a:pathLst>
              <a:path w="279" h="108">
                <a:moveTo>
                  <a:pt x="0" y="108"/>
                </a:moveTo>
                <a:cubicBezTo>
                  <a:pt x="53" y="100"/>
                  <a:pt x="101" y="85"/>
                  <a:pt x="153" y="72"/>
                </a:cubicBezTo>
                <a:cubicBezTo>
                  <a:pt x="196" y="43"/>
                  <a:pt x="170" y="57"/>
                  <a:pt x="234" y="36"/>
                </a:cubicBezTo>
                <a:cubicBezTo>
                  <a:pt x="243" y="33"/>
                  <a:pt x="261" y="27"/>
                  <a:pt x="261" y="27"/>
                </a:cubicBezTo>
                <a:cubicBezTo>
                  <a:pt x="267" y="18"/>
                  <a:pt x="279" y="0"/>
                  <a:pt x="279" y="0"/>
                </a:cubicBezTo>
              </a:path>
            </a:pathLst>
          </a:custGeom>
          <a:noFill/>
          <a:ln w="38100">
            <a:solidFill>
              <a:srgbClr val="FF0000"/>
            </a:solidFill>
            <a:round/>
          </a:ln>
          <a:extLst>
            <a:ext uri="{909E8E84-426E-40DD-AFC4-6F175D3DCCD1}">
              <a14:hiddenFill xmlns:a14="http://schemas.microsoft.com/office/drawing/2010/main">
                <a:solidFill>
                  <a:srgbClr val="FFFFFF"/>
                </a:solidFill>
              </a14:hiddenFill>
            </a:ext>
          </a:extLst>
        </p:spPr>
        <p:txBody>
          <a:bodyPr lIns="104503" tIns="52251" rIns="104503" bIns="52251"/>
          <a:lstStyle/>
          <a:p>
            <a:endParaRPr lang="en-US" sz="1145"/>
          </a:p>
        </p:txBody>
      </p:sp>
      <p:sp>
        <p:nvSpPr>
          <p:cNvPr id="8201" name="Freeform 13"/>
          <p:cNvSpPr/>
          <p:nvPr/>
        </p:nvSpPr>
        <p:spPr bwMode="auto">
          <a:xfrm>
            <a:off x="8382000" y="4629453"/>
            <a:ext cx="666246" cy="171349"/>
          </a:xfrm>
          <a:custGeom>
            <a:avLst/>
            <a:gdLst>
              <a:gd name="T0" fmla="*/ 0 w 162"/>
              <a:gd name="T1" fmla="*/ 0 h 84"/>
              <a:gd name="T2" fmla="*/ 2147483646 w 162"/>
              <a:gd name="T3" fmla="*/ 2147483646 h 84"/>
              <a:gd name="T4" fmla="*/ 2147483646 w 162"/>
              <a:gd name="T5" fmla="*/ 2147483646 h 84"/>
              <a:gd name="T6" fmla="*/ 0 60000 65536"/>
              <a:gd name="T7" fmla="*/ 0 60000 65536"/>
              <a:gd name="T8" fmla="*/ 0 60000 65536"/>
              <a:gd name="T9" fmla="*/ 0 w 162"/>
              <a:gd name="T10" fmla="*/ 0 h 84"/>
              <a:gd name="T11" fmla="*/ 162 w 162"/>
              <a:gd name="T12" fmla="*/ 84 h 84"/>
            </a:gdLst>
            <a:ahLst/>
            <a:cxnLst>
              <a:cxn ang="T6">
                <a:pos x="T0" y="T1"/>
              </a:cxn>
              <a:cxn ang="T7">
                <a:pos x="T2" y="T3"/>
              </a:cxn>
              <a:cxn ang="T8">
                <a:pos x="T4" y="T5"/>
              </a:cxn>
            </a:cxnLst>
            <a:rect l="T9" t="T10" r="T11" b="T12"/>
            <a:pathLst>
              <a:path w="162" h="84">
                <a:moveTo>
                  <a:pt x="0" y="0"/>
                </a:moveTo>
                <a:cubicBezTo>
                  <a:pt x="18" y="72"/>
                  <a:pt x="63" y="47"/>
                  <a:pt x="144" y="54"/>
                </a:cubicBezTo>
                <a:cubicBezTo>
                  <a:pt x="154" y="84"/>
                  <a:pt x="144" y="81"/>
                  <a:pt x="162" y="81"/>
                </a:cubicBezTo>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lIns="104503" tIns="52251" rIns="104503" bIns="52251"/>
          <a:lstStyle/>
          <a:p>
            <a:endParaRPr lang="en-US" sz="1145"/>
          </a:p>
        </p:txBody>
      </p:sp>
      <p:sp>
        <p:nvSpPr>
          <p:cNvPr id="8202" name="Freeform 14"/>
          <p:cNvSpPr/>
          <p:nvPr/>
        </p:nvSpPr>
        <p:spPr bwMode="auto">
          <a:xfrm>
            <a:off x="8292294" y="4797778"/>
            <a:ext cx="786190" cy="74587"/>
          </a:xfrm>
          <a:custGeom>
            <a:avLst/>
            <a:gdLst>
              <a:gd name="T0" fmla="*/ 0 w 396"/>
              <a:gd name="T1" fmla="*/ 2147483646 h 47"/>
              <a:gd name="T2" fmla="*/ 2147483646 w 396"/>
              <a:gd name="T3" fmla="*/ 2147483646 h 47"/>
              <a:gd name="T4" fmla="*/ 2147483646 w 396"/>
              <a:gd name="T5" fmla="*/ 2147483646 h 47"/>
              <a:gd name="T6" fmla="*/ 0 60000 65536"/>
              <a:gd name="T7" fmla="*/ 0 60000 65536"/>
              <a:gd name="T8" fmla="*/ 0 60000 65536"/>
              <a:gd name="T9" fmla="*/ 0 w 396"/>
              <a:gd name="T10" fmla="*/ 0 h 47"/>
              <a:gd name="T11" fmla="*/ 396 w 396"/>
              <a:gd name="T12" fmla="*/ 47 h 47"/>
            </a:gdLst>
            <a:ahLst/>
            <a:cxnLst>
              <a:cxn ang="T6">
                <a:pos x="T0" y="T1"/>
              </a:cxn>
              <a:cxn ang="T7">
                <a:pos x="T2" y="T3"/>
              </a:cxn>
              <a:cxn ang="T8">
                <a:pos x="T4" y="T5"/>
              </a:cxn>
            </a:cxnLst>
            <a:rect l="T9" t="T10" r="T11" b="T12"/>
            <a:pathLst>
              <a:path w="396" h="47">
                <a:moveTo>
                  <a:pt x="0" y="47"/>
                </a:moveTo>
                <a:cubicBezTo>
                  <a:pt x="94" y="16"/>
                  <a:pt x="35" y="30"/>
                  <a:pt x="180" y="20"/>
                </a:cubicBezTo>
                <a:cubicBezTo>
                  <a:pt x="281" y="0"/>
                  <a:pt x="210" y="11"/>
                  <a:pt x="396" y="11"/>
                </a:cubicBezTo>
              </a:path>
            </a:pathLst>
          </a:custGeom>
          <a:noFill/>
          <a:ln w="38100">
            <a:solidFill>
              <a:srgbClr val="FF0000"/>
            </a:solidFill>
            <a:round/>
          </a:ln>
          <a:extLst>
            <a:ext uri="{909E8E84-426E-40DD-AFC4-6F175D3DCCD1}">
              <a14:hiddenFill xmlns:a14="http://schemas.microsoft.com/office/drawing/2010/main">
                <a:solidFill>
                  <a:srgbClr val="FFFFFF"/>
                </a:solidFill>
              </a14:hiddenFill>
            </a:ext>
          </a:extLst>
        </p:spPr>
        <p:txBody>
          <a:bodyPr lIns="104503" tIns="52251" rIns="104503" bIns="52251"/>
          <a:lstStyle/>
          <a:p>
            <a:endParaRPr lang="en-US" sz="1145"/>
          </a:p>
        </p:txBody>
      </p:sp>
      <p:sp>
        <p:nvSpPr>
          <p:cNvPr id="8203" name="Freeform 15"/>
          <p:cNvSpPr/>
          <p:nvPr/>
        </p:nvSpPr>
        <p:spPr bwMode="auto">
          <a:xfrm>
            <a:off x="8221738" y="5071937"/>
            <a:ext cx="356810" cy="228802"/>
          </a:xfrm>
          <a:custGeom>
            <a:avLst/>
            <a:gdLst>
              <a:gd name="T0" fmla="*/ 0 w 180"/>
              <a:gd name="T1" fmla="*/ 0 h 144"/>
              <a:gd name="T2" fmla="*/ 2147483646 w 180"/>
              <a:gd name="T3" fmla="*/ 2147483646 h 144"/>
              <a:gd name="T4" fmla="*/ 2147483646 w 180"/>
              <a:gd name="T5" fmla="*/ 2147483646 h 144"/>
              <a:gd name="T6" fmla="*/ 2147483646 w 180"/>
              <a:gd name="T7" fmla="*/ 2147483646 h 144"/>
              <a:gd name="T8" fmla="*/ 0 60000 65536"/>
              <a:gd name="T9" fmla="*/ 0 60000 65536"/>
              <a:gd name="T10" fmla="*/ 0 60000 65536"/>
              <a:gd name="T11" fmla="*/ 0 60000 65536"/>
              <a:gd name="T12" fmla="*/ 0 w 180"/>
              <a:gd name="T13" fmla="*/ 0 h 144"/>
              <a:gd name="T14" fmla="*/ 180 w 180"/>
              <a:gd name="T15" fmla="*/ 144 h 144"/>
            </a:gdLst>
            <a:ahLst/>
            <a:cxnLst>
              <a:cxn ang="T8">
                <a:pos x="T0" y="T1"/>
              </a:cxn>
              <a:cxn ang="T9">
                <a:pos x="T2" y="T3"/>
              </a:cxn>
              <a:cxn ang="T10">
                <a:pos x="T4" y="T5"/>
              </a:cxn>
              <a:cxn ang="T11">
                <a:pos x="T6" y="T7"/>
              </a:cxn>
            </a:cxnLst>
            <a:rect l="T12" t="T13" r="T14" b="T15"/>
            <a:pathLst>
              <a:path w="180" h="144">
                <a:moveTo>
                  <a:pt x="0" y="0"/>
                </a:moveTo>
                <a:cubicBezTo>
                  <a:pt x="6" y="9"/>
                  <a:pt x="8" y="23"/>
                  <a:pt x="18" y="27"/>
                </a:cubicBezTo>
                <a:cubicBezTo>
                  <a:pt x="46" y="39"/>
                  <a:pt x="108" y="45"/>
                  <a:pt x="108" y="45"/>
                </a:cubicBezTo>
                <a:cubicBezTo>
                  <a:pt x="116" y="90"/>
                  <a:pt x="122" y="144"/>
                  <a:pt x="180" y="144"/>
                </a:cubicBezTo>
              </a:path>
            </a:pathLst>
          </a:custGeom>
          <a:noFill/>
          <a:ln w="38100">
            <a:solidFill>
              <a:srgbClr val="FF0000"/>
            </a:solidFill>
            <a:round/>
          </a:ln>
          <a:extLst>
            <a:ext uri="{909E8E84-426E-40DD-AFC4-6F175D3DCCD1}">
              <a14:hiddenFill xmlns:a14="http://schemas.microsoft.com/office/drawing/2010/main">
                <a:solidFill>
                  <a:srgbClr val="FFFFFF"/>
                </a:solidFill>
              </a14:hiddenFill>
            </a:ext>
          </a:extLst>
        </p:spPr>
        <p:txBody>
          <a:bodyPr lIns="104503" tIns="52251" rIns="104503" bIns="52251"/>
          <a:lstStyle/>
          <a:p>
            <a:endParaRPr lang="en-US" sz="1145"/>
          </a:p>
        </p:txBody>
      </p:sp>
      <p:pic>
        <p:nvPicPr>
          <p:cNvPr id="8204" name="Picture 9" descr="Luoc do tu nhien vung Duyen Hai Nam Trung Bo .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5500" y="1371802"/>
            <a:ext cx="5905500" cy="548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1" name="AutoShape 17"/>
          <p:cNvSpPr>
            <a:spLocks noChangeArrowheads="1"/>
          </p:cNvSpPr>
          <p:nvPr/>
        </p:nvSpPr>
        <p:spPr bwMode="auto">
          <a:xfrm>
            <a:off x="8858754" y="1143000"/>
            <a:ext cx="2190246" cy="381000"/>
          </a:xfrm>
          <a:prstGeom prst="wedgeRectCallout">
            <a:avLst>
              <a:gd name="adj1" fmla="val -101356"/>
              <a:gd name="adj2" fmla="val 67917"/>
            </a:avLst>
          </a:prstGeom>
          <a:noFill/>
          <a:ln w="9525">
            <a:solidFill>
              <a:schemeClr val="tx1"/>
            </a:solidFill>
            <a:miter lim="800000"/>
          </a:ln>
        </p:spPr>
        <p:txBody>
          <a:bodyPr lIns="104503" tIns="52251" rIns="104503" bIns="52251"/>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a:spcBef>
                <a:spcPct val="0"/>
              </a:spcBef>
              <a:buFontTx/>
              <a:buNone/>
            </a:pPr>
            <a:r>
              <a:rPr lang="en-US" altLang="en-US" sz="2030" b="1">
                <a:solidFill>
                  <a:srgbClr val="FF0000"/>
                </a:solidFill>
                <a:latin typeface="Times New Roman" panose="02020603050405020304" pitchFamily="18" charset="0"/>
              </a:rPr>
              <a:t>Đà Nẵng</a:t>
            </a:r>
          </a:p>
        </p:txBody>
      </p:sp>
      <p:sp>
        <p:nvSpPr>
          <p:cNvPr id="6162" name="AutoShape 18"/>
          <p:cNvSpPr>
            <a:spLocks noChangeArrowheads="1"/>
          </p:cNvSpPr>
          <p:nvPr/>
        </p:nvSpPr>
        <p:spPr bwMode="auto">
          <a:xfrm>
            <a:off x="9049254" y="1524000"/>
            <a:ext cx="2190246" cy="381000"/>
          </a:xfrm>
          <a:prstGeom prst="wedgeRectCallout">
            <a:avLst>
              <a:gd name="adj1" fmla="val -101356"/>
              <a:gd name="adj2" fmla="val 67917"/>
            </a:avLst>
          </a:prstGeom>
          <a:noFill/>
          <a:ln w="9525">
            <a:solidFill>
              <a:schemeClr val="tx1"/>
            </a:solidFill>
            <a:miter lim="800000"/>
          </a:ln>
        </p:spPr>
        <p:txBody>
          <a:bodyPr lIns="104503" tIns="52251" rIns="104503" bIns="52251"/>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a:spcBef>
                <a:spcPct val="0"/>
              </a:spcBef>
              <a:buFontTx/>
              <a:buNone/>
            </a:pPr>
            <a:r>
              <a:rPr lang="en-US" altLang="en-US" sz="2030" b="1">
                <a:solidFill>
                  <a:srgbClr val="FF0000"/>
                </a:solidFill>
                <a:latin typeface="Times New Roman" panose="02020603050405020304" pitchFamily="18" charset="0"/>
              </a:rPr>
              <a:t>Quảng Nam</a:t>
            </a:r>
          </a:p>
        </p:txBody>
      </p:sp>
      <p:sp>
        <p:nvSpPr>
          <p:cNvPr id="6163" name="AutoShape 19"/>
          <p:cNvSpPr>
            <a:spLocks noChangeArrowheads="1"/>
          </p:cNvSpPr>
          <p:nvPr/>
        </p:nvSpPr>
        <p:spPr bwMode="auto">
          <a:xfrm>
            <a:off x="9620754" y="1981603"/>
            <a:ext cx="2190246" cy="381000"/>
          </a:xfrm>
          <a:prstGeom prst="wedgeRectCallout">
            <a:avLst>
              <a:gd name="adj1" fmla="val -101356"/>
              <a:gd name="adj2" fmla="val 67917"/>
            </a:avLst>
          </a:prstGeom>
          <a:noFill/>
          <a:ln w="9525">
            <a:solidFill>
              <a:schemeClr val="tx1"/>
            </a:solidFill>
            <a:miter lim="800000"/>
          </a:ln>
        </p:spPr>
        <p:txBody>
          <a:bodyPr lIns="104503" tIns="52251" rIns="104503" bIns="52251"/>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a:spcBef>
                <a:spcPct val="0"/>
              </a:spcBef>
              <a:buFontTx/>
              <a:buNone/>
            </a:pPr>
            <a:r>
              <a:rPr lang="en-US" altLang="en-US" sz="2030" b="1">
                <a:solidFill>
                  <a:srgbClr val="FF0000"/>
                </a:solidFill>
                <a:latin typeface="Times New Roman" panose="02020603050405020304" pitchFamily="18" charset="0"/>
              </a:rPr>
              <a:t>Quảng Ngãi</a:t>
            </a:r>
          </a:p>
        </p:txBody>
      </p:sp>
      <p:sp>
        <p:nvSpPr>
          <p:cNvPr id="6164" name="AutoShape 20"/>
          <p:cNvSpPr>
            <a:spLocks noChangeArrowheads="1"/>
          </p:cNvSpPr>
          <p:nvPr/>
        </p:nvSpPr>
        <p:spPr bwMode="auto">
          <a:xfrm>
            <a:off x="9620754" y="2438199"/>
            <a:ext cx="2190246" cy="381000"/>
          </a:xfrm>
          <a:prstGeom prst="wedgeRectCallout">
            <a:avLst>
              <a:gd name="adj1" fmla="val -88315"/>
              <a:gd name="adj2" fmla="val 67917"/>
            </a:avLst>
          </a:prstGeom>
          <a:noFill/>
          <a:ln w="9525">
            <a:solidFill>
              <a:schemeClr val="tx1"/>
            </a:solidFill>
            <a:miter lim="800000"/>
          </a:ln>
        </p:spPr>
        <p:txBody>
          <a:bodyPr lIns="104503" tIns="52251" rIns="104503" bIns="52251"/>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a:spcBef>
                <a:spcPct val="0"/>
              </a:spcBef>
              <a:buFontTx/>
              <a:buNone/>
            </a:pPr>
            <a:r>
              <a:rPr lang="en-US" altLang="en-US" sz="2030" b="1">
                <a:solidFill>
                  <a:srgbClr val="FF0000"/>
                </a:solidFill>
                <a:latin typeface="Times New Roman" panose="02020603050405020304" pitchFamily="18" charset="0"/>
              </a:rPr>
              <a:t>Bình Định</a:t>
            </a:r>
          </a:p>
        </p:txBody>
      </p:sp>
      <p:sp>
        <p:nvSpPr>
          <p:cNvPr id="6165" name="AutoShape 21"/>
          <p:cNvSpPr>
            <a:spLocks noChangeArrowheads="1"/>
          </p:cNvSpPr>
          <p:nvPr/>
        </p:nvSpPr>
        <p:spPr bwMode="auto">
          <a:xfrm>
            <a:off x="9239754" y="3276802"/>
            <a:ext cx="2190246" cy="381000"/>
          </a:xfrm>
          <a:prstGeom prst="wedgeRectCallout">
            <a:avLst>
              <a:gd name="adj1" fmla="val -70926"/>
              <a:gd name="adj2" fmla="val 67917"/>
            </a:avLst>
          </a:prstGeom>
          <a:noFill/>
          <a:ln w="9525">
            <a:solidFill>
              <a:schemeClr val="tx1"/>
            </a:solidFill>
            <a:miter lim="800000"/>
          </a:ln>
        </p:spPr>
        <p:txBody>
          <a:bodyPr lIns="104503" tIns="52251" rIns="104503" bIns="52251"/>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a:spcBef>
                <a:spcPct val="0"/>
              </a:spcBef>
              <a:buFontTx/>
              <a:buNone/>
            </a:pPr>
            <a:r>
              <a:rPr lang="en-US" altLang="en-US" sz="2030" b="1">
                <a:solidFill>
                  <a:srgbClr val="FF0000"/>
                </a:solidFill>
                <a:latin typeface="Times New Roman" panose="02020603050405020304" pitchFamily="18" charset="0"/>
              </a:rPr>
              <a:t>Phú Yên</a:t>
            </a:r>
          </a:p>
        </p:txBody>
      </p:sp>
      <p:sp>
        <p:nvSpPr>
          <p:cNvPr id="6166" name="AutoShape 22"/>
          <p:cNvSpPr>
            <a:spLocks noChangeArrowheads="1"/>
          </p:cNvSpPr>
          <p:nvPr/>
        </p:nvSpPr>
        <p:spPr bwMode="auto">
          <a:xfrm>
            <a:off x="9334501" y="3962199"/>
            <a:ext cx="2191254" cy="381000"/>
          </a:xfrm>
          <a:prstGeom prst="wedgeRectCallout">
            <a:avLst>
              <a:gd name="adj1" fmla="val -70926"/>
              <a:gd name="adj2" fmla="val 67917"/>
            </a:avLst>
          </a:prstGeom>
          <a:noFill/>
          <a:ln w="9525">
            <a:solidFill>
              <a:schemeClr val="tx1"/>
            </a:solidFill>
            <a:miter lim="800000"/>
          </a:ln>
        </p:spPr>
        <p:txBody>
          <a:bodyPr lIns="104503" tIns="52251" rIns="104503" bIns="52251"/>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a:spcBef>
                <a:spcPct val="0"/>
              </a:spcBef>
              <a:buFontTx/>
              <a:buNone/>
            </a:pPr>
            <a:r>
              <a:rPr lang="en-US" altLang="en-US" sz="2030" b="1">
                <a:solidFill>
                  <a:srgbClr val="FF0000"/>
                </a:solidFill>
                <a:latin typeface="Times New Roman" panose="02020603050405020304" pitchFamily="18" charset="0"/>
              </a:rPr>
              <a:t>Khánh Hòa</a:t>
            </a:r>
          </a:p>
        </p:txBody>
      </p:sp>
      <p:sp>
        <p:nvSpPr>
          <p:cNvPr id="6167" name="AutoShape 23"/>
          <p:cNvSpPr>
            <a:spLocks noChangeArrowheads="1"/>
          </p:cNvSpPr>
          <p:nvPr/>
        </p:nvSpPr>
        <p:spPr bwMode="auto">
          <a:xfrm>
            <a:off x="9239754" y="4572000"/>
            <a:ext cx="2190246" cy="381000"/>
          </a:xfrm>
          <a:prstGeom prst="wedgeRectCallout">
            <a:avLst>
              <a:gd name="adj1" fmla="val -75000"/>
              <a:gd name="adj2" fmla="val 101667"/>
            </a:avLst>
          </a:prstGeom>
          <a:noFill/>
          <a:ln w="9525">
            <a:solidFill>
              <a:schemeClr val="tx1"/>
            </a:solidFill>
            <a:miter lim="800000"/>
          </a:ln>
        </p:spPr>
        <p:txBody>
          <a:bodyPr lIns="104503" tIns="52251" rIns="104503" bIns="52251"/>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a:spcBef>
                <a:spcPct val="0"/>
              </a:spcBef>
              <a:buFontTx/>
              <a:buNone/>
            </a:pPr>
            <a:r>
              <a:rPr lang="en-US" altLang="en-US" sz="2030" b="1">
                <a:solidFill>
                  <a:srgbClr val="FF0000"/>
                </a:solidFill>
                <a:latin typeface="Times New Roman" panose="02020603050405020304" pitchFamily="18" charset="0"/>
              </a:rPr>
              <a:t>Ninh Thuận</a:t>
            </a:r>
          </a:p>
        </p:txBody>
      </p:sp>
      <p:sp>
        <p:nvSpPr>
          <p:cNvPr id="6168" name="AutoShape 24"/>
          <p:cNvSpPr>
            <a:spLocks noChangeArrowheads="1"/>
          </p:cNvSpPr>
          <p:nvPr/>
        </p:nvSpPr>
        <p:spPr bwMode="auto">
          <a:xfrm>
            <a:off x="9049254" y="5105199"/>
            <a:ext cx="2190246" cy="381000"/>
          </a:xfrm>
          <a:prstGeom prst="wedgeRectCallout">
            <a:avLst>
              <a:gd name="adj1" fmla="val -101356"/>
              <a:gd name="adj2" fmla="val 47917"/>
            </a:avLst>
          </a:prstGeom>
          <a:noFill/>
          <a:ln w="9525">
            <a:solidFill>
              <a:schemeClr val="tx1"/>
            </a:solidFill>
            <a:miter lim="800000"/>
          </a:ln>
        </p:spPr>
        <p:txBody>
          <a:bodyPr lIns="104503" tIns="52251" rIns="104503" bIns="52251"/>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a:spcBef>
                <a:spcPct val="0"/>
              </a:spcBef>
              <a:buFontTx/>
              <a:buNone/>
            </a:pPr>
            <a:r>
              <a:rPr lang="en-US" altLang="en-US" sz="2030" b="1">
                <a:solidFill>
                  <a:srgbClr val="FF0000"/>
                </a:solidFill>
                <a:latin typeface="Times New Roman" panose="02020603050405020304" pitchFamily="18" charset="0"/>
              </a:rPr>
              <a:t>Bình Thuận</a:t>
            </a:r>
          </a:p>
        </p:txBody>
      </p:sp>
      <p:sp>
        <p:nvSpPr>
          <p:cNvPr id="8213" name="Freeform 25"/>
          <p:cNvSpPr/>
          <p:nvPr/>
        </p:nvSpPr>
        <p:spPr bwMode="auto">
          <a:xfrm>
            <a:off x="7239000" y="1600603"/>
            <a:ext cx="702532" cy="202596"/>
          </a:xfrm>
          <a:custGeom>
            <a:avLst/>
            <a:gdLst>
              <a:gd name="T0" fmla="*/ 0 w 306"/>
              <a:gd name="T1" fmla="*/ 0 h 80"/>
              <a:gd name="T2" fmla="*/ 2147483646 w 306"/>
              <a:gd name="T3" fmla="*/ 2147483646 h 80"/>
              <a:gd name="T4" fmla="*/ 2147483646 w 306"/>
              <a:gd name="T5" fmla="*/ 2147483646 h 80"/>
              <a:gd name="T6" fmla="*/ 2147483646 w 306"/>
              <a:gd name="T7" fmla="*/ 2147483646 h 80"/>
              <a:gd name="T8" fmla="*/ 2147483646 w 306"/>
              <a:gd name="T9" fmla="*/ 2147483646 h 80"/>
              <a:gd name="T10" fmla="*/ 2147483646 w 306"/>
              <a:gd name="T11" fmla="*/ 2147483646 h 80"/>
              <a:gd name="T12" fmla="*/ 0 60000 65536"/>
              <a:gd name="T13" fmla="*/ 0 60000 65536"/>
              <a:gd name="T14" fmla="*/ 0 60000 65536"/>
              <a:gd name="T15" fmla="*/ 0 60000 65536"/>
              <a:gd name="T16" fmla="*/ 0 60000 65536"/>
              <a:gd name="T17" fmla="*/ 0 60000 65536"/>
              <a:gd name="T18" fmla="*/ 0 w 306"/>
              <a:gd name="T19" fmla="*/ 0 h 80"/>
              <a:gd name="T20" fmla="*/ 306 w 306"/>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306" h="80">
                <a:moveTo>
                  <a:pt x="0" y="0"/>
                </a:moveTo>
                <a:cubicBezTo>
                  <a:pt x="9" y="3"/>
                  <a:pt x="18" y="8"/>
                  <a:pt x="27" y="9"/>
                </a:cubicBezTo>
                <a:cubicBezTo>
                  <a:pt x="66" y="14"/>
                  <a:pt x="106" y="7"/>
                  <a:pt x="144" y="18"/>
                </a:cubicBezTo>
                <a:cubicBezTo>
                  <a:pt x="153" y="21"/>
                  <a:pt x="146" y="38"/>
                  <a:pt x="153" y="45"/>
                </a:cubicBezTo>
                <a:cubicBezTo>
                  <a:pt x="160" y="52"/>
                  <a:pt x="171" y="51"/>
                  <a:pt x="180" y="54"/>
                </a:cubicBezTo>
                <a:cubicBezTo>
                  <a:pt x="304" y="44"/>
                  <a:pt x="280" y="80"/>
                  <a:pt x="306" y="27"/>
                </a:cubicBezTo>
              </a:path>
            </a:pathLst>
          </a:custGeom>
          <a:noFill/>
          <a:ln w="38100">
            <a:solidFill>
              <a:srgbClr val="003366"/>
            </a:solidFill>
            <a:round/>
          </a:ln>
          <a:extLst>
            <a:ext uri="{909E8E84-426E-40DD-AFC4-6F175D3DCCD1}">
              <a14:hiddenFill xmlns:a14="http://schemas.microsoft.com/office/drawing/2010/main">
                <a:solidFill>
                  <a:srgbClr val="FFFFFF"/>
                </a:solidFill>
              </a14:hiddenFill>
            </a:ext>
          </a:extLst>
        </p:spPr>
        <p:txBody>
          <a:bodyPr lIns="104503" tIns="52251" rIns="104503" bIns="52251"/>
          <a:lstStyle/>
          <a:p>
            <a:endParaRPr lang="en-US" sz="1145"/>
          </a:p>
        </p:txBody>
      </p:sp>
      <p:sp>
        <p:nvSpPr>
          <p:cNvPr id="8214" name="Freeform 26"/>
          <p:cNvSpPr/>
          <p:nvPr/>
        </p:nvSpPr>
        <p:spPr bwMode="auto">
          <a:xfrm>
            <a:off x="7738936" y="2100540"/>
            <a:ext cx="749905" cy="328587"/>
          </a:xfrm>
          <a:custGeom>
            <a:avLst/>
            <a:gdLst>
              <a:gd name="T0" fmla="*/ 0 w 378"/>
              <a:gd name="T1" fmla="*/ 2147483646 h 207"/>
              <a:gd name="T2" fmla="*/ 2147483646 w 378"/>
              <a:gd name="T3" fmla="*/ 2147483646 h 207"/>
              <a:gd name="T4" fmla="*/ 2147483646 w 378"/>
              <a:gd name="T5" fmla="*/ 2147483646 h 207"/>
              <a:gd name="T6" fmla="*/ 2147483646 w 378"/>
              <a:gd name="T7" fmla="*/ 2147483646 h 207"/>
              <a:gd name="T8" fmla="*/ 2147483646 w 378"/>
              <a:gd name="T9" fmla="*/ 0 h 207"/>
              <a:gd name="T10" fmla="*/ 0 60000 65536"/>
              <a:gd name="T11" fmla="*/ 0 60000 65536"/>
              <a:gd name="T12" fmla="*/ 0 60000 65536"/>
              <a:gd name="T13" fmla="*/ 0 60000 65536"/>
              <a:gd name="T14" fmla="*/ 0 60000 65536"/>
              <a:gd name="T15" fmla="*/ 0 w 378"/>
              <a:gd name="T16" fmla="*/ 0 h 207"/>
              <a:gd name="T17" fmla="*/ 378 w 378"/>
              <a:gd name="T18" fmla="*/ 207 h 207"/>
            </a:gdLst>
            <a:ahLst/>
            <a:cxnLst>
              <a:cxn ang="T10">
                <a:pos x="T0" y="T1"/>
              </a:cxn>
              <a:cxn ang="T11">
                <a:pos x="T2" y="T3"/>
              </a:cxn>
              <a:cxn ang="T12">
                <a:pos x="T4" y="T5"/>
              </a:cxn>
              <a:cxn ang="T13">
                <a:pos x="T6" y="T7"/>
              </a:cxn>
              <a:cxn ang="T14">
                <a:pos x="T8" y="T9"/>
              </a:cxn>
            </a:cxnLst>
            <a:rect l="T15" t="T16" r="T17" b="T18"/>
            <a:pathLst>
              <a:path w="378" h="207">
                <a:moveTo>
                  <a:pt x="0" y="207"/>
                </a:moveTo>
                <a:cubicBezTo>
                  <a:pt x="32" y="159"/>
                  <a:pt x="12" y="135"/>
                  <a:pt x="36" y="81"/>
                </a:cubicBezTo>
                <a:cubicBezTo>
                  <a:pt x="40" y="72"/>
                  <a:pt x="54" y="73"/>
                  <a:pt x="63" y="72"/>
                </a:cubicBezTo>
                <a:cubicBezTo>
                  <a:pt x="132" y="67"/>
                  <a:pt x="201" y="66"/>
                  <a:pt x="270" y="63"/>
                </a:cubicBezTo>
                <a:cubicBezTo>
                  <a:pt x="296" y="54"/>
                  <a:pt x="378" y="37"/>
                  <a:pt x="378" y="0"/>
                </a:cubicBezTo>
              </a:path>
            </a:pathLst>
          </a:custGeom>
          <a:noFill/>
          <a:ln w="38100">
            <a:solidFill>
              <a:srgbClr val="003366"/>
            </a:solidFill>
            <a:round/>
          </a:ln>
          <a:extLst>
            <a:ext uri="{909E8E84-426E-40DD-AFC4-6F175D3DCCD1}">
              <a14:hiddenFill xmlns:a14="http://schemas.microsoft.com/office/drawing/2010/main">
                <a:solidFill>
                  <a:srgbClr val="FFFFFF"/>
                </a:solidFill>
              </a14:hiddenFill>
            </a:ext>
          </a:extLst>
        </p:spPr>
        <p:txBody>
          <a:bodyPr lIns="104503" tIns="52251" rIns="104503" bIns="52251"/>
          <a:lstStyle/>
          <a:p>
            <a:endParaRPr lang="en-US" sz="1145"/>
          </a:p>
        </p:txBody>
      </p:sp>
      <p:sp>
        <p:nvSpPr>
          <p:cNvPr id="8215" name="Freeform 27"/>
          <p:cNvSpPr/>
          <p:nvPr/>
        </p:nvSpPr>
        <p:spPr bwMode="auto">
          <a:xfrm>
            <a:off x="8257016" y="2695223"/>
            <a:ext cx="571500" cy="90714"/>
          </a:xfrm>
          <a:custGeom>
            <a:avLst/>
            <a:gdLst>
              <a:gd name="T0" fmla="*/ 0 w 288"/>
              <a:gd name="T1" fmla="*/ 2147483646 h 57"/>
              <a:gd name="T2" fmla="*/ 2147483646 w 288"/>
              <a:gd name="T3" fmla="*/ 2147483646 h 57"/>
              <a:gd name="T4" fmla="*/ 2147483646 w 288"/>
              <a:gd name="T5" fmla="*/ 2147483646 h 57"/>
              <a:gd name="T6" fmla="*/ 2147483646 w 288"/>
              <a:gd name="T7" fmla="*/ 2147483646 h 57"/>
              <a:gd name="T8" fmla="*/ 0 60000 65536"/>
              <a:gd name="T9" fmla="*/ 0 60000 65536"/>
              <a:gd name="T10" fmla="*/ 0 60000 65536"/>
              <a:gd name="T11" fmla="*/ 0 60000 65536"/>
              <a:gd name="T12" fmla="*/ 0 w 288"/>
              <a:gd name="T13" fmla="*/ 0 h 57"/>
              <a:gd name="T14" fmla="*/ 288 w 288"/>
              <a:gd name="T15" fmla="*/ 57 h 57"/>
            </a:gdLst>
            <a:ahLst/>
            <a:cxnLst>
              <a:cxn ang="T8">
                <a:pos x="T0" y="T1"/>
              </a:cxn>
              <a:cxn ang="T9">
                <a:pos x="T2" y="T3"/>
              </a:cxn>
              <a:cxn ang="T10">
                <a:pos x="T4" y="T5"/>
              </a:cxn>
              <a:cxn ang="T11">
                <a:pos x="T6" y="T7"/>
              </a:cxn>
            </a:cxnLst>
            <a:rect l="T12" t="T13" r="T14" b="T15"/>
            <a:pathLst>
              <a:path w="288" h="57">
                <a:moveTo>
                  <a:pt x="0" y="57"/>
                </a:moveTo>
                <a:cubicBezTo>
                  <a:pt x="100" y="46"/>
                  <a:pt x="55" y="57"/>
                  <a:pt x="135" y="30"/>
                </a:cubicBezTo>
                <a:cubicBezTo>
                  <a:pt x="154" y="24"/>
                  <a:pt x="170" y="9"/>
                  <a:pt x="189" y="3"/>
                </a:cubicBezTo>
                <a:cubicBezTo>
                  <a:pt x="277" y="13"/>
                  <a:pt x="246" y="0"/>
                  <a:pt x="288" y="21"/>
                </a:cubicBezTo>
              </a:path>
            </a:pathLst>
          </a:custGeom>
          <a:noFill/>
          <a:ln w="38100">
            <a:solidFill>
              <a:srgbClr val="003366"/>
            </a:solidFill>
            <a:round/>
          </a:ln>
          <a:extLst>
            <a:ext uri="{909E8E84-426E-40DD-AFC4-6F175D3DCCD1}">
              <a14:hiddenFill xmlns:a14="http://schemas.microsoft.com/office/drawing/2010/main">
                <a:solidFill>
                  <a:srgbClr val="FFFFFF"/>
                </a:solidFill>
              </a14:hiddenFill>
            </a:ext>
          </a:extLst>
        </p:spPr>
        <p:txBody>
          <a:bodyPr lIns="104503" tIns="52251" rIns="104503" bIns="52251"/>
          <a:lstStyle/>
          <a:p>
            <a:endParaRPr lang="en-US" sz="1145"/>
          </a:p>
        </p:txBody>
      </p:sp>
      <p:sp>
        <p:nvSpPr>
          <p:cNvPr id="8216" name="Freeform 28"/>
          <p:cNvSpPr/>
          <p:nvPr/>
        </p:nvSpPr>
        <p:spPr bwMode="auto">
          <a:xfrm>
            <a:off x="8542262" y="3486453"/>
            <a:ext cx="589643" cy="80635"/>
          </a:xfrm>
          <a:custGeom>
            <a:avLst/>
            <a:gdLst>
              <a:gd name="T0" fmla="*/ 0 w 297"/>
              <a:gd name="T1" fmla="*/ 2147483646 h 51"/>
              <a:gd name="T2" fmla="*/ 2147483646 w 297"/>
              <a:gd name="T3" fmla="*/ 2147483646 h 51"/>
              <a:gd name="T4" fmla="*/ 2147483646 w 297"/>
              <a:gd name="T5" fmla="*/ 0 h 51"/>
              <a:gd name="T6" fmla="*/ 0 60000 65536"/>
              <a:gd name="T7" fmla="*/ 0 60000 65536"/>
              <a:gd name="T8" fmla="*/ 0 60000 65536"/>
              <a:gd name="T9" fmla="*/ 0 w 297"/>
              <a:gd name="T10" fmla="*/ 0 h 51"/>
              <a:gd name="T11" fmla="*/ 297 w 297"/>
              <a:gd name="T12" fmla="*/ 51 h 51"/>
            </a:gdLst>
            <a:ahLst/>
            <a:cxnLst>
              <a:cxn ang="T6">
                <a:pos x="T0" y="T1"/>
              </a:cxn>
              <a:cxn ang="T7">
                <a:pos x="T2" y="T3"/>
              </a:cxn>
              <a:cxn ang="T8">
                <a:pos x="T4" y="T5"/>
              </a:cxn>
            </a:cxnLst>
            <a:rect l="T9" t="T10" r="T11" b="T12"/>
            <a:pathLst>
              <a:path w="297" h="51">
                <a:moveTo>
                  <a:pt x="0" y="27"/>
                </a:moveTo>
                <a:cubicBezTo>
                  <a:pt x="110" y="45"/>
                  <a:pt x="124" y="51"/>
                  <a:pt x="288" y="27"/>
                </a:cubicBezTo>
                <a:cubicBezTo>
                  <a:pt x="297" y="26"/>
                  <a:pt x="297" y="0"/>
                  <a:pt x="297" y="0"/>
                </a:cubicBezTo>
              </a:path>
            </a:pathLst>
          </a:custGeom>
          <a:noFill/>
          <a:ln w="38100">
            <a:solidFill>
              <a:srgbClr val="003366"/>
            </a:solidFill>
            <a:round/>
          </a:ln>
          <a:extLst>
            <a:ext uri="{909E8E84-426E-40DD-AFC4-6F175D3DCCD1}">
              <a14:hiddenFill xmlns:a14="http://schemas.microsoft.com/office/drawing/2010/main">
                <a:solidFill>
                  <a:srgbClr val="FFFFFF"/>
                </a:solidFill>
              </a14:hiddenFill>
            </a:ext>
          </a:extLst>
        </p:spPr>
        <p:txBody>
          <a:bodyPr lIns="104503" tIns="52251" rIns="104503" bIns="52251"/>
          <a:lstStyle/>
          <a:p>
            <a:endParaRPr lang="en-US" sz="1145"/>
          </a:p>
        </p:txBody>
      </p:sp>
      <p:sp>
        <p:nvSpPr>
          <p:cNvPr id="8217" name="Freeform 29"/>
          <p:cNvSpPr/>
          <p:nvPr/>
        </p:nvSpPr>
        <p:spPr bwMode="auto">
          <a:xfrm>
            <a:off x="8703533" y="4083151"/>
            <a:ext cx="643063" cy="116921"/>
          </a:xfrm>
          <a:custGeom>
            <a:avLst/>
            <a:gdLst>
              <a:gd name="T0" fmla="*/ 0 w 324"/>
              <a:gd name="T1" fmla="*/ 2147483646 h 74"/>
              <a:gd name="T2" fmla="*/ 2147483646 w 324"/>
              <a:gd name="T3" fmla="*/ 2147483646 h 74"/>
              <a:gd name="T4" fmla="*/ 2147483646 w 324"/>
              <a:gd name="T5" fmla="*/ 2147483646 h 74"/>
              <a:gd name="T6" fmla="*/ 0 60000 65536"/>
              <a:gd name="T7" fmla="*/ 0 60000 65536"/>
              <a:gd name="T8" fmla="*/ 0 60000 65536"/>
              <a:gd name="T9" fmla="*/ 0 w 324"/>
              <a:gd name="T10" fmla="*/ 0 h 74"/>
              <a:gd name="T11" fmla="*/ 324 w 324"/>
              <a:gd name="T12" fmla="*/ 74 h 74"/>
            </a:gdLst>
            <a:ahLst/>
            <a:cxnLst>
              <a:cxn ang="T6">
                <a:pos x="T0" y="T1"/>
              </a:cxn>
              <a:cxn ang="T7">
                <a:pos x="T2" y="T3"/>
              </a:cxn>
              <a:cxn ang="T8">
                <a:pos x="T4" y="T5"/>
              </a:cxn>
            </a:cxnLst>
            <a:rect l="T9" t="T10" r="T11" b="T12"/>
            <a:pathLst>
              <a:path w="324" h="74">
                <a:moveTo>
                  <a:pt x="0" y="74"/>
                </a:moveTo>
                <a:cubicBezTo>
                  <a:pt x="77" y="22"/>
                  <a:pt x="191" y="17"/>
                  <a:pt x="279" y="11"/>
                </a:cubicBezTo>
                <a:cubicBezTo>
                  <a:pt x="312" y="0"/>
                  <a:pt x="297" y="2"/>
                  <a:pt x="324" y="2"/>
                </a:cubicBezTo>
              </a:path>
            </a:pathLst>
          </a:custGeom>
          <a:noFill/>
          <a:ln w="38100">
            <a:solidFill>
              <a:srgbClr val="003366"/>
            </a:solidFill>
            <a:round/>
          </a:ln>
          <a:extLst>
            <a:ext uri="{909E8E84-426E-40DD-AFC4-6F175D3DCCD1}">
              <a14:hiddenFill xmlns:a14="http://schemas.microsoft.com/office/drawing/2010/main">
                <a:solidFill>
                  <a:srgbClr val="FFFFFF"/>
                </a:solidFill>
              </a14:hiddenFill>
            </a:ext>
          </a:extLst>
        </p:spPr>
        <p:txBody>
          <a:bodyPr lIns="104503" tIns="52251" rIns="104503" bIns="52251"/>
          <a:lstStyle/>
          <a:p>
            <a:endParaRPr lang="en-US" sz="1145"/>
          </a:p>
        </p:txBody>
      </p:sp>
      <p:sp>
        <p:nvSpPr>
          <p:cNvPr id="8218" name="Freeform 30"/>
          <p:cNvSpPr/>
          <p:nvPr/>
        </p:nvSpPr>
        <p:spPr bwMode="auto">
          <a:xfrm>
            <a:off x="8400143" y="4657675"/>
            <a:ext cx="643063" cy="228801"/>
          </a:xfrm>
          <a:custGeom>
            <a:avLst/>
            <a:gdLst>
              <a:gd name="T0" fmla="*/ 0 w 324"/>
              <a:gd name="T1" fmla="*/ 0 h 144"/>
              <a:gd name="T2" fmla="*/ 2147483646 w 324"/>
              <a:gd name="T3" fmla="*/ 2147483646 h 144"/>
              <a:gd name="T4" fmla="*/ 2147483646 w 324"/>
              <a:gd name="T5" fmla="*/ 2147483646 h 144"/>
              <a:gd name="T6" fmla="*/ 2147483646 w 324"/>
              <a:gd name="T7" fmla="*/ 2147483646 h 144"/>
              <a:gd name="T8" fmla="*/ 2147483646 w 324"/>
              <a:gd name="T9" fmla="*/ 2147483646 h 144"/>
              <a:gd name="T10" fmla="*/ 0 60000 65536"/>
              <a:gd name="T11" fmla="*/ 0 60000 65536"/>
              <a:gd name="T12" fmla="*/ 0 60000 65536"/>
              <a:gd name="T13" fmla="*/ 0 60000 65536"/>
              <a:gd name="T14" fmla="*/ 0 60000 65536"/>
              <a:gd name="T15" fmla="*/ 0 w 324"/>
              <a:gd name="T16" fmla="*/ 0 h 144"/>
              <a:gd name="T17" fmla="*/ 324 w 324"/>
              <a:gd name="T18" fmla="*/ 144 h 144"/>
            </a:gdLst>
            <a:ahLst/>
            <a:cxnLst>
              <a:cxn ang="T10">
                <a:pos x="T0" y="T1"/>
              </a:cxn>
              <a:cxn ang="T11">
                <a:pos x="T2" y="T3"/>
              </a:cxn>
              <a:cxn ang="T12">
                <a:pos x="T4" y="T5"/>
              </a:cxn>
              <a:cxn ang="T13">
                <a:pos x="T6" y="T7"/>
              </a:cxn>
              <a:cxn ang="T14">
                <a:pos x="T8" y="T9"/>
              </a:cxn>
            </a:cxnLst>
            <a:rect l="T15" t="T16" r="T17" b="T18"/>
            <a:pathLst>
              <a:path w="324" h="144">
                <a:moveTo>
                  <a:pt x="0" y="0"/>
                </a:moveTo>
                <a:cubicBezTo>
                  <a:pt x="3" y="9"/>
                  <a:pt x="1" y="21"/>
                  <a:pt x="9" y="27"/>
                </a:cubicBezTo>
                <a:cubicBezTo>
                  <a:pt x="24" y="38"/>
                  <a:pt x="63" y="45"/>
                  <a:pt x="63" y="45"/>
                </a:cubicBezTo>
                <a:cubicBezTo>
                  <a:pt x="161" y="143"/>
                  <a:pt x="94" y="115"/>
                  <a:pt x="297" y="126"/>
                </a:cubicBezTo>
                <a:cubicBezTo>
                  <a:pt x="306" y="132"/>
                  <a:pt x="324" y="144"/>
                  <a:pt x="324" y="144"/>
                </a:cubicBezTo>
              </a:path>
            </a:pathLst>
          </a:custGeom>
          <a:noFill/>
          <a:ln w="38100">
            <a:solidFill>
              <a:srgbClr val="003366"/>
            </a:solidFill>
            <a:round/>
          </a:ln>
          <a:extLst>
            <a:ext uri="{909E8E84-426E-40DD-AFC4-6F175D3DCCD1}">
              <a14:hiddenFill xmlns:a14="http://schemas.microsoft.com/office/drawing/2010/main">
                <a:solidFill>
                  <a:srgbClr val="FFFFFF"/>
                </a:solidFill>
              </a14:hiddenFill>
            </a:ext>
          </a:extLst>
        </p:spPr>
        <p:txBody>
          <a:bodyPr lIns="104503" tIns="52251" rIns="104503" bIns="52251"/>
          <a:lstStyle/>
          <a:p>
            <a:endParaRPr lang="en-US" sz="1145"/>
          </a:p>
        </p:txBody>
      </p:sp>
      <p:sp>
        <p:nvSpPr>
          <p:cNvPr id="8220" name="Freeform 32"/>
          <p:cNvSpPr/>
          <p:nvPr/>
        </p:nvSpPr>
        <p:spPr bwMode="auto">
          <a:xfrm>
            <a:off x="8221739" y="5086048"/>
            <a:ext cx="374952" cy="200580"/>
          </a:xfrm>
          <a:custGeom>
            <a:avLst/>
            <a:gdLst>
              <a:gd name="T0" fmla="*/ 0 w 189"/>
              <a:gd name="T1" fmla="*/ 0 h 126"/>
              <a:gd name="T2" fmla="*/ 2147483646 w 189"/>
              <a:gd name="T3" fmla="*/ 2147483646 h 126"/>
              <a:gd name="T4" fmla="*/ 2147483646 w 189"/>
              <a:gd name="T5" fmla="*/ 2147483646 h 126"/>
              <a:gd name="T6" fmla="*/ 0 60000 65536"/>
              <a:gd name="T7" fmla="*/ 0 60000 65536"/>
              <a:gd name="T8" fmla="*/ 0 60000 65536"/>
              <a:gd name="T9" fmla="*/ 0 w 189"/>
              <a:gd name="T10" fmla="*/ 0 h 126"/>
              <a:gd name="T11" fmla="*/ 189 w 189"/>
              <a:gd name="T12" fmla="*/ 126 h 126"/>
            </a:gdLst>
            <a:ahLst/>
            <a:cxnLst>
              <a:cxn ang="T6">
                <a:pos x="T0" y="T1"/>
              </a:cxn>
              <a:cxn ang="T7">
                <a:pos x="T2" y="T3"/>
              </a:cxn>
              <a:cxn ang="T8">
                <a:pos x="T4" y="T5"/>
              </a:cxn>
            </a:cxnLst>
            <a:rect l="T9" t="T10" r="T11" b="T12"/>
            <a:pathLst>
              <a:path w="189" h="126">
                <a:moveTo>
                  <a:pt x="0" y="0"/>
                </a:moveTo>
                <a:cubicBezTo>
                  <a:pt x="49" y="32"/>
                  <a:pt x="65" y="37"/>
                  <a:pt x="117" y="54"/>
                </a:cubicBezTo>
                <a:cubicBezTo>
                  <a:pt x="132" y="77"/>
                  <a:pt x="152" y="126"/>
                  <a:pt x="189" y="126"/>
                </a:cubicBezTo>
              </a:path>
            </a:pathLst>
          </a:custGeom>
          <a:noFill/>
          <a:ln w="38100">
            <a:solidFill>
              <a:srgbClr val="000066"/>
            </a:solidFill>
            <a:round/>
          </a:ln>
          <a:extLst>
            <a:ext uri="{909E8E84-426E-40DD-AFC4-6F175D3DCCD1}">
              <a14:hiddenFill xmlns:a14="http://schemas.microsoft.com/office/drawing/2010/main">
                <a:solidFill>
                  <a:srgbClr val="FFFFFF"/>
                </a:solidFill>
              </a14:hiddenFill>
            </a:ext>
          </a:extLst>
        </p:spPr>
        <p:txBody>
          <a:bodyPr lIns="104503" tIns="52251" rIns="104503" bIns="52251"/>
          <a:lstStyle/>
          <a:p>
            <a:endParaRPr lang="en-US" sz="1145"/>
          </a:p>
        </p:txBody>
      </p:sp>
      <p:sp>
        <p:nvSpPr>
          <p:cNvPr id="8221" name="Text Box 33"/>
          <p:cNvSpPr txBox="1">
            <a:spLocks noChangeArrowheads="1"/>
          </p:cNvSpPr>
          <p:nvPr/>
        </p:nvSpPr>
        <p:spPr bwMode="auto">
          <a:xfrm>
            <a:off x="5810754" y="609802"/>
            <a:ext cx="6000246" cy="4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2030" b="1">
                <a:latin typeface="Times New Roman" panose="02020603050405020304" pitchFamily="18" charset="0"/>
              </a:rPr>
              <a:t>Lược đồ tự nhiên vùng Duyên hải Nam Trung Bộ.</a:t>
            </a:r>
          </a:p>
        </p:txBody>
      </p:sp>
      <p:sp>
        <p:nvSpPr>
          <p:cNvPr id="8222" name="Text Box 6"/>
          <p:cNvSpPr txBox="1">
            <a:spLocks noChangeArrowheads="1"/>
          </p:cNvSpPr>
          <p:nvPr/>
        </p:nvSpPr>
        <p:spPr bwMode="auto">
          <a:xfrm>
            <a:off x="350761" y="666219"/>
            <a:ext cx="5364239" cy="293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spcBef>
                <a:spcPct val="50000"/>
              </a:spcBef>
              <a:buFontTx/>
              <a:buNone/>
            </a:pPr>
            <a:r>
              <a:rPr lang="en-US" altLang="en-US" sz="3680" b="1">
                <a:solidFill>
                  <a:srgbClr val="0000FF"/>
                </a:solidFill>
                <a:latin typeface=".VnTime" panose="020B7200000000000000" pitchFamily="34" charset="0"/>
              </a:rPr>
              <a:t>I. </a:t>
            </a:r>
            <a:r>
              <a:rPr lang="en-US" altLang="en-US" sz="3680" b="1">
                <a:solidFill>
                  <a:srgbClr val="0000FF"/>
                </a:solidFill>
                <a:latin typeface="Times New Roman" panose="02020603050405020304" pitchFamily="18" charset="0"/>
              </a:rPr>
              <a:t>Vị trí địa lí và giới hạn lãnh thổ</a:t>
            </a:r>
          </a:p>
          <a:p>
            <a:pPr>
              <a:spcBef>
                <a:spcPct val="50000"/>
              </a:spcBef>
              <a:buFontTx/>
              <a:buNone/>
            </a:pPr>
            <a:endParaRPr lang="en-US" altLang="en-US" sz="3680" b="1">
              <a:solidFill>
                <a:srgbClr val="0000FF"/>
              </a:solidFill>
              <a:latin typeface="Times New Roman" panose="02020603050405020304" pitchFamily="18" charset="0"/>
            </a:endParaRPr>
          </a:p>
          <a:p>
            <a:pPr>
              <a:spcBef>
                <a:spcPct val="50000"/>
              </a:spcBef>
              <a:buFontTx/>
              <a:buNone/>
            </a:pPr>
            <a:endParaRPr lang="en-US" altLang="en-US" sz="3680" b="1">
              <a:latin typeface="Times New Roman" panose="02020603050405020304" pitchFamily="18" charset="0"/>
            </a:endParaRPr>
          </a:p>
        </p:txBody>
      </p:sp>
      <p:sp>
        <p:nvSpPr>
          <p:cNvPr id="2" name="Text Box 4"/>
          <p:cNvSpPr txBox="1">
            <a:spLocks noChangeArrowheads="1"/>
          </p:cNvSpPr>
          <p:nvPr/>
        </p:nvSpPr>
        <p:spPr bwMode="auto">
          <a:xfrm>
            <a:off x="381000" y="0"/>
            <a:ext cx="11430000" cy="594118"/>
          </a:xfrm>
          <a:prstGeom prst="rect">
            <a:avLst/>
          </a:prstGeom>
          <a:noFill/>
          <a:ln>
            <a:noFill/>
          </a:ln>
        </p:spPr>
        <p:txBody>
          <a:bodyPr lIns="104503" tIns="52251" rIns="104503" bIns="52251">
            <a:spAutoFit/>
          </a:bodyPr>
          <a:lstStyle>
            <a:lvl1pPr eaLnBrk="0" hangingPunct="0">
              <a:defRPr sz="2400">
                <a:solidFill>
                  <a:srgbClr val="0066FF"/>
                </a:solidFill>
                <a:latin typeface="Times New Roman" panose="02020603050405020304" pitchFamily="18" charset="0"/>
              </a:defRPr>
            </a:lvl1pPr>
            <a:lvl2pPr marL="742950" indent="-285750" eaLnBrk="0" hangingPunct="0">
              <a:defRPr sz="2400">
                <a:solidFill>
                  <a:srgbClr val="0066FF"/>
                </a:solidFill>
                <a:latin typeface="Times New Roman" panose="02020603050405020304" pitchFamily="18" charset="0"/>
              </a:defRPr>
            </a:lvl2pPr>
            <a:lvl3pPr marL="1143000" indent="-228600" eaLnBrk="0" hangingPunct="0">
              <a:defRPr sz="2400">
                <a:solidFill>
                  <a:srgbClr val="0066FF"/>
                </a:solidFill>
                <a:latin typeface="Times New Roman" panose="02020603050405020304" pitchFamily="18" charset="0"/>
              </a:defRPr>
            </a:lvl3pPr>
            <a:lvl4pPr marL="1600200" indent="-228600" eaLnBrk="0" hangingPunct="0">
              <a:defRPr sz="2400">
                <a:solidFill>
                  <a:srgbClr val="0066FF"/>
                </a:solidFill>
                <a:latin typeface="Times New Roman" panose="02020603050405020304" pitchFamily="18" charset="0"/>
              </a:defRPr>
            </a:lvl4pPr>
            <a:lvl5pPr marL="2057400" indent="-228600" eaLnBrk="0" hangingPunct="0">
              <a:defRPr sz="2400">
                <a:solidFill>
                  <a:srgbClr val="0066FF"/>
                </a:solidFill>
                <a:latin typeface="Times New Roman" panose="02020603050405020304" pitchFamily="18" charset="0"/>
              </a:defRPr>
            </a:lvl5pPr>
            <a:lvl6pPr marL="2514600" indent="-228600" eaLnBrk="0" fontAlgn="base" hangingPunct="0">
              <a:spcBef>
                <a:spcPct val="0"/>
              </a:spcBef>
              <a:spcAft>
                <a:spcPct val="0"/>
              </a:spcAft>
              <a:defRPr sz="2400">
                <a:solidFill>
                  <a:srgbClr val="0066FF"/>
                </a:solidFill>
                <a:latin typeface="Times New Roman" panose="02020603050405020304" pitchFamily="18" charset="0"/>
              </a:defRPr>
            </a:lvl6pPr>
            <a:lvl7pPr marL="2971800" indent="-228600" eaLnBrk="0" fontAlgn="base" hangingPunct="0">
              <a:spcBef>
                <a:spcPct val="0"/>
              </a:spcBef>
              <a:spcAft>
                <a:spcPct val="0"/>
              </a:spcAft>
              <a:defRPr sz="2400">
                <a:solidFill>
                  <a:srgbClr val="0066FF"/>
                </a:solidFill>
                <a:latin typeface="Times New Roman" panose="02020603050405020304" pitchFamily="18" charset="0"/>
              </a:defRPr>
            </a:lvl7pPr>
            <a:lvl8pPr marL="3429000" indent="-228600" eaLnBrk="0" fontAlgn="base" hangingPunct="0">
              <a:spcBef>
                <a:spcPct val="0"/>
              </a:spcBef>
              <a:spcAft>
                <a:spcPct val="0"/>
              </a:spcAft>
              <a:defRPr sz="2400">
                <a:solidFill>
                  <a:srgbClr val="0066FF"/>
                </a:solidFill>
                <a:latin typeface="Times New Roman" panose="02020603050405020304" pitchFamily="18" charset="0"/>
              </a:defRPr>
            </a:lvl8pPr>
            <a:lvl9pPr marL="3886200" indent="-228600" eaLnBrk="0" fontAlgn="base" hangingPunct="0">
              <a:spcBef>
                <a:spcPct val="0"/>
              </a:spcBef>
              <a:spcAft>
                <a:spcPct val="0"/>
              </a:spcAft>
              <a:defRPr sz="2400">
                <a:solidFill>
                  <a:srgbClr val="0066FF"/>
                </a:solidFill>
                <a:latin typeface="Times New Roman" panose="02020603050405020304" pitchFamily="18" charset="0"/>
              </a:defRPr>
            </a:lvl9pPr>
          </a:lstStyle>
          <a:p>
            <a:pPr algn="ctr">
              <a:spcBef>
                <a:spcPct val="50000"/>
              </a:spcBef>
              <a:defRPr/>
            </a:pPr>
            <a:r>
              <a:rPr lang="en-US" sz="3175" b="1" dirty="0" err="1">
                <a:solidFill>
                  <a:srgbClr val="FF0000"/>
                </a:solidFill>
                <a:effectLst>
                  <a:outerShdw blurRad="38100" dist="38100" dir="2700000" algn="tl">
                    <a:srgbClr val="C0C0C0"/>
                  </a:outerShdw>
                </a:effectLst>
              </a:rPr>
              <a:t>Bài</a:t>
            </a:r>
            <a:r>
              <a:rPr lang="en-US" sz="3175" b="1" dirty="0">
                <a:solidFill>
                  <a:srgbClr val="FF0000"/>
                </a:solidFill>
                <a:effectLst>
                  <a:outerShdw blurRad="38100" dist="38100" dir="2700000" algn="tl">
                    <a:srgbClr val="C0C0C0"/>
                  </a:outerShdw>
                </a:effectLst>
                <a:latin typeface=".VnTime" panose="020B7200000000000000" pitchFamily="34" charset="0"/>
              </a:rPr>
              <a:t> 25 : VÙNG DUY</a:t>
            </a:r>
            <a:r>
              <a:rPr lang="en-US" sz="3175" b="1" dirty="0">
                <a:solidFill>
                  <a:srgbClr val="FF0000"/>
                </a:solidFill>
                <a:effectLst>
                  <a:outerShdw blurRad="38100" dist="38100" dir="2700000" algn="tl">
                    <a:srgbClr val="C0C0C0"/>
                  </a:outerShdw>
                </a:effectLst>
              </a:rPr>
              <a:t>Ê</a:t>
            </a:r>
            <a:r>
              <a:rPr lang="en-US" sz="3175" b="1" dirty="0">
                <a:solidFill>
                  <a:srgbClr val="FF0000"/>
                </a:solidFill>
                <a:effectLst>
                  <a:outerShdw blurRad="38100" dist="38100" dir="2700000" algn="tl">
                    <a:srgbClr val="C0C0C0"/>
                  </a:outerShdw>
                </a:effectLst>
                <a:latin typeface=".VnTime" panose="020B7200000000000000" pitchFamily="34" charset="0"/>
              </a:rPr>
              <a:t>N HẢI NAM TRUNG BỘ</a:t>
            </a:r>
            <a:endParaRPr lang="en-US" sz="3175" b="1" dirty="0">
              <a:solidFill>
                <a:srgbClr val="FF0000"/>
              </a:solidFill>
              <a:effectLst>
                <a:outerShdw blurRad="38100" dist="38100" dir="2700000" algn="tl">
                  <a:srgbClr val="C0C0C0"/>
                </a:outerShdw>
              </a:effectLst>
            </a:endParaRPr>
          </a:p>
        </p:txBody>
      </p:sp>
      <p:sp>
        <p:nvSpPr>
          <p:cNvPr id="81957" name="Rectangle 37"/>
          <p:cNvSpPr>
            <a:spLocks noChangeArrowheads="1"/>
          </p:cNvSpPr>
          <p:nvPr/>
        </p:nvSpPr>
        <p:spPr bwMode="auto">
          <a:xfrm>
            <a:off x="667254" y="3843130"/>
            <a:ext cx="4767540" cy="1238781"/>
          </a:xfrm>
          <a:prstGeom prst="rect">
            <a:avLst/>
          </a:prstGeom>
          <a:noFill/>
          <a:ln w="9525">
            <a:noFill/>
            <a:miter lim="800000"/>
          </a:ln>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spcBef>
                <a:spcPct val="50000"/>
              </a:spcBef>
              <a:buNone/>
            </a:pPr>
            <a:r>
              <a:rPr lang="en-US" altLang="en-US" sz="3680">
                <a:latin typeface="Times New Roman" panose="02020603050405020304" pitchFamily="18" charset="0"/>
              </a:rPr>
              <a:t> </a:t>
            </a:r>
            <a:r>
              <a:rPr lang="en-US" altLang="en-US" sz="3680" b="1">
                <a:solidFill>
                  <a:srgbClr val="FF0000"/>
                </a:solidFill>
                <a:latin typeface="Times New Roman" panose="02020603050405020304" pitchFamily="18" charset="0"/>
              </a:rPr>
              <a:t>Lãnh thổ gồm những tỉnh, thành phố nào?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1957"/>
                                        </p:tgtEl>
                                        <p:attrNameLst>
                                          <p:attrName>style.visibility</p:attrName>
                                        </p:attrNameLst>
                                      </p:cBhvr>
                                      <p:to>
                                        <p:strVal val="visible"/>
                                      </p:to>
                                    </p:set>
                                    <p:animEffect transition="in" filter="diamond(in)">
                                      <p:cBhvr>
                                        <p:cTn id="7" dur="2000"/>
                                        <p:tgtEl>
                                          <p:spTgt spid="8195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161"/>
                                        </p:tgtEl>
                                        <p:attrNameLst>
                                          <p:attrName>style.visibility</p:attrName>
                                        </p:attrNameLst>
                                      </p:cBhvr>
                                      <p:to>
                                        <p:strVal val="visible"/>
                                      </p:to>
                                    </p:set>
                                    <p:animEffect transition="in" filter="diamond(in)">
                                      <p:cBhvr>
                                        <p:cTn id="12" dur="2000"/>
                                        <p:tgtEl>
                                          <p:spTgt spid="616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6162"/>
                                        </p:tgtEl>
                                        <p:attrNameLst>
                                          <p:attrName>style.visibility</p:attrName>
                                        </p:attrNameLst>
                                      </p:cBhvr>
                                      <p:to>
                                        <p:strVal val="visible"/>
                                      </p:to>
                                    </p:set>
                                    <p:animEffect transition="in" filter="diamond(in)">
                                      <p:cBhvr>
                                        <p:cTn id="17" dur="2000"/>
                                        <p:tgtEl>
                                          <p:spTgt spid="616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6163"/>
                                        </p:tgtEl>
                                        <p:attrNameLst>
                                          <p:attrName>style.visibility</p:attrName>
                                        </p:attrNameLst>
                                      </p:cBhvr>
                                      <p:to>
                                        <p:strVal val="visible"/>
                                      </p:to>
                                    </p:set>
                                    <p:animEffect transition="in" filter="diamond(in)">
                                      <p:cBhvr>
                                        <p:cTn id="22" dur="2000"/>
                                        <p:tgtEl>
                                          <p:spTgt spid="616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6164"/>
                                        </p:tgtEl>
                                        <p:attrNameLst>
                                          <p:attrName>style.visibility</p:attrName>
                                        </p:attrNameLst>
                                      </p:cBhvr>
                                      <p:to>
                                        <p:strVal val="visible"/>
                                      </p:to>
                                    </p:set>
                                    <p:animEffect transition="in" filter="diamond(in)">
                                      <p:cBhvr>
                                        <p:cTn id="27" dur="2000"/>
                                        <p:tgtEl>
                                          <p:spTgt spid="6164"/>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6165"/>
                                        </p:tgtEl>
                                        <p:attrNameLst>
                                          <p:attrName>style.visibility</p:attrName>
                                        </p:attrNameLst>
                                      </p:cBhvr>
                                      <p:to>
                                        <p:strVal val="visible"/>
                                      </p:to>
                                    </p:set>
                                    <p:animEffect transition="in" filter="diamond(in)">
                                      <p:cBhvr>
                                        <p:cTn id="32" dur="2000"/>
                                        <p:tgtEl>
                                          <p:spTgt spid="6165"/>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6166"/>
                                        </p:tgtEl>
                                        <p:attrNameLst>
                                          <p:attrName>style.visibility</p:attrName>
                                        </p:attrNameLst>
                                      </p:cBhvr>
                                      <p:to>
                                        <p:strVal val="visible"/>
                                      </p:to>
                                    </p:set>
                                    <p:animEffect transition="in" filter="diamond(in)">
                                      <p:cBhvr>
                                        <p:cTn id="37" dur="2000"/>
                                        <p:tgtEl>
                                          <p:spTgt spid="6166"/>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6167"/>
                                        </p:tgtEl>
                                        <p:attrNameLst>
                                          <p:attrName>style.visibility</p:attrName>
                                        </p:attrNameLst>
                                      </p:cBhvr>
                                      <p:to>
                                        <p:strVal val="visible"/>
                                      </p:to>
                                    </p:set>
                                    <p:animEffect transition="in" filter="diamond(in)">
                                      <p:cBhvr>
                                        <p:cTn id="42" dur="2000"/>
                                        <p:tgtEl>
                                          <p:spTgt spid="6167"/>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6168"/>
                                        </p:tgtEl>
                                        <p:attrNameLst>
                                          <p:attrName>style.visibility</p:attrName>
                                        </p:attrNameLst>
                                      </p:cBhvr>
                                      <p:to>
                                        <p:strVal val="visible"/>
                                      </p:to>
                                    </p:set>
                                    <p:animEffect transition="in" filter="diamond(in)">
                                      <p:cBhvr>
                                        <p:cTn id="47" dur="2000"/>
                                        <p:tgtEl>
                                          <p:spTgt spid="6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1" grpId="0" animBg="1"/>
      <p:bldP spid="6162" grpId="0" animBg="1"/>
      <p:bldP spid="6163" grpId="0" animBg="1"/>
      <p:bldP spid="6164" grpId="0" animBg="1"/>
      <p:bldP spid="6165" grpId="0" animBg="1"/>
      <p:bldP spid="6166" grpId="0" animBg="1"/>
      <p:bldP spid="6167" grpId="0" animBg="1"/>
      <p:bldP spid="6168" grpId="0" animBg="1"/>
      <p:bldP spid="8195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718" name="Picture 22" descr="images1130829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10003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720" name="Text Box 24"/>
          <p:cNvSpPr txBox="1">
            <a:spLocks noChangeArrowheads="1"/>
          </p:cNvSpPr>
          <p:nvPr/>
        </p:nvSpPr>
        <p:spPr bwMode="auto">
          <a:xfrm>
            <a:off x="2667000" y="3285873"/>
            <a:ext cx="7572627" cy="59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3175" b="1">
                <a:solidFill>
                  <a:srgbClr val="0000CC"/>
                </a:solidFill>
                <a:latin typeface="Times New Roman" panose="02020603050405020304" pitchFamily="18" charset="0"/>
                <a:cs typeface="Times New Roman" panose="02020603050405020304" pitchFamily="18" charset="0"/>
              </a:rPr>
              <a:t>Người Chăm và các sinh hoạt văn hóa </a:t>
            </a:r>
          </a:p>
        </p:txBody>
      </p:sp>
      <p:pic>
        <p:nvPicPr>
          <p:cNvPr id="6" name="Picture 9" descr="Le_Hoi_ings_0909_0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755" y="0"/>
            <a:ext cx="5905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0"/>
            <a:ext cx="6286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lehoi-1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499" y="3810000"/>
            <a:ext cx="581075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13718"/>
                                        </p:tgtEl>
                                        <p:attrNameLst>
                                          <p:attrName>style.visibility</p:attrName>
                                        </p:attrNameLst>
                                      </p:cBhvr>
                                      <p:to>
                                        <p:strVal val="visible"/>
                                      </p:to>
                                    </p:set>
                                    <p:anim calcmode="lin" valueType="num">
                                      <p:cBhvr>
                                        <p:cTn id="7" dur="500" fill="hold"/>
                                        <p:tgtEl>
                                          <p:spTgt spid="413718"/>
                                        </p:tgtEl>
                                        <p:attrNameLst>
                                          <p:attrName>ppt_w</p:attrName>
                                        </p:attrNameLst>
                                      </p:cBhvr>
                                      <p:tavLst>
                                        <p:tav tm="0">
                                          <p:val>
                                            <p:fltVal val="0"/>
                                          </p:val>
                                        </p:tav>
                                        <p:tav tm="100000">
                                          <p:val>
                                            <p:strVal val="#ppt_w"/>
                                          </p:val>
                                        </p:tav>
                                      </p:tavLst>
                                    </p:anim>
                                    <p:anim calcmode="lin" valueType="num">
                                      <p:cBhvr>
                                        <p:cTn id="8" dur="500" fill="hold"/>
                                        <p:tgtEl>
                                          <p:spTgt spid="41371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13720"/>
                                        </p:tgtEl>
                                        <p:attrNameLst>
                                          <p:attrName>style.visibility</p:attrName>
                                        </p:attrNameLst>
                                      </p:cBhvr>
                                      <p:to>
                                        <p:strVal val="visible"/>
                                      </p:to>
                                    </p:set>
                                    <p:anim calcmode="lin" valueType="num">
                                      <p:cBhvr>
                                        <p:cTn id="11" dur="500" fill="hold"/>
                                        <p:tgtEl>
                                          <p:spTgt spid="413720"/>
                                        </p:tgtEl>
                                        <p:attrNameLst>
                                          <p:attrName>ppt_w</p:attrName>
                                        </p:attrNameLst>
                                      </p:cBhvr>
                                      <p:tavLst>
                                        <p:tav tm="0">
                                          <p:val>
                                            <p:fltVal val="0"/>
                                          </p:val>
                                        </p:tav>
                                        <p:tav tm="100000">
                                          <p:val>
                                            <p:strVal val="#ppt_w"/>
                                          </p:val>
                                        </p:tav>
                                      </p:tavLst>
                                    </p:anim>
                                    <p:anim calcmode="lin" valueType="num">
                                      <p:cBhvr>
                                        <p:cTn id="12" dur="500" fill="hold"/>
                                        <p:tgtEl>
                                          <p:spTgt spid="413720"/>
                                        </p:tgtEl>
                                        <p:attrNameLst>
                                          <p:attrName>ppt_h</p:attrName>
                                        </p:attrNameLst>
                                      </p:cBhvr>
                                      <p:tavLst>
                                        <p:tav tm="0">
                                          <p:val>
                                            <p:fltVal val="0"/>
                                          </p:val>
                                        </p:tav>
                                        <p:tav tm="100000">
                                          <p:val>
                                            <p:strVal val="#ppt_h"/>
                                          </p:val>
                                        </p:tav>
                                      </p:tavLst>
                                    </p:anim>
                                  </p:childTnLst>
                                </p:cTn>
                              </p:par>
                              <p:par>
                                <p:cTn id="13" presetID="24"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to="" calcmode="lin" valueType="num">
                                      <p:cBhvr>
                                        <p:cTn id="15" dur="1" fill="hold"/>
                                        <p:tgtEl>
                                          <p:spTgt spid="6"/>
                                        </p:tgtEl>
                                      </p:cBhvr>
                                    </p:anim>
                                  </p:childTnLst>
                                </p:cTn>
                              </p:par>
                            </p:childTnLst>
                          </p:cTn>
                        </p:par>
                        <p:par>
                          <p:cTn id="16" fill="hold">
                            <p:stCondLst>
                              <p:cond delay="500"/>
                            </p:stCondLst>
                            <p:childTnLst>
                              <p:par>
                                <p:cTn id="17" presetID="24"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to="" calcmode="lin" valueType="num">
                                      <p:cBhvr>
                                        <p:cTn id="19" dur="1" fill="hold"/>
                                        <p:tgtEl>
                                          <p:spTgt spid="7"/>
                                        </p:tgtEl>
                                      </p:cBhvr>
                                    </p:anim>
                                  </p:childTnLst>
                                </p:cTn>
                              </p:par>
                            </p:childTnLst>
                          </p:cTn>
                        </p:par>
                        <p:par>
                          <p:cTn id="20" fill="hold">
                            <p:stCondLst>
                              <p:cond delay="500"/>
                            </p:stCondLst>
                            <p:childTnLst>
                              <p:par>
                                <p:cTn id="21" presetID="31" presetClass="entr" presetSubtype="0" fill="hold" nodeType="afterEffect">
                                  <p:stCondLst>
                                    <p:cond delay="0"/>
                                  </p:stCondLst>
                                  <p:iterate type="lt">
                                    <p:tmPct val="5000"/>
                                  </p:iterate>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txBox="1">
            <a:spLocks noGrp="1" noChangeArrowheads="1"/>
          </p:cNvSpPr>
          <p:nvPr/>
        </p:nvSpPr>
        <p:spPr bwMode="auto">
          <a:xfrm>
            <a:off x="8572501" y="6356048"/>
            <a:ext cx="2667000" cy="36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r" eaLnBrk="1" hangingPunct="1">
              <a:spcBef>
                <a:spcPct val="0"/>
              </a:spcBef>
              <a:buFontTx/>
              <a:buNone/>
            </a:pPr>
            <a:fld id="{E888E4C2-7FE4-4A8C-9109-5EF864339D27}" type="slidenum">
              <a:rPr lang="en-US" altLang="en-US" sz="1395">
                <a:solidFill>
                  <a:srgbClr val="898989"/>
                </a:solidFill>
                <a:latin typeface=".VnTime" panose="020B7200000000000000" pitchFamily="34" charset="0"/>
              </a:rPr>
              <a:t>51</a:t>
            </a:fld>
            <a:endParaRPr lang="en-US" altLang="en-US" sz="1395">
              <a:solidFill>
                <a:srgbClr val="898989"/>
              </a:solidFill>
              <a:latin typeface=".VnTime" panose="020B7200000000000000" pitchFamily="34" charset="0"/>
            </a:endParaRPr>
          </a:p>
        </p:txBody>
      </p:sp>
      <p:pic>
        <p:nvPicPr>
          <p:cNvPr id="47119" name="Picture 15"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00246" cy="333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Picture 17" descr="images1731171_DSC_0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3580190"/>
            <a:ext cx="6000245" cy="327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4" name="Picture 20" descr="Kết quả hình ảnh cho hình ảnh đắp đê ngăn lũ lụt ở nam trung bộ"/>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2397"/>
            <a:ext cx="6000246" cy="350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8" name="Picture 24" descr="trong-tay-vn-du-hoa-linh-my-bo-lai-bong-thanh-vu-khi-loi-ha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6000246" cy="344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9" name="Rectangle 25"/>
          <p:cNvSpPr>
            <a:spLocks noChangeArrowheads="1"/>
          </p:cNvSpPr>
          <p:nvPr/>
        </p:nvSpPr>
        <p:spPr bwMode="auto">
          <a:xfrm>
            <a:off x="1524000" y="1752802"/>
            <a:ext cx="9525000" cy="2059904"/>
          </a:xfrm>
          <a:prstGeom prst="rect">
            <a:avLst/>
          </a:prstGeom>
          <a:solidFill>
            <a:srgbClr val="FFCC99"/>
          </a:solidFill>
          <a:ln w="9525">
            <a:solidFill>
              <a:schemeClr val="accent1"/>
            </a:solidFill>
            <a:miter lim="800000"/>
          </a:ln>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3175" b="1">
                <a:latin typeface="Times New Roman" panose="02020603050405020304" pitchFamily="18" charset="0"/>
              </a:rPr>
              <a:t>Người dân có đức tính cần cù lao động, kiên cường đấu tranh chống ngoại xâm, giàu kinh nghiệm phòng chống thiên tai, khai thác vùng nước</a:t>
            </a:r>
            <a:r>
              <a:rPr lang="en-US" altLang="en-US" sz="3175" b="1"/>
              <a:t> </a:t>
            </a:r>
            <a:r>
              <a:rPr lang="en-US" altLang="en-US" sz="3175" b="1">
                <a:latin typeface="Times New Roman" panose="02020603050405020304" pitchFamily="18" charset="0"/>
              </a:rPr>
              <a:t>rộng lớn trên Biển Đông</a:t>
            </a:r>
          </a:p>
        </p:txBody>
      </p:sp>
      <p:sp>
        <p:nvSpPr>
          <p:cNvPr id="47130" name="Rectangle 26"/>
          <p:cNvSpPr>
            <a:spLocks noChangeArrowheads="1"/>
          </p:cNvSpPr>
          <p:nvPr/>
        </p:nvSpPr>
        <p:spPr bwMode="auto">
          <a:xfrm>
            <a:off x="1561294" y="1884841"/>
            <a:ext cx="9525000" cy="1805411"/>
          </a:xfrm>
          <a:prstGeom prst="rect">
            <a:avLst/>
          </a:prstGeom>
          <a:solidFill>
            <a:srgbClr val="FFFF99"/>
          </a:solidFill>
          <a:ln w="9525">
            <a:solidFill>
              <a:srgbClr val="E5E006"/>
            </a:solidFill>
            <a:miter lim="800000"/>
          </a:ln>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3680" b="1">
                <a:solidFill>
                  <a:srgbClr val="000099"/>
                </a:solidFill>
                <a:latin typeface="Times New Roman" panose="02020603050405020304" pitchFamily="18" charset="0"/>
              </a:rPr>
              <a:t>Thuận lợi:</a:t>
            </a:r>
            <a:r>
              <a:rPr lang="en-US" altLang="en-US" sz="3680" b="1">
                <a:solidFill>
                  <a:srgbClr val="0066FF"/>
                </a:solidFill>
                <a:latin typeface="Times New Roman" panose="02020603050405020304" pitchFamily="18" charset="0"/>
              </a:rPr>
              <a:t> </a:t>
            </a:r>
            <a:r>
              <a:rPr lang="en-US" altLang="en-US" sz="3680">
                <a:solidFill>
                  <a:srgbClr val="0000FF"/>
                </a:solidFill>
                <a:latin typeface="Times New Roman" panose="02020603050405020304" pitchFamily="18" charset="0"/>
              </a:rPr>
              <a:t>Nguồn lao động dồi dào, giàu kinh nghiệm, có nhiều địa điểm du lịch hấp dẫn như Phố cổ Hội An, Di tích Mĩ Sơn…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7119"/>
                                        </p:tgtEl>
                                        <p:attrNameLst>
                                          <p:attrName>style.visibility</p:attrName>
                                        </p:attrNameLst>
                                      </p:cBhvr>
                                      <p:to>
                                        <p:strVal val="visible"/>
                                      </p:to>
                                    </p:set>
                                    <p:animEffect transition="in" filter="diamond(in)">
                                      <p:cBhvr>
                                        <p:cTn id="7" dur="2000"/>
                                        <p:tgtEl>
                                          <p:spTgt spid="47119"/>
                                        </p:tgtEl>
                                      </p:cBhvr>
                                    </p:animEffect>
                                  </p:childTnLst>
                                </p:cTn>
                              </p:par>
                              <p:par>
                                <p:cTn id="8" presetID="8" presetClass="entr" presetSubtype="16" fill="hold" nodeType="withEffect">
                                  <p:stCondLst>
                                    <p:cond delay="0"/>
                                  </p:stCondLst>
                                  <p:childTnLst>
                                    <p:set>
                                      <p:cBhvr>
                                        <p:cTn id="9" dur="1" fill="hold">
                                          <p:stCondLst>
                                            <p:cond delay="0"/>
                                          </p:stCondLst>
                                        </p:cTn>
                                        <p:tgtEl>
                                          <p:spTgt spid="47128"/>
                                        </p:tgtEl>
                                        <p:attrNameLst>
                                          <p:attrName>style.visibility</p:attrName>
                                        </p:attrNameLst>
                                      </p:cBhvr>
                                      <p:to>
                                        <p:strVal val="visible"/>
                                      </p:to>
                                    </p:set>
                                    <p:animEffect transition="in" filter="diamond(in)">
                                      <p:cBhvr>
                                        <p:cTn id="10" dur="2000"/>
                                        <p:tgtEl>
                                          <p:spTgt spid="47128"/>
                                        </p:tgtEl>
                                      </p:cBhvr>
                                    </p:animEffect>
                                  </p:childTnLst>
                                </p:cTn>
                              </p:par>
                              <p:par>
                                <p:cTn id="11" presetID="8" presetClass="entr" presetSubtype="16" fill="hold" nodeType="withEffect">
                                  <p:stCondLst>
                                    <p:cond delay="0"/>
                                  </p:stCondLst>
                                  <p:childTnLst>
                                    <p:set>
                                      <p:cBhvr>
                                        <p:cTn id="12" dur="1" fill="hold">
                                          <p:stCondLst>
                                            <p:cond delay="0"/>
                                          </p:stCondLst>
                                        </p:cTn>
                                        <p:tgtEl>
                                          <p:spTgt spid="47124"/>
                                        </p:tgtEl>
                                        <p:attrNameLst>
                                          <p:attrName>style.visibility</p:attrName>
                                        </p:attrNameLst>
                                      </p:cBhvr>
                                      <p:to>
                                        <p:strVal val="visible"/>
                                      </p:to>
                                    </p:set>
                                    <p:animEffect transition="in" filter="diamond(in)">
                                      <p:cBhvr>
                                        <p:cTn id="13" dur="2000"/>
                                        <p:tgtEl>
                                          <p:spTgt spid="47124"/>
                                        </p:tgtEl>
                                      </p:cBhvr>
                                    </p:animEffect>
                                  </p:childTnLst>
                                </p:cTn>
                              </p:par>
                              <p:par>
                                <p:cTn id="14" presetID="8" presetClass="entr" presetSubtype="16" fill="hold" nodeType="withEffect">
                                  <p:stCondLst>
                                    <p:cond delay="0"/>
                                  </p:stCondLst>
                                  <p:childTnLst>
                                    <p:set>
                                      <p:cBhvr>
                                        <p:cTn id="15" dur="1" fill="hold">
                                          <p:stCondLst>
                                            <p:cond delay="0"/>
                                          </p:stCondLst>
                                        </p:cTn>
                                        <p:tgtEl>
                                          <p:spTgt spid="47121"/>
                                        </p:tgtEl>
                                        <p:attrNameLst>
                                          <p:attrName>style.visibility</p:attrName>
                                        </p:attrNameLst>
                                      </p:cBhvr>
                                      <p:to>
                                        <p:strVal val="visible"/>
                                      </p:to>
                                    </p:set>
                                    <p:animEffect transition="in" filter="diamond(in)">
                                      <p:cBhvr>
                                        <p:cTn id="16" dur="2000"/>
                                        <p:tgtEl>
                                          <p:spTgt spid="47121"/>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47129"/>
                                        </p:tgtEl>
                                        <p:attrNameLst>
                                          <p:attrName>style.visibility</p:attrName>
                                        </p:attrNameLst>
                                      </p:cBhvr>
                                      <p:to>
                                        <p:strVal val="visible"/>
                                      </p:to>
                                    </p:set>
                                    <p:animEffect transition="in" filter="diamond(in)">
                                      <p:cBhvr>
                                        <p:cTn id="21" dur="2000"/>
                                        <p:tgtEl>
                                          <p:spTgt spid="47129"/>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xit" presetSubtype="16" fill="hold" grpId="1" nodeType="clickEffect">
                                  <p:stCondLst>
                                    <p:cond delay="0"/>
                                  </p:stCondLst>
                                  <p:childTnLst>
                                    <p:animEffect transition="out" filter="diamond(in)">
                                      <p:cBhvr>
                                        <p:cTn id="25" dur="2000"/>
                                        <p:tgtEl>
                                          <p:spTgt spid="47129"/>
                                        </p:tgtEl>
                                      </p:cBhvr>
                                    </p:animEffect>
                                    <p:set>
                                      <p:cBhvr>
                                        <p:cTn id="26" dur="1" fill="hold">
                                          <p:stCondLst>
                                            <p:cond delay="1999"/>
                                          </p:stCondLst>
                                        </p:cTn>
                                        <p:tgtEl>
                                          <p:spTgt spid="471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47130"/>
                                        </p:tgtEl>
                                        <p:attrNameLst>
                                          <p:attrName>style.visibility</p:attrName>
                                        </p:attrNameLst>
                                      </p:cBhvr>
                                      <p:to>
                                        <p:strVal val="visible"/>
                                      </p:to>
                                    </p:set>
                                    <p:animEffect transition="in" filter="diamond(in)">
                                      <p:cBhvr>
                                        <p:cTn id="31" dur="2000"/>
                                        <p:tgtEl>
                                          <p:spTgt spid="47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9" grpId="0" animBg="1"/>
      <p:bldP spid="47129" grpId="1" animBg="1"/>
      <p:bldP spid="471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6" descr="White marble"/>
          <p:cNvSpPr txBox="1">
            <a:spLocks noChangeArrowheads="1"/>
          </p:cNvSpPr>
          <p:nvPr/>
        </p:nvSpPr>
        <p:spPr bwMode="auto">
          <a:xfrm>
            <a:off x="381000" y="5842000"/>
            <a:ext cx="5715000" cy="457285"/>
          </a:xfrm>
          <a:prstGeom prst="rect">
            <a:avLst/>
          </a:prstGeom>
          <a:solidFill>
            <a:schemeClr val="accent1"/>
          </a:solidFill>
          <a:ln w="9525">
            <a:solidFill>
              <a:srgbClr val="FFCC99"/>
            </a:solidFill>
            <a:miter lim="800000"/>
          </a:ln>
        </p:spPr>
        <p:txBody>
          <a:bodyPr lIns="104503" tIns="52251" rIns="104503" bIns="52251">
            <a:spAutoFit/>
          </a:bodyPr>
          <a:lstStyle/>
          <a:p>
            <a:pPr algn="ctr" eaLnBrk="1" hangingPunct="1">
              <a:spcBef>
                <a:spcPct val="50000"/>
              </a:spcBef>
              <a:defRPr/>
            </a:pPr>
            <a:r>
              <a:rPr lang="en-US" sz="2285" b="1" dirty="0" err="1">
                <a:solidFill>
                  <a:srgbClr val="C00000"/>
                </a:solidFill>
                <a:cs typeface="Arial" panose="020B0604020202020204" pitchFamily="34" charset="0"/>
              </a:rPr>
              <a:t>Thánh</a:t>
            </a:r>
            <a:r>
              <a:rPr lang="en-US" sz="2285" b="1" dirty="0">
                <a:solidFill>
                  <a:srgbClr val="C00000"/>
                </a:solidFill>
                <a:cs typeface="Arial" panose="020B0604020202020204" pitchFamily="34" charset="0"/>
              </a:rPr>
              <a:t> </a:t>
            </a:r>
            <a:r>
              <a:rPr lang="en-US" sz="2285" b="1" dirty="0" err="1">
                <a:solidFill>
                  <a:srgbClr val="C00000"/>
                </a:solidFill>
                <a:cs typeface="Arial" panose="020B0604020202020204" pitchFamily="34" charset="0"/>
              </a:rPr>
              <a:t>địa</a:t>
            </a:r>
            <a:r>
              <a:rPr lang="en-US" sz="2285" b="1" dirty="0">
                <a:solidFill>
                  <a:srgbClr val="C00000"/>
                </a:solidFill>
                <a:cs typeface="Arial" panose="020B0604020202020204" pitchFamily="34" charset="0"/>
              </a:rPr>
              <a:t> </a:t>
            </a:r>
            <a:r>
              <a:rPr lang="en-US" sz="2285" b="1" dirty="0" err="1">
                <a:solidFill>
                  <a:srgbClr val="C00000"/>
                </a:solidFill>
                <a:cs typeface="Arial" panose="020B0604020202020204" pitchFamily="34" charset="0"/>
              </a:rPr>
              <a:t>Mỹ</a:t>
            </a:r>
            <a:r>
              <a:rPr lang="en-US" sz="2285" b="1" dirty="0">
                <a:solidFill>
                  <a:srgbClr val="C00000"/>
                </a:solidFill>
                <a:cs typeface="Arial" panose="020B0604020202020204" pitchFamily="34" charset="0"/>
              </a:rPr>
              <a:t> </a:t>
            </a:r>
            <a:r>
              <a:rPr lang="en-US" sz="2285" b="1" dirty="0" err="1">
                <a:solidFill>
                  <a:srgbClr val="C00000"/>
                </a:solidFill>
                <a:cs typeface="Arial" panose="020B0604020202020204" pitchFamily="34" charset="0"/>
              </a:rPr>
              <a:t>Sơn</a:t>
            </a:r>
            <a:endParaRPr lang="en-US" sz="2285" b="1" dirty="0">
              <a:solidFill>
                <a:srgbClr val="C00000"/>
              </a:solidFill>
              <a:cs typeface="Arial" panose="020B0604020202020204" pitchFamily="34" charset="0"/>
            </a:endParaRPr>
          </a:p>
        </p:txBody>
      </p:sp>
      <p:pic>
        <p:nvPicPr>
          <p:cNvPr id="56323" name="Picture 17" descr="my son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0778" y="3498548"/>
            <a:ext cx="428272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18" descr="my son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564" y="69548"/>
            <a:ext cx="3951796" cy="339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9" descr="my son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429000"/>
            <a:ext cx="428675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20" descr="my son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5360" y="69548"/>
            <a:ext cx="359664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22" descr="my 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9548"/>
            <a:ext cx="4667754" cy="335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Text Box 12" descr="White marble"/>
          <p:cNvSpPr txBox="1">
            <a:spLocks noChangeArrowheads="1"/>
          </p:cNvSpPr>
          <p:nvPr/>
        </p:nvSpPr>
        <p:spPr bwMode="auto">
          <a:xfrm>
            <a:off x="6477000" y="5933722"/>
            <a:ext cx="5334000" cy="945753"/>
          </a:xfrm>
          <a:prstGeom prst="rect">
            <a:avLst/>
          </a:prstGeom>
          <a:solidFill>
            <a:schemeClr val="accent1"/>
          </a:solidFill>
          <a:ln w="9525">
            <a:solidFill>
              <a:srgbClr val="FFCC99"/>
            </a:solidFill>
            <a:miter lim="800000"/>
          </a:ln>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50000"/>
              </a:spcBef>
              <a:buFontTx/>
              <a:buNone/>
            </a:pPr>
            <a:r>
              <a:rPr lang="en-US" altLang="en-US" sz="2730" b="1">
                <a:solidFill>
                  <a:srgbClr val="C00000"/>
                </a:solidFill>
                <a:latin typeface="Times New Roman" panose="02020603050405020304" pitchFamily="18" charset="0"/>
                <a:cs typeface="Times New Roman" panose="02020603050405020304" pitchFamily="18" charset="0"/>
              </a:rPr>
              <a:t>Được công nhận di sản văn hóa thế giới </a:t>
            </a:r>
            <a:r>
              <a:rPr lang="en-US" altLang="en-US" sz="2285" b="1">
                <a:solidFill>
                  <a:srgbClr val="C00000"/>
                </a:solidFill>
                <a:latin typeface=".VnTimeH" panose="020B7200000000000000" pitchFamily="34" charset="0"/>
                <a:cs typeface="Arial" panose="020B0604020202020204" pitchFamily="34" charset="0"/>
              </a:rPr>
              <a:t>01/12/1999</a:t>
            </a:r>
          </a:p>
        </p:txBody>
      </p:sp>
      <p:sp>
        <p:nvSpPr>
          <p:cNvPr id="2" name="Rectangle 1"/>
          <p:cNvSpPr>
            <a:spLocks noChangeArrowheads="1"/>
          </p:cNvSpPr>
          <p:nvPr/>
        </p:nvSpPr>
        <p:spPr bwMode="auto">
          <a:xfrm>
            <a:off x="0" y="3581199"/>
            <a:ext cx="12192000" cy="32713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a:spcBef>
                <a:spcPct val="0"/>
              </a:spcBef>
              <a:buFontTx/>
              <a:buNone/>
            </a:pPr>
            <a:r>
              <a:rPr lang="en-US" altLang="en-US" sz="2285" b="1">
                <a:latin typeface="Times New Roman" panose="02020603050405020304" pitchFamily="18" charset="0"/>
              </a:rPr>
              <a:t>Thánh địa Mỹ Sơn thuộc xã Duy Phú, Duy Xuyên, Quảng Nam, cách TP. Đà Nẵng khoảng 70 km, bao gồm nhiều đền đài Champa, trong một thung lũng đường kính khoảng 2 km, bao quanh bởi đồi núi. Đây từng là nơi tổ chức cúng tế của vương triều Champa cũng như là lăng mộ của các vị vua Chăm hay hoàng thân, quốc thích. Ngoài chức năng hành lễ, giúp các vương triều tiếp cận với các thánh thần, Mỹ Sơn còn là trung tâm văn hóa và tín ngưỡng của các triều đại Champa và là nơi chôn cất các vị vua, thầy tu nhiều quyền lực. Vì thế, nó được coi là "thánh địa" của người Chăm.</a:t>
            </a:r>
          </a:p>
          <a:p>
            <a:pPr algn="ctr">
              <a:spcBef>
                <a:spcPct val="0"/>
              </a:spcBef>
              <a:buFontTx/>
              <a:buNone/>
            </a:pPr>
            <a:r>
              <a:rPr lang="en-US" altLang="en-US" sz="2285" b="1">
                <a:latin typeface="Times New Roman" panose="02020603050405020304" pitchFamily="18" charset="0"/>
              </a:rPr>
              <a:t/>
            </a:r>
            <a:br>
              <a:rPr lang="en-US" altLang="en-US" sz="2285" b="1">
                <a:latin typeface="Times New Roman" panose="02020603050405020304" pitchFamily="18" charset="0"/>
              </a:rPr>
            </a:br>
            <a:endParaRPr lang="en-US" altLang="en-US" sz="2285" b="1">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5" name="Picture 7" descr="53"/>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381000" y="0"/>
            <a:ext cx="5715000" cy="335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6" name="Picture 8" descr="DantocCham"/>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91754" y="0"/>
            <a:ext cx="5619246" cy="335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7" name="Picture 9" descr="tdtv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754" y="3429000"/>
            <a:ext cx="5619246" cy="3429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4058" name="Picture 10" descr="29102010145719">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429000"/>
            <a:ext cx="5715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9" name="Text Box 11"/>
          <p:cNvSpPr txBox="1">
            <a:spLocks noChangeArrowheads="1"/>
          </p:cNvSpPr>
          <p:nvPr/>
        </p:nvSpPr>
        <p:spPr bwMode="auto">
          <a:xfrm>
            <a:off x="3143754" y="3124603"/>
            <a:ext cx="6667500" cy="525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2730" b="1">
                <a:solidFill>
                  <a:srgbClr val="0000FF"/>
                </a:solidFill>
                <a:latin typeface="Times New Roman" panose="02020603050405020304" pitchFamily="18" charset="0"/>
              </a:rPr>
              <a:t>LỄ HỘI KA TÊ CỦA NGƯỜI CHĂM</a:t>
            </a:r>
          </a:p>
        </p:txBody>
      </p:sp>
      <p:pic>
        <p:nvPicPr>
          <p:cNvPr id="32783" name="Picture 15" descr="http://vutbay.vn/upload/others/images/FW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254" y="0"/>
            <a:ext cx="5682746" cy="344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17" descr="http://img.v3.news.zdn.vn/w660/Uploaded/Ohunoaa/2015_07_11/1_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19151"/>
            <a:ext cx="5698873" cy="349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Picture 19" descr="http://unescovietnam.com/wp-content/uploads/2015/06/cau_ngu_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4937" y="3514675"/>
            <a:ext cx="5596063" cy="33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1952373" y="179413"/>
            <a:ext cx="3619500" cy="9457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2730" b="1">
                <a:solidFill>
                  <a:srgbClr val="0000FF"/>
                </a:solidFill>
                <a:latin typeface="Times New Roman" panose="02020603050405020304" pitchFamily="18" charset="0"/>
              </a:rPr>
              <a:t>Bắn pháo hoa quốc tế - Đà Nẵng</a:t>
            </a:r>
          </a:p>
        </p:txBody>
      </p:sp>
      <p:sp>
        <p:nvSpPr>
          <p:cNvPr id="3" name="Rectangle 2"/>
          <p:cNvSpPr>
            <a:spLocks noChangeArrowheads="1"/>
          </p:cNvSpPr>
          <p:nvPr/>
        </p:nvSpPr>
        <p:spPr bwMode="auto">
          <a:xfrm>
            <a:off x="7490984" y="363865"/>
            <a:ext cx="3934567" cy="525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2730" b="1">
                <a:solidFill>
                  <a:srgbClr val="0000FF"/>
                </a:solidFill>
                <a:latin typeface="Times New Roman" panose="02020603050405020304" pitchFamily="18" charset="0"/>
              </a:rPr>
              <a:t>Festival Biển Nha Trang </a:t>
            </a:r>
            <a:endParaRPr lang="en-US" altLang="en-US" sz="2730">
              <a:solidFill>
                <a:srgbClr val="0000FF"/>
              </a:solidFill>
              <a:latin typeface="Times New Roman" panose="02020603050405020304" pitchFamily="18" charset="0"/>
            </a:endParaRPr>
          </a:p>
        </p:txBody>
      </p:sp>
      <p:pic>
        <p:nvPicPr>
          <p:cNvPr id="32791" name="Picture 23" descr="http://a8.vietbao.vn/images/vn802/van-hoa/20796846_images1602805_1-Tuong%20binh.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437" y="3581199"/>
            <a:ext cx="5628317" cy="325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a:spLocks noChangeArrowheads="1"/>
          </p:cNvSpPr>
          <p:nvPr/>
        </p:nvSpPr>
        <p:spPr bwMode="auto">
          <a:xfrm>
            <a:off x="737810" y="3790849"/>
            <a:ext cx="4377316" cy="525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vi-VN" altLang="en-US" sz="2730" b="1">
                <a:solidFill>
                  <a:srgbClr val="0000FF"/>
                </a:solidFill>
                <a:latin typeface="Times New Roman" panose="02020603050405020304" pitchFamily="18" charset="0"/>
              </a:rPr>
              <a:t>Festival Tây Sơn-Bình Định</a:t>
            </a:r>
          </a:p>
        </p:txBody>
      </p:sp>
      <p:sp>
        <p:nvSpPr>
          <p:cNvPr id="22" name="Rectangle 21"/>
          <p:cNvSpPr>
            <a:spLocks noChangeArrowheads="1"/>
          </p:cNvSpPr>
          <p:nvPr/>
        </p:nvSpPr>
        <p:spPr bwMode="auto">
          <a:xfrm>
            <a:off x="6393342" y="3810000"/>
            <a:ext cx="4976775" cy="525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2730" b="1">
                <a:solidFill>
                  <a:srgbClr val="0000FF"/>
                </a:solidFill>
                <a:latin typeface="Times New Roman" panose="02020603050405020304" pitchFamily="18" charset="0"/>
              </a:rPr>
              <a:t>Lễ hội Nghing Ông-Quảng Ngãi</a:t>
            </a:r>
            <a:endParaRPr lang="vi-VN" altLang="en-US" sz="2730" b="1">
              <a:solidFill>
                <a:srgbClr val="0000FF"/>
              </a:solidFill>
              <a:latin typeface="Times New Roman" panose="02020603050405020304" pitchFamily="18" charset="0"/>
            </a:endParaRPr>
          </a:p>
        </p:txBody>
      </p:sp>
      <p:sp>
        <p:nvSpPr>
          <p:cNvPr id="23" name="Rectangle 21"/>
          <p:cNvSpPr>
            <a:spLocks noChangeArrowheads="1"/>
          </p:cNvSpPr>
          <p:nvPr/>
        </p:nvSpPr>
        <p:spPr bwMode="auto">
          <a:xfrm>
            <a:off x="3143755" y="3276802"/>
            <a:ext cx="5194847" cy="5256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2730" b="1">
                <a:solidFill>
                  <a:srgbClr val="0033CC"/>
                </a:solidFill>
                <a:latin typeface="Times New Roman" panose="02020603050405020304" pitchFamily="18" charset="0"/>
              </a:rPr>
              <a:t> NHIỀU </a:t>
            </a:r>
            <a:r>
              <a:rPr lang="vi-VN" altLang="en-US" sz="2730" b="1">
                <a:solidFill>
                  <a:srgbClr val="0033CC"/>
                </a:solidFill>
                <a:latin typeface="Times New Roman" panose="02020603050405020304" pitchFamily="18" charset="0"/>
              </a:rPr>
              <a:t>LỄ HỘI</a:t>
            </a:r>
            <a:r>
              <a:rPr lang="en-US" altLang="en-US" sz="2730" b="1">
                <a:solidFill>
                  <a:srgbClr val="0033CC"/>
                </a:solidFill>
                <a:latin typeface="Times New Roman" panose="02020603050405020304" pitchFamily="18" charset="0"/>
              </a:rPr>
              <a:t> Ở VÙNG BIỂN</a:t>
            </a:r>
            <a:endParaRPr lang="vi-VN" altLang="en-US" sz="2730" b="1">
              <a:solidFill>
                <a:srgbClr val="0033CC"/>
              </a:solidFill>
              <a:latin typeface="Times New Roman" panose="02020603050405020304" pitchFamily="18" charset="0"/>
            </a:endParaRPr>
          </a:p>
        </p:txBody>
      </p:sp>
      <p:sp>
        <p:nvSpPr>
          <p:cNvPr id="57360" name="Rectangle 18"/>
          <p:cNvSpPr>
            <a:spLocks noChangeArrowheads="1"/>
          </p:cNvSpPr>
          <p:nvPr/>
        </p:nvSpPr>
        <p:spPr bwMode="auto">
          <a:xfrm>
            <a:off x="-5565826" y="2956278"/>
            <a:ext cx="211112" cy="59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endParaRPr lang="en-US" altLang="en-US" sz="3175"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14055"/>
                                        </p:tgtEl>
                                        <p:attrNameLst>
                                          <p:attrName>style.visibility</p:attrName>
                                        </p:attrNameLst>
                                      </p:cBhvr>
                                      <p:to>
                                        <p:strVal val="visible"/>
                                      </p:to>
                                    </p:set>
                                    <p:animEffect transition="in" filter="strips(downRight)">
                                      <p:cBhvr>
                                        <p:cTn id="7" dur="500"/>
                                        <p:tgtEl>
                                          <p:spTgt spid="514055"/>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514056"/>
                                        </p:tgtEl>
                                        <p:attrNameLst>
                                          <p:attrName>style.visibility</p:attrName>
                                        </p:attrNameLst>
                                      </p:cBhvr>
                                      <p:to>
                                        <p:strVal val="visible"/>
                                      </p:to>
                                    </p:set>
                                    <p:animEffect transition="in" filter="strips(downRight)">
                                      <p:cBhvr>
                                        <p:cTn id="11" dur="500"/>
                                        <p:tgtEl>
                                          <p:spTgt spid="514056"/>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514057"/>
                                        </p:tgtEl>
                                        <p:attrNameLst>
                                          <p:attrName>style.visibility</p:attrName>
                                        </p:attrNameLst>
                                      </p:cBhvr>
                                      <p:to>
                                        <p:strVal val="visible"/>
                                      </p:to>
                                    </p:set>
                                    <p:animEffect transition="in" filter="strips(downLeft)">
                                      <p:cBhvr>
                                        <p:cTn id="15" dur="500"/>
                                        <p:tgtEl>
                                          <p:spTgt spid="514057"/>
                                        </p:tgtEl>
                                      </p:cBhvr>
                                    </p:animEffect>
                                  </p:childTnLst>
                                </p:cTn>
                              </p:par>
                            </p:childTnLst>
                          </p:cTn>
                        </p:par>
                        <p:par>
                          <p:cTn id="16" fill="hold">
                            <p:stCondLst>
                              <p:cond delay="1500"/>
                            </p:stCondLst>
                            <p:childTnLst>
                              <p:par>
                                <p:cTn id="17" presetID="18" presetClass="entr" presetSubtype="12" fill="hold" nodeType="afterEffect">
                                  <p:stCondLst>
                                    <p:cond delay="0"/>
                                  </p:stCondLst>
                                  <p:childTnLst>
                                    <p:set>
                                      <p:cBhvr>
                                        <p:cTn id="18" dur="1" fill="hold">
                                          <p:stCondLst>
                                            <p:cond delay="0"/>
                                          </p:stCondLst>
                                        </p:cTn>
                                        <p:tgtEl>
                                          <p:spTgt spid="514058"/>
                                        </p:tgtEl>
                                        <p:attrNameLst>
                                          <p:attrName>style.visibility</p:attrName>
                                        </p:attrNameLst>
                                      </p:cBhvr>
                                      <p:to>
                                        <p:strVal val="visible"/>
                                      </p:to>
                                    </p:set>
                                    <p:animEffect transition="in" filter="strips(downLeft)">
                                      <p:cBhvr>
                                        <p:cTn id="19" dur="500"/>
                                        <p:tgtEl>
                                          <p:spTgt spid="514058"/>
                                        </p:tgtEl>
                                      </p:cBhvr>
                                    </p:animEffect>
                                  </p:childTnLst>
                                </p:cTn>
                              </p:par>
                            </p:childTnLst>
                          </p:cTn>
                        </p:par>
                        <p:par>
                          <p:cTn id="20" fill="hold">
                            <p:stCondLst>
                              <p:cond delay="2000"/>
                            </p:stCondLst>
                            <p:childTnLst>
                              <p:par>
                                <p:cTn id="21" presetID="55" presetClass="entr" presetSubtype="0" fill="hold" grpId="0" nodeType="afterEffect">
                                  <p:stCondLst>
                                    <p:cond delay="0"/>
                                  </p:stCondLst>
                                  <p:childTnLst>
                                    <p:set>
                                      <p:cBhvr>
                                        <p:cTn id="22" dur="1" fill="hold">
                                          <p:stCondLst>
                                            <p:cond delay="0"/>
                                          </p:stCondLst>
                                        </p:cTn>
                                        <p:tgtEl>
                                          <p:spTgt spid="514059"/>
                                        </p:tgtEl>
                                        <p:attrNameLst>
                                          <p:attrName>style.visibility</p:attrName>
                                        </p:attrNameLst>
                                      </p:cBhvr>
                                      <p:to>
                                        <p:strVal val="visible"/>
                                      </p:to>
                                    </p:set>
                                    <p:anim calcmode="lin" valueType="num">
                                      <p:cBhvr>
                                        <p:cTn id="23" dur="1000" fill="hold"/>
                                        <p:tgtEl>
                                          <p:spTgt spid="514059"/>
                                        </p:tgtEl>
                                        <p:attrNameLst>
                                          <p:attrName>ppt_w</p:attrName>
                                        </p:attrNameLst>
                                      </p:cBhvr>
                                      <p:tavLst>
                                        <p:tav tm="0">
                                          <p:val>
                                            <p:strVal val="#ppt_w*0.70"/>
                                          </p:val>
                                        </p:tav>
                                        <p:tav tm="100000">
                                          <p:val>
                                            <p:strVal val="#ppt_w"/>
                                          </p:val>
                                        </p:tav>
                                      </p:tavLst>
                                    </p:anim>
                                    <p:anim calcmode="lin" valueType="num">
                                      <p:cBhvr>
                                        <p:cTn id="24" dur="1000" fill="hold"/>
                                        <p:tgtEl>
                                          <p:spTgt spid="514059"/>
                                        </p:tgtEl>
                                        <p:attrNameLst>
                                          <p:attrName>ppt_h</p:attrName>
                                        </p:attrNameLst>
                                      </p:cBhvr>
                                      <p:tavLst>
                                        <p:tav tm="0">
                                          <p:val>
                                            <p:strVal val="#ppt_h"/>
                                          </p:val>
                                        </p:tav>
                                        <p:tav tm="100000">
                                          <p:val>
                                            <p:strVal val="#ppt_h"/>
                                          </p:val>
                                        </p:tav>
                                      </p:tavLst>
                                    </p:anim>
                                    <p:animEffect transition="in" filter="fade">
                                      <p:cBhvr>
                                        <p:cTn id="25" dur="1000"/>
                                        <p:tgtEl>
                                          <p:spTgt spid="514059"/>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nodeType="clickEffect">
                                  <p:stCondLst>
                                    <p:cond delay="0"/>
                                  </p:stCondLst>
                                  <p:childTnLst>
                                    <p:set>
                                      <p:cBhvr>
                                        <p:cTn id="29" dur="1" fill="hold">
                                          <p:stCondLst>
                                            <p:cond delay="0"/>
                                          </p:stCondLst>
                                        </p:cTn>
                                        <p:tgtEl>
                                          <p:spTgt spid="32783"/>
                                        </p:tgtEl>
                                        <p:attrNameLst>
                                          <p:attrName>style.visibility</p:attrName>
                                        </p:attrNameLst>
                                      </p:cBhvr>
                                      <p:to>
                                        <p:strVal val="visible"/>
                                      </p:to>
                                    </p:set>
                                    <p:animEffect transition="in" filter="strips(downRight)">
                                      <p:cBhvr>
                                        <p:cTn id="30" dur="500"/>
                                        <p:tgtEl>
                                          <p:spTgt spid="32783"/>
                                        </p:tgtEl>
                                      </p:cBhvr>
                                    </p:animEffect>
                                  </p:childTnLst>
                                </p:cTn>
                              </p:par>
                            </p:childTnLst>
                          </p:cTn>
                        </p:par>
                        <p:par>
                          <p:cTn id="31" fill="hold">
                            <p:stCondLst>
                              <p:cond delay="500"/>
                            </p:stCondLst>
                            <p:childTnLst>
                              <p:par>
                                <p:cTn id="32" presetID="18" presetClass="entr" presetSubtype="6" fill="hold" nodeType="afterEffect">
                                  <p:stCondLst>
                                    <p:cond delay="0"/>
                                  </p:stCondLst>
                                  <p:childTnLst>
                                    <p:set>
                                      <p:cBhvr>
                                        <p:cTn id="33" dur="1" fill="hold">
                                          <p:stCondLst>
                                            <p:cond delay="0"/>
                                          </p:stCondLst>
                                        </p:cTn>
                                        <p:tgtEl>
                                          <p:spTgt spid="32785"/>
                                        </p:tgtEl>
                                        <p:attrNameLst>
                                          <p:attrName>style.visibility</p:attrName>
                                        </p:attrNameLst>
                                      </p:cBhvr>
                                      <p:to>
                                        <p:strVal val="visible"/>
                                      </p:to>
                                    </p:set>
                                    <p:animEffect transition="in" filter="strips(downRight)">
                                      <p:cBhvr>
                                        <p:cTn id="34" dur="500"/>
                                        <p:tgtEl>
                                          <p:spTgt spid="32785"/>
                                        </p:tgtEl>
                                      </p:cBhvr>
                                    </p:animEffect>
                                  </p:childTnLst>
                                </p:cTn>
                              </p:par>
                            </p:childTnLst>
                          </p:cTn>
                        </p:par>
                        <p:par>
                          <p:cTn id="35" fill="hold">
                            <p:stCondLst>
                              <p:cond delay="1000"/>
                            </p:stCondLst>
                            <p:childTnLst>
                              <p:par>
                                <p:cTn id="36" presetID="18" presetClass="entr" presetSubtype="12" fill="hold" nodeType="afterEffect">
                                  <p:stCondLst>
                                    <p:cond delay="0"/>
                                  </p:stCondLst>
                                  <p:childTnLst>
                                    <p:set>
                                      <p:cBhvr>
                                        <p:cTn id="37" dur="1" fill="hold">
                                          <p:stCondLst>
                                            <p:cond delay="0"/>
                                          </p:stCondLst>
                                        </p:cTn>
                                        <p:tgtEl>
                                          <p:spTgt spid="32787"/>
                                        </p:tgtEl>
                                        <p:attrNameLst>
                                          <p:attrName>style.visibility</p:attrName>
                                        </p:attrNameLst>
                                      </p:cBhvr>
                                      <p:to>
                                        <p:strVal val="visible"/>
                                      </p:to>
                                    </p:set>
                                    <p:animEffect transition="in" filter="strips(downLeft)">
                                      <p:cBhvr>
                                        <p:cTn id="38" dur="500"/>
                                        <p:tgtEl>
                                          <p:spTgt spid="32787"/>
                                        </p:tgtEl>
                                      </p:cBhvr>
                                    </p:animEffect>
                                  </p:childTnLst>
                                </p:cTn>
                              </p:par>
                            </p:childTnLst>
                          </p:cTn>
                        </p:par>
                        <p:par>
                          <p:cTn id="39" fill="hold">
                            <p:stCondLst>
                              <p:cond delay="1500"/>
                            </p:stCondLst>
                            <p:childTnLst>
                              <p:par>
                                <p:cTn id="40" presetID="18" presetClass="entr" presetSubtype="12" fill="hold" nodeType="afterEffect">
                                  <p:stCondLst>
                                    <p:cond delay="0"/>
                                  </p:stCondLst>
                                  <p:childTnLst>
                                    <p:set>
                                      <p:cBhvr>
                                        <p:cTn id="41" dur="1" fill="hold">
                                          <p:stCondLst>
                                            <p:cond delay="0"/>
                                          </p:stCondLst>
                                        </p:cTn>
                                        <p:tgtEl>
                                          <p:spTgt spid="32791"/>
                                        </p:tgtEl>
                                        <p:attrNameLst>
                                          <p:attrName>style.visibility</p:attrName>
                                        </p:attrNameLst>
                                      </p:cBhvr>
                                      <p:to>
                                        <p:strVal val="visible"/>
                                      </p:to>
                                    </p:set>
                                    <p:animEffect transition="in" filter="strips(downLeft)">
                                      <p:cBhvr>
                                        <p:cTn id="42" dur="500"/>
                                        <p:tgtEl>
                                          <p:spTgt spid="32791"/>
                                        </p:tgtEl>
                                      </p:cBhvr>
                                    </p:animEffect>
                                  </p:childTnLst>
                                </p:cTn>
                              </p:par>
                            </p:childTnLst>
                          </p:cTn>
                        </p:par>
                        <p:par>
                          <p:cTn id="43" fill="hold">
                            <p:stCondLst>
                              <p:cond delay="2000"/>
                            </p:stCondLst>
                            <p:childTnLst>
                              <p:par>
                                <p:cTn id="44" presetID="53" presetClass="entr" presetSubtype="16"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cTn>
                              </p:par>
                            </p:childTnLst>
                          </p:cTn>
                        </p:par>
                        <p:par>
                          <p:cTn id="49" fill="hold">
                            <p:stCondLst>
                              <p:cond delay="2500"/>
                            </p:stCondLst>
                            <p:childTnLst>
                              <p:par>
                                <p:cTn id="50" presetID="47" presetClass="entr" presetSubtype="0"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1000"/>
                                        <p:tgtEl>
                                          <p:spTgt spid="2"/>
                                        </p:tgtEl>
                                      </p:cBhvr>
                                    </p:animEffect>
                                    <p:anim calcmode="lin" valueType="num">
                                      <p:cBhvr>
                                        <p:cTn id="53" dur="1000" fill="hold"/>
                                        <p:tgtEl>
                                          <p:spTgt spid="2"/>
                                        </p:tgtEl>
                                        <p:attrNameLst>
                                          <p:attrName>ppt_x</p:attrName>
                                        </p:attrNameLst>
                                      </p:cBhvr>
                                      <p:tavLst>
                                        <p:tav tm="0">
                                          <p:val>
                                            <p:strVal val="#ppt_x"/>
                                          </p:val>
                                        </p:tav>
                                        <p:tav tm="100000">
                                          <p:val>
                                            <p:strVal val="#ppt_x"/>
                                          </p:val>
                                        </p:tav>
                                      </p:tavLst>
                                    </p:anim>
                                    <p:anim calcmode="lin" valueType="num">
                                      <p:cBhvr>
                                        <p:cTn id="54" dur="1000" fill="hold"/>
                                        <p:tgtEl>
                                          <p:spTgt spid="2"/>
                                        </p:tgtEl>
                                        <p:attrNameLst>
                                          <p:attrName>ppt_y</p:attrName>
                                        </p:attrNameLst>
                                      </p:cBhvr>
                                      <p:tavLst>
                                        <p:tav tm="0">
                                          <p:val>
                                            <p:strVal val="#ppt_y-.1"/>
                                          </p:val>
                                        </p:tav>
                                        <p:tav tm="100000">
                                          <p:val>
                                            <p:strVal val="#ppt_y"/>
                                          </p:val>
                                        </p:tav>
                                      </p:tavLst>
                                    </p:anim>
                                  </p:childTnLst>
                                </p:cTn>
                              </p:par>
                            </p:childTnLst>
                          </p:cTn>
                        </p:par>
                        <p:par>
                          <p:cTn id="55" fill="hold">
                            <p:stCondLst>
                              <p:cond delay="3500"/>
                            </p:stCondLst>
                            <p:childTnLst>
                              <p:par>
                                <p:cTn id="56" presetID="21" presetClass="emph" presetSubtype="0" repeatCount="3000" fill="hold" grpId="1" nodeType="afterEffect">
                                  <p:stCondLst>
                                    <p:cond delay="0"/>
                                  </p:stCondLst>
                                  <p:childTnLst>
                                    <p:animClr clrSpc="hsl" dir="cw">
                                      <p:cBhvr override="childStyle">
                                        <p:cTn id="57" dur="500" fill="hold"/>
                                        <p:tgtEl>
                                          <p:spTgt spid="2"/>
                                        </p:tgtEl>
                                        <p:attrNameLst>
                                          <p:attrName>style.color</p:attrName>
                                        </p:attrNameLst>
                                      </p:cBhvr>
                                      <p:by>
                                        <p:hsl h="7200000" s="0" l="0"/>
                                      </p:by>
                                    </p:animClr>
                                    <p:animClr clrSpc="hsl" dir="cw">
                                      <p:cBhvr>
                                        <p:cTn id="58" dur="500" fill="hold"/>
                                        <p:tgtEl>
                                          <p:spTgt spid="2"/>
                                        </p:tgtEl>
                                        <p:attrNameLst>
                                          <p:attrName>fillcolor</p:attrName>
                                        </p:attrNameLst>
                                      </p:cBhvr>
                                      <p:by>
                                        <p:hsl h="7200000" s="0" l="0"/>
                                      </p:by>
                                    </p:animClr>
                                    <p:animClr clrSpc="hsl" dir="cw">
                                      <p:cBhvr>
                                        <p:cTn id="59" dur="500" fill="hold"/>
                                        <p:tgtEl>
                                          <p:spTgt spid="2"/>
                                        </p:tgtEl>
                                        <p:attrNameLst>
                                          <p:attrName>stroke.color</p:attrName>
                                        </p:attrNameLst>
                                      </p:cBhvr>
                                      <p:by>
                                        <p:hsl h="7200000" s="0" l="0"/>
                                      </p:by>
                                    </p:animClr>
                                    <p:set>
                                      <p:cBhvr>
                                        <p:cTn id="60" dur="500" fill="hold"/>
                                        <p:tgtEl>
                                          <p:spTgt spid="2"/>
                                        </p:tgtEl>
                                        <p:attrNameLst>
                                          <p:attrName>fill.type</p:attrName>
                                        </p:attrNameLst>
                                      </p:cBhvr>
                                      <p:to>
                                        <p:strVal val="solid"/>
                                      </p:to>
                                    </p:set>
                                  </p:childTnLst>
                                </p:cTn>
                              </p:par>
                            </p:childTnLst>
                          </p:cTn>
                        </p:par>
                        <p:par>
                          <p:cTn id="61" fill="hold">
                            <p:stCondLst>
                              <p:cond delay="4000"/>
                            </p:stCondLst>
                            <p:childTnLst>
                              <p:par>
                                <p:cTn id="62" presetID="47" presetClass="entr" presetSubtype="0" fill="hold" grpId="0" nodeType="after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1000"/>
                                        <p:tgtEl>
                                          <p:spTgt spid="3"/>
                                        </p:tgtEl>
                                      </p:cBhvr>
                                    </p:animEffect>
                                    <p:anim calcmode="lin" valueType="num">
                                      <p:cBhvr>
                                        <p:cTn id="65" dur="1000" fill="hold"/>
                                        <p:tgtEl>
                                          <p:spTgt spid="3"/>
                                        </p:tgtEl>
                                        <p:attrNameLst>
                                          <p:attrName>ppt_x</p:attrName>
                                        </p:attrNameLst>
                                      </p:cBhvr>
                                      <p:tavLst>
                                        <p:tav tm="0">
                                          <p:val>
                                            <p:strVal val="#ppt_x"/>
                                          </p:val>
                                        </p:tav>
                                        <p:tav tm="100000">
                                          <p:val>
                                            <p:strVal val="#ppt_x"/>
                                          </p:val>
                                        </p:tav>
                                      </p:tavLst>
                                    </p:anim>
                                    <p:anim calcmode="lin" valueType="num">
                                      <p:cBhvr>
                                        <p:cTn id="66" dur="1000" fill="hold"/>
                                        <p:tgtEl>
                                          <p:spTgt spid="3"/>
                                        </p:tgtEl>
                                        <p:attrNameLst>
                                          <p:attrName>ppt_y</p:attrName>
                                        </p:attrNameLst>
                                      </p:cBhvr>
                                      <p:tavLst>
                                        <p:tav tm="0">
                                          <p:val>
                                            <p:strVal val="#ppt_y-.1"/>
                                          </p:val>
                                        </p:tav>
                                        <p:tav tm="100000">
                                          <p:val>
                                            <p:strVal val="#ppt_y"/>
                                          </p:val>
                                        </p:tav>
                                      </p:tavLst>
                                    </p:anim>
                                  </p:childTnLst>
                                </p:cTn>
                              </p:par>
                            </p:childTnLst>
                          </p:cTn>
                        </p:par>
                        <p:par>
                          <p:cTn id="67" fill="hold">
                            <p:stCondLst>
                              <p:cond delay="5000"/>
                            </p:stCondLst>
                            <p:childTnLst>
                              <p:par>
                                <p:cTn id="68" presetID="21" presetClass="emph" presetSubtype="0" repeatCount="3000" fill="hold" grpId="1" nodeType="afterEffect">
                                  <p:stCondLst>
                                    <p:cond delay="0"/>
                                  </p:stCondLst>
                                  <p:childTnLst>
                                    <p:animClr clrSpc="hsl" dir="cw">
                                      <p:cBhvr override="childStyle">
                                        <p:cTn id="69" dur="500" fill="hold"/>
                                        <p:tgtEl>
                                          <p:spTgt spid="3"/>
                                        </p:tgtEl>
                                        <p:attrNameLst>
                                          <p:attrName>style.color</p:attrName>
                                        </p:attrNameLst>
                                      </p:cBhvr>
                                      <p:by>
                                        <p:hsl h="7200000" s="0" l="0"/>
                                      </p:by>
                                    </p:animClr>
                                    <p:animClr clrSpc="hsl" dir="cw">
                                      <p:cBhvr>
                                        <p:cTn id="70" dur="500" fill="hold"/>
                                        <p:tgtEl>
                                          <p:spTgt spid="3"/>
                                        </p:tgtEl>
                                        <p:attrNameLst>
                                          <p:attrName>fillcolor</p:attrName>
                                        </p:attrNameLst>
                                      </p:cBhvr>
                                      <p:by>
                                        <p:hsl h="7200000" s="0" l="0"/>
                                      </p:by>
                                    </p:animClr>
                                    <p:animClr clrSpc="hsl" dir="cw">
                                      <p:cBhvr>
                                        <p:cTn id="71" dur="500" fill="hold"/>
                                        <p:tgtEl>
                                          <p:spTgt spid="3"/>
                                        </p:tgtEl>
                                        <p:attrNameLst>
                                          <p:attrName>stroke.color</p:attrName>
                                        </p:attrNameLst>
                                      </p:cBhvr>
                                      <p:by>
                                        <p:hsl h="7200000" s="0" l="0"/>
                                      </p:by>
                                    </p:animClr>
                                    <p:set>
                                      <p:cBhvr>
                                        <p:cTn id="72" dur="500" fill="hold"/>
                                        <p:tgtEl>
                                          <p:spTgt spid="3"/>
                                        </p:tgtEl>
                                        <p:attrNameLst>
                                          <p:attrName>fill.type</p:attrName>
                                        </p:attrNameLst>
                                      </p:cBhvr>
                                      <p:to>
                                        <p:strVal val="solid"/>
                                      </p:to>
                                    </p:set>
                                  </p:childTnLst>
                                </p:cTn>
                              </p:par>
                            </p:childTnLst>
                          </p:cTn>
                        </p:par>
                        <p:par>
                          <p:cTn id="73" fill="hold">
                            <p:stCondLst>
                              <p:cond delay="5500"/>
                            </p:stCondLst>
                            <p:childTnLst>
                              <p:par>
                                <p:cTn id="74" presetID="47" presetClass="entr" presetSubtype="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anim calcmode="lin" valueType="num">
                                      <p:cBhvr>
                                        <p:cTn id="77" dur="1000" fill="hold"/>
                                        <p:tgtEl>
                                          <p:spTgt spid="22"/>
                                        </p:tgtEl>
                                        <p:attrNameLst>
                                          <p:attrName>ppt_x</p:attrName>
                                        </p:attrNameLst>
                                      </p:cBhvr>
                                      <p:tavLst>
                                        <p:tav tm="0">
                                          <p:val>
                                            <p:strVal val="#ppt_x"/>
                                          </p:val>
                                        </p:tav>
                                        <p:tav tm="100000">
                                          <p:val>
                                            <p:strVal val="#ppt_x"/>
                                          </p:val>
                                        </p:tav>
                                      </p:tavLst>
                                    </p:anim>
                                    <p:anim calcmode="lin" valueType="num">
                                      <p:cBhvr>
                                        <p:cTn id="78" dur="1000" fill="hold"/>
                                        <p:tgtEl>
                                          <p:spTgt spid="22"/>
                                        </p:tgtEl>
                                        <p:attrNameLst>
                                          <p:attrName>ppt_y</p:attrName>
                                        </p:attrNameLst>
                                      </p:cBhvr>
                                      <p:tavLst>
                                        <p:tav tm="0">
                                          <p:val>
                                            <p:strVal val="#ppt_y-.1"/>
                                          </p:val>
                                        </p:tav>
                                        <p:tav tm="100000">
                                          <p:val>
                                            <p:strVal val="#ppt_y"/>
                                          </p:val>
                                        </p:tav>
                                      </p:tavLst>
                                    </p:anim>
                                  </p:childTnLst>
                                </p:cTn>
                              </p:par>
                            </p:childTnLst>
                          </p:cTn>
                        </p:par>
                        <p:par>
                          <p:cTn id="79" fill="hold">
                            <p:stCondLst>
                              <p:cond delay="6500"/>
                            </p:stCondLst>
                            <p:childTnLst>
                              <p:par>
                                <p:cTn id="80" presetID="21" presetClass="emph" presetSubtype="0" repeatCount="3000" fill="hold" grpId="1" nodeType="afterEffect">
                                  <p:stCondLst>
                                    <p:cond delay="0"/>
                                  </p:stCondLst>
                                  <p:childTnLst>
                                    <p:animClr clrSpc="hsl" dir="cw">
                                      <p:cBhvr override="childStyle">
                                        <p:cTn id="81" dur="500" fill="hold"/>
                                        <p:tgtEl>
                                          <p:spTgt spid="22"/>
                                        </p:tgtEl>
                                        <p:attrNameLst>
                                          <p:attrName>style.color</p:attrName>
                                        </p:attrNameLst>
                                      </p:cBhvr>
                                      <p:by>
                                        <p:hsl h="7200000" s="0" l="0"/>
                                      </p:by>
                                    </p:animClr>
                                    <p:animClr clrSpc="hsl" dir="cw">
                                      <p:cBhvr>
                                        <p:cTn id="82" dur="500" fill="hold"/>
                                        <p:tgtEl>
                                          <p:spTgt spid="22"/>
                                        </p:tgtEl>
                                        <p:attrNameLst>
                                          <p:attrName>fillcolor</p:attrName>
                                        </p:attrNameLst>
                                      </p:cBhvr>
                                      <p:by>
                                        <p:hsl h="7200000" s="0" l="0"/>
                                      </p:by>
                                    </p:animClr>
                                    <p:animClr clrSpc="hsl" dir="cw">
                                      <p:cBhvr>
                                        <p:cTn id="83" dur="500" fill="hold"/>
                                        <p:tgtEl>
                                          <p:spTgt spid="22"/>
                                        </p:tgtEl>
                                        <p:attrNameLst>
                                          <p:attrName>stroke.color</p:attrName>
                                        </p:attrNameLst>
                                      </p:cBhvr>
                                      <p:by>
                                        <p:hsl h="7200000" s="0" l="0"/>
                                      </p:by>
                                    </p:animClr>
                                    <p:set>
                                      <p:cBhvr>
                                        <p:cTn id="84" dur="500" fill="hold"/>
                                        <p:tgtEl>
                                          <p:spTgt spid="22"/>
                                        </p:tgtEl>
                                        <p:attrNameLst>
                                          <p:attrName>fill.type</p:attrName>
                                        </p:attrNameLst>
                                      </p:cBhvr>
                                      <p:to>
                                        <p:strVal val="solid"/>
                                      </p:to>
                                    </p:set>
                                  </p:childTnLst>
                                </p:cTn>
                              </p:par>
                            </p:childTnLst>
                          </p:cTn>
                        </p:par>
                        <p:par>
                          <p:cTn id="85" fill="hold">
                            <p:stCondLst>
                              <p:cond delay="7000"/>
                            </p:stCondLst>
                            <p:childTnLst>
                              <p:par>
                                <p:cTn id="86" presetID="47" presetClass="entr" presetSubtype="0" fill="hold" grpId="0" nodeType="after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fade">
                                      <p:cBhvr>
                                        <p:cTn id="88" dur="1000"/>
                                        <p:tgtEl>
                                          <p:spTgt spid="21"/>
                                        </p:tgtEl>
                                      </p:cBhvr>
                                    </p:animEffect>
                                    <p:anim calcmode="lin" valueType="num">
                                      <p:cBhvr>
                                        <p:cTn id="89" dur="1000" fill="hold"/>
                                        <p:tgtEl>
                                          <p:spTgt spid="21"/>
                                        </p:tgtEl>
                                        <p:attrNameLst>
                                          <p:attrName>ppt_x</p:attrName>
                                        </p:attrNameLst>
                                      </p:cBhvr>
                                      <p:tavLst>
                                        <p:tav tm="0">
                                          <p:val>
                                            <p:strVal val="#ppt_x"/>
                                          </p:val>
                                        </p:tav>
                                        <p:tav tm="100000">
                                          <p:val>
                                            <p:strVal val="#ppt_x"/>
                                          </p:val>
                                        </p:tav>
                                      </p:tavLst>
                                    </p:anim>
                                    <p:anim calcmode="lin" valueType="num">
                                      <p:cBhvr>
                                        <p:cTn id="90" dur="1000" fill="hold"/>
                                        <p:tgtEl>
                                          <p:spTgt spid="21"/>
                                        </p:tgtEl>
                                        <p:attrNameLst>
                                          <p:attrName>ppt_y</p:attrName>
                                        </p:attrNameLst>
                                      </p:cBhvr>
                                      <p:tavLst>
                                        <p:tav tm="0">
                                          <p:val>
                                            <p:strVal val="#ppt_y-.1"/>
                                          </p:val>
                                        </p:tav>
                                        <p:tav tm="100000">
                                          <p:val>
                                            <p:strVal val="#ppt_y"/>
                                          </p:val>
                                        </p:tav>
                                      </p:tavLst>
                                    </p:anim>
                                  </p:childTnLst>
                                </p:cTn>
                              </p:par>
                            </p:childTnLst>
                          </p:cTn>
                        </p:par>
                        <p:par>
                          <p:cTn id="91" fill="hold">
                            <p:stCondLst>
                              <p:cond delay="8000"/>
                            </p:stCondLst>
                            <p:childTnLst>
                              <p:par>
                                <p:cTn id="92" presetID="21" presetClass="emph" presetSubtype="0" repeatCount="4000" fill="hold" grpId="1" nodeType="afterEffect">
                                  <p:stCondLst>
                                    <p:cond delay="0"/>
                                  </p:stCondLst>
                                  <p:childTnLst>
                                    <p:animClr clrSpc="hsl" dir="cw">
                                      <p:cBhvr override="childStyle">
                                        <p:cTn id="93" dur="500" fill="hold"/>
                                        <p:tgtEl>
                                          <p:spTgt spid="21"/>
                                        </p:tgtEl>
                                        <p:attrNameLst>
                                          <p:attrName>style.color</p:attrName>
                                        </p:attrNameLst>
                                      </p:cBhvr>
                                      <p:by>
                                        <p:hsl h="7200000" s="0" l="0"/>
                                      </p:by>
                                    </p:animClr>
                                    <p:animClr clrSpc="hsl" dir="cw">
                                      <p:cBhvr>
                                        <p:cTn id="94" dur="500" fill="hold"/>
                                        <p:tgtEl>
                                          <p:spTgt spid="21"/>
                                        </p:tgtEl>
                                        <p:attrNameLst>
                                          <p:attrName>fillcolor</p:attrName>
                                        </p:attrNameLst>
                                      </p:cBhvr>
                                      <p:by>
                                        <p:hsl h="7200000" s="0" l="0"/>
                                      </p:by>
                                    </p:animClr>
                                    <p:animClr clrSpc="hsl" dir="cw">
                                      <p:cBhvr>
                                        <p:cTn id="95" dur="500" fill="hold"/>
                                        <p:tgtEl>
                                          <p:spTgt spid="21"/>
                                        </p:tgtEl>
                                        <p:attrNameLst>
                                          <p:attrName>stroke.color</p:attrName>
                                        </p:attrNameLst>
                                      </p:cBhvr>
                                      <p:by>
                                        <p:hsl h="7200000" s="0" l="0"/>
                                      </p:by>
                                    </p:animClr>
                                    <p:set>
                                      <p:cBhvr>
                                        <p:cTn id="96" dur="500" fill="hold"/>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9" grpId="0" animBg="1"/>
      <p:bldP spid="2" grpId="0" animBg="1"/>
      <p:bldP spid="2" grpId="1" animBg="1"/>
      <p:bldP spid="3" grpId="0" animBg="1"/>
      <p:bldP spid="3" grpId="1" animBg="1"/>
      <p:bldP spid="21" grpId="0" animBg="1"/>
      <p:bldP spid="21" grpId="1" animBg="1"/>
      <p:bldP spid="22" grpId="0" animBg="1"/>
      <p:bldP spid="22" grpId="1" animBg="1"/>
      <p:bldP spid="2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1333500" y="5703913"/>
            <a:ext cx="9824357" cy="4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endParaRPr lang="vi-VN" altLang="en-US" sz="2030">
              <a:latin typeface=".VnTime" panose="020B7200000000000000" pitchFamily="34" charset="0"/>
            </a:endParaRPr>
          </a:p>
        </p:txBody>
      </p:sp>
      <p:pic>
        <p:nvPicPr>
          <p:cNvPr id="8" name="Picture 11" descr="https://static.mytour.vn/upload_images/Image/Articles%20Location/0news%20to%20location/th%C3%A1p%20poklong%20garai/du-lich-ninh-thuan%2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429000"/>
            <a:ext cx="5715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477762" y="3633611"/>
            <a:ext cx="5129060" cy="525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2730" b="1">
                <a:solidFill>
                  <a:srgbClr val="0000FF"/>
                </a:solidFill>
                <a:latin typeface="Times New Roman" panose="02020603050405020304" pitchFamily="18" charset="0"/>
              </a:rPr>
              <a:t>Tháp Poklong Garai-NinhThuận</a:t>
            </a:r>
          </a:p>
        </p:txBody>
      </p:sp>
      <p:pic>
        <p:nvPicPr>
          <p:cNvPr id="63490" name="Picture 2" descr="http://www.baodanang.vn/dataimages/201411/original/images1088812_images818754_Untitled_1_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175" y="3429000"/>
            <a:ext cx="5565825" cy="34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7728857" y="3606397"/>
            <a:ext cx="3429000" cy="9457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vi-VN" altLang="en-US" sz="2730" b="1">
                <a:solidFill>
                  <a:srgbClr val="0000FF"/>
                </a:solidFill>
                <a:latin typeface="Times New Roman" panose="02020603050405020304" pitchFamily="18" charset="0"/>
              </a:rPr>
              <a:t>Bảo tàng điêu khắc</a:t>
            </a:r>
            <a:r>
              <a:rPr lang="en-US" altLang="en-US" sz="2730" b="1">
                <a:solidFill>
                  <a:srgbClr val="0000FF"/>
                </a:solidFill>
                <a:latin typeface="Times New Roman" panose="02020603050405020304" pitchFamily="18" charset="0"/>
              </a:rPr>
              <a:t> </a:t>
            </a:r>
            <a:r>
              <a:rPr lang="vi-VN" altLang="en-US" sz="2730" b="1">
                <a:solidFill>
                  <a:srgbClr val="0000FF"/>
                </a:solidFill>
                <a:latin typeface="Times New Roman" panose="02020603050405020304" pitchFamily="18" charset="0"/>
              </a:rPr>
              <a:t>Chămpa</a:t>
            </a:r>
            <a:r>
              <a:rPr lang="en-US" altLang="en-US" sz="2730" b="1">
                <a:solidFill>
                  <a:srgbClr val="0000FF"/>
                </a:solidFill>
                <a:latin typeface="Times New Roman" panose="02020603050405020304" pitchFamily="18" charset="0"/>
              </a:rPr>
              <a:t>-Đà Nẵng</a:t>
            </a:r>
            <a:endParaRPr lang="en-US" altLang="en-US" sz="2730">
              <a:solidFill>
                <a:srgbClr val="0000FF"/>
              </a:solidFill>
              <a:latin typeface="Times New Roman" panose="02020603050405020304" pitchFamily="18" charset="0"/>
            </a:endParaRPr>
          </a:p>
        </p:txBody>
      </p:sp>
      <p:pic>
        <p:nvPicPr>
          <p:cNvPr id="63492" name="Picture 4" descr="http://www.topvietnam.vn/upload/15%20gom%20bau%20tru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5175" y="0"/>
            <a:ext cx="5565825" cy="335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6570739" y="381000"/>
            <a:ext cx="4569420" cy="525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2730" b="1">
                <a:solidFill>
                  <a:srgbClr val="0000FF"/>
                </a:solidFill>
                <a:latin typeface="Times New Roman" panose="02020603050405020304" pitchFamily="18" charset="0"/>
              </a:rPr>
              <a:t>Gốm Bàu Trúc (Ninh Thuận)</a:t>
            </a:r>
            <a:endParaRPr lang="en-US" altLang="en-US" sz="2730">
              <a:solidFill>
                <a:srgbClr val="0000FF"/>
              </a:solidFill>
              <a:latin typeface="Times New Roman" panose="02020603050405020304" pitchFamily="18" charset="0"/>
            </a:endParaRPr>
          </a:p>
        </p:txBody>
      </p:sp>
      <p:pic>
        <p:nvPicPr>
          <p:cNvPr id="63498" name="Picture 10" descr="https://i.ytimg.com/vi/-PCzxhJhXNY/maxresdefaul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0"/>
            <a:ext cx="5715000" cy="333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49905" y="151190"/>
            <a:ext cx="2857500" cy="525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2730" b="1">
                <a:solidFill>
                  <a:srgbClr val="0000FF"/>
                </a:solidFill>
                <a:latin typeface="Times New Roman" panose="02020603050405020304" pitchFamily="18" charset="0"/>
              </a:rPr>
              <a:t>Chùa Linh Ứng</a:t>
            </a:r>
          </a:p>
        </p:txBody>
      </p:sp>
      <p:sp>
        <p:nvSpPr>
          <p:cNvPr id="7" name="TextBox 6"/>
          <p:cNvSpPr txBox="1">
            <a:spLocks noChangeArrowheads="1"/>
          </p:cNvSpPr>
          <p:nvPr/>
        </p:nvSpPr>
        <p:spPr bwMode="auto">
          <a:xfrm>
            <a:off x="2952246" y="3106460"/>
            <a:ext cx="5810754" cy="5256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2730" b="1">
                <a:solidFill>
                  <a:srgbClr val="0000FF"/>
                </a:solidFill>
                <a:latin typeface="Times New Roman" panose="02020603050405020304" pitchFamily="18" charset="0"/>
              </a:rPr>
              <a:t>NHIỀU TÀI NGUYÊN DU LỊCH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3498"/>
                                        </p:tgtEl>
                                        <p:attrNameLst>
                                          <p:attrName>style.visibility</p:attrName>
                                        </p:attrNameLst>
                                      </p:cBhvr>
                                      <p:to>
                                        <p:strVal val="visible"/>
                                      </p:to>
                                    </p:set>
                                    <p:anim calcmode="lin" valueType="num">
                                      <p:cBhvr>
                                        <p:cTn id="7" dur="500" fill="hold"/>
                                        <p:tgtEl>
                                          <p:spTgt spid="63498"/>
                                        </p:tgtEl>
                                        <p:attrNameLst>
                                          <p:attrName>ppt_w</p:attrName>
                                        </p:attrNameLst>
                                      </p:cBhvr>
                                      <p:tavLst>
                                        <p:tav tm="0">
                                          <p:val>
                                            <p:fltVal val="0"/>
                                          </p:val>
                                        </p:tav>
                                        <p:tav tm="100000">
                                          <p:val>
                                            <p:strVal val="#ppt_w"/>
                                          </p:val>
                                        </p:tav>
                                      </p:tavLst>
                                    </p:anim>
                                    <p:anim calcmode="lin" valueType="num">
                                      <p:cBhvr>
                                        <p:cTn id="8" dur="500" fill="hold"/>
                                        <p:tgtEl>
                                          <p:spTgt spid="63498"/>
                                        </p:tgtEl>
                                        <p:attrNameLst>
                                          <p:attrName>ppt_h</p:attrName>
                                        </p:attrNameLst>
                                      </p:cBhvr>
                                      <p:tavLst>
                                        <p:tav tm="0">
                                          <p:val>
                                            <p:fltVal val="0"/>
                                          </p:val>
                                        </p:tav>
                                        <p:tav tm="100000">
                                          <p:val>
                                            <p:strVal val="#ppt_h"/>
                                          </p:val>
                                        </p:tav>
                                      </p:tavLst>
                                    </p:anim>
                                    <p:animEffect transition="in" filter="fade">
                                      <p:cBhvr>
                                        <p:cTn id="9" dur="500"/>
                                        <p:tgtEl>
                                          <p:spTgt spid="6349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3492"/>
                                        </p:tgtEl>
                                        <p:attrNameLst>
                                          <p:attrName>style.visibility</p:attrName>
                                        </p:attrNameLst>
                                      </p:cBhvr>
                                      <p:to>
                                        <p:strVal val="visible"/>
                                      </p:to>
                                    </p:set>
                                    <p:anim calcmode="lin" valueType="num">
                                      <p:cBhvr>
                                        <p:cTn id="13" dur="500" fill="hold"/>
                                        <p:tgtEl>
                                          <p:spTgt spid="63492"/>
                                        </p:tgtEl>
                                        <p:attrNameLst>
                                          <p:attrName>ppt_w</p:attrName>
                                        </p:attrNameLst>
                                      </p:cBhvr>
                                      <p:tavLst>
                                        <p:tav tm="0">
                                          <p:val>
                                            <p:fltVal val="0"/>
                                          </p:val>
                                        </p:tav>
                                        <p:tav tm="100000">
                                          <p:val>
                                            <p:strVal val="#ppt_w"/>
                                          </p:val>
                                        </p:tav>
                                      </p:tavLst>
                                    </p:anim>
                                    <p:anim calcmode="lin" valueType="num">
                                      <p:cBhvr>
                                        <p:cTn id="14" dur="500" fill="hold"/>
                                        <p:tgtEl>
                                          <p:spTgt spid="63492"/>
                                        </p:tgtEl>
                                        <p:attrNameLst>
                                          <p:attrName>ppt_h</p:attrName>
                                        </p:attrNameLst>
                                      </p:cBhvr>
                                      <p:tavLst>
                                        <p:tav tm="0">
                                          <p:val>
                                            <p:fltVal val="0"/>
                                          </p:val>
                                        </p:tav>
                                        <p:tav tm="100000">
                                          <p:val>
                                            <p:strVal val="#ppt_h"/>
                                          </p:val>
                                        </p:tav>
                                      </p:tavLst>
                                    </p:anim>
                                    <p:animEffect transition="in" filter="fade">
                                      <p:cBhvr>
                                        <p:cTn id="15" dur="500"/>
                                        <p:tgtEl>
                                          <p:spTgt spid="6349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3490"/>
                                        </p:tgtEl>
                                        <p:attrNameLst>
                                          <p:attrName>style.visibility</p:attrName>
                                        </p:attrNameLst>
                                      </p:cBhvr>
                                      <p:to>
                                        <p:strVal val="visible"/>
                                      </p:to>
                                    </p:set>
                                    <p:anim calcmode="lin" valueType="num">
                                      <p:cBhvr>
                                        <p:cTn id="19" dur="500" fill="hold"/>
                                        <p:tgtEl>
                                          <p:spTgt spid="63490"/>
                                        </p:tgtEl>
                                        <p:attrNameLst>
                                          <p:attrName>ppt_w</p:attrName>
                                        </p:attrNameLst>
                                      </p:cBhvr>
                                      <p:tavLst>
                                        <p:tav tm="0">
                                          <p:val>
                                            <p:fltVal val="0"/>
                                          </p:val>
                                        </p:tav>
                                        <p:tav tm="100000">
                                          <p:val>
                                            <p:strVal val="#ppt_w"/>
                                          </p:val>
                                        </p:tav>
                                      </p:tavLst>
                                    </p:anim>
                                    <p:anim calcmode="lin" valueType="num">
                                      <p:cBhvr>
                                        <p:cTn id="20" dur="500" fill="hold"/>
                                        <p:tgtEl>
                                          <p:spTgt spid="63490"/>
                                        </p:tgtEl>
                                        <p:attrNameLst>
                                          <p:attrName>ppt_h</p:attrName>
                                        </p:attrNameLst>
                                      </p:cBhvr>
                                      <p:tavLst>
                                        <p:tav tm="0">
                                          <p:val>
                                            <p:fltVal val="0"/>
                                          </p:val>
                                        </p:tav>
                                        <p:tav tm="100000">
                                          <p:val>
                                            <p:strVal val="#ppt_h"/>
                                          </p:val>
                                        </p:tav>
                                      </p:tavLst>
                                    </p:anim>
                                    <p:animEffect transition="in" filter="fade">
                                      <p:cBhvr>
                                        <p:cTn id="21" dur="500"/>
                                        <p:tgtEl>
                                          <p:spTgt spid="6349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2000"/>
                            </p:stCondLst>
                            <p:childTnLst>
                              <p:par>
                                <p:cTn id="29" presetID="55"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0.70"/>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cTn>
                              </p:par>
                            </p:childTnLst>
                          </p:cTn>
                        </p:par>
                        <p:par>
                          <p:cTn id="34" fill="hold">
                            <p:stCondLst>
                              <p:cond delay="3000"/>
                            </p:stCondLst>
                            <p:childTnLst>
                              <p:par>
                                <p:cTn id="35" presetID="47"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21" presetClass="emph" presetSubtype="0" repeatCount="3000" fill="hold" grpId="1" nodeType="afterEffect">
                                  <p:stCondLst>
                                    <p:cond delay="0"/>
                                  </p:stCondLst>
                                  <p:childTnLst>
                                    <p:animClr clrSpc="hsl" dir="cw">
                                      <p:cBhvr override="childStyle">
                                        <p:cTn id="42" dur="500" fill="hold"/>
                                        <p:tgtEl>
                                          <p:spTgt spid="6"/>
                                        </p:tgtEl>
                                        <p:attrNameLst>
                                          <p:attrName>style.color</p:attrName>
                                        </p:attrNameLst>
                                      </p:cBhvr>
                                      <p:by>
                                        <p:hsl h="7200000" s="0" l="0"/>
                                      </p:by>
                                    </p:animClr>
                                    <p:animClr clrSpc="hsl" dir="cw">
                                      <p:cBhvr>
                                        <p:cTn id="43" dur="500" fill="hold"/>
                                        <p:tgtEl>
                                          <p:spTgt spid="6"/>
                                        </p:tgtEl>
                                        <p:attrNameLst>
                                          <p:attrName>fillcolor</p:attrName>
                                        </p:attrNameLst>
                                      </p:cBhvr>
                                      <p:by>
                                        <p:hsl h="7200000" s="0" l="0"/>
                                      </p:by>
                                    </p:animClr>
                                    <p:animClr clrSpc="hsl" dir="cw">
                                      <p:cBhvr>
                                        <p:cTn id="44" dur="500" fill="hold"/>
                                        <p:tgtEl>
                                          <p:spTgt spid="6"/>
                                        </p:tgtEl>
                                        <p:attrNameLst>
                                          <p:attrName>stroke.color</p:attrName>
                                        </p:attrNameLst>
                                      </p:cBhvr>
                                      <p:by>
                                        <p:hsl h="7200000" s="0" l="0"/>
                                      </p:by>
                                    </p:animClr>
                                    <p:set>
                                      <p:cBhvr>
                                        <p:cTn id="45" dur="500" fill="hold"/>
                                        <p:tgtEl>
                                          <p:spTgt spid="6"/>
                                        </p:tgtEl>
                                        <p:attrNameLst>
                                          <p:attrName>fill.type</p:attrName>
                                        </p:attrNameLst>
                                      </p:cBhvr>
                                      <p:to>
                                        <p:strVal val="solid"/>
                                      </p:to>
                                    </p:set>
                                  </p:childTnLst>
                                </p:cTn>
                              </p:par>
                            </p:childTnLst>
                          </p:cTn>
                        </p:par>
                        <p:par>
                          <p:cTn id="46" fill="hold">
                            <p:stCondLst>
                              <p:cond delay="4500"/>
                            </p:stCondLst>
                            <p:childTnLst>
                              <p:par>
                                <p:cTn id="47" presetID="47"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par>
                          <p:cTn id="52" fill="hold">
                            <p:stCondLst>
                              <p:cond delay="5500"/>
                            </p:stCondLst>
                            <p:childTnLst>
                              <p:par>
                                <p:cTn id="53" presetID="21" presetClass="emph" presetSubtype="0" repeatCount="3000" fill="hold" grpId="1" nodeType="afterEffect">
                                  <p:stCondLst>
                                    <p:cond delay="0"/>
                                  </p:stCondLst>
                                  <p:childTnLst>
                                    <p:animClr clrSpc="hsl" dir="cw">
                                      <p:cBhvr override="childStyle">
                                        <p:cTn id="54" dur="500" fill="hold"/>
                                        <p:tgtEl>
                                          <p:spTgt spid="16"/>
                                        </p:tgtEl>
                                        <p:attrNameLst>
                                          <p:attrName>style.color</p:attrName>
                                        </p:attrNameLst>
                                      </p:cBhvr>
                                      <p:by>
                                        <p:hsl h="7200000" s="0" l="0"/>
                                      </p:by>
                                    </p:animClr>
                                    <p:animClr clrSpc="hsl" dir="cw">
                                      <p:cBhvr>
                                        <p:cTn id="55" dur="500" fill="hold"/>
                                        <p:tgtEl>
                                          <p:spTgt spid="16"/>
                                        </p:tgtEl>
                                        <p:attrNameLst>
                                          <p:attrName>fillcolor</p:attrName>
                                        </p:attrNameLst>
                                      </p:cBhvr>
                                      <p:by>
                                        <p:hsl h="7200000" s="0" l="0"/>
                                      </p:by>
                                    </p:animClr>
                                    <p:animClr clrSpc="hsl" dir="cw">
                                      <p:cBhvr>
                                        <p:cTn id="56" dur="500" fill="hold"/>
                                        <p:tgtEl>
                                          <p:spTgt spid="16"/>
                                        </p:tgtEl>
                                        <p:attrNameLst>
                                          <p:attrName>stroke.color</p:attrName>
                                        </p:attrNameLst>
                                      </p:cBhvr>
                                      <p:by>
                                        <p:hsl h="7200000" s="0" l="0"/>
                                      </p:by>
                                    </p:animClr>
                                    <p:set>
                                      <p:cBhvr>
                                        <p:cTn id="57" dur="500" fill="hold"/>
                                        <p:tgtEl>
                                          <p:spTgt spid="16"/>
                                        </p:tgtEl>
                                        <p:attrNameLst>
                                          <p:attrName>fill.type</p:attrName>
                                        </p:attrNameLst>
                                      </p:cBhvr>
                                      <p:to>
                                        <p:strVal val="solid"/>
                                      </p:to>
                                    </p:set>
                                  </p:childTnLst>
                                </p:cTn>
                              </p:par>
                            </p:childTnLst>
                          </p:cTn>
                        </p:par>
                        <p:par>
                          <p:cTn id="58" fill="hold">
                            <p:stCondLst>
                              <p:cond delay="6000"/>
                            </p:stCondLst>
                            <p:childTnLst>
                              <p:par>
                                <p:cTn id="59" presetID="47" presetClass="entr" presetSubtype="0" fill="hold" grpId="0"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1000"/>
                                        <p:tgtEl>
                                          <p:spTgt spid="4"/>
                                        </p:tgtEl>
                                      </p:cBhvr>
                                    </p:animEffect>
                                    <p:anim calcmode="lin" valueType="num">
                                      <p:cBhvr>
                                        <p:cTn id="62" dur="1000" fill="hold"/>
                                        <p:tgtEl>
                                          <p:spTgt spid="4"/>
                                        </p:tgtEl>
                                        <p:attrNameLst>
                                          <p:attrName>ppt_x</p:attrName>
                                        </p:attrNameLst>
                                      </p:cBhvr>
                                      <p:tavLst>
                                        <p:tav tm="0">
                                          <p:val>
                                            <p:strVal val="#ppt_x"/>
                                          </p:val>
                                        </p:tav>
                                        <p:tav tm="100000">
                                          <p:val>
                                            <p:strVal val="#ppt_x"/>
                                          </p:val>
                                        </p:tav>
                                      </p:tavLst>
                                    </p:anim>
                                    <p:anim calcmode="lin" valueType="num">
                                      <p:cBhvr>
                                        <p:cTn id="63" dur="1000" fill="hold"/>
                                        <p:tgtEl>
                                          <p:spTgt spid="4"/>
                                        </p:tgtEl>
                                        <p:attrNameLst>
                                          <p:attrName>ppt_y</p:attrName>
                                        </p:attrNameLst>
                                      </p:cBhvr>
                                      <p:tavLst>
                                        <p:tav tm="0">
                                          <p:val>
                                            <p:strVal val="#ppt_y-.1"/>
                                          </p:val>
                                        </p:tav>
                                        <p:tav tm="100000">
                                          <p:val>
                                            <p:strVal val="#ppt_y"/>
                                          </p:val>
                                        </p:tav>
                                      </p:tavLst>
                                    </p:anim>
                                  </p:childTnLst>
                                </p:cTn>
                              </p:par>
                            </p:childTnLst>
                          </p:cTn>
                        </p:par>
                        <p:par>
                          <p:cTn id="64" fill="hold">
                            <p:stCondLst>
                              <p:cond delay="7000"/>
                            </p:stCondLst>
                            <p:childTnLst>
                              <p:par>
                                <p:cTn id="65" presetID="21" presetClass="emph" presetSubtype="0" repeatCount="3000" fill="hold" grpId="1" nodeType="afterEffect">
                                  <p:stCondLst>
                                    <p:cond delay="0"/>
                                  </p:stCondLst>
                                  <p:childTnLst>
                                    <p:animClr clrSpc="hsl" dir="cw">
                                      <p:cBhvr override="childStyle">
                                        <p:cTn id="66" dur="500" fill="hold"/>
                                        <p:tgtEl>
                                          <p:spTgt spid="4"/>
                                        </p:tgtEl>
                                        <p:attrNameLst>
                                          <p:attrName>style.color</p:attrName>
                                        </p:attrNameLst>
                                      </p:cBhvr>
                                      <p:by>
                                        <p:hsl h="7200000" s="0" l="0"/>
                                      </p:by>
                                    </p:animClr>
                                    <p:animClr clrSpc="hsl" dir="cw">
                                      <p:cBhvr>
                                        <p:cTn id="67" dur="500" fill="hold"/>
                                        <p:tgtEl>
                                          <p:spTgt spid="4"/>
                                        </p:tgtEl>
                                        <p:attrNameLst>
                                          <p:attrName>fillcolor</p:attrName>
                                        </p:attrNameLst>
                                      </p:cBhvr>
                                      <p:by>
                                        <p:hsl h="7200000" s="0" l="0"/>
                                      </p:by>
                                    </p:animClr>
                                    <p:animClr clrSpc="hsl" dir="cw">
                                      <p:cBhvr>
                                        <p:cTn id="68" dur="500" fill="hold"/>
                                        <p:tgtEl>
                                          <p:spTgt spid="4"/>
                                        </p:tgtEl>
                                        <p:attrNameLst>
                                          <p:attrName>stroke.color</p:attrName>
                                        </p:attrNameLst>
                                      </p:cBhvr>
                                      <p:by>
                                        <p:hsl h="7200000" s="0" l="0"/>
                                      </p:by>
                                    </p:animClr>
                                    <p:set>
                                      <p:cBhvr>
                                        <p:cTn id="69" dur="500" fill="hold"/>
                                        <p:tgtEl>
                                          <p:spTgt spid="4"/>
                                        </p:tgtEl>
                                        <p:attrNameLst>
                                          <p:attrName>fill.type</p:attrName>
                                        </p:attrNameLst>
                                      </p:cBhvr>
                                      <p:to>
                                        <p:strVal val="solid"/>
                                      </p:to>
                                    </p:set>
                                  </p:childTnLst>
                                </p:cTn>
                              </p:par>
                            </p:childTnLst>
                          </p:cTn>
                        </p:par>
                        <p:par>
                          <p:cTn id="70" fill="hold">
                            <p:stCondLst>
                              <p:cond delay="7500"/>
                            </p:stCondLst>
                            <p:childTnLst>
                              <p:par>
                                <p:cTn id="71" presetID="47" presetClass="entr" presetSubtype="0" fill="hold" grpId="0" nodeType="after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1000"/>
                                        <p:tgtEl>
                                          <p:spTgt spid="2"/>
                                        </p:tgtEl>
                                      </p:cBhvr>
                                    </p:animEffect>
                                    <p:anim calcmode="lin" valueType="num">
                                      <p:cBhvr>
                                        <p:cTn id="74" dur="1000" fill="hold"/>
                                        <p:tgtEl>
                                          <p:spTgt spid="2"/>
                                        </p:tgtEl>
                                        <p:attrNameLst>
                                          <p:attrName>ppt_x</p:attrName>
                                        </p:attrNameLst>
                                      </p:cBhvr>
                                      <p:tavLst>
                                        <p:tav tm="0">
                                          <p:val>
                                            <p:strVal val="#ppt_x"/>
                                          </p:val>
                                        </p:tav>
                                        <p:tav tm="100000">
                                          <p:val>
                                            <p:strVal val="#ppt_x"/>
                                          </p:val>
                                        </p:tav>
                                      </p:tavLst>
                                    </p:anim>
                                    <p:anim calcmode="lin" valueType="num">
                                      <p:cBhvr>
                                        <p:cTn id="75" dur="1000" fill="hold"/>
                                        <p:tgtEl>
                                          <p:spTgt spid="2"/>
                                        </p:tgtEl>
                                        <p:attrNameLst>
                                          <p:attrName>ppt_y</p:attrName>
                                        </p:attrNameLst>
                                      </p:cBhvr>
                                      <p:tavLst>
                                        <p:tav tm="0">
                                          <p:val>
                                            <p:strVal val="#ppt_y-.1"/>
                                          </p:val>
                                        </p:tav>
                                        <p:tav tm="100000">
                                          <p:val>
                                            <p:strVal val="#ppt_y"/>
                                          </p:val>
                                        </p:tav>
                                      </p:tavLst>
                                    </p:anim>
                                  </p:childTnLst>
                                </p:cTn>
                              </p:par>
                            </p:childTnLst>
                          </p:cTn>
                        </p:par>
                        <p:par>
                          <p:cTn id="76" fill="hold">
                            <p:stCondLst>
                              <p:cond delay="8500"/>
                            </p:stCondLst>
                            <p:childTnLst>
                              <p:par>
                                <p:cTn id="77" presetID="21" presetClass="emph" presetSubtype="0" repeatCount="3000" fill="hold" grpId="1" nodeType="afterEffect">
                                  <p:stCondLst>
                                    <p:cond delay="0"/>
                                  </p:stCondLst>
                                  <p:childTnLst>
                                    <p:animClr clrSpc="hsl" dir="cw">
                                      <p:cBhvr override="childStyle">
                                        <p:cTn id="78" dur="500" fill="hold"/>
                                        <p:tgtEl>
                                          <p:spTgt spid="2"/>
                                        </p:tgtEl>
                                        <p:attrNameLst>
                                          <p:attrName>style.color</p:attrName>
                                        </p:attrNameLst>
                                      </p:cBhvr>
                                      <p:by>
                                        <p:hsl h="7200000" s="0" l="0"/>
                                      </p:by>
                                    </p:animClr>
                                    <p:animClr clrSpc="hsl" dir="cw">
                                      <p:cBhvr>
                                        <p:cTn id="79" dur="500" fill="hold"/>
                                        <p:tgtEl>
                                          <p:spTgt spid="2"/>
                                        </p:tgtEl>
                                        <p:attrNameLst>
                                          <p:attrName>fillcolor</p:attrName>
                                        </p:attrNameLst>
                                      </p:cBhvr>
                                      <p:by>
                                        <p:hsl h="7200000" s="0" l="0"/>
                                      </p:by>
                                    </p:animClr>
                                    <p:animClr clrSpc="hsl" dir="cw">
                                      <p:cBhvr>
                                        <p:cTn id="80" dur="500" fill="hold"/>
                                        <p:tgtEl>
                                          <p:spTgt spid="2"/>
                                        </p:tgtEl>
                                        <p:attrNameLst>
                                          <p:attrName>stroke.color</p:attrName>
                                        </p:attrNameLst>
                                      </p:cBhvr>
                                      <p:by>
                                        <p:hsl h="7200000" s="0" l="0"/>
                                      </p:by>
                                    </p:animClr>
                                    <p:set>
                                      <p:cBhvr>
                                        <p:cTn id="81"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16" grpId="0" animBg="1"/>
      <p:bldP spid="16" grpId="1" animBg="1"/>
      <p:bldP spid="6" grpId="0" animBg="1"/>
      <p:bldP spid="6" grpId="1"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5"/>
          <p:cNvSpPr txBox="1">
            <a:spLocks noChangeArrowheads="1"/>
          </p:cNvSpPr>
          <p:nvPr/>
        </p:nvSpPr>
        <p:spPr bwMode="auto">
          <a:xfrm>
            <a:off x="3142747" y="3352397"/>
            <a:ext cx="2857500" cy="5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endParaRPr lang="vi-VN" altLang="en-US" sz="2730">
              <a:solidFill>
                <a:srgbClr val="0066FF"/>
              </a:solidFill>
              <a:latin typeface="Times New Roman" panose="02020603050405020304" pitchFamily="18" charset="0"/>
            </a:endParaRPr>
          </a:p>
        </p:txBody>
      </p:sp>
      <p:pic>
        <p:nvPicPr>
          <p:cNvPr id="59395" name="Picture 15" descr="http://4.bp.blogspot.com/-5Rqfpea1OAU/VTt6BwZPsLI/AAAAAAACKGw/DXiIhwHQ6PE/s1600/tiep-xuc-9e8c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0" y="1"/>
            <a:ext cx="6164580" cy="350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12"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10754" cy="343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AutoShape 14" descr="Hình ảnh có liên quan"/>
          <p:cNvSpPr>
            <a:spLocks noChangeAspect="1" noChangeArrowheads="1"/>
          </p:cNvSpPr>
          <p:nvPr/>
        </p:nvSpPr>
        <p:spPr bwMode="auto">
          <a:xfrm>
            <a:off x="5905501" y="3276802"/>
            <a:ext cx="381000" cy="304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endParaRPr lang="en-US" altLang="en-US" sz="3175"/>
          </a:p>
        </p:txBody>
      </p:sp>
      <p:sp>
        <p:nvSpPr>
          <p:cNvPr id="59398" name="AutoShape 16" descr="Hình ảnh có liên quan"/>
          <p:cNvSpPr>
            <a:spLocks noChangeAspect="1" noChangeArrowheads="1"/>
          </p:cNvSpPr>
          <p:nvPr/>
        </p:nvSpPr>
        <p:spPr bwMode="auto">
          <a:xfrm>
            <a:off x="5905501" y="3276802"/>
            <a:ext cx="381000" cy="304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endParaRPr lang="en-US" altLang="en-US" sz="3175"/>
          </a:p>
        </p:txBody>
      </p:sp>
      <p:sp>
        <p:nvSpPr>
          <p:cNvPr id="59399" name="AutoShape 18" descr="Hình ảnh có liên quan"/>
          <p:cNvSpPr>
            <a:spLocks noChangeAspect="1" noChangeArrowheads="1"/>
          </p:cNvSpPr>
          <p:nvPr/>
        </p:nvSpPr>
        <p:spPr bwMode="auto">
          <a:xfrm>
            <a:off x="5905501" y="3276802"/>
            <a:ext cx="381000" cy="304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endParaRPr lang="en-US" altLang="en-US" sz="3175"/>
          </a:p>
        </p:txBody>
      </p:sp>
      <p:pic>
        <p:nvPicPr>
          <p:cNvPr id="59400" name="Picture 20" descr="img-5937-2017-03-15-15-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246" y="3581199"/>
            <a:ext cx="6191754" cy="327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22" descr="hình ảnh nêu quan điểm của em về vấn để: tự lực cánh sinh, cần cù lao động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5905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3" name="Rectangle 23"/>
          <p:cNvSpPr>
            <a:spLocks noChangeArrowheads="1"/>
          </p:cNvSpPr>
          <p:nvPr/>
        </p:nvSpPr>
        <p:spPr bwMode="auto">
          <a:xfrm>
            <a:off x="281354" y="3048000"/>
            <a:ext cx="11507372" cy="1238781"/>
          </a:xfrm>
          <a:prstGeom prst="rect">
            <a:avLst/>
          </a:prstGeom>
          <a:solidFill>
            <a:schemeClr val="bg1"/>
          </a:solidFill>
          <a:ln w="9525">
            <a:solidFill>
              <a:srgbClr val="E5E006"/>
            </a:solidFill>
            <a:miter lim="800000"/>
          </a:ln>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None/>
            </a:pPr>
            <a:r>
              <a:rPr lang="en-US" altLang="en-US" sz="3680" b="1">
                <a:solidFill>
                  <a:srgbClr val="FF0000"/>
                </a:solidFill>
                <a:latin typeface="Times New Roman" panose="02020603050405020304" pitchFamily="18" charset="0"/>
              </a:rPr>
              <a:t>Khó khăn: đời sống của một bộ phận dân cư ở vùng núi phía tây còn gặp nhiều khó khăn.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1223"/>
                                        </p:tgtEl>
                                        <p:attrNameLst>
                                          <p:attrName>style.visibility</p:attrName>
                                        </p:attrNameLst>
                                      </p:cBhvr>
                                      <p:to>
                                        <p:strVal val="visible"/>
                                      </p:to>
                                    </p:set>
                                    <p:animEffect transition="in" filter="diamond(in)">
                                      <p:cBhvr>
                                        <p:cTn id="7" dur="2000"/>
                                        <p:tgtEl>
                                          <p:spTgt spid="51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3" name="Picture 26" descr="chua c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1639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394" y="0"/>
            <a:ext cx="60350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2" descr="White marble"/>
          <p:cNvSpPr txBox="1">
            <a:spLocks noChangeArrowheads="1"/>
          </p:cNvSpPr>
          <p:nvPr/>
        </p:nvSpPr>
        <p:spPr bwMode="auto">
          <a:xfrm>
            <a:off x="419686" y="349348"/>
            <a:ext cx="11411243" cy="1336629"/>
          </a:xfrm>
          <a:prstGeom prst="rect">
            <a:avLst/>
          </a:prstGeom>
          <a:noFill/>
          <a:ln w="9525">
            <a:noFill/>
            <a:miter lim="800000"/>
          </a:ln>
          <a:effectLst>
            <a:outerShdw blurRad="50800" dist="50800" dir="5400000" algn="ctr" rotWithShape="0">
              <a:schemeClr val="bg1"/>
            </a:outerShdw>
          </a:effectLst>
        </p:spPr>
        <p:txBody>
          <a:bodyPr wrap="square" lIns="104503" tIns="52251" rIns="104503" bIns="52251">
            <a:spAutoFit/>
          </a:bodyPr>
          <a:lstStyle/>
          <a:p>
            <a:pPr algn="ctr">
              <a:spcBef>
                <a:spcPct val="50000"/>
              </a:spcBef>
              <a:defRPr/>
            </a:pPr>
            <a:r>
              <a:rPr lang="en-US" sz="4000" b="1">
                <a:solidFill>
                  <a:srgbClr val="FF0000"/>
                </a:solidFill>
                <a:latin typeface="Times New Roman" panose="02020603050405020304" pitchFamily="18" charset="0"/>
                <a:cs typeface="Times New Roman" panose="02020603050405020304" pitchFamily="18" charset="0"/>
              </a:rPr>
              <a:t>Phố cổ Hội An được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nhận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văn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hóa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VnTimeH" panose="020B7200000000000000" pitchFamily="34" charset="0"/>
              </a:rPr>
              <a:t>04/12/1999</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5303"/>
                                        </p:tgtEl>
                                        <p:attrNameLst>
                                          <p:attrName>style.visibility</p:attrName>
                                        </p:attrNameLst>
                                      </p:cBhvr>
                                      <p:to>
                                        <p:strVal val="visible"/>
                                      </p:to>
                                    </p:set>
                                    <p:animEffect transition="in" filter="box(in)">
                                      <p:cBhvr>
                                        <p:cTn id="7" dur="2000"/>
                                        <p:tgtEl>
                                          <p:spTgt spid="553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231988"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988" y="0"/>
            <a:ext cx="5960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box(in)">
                                      <p:cBhvr>
                                        <p:cTn id="7" dur="2000"/>
                                        <p:tgtEl>
                                          <p:spTgt spid="276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47067158_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36566"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2053884" y="228600"/>
            <a:ext cx="329184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b="1">
                <a:solidFill>
                  <a:srgbClr val="FF3399"/>
                </a:solidFill>
                <a:latin typeface="Times New Roman" panose="02020603050405020304" pitchFamily="18" charset="0"/>
              </a:rPr>
              <a:t>Thánh địa Mỹ Sơn</a:t>
            </a:r>
          </a:p>
        </p:txBody>
      </p:sp>
      <p:pic>
        <p:nvPicPr>
          <p:cNvPr id="4" name="Picture 2" descr="470671b2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6566" y="0"/>
            <a:ext cx="625543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ox(in)">
                                      <p:cBhvr>
                                        <p:cTn id="7" dur="2000"/>
                                        <p:tgtEl>
                                          <p:spTgt spid="2969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9699"/>
                                        </p:tgtEl>
                                        <p:attrNameLst>
                                          <p:attrName>style.visibility</p:attrName>
                                        </p:attrNameLst>
                                      </p:cBhvr>
                                      <p:to>
                                        <p:strVal val="visible"/>
                                      </p:to>
                                    </p:set>
                                    <p:animEffect transition="in" filter="box(in)">
                                      <p:cBhvr>
                                        <p:cTn id="17" dur="20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1303" y="331304"/>
            <a:ext cx="11635410" cy="5447645"/>
          </a:xfrm>
          <a:prstGeom prst="rect">
            <a:avLst/>
          </a:prstGeom>
          <a:noFill/>
        </p:spPr>
        <p:txBody>
          <a:bodyPr wrap="square">
            <a:spAutoFit/>
          </a:bodyPr>
          <a:lstStyle/>
          <a:p>
            <a:pPr algn="just">
              <a:lnSpc>
                <a:spcPct val="115000"/>
              </a:lnSpc>
              <a:spcBef>
                <a:spcPts val="600"/>
              </a:spcBef>
              <a:spcAft>
                <a:spcPts val="600"/>
              </a:spcAft>
            </a:pPr>
            <a:r>
              <a:rPr lang="en-US" sz="3200" b="1">
                <a:solidFill>
                  <a:srgbClr val="0070C0"/>
                </a:solidFill>
                <a:effectLst/>
                <a:latin typeface="Times New Roman" panose="02020603050405020304" pitchFamily="18" charset="0"/>
                <a:ea typeface="Calibri" panose="020F0502020204030204" charset="0"/>
              </a:rPr>
              <a:t>III. Đặc điểm dân cư - xã hội ( Học sinh tự học )</a:t>
            </a:r>
            <a:endParaRPr lang="en-US" sz="3200">
              <a:solidFill>
                <a:srgbClr val="0070C0"/>
              </a:solidFill>
              <a:effectLst/>
              <a:latin typeface="Times New Roman" panose="02020603050405020304" pitchFamily="18" charset="0"/>
              <a:ea typeface="Calibri" panose="020F0502020204030204" charset="0"/>
            </a:endParaRPr>
          </a:p>
          <a:p>
            <a:pPr algn="just">
              <a:lnSpc>
                <a:spcPct val="115000"/>
              </a:lnSpc>
              <a:spcBef>
                <a:spcPts val="600"/>
              </a:spcBef>
              <a:spcAft>
                <a:spcPts val="600"/>
              </a:spcAft>
            </a:pPr>
            <a:r>
              <a:rPr lang="en-US" sz="2400" b="1">
                <a:solidFill>
                  <a:srgbClr val="FF0000"/>
                </a:solidFill>
                <a:effectLst/>
                <a:latin typeface="Times New Roman" panose="02020603050405020304" pitchFamily="18" charset="0"/>
                <a:ea typeface="Calibri" panose="020F0502020204030204" charset="0"/>
              </a:rPr>
              <a:t>a. Đặc điểm</a:t>
            </a:r>
            <a:endParaRPr lang="en-US" sz="2400" b="1">
              <a:solidFill>
                <a:srgbClr val="FF0000"/>
              </a:solidFill>
              <a:latin typeface="Times New Roman" panose="02020603050405020304" pitchFamily="18" charset="0"/>
              <a:ea typeface="Calibri" panose="020F0502020204030204" charset="0"/>
            </a:endParaRPr>
          </a:p>
          <a:p>
            <a:pPr algn="just">
              <a:lnSpc>
                <a:spcPct val="115000"/>
              </a:lnSpc>
              <a:spcBef>
                <a:spcPts val="600"/>
              </a:spcBef>
              <a:spcAft>
                <a:spcPts val="600"/>
              </a:spcAft>
            </a:pPr>
            <a:r>
              <a:rPr lang="en-US" sz="2400" b="1">
                <a:effectLst/>
                <a:latin typeface="Times New Roman" panose="02020603050405020304" pitchFamily="18" charset="0"/>
                <a:ea typeface="Calibri" panose="020F0502020204030204" charset="0"/>
              </a:rPr>
              <a:t>- Phân bố dân cư và hoạt động kinh tế có sự khác biệt giữa phía tây và phía đông </a:t>
            </a:r>
          </a:p>
          <a:p>
            <a:pPr algn="just">
              <a:lnSpc>
                <a:spcPct val="115000"/>
              </a:lnSpc>
              <a:spcBef>
                <a:spcPts val="600"/>
              </a:spcBef>
              <a:spcAft>
                <a:spcPts val="600"/>
              </a:spcAft>
            </a:pPr>
            <a:r>
              <a:rPr lang="en-US" sz="2400" b="1">
                <a:effectLst/>
                <a:latin typeface="Times New Roman" panose="02020603050405020304" pitchFamily="18" charset="0"/>
                <a:ea typeface="Calibri" panose="020F0502020204030204" charset="0"/>
              </a:rPr>
              <a:t>( bảng 25.1 sgk trang 92 )</a:t>
            </a:r>
            <a:endParaRPr lang="en-US" sz="2400">
              <a:effectLst/>
              <a:latin typeface="Times New Roman" panose="02020603050405020304" pitchFamily="18" charset="0"/>
              <a:ea typeface="Calibri" panose="020F0502020204030204" charset="0"/>
            </a:endParaRPr>
          </a:p>
          <a:p>
            <a:pPr algn="just">
              <a:lnSpc>
                <a:spcPct val="115000"/>
              </a:lnSpc>
              <a:spcBef>
                <a:spcPts val="600"/>
              </a:spcBef>
              <a:spcAft>
                <a:spcPts val="600"/>
              </a:spcAft>
            </a:pPr>
            <a:r>
              <a:rPr lang="en-US" sz="2400" b="1">
                <a:solidFill>
                  <a:srgbClr val="FF0000"/>
                </a:solidFill>
                <a:latin typeface="Times New Roman" panose="02020603050405020304" pitchFamily="18" charset="0"/>
                <a:ea typeface="Calibri" panose="020F0502020204030204" charset="0"/>
              </a:rPr>
              <a:t>b. </a:t>
            </a:r>
            <a:r>
              <a:rPr lang="en-US" sz="2400" b="1">
                <a:solidFill>
                  <a:srgbClr val="FF0000"/>
                </a:solidFill>
                <a:effectLst/>
                <a:latin typeface="Times New Roman" panose="02020603050405020304" pitchFamily="18" charset="0"/>
                <a:ea typeface="Calibri" panose="020F0502020204030204" charset="0"/>
              </a:rPr>
              <a:t>Thuận lợi</a:t>
            </a:r>
            <a:endParaRPr lang="en-US" sz="2400" b="1">
              <a:solidFill>
                <a:srgbClr val="FF0000"/>
              </a:solidFill>
              <a:latin typeface="Times New Roman" panose="02020603050405020304" pitchFamily="18" charset="0"/>
              <a:ea typeface="Calibri" panose="020F0502020204030204" charset="0"/>
            </a:endParaRPr>
          </a:p>
          <a:p>
            <a:pPr algn="just">
              <a:lnSpc>
                <a:spcPct val="115000"/>
              </a:lnSpc>
              <a:spcBef>
                <a:spcPts val="600"/>
              </a:spcBef>
              <a:spcAft>
                <a:spcPts val="600"/>
              </a:spcAft>
            </a:pPr>
            <a:r>
              <a:rPr lang="en-US" sz="2400" b="1">
                <a:effectLst/>
                <a:latin typeface="Times New Roman" panose="02020603050405020304" pitchFamily="18" charset="0"/>
                <a:ea typeface="Calibri" panose="020F0502020204030204" charset="0"/>
              </a:rPr>
              <a:t> - Nguồn lao động dồi dào, người dân cần cù lao động, kiên cường trong đấu tranh chống giặc ngoại xâm, giàu kinh nghiệm trong phòng chống thiên tai và khai thác biển, nhiều địa điểm  du lịch hấp dẫn: Phố cổ Hội An, di tích Mĩ Sơn…</a:t>
            </a:r>
            <a:endParaRPr lang="en-US" sz="2400">
              <a:effectLst/>
              <a:latin typeface="Times New Roman" panose="02020603050405020304" pitchFamily="18" charset="0"/>
              <a:ea typeface="Calibri" panose="020F0502020204030204" charset="0"/>
            </a:endParaRPr>
          </a:p>
          <a:p>
            <a:pPr algn="just">
              <a:spcBef>
                <a:spcPts val="600"/>
              </a:spcBef>
              <a:spcAft>
                <a:spcPts val="600"/>
              </a:spcAft>
            </a:pPr>
            <a:r>
              <a:rPr lang="en-US" sz="2400" b="1">
                <a:solidFill>
                  <a:srgbClr val="FF0000"/>
                </a:solidFill>
                <a:latin typeface="Times New Roman" panose="02020603050405020304" pitchFamily="18" charset="0"/>
                <a:ea typeface="Calibri" panose="020F0502020204030204" charset="0"/>
              </a:rPr>
              <a:t>c. </a:t>
            </a:r>
            <a:r>
              <a:rPr lang="en-US" sz="2400" b="1">
                <a:solidFill>
                  <a:srgbClr val="FF0000"/>
                </a:solidFill>
                <a:effectLst/>
                <a:latin typeface="Times New Roman" panose="02020603050405020304" pitchFamily="18" charset="0"/>
                <a:ea typeface="Calibri" panose="020F0502020204030204" charset="0"/>
              </a:rPr>
              <a:t>Khó khăn</a:t>
            </a:r>
            <a:endParaRPr lang="en-US" sz="2400" b="1">
              <a:solidFill>
                <a:srgbClr val="FF0000"/>
              </a:solidFill>
              <a:latin typeface="Times New Roman" panose="02020603050405020304" pitchFamily="18" charset="0"/>
              <a:ea typeface="Calibri" panose="020F0502020204030204" charset="0"/>
            </a:endParaRPr>
          </a:p>
          <a:p>
            <a:pPr algn="just">
              <a:spcBef>
                <a:spcPts val="600"/>
              </a:spcBef>
              <a:spcAft>
                <a:spcPts val="600"/>
              </a:spcAft>
            </a:pPr>
            <a:r>
              <a:rPr lang="en-US" sz="2400" b="1">
                <a:effectLst/>
                <a:latin typeface="Times New Roman" panose="02020603050405020304" pitchFamily="18" charset="0"/>
                <a:ea typeface="Calibri" panose="020F0502020204030204" charset="0"/>
              </a:rPr>
              <a:t>-</a:t>
            </a:r>
            <a:r>
              <a:rPr lang="en-US" sz="2400" b="1">
                <a:solidFill>
                  <a:srgbClr val="FF0000"/>
                </a:solidFill>
                <a:effectLst/>
                <a:latin typeface="Times New Roman" panose="02020603050405020304" pitchFamily="18" charset="0"/>
                <a:ea typeface="Calibri" panose="020F0502020204030204" charset="0"/>
              </a:rPr>
              <a:t> </a:t>
            </a:r>
            <a:r>
              <a:rPr lang="en-US" sz="2400" b="1">
                <a:effectLst/>
                <a:latin typeface="Times New Roman" panose="02020603050405020304" pitchFamily="18" charset="0"/>
                <a:ea typeface="Calibri" panose="020F0502020204030204" charset="0"/>
              </a:rPr>
              <a:t>Đời sống của một bộ phận dân cư còn nhiều khó khăn.</a:t>
            </a:r>
            <a:endParaRPr lang="en-US" sz="2400">
              <a:effectLst/>
              <a:latin typeface="Times New Roman" panose="02020603050405020304" pitchFamily="18" charset="0"/>
              <a:ea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txBox="1">
            <a:spLocks noGrp="1"/>
          </p:cNvSpPr>
          <p:nvPr/>
        </p:nvSpPr>
        <p:spPr bwMode="auto">
          <a:xfrm>
            <a:off x="8572501" y="6245175"/>
            <a:ext cx="2667000" cy="47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r" eaLnBrk="1" hangingPunct="1">
              <a:spcBef>
                <a:spcPct val="0"/>
              </a:spcBef>
              <a:buFontTx/>
              <a:buNone/>
            </a:pPr>
            <a:fld id="{2127F4BE-0975-40B6-845F-C2A815E0D594}" type="slidenum">
              <a:rPr lang="en-US" altLang="en-US" sz="1585"/>
              <a:t>6</a:t>
            </a:fld>
            <a:endParaRPr lang="en-US" altLang="en-US" sz="1585"/>
          </a:p>
        </p:txBody>
      </p:sp>
      <p:pic>
        <p:nvPicPr>
          <p:cNvPr id="9219" name="Picture 9" descr="Luoc do tu nhien vung Duyen Hai Nam Trung Bo .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136071"/>
            <a:ext cx="6548230" cy="6585858"/>
          </a:xfrm>
          <a:prstGeom prst="rect">
            <a:avLst/>
          </a:prstGeom>
          <a:solidFill>
            <a:srgbClr val="00FF00"/>
          </a:solidFill>
          <a:ln w="9525">
            <a:solidFill>
              <a:schemeClr val="tx1"/>
            </a:solidFill>
            <a:miter lim="800000"/>
            <a:headEnd/>
            <a:tailEnd/>
          </a:ln>
        </p:spPr>
      </p:pic>
      <p:sp>
        <p:nvSpPr>
          <p:cNvPr id="172042" name="Oval 10"/>
          <p:cNvSpPr>
            <a:spLocks noChangeArrowheads="1"/>
          </p:cNvSpPr>
          <p:nvPr/>
        </p:nvSpPr>
        <p:spPr bwMode="auto">
          <a:xfrm>
            <a:off x="10668000" y="136072"/>
            <a:ext cx="1524000" cy="1006928"/>
          </a:xfrm>
          <a:prstGeom prst="ellipse">
            <a:avLst/>
          </a:prstGeom>
          <a:solidFill>
            <a:schemeClr val="accent1">
              <a:alpha val="0"/>
            </a:schemeClr>
          </a:solidFill>
          <a:ln w="76200">
            <a:solidFill>
              <a:srgbClr val="FF0000"/>
            </a:solidFill>
            <a:round/>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spcBef>
                <a:spcPct val="50000"/>
              </a:spcBef>
              <a:buFontTx/>
              <a:buNone/>
            </a:pPr>
            <a:endParaRPr lang="en-US" altLang="en-US" sz="3175" b="1" u="sng">
              <a:solidFill>
                <a:srgbClr val="0000FF"/>
              </a:solidFill>
              <a:latin typeface="Times New Roman" panose="02020603050405020304" pitchFamily="18" charset="0"/>
            </a:endParaRPr>
          </a:p>
        </p:txBody>
      </p:sp>
      <p:sp>
        <p:nvSpPr>
          <p:cNvPr id="172043" name="Oval 11"/>
          <p:cNvSpPr>
            <a:spLocks noChangeArrowheads="1"/>
          </p:cNvSpPr>
          <p:nvPr/>
        </p:nvSpPr>
        <p:spPr bwMode="auto">
          <a:xfrm>
            <a:off x="11012556" y="4863548"/>
            <a:ext cx="1179443" cy="1006927"/>
          </a:xfrm>
          <a:prstGeom prst="ellipse">
            <a:avLst/>
          </a:prstGeom>
          <a:solidFill>
            <a:schemeClr val="accent1">
              <a:alpha val="0"/>
            </a:schemeClr>
          </a:solidFill>
          <a:ln w="76200">
            <a:solidFill>
              <a:srgbClr val="FF0000"/>
            </a:solidFill>
            <a:round/>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spcBef>
                <a:spcPct val="50000"/>
              </a:spcBef>
              <a:buFontTx/>
              <a:buNone/>
            </a:pPr>
            <a:endParaRPr lang="en-US" altLang="en-US" sz="3175" b="1" u="sng">
              <a:solidFill>
                <a:srgbClr val="0000FF"/>
              </a:solidFill>
              <a:latin typeface="Times New Roman" panose="02020603050405020304" pitchFamily="18" charset="0"/>
            </a:endParaRPr>
          </a:p>
        </p:txBody>
      </p:sp>
      <p:sp>
        <p:nvSpPr>
          <p:cNvPr id="172044" name="Oval 12"/>
          <p:cNvSpPr>
            <a:spLocks noChangeArrowheads="1"/>
          </p:cNvSpPr>
          <p:nvPr/>
        </p:nvSpPr>
        <p:spPr bwMode="auto">
          <a:xfrm>
            <a:off x="8572501" y="848139"/>
            <a:ext cx="955812" cy="476754"/>
          </a:xfrm>
          <a:prstGeom prst="ellipse">
            <a:avLst/>
          </a:prstGeom>
          <a:solidFill>
            <a:schemeClr val="accent1">
              <a:alpha val="0"/>
            </a:schemeClr>
          </a:solidFill>
          <a:ln w="76200">
            <a:solidFill>
              <a:srgbClr val="FF0000"/>
            </a:solidFill>
            <a:round/>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spcBef>
                <a:spcPct val="50000"/>
              </a:spcBef>
              <a:buFontTx/>
              <a:buNone/>
            </a:pPr>
            <a:endParaRPr lang="en-US" altLang="en-US" sz="3175" b="1" u="sng">
              <a:solidFill>
                <a:srgbClr val="0000FF"/>
              </a:solidFill>
              <a:latin typeface="Times New Roman" panose="02020603050405020304" pitchFamily="18" charset="0"/>
            </a:endParaRPr>
          </a:p>
        </p:txBody>
      </p:sp>
      <p:sp>
        <p:nvSpPr>
          <p:cNvPr id="172046" name="Oval 14"/>
          <p:cNvSpPr>
            <a:spLocks noChangeArrowheads="1"/>
          </p:cNvSpPr>
          <p:nvPr/>
        </p:nvSpPr>
        <p:spPr bwMode="auto">
          <a:xfrm>
            <a:off x="8382000" y="5181802"/>
            <a:ext cx="1047246" cy="476754"/>
          </a:xfrm>
          <a:prstGeom prst="ellipse">
            <a:avLst/>
          </a:prstGeom>
          <a:solidFill>
            <a:schemeClr val="accent1">
              <a:alpha val="0"/>
            </a:schemeClr>
          </a:solidFill>
          <a:ln w="76200">
            <a:solidFill>
              <a:srgbClr val="FF0000"/>
            </a:solidFill>
            <a:round/>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spcBef>
                <a:spcPct val="50000"/>
              </a:spcBef>
              <a:buFontTx/>
              <a:buNone/>
            </a:pPr>
            <a:endParaRPr lang="en-US" altLang="en-US" sz="3175" b="1" u="sng">
              <a:solidFill>
                <a:srgbClr val="0000FF"/>
              </a:solidFill>
              <a:latin typeface="Times New Roman" panose="02020603050405020304" pitchFamily="18" charset="0"/>
            </a:endParaRPr>
          </a:p>
        </p:txBody>
      </p:sp>
      <p:sp>
        <p:nvSpPr>
          <p:cNvPr id="10256" name="Rectangle 16"/>
          <p:cNvSpPr>
            <a:spLocks noChangeArrowheads="1"/>
          </p:cNvSpPr>
          <p:nvPr/>
        </p:nvSpPr>
        <p:spPr bwMode="auto">
          <a:xfrm>
            <a:off x="381000" y="530087"/>
            <a:ext cx="4840357" cy="5830956"/>
          </a:xfrm>
          <a:prstGeom prst="rect">
            <a:avLst/>
          </a:prstGeom>
          <a:noFill/>
          <a:ln w="9525">
            <a:noFill/>
            <a:miter lim="800000"/>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Char char="-"/>
            </a:pPr>
            <a:endParaRPr lang="en-US" altLang="en-US" sz="3680">
              <a:latin typeface="Times New Roman" panose="02020603050405020304" pitchFamily="18" charset="0"/>
            </a:endParaRPr>
          </a:p>
          <a:p>
            <a:pPr algn="ctr" eaLnBrk="1" hangingPunct="1">
              <a:spcBef>
                <a:spcPct val="0"/>
              </a:spcBef>
              <a:buNone/>
            </a:pPr>
            <a:r>
              <a:rPr lang="en-US" altLang="en-US" sz="3680">
                <a:latin typeface="Times New Roman" panose="02020603050405020304" pitchFamily="18" charset="0"/>
              </a:rPr>
              <a:t> </a:t>
            </a:r>
            <a:r>
              <a:rPr lang="en-US" altLang="en-US" sz="3680" b="1">
                <a:solidFill>
                  <a:srgbClr val="FF0000"/>
                </a:solidFill>
                <a:latin typeface="Times New Roman" panose="02020603050405020304" pitchFamily="18" charset="0"/>
              </a:rPr>
              <a:t>Dựa vào lược đồ </a:t>
            </a:r>
          </a:p>
          <a:p>
            <a:pPr algn="ctr" eaLnBrk="1" hangingPunct="1">
              <a:spcBef>
                <a:spcPct val="0"/>
              </a:spcBef>
              <a:buFontTx/>
              <a:buNone/>
            </a:pPr>
            <a:r>
              <a:rPr lang="en-US" altLang="en-US" sz="3680" b="1">
                <a:solidFill>
                  <a:srgbClr val="FF0000"/>
                </a:solidFill>
                <a:latin typeface="Times New Roman" panose="02020603050405020304" pitchFamily="18" charset="0"/>
              </a:rPr>
              <a:t>xác định hai quần đảo </a:t>
            </a:r>
          </a:p>
          <a:p>
            <a:pPr algn="ctr" eaLnBrk="1" hangingPunct="1">
              <a:spcBef>
                <a:spcPct val="0"/>
              </a:spcBef>
              <a:buFontTx/>
              <a:buNone/>
            </a:pPr>
            <a:r>
              <a:rPr lang="en-US" altLang="en-US" sz="3680" b="1">
                <a:solidFill>
                  <a:srgbClr val="FF0000"/>
                </a:solidFill>
                <a:latin typeface="Times New Roman" panose="02020603050405020304" pitchFamily="18" charset="0"/>
              </a:rPr>
              <a:t>Hoàng Sa và Trường </a:t>
            </a:r>
          </a:p>
          <a:p>
            <a:pPr algn="ctr" eaLnBrk="1" hangingPunct="1">
              <a:spcBef>
                <a:spcPct val="0"/>
              </a:spcBef>
              <a:buFontTx/>
              <a:buNone/>
            </a:pPr>
            <a:r>
              <a:rPr lang="en-US" altLang="en-US" sz="3680" b="1">
                <a:solidFill>
                  <a:srgbClr val="FF0000"/>
                </a:solidFill>
                <a:latin typeface="Times New Roman" panose="02020603050405020304" pitchFamily="18" charset="0"/>
              </a:rPr>
              <a:t>Sa. Các đảo Lí Sơn, </a:t>
            </a:r>
          </a:p>
          <a:p>
            <a:pPr algn="ctr" eaLnBrk="1" hangingPunct="1">
              <a:spcBef>
                <a:spcPct val="0"/>
              </a:spcBef>
              <a:buFontTx/>
              <a:buNone/>
            </a:pPr>
            <a:r>
              <a:rPr lang="en-US" altLang="en-US" sz="3680" b="1">
                <a:solidFill>
                  <a:srgbClr val="FF0000"/>
                </a:solidFill>
                <a:latin typeface="Times New Roman" panose="02020603050405020304" pitchFamily="18" charset="0"/>
              </a:rPr>
              <a:t>Phú Quý. </a:t>
            </a:r>
          </a:p>
          <a:p>
            <a:pPr algn="ctr" eaLnBrk="1" hangingPunct="1">
              <a:spcBef>
                <a:spcPct val="0"/>
              </a:spcBef>
              <a:buFontTx/>
              <a:buNone/>
            </a:pPr>
            <a:endParaRPr lang="en-US" altLang="en-US" sz="3680" b="1">
              <a:solidFill>
                <a:srgbClr val="FF0000"/>
              </a:solidFill>
              <a:latin typeface="Times New Roman" panose="02020603050405020304" pitchFamily="18" charset="0"/>
            </a:endParaRPr>
          </a:p>
          <a:p>
            <a:pPr algn="ctr" eaLnBrk="1" hangingPunct="1">
              <a:spcBef>
                <a:spcPct val="0"/>
              </a:spcBef>
              <a:buFontTx/>
              <a:buNone/>
            </a:pPr>
            <a:endParaRPr lang="en-US" altLang="en-US" sz="3680">
              <a:latin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box(in)">
                                      <p:cBhvr>
                                        <p:cTn id="7" dur="2000"/>
                                        <p:tgtEl>
                                          <p:spTgt spid="921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256"/>
                                        </p:tgtEl>
                                        <p:attrNameLst>
                                          <p:attrName>style.visibility</p:attrName>
                                        </p:attrNameLst>
                                      </p:cBhvr>
                                      <p:to>
                                        <p:strVal val="visible"/>
                                      </p:to>
                                    </p:set>
                                    <p:animEffect transition="in" filter="box(in)">
                                      <p:cBhvr>
                                        <p:cTn id="12" dur="2000"/>
                                        <p:tgtEl>
                                          <p:spTgt spid="1025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repeatCount="indefinite" fill="hold" grpId="0" nodeType="clickEffect">
                                  <p:stCondLst>
                                    <p:cond delay="0"/>
                                  </p:stCondLst>
                                  <p:childTnLst>
                                    <p:set>
                                      <p:cBhvr>
                                        <p:cTn id="16" dur="1" fill="hold">
                                          <p:stCondLst>
                                            <p:cond delay="0"/>
                                          </p:stCondLst>
                                        </p:cTn>
                                        <p:tgtEl>
                                          <p:spTgt spid="172042"/>
                                        </p:tgtEl>
                                        <p:attrNameLst>
                                          <p:attrName>style.visibility</p:attrName>
                                        </p:attrNameLst>
                                      </p:cBhvr>
                                      <p:to>
                                        <p:strVal val="visible"/>
                                      </p:to>
                                    </p:set>
                                    <p:animEffect transition="in" filter="box(in)">
                                      <p:cBhvr>
                                        <p:cTn id="17" dur="500"/>
                                        <p:tgtEl>
                                          <p:spTgt spid="17204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repeatCount="indefinite" fill="hold" grpId="0" nodeType="clickEffect">
                                  <p:stCondLst>
                                    <p:cond delay="0"/>
                                  </p:stCondLst>
                                  <p:childTnLst>
                                    <p:set>
                                      <p:cBhvr>
                                        <p:cTn id="21" dur="1" fill="hold">
                                          <p:stCondLst>
                                            <p:cond delay="0"/>
                                          </p:stCondLst>
                                        </p:cTn>
                                        <p:tgtEl>
                                          <p:spTgt spid="172043"/>
                                        </p:tgtEl>
                                        <p:attrNameLst>
                                          <p:attrName>style.visibility</p:attrName>
                                        </p:attrNameLst>
                                      </p:cBhvr>
                                      <p:to>
                                        <p:strVal val="visible"/>
                                      </p:to>
                                    </p:set>
                                    <p:animEffect transition="in" filter="box(in)">
                                      <p:cBhvr>
                                        <p:cTn id="22" dur="500"/>
                                        <p:tgtEl>
                                          <p:spTgt spid="17204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repeatCount="indefinite" fill="hold" grpId="0" nodeType="clickEffect">
                                  <p:stCondLst>
                                    <p:cond delay="0"/>
                                  </p:stCondLst>
                                  <p:childTnLst>
                                    <p:set>
                                      <p:cBhvr>
                                        <p:cTn id="26" dur="1" fill="hold">
                                          <p:stCondLst>
                                            <p:cond delay="0"/>
                                          </p:stCondLst>
                                        </p:cTn>
                                        <p:tgtEl>
                                          <p:spTgt spid="172044"/>
                                        </p:tgtEl>
                                        <p:attrNameLst>
                                          <p:attrName>style.visibility</p:attrName>
                                        </p:attrNameLst>
                                      </p:cBhvr>
                                      <p:to>
                                        <p:strVal val="visible"/>
                                      </p:to>
                                    </p:set>
                                    <p:animEffect transition="in" filter="box(in)">
                                      <p:cBhvr>
                                        <p:cTn id="27" dur="500"/>
                                        <p:tgtEl>
                                          <p:spTgt spid="17204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repeatCount="indefinite" fill="hold" grpId="0" nodeType="clickEffect">
                                  <p:stCondLst>
                                    <p:cond delay="0"/>
                                  </p:stCondLst>
                                  <p:childTnLst>
                                    <p:set>
                                      <p:cBhvr>
                                        <p:cTn id="31" dur="1" fill="hold">
                                          <p:stCondLst>
                                            <p:cond delay="0"/>
                                          </p:stCondLst>
                                        </p:cTn>
                                        <p:tgtEl>
                                          <p:spTgt spid="172046"/>
                                        </p:tgtEl>
                                        <p:attrNameLst>
                                          <p:attrName>style.visibility</p:attrName>
                                        </p:attrNameLst>
                                      </p:cBhvr>
                                      <p:to>
                                        <p:strVal val="visible"/>
                                      </p:to>
                                    </p:set>
                                    <p:animEffect transition="in" filter="box(in)">
                                      <p:cBhvr>
                                        <p:cTn id="32" dur="500"/>
                                        <p:tgtEl>
                                          <p:spTgt spid="172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42" grpId="0" animBg="1"/>
      <p:bldP spid="172043" grpId="0" animBg="1"/>
      <p:bldP spid="172044" grpId="0" animBg="1"/>
      <p:bldP spid="172046" grpId="0" animBg="1"/>
      <p:bldP spid="1025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317" name="Group 69"/>
          <p:cNvGraphicFramePr>
            <a:graphicFrameLocks noGrp="1"/>
          </p:cNvGraphicFramePr>
          <p:nvPr>
            <p:ph/>
          </p:nvPr>
        </p:nvGraphicFramePr>
        <p:xfrm>
          <a:off x="1714500" y="939397"/>
          <a:ext cx="9754809" cy="5777492"/>
        </p:xfrm>
        <a:graphic>
          <a:graphicData uri="http://schemas.openxmlformats.org/drawingml/2006/table">
            <a:tbl>
              <a:tblPr/>
              <a:tblGrid>
                <a:gridCol w="7012509">
                  <a:extLst>
                    <a:ext uri="{9D8B030D-6E8A-4147-A177-3AD203B41FA5}">
                      <a16:colId xmlns:a16="http://schemas.microsoft.com/office/drawing/2014/main" val="20000"/>
                    </a:ext>
                  </a:extLst>
                </a:gridCol>
                <a:gridCol w="1476318">
                  <a:extLst>
                    <a:ext uri="{9D8B030D-6E8A-4147-A177-3AD203B41FA5}">
                      <a16:colId xmlns:a16="http://schemas.microsoft.com/office/drawing/2014/main" val="20001"/>
                    </a:ext>
                  </a:extLst>
                </a:gridCol>
                <a:gridCol w="1265982">
                  <a:extLst>
                    <a:ext uri="{9D8B030D-6E8A-4147-A177-3AD203B41FA5}">
                      <a16:colId xmlns:a16="http://schemas.microsoft.com/office/drawing/2014/main" val="20002"/>
                    </a:ext>
                  </a:extLst>
                </a:gridCol>
              </a:tblGrid>
              <a:tr h="832183">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Các yếu tố tự nhiên, dân cư, xã hội</a:t>
                      </a:r>
                      <a:endParaRPr kumimoji="0" lang="en-US" sz="2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Thuận lợi</a:t>
                      </a:r>
                      <a:endParaRPr kumimoji="0" lang="en-US" sz="2400" b="1" i="0" u="none" strike="noStrike" cap="none" normalizeH="0" baseline="0">
                        <a:ln>
                          <a:noFill/>
                        </a:ln>
                        <a:solidFill>
                          <a:srgbClr val="0000FF"/>
                        </a:solidFill>
                        <a:effectLst/>
                        <a:latin typeface="Times New Roman" panose="02020603050405020304" pitchFamily="18" charset="0"/>
                        <a:cs typeface="Arial" panose="020B0604020202020204" pitchFamily="34" charset="0"/>
                      </a:endParaRP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Khó khăn</a:t>
                      </a:r>
                      <a:endParaRPr kumimoji="0" lang="en-US" sz="2400" b="1" i="0" u="none" strike="noStrike" cap="none" normalizeH="0" baseline="0">
                        <a:ln>
                          <a:noFill/>
                        </a:ln>
                        <a:solidFill>
                          <a:srgbClr val="0000FF"/>
                        </a:solidFill>
                        <a:effectLst/>
                        <a:latin typeface="Times New Roman" panose="02020603050405020304" pitchFamily="18" charset="0"/>
                        <a:cs typeface="Arial" panose="020B0604020202020204" pitchFamily="34" charset="0"/>
                      </a:endParaRP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7217">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2000" b="1" i="0" u="none" strike="noStrike" cap="none" normalizeH="0" baseline="0">
                          <a:ln>
                            <a:noFill/>
                          </a:ln>
                          <a:solidFill>
                            <a:srgbClr val="0D0D0D"/>
                          </a:solidFill>
                          <a:effectLst/>
                          <a:latin typeface="Times New Roman" panose="02020603050405020304" pitchFamily="18" charset="0"/>
                          <a:cs typeface="Times New Roman" panose="02020603050405020304" pitchFamily="18" charset="0"/>
                        </a:rPr>
                        <a:t>1.Các tỉnh đều có đồng bằng ven biển</a:t>
                      </a: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a:ln>
                          <a:noFill/>
                        </a:ln>
                        <a:solidFill>
                          <a:srgbClr val="0D0D0D"/>
                        </a:solidFill>
                        <a:effectLst/>
                        <a:latin typeface="Times New Roman" panose="02020603050405020304" pitchFamily="18" charset="0"/>
                        <a:cs typeface="Arial" panose="020B0604020202020204" pitchFamily="34" charset="0"/>
                      </a:endParaRP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a:ln>
                          <a:noFill/>
                        </a:ln>
                        <a:solidFill>
                          <a:srgbClr val="0D0D0D"/>
                        </a:solidFill>
                        <a:effectLst/>
                        <a:latin typeface="Times New Roman" panose="02020603050405020304" pitchFamily="18" charset="0"/>
                        <a:cs typeface="Arial" panose="020B0604020202020204" pitchFamily="34" charset="0"/>
                      </a:endParaRP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5629">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2000" b="1" i="0" u="none" strike="noStrike" cap="none" normalizeH="0" baseline="0">
                          <a:ln>
                            <a:noFill/>
                          </a:ln>
                          <a:solidFill>
                            <a:srgbClr val="0D0D0D"/>
                          </a:solidFill>
                          <a:effectLst/>
                          <a:latin typeface="Times New Roman" panose="02020603050405020304" pitchFamily="18" charset="0"/>
                          <a:cs typeface="Times New Roman" panose="02020603050405020304" pitchFamily="18" charset="0"/>
                        </a:rPr>
                        <a:t>2. Nhiều thiên tai</a:t>
                      </a: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a:ln>
                          <a:noFill/>
                        </a:ln>
                        <a:solidFill>
                          <a:srgbClr val="0D0D0D"/>
                        </a:solidFill>
                        <a:effectLst/>
                        <a:latin typeface="Times New Roman" panose="02020603050405020304" pitchFamily="18" charset="0"/>
                        <a:cs typeface="Arial" panose="020B0604020202020204" pitchFamily="34" charset="0"/>
                      </a:endParaRP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a:ln>
                          <a:noFill/>
                        </a:ln>
                        <a:solidFill>
                          <a:schemeClr val="tx1"/>
                        </a:solidFill>
                        <a:effectLst/>
                        <a:latin typeface="Times New Roman" panose="02020603050405020304" pitchFamily="18" charset="0"/>
                        <a:cs typeface="Arial" panose="020B0604020202020204" pitchFamily="34" charset="0"/>
                      </a:endParaRP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2061">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2000" b="1" i="0" u="none" strike="noStrike" cap="none" normalizeH="0" baseline="0">
                          <a:ln>
                            <a:noFill/>
                          </a:ln>
                          <a:solidFill>
                            <a:srgbClr val="0D0D0D"/>
                          </a:solidFill>
                          <a:effectLst/>
                          <a:latin typeface="Times New Roman" panose="02020603050405020304" pitchFamily="18" charset="0"/>
                          <a:cs typeface="Times New Roman" panose="02020603050405020304" pitchFamily="18" charset="0"/>
                        </a:rPr>
                        <a:t>3. Vùng biển có nhiều đảo, quần đảo lớn. Biển có nhiều vùng vịnh</a:t>
                      </a: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a:ln>
                          <a:noFill/>
                        </a:ln>
                        <a:solidFill>
                          <a:srgbClr val="0D0D0D"/>
                        </a:solidFill>
                        <a:effectLst/>
                        <a:latin typeface="Times New Roman" panose="02020603050405020304" pitchFamily="18" charset="0"/>
                        <a:cs typeface="Arial" panose="020B0604020202020204" pitchFamily="34" charset="0"/>
                      </a:endParaRP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a:ln>
                          <a:noFill/>
                        </a:ln>
                        <a:solidFill>
                          <a:srgbClr val="0D0D0D"/>
                        </a:solidFill>
                        <a:effectLst/>
                        <a:latin typeface="Times New Roman" panose="02020603050405020304" pitchFamily="18" charset="0"/>
                        <a:cs typeface="Arial" panose="020B0604020202020204" pitchFamily="34" charset="0"/>
                      </a:endParaRP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55629">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2000" b="1" i="0" u="none" strike="noStrike" cap="none" normalizeH="0" baseline="0">
                          <a:ln>
                            <a:noFill/>
                          </a:ln>
                          <a:solidFill>
                            <a:srgbClr val="0D0D0D"/>
                          </a:solidFill>
                          <a:effectLst/>
                          <a:latin typeface="Times New Roman" panose="02020603050405020304" pitchFamily="18" charset="0"/>
                          <a:cs typeface="Times New Roman" panose="02020603050405020304" pitchFamily="18" charset="0"/>
                        </a:rPr>
                        <a:t>4. Rừng có nhiều gỗ quí, giàu lâm sản</a:t>
                      </a: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a:ln>
                          <a:noFill/>
                        </a:ln>
                        <a:solidFill>
                          <a:srgbClr val="0D0D0D"/>
                        </a:solidFill>
                        <a:effectLst/>
                        <a:latin typeface="Times New Roman" panose="02020603050405020304" pitchFamily="18" charset="0"/>
                        <a:cs typeface="Arial" panose="020B0604020202020204" pitchFamily="34" charset="0"/>
                      </a:endParaRP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a:ln>
                          <a:noFill/>
                        </a:ln>
                        <a:solidFill>
                          <a:srgbClr val="0D0D0D"/>
                        </a:solidFill>
                        <a:effectLst/>
                        <a:latin typeface="Times New Roman" panose="02020603050405020304" pitchFamily="18" charset="0"/>
                        <a:cs typeface="Arial" panose="020B0604020202020204" pitchFamily="34" charset="0"/>
                      </a:endParaRP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03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2000" b="1" i="0" u="none" strike="noStrike" cap="none" normalizeH="0" baseline="0">
                          <a:ln>
                            <a:noFill/>
                          </a:ln>
                          <a:solidFill>
                            <a:srgbClr val="0D0D0D"/>
                          </a:solidFill>
                          <a:effectLst/>
                          <a:latin typeface="Times New Roman" panose="02020603050405020304" pitchFamily="18" charset="0"/>
                          <a:cs typeface="Times New Roman" panose="02020603050405020304" pitchFamily="18" charset="0"/>
                        </a:rPr>
                        <a:t>5. Cơ sở vật chất kỹ thuật và kết cấu hạ tầng nghèo nàn</a:t>
                      </a: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a:ln>
                          <a:noFill/>
                        </a:ln>
                        <a:solidFill>
                          <a:srgbClr val="0D0D0D"/>
                        </a:solidFill>
                        <a:effectLst/>
                        <a:latin typeface="Times New Roman" panose="02020603050405020304" pitchFamily="18" charset="0"/>
                        <a:cs typeface="Arial" panose="020B0604020202020204" pitchFamily="34" charset="0"/>
                      </a:endParaRP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a:ln>
                          <a:noFill/>
                        </a:ln>
                        <a:solidFill>
                          <a:srgbClr val="0D0D0D"/>
                        </a:solidFill>
                        <a:effectLst/>
                        <a:latin typeface="Times New Roman" panose="02020603050405020304" pitchFamily="18" charset="0"/>
                        <a:cs typeface="Arial" panose="020B0604020202020204" pitchFamily="34" charset="0"/>
                      </a:endParaRP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5629">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2000" b="1" i="0" u="none" strike="noStrike" cap="none" normalizeH="0" baseline="0">
                          <a:ln>
                            <a:noFill/>
                          </a:ln>
                          <a:solidFill>
                            <a:srgbClr val="0D0D0D"/>
                          </a:solidFill>
                          <a:effectLst/>
                          <a:latin typeface="Times New Roman" panose="02020603050405020304" pitchFamily="18" charset="0"/>
                          <a:cs typeface="Times New Roman" panose="02020603050405020304" pitchFamily="18" charset="0"/>
                        </a:rPr>
                        <a:t>6. Người lao động cần cù, kiên cường</a:t>
                      </a: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a:ln>
                          <a:noFill/>
                        </a:ln>
                        <a:solidFill>
                          <a:srgbClr val="0D0D0D"/>
                        </a:solidFill>
                        <a:effectLst/>
                        <a:latin typeface="Times New Roman" panose="02020603050405020304" pitchFamily="18" charset="0"/>
                        <a:cs typeface="Arial" panose="020B0604020202020204" pitchFamily="34" charset="0"/>
                      </a:endParaRP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a:ln>
                          <a:noFill/>
                        </a:ln>
                        <a:solidFill>
                          <a:srgbClr val="0D0D0D"/>
                        </a:solidFill>
                        <a:effectLst/>
                        <a:latin typeface="Times New Roman" panose="02020603050405020304" pitchFamily="18" charset="0"/>
                        <a:cs typeface="Arial" panose="020B0604020202020204" pitchFamily="34" charset="0"/>
                      </a:endParaRP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52481">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2000" b="1" i="0" u="none" strike="noStrike" cap="none" normalizeH="0" baseline="0">
                          <a:ln>
                            <a:noFill/>
                          </a:ln>
                          <a:solidFill>
                            <a:srgbClr val="0D0D0D"/>
                          </a:solidFill>
                          <a:effectLst/>
                          <a:latin typeface="Times New Roman" panose="02020603050405020304" pitchFamily="18" charset="0"/>
                          <a:cs typeface="Times New Roman" panose="02020603050405020304" pitchFamily="18" charset="0"/>
                        </a:rPr>
                        <a:t>7. Phân bố dân cư trình độ phát triển không đều giữa đồng bằng ven biển với miền núi phía tây</a:t>
                      </a: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a:ln>
                          <a:noFill/>
                        </a:ln>
                        <a:solidFill>
                          <a:srgbClr val="0D0D0D"/>
                        </a:solidFill>
                        <a:effectLst/>
                        <a:latin typeface="Times New Roman" panose="02020603050405020304" pitchFamily="18" charset="0"/>
                        <a:cs typeface="Arial" panose="020B0604020202020204" pitchFamily="34" charset="0"/>
                      </a:endParaRP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a:ln>
                          <a:noFill/>
                        </a:ln>
                        <a:solidFill>
                          <a:srgbClr val="0D0D0D"/>
                        </a:solidFill>
                        <a:effectLst/>
                        <a:latin typeface="Times New Roman" panose="02020603050405020304" pitchFamily="18" charset="0"/>
                        <a:cs typeface="Arial" panose="020B0604020202020204" pitchFamily="34" charset="0"/>
                      </a:endParaRP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55629">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2000" b="1" i="0" u="none" strike="noStrike" cap="none" normalizeH="0" baseline="0">
                          <a:ln>
                            <a:noFill/>
                          </a:ln>
                          <a:solidFill>
                            <a:srgbClr val="0D0D0D"/>
                          </a:solidFill>
                          <a:effectLst/>
                          <a:latin typeface="Times New Roman" panose="02020603050405020304" pitchFamily="18" charset="0"/>
                          <a:cs typeface="Times New Roman" panose="02020603050405020304" pitchFamily="18" charset="0"/>
                        </a:rPr>
                        <a:t>8. Có nhiều di sản văn hoá, lịch sử</a:t>
                      </a: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a:ln>
                          <a:noFill/>
                        </a:ln>
                        <a:solidFill>
                          <a:srgbClr val="0D0D0D"/>
                        </a:solidFill>
                        <a:effectLst/>
                        <a:latin typeface="Times New Roman" panose="02020603050405020304" pitchFamily="18" charset="0"/>
                        <a:cs typeface="Arial" panose="020B0604020202020204" pitchFamily="34" charset="0"/>
                      </a:endParaRP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a:ln>
                          <a:noFill/>
                        </a:ln>
                        <a:solidFill>
                          <a:srgbClr val="0D0D0D"/>
                        </a:solidFill>
                        <a:effectLst/>
                        <a:latin typeface="Times New Roman" panose="02020603050405020304" pitchFamily="18" charset="0"/>
                        <a:cs typeface="Arial" panose="020B0604020202020204" pitchFamily="34" charset="0"/>
                      </a:endParaRPr>
                    </a:p>
                  </a:txBody>
                  <a:tcPr marL="114296" marR="114296"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3532" name="Rectangle 149"/>
          <p:cNvSpPr>
            <a:spLocks noChangeArrowheads="1"/>
          </p:cNvSpPr>
          <p:nvPr/>
        </p:nvSpPr>
        <p:spPr bwMode="auto">
          <a:xfrm>
            <a:off x="381000" y="0"/>
            <a:ext cx="11430000" cy="945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spcBef>
                <a:spcPct val="0"/>
              </a:spcBef>
              <a:buFontTx/>
              <a:buNone/>
            </a:pPr>
            <a:r>
              <a:rPr lang="en-US" altLang="en-US" sz="2730" b="1">
                <a:latin typeface="Times New Roman" panose="02020603050405020304" pitchFamily="18" charset="0"/>
              </a:rPr>
              <a:t>            Đánh dấu X vào 2 cột thuận lợi và khó khăn cho thích hợp:</a:t>
            </a:r>
          </a:p>
          <a:p>
            <a:pPr>
              <a:spcBef>
                <a:spcPct val="0"/>
              </a:spcBef>
              <a:buFontTx/>
              <a:buNone/>
            </a:pPr>
            <a:r>
              <a:rPr lang="en-US" altLang="en-US" sz="2730" b="1">
                <a:solidFill>
                  <a:srgbClr val="CC0000"/>
                </a:solidFill>
                <a:latin typeface="Times New Roman" panose="02020603050405020304" pitchFamily="18" charset="0"/>
              </a:rPr>
              <a:t>DHNTB có những thuận lợi và khó khăn cho phát triển kinh tế xã hội là:</a:t>
            </a:r>
          </a:p>
        </p:txBody>
      </p:sp>
      <p:sp>
        <p:nvSpPr>
          <p:cNvPr id="105623" name="Rectangle 151"/>
          <p:cNvSpPr>
            <a:spLocks noChangeArrowheads="1"/>
          </p:cNvSpPr>
          <p:nvPr/>
        </p:nvSpPr>
        <p:spPr bwMode="auto">
          <a:xfrm>
            <a:off x="9049254" y="1828397"/>
            <a:ext cx="856746" cy="45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a:spcBef>
                <a:spcPct val="0"/>
              </a:spcBef>
              <a:buFontTx/>
              <a:buNone/>
            </a:pPr>
            <a:r>
              <a:rPr lang="en-US" altLang="en-US" sz="3680">
                <a:latin typeface="VNI-Times" pitchFamily="2" charset="0"/>
              </a:rPr>
              <a:t>X</a:t>
            </a:r>
          </a:p>
        </p:txBody>
      </p:sp>
      <p:sp>
        <p:nvSpPr>
          <p:cNvPr id="105626" name="Rectangle 154"/>
          <p:cNvSpPr>
            <a:spLocks noChangeArrowheads="1"/>
          </p:cNvSpPr>
          <p:nvPr/>
        </p:nvSpPr>
        <p:spPr bwMode="auto">
          <a:xfrm>
            <a:off x="9049254" y="3048000"/>
            <a:ext cx="856746" cy="45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a:spcBef>
                <a:spcPct val="0"/>
              </a:spcBef>
              <a:buFontTx/>
              <a:buNone/>
            </a:pPr>
            <a:r>
              <a:rPr lang="en-US" altLang="en-US" sz="3680">
                <a:latin typeface="VNI-Times" pitchFamily="2" charset="0"/>
              </a:rPr>
              <a:t>X</a:t>
            </a:r>
          </a:p>
        </p:txBody>
      </p:sp>
      <p:sp>
        <p:nvSpPr>
          <p:cNvPr id="105627" name="Rectangle 155"/>
          <p:cNvSpPr>
            <a:spLocks noChangeArrowheads="1"/>
          </p:cNvSpPr>
          <p:nvPr/>
        </p:nvSpPr>
        <p:spPr bwMode="auto">
          <a:xfrm>
            <a:off x="9049254" y="3733397"/>
            <a:ext cx="856746" cy="45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a:spcBef>
                <a:spcPct val="0"/>
              </a:spcBef>
              <a:buFontTx/>
              <a:buNone/>
            </a:pPr>
            <a:r>
              <a:rPr lang="en-US" altLang="en-US" sz="3680">
                <a:latin typeface="VNI-Times" pitchFamily="2" charset="0"/>
              </a:rPr>
              <a:t>X</a:t>
            </a:r>
          </a:p>
        </p:txBody>
      </p:sp>
      <p:sp>
        <p:nvSpPr>
          <p:cNvPr id="105628" name="Rectangle 156"/>
          <p:cNvSpPr>
            <a:spLocks noChangeArrowheads="1"/>
          </p:cNvSpPr>
          <p:nvPr/>
        </p:nvSpPr>
        <p:spPr bwMode="auto">
          <a:xfrm>
            <a:off x="9049254" y="4953000"/>
            <a:ext cx="856746" cy="45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a:spcBef>
                <a:spcPct val="0"/>
              </a:spcBef>
              <a:buFontTx/>
              <a:buNone/>
            </a:pPr>
            <a:r>
              <a:rPr lang="en-US" altLang="en-US" sz="3680">
                <a:latin typeface="VNI-Times" pitchFamily="2" charset="0"/>
              </a:rPr>
              <a:t>X</a:t>
            </a:r>
          </a:p>
        </p:txBody>
      </p:sp>
      <p:sp>
        <p:nvSpPr>
          <p:cNvPr id="105629" name="Rectangle 157"/>
          <p:cNvSpPr>
            <a:spLocks noChangeArrowheads="1"/>
          </p:cNvSpPr>
          <p:nvPr/>
        </p:nvSpPr>
        <p:spPr bwMode="auto">
          <a:xfrm>
            <a:off x="9049254" y="6172603"/>
            <a:ext cx="856746" cy="45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a:spcBef>
                <a:spcPct val="0"/>
              </a:spcBef>
              <a:buFontTx/>
              <a:buNone/>
            </a:pPr>
            <a:r>
              <a:rPr lang="en-US" altLang="en-US" sz="3680">
                <a:latin typeface="VNI-Times" pitchFamily="2" charset="0"/>
              </a:rPr>
              <a:t>X</a:t>
            </a:r>
          </a:p>
        </p:txBody>
      </p:sp>
      <p:sp>
        <p:nvSpPr>
          <p:cNvPr id="63538" name="Rectangle 158"/>
          <p:cNvSpPr>
            <a:spLocks noChangeArrowheads="1"/>
          </p:cNvSpPr>
          <p:nvPr/>
        </p:nvSpPr>
        <p:spPr bwMode="auto">
          <a:xfrm>
            <a:off x="10382755" y="2362603"/>
            <a:ext cx="856746" cy="45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a:spcBef>
                <a:spcPct val="0"/>
              </a:spcBef>
              <a:buFontTx/>
              <a:buNone/>
            </a:pPr>
            <a:endParaRPr lang="en-US" altLang="en-US" sz="3680">
              <a:solidFill>
                <a:srgbClr val="FF00FF"/>
              </a:solidFill>
              <a:latin typeface="VNI-Times" pitchFamily="2" charset="0"/>
            </a:endParaRPr>
          </a:p>
        </p:txBody>
      </p:sp>
      <p:sp>
        <p:nvSpPr>
          <p:cNvPr id="105631" name="Rectangle 159"/>
          <p:cNvSpPr>
            <a:spLocks noChangeArrowheads="1"/>
          </p:cNvSpPr>
          <p:nvPr/>
        </p:nvSpPr>
        <p:spPr bwMode="auto">
          <a:xfrm>
            <a:off x="10382755" y="4267603"/>
            <a:ext cx="856746" cy="45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a:spcBef>
                <a:spcPct val="0"/>
              </a:spcBef>
              <a:buFontTx/>
              <a:buNone/>
            </a:pPr>
            <a:r>
              <a:rPr lang="en-US" altLang="en-US" sz="3680">
                <a:latin typeface="VNI-Times" pitchFamily="2" charset="0"/>
              </a:rPr>
              <a:t>X</a:t>
            </a:r>
          </a:p>
        </p:txBody>
      </p:sp>
      <p:sp>
        <p:nvSpPr>
          <p:cNvPr id="105632" name="Rectangle 160"/>
          <p:cNvSpPr>
            <a:spLocks noChangeArrowheads="1"/>
          </p:cNvSpPr>
          <p:nvPr/>
        </p:nvSpPr>
        <p:spPr bwMode="auto">
          <a:xfrm>
            <a:off x="10477500" y="5638397"/>
            <a:ext cx="857754" cy="45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a:spcBef>
                <a:spcPct val="0"/>
              </a:spcBef>
              <a:buFontTx/>
              <a:buNone/>
            </a:pPr>
            <a:r>
              <a:rPr lang="en-US" altLang="en-US" sz="3680">
                <a:latin typeface="VNI-Times" pitchFamily="2" charset="0"/>
              </a:rPr>
              <a:t>X</a:t>
            </a:r>
          </a:p>
        </p:txBody>
      </p:sp>
      <p:sp>
        <p:nvSpPr>
          <p:cNvPr id="53316" name="Rectangle 68"/>
          <p:cNvSpPr>
            <a:spLocks noChangeArrowheads="1"/>
          </p:cNvSpPr>
          <p:nvPr/>
        </p:nvSpPr>
        <p:spPr bwMode="auto">
          <a:xfrm>
            <a:off x="10382755" y="2362603"/>
            <a:ext cx="856746" cy="45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175">
                <a:latin typeface="Times New Roman" panose="02020603050405020304" pitchFamily="18" charset="0"/>
              </a:rPr>
              <a:t>X</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5623"/>
                                        </p:tgtEl>
                                        <p:attrNameLst>
                                          <p:attrName>style.visibility</p:attrName>
                                        </p:attrNameLst>
                                      </p:cBhvr>
                                      <p:to>
                                        <p:strVal val="visible"/>
                                      </p:to>
                                    </p:set>
                                    <p:animEffect transition="in" filter="diamond(in)">
                                      <p:cBhvr>
                                        <p:cTn id="7" dur="2000"/>
                                        <p:tgtEl>
                                          <p:spTgt spid="10562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3316"/>
                                        </p:tgtEl>
                                        <p:attrNameLst>
                                          <p:attrName>style.visibility</p:attrName>
                                        </p:attrNameLst>
                                      </p:cBhvr>
                                      <p:to>
                                        <p:strVal val="visible"/>
                                      </p:to>
                                    </p:set>
                                    <p:animEffect transition="in" filter="diamond(in)">
                                      <p:cBhvr>
                                        <p:cTn id="12" dur="2000"/>
                                        <p:tgtEl>
                                          <p:spTgt spid="5331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05626"/>
                                        </p:tgtEl>
                                        <p:attrNameLst>
                                          <p:attrName>style.visibility</p:attrName>
                                        </p:attrNameLst>
                                      </p:cBhvr>
                                      <p:to>
                                        <p:strVal val="visible"/>
                                      </p:to>
                                    </p:set>
                                    <p:animEffect transition="in" filter="diamond(in)">
                                      <p:cBhvr>
                                        <p:cTn id="17" dur="2000"/>
                                        <p:tgtEl>
                                          <p:spTgt spid="10562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05627"/>
                                        </p:tgtEl>
                                        <p:attrNameLst>
                                          <p:attrName>style.visibility</p:attrName>
                                        </p:attrNameLst>
                                      </p:cBhvr>
                                      <p:to>
                                        <p:strVal val="visible"/>
                                      </p:to>
                                    </p:set>
                                    <p:animEffect transition="in" filter="diamond(in)">
                                      <p:cBhvr>
                                        <p:cTn id="22" dur="2000"/>
                                        <p:tgtEl>
                                          <p:spTgt spid="105627"/>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05631"/>
                                        </p:tgtEl>
                                        <p:attrNameLst>
                                          <p:attrName>style.visibility</p:attrName>
                                        </p:attrNameLst>
                                      </p:cBhvr>
                                      <p:to>
                                        <p:strVal val="visible"/>
                                      </p:to>
                                    </p:set>
                                    <p:animEffect transition="in" filter="diamond(in)">
                                      <p:cBhvr>
                                        <p:cTn id="27" dur="2000"/>
                                        <p:tgtEl>
                                          <p:spTgt spid="105631"/>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05628"/>
                                        </p:tgtEl>
                                        <p:attrNameLst>
                                          <p:attrName>style.visibility</p:attrName>
                                        </p:attrNameLst>
                                      </p:cBhvr>
                                      <p:to>
                                        <p:strVal val="visible"/>
                                      </p:to>
                                    </p:set>
                                    <p:animEffect transition="in" filter="diamond(in)">
                                      <p:cBhvr>
                                        <p:cTn id="32" dur="2000"/>
                                        <p:tgtEl>
                                          <p:spTgt spid="105628"/>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05632"/>
                                        </p:tgtEl>
                                        <p:attrNameLst>
                                          <p:attrName>style.visibility</p:attrName>
                                        </p:attrNameLst>
                                      </p:cBhvr>
                                      <p:to>
                                        <p:strVal val="visible"/>
                                      </p:to>
                                    </p:set>
                                    <p:animEffect transition="in" filter="diamond(in)">
                                      <p:cBhvr>
                                        <p:cTn id="37" dur="2000"/>
                                        <p:tgtEl>
                                          <p:spTgt spid="105632"/>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05629"/>
                                        </p:tgtEl>
                                        <p:attrNameLst>
                                          <p:attrName>style.visibility</p:attrName>
                                        </p:attrNameLst>
                                      </p:cBhvr>
                                      <p:to>
                                        <p:strVal val="visible"/>
                                      </p:to>
                                    </p:set>
                                    <p:animEffect transition="in" filter="diamond(in)">
                                      <p:cBhvr>
                                        <p:cTn id="42" dur="2000"/>
                                        <p:tgtEl>
                                          <p:spTgt spid="105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623" grpId="0"/>
      <p:bldP spid="105626" grpId="0"/>
      <p:bldP spid="105627" grpId="0"/>
      <p:bldP spid="105628" grpId="0"/>
      <p:bldP spid="105629" grpId="0"/>
      <p:bldP spid="105631" grpId="0"/>
      <p:bldP spid="105632" grpId="0"/>
      <p:bldP spid="5331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8811" y="1294228"/>
            <a:ext cx="11521442" cy="2583721"/>
          </a:xfrm>
          <a:prstGeom prst="rect">
            <a:avLst/>
          </a:prstGeom>
          <a:noFill/>
        </p:spPr>
        <p:txBody>
          <a:bodyPr wrap="square">
            <a:spAutoFit/>
          </a:bodyPr>
          <a:lstStyle/>
          <a:p>
            <a:pPr>
              <a:lnSpc>
                <a:spcPct val="107000"/>
              </a:lnSpc>
              <a:spcAft>
                <a:spcPts val="800"/>
              </a:spcAft>
            </a:pPr>
            <a:r>
              <a:rPr lang="en-US" sz="3200" b="1">
                <a:solidFill>
                  <a:srgbClr val="FF0000"/>
                </a:solidFill>
                <a:effectLst/>
                <a:latin typeface="Times New Roman" panose="02020603050405020304" pitchFamily="18" charset="0"/>
                <a:ea typeface="Calibri" panose="020F0502020204030204" charset="0"/>
                <a:cs typeface="Times New Roman" panose="02020603050405020304" pitchFamily="18" charset="0"/>
              </a:rPr>
              <a:t>Câu 1: Quần đảo Trường Sa thuộc tỉnh</a:t>
            </a:r>
            <a:endParaRPr lang="en-US" sz="3200">
              <a:solidFill>
                <a:srgbClr val="FF0000"/>
              </a:solidFill>
              <a:effectLst/>
              <a:latin typeface="Times New Roman" panose="02020603050405020304" pitchFamily="18" charset="0"/>
              <a:ea typeface="Calibri" panose="020F0502020204030204" charset="0"/>
              <a:cs typeface="Times New Roman" panose="02020603050405020304" pitchFamily="18" charset="0"/>
            </a:endParaRPr>
          </a:p>
          <a:p>
            <a:pPr marL="342900" indent="-342900">
              <a:lnSpc>
                <a:spcPct val="107000"/>
              </a:lnSpc>
              <a:spcAft>
                <a:spcPts val="800"/>
              </a:spcAft>
              <a:buAutoNum type="alphaUcPeriod"/>
            </a:pPr>
            <a:r>
              <a:rPr lang="en-US" sz="2400" b="1">
                <a:effectLst/>
                <a:latin typeface="Times New Roman" panose="02020603050405020304" pitchFamily="18" charset="0"/>
                <a:ea typeface="Calibri" panose="020F0502020204030204" charset="0"/>
                <a:cs typeface="Times New Roman" panose="02020603050405020304" pitchFamily="18" charset="0"/>
              </a:rPr>
              <a:t>Bình Định.		</a:t>
            </a:r>
          </a:p>
          <a:p>
            <a:pPr>
              <a:lnSpc>
                <a:spcPct val="107000"/>
              </a:lnSpc>
              <a:spcAft>
                <a:spcPts val="800"/>
              </a:spcAft>
            </a:pPr>
            <a:r>
              <a:rPr lang="en-US" sz="2400" b="1">
                <a:effectLst/>
                <a:latin typeface="Times New Roman" panose="02020603050405020304" pitchFamily="18" charset="0"/>
                <a:ea typeface="Calibri" panose="020F0502020204030204" charset="0"/>
                <a:cs typeface="Times New Roman" panose="02020603050405020304" pitchFamily="18" charset="0"/>
              </a:rPr>
              <a:t>B. Phú Yên.		</a:t>
            </a:r>
          </a:p>
          <a:p>
            <a:pPr>
              <a:lnSpc>
                <a:spcPct val="107000"/>
              </a:lnSpc>
              <a:spcAft>
                <a:spcPts val="800"/>
              </a:spcAft>
            </a:pPr>
            <a:r>
              <a:rPr lang="en-US" sz="2400" b="1">
                <a:effectLst/>
                <a:latin typeface="Times New Roman" panose="02020603050405020304" pitchFamily="18" charset="0"/>
                <a:ea typeface="Calibri" panose="020F0502020204030204" charset="0"/>
                <a:cs typeface="Times New Roman" panose="02020603050405020304" pitchFamily="18" charset="0"/>
              </a:rPr>
              <a:t>C. Bình Thuận.		</a:t>
            </a:r>
          </a:p>
          <a:p>
            <a:pPr>
              <a:lnSpc>
                <a:spcPct val="107000"/>
              </a:lnSpc>
              <a:spcAft>
                <a:spcPts val="800"/>
              </a:spcAft>
            </a:pPr>
            <a:r>
              <a:rPr lang="en-US" sz="2400" b="1">
                <a:effectLst/>
                <a:latin typeface="Times New Roman" panose="02020603050405020304" pitchFamily="18" charset="0"/>
                <a:ea typeface="Calibri" panose="020F0502020204030204" charset="0"/>
                <a:cs typeface="Times New Roman" panose="02020603050405020304" pitchFamily="18" charset="0"/>
              </a:rPr>
              <a:t>D. Khánh Hòa.</a:t>
            </a:r>
          </a:p>
        </p:txBody>
      </p:sp>
      <p:sp>
        <p:nvSpPr>
          <p:cNvPr id="5" name="TextBox 4"/>
          <p:cNvSpPr txBox="1"/>
          <p:nvPr/>
        </p:nvSpPr>
        <p:spPr>
          <a:xfrm rot="10800000" flipV="1">
            <a:off x="168810" y="3978884"/>
            <a:ext cx="11521441" cy="2517805"/>
          </a:xfrm>
          <a:prstGeom prst="rect">
            <a:avLst/>
          </a:prstGeom>
          <a:noFill/>
        </p:spPr>
        <p:txBody>
          <a:bodyPr wrap="square">
            <a:spAutoFit/>
          </a:bodyPr>
          <a:lstStyle/>
          <a:p>
            <a:pPr>
              <a:lnSpc>
                <a:spcPct val="107000"/>
              </a:lnSpc>
              <a:spcAft>
                <a:spcPts val="800"/>
              </a:spcAft>
            </a:pPr>
            <a:r>
              <a:rPr lang="en-US" sz="2800" b="1">
                <a:solidFill>
                  <a:srgbClr val="FF0000"/>
                </a:solidFill>
                <a:effectLst/>
                <a:latin typeface="Times New Roman" panose="02020603050405020304" pitchFamily="18" charset="0"/>
                <a:ea typeface="Calibri" panose="020F0502020204030204" charset="0"/>
                <a:cs typeface="Times New Roman" panose="02020603050405020304" pitchFamily="18" charset="0"/>
              </a:rPr>
              <a:t>Câu </a:t>
            </a:r>
            <a:r>
              <a:rPr lang="en-US" sz="2800" b="1">
                <a:solidFill>
                  <a:srgbClr val="FF0000"/>
                </a:solidFill>
                <a:latin typeface="Times New Roman" panose="02020603050405020304" pitchFamily="18" charset="0"/>
                <a:ea typeface="Calibri" panose="020F0502020204030204" charset="0"/>
                <a:cs typeface="Times New Roman" panose="02020603050405020304" pitchFamily="18" charset="0"/>
              </a:rPr>
              <a:t>2</a:t>
            </a:r>
            <a:r>
              <a:rPr lang="en-US" sz="2800" b="1">
                <a:solidFill>
                  <a:srgbClr val="FF0000"/>
                </a:solidFill>
                <a:effectLst/>
                <a:latin typeface="Times New Roman" panose="02020603050405020304" pitchFamily="18" charset="0"/>
                <a:ea typeface="Calibri" panose="020F0502020204030204" charset="0"/>
                <a:cs typeface="Times New Roman" panose="02020603050405020304" pitchFamily="18" charset="0"/>
              </a:rPr>
              <a:t>: Ở DHNTB, hiện tượng sa mạc hóa có nguy cơ mở rộng ở các tỉnh</a:t>
            </a:r>
            <a:endParaRPr lang="en-US" sz="2800">
              <a:solidFill>
                <a:srgbClr val="FF0000"/>
              </a:solidFill>
              <a:effectLst/>
              <a:latin typeface="Times New Roman" panose="02020603050405020304" pitchFamily="18" charset="0"/>
              <a:ea typeface="Calibri" panose="020F0502020204030204" charset="0"/>
              <a:cs typeface="Times New Roman" panose="02020603050405020304" pitchFamily="18" charset="0"/>
            </a:endParaRPr>
          </a:p>
          <a:p>
            <a:pPr marL="342900" indent="-342900">
              <a:lnSpc>
                <a:spcPct val="107000"/>
              </a:lnSpc>
              <a:spcAft>
                <a:spcPts val="800"/>
              </a:spcAft>
              <a:buAutoNum type="alphaUcPeriod"/>
            </a:pPr>
            <a:r>
              <a:rPr lang="en-US" sz="2400" b="1">
                <a:effectLst/>
                <a:latin typeface="Times New Roman" panose="02020603050405020304" pitchFamily="18" charset="0"/>
                <a:ea typeface="Calibri" panose="020F0502020204030204" charset="0"/>
                <a:cs typeface="Times New Roman" panose="02020603050405020304" pitchFamily="18" charset="0"/>
              </a:rPr>
              <a:t>Quảng Nam, Bình Định.			</a:t>
            </a:r>
          </a:p>
          <a:p>
            <a:pPr>
              <a:lnSpc>
                <a:spcPct val="107000"/>
              </a:lnSpc>
              <a:spcAft>
                <a:spcPts val="800"/>
              </a:spcAft>
            </a:pPr>
            <a:r>
              <a:rPr lang="en-US" sz="2400" b="1">
                <a:effectLst/>
                <a:latin typeface="Times New Roman" panose="02020603050405020304" pitchFamily="18" charset="0"/>
                <a:ea typeface="Calibri" panose="020F0502020204030204" charset="0"/>
                <a:cs typeface="Times New Roman" panose="02020603050405020304" pitchFamily="18" charset="0"/>
              </a:rPr>
              <a:t>B. Phú Yên, Khánh Hòa.</a:t>
            </a:r>
          </a:p>
          <a:p>
            <a:pPr>
              <a:lnSpc>
                <a:spcPct val="107000"/>
              </a:lnSpc>
              <a:spcAft>
                <a:spcPts val="800"/>
              </a:spcAft>
            </a:pPr>
            <a:r>
              <a:rPr lang="en-US" sz="2400" b="1">
                <a:effectLst/>
                <a:latin typeface="Times New Roman" panose="02020603050405020304" pitchFamily="18" charset="0"/>
                <a:ea typeface="Calibri" panose="020F0502020204030204" charset="0"/>
                <a:cs typeface="Times New Roman" panose="02020603050405020304" pitchFamily="18" charset="0"/>
              </a:rPr>
              <a:t>C. Khánh Hòa, Ninh Thuận.			</a:t>
            </a:r>
          </a:p>
          <a:p>
            <a:pPr>
              <a:lnSpc>
                <a:spcPct val="107000"/>
              </a:lnSpc>
              <a:spcAft>
                <a:spcPts val="800"/>
              </a:spcAft>
            </a:pPr>
            <a:r>
              <a:rPr lang="en-US" sz="2400" b="1">
                <a:effectLst/>
                <a:latin typeface="Times New Roman" panose="02020603050405020304" pitchFamily="18" charset="0"/>
                <a:ea typeface="Calibri" panose="020F0502020204030204" charset="0"/>
                <a:cs typeface="Times New Roman" panose="02020603050405020304" pitchFamily="18" charset="0"/>
              </a:rPr>
              <a:t>D. Ninh Thuận, Bình Thuận.</a:t>
            </a:r>
          </a:p>
        </p:txBody>
      </p:sp>
      <p:sp>
        <p:nvSpPr>
          <p:cNvPr id="6" name="Rectangle 5"/>
          <p:cNvSpPr/>
          <p:nvPr/>
        </p:nvSpPr>
        <p:spPr>
          <a:xfrm>
            <a:off x="2630658" y="140677"/>
            <a:ext cx="6836899" cy="11535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a:latin typeface="Times New Roman" panose="02020603050405020304" pitchFamily="18" charset="0"/>
                <a:cs typeface="Times New Roman" panose="02020603050405020304" pitchFamily="18" charset="0"/>
              </a:rPr>
              <a:t>Chọn câu đúng nhất</a:t>
            </a:r>
          </a:p>
        </p:txBody>
      </p:sp>
      <p:sp>
        <p:nvSpPr>
          <p:cNvPr id="7" name="Oval 6"/>
          <p:cNvSpPr/>
          <p:nvPr/>
        </p:nvSpPr>
        <p:spPr>
          <a:xfrm>
            <a:off x="112542" y="3319976"/>
            <a:ext cx="492369" cy="5579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2542" y="5978769"/>
            <a:ext cx="492369" cy="5179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repeatCount="indefinite"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repeatCount="indefinite"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1353" y="379829"/>
            <a:ext cx="11718389" cy="2583721"/>
          </a:xfrm>
          <a:prstGeom prst="rect">
            <a:avLst/>
          </a:prstGeom>
          <a:noFill/>
        </p:spPr>
        <p:txBody>
          <a:bodyPr wrap="square">
            <a:spAutoFit/>
          </a:bodyPr>
          <a:lstStyle/>
          <a:p>
            <a:pPr>
              <a:lnSpc>
                <a:spcPct val="107000"/>
              </a:lnSpc>
              <a:spcAft>
                <a:spcPts val="800"/>
              </a:spcAft>
            </a:pPr>
            <a:r>
              <a:rPr lang="en-US" sz="3200" b="1">
                <a:solidFill>
                  <a:srgbClr val="FF0000"/>
                </a:solidFill>
                <a:effectLst/>
                <a:latin typeface="Times New Roman" panose="02020603050405020304" pitchFamily="18" charset="0"/>
                <a:ea typeface="Calibri" panose="020F0502020204030204" charset="0"/>
                <a:cs typeface="Times New Roman" panose="02020603050405020304" pitchFamily="18" charset="0"/>
              </a:rPr>
              <a:t>Câu </a:t>
            </a:r>
            <a:r>
              <a:rPr lang="en-US" sz="3200" b="1">
                <a:solidFill>
                  <a:srgbClr val="FF0000"/>
                </a:solidFill>
                <a:latin typeface="Times New Roman" panose="02020603050405020304" pitchFamily="18" charset="0"/>
                <a:ea typeface="Calibri" panose="020F0502020204030204" charset="0"/>
                <a:cs typeface="Times New Roman" panose="02020603050405020304" pitchFamily="18" charset="0"/>
              </a:rPr>
              <a:t>3</a:t>
            </a:r>
            <a:r>
              <a:rPr lang="en-US" sz="3200" b="1">
                <a:solidFill>
                  <a:srgbClr val="FF0000"/>
                </a:solidFill>
                <a:effectLst/>
                <a:latin typeface="Times New Roman" panose="02020603050405020304" pitchFamily="18" charset="0"/>
                <a:ea typeface="Calibri" panose="020F0502020204030204" charset="0"/>
                <a:cs typeface="Times New Roman" panose="02020603050405020304" pitchFamily="18" charset="0"/>
              </a:rPr>
              <a:t>: Chăn nuôi gia súc lớn ở DHNTB chủ yếu tập trung ở vùng</a:t>
            </a:r>
            <a:endParaRPr lang="en-US" sz="3200">
              <a:solidFill>
                <a:srgbClr val="FF0000"/>
              </a:solidFill>
              <a:effectLst/>
              <a:latin typeface="Times New Roman" panose="02020603050405020304" pitchFamily="18" charset="0"/>
              <a:ea typeface="Calibri" panose="020F0502020204030204" charset="0"/>
              <a:cs typeface="Times New Roman" panose="02020603050405020304" pitchFamily="18" charset="0"/>
            </a:endParaRPr>
          </a:p>
          <a:p>
            <a:pPr marL="342900" indent="-342900">
              <a:lnSpc>
                <a:spcPct val="107000"/>
              </a:lnSpc>
              <a:spcAft>
                <a:spcPts val="800"/>
              </a:spcAft>
              <a:buAutoNum type="alphaUcPeriod"/>
            </a:pPr>
            <a:r>
              <a:rPr lang="en-US" sz="2400" b="1">
                <a:effectLst/>
                <a:latin typeface="Times New Roman" panose="02020603050405020304" pitchFamily="18" charset="0"/>
                <a:ea typeface="Calibri" panose="020F0502020204030204" charset="0"/>
                <a:cs typeface="Times New Roman" panose="02020603050405020304" pitchFamily="18" charset="0"/>
              </a:rPr>
              <a:t>đồng bằng.		</a:t>
            </a:r>
          </a:p>
          <a:p>
            <a:pPr>
              <a:lnSpc>
                <a:spcPct val="107000"/>
              </a:lnSpc>
              <a:spcAft>
                <a:spcPts val="800"/>
              </a:spcAft>
            </a:pPr>
            <a:r>
              <a:rPr lang="en-US" sz="2400" b="1">
                <a:effectLst/>
                <a:latin typeface="Times New Roman" panose="02020603050405020304" pitchFamily="18" charset="0"/>
                <a:ea typeface="Calibri" panose="020F0502020204030204" charset="0"/>
                <a:cs typeface="Times New Roman" panose="02020603050405020304" pitchFamily="18" charset="0"/>
              </a:rPr>
              <a:t>B. ven biển.		</a:t>
            </a:r>
          </a:p>
          <a:p>
            <a:pPr>
              <a:lnSpc>
                <a:spcPct val="107000"/>
              </a:lnSpc>
              <a:spcAft>
                <a:spcPts val="800"/>
              </a:spcAft>
            </a:pPr>
            <a:r>
              <a:rPr lang="en-US" sz="2400" b="1">
                <a:effectLst/>
                <a:latin typeface="Times New Roman" panose="02020603050405020304" pitchFamily="18" charset="0"/>
                <a:ea typeface="Calibri" panose="020F0502020204030204" charset="0"/>
                <a:cs typeface="Times New Roman" panose="02020603050405020304" pitchFamily="18" charset="0"/>
              </a:rPr>
              <a:t>C. gò đồi.		</a:t>
            </a:r>
          </a:p>
          <a:p>
            <a:pPr>
              <a:lnSpc>
                <a:spcPct val="107000"/>
              </a:lnSpc>
              <a:spcAft>
                <a:spcPts val="800"/>
              </a:spcAft>
            </a:pPr>
            <a:r>
              <a:rPr lang="en-US" sz="2400" b="1">
                <a:effectLst/>
                <a:latin typeface="Times New Roman" panose="02020603050405020304" pitchFamily="18" charset="0"/>
                <a:ea typeface="Calibri" panose="020F0502020204030204" charset="0"/>
                <a:cs typeface="Times New Roman" panose="02020603050405020304" pitchFamily="18" charset="0"/>
              </a:rPr>
              <a:t>D. miền núi.</a:t>
            </a:r>
          </a:p>
        </p:txBody>
      </p:sp>
      <p:sp>
        <p:nvSpPr>
          <p:cNvPr id="5" name="TextBox 4"/>
          <p:cNvSpPr txBox="1"/>
          <p:nvPr/>
        </p:nvSpPr>
        <p:spPr>
          <a:xfrm>
            <a:off x="281353" y="3094892"/>
            <a:ext cx="11718389" cy="2583721"/>
          </a:xfrm>
          <a:prstGeom prst="rect">
            <a:avLst/>
          </a:prstGeom>
          <a:noFill/>
        </p:spPr>
        <p:txBody>
          <a:bodyPr wrap="square">
            <a:spAutoFit/>
          </a:bodyPr>
          <a:lstStyle/>
          <a:p>
            <a:pPr>
              <a:lnSpc>
                <a:spcPct val="107000"/>
              </a:lnSpc>
              <a:spcAft>
                <a:spcPts val="800"/>
              </a:spcAft>
            </a:pPr>
            <a:r>
              <a:rPr lang="en-US" sz="3200" b="1">
                <a:solidFill>
                  <a:srgbClr val="FF0000"/>
                </a:solidFill>
                <a:effectLst/>
                <a:latin typeface="Times New Roman" panose="02020603050405020304" pitchFamily="18" charset="0"/>
                <a:ea typeface="Calibri" panose="020F0502020204030204" charset="0"/>
                <a:cs typeface="Times New Roman" panose="02020603050405020304" pitchFamily="18" charset="0"/>
              </a:rPr>
              <a:t>Câu </a:t>
            </a:r>
            <a:r>
              <a:rPr lang="en-US" sz="3200" b="1">
                <a:solidFill>
                  <a:srgbClr val="FF0000"/>
                </a:solidFill>
                <a:latin typeface="Times New Roman" panose="02020603050405020304" pitchFamily="18" charset="0"/>
                <a:ea typeface="Calibri" panose="020F0502020204030204" charset="0"/>
                <a:cs typeface="Times New Roman" panose="02020603050405020304" pitchFamily="18" charset="0"/>
              </a:rPr>
              <a:t>4</a:t>
            </a:r>
            <a:r>
              <a:rPr lang="en-US" sz="3200" b="1">
                <a:solidFill>
                  <a:srgbClr val="FF0000"/>
                </a:solidFill>
                <a:effectLst/>
                <a:latin typeface="Times New Roman" panose="02020603050405020304" pitchFamily="18" charset="0"/>
                <a:ea typeface="Calibri" panose="020F0502020204030204" charset="0"/>
                <a:cs typeface="Times New Roman" panose="02020603050405020304" pitchFamily="18" charset="0"/>
              </a:rPr>
              <a:t>: Duyên hải Nam Trung Bộ là vùng có: </a:t>
            </a:r>
            <a:endParaRPr lang="en-US" sz="3200">
              <a:solidFill>
                <a:srgbClr val="FF0000"/>
              </a:solidFill>
              <a:effectLst/>
              <a:latin typeface="Times New Roman" panose="02020603050405020304" pitchFamily="18" charset="0"/>
              <a:ea typeface="Calibri" panose="020F0502020204030204" charset="0"/>
              <a:cs typeface="Times New Roman" panose="02020603050405020304" pitchFamily="18" charset="0"/>
            </a:endParaRPr>
          </a:p>
          <a:p>
            <a:pPr marL="342900" indent="-342900">
              <a:lnSpc>
                <a:spcPct val="107000"/>
              </a:lnSpc>
              <a:spcAft>
                <a:spcPts val="800"/>
              </a:spcAft>
              <a:buAutoNum type="alphaUcPeriod"/>
            </a:pPr>
            <a:r>
              <a:rPr lang="en-US" sz="2400" b="1">
                <a:effectLst/>
                <a:latin typeface="Times New Roman" panose="02020603050405020304" pitchFamily="18" charset="0"/>
                <a:ea typeface="Calibri" panose="020F0502020204030204" charset="0"/>
                <a:cs typeface="Times New Roman" panose="02020603050405020304" pitchFamily="18" charset="0"/>
              </a:rPr>
              <a:t>quỹ đất nông nghiệp lớn.		</a:t>
            </a:r>
          </a:p>
          <a:p>
            <a:pPr>
              <a:lnSpc>
                <a:spcPct val="107000"/>
              </a:lnSpc>
              <a:spcAft>
                <a:spcPts val="800"/>
              </a:spcAft>
            </a:pPr>
            <a:r>
              <a:rPr lang="en-US" sz="2400" b="1">
                <a:effectLst/>
                <a:latin typeface="Times New Roman" panose="02020603050405020304" pitchFamily="18" charset="0"/>
                <a:ea typeface="Calibri" panose="020F0502020204030204" charset="0"/>
                <a:cs typeface="Times New Roman" panose="02020603050405020304" pitchFamily="18" charset="0"/>
              </a:rPr>
              <a:t>B. đồng bằng rộng.             </a:t>
            </a:r>
          </a:p>
          <a:p>
            <a:pPr>
              <a:lnSpc>
                <a:spcPct val="107000"/>
              </a:lnSpc>
              <a:spcAft>
                <a:spcPts val="800"/>
              </a:spcAft>
            </a:pPr>
            <a:r>
              <a:rPr lang="en-US" sz="2400" b="1">
                <a:effectLst/>
                <a:latin typeface="Times New Roman" panose="02020603050405020304" pitchFamily="18" charset="0"/>
                <a:ea typeface="Calibri" panose="020F0502020204030204" charset="0"/>
                <a:cs typeface="Times New Roman" panose="02020603050405020304" pitchFamily="18" charset="0"/>
              </a:rPr>
              <a:t>C. ít bão lụt.	       </a:t>
            </a:r>
          </a:p>
          <a:p>
            <a:pPr>
              <a:lnSpc>
                <a:spcPct val="107000"/>
              </a:lnSpc>
              <a:spcAft>
                <a:spcPts val="800"/>
              </a:spcAft>
            </a:pPr>
            <a:r>
              <a:rPr lang="en-US" sz="2400" b="1">
                <a:effectLst/>
                <a:latin typeface="Times New Roman" panose="02020603050405020304" pitchFamily="18" charset="0"/>
                <a:ea typeface="Calibri" panose="020F0502020204030204" charset="0"/>
                <a:cs typeface="Times New Roman" panose="02020603050405020304" pitchFamily="18" charset="0"/>
              </a:rPr>
              <a:t>D. nhiều bãi cá, tôm.</a:t>
            </a:r>
          </a:p>
        </p:txBody>
      </p:sp>
      <p:sp>
        <p:nvSpPr>
          <p:cNvPr id="6" name="Oval 5"/>
          <p:cNvSpPr/>
          <p:nvPr/>
        </p:nvSpPr>
        <p:spPr>
          <a:xfrm>
            <a:off x="192258" y="1983545"/>
            <a:ext cx="553329" cy="4923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92258" y="5176912"/>
            <a:ext cx="553329" cy="50170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repeatCount="indefinite"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repeatCount="indefinite"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1"/>
          <p:cNvSpPr/>
          <p:nvPr/>
        </p:nvSpPr>
        <p:spPr>
          <a:xfrm>
            <a:off x="365760" y="267286"/>
            <a:ext cx="11479237" cy="5992837"/>
          </a:xfrm>
          <a:prstGeom prst="wave">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Chuẩn bị nội dung bài 26</a:t>
            </a:r>
          </a:p>
          <a:p>
            <a:pPr algn="ctr"/>
            <a:r>
              <a:rPr lang="en-US" sz="2800" b="1">
                <a:solidFill>
                  <a:srgbClr val="FF0000"/>
                </a:solidFill>
                <a:latin typeface="Times New Roman" panose="02020603050405020304" pitchFamily="18" charset="0"/>
                <a:cs typeface="Times New Roman" panose="02020603050405020304" pitchFamily="18" charset="0"/>
              </a:rPr>
              <a:t>VÙNG DUYÊN HẢI NAM TRUNG BỘ ( tiếp theo )</a:t>
            </a:r>
          </a:p>
          <a:p>
            <a:r>
              <a:rPr lang="en-US" sz="2400" b="1">
                <a:solidFill>
                  <a:srgbClr val="7030A0"/>
                </a:solidFill>
                <a:latin typeface="Times New Roman" panose="02020603050405020304" pitchFamily="18" charset="0"/>
                <a:cs typeface="Times New Roman" panose="02020603050405020304" pitchFamily="18" charset="0"/>
              </a:rPr>
              <a:t>IV. TÌNH HÌNH PHÁT TRIỂN KINH TẾ</a:t>
            </a:r>
          </a:p>
          <a:p>
            <a:pPr marL="342900" indent="-342900">
              <a:buAutoNum type="arabicPeriod"/>
            </a:pPr>
            <a:r>
              <a:rPr lang="en-US" sz="2400" b="1">
                <a:solidFill>
                  <a:srgbClr val="7030A0"/>
                </a:solidFill>
                <a:latin typeface="Times New Roman" panose="02020603050405020304" pitchFamily="18" charset="0"/>
                <a:cs typeface="Times New Roman" panose="02020603050405020304" pitchFamily="18" charset="0"/>
              </a:rPr>
              <a:t>Nông nghiệp</a:t>
            </a:r>
          </a:p>
          <a:p>
            <a:r>
              <a:rPr lang="en-US" sz="2400" b="1">
                <a:solidFill>
                  <a:srgbClr val="7030A0"/>
                </a:solidFill>
                <a:latin typeface="Times New Roman" panose="02020603050405020304" pitchFamily="18" charset="0"/>
                <a:cs typeface="Times New Roman" panose="02020603050405020304" pitchFamily="18" charset="0"/>
              </a:rPr>
              <a:t>2. Công nghiệp</a:t>
            </a:r>
          </a:p>
          <a:p>
            <a:r>
              <a:rPr lang="en-US" sz="2400" b="1">
                <a:solidFill>
                  <a:srgbClr val="7030A0"/>
                </a:solidFill>
                <a:latin typeface="Times New Roman" panose="02020603050405020304" pitchFamily="18" charset="0"/>
                <a:cs typeface="Times New Roman" panose="02020603050405020304" pitchFamily="18" charset="0"/>
              </a:rPr>
              <a:t>3. Dịch vụ</a:t>
            </a:r>
          </a:p>
          <a:p>
            <a:r>
              <a:rPr lang="en-US" sz="2400" b="1">
                <a:solidFill>
                  <a:srgbClr val="7030A0"/>
                </a:solidFill>
                <a:latin typeface="Times New Roman" panose="02020603050405020304" pitchFamily="18" charset="0"/>
                <a:cs typeface="Times New Roman" panose="02020603050405020304" pitchFamily="18" charset="0"/>
              </a:rPr>
              <a:t>V. CÁC TRUNG TÂM KINH TẾ VÀ VÙNG KINH TẾ TRỌNG ĐIỂM MIỀN TRUNG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txBox="1">
            <a:spLocks noGrp="1"/>
          </p:cNvSpPr>
          <p:nvPr/>
        </p:nvSpPr>
        <p:spPr bwMode="auto">
          <a:xfrm>
            <a:off x="8572501" y="6245175"/>
            <a:ext cx="2667000" cy="47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r" eaLnBrk="1" hangingPunct="1">
              <a:spcBef>
                <a:spcPct val="0"/>
              </a:spcBef>
              <a:buFontTx/>
              <a:buNone/>
            </a:pPr>
            <a:fld id="{2EDFF335-8E88-45C7-9E4C-4FD2BF213ECB}" type="slidenum">
              <a:rPr lang="en-US" altLang="en-US" sz="1585"/>
              <a:t>7</a:t>
            </a:fld>
            <a:endParaRPr lang="en-US" altLang="en-US" sz="1585"/>
          </a:p>
        </p:txBody>
      </p:sp>
      <p:pic>
        <p:nvPicPr>
          <p:cNvPr id="16387" name="Picture 9" descr="Luoc do tu nhien vung Duyen Hai Nam Trung Bo .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0"/>
            <a:ext cx="6286500" cy="6324802"/>
          </a:xfrm>
          <a:prstGeom prst="rect">
            <a:avLst/>
          </a:prstGeom>
          <a:solidFill>
            <a:srgbClr val="00FF00"/>
          </a:solidFill>
          <a:ln w="9525">
            <a:solidFill>
              <a:schemeClr val="tx1"/>
            </a:solidFill>
            <a:miter lim="800000"/>
            <a:headEnd/>
            <a:tailEnd/>
          </a:ln>
        </p:spPr>
      </p:pic>
      <p:sp>
        <p:nvSpPr>
          <p:cNvPr id="16388" name="Text Box 5"/>
          <p:cNvSpPr>
            <a:spLocks noGrp="1" noChangeArrowheads="1"/>
          </p:cNvSpPr>
          <p:nvPr>
            <p:ph type="title" idx="4294967295"/>
          </p:nvPr>
        </p:nvSpPr>
        <p:spPr>
          <a:xfrm>
            <a:off x="5524500" y="6248199"/>
            <a:ext cx="6667500" cy="609801"/>
          </a:xfrm>
        </p:spPr>
        <p:txBody>
          <a:bodyPr/>
          <a:lstStyle/>
          <a:p>
            <a:pPr algn="l" eaLnBrk="1" hangingPunct="1">
              <a:spcBef>
                <a:spcPct val="50000"/>
              </a:spcBef>
            </a:pPr>
            <a:r>
              <a:rPr lang="en-US" altLang="en-US" sz="2730" b="1">
                <a:latin typeface="Times New Roman" panose="02020603050405020304" pitchFamily="18" charset="0"/>
              </a:rPr>
              <a:t>LĐ tự nhiên vùng DH Nam Trung Bộ.</a:t>
            </a:r>
          </a:p>
        </p:txBody>
      </p:sp>
      <p:sp>
        <p:nvSpPr>
          <p:cNvPr id="16389" name="Rectangle 8"/>
          <p:cNvSpPr>
            <a:spLocks noChangeArrowheads="1"/>
          </p:cNvSpPr>
          <p:nvPr/>
        </p:nvSpPr>
        <p:spPr bwMode="auto">
          <a:xfrm>
            <a:off x="381000" y="487842"/>
            <a:ext cx="4953000" cy="123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marL="1097280" indent="-1097280">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spcBef>
                <a:spcPct val="50000"/>
              </a:spcBef>
              <a:buFontTx/>
              <a:buNone/>
            </a:pPr>
            <a:r>
              <a:rPr lang="en-US" altLang="en-US" sz="3680" b="1">
                <a:solidFill>
                  <a:srgbClr val="0000FF"/>
                </a:solidFill>
                <a:latin typeface="Times New Roman" panose="02020603050405020304" pitchFamily="18" charset="0"/>
              </a:rPr>
              <a:t>I. Vị trí địa lí và giới hạn lãnh thổ </a:t>
            </a:r>
          </a:p>
        </p:txBody>
      </p:sp>
      <p:sp>
        <p:nvSpPr>
          <p:cNvPr id="21521" name="Freeform 17"/>
          <p:cNvSpPr/>
          <p:nvPr/>
        </p:nvSpPr>
        <p:spPr bwMode="auto">
          <a:xfrm>
            <a:off x="6381247" y="0"/>
            <a:ext cx="2477508" cy="5181802"/>
          </a:xfrm>
          <a:custGeom>
            <a:avLst/>
            <a:gdLst>
              <a:gd name="T0" fmla="*/ 2147483646 w 1160"/>
              <a:gd name="T1" fmla="*/ 0 h 2888"/>
              <a:gd name="T2" fmla="*/ 2147483646 w 1160"/>
              <a:gd name="T3" fmla="*/ 2147483646 h 2888"/>
              <a:gd name="T4" fmla="*/ 2147483646 w 1160"/>
              <a:gd name="T5" fmla="*/ 2147483646 h 2888"/>
              <a:gd name="T6" fmla="*/ 2147483646 w 1160"/>
              <a:gd name="T7" fmla="*/ 2147483646 h 2888"/>
              <a:gd name="T8" fmla="*/ 2147483646 w 1160"/>
              <a:gd name="T9" fmla="*/ 2147483646 h 2888"/>
              <a:gd name="T10" fmla="*/ 2147483646 w 1160"/>
              <a:gd name="T11" fmla="*/ 2147483646 h 2888"/>
              <a:gd name="T12" fmla="*/ 2147483646 w 1160"/>
              <a:gd name="T13" fmla="*/ 2147483646 h 2888"/>
              <a:gd name="T14" fmla="*/ 2147483646 w 1160"/>
              <a:gd name="T15" fmla="*/ 2147483646 h 2888"/>
              <a:gd name="T16" fmla="*/ 2147483646 w 1160"/>
              <a:gd name="T17" fmla="*/ 2147483646 h 2888"/>
              <a:gd name="T18" fmla="*/ 2147483646 w 1160"/>
              <a:gd name="T19" fmla="*/ 2147483646 h 2888"/>
              <a:gd name="T20" fmla="*/ 2147483646 w 1160"/>
              <a:gd name="T21" fmla="*/ 2147483646 h 2888"/>
              <a:gd name="T22" fmla="*/ 2147483646 w 1160"/>
              <a:gd name="T23" fmla="*/ 2147483646 h 2888"/>
              <a:gd name="T24" fmla="*/ 2147483646 w 1160"/>
              <a:gd name="T25" fmla="*/ 2147483646 h 2888"/>
              <a:gd name="T26" fmla="*/ 2147483646 w 1160"/>
              <a:gd name="T27" fmla="*/ 2147483646 h 2888"/>
              <a:gd name="T28" fmla="*/ 2147483646 w 1160"/>
              <a:gd name="T29" fmla="*/ 2147483646 h 2888"/>
              <a:gd name="T30" fmla="*/ 2147483646 w 1160"/>
              <a:gd name="T31" fmla="*/ 2147483646 h 2888"/>
              <a:gd name="T32" fmla="*/ 2147483646 w 1160"/>
              <a:gd name="T33" fmla="*/ 2147483646 h 2888"/>
              <a:gd name="T34" fmla="*/ 2147483646 w 1160"/>
              <a:gd name="T35" fmla="*/ 2147483646 h 2888"/>
              <a:gd name="T36" fmla="*/ 2147483646 w 1160"/>
              <a:gd name="T37" fmla="*/ 2147483646 h 2888"/>
              <a:gd name="T38" fmla="*/ 2147483646 w 1160"/>
              <a:gd name="T39" fmla="*/ 2147483646 h 2888"/>
              <a:gd name="T40" fmla="*/ 2147483646 w 1160"/>
              <a:gd name="T41" fmla="*/ 2147483646 h 2888"/>
              <a:gd name="T42" fmla="*/ 0 w 1160"/>
              <a:gd name="T43" fmla="*/ 2147483646 h 28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0"/>
              <a:gd name="T67" fmla="*/ 0 h 2888"/>
              <a:gd name="T68" fmla="*/ 1160 w 1160"/>
              <a:gd name="T69" fmla="*/ 2888 h 28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0" h="2888">
                <a:moveTo>
                  <a:pt x="192" y="0"/>
                </a:moveTo>
                <a:cubicBezTo>
                  <a:pt x="264" y="56"/>
                  <a:pt x="336" y="112"/>
                  <a:pt x="384" y="144"/>
                </a:cubicBezTo>
                <a:cubicBezTo>
                  <a:pt x="432" y="176"/>
                  <a:pt x="440" y="152"/>
                  <a:pt x="480" y="192"/>
                </a:cubicBezTo>
                <a:cubicBezTo>
                  <a:pt x="520" y="232"/>
                  <a:pt x="576" y="320"/>
                  <a:pt x="624" y="384"/>
                </a:cubicBezTo>
                <a:cubicBezTo>
                  <a:pt x="672" y="448"/>
                  <a:pt x="720" y="504"/>
                  <a:pt x="768" y="576"/>
                </a:cubicBezTo>
                <a:cubicBezTo>
                  <a:pt x="816" y="648"/>
                  <a:pt x="880" y="736"/>
                  <a:pt x="912" y="816"/>
                </a:cubicBezTo>
                <a:cubicBezTo>
                  <a:pt x="944" y="896"/>
                  <a:pt x="936" y="968"/>
                  <a:pt x="960" y="1056"/>
                </a:cubicBezTo>
                <a:cubicBezTo>
                  <a:pt x="984" y="1144"/>
                  <a:pt x="1032" y="1264"/>
                  <a:pt x="1056" y="1344"/>
                </a:cubicBezTo>
                <a:cubicBezTo>
                  <a:pt x="1080" y="1424"/>
                  <a:pt x="1088" y="1464"/>
                  <a:pt x="1104" y="1536"/>
                </a:cubicBezTo>
                <a:cubicBezTo>
                  <a:pt x="1120" y="1608"/>
                  <a:pt x="1160" y="1704"/>
                  <a:pt x="1152" y="1776"/>
                </a:cubicBezTo>
                <a:cubicBezTo>
                  <a:pt x="1144" y="1848"/>
                  <a:pt x="1072" y="1904"/>
                  <a:pt x="1056" y="1968"/>
                </a:cubicBezTo>
                <a:cubicBezTo>
                  <a:pt x="1040" y="2032"/>
                  <a:pt x="1072" y="2096"/>
                  <a:pt x="1056" y="2160"/>
                </a:cubicBezTo>
                <a:cubicBezTo>
                  <a:pt x="1040" y="2224"/>
                  <a:pt x="984" y="2312"/>
                  <a:pt x="960" y="2352"/>
                </a:cubicBezTo>
                <a:cubicBezTo>
                  <a:pt x="936" y="2392"/>
                  <a:pt x="944" y="2384"/>
                  <a:pt x="912" y="2400"/>
                </a:cubicBezTo>
                <a:cubicBezTo>
                  <a:pt x="880" y="2416"/>
                  <a:pt x="800" y="2416"/>
                  <a:pt x="768" y="2448"/>
                </a:cubicBezTo>
                <a:cubicBezTo>
                  <a:pt x="736" y="2480"/>
                  <a:pt x="760" y="2568"/>
                  <a:pt x="720" y="2592"/>
                </a:cubicBezTo>
                <a:cubicBezTo>
                  <a:pt x="680" y="2616"/>
                  <a:pt x="576" y="2576"/>
                  <a:pt x="528" y="2592"/>
                </a:cubicBezTo>
                <a:cubicBezTo>
                  <a:pt x="480" y="2608"/>
                  <a:pt x="464" y="2664"/>
                  <a:pt x="432" y="2688"/>
                </a:cubicBezTo>
                <a:cubicBezTo>
                  <a:pt x="400" y="2712"/>
                  <a:pt x="368" y="2712"/>
                  <a:pt x="336" y="2736"/>
                </a:cubicBezTo>
                <a:cubicBezTo>
                  <a:pt x="304" y="2760"/>
                  <a:pt x="288" y="2808"/>
                  <a:pt x="240" y="2832"/>
                </a:cubicBezTo>
                <a:cubicBezTo>
                  <a:pt x="192" y="2856"/>
                  <a:pt x="88" y="2872"/>
                  <a:pt x="48" y="2880"/>
                </a:cubicBezTo>
                <a:cubicBezTo>
                  <a:pt x="8" y="2888"/>
                  <a:pt x="4" y="2884"/>
                  <a:pt x="0" y="2880"/>
                </a:cubicBezTo>
              </a:path>
            </a:pathLst>
          </a:custGeom>
          <a:noFill/>
          <a:ln w="57150">
            <a:solidFill>
              <a:srgbClr val="3333FF"/>
            </a:solidFill>
            <a:round/>
          </a:ln>
          <a:extLst>
            <a:ext uri="{909E8E84-426E-40DD-AFC4-6F175D3DCCD1}">
              <a14:hiddenFill xmlns:a14="http://schemas.microsoft.com/office/drawing/2010/main">
                <a:solidFill>
                  <a:srgbClr val="FFFFFF"/>
                </a:solidFill>
              </a14:hiddenFill>
            </a:ext>
          </a:extLst>
        </p:spPr>
        <p:txBody>
          <a:bodyPr lIns="104503" tIns="52251" rIns="104503" bIns="52251"/>
          <a:lstStyle/>
          <a:p>
            <a:endParaRPr lang="en-US" sz="1145"/>
          </a:p>
        </p:txBody>
      </p:sp>
      <p:sp>
        <p:nvSpPr>
          <p:cNvPr id="21523" name="Freeform 19"/>
          <p:cNvSpPr/>
          <p:nvPr/>
        </p:nvSpPr>
        <p:spPr bwMode="auto">
          <a:xfrm>
            <a:off x="7714747" y="2895802"/>
            <a:ext cx="2095500" cy="75595"/>
          </a:xfrm>
          <a:custGeom>
            <a:avLst/>
            <a:gdLst>
              <a:gd name="T0" fmla="*/ 0 w 960"/>
              <a:gd name="T1" fmla="*/ 2147483646 h 104"/>
              <a:gd name="T2" fmla="*/ 2147483646 w 960"/>
              <a:gd name="T3" fmla="*/ 2147483646 h 104"/>
              <a:gd name="T4" fmla="*/ 2147483646 w 960"/>
              <a:gd name="T5" fmla="*/ 2147483646 h 104"/>
              <a:gd name="T6" fmla="*/ 2147483646 w 960"/>
              <a:gd name="T7" fmla="*/ 2147483646 h 104"/>
              <a:gd name="T8" fmla="*/ 2147483646 w 960"/>
              <a:gd name="T9" fmla="*/ 0 h 104"/>
              <a:gd name="T10" fmla="*/ 2147483646 w 960"/>
              <a:gd name="T11" fmla="*/ 2147483646 h 104"/>
              <a:gd name="T12" fmla="*/ 2147483646 w 960"/>
              <a:gd name="T13" fmla="*/ 2147483646 h 104"/>
              <a:gd name="T14" fmla="*/ 2147483646 w 960"/>
              <a:gd name="T15" fmla="*/ 2147483646 h 104"/>
              <a:gd name="T16" fmla="*/ 2147483646 w 960"/>
              <a:gd name="T17" fmla="*/ 0 h 104"/>
              <a:gd name="T18" fmla="*/ 2147483646 w 960"/>
              <a:gd name="T19" fmla="*/ 2147483646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0"/>
              <a:gd name="T31" fmla="*/ 0 h 104"/>
              <a:gd name="T32" fmla="*/ 960 w 960"/>
              <a:gd name="T33" fmla="*/ 104 h 1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0" h="104">
                <a:moveTo>
                  <a:pt x="0" y="48"/>
                </a:moveTo>
                <a:cubicBezTo>
                  <a:pt x="56" y="44"/>
                  <a:pt x="112" y="40"/>
                  <a:pt x="144" y="48"/>
                </a:cubicBezTo>
                <a:cubicBezTo>
                  <a:pt x="176" y="56"/>
                  <a:pt x="168" y="96"/>
                  <a:pt x="192" y="96"/>
                </a:cubicBezTo>
                <a:cubicBezTo>
                  <a:pt x="216" y="96"/>
                  <a:pt x="256" y="64"/>
                  <a:pt x="288" y="48"/>
                </a:cubicBezTo>
                <a:cubicBezTo>
                  <a:pt x="320" y="32"/>
                  <a:pt x="352" y="0"/>
                  <a:pt x="384" y="0"/>
                </a:cubicBezTo>
                <a:cubicBezTo>
                  <a:pt x="416" y="0"/>
                  <a:pt x="448" y="40"/>
                  <a:pt x="480" y="48"/>
                </a:cubicBezTo>
                <a:cubicBezTo>
                  <a:pt x="512" y="56"/>
                  <a:pt x="528" y="40"/>
                  <a:pt x="576" y="48"/>
                </a:cubicBezTo>
                <a:cubicBezTo>
                  <a:pt x="624" y="56"/>
                  <a:pt x="728" y="104"/>
                  <a:pt x="768" y="96"/>
                </a:cubicBezTo>
                <a:cubicBezTo>
                  <a:pt x="808" y="88"/>
                  <a:pt x="784" y="0"/>
                  <a:pt x="816" y="0"/>
                </a:cubicBezTo>
                <a:cubicBezTo>
                  <a:pt x="848" y="0"/>
                  <a:pt x="936" y="88"/>
                  <a:pt x="960" y="96"/>
                </a:cubicBezTo>
              </a:path>
            </a:pathLst>
          </a:custGeom>
          <a:noFill/>
          <a:ln w="57150">
            <a:solidFill>
              <a:srgbClr val="003399"/>
            </a:solidFill>
            <a:round/>
          </a:ln>
          <a:extLst>
            <a:ext uri="{909E8E84-426E-40DD-AFC4-6F175D3DCCD1}">
              <a14:hiddenFill xmlns:a14="http://schemas.microsoft.com/office/drawing/2010/main">
                <a:solidFill>
                  <a:srgbClr val="FFFFFF"/>
                </a:solidFill>
              </a14:hiddenFill>
            </a:ext>
          </a:extLst>
        </p:spPr>
        <p:txBody>
          <a:bodyPr lIns="104503" tIns="52251" rIns="104503" bIns="52251"/>
          <a:lstStyle/>
          <a:p>
            <a:endParaRPr lang="en-US" sz="1145"/>
          </a:p>
        </p:txBody>
      </p:sp>
      <p:sp>
        <p:nvSpPr>
          <p:cNvPr id="13323" name="Rectangle 11"/>
          <p:cNvSpPr>
            <a:spLocks noChangeArrowheads="1"/>
          </p:cNvSpPr>
          <p:nvPr/>
        </p:nvSpPr>
        <p:spPr bwMode="auto">
          <a:xfrm>
            <a:off x="762000" y="2438199"/>
            <a:ext cx="4381500" cy="3037094"/>
          </a:xfrm>
          <a:prstGeom prst="rect">
            <a:avLst/>
          </a:prstGeom>
          <a:solidFill>
            <a:schemeClr val="accent1"/>
          </a:solidFill>
          <a:ln w="9525">
            <a:solidFill>
              <a:srgbClr val="FFCC99"/>
            </a:solidFill>
            <a:miter lim="800000"/>
          </a:ln>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buFontTx/>
              <a:buNone/>
            </a:pPr>
            <a:r>
              <a:rPr lang="en-US" altLang="en-US" sz="3175" b="1">
                <a:latin typeface="Times New Roman" panose="02020603050405020304" pitchFamily="18" charset="0"/>
              </a:rPr>
              <a:t>Vị trí địa lí, giới hạn của vùng  DHNTB có ý nghĩa như thế nào đối với sự phát triển KT-XH và an ninh quốc phòng của cả nước?</a:t>
            </a:r>
          </a:p>
        </p:txBody>
      </p:sp>
      <p:sp>
        <p:nvSpPr>
          <p:cNvPr id="13326" name="Rectangle 14"/>
          <p:cNvSpPr>
            <a:spLocks noChangeArrowheads="1"/>
          </p:cNvSpPr>
          <p:nvPr/>
        </p:nvSpPr>
        <p:spPr bwMode="auto">
          <a:xfrm>
            <a:off x="381000" y="2438199"/>
            <a:ext cx="5048754" cy="4419801"/>
          </a:xfrm>
          <a:prstGeom prst="rect">
            <a:avLst/>
          </a:prstGeom>
          <a:solidFill>
            <a:srgbClr val="FFFF99"/>
          </a:solidFill>
          <a:ln w="9525">
            <a:solidFill>
              <a:srgbClr val="FFCC99"/>
            </a:solidFill>
            <a:miter lim="800000"/>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0"/>
              </a:spcBef>
              <a:buFontTx/>
              <a:buNone/>
            </a:pPr>
            <a:r>
              <a:rPr lang="en-US" altLang="en-US" sz="3175" b="1">
                <a:solidFill>
                  <a:schemeClr val="accent2"/>
                </a:solidFill>
              </a:rPr>
              <a:t>  </a:t>
            </a:r>
            <a:r>
              <a:rPr lang="en-US" altLang="en-US" sz="3680" b="1" u="sng">
                <a:solidFill>
                  <a:schemeClr val="accent2"/>
                </a:solidFill>
                <a:latin typeface="Times New Roman" panose="02020603050405020304" pitchFamily="18" charset="0"/>
              </a:rPr>
              <a:t>Ý nghĩa</a:t>
            </a:r>
            <a:r>
              <a:rPr lang="en-US" altLang="en-US" sz="3680" b="1">
                <a:solidFill>
                  <a:schemeClr val="accent2"/>
                </a:solidFill>
                <a:latin typeface="Times New Roman" panose="02020603050405020304" pitchFamily="18" charset="0"/>
              </a:rPr>
              <a:t>:</a:t>
            </a:r>
            <a:r>
              <a:rPr lang="en-US" altLang="en-US" sz="3680">
                <a:solidFill>
                  <a:schemeClr val="accent2"/>
                </a:solidFill>
                <a:latin typeface="Times New Roman" panose="02020603050405020304" pitchFamily="18" charset="0"/>
              </a:rPr>
              <a:t> cầu nối Bắc-</a:t>
            </a:r>
          </a:p>
          <a:p>
            <a:pPr eaLnBrk="1" hangingPunct="1">
              <a:spcBef>
                <a:spcPct val="0"/>
              </a:spcBef>
              <a:buFontTx/>
              <a:buNone/>
            </a:pPr>
            <a:r>
              <a:rPr lang="en-US" altLang="en-US" sz="3680">
                <a:solidFill>
                  <a:schemeClr val="accent2"/>
                </a:solidFill>
                <a:latin typeface="Times New Roman" panose="02020603050405020304" pitchFamily="18" charset="0"/>
              </a:rPr>
              <a:t>Nam, nối Tây Nguyên </a:t>
            </a:r>
          </a:p>
          <a:p>
            <a:pPr eaLnBrk="1" hangingPunct="1">
              <a:spcBef>
                <a:spcPct val="0"/>
              </a:spcBef>
              <a:buFontTx/>
              <a:buNone/>
            </a:pPr>
            <a:r>
              <a:rPr lang="en-US" altLang="en-US" sz="3680">
                <a:solidFill>
                  <a:schemeClr val="accent2"/>
                </a:solidFill>
                <a:latin typeface="Times New Roman" panose="02020603050405020304" pitchFamily="18" charset="0"/>
              </a:rPr>
              <a:t>với biển; thuận lợi cho</a:t>
            </a:r>
          </a:p>
          <a:p>
            <a:pPr eaLnBrk="1" hangingPunct="1">
              <a:spcBef>
                <a:spcPct val="0"/>
              </a:spcBef>
              <a:buFontTx/>
              <a:buNone/>
            </a:pPr>
            <a:r>
              <a:rPr lang="en-US" altLang="en-US" sz="3680">
                <a:solidFill>
                  <a:schemeClr val="accent2"/>
                </a:solidFill>
                <a:latin typeface="Times New Roman" panose="02020603050405020304" pitchFamily="18" charset="0"/>
              </a:rPr>
              <a:t> lưu thông và trao đổi </a:t>
            </a:r>
          </a:p>
          <a:p>
            <a:pPr eaLnBrk="1" hangingPunct="1">
              <a:spcBef>
                <a:spcPct val="0"/>
              </a:spcBef>
              <a:buFontTx/>
              <a:buNone/>
            </a:pPr>
            <a:r>
              <a:rPr lang="en-US" altLang="en-US" sz="3680">
                <a:solidFill>
                  <a:schemeClr val="accent2"/>
                </a:solidFill>
                <a:latin typeface="Times New Roman" panose="02020603050405020304" pitchFamily="18" charset="0"/>
              </a:rPr>
              <a:t>hàng hoá; các đảo và </a:t>
            </a:r>
          </a:p>
          <a:p>
            <a:pPr eaLnBrk="1" hangingPunct="1">
              <a:spcBef>
                <a:spcPct val="0"/>
              </a:spcBef>
              <a:buFontTx/>
              <a:buNone/>
            </a:pPr>
            <a:r>
              <a:rPr lang="en-US" altLang="en-US" sz="3680">
                <a:solidFill>
                  <a:schemeClr val="accent2"/>
                </a:solidFill>
                <a:latin typeface="Times New Roman" panose="02020603050405020304" pitchFamily="18" charset="0"/>
              </a:rPr>
              <a:t>quần đảo có tầm quan </a:t>
            </a:r>
          </a:p>
          <a:p>
            <a:pPr eaLnBrk="1" hangingPunct="1">
              <a:spcBef>
                <a:spcPct val="0"/>
              </a:spcBef>
              <a:buFontTx/>
              <a:buNone/>
            </a:pPr>
            <a:r>
              <a:rPr lang="en-US" altLang="en-US" sz="3680">
                <a:solidFill>
                  <a:schemeClr val="accent2"/>
                </a:solidFill>
                <a:latin typeface="Times New Roman" panose="02020603050405020304" pitchFamily="18" charset="0"/>
              </a:rPr>
              <a:t>trọng về kinh tế và quốc</a:t>
            </a:r>
          </a:p>
          <a:p>
            <a:pPr eaLnBrk="1" hangingPunct="1">
              <a:spcBef>
                <a:spcPct val="0"/>
              </a:spcBef>
              <a:buFontTx/>
              <a:buNone/>
            </a:pPr>
            <a:r>
              <a:rPr lang="en-US" altLang="en-US" sz="3680">
                <a:solidFill>
                  <a:schemeClr val="accent2"/>
                </a:solidFill>
                <a:latin typeface="Times New Roman" panose="02020603050405020304" pitchFamily="18" charset="0"/>
              </a:rPr>
              <a:t> phòng đối với cả nước.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3323"/>
                                        </p:tgtEl>
                                        <p:attrNameLst>
                                          <p:attrName>style.visibility</p:attrName>
                                        </p:attrNameLst>
                                      </p:cBhvr>
                                      <p:to>
                                        <p:strVal val="visible"/>
                                      </p:to>
                                    </p:set>
                                    <p:animEffect transition="in" filter="diamond(in)">
                                      <p:cBhvr>
                                        <p:cTn id="7" dur="2000"/>
                                        <p:tgtEl>
                                          <p:spTgt spid="1332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1521"/>
                                        </p:tgtEl>
                                        <p:attrNameLst>
                                          <p:attrName>style.visibility</p:attrName>
                                        </p:attrNameLst>
                                      </p:cBhvr>
                                      <p:to>
                                        <p:strVal val="visible"/>
                                      </p:to>
                                    </p:set>
                                    <p:animEffect transition="in" filter="diamond(in)">
                                      <p:cBhvr>
                                        <p:cTn id="12" dur="2000"/>
                                        <p:tgtEl>
                                          <p:spTgt spid="2152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1523"/>
                                        </p:tgtEl>
                                        <p:attrNameLst>
                                          <p:attrName>style.visibility</p:attrName>
                                        </p:attrNameLst>
                                      </p:cBhvr>
                                      <p:to>
                                        <p:strVal val="visible"/>
                                      </p:to>
                                    </p:set>
                                    <p:animEffect transition="in" filter="diamond(in)">
                                      <p:cBhvr>
                                        <p:cTn id="17" dur="2000"/>
                                        <p:tgtEl>
                                          <p:spTgt spid="21523"/>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xit" presetSubtype="16" fill="hold" grpId="1" nodeType="clickEffect">
                                  <p:stCondLst>
                                    <p:cond delay="0"/>
                                  </p:stCondLst>
                                  <p:childTnLst>
                                    <p:animEffect transition="out" filter="diamond(in)">
                                      <p:cBhvr>
                                        <p:cTn id="21" dur="2000"/>
                                        <p:tgtEl>
                                          <p:spTgt spid="13323"/>
                                        </p:tgtEl>
                                      </p:cBhvr>
                                    </p:animEffect>
                                    <p:set>
                                      <p:cBhvr>
                                        <p:cTn id="22" dur="1" fill="hold">
                                          <p:stCondLst>
                                            <p:cond delay="1999"/>
                                          </p:stCondLst>
                                        </p:cTn>
                                        <p:tgtEl>
                                          <p:spTgt spid="133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3326"/>
                                        </p:tgtEl>
                                        <p:attrNameLst>
                                          <p:attrName>style.visibility</p:attrName>
                                        </p:attrNameLst>
                                      </p:cBhvr>
                                      <p:to>
                                        <p:strVal val="visible"/>
                                      </p:to>
                                    </p:set>
                                    <p:animEffect transition="in" filter="diamond(in)">
                                      <p:cBhvr>
                                        <p:cTn id="27" dur="2000"/>
                                        <p:tgtEl>
                                          <p:spTgt spid="13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3" grpId="0" animBg="1"/>
      <p:bldP spid="13323" grpId="1" animBg="1"/>
      <p:bldP spid="133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333500" y="5703913"/>
            <a:ext cx="9824357" cy="4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endParaRPr lang="vi-VN" altLang="en-US" sz="2030">
              <a:latin typeface=".VnTime" panose="020B7200000000000000" pitchFamily="34" charset="0"/>
            </a:endParaRPr>
          </a:p>
        </p:txBody>
      </p:sp>
      <p:pic>
        <p:nvPicPr>
          <p:cNvPr id="57348" name="Picture 4" descr="http://res.vtc.vn/media/vtcnews/2014/10/07/Ly_Son_nhin_tu_tren_cao_1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5696" y="19151"/>
            <a:ext cx="6046304" cy="683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1"/>
          <p:cNvSpPr txBox="1">
            <a:spLocks noChangeArrowheads="1"/>
          </p:cNvSpPr>
          <p:nvPr/>
        </p:nvSpPr>
        <p:spPr bwMode="auto">
          <a:xfrm>
            <a:off x="6692348" y="119270"/>
            <a:ext cx="5380382" cy="536410"/>
          </a:xfrm>
          <a:prstGeom prst="rect">
            <a:avLst/>
          </a:prstGeom>
          <a:noFill/>
          <a:ln>
            <a:noFill/>
          </a:ln>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00"/>
                </a:solidFill>
                <a:latin typeface="Times New Roman" panose="02020603050405020304" pitchFamily="18" charset="0"/>
              </a:rPr>
              <a:t>ĐẢO LÍ SƠN (QUẢNG NGÃI)</a:t>
            </a:r>
          </a:p>
        </p:txBody>
      </p:sp>
      <p:pic>
        <p:nvPicPr>
          <p:cNvPr id="7180" name="Picture 12" descr="Toàn cảnh đảo Phú Quý nhìn từ trên cao. Ảnh: stand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456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1" name="Rectangle 13"/>
          <p:cNvSpPr>
            <a:spLocks noChangeArrowheads="1"/>
          </p:cNvSpPr>
          <p:nvPr/>
        </p:nvSpPr>
        <p:spPr bwMode="auto">
          <a:xfrm>
            <a:off x="265044" y="5976731"/>
            <a:ext cx="5645426" cy="656778"/>
          </a:xfrm>
          <a:prstGeom prst="rect">
            <a:avLst/>
          </a:prstGeom>
          <a:noFill/>
          <a:ln w="9525">
            <a:noFill/>
            <a:miter lim="800000"/>
          </a:ln>
        </p:spPr>
        <p:txBody>
          <a:bodyPr wrap="none" lIns="104503" tIns="52251" rIns="104503" bIns="52251" anchor="ct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algn="ctr" eaLnBrk="1" hangingPunct="1">
              <a:spcBef>
                <a:spcPct val="0"/>
              </a:spcBef>
              <a:buFontTx/>
              <a:buNone/>
            </a:pPr>
            <a:r>
              <a:rPr lang="en-US" altLang="en-US" sz="3175" b="1">
                <a:solidFill>
                  <a:srgbClr val="FFFF00"/>
                </a:solidFill>
                <a:latin typeface="Times New Roman" panose="02020603050405020304" pitchFamily="18" charset="0"/>
              </a:rPr>
              <a:t>Đảo Phú Quý ( Bình Thuận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80"/>
                                        </p:tgtEl>
                                        <p:attrNameLst>
                                          <p:attrName>style.visibility</p:attrName>
                                        </p:attrNameLst>
                                      </p:cBhvr>
                                      <p:to>
                                        <p:strVal val="visible"/>
                                      </p:to>
                                    </p:set>
                                    <p:animEffect transition="in" filter="box(in)">
                                      <p:cBhvr>
                                        <p:cTn id="7" dur="2000"/>
                                        <p:tgtEl>
                                          <p:spTgt spid="718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7348"/>
                                        </p:tgtEl>
                                        <p:attrNameLst>
                                          <p:attrName>style.visibility</p:attrName>
                                        </p:attrNameLst>
                                      </p:cBhvr>
                                      <p:to>
                                        <p:strVal val="visible"/>
                                      </p:to>
                                    </p:set>
                                    <p:animEffect transition="in" filter="box(in)">
                                      <p:cBhvr>
                                        <p:cTn id="12" dur="2000"/>
                                        <p:tgtEl>
                                          <p:spTgt spid="5734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181"/>
                                        </p:tgtEl>
                                        <p:attrNameLst>
                                          <p:attrName>style.visibility</p:attrName>
                                        </p:attrNameLst>
                                      </p:cBhvr>
                                      <p:to>
                                        <p:strVal val="visible"/>
                                      </p:to>
                                    </p:set>
                                    <p:animEffect transition="in" filter="box(in)">
                                      <p:cBhvr>
                                        <p:cTn id="17" dur="2000"/>
                                        <p:tgtEl>
                                          <p:spTgt spid="718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ox(in)">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1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giaoduc.net.vn/Uploaded/nguyenhuong/2012_04_27/hoang-sa-viet-nam-quocte-giaoduc.net.v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687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http://phunutoday.vn/dataimages/201209/original/images762064_3_nghi_si_dai_loan_den_bien_dong_hillary_den_trung_quoc_phunutoday.v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09848"/>
            <a:ext cx="6096000" cy="344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106018" y="3538330"/>
            <a:ext cx="5738191" cy="10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3175" b="1">
                <a:solidFill>
                  <a:srgbClr val="FFFF00"/>
                </a:solidFill>
                <a:latin typeface="Times New Roman" panose="02020603050405020304" pitchFamily="18" charset="0"/>
                <a:cs typeface="Times New Roman" panose="02020603050405020304" pitchFamily="18" charset="0"/>
              </a:rPr>
              <a:t>QUẦN ĐẢO TRƯỜNG SA     	(KHÁNH HÒA)</a:t>
            </a:r>
          </a:p>
        </p:txBody>
      </p:sp>
      <p:pic>
        <p:nvPicPr>
          <p:cNvPr id="7" name="Picture 4" descr="http://baodautu.vn/files/2014/07/10/lap-truong-chinh-thuc-cua-viet-nam-ve-chu-quyen-hoang-s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6095999" cy="339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225286" y="119271"/>
            <a:ext cx="5711687" cy="1327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503" tIns="52251" rIns="104503" bIns="52251">
            <a:spAutoFit/>
          </a:bodyPr>
          <a:lstStyle>
            <a:lvl1pPr>
              <a:spcBef>
                <a:spcPct val="20000"/>
              </a:spcBef>
              <a:buChar char="•"/>
              <a:defRPr sz="5800">
                <a:solidFill>
                  <a:schemeClr val="tx1"/>
                </a:solidFill>
                <a:latin typeface="Arial" panose="020B0604020202020204" pitchFamily="34" charset="0"/>
              </a:defRPr>
            </a:lvl1pPr>
            <a:lvl2pPr marL="742950" indent="-285750">
              <a:spcBef>
                <a:spcPct val="20000"/>
              </a:spcBef>
              <a:buChar char="–"/>
              <a:defRPr sz="5000">
                <a:solidFill>
                  <a:schemeClr val="tx1"/>
                </a:solidFill>
                <a:latin typeface="Arial" panose="020B0604020202020204" pitchFamily="34" charset="0"/>
              </a:defRPr>
            </a:lvl2pPr>
            <a:lvl3pPr marL="1143000" indent="-228600">
              <a:spcBef>
                <a:spcPct val="20000"/>
              </a:spcBef>
              <a:buChar char="•"/>
              <a:defRPr sz="4300">
                <a:solidFill>
                  <a:schemeClr val="tx1"/>
                </a:solidFill>
                <a:latin typeface="Arial" panose="020B0604020202020204" pitchFamily="34" charset="0"/>
              </a:defRPr>
            </a:lvl3pPr>
            <a:lvl4pPr marL="1600200" indent="-228600">
              <a:spcBef>
                <a:spcPct val="20000"/>
              </a:spcBef>
              <a:buChar char="–"/>
              <a:defRPr sz="3600">
                <a:solidFill>
                  <a:schemeClr val="tx1"/>
                </a:solidFill>
                <a:latin typeface="Arial" panose="020B0604020202020204" pitchFamily="34" charset="0"/>
              </a:defRPr>
            </a:lvl4pPr>
            <a:lvl5pPr marL="2057400" indent="-228600">
              <a:spcBef>
                <a:spcPct val="20000"/>
              </a:spcBef>
              <a:buChar char="»"/>
              <a:defRPr sz="3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600">
                <a:solidFill>
                  <a:schemeClr val="tx1"/>
                </a:solidFill>
                <a:latin typeface="Arial" panose="020B0604020202020204" pitchFamily="34" charset="0"/>
              </a:defRPr>
            </a:lvl9pPr>
          </a:lstStyle>
          <a:p>
            <a:pPr eaLnBrk="1" hangingPunct="1">
              <a:spcBef>
                <a:spcPct val="50000"/>
              </a:spcBef>
              <a:buFontTx/>
              <a:buNone/>
            </a:pPr>
            <a:r>
              <a:rPr lang="en-US" altLang="en-US" sz="3175" b="1">
                <a:solidFill>
                  <a:srgbClr val="FFFF00"/>
                </a:solidFill>
                <a:latin typeface="Times New Roman" panose="02020603050405020304" pitchFamily="18" charset="0"/>
                <a:cs typeface="Times New Roman" panose="02020603050405020304" pitchFamily="18" charset="0"/>
              </a:rPr>
              <a:t>QUẦN ĐẢO HOÀNG SA </a:t>
            </a:r>
          </a:p>
          <a:p>
            <a:pPr eaLnBrk="1" hangingPunct="1">
              <a:spcBef>
                <a:spcPct val="50000"/>
              </a:spcBef>
              <a:buFontTx/>
              <a:buNone/>
            </a:pPr>
            <a:r>
              <a:rPr lang="en-US" altLang="en-US" sz="3175" b="1">
                <a:solidFill>
                  <a:srgbClr val="FFFF00"/>
                </a:solidFill>
                <a:latin typeface="Times New Roman" panose="02020603050405020304" pitchFamily="18" charset="0"/>
                <a:cs typeface="Times New Roman" panose="02020603050405020304" pitchFamily="18" charset="0"/>
              </a:rPr>
              <a:t>	( TP. ĐÀ NẴNG )</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ox(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TotalTime>
  <Words>2966</Words>
  <Application>Microsoft Office PowerPoint</Application>
  <PresentationFormat>Widescreen</PresentationFormat>
  <Paragraphs>396</Paragraphs>
  <Slides>63</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3" baseType="lpstr">
      <vt:lpstr>.VnArial Narrow</vt:lpstr>
      <vt:lpstr>.VnTime</vt:lpstr>
      <vt:lpstr>.VnTimeH</vt:lpstr>
      <vt:lpstr>Arial</vt:lpstr>
      <vt:lpstr>Calibri</vt:lpstr>
      <vt:lpstr>Calibri Light</vt:lpstr>
      <vt:lpstr>Times New Roman</vt:lpstr>
      <vt:lpstr>VNI-Times</vt:lpstr>
      <vt:lpstr>Office Theme</vt:lpstr>
      <vt:lpstr>Picture</vt:lpstr>
      <vt:lpstr>PowerPoint Presentation</vt:lpstr>
      <vt:lpstr>PowerPoint Presentation</vt:lpstr>
      <vt:lpstr>PowerPoint Presentation</vt:lpstr>
      <vt:lpstr>PowerPoint Presentation</vt:lpstr>
      <vt:lpstr>PowerPoint Presentation</vt:lpstr>
      <vt:lpstr>PowerPoint Presentation</vt:lpstr>
      <vt:lpstr>LĐ tự nhiên vùng DH Nam Trung Bộ.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DELL</cp:lastModifiedBy>
  <cp:revision>118</cp:revision>
  <dcterms:created xsi:type="dcterms:W3CDTF">2021-11-14T07:46:00Z</dcterms:created>
  <dcterms:modified xsi:type="dcterms:W3CDTF">2021-12-03T08:02:40Z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D6F78E7CE60D40318A552AAF512E7A9E</vt:lpwstr>
  </property>
  <property fmtid="{D5CDD505-2E9C-101B-9397-08002B2CF9AE}" pid="3" name="KSOProductBuildVer">
    <vt:lpwstr>1033-11.2.0.10382</vt:lpwstr>
  </property>
</Properties>
</file>