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94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96" r:id="rId19"/>
    <p:sldId id="275" r:id="rId20"/>
    <p:sldId id="276" r:id="rId21"/>
    <p:sldId id="277" r:id="rId22"/>
    <p:sldId id="281" r:id="rId23"/>
    <p:sldId id="282" r:id="rId24"/>
    <p:sldId id="284" r:id="rId25"/>
    <p:sldId id="287" r:id="rId26"/>
  </p:sldIdLst>
  <p:sldSz cx="9144000" cy="6858000" type="screen4x3"/>
  <p:notesSz cx="6858000" cy="9144000"/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380" autoAdjust="0"/>
  </p:normalViewPr>
  <p:slideViewPr>
    <p:cSldViewPr>
      <p:cViewPr>
        <p:scale>
          <a:sx n="60" d="100"/>
          <a:sy n="60" d="100"/>
        </p:scale>
        <p:origin x="-1188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7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89D2E-57F6-412A-8EA5-744EF8EE37D7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3B58-48BD-4C5C-ACB5-6B832464382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85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3B58-48BD-4C5C-ACB5-6B832464382A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3B58-48BD-4C5C-ACB5-6B832464382A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3B58-48BD-4C5C-ACB5-6B832464382A}" type="slidenum">
              <a:rPr lang="vi-VN" smtClean="0"/>
              <a:pPr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ED7950-AEC8-4C27-BD2C-68D973573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A9D4-CD25-44AC-8E9A-2EF66ED7ED51}" type="datetimeFigureOut">
              <a:rPr lang="vi-VN" smtClean="0"/>
              <a:pPr/>
              <a:t>02/04/2020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75F2-87C7-4309-89D3-124D5A12ABD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9261" y="1143000"/>
            <a:ext cx="8091487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VII:CHÂU MĨ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9200" y="1881664"/>
            <a:ext cx="67056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QUÁT CHÂU MĨ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3400" y="838200"/>
            <a:ext cx="4691063" cy="6019800"/>
            <a:chOff x="2910" y="129"/>
            <a:chExt cx="2736" cy="4188"/>
          </a:xfrm>
        </p:grpSpPr>
        <p:pic>
          <p:nvPicPr>
            <p:cNvPr id="15369" name="Picture 3" descr="hoi giang_2"/>
            <p:cNvPicPr>
              <a:picLocks noChangeAspect="1" noChangeArrowheads="1"/>
            </p:cNvPicPr>
            <p:nvPr/>
          </p:nvPicPr>
          <p:blipFill>
            <a:blip r:embed="rId3">
              <a:lum bright="-12000" contrast="30000"/>
            </a:blip>
            <a:srcRect t="1343" r="1022"/>
            <a:stretch>
              <a:fillRect/>
            </a:stretch>
          </p:blipFill>
          <p:spPr bwMode="auto">
            <a:xfrm>
              <a:off x="2919" y="129"/>
              <a:ext cx="2706" cy="3792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sp>
          <p:nvSpPr>
            <p:cNvPr id="15370" name="Text Box 4"/>
            <p:cNvSpPr txBox="1">
              <a:spLocks noChangeArrowheads="1"/>
            </p:cNvSpPr>
            <p:nvPr/>
          </p:nvSpPr>
          <p:spPr bwMode="auto">
            <a:xfrm>
              <a:off x="2910" y="4017"/>
              <a:ext cx="2736" cy="3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Lược đồ tự nhiên Châu Mĩ</a:t>
              </a:r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00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C1C1C"/>
                </a:solidFill>
                <a:latin typeface="Times New Roman" pitchFamily="18" charset="0"/>
              </a:rPr>
              <a:t>Xác định vị trí của kênh đào Panama trên lược đồ? </a:t>
            </a:r>
          </a:p>
        </p:txBody>
      </p:sp>
      <p:pic>
        <p:nvPicPr>
          <p:cNvPr id="15365" name="Picture 29" descr="kenh%20panama%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2286000" y="2743200"/>
            <a:ext cx="20050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C1C1C"/>
                </a:solidFill>
                <a:latin typeface="Times New Roman" pitchFamily="18" charset="0"/>
              </a:rPr>
              <a:t>Kênh đào Panama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3048000"/>
            <a:ext cx="4343400" cy="3810000"/>
          </a:xfrm>
          <a:prstGeom prst="foldedCorner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114800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-ma.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4058" y="31532"/>
            <a:ext cx="6050118" cy="46166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40 – BÀI 35 : KHÁI QUÁT CHÂU MĨ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9"/>
          <p:cNvSpPr txBox="1">
            <a:spLocks noChangeArrowheads="1"/>
          </p:cNvSpPr>
          <p:nvPr/>
        </p:nvSpPr>
        <p:spPr bwMode="auto">
          <a:xfrm>
            <a:off x="0" y="45194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chủng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5" name="Text Box 27"/>
          <p:cNvSpPr txBox="1">
            <a:spLocks noChangeArrowheads="1"/>
          </p:cNvSpPr>
          <p:nvPr/>
        </p:nvSpPr>
        <p:spPr bwMode="auto">
          <a:xfrm>
            <a:off x="0" y="1295400"/>
            <a:ext cx="3943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chủng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tộc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</a:rPr>
              <a:t> TK XVI?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0" y="2697162"/>
            <a:ext cx="403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TK XVI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E-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xki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Anh-điêng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chủng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-it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Á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sang.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114800" y="990600"/>
            <a:ext cx="5029200" cy="5867400"/>
            <a:chOff x="3504" y="823"/>
            <a:chExt cx="2214" cy="3476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504" y="823"/>
              <a:ext cx="2214" cy="3476"/>
              <a:chOff x="2922" y="138"/>
              <a:chExt cx="2784" cy="4393"/>
            </a:xfrm>
          </p:grpSpPr>
          <p:pic>
            <p:nvPicPr>
              <p:cNvPr id="18452" name="Picture 43" descr="hoi giang_3"/>
              <p:cNvPicPr>
                <a:picLocks noChangeAspect="1" noChangeArrowheads="1"/>
              </p:cNvPicPr>
              <p:nvPr/>
            </p:nvPicPr>
            <p:blipFill>
              <a:blip r:embed="rId3">
                <a:lum bright="-18000" contrast="36000"/>
              </a:blip>
              <a:srcRect l="1912" t="1381" r="597"/>
              <a:stretch>
                <a:fillRect/>
              </a:stretch>
            </p:blipFill>
            <p:spPr bwMode="auto">
              <a:xfrm>
                <a:off x="2976" y="138"/>
                <a:ext cx="2673" cy="3744"/>
              </a:xfrm>
              <a:prstGeom prst="rect">
                <a:avLst/>
              </a:prstGeom>
              <a:noFill/>
              <a:ln w="76200" cmpd="tri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sp>
            <p:nvSpPr>
              <p:cNvPr id="18453" name="Text Box 44"/>
              <p:cNvSpPr txBox="1">
                <a:spLocks noChangeArrowheads="1"/>
              </p:cNvSpPr>
              <p:nvPr/>
            </p:nvSpPr>
            <p:spPr bwMode="auto">
              <a:xfrm>
                <a:off x="2922" y="3972"/>
                <a:ext cx="2784" cy="559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Lược đồ các luồng nhập cư vào Châu Mĩ</a:t>
                </a:r>
              </a:p>
            </p:txBody>
          </p:sp>
        </p:grpSp>
        <p:sp>
          <p:nvSpPr>
            <p:cNvPr id="18440" name="Freeform 45"/>
            <p:cNvSpPr>
              <a:spLocks/>
            </p:cNvSpPr>
            <p:nvPr/>
          </p:nvSpPr>
          <p:spPr bwMode="auto">
            <a:xfrm>
              <a:off x="4704" y="1161"/>
              <a:ext cx="720" cy="583"/>
            </a:xfrm>
            <a:custGeom>
              <a:avLst/>
              <a:gdLst>
                <a:gd name="T0" fmla="*/ 720 w 720"/>
                <a:gd name="T1" fmla="*/ 0 h 583"/>
                <a:gd name="T2" fmla="*/ 675 w 720"/>
                <a:gd name="T3" fmla="*/ 151 h 583"/>
                <a:gd name="T4" fmla="*/ 631 w 720"/>
                <a:gd name="T5" fmla="*/ 248 h 583"/>
                <a:gd name="T6" fmla="*/ 524 w 720"/>
                <a:gd name="T7" fmla="*/ 381 h 583"/>
                <a:gd name="T8" fmla="*/ 432 w 720"/>
                <a:gd name="T9" fmla="*/ 439 h 583"/>
                <a:gd name="T10" fmla="*/ 264 w 720"/>
                <a:gd name="T11" fmla="*/ 511 h 583"/>
                <a:gd name="T12" fmla="*/ 0 w 720"/>
                <a:gd name="T13" fmla="*/ 583 h 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583"/>
                <a:gd name="T23" fmla="*/ 720 w 720"/>
                <a:gd name="T24" fmla="*/ 583 h 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583">
                  <a:moveTo>
                    <a:pt x="720" y="0"/>
                  </a:moveTo>
                  <a:lnTo>
                    <a:pt x="675" y="151"/>
                  </a:lnTo>
                  <a:lnTo>
                    <a:pt x="631" y="248"/>
                  </a:lnTo>
                  <a:lnTo>
                    <a:pt x="524" y="381"/>
                  </a:lnTo>
                  <a:lnTo>
                    <a:pt x="432" y="439"/>
                  </a:lnTo>
                  <a:lnTo>
                    <a:pt x="264" y="511"/>
                  </a:lnTo>
                  <a:lnTo>
                    <a:pt x="0" y="5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1" name="Freeform 46"/>
            <p:cNvSpPr>
              <a:spLocks/>
            </p:cNvSpPr>
            <p:nvPr/>
          </p:nvSpPr>
          <p:spPr bwMode="auto">
            <a:xfrm>
              <a:off x="4624" y="1453"/>
              <a:ext cx="693" cy="483"/>
            </a:xfrm>
            <a:custGeom>
              <a:avLst/>
              <a:gdLst>
                <a:gd name="T0" fmla="*/ 693 w 693"/>
                <a:gd name="T1" fmla="*/ 0 h 483"/>
                <a:gd name="T2" fmla="*/ 613 w 693"/>
                <a:gd name="T3" fmla="*/ 151 h 483"/>
                <a:gd name="T4" fmla="*/ 578 w 693"/>
                <a:gd name="T5" fmla="*/ 195 h 483"/>
                <a:gd name="T6" fmla="*/ 525 w 693"/>
                <a:gd name="T7" fmla="*/ 257 h 483"/>
                <a:gd name="T8" fmla="*/ 463 w 693"/>
                <a:gd name="T9" fmla="*/ 302 h 483"/>
                <a:gd name="T10" fmla="*/ 296 w 693"/>
                <a:gd name="T11" fmla="*/ 387 h 483"/>
                <a:gd name="T12" fmla="*/ 0 w 693"/>
                <a:gd name="T13" fmla="*/ 483 h 4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3"/>
                <a:gd name="T22" fmla="*/ 0 h 483"/>
                <a:gd name="T23" fmla="*/ 693 w 693"/>
                <a:gd name="T24" fmla="*/ 483 h 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3" h="483">
                  <a:moveTo>
                    <a:pt x="693" y="0"/>
                  </a:moveTo>
                  <a:lnTo>
                    <a:pt x="613" y="151"/>
                  </a:lnTo>
                  <a:lnTo>
                    <a:pt x="578" y="195"/>
                  </a:lnTo>
                  <a:lnTo>
                    <a:pt x="525" y="257"/>
                  </a:lnTo>
                  <a:lnTo>
                    <a:pt x="463" y="302"/>
                  </a:lnTo>
                  <a:lnTo>
                    <a:pt x="296" y="387"/>
                  </a:lnTo>
                  <a:lnTo>
                    <a:pt x="0" y="4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2" name="Freeform 47"/>
            <p:cNvSpPr>
              <a:spLocks/>
            </p:cNvSpPr>
            <p:nvPr/>
          </p:nvSpPr>
          <p:spPr bwMode="auto">
            <a:xfrm>
              <a:off x="3552" y="312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3" name="Freeform 48"/>
            <p:cNvSpPr>
              <a:spLocks/>
            </p:cNvSpPr>
            <p:nvPr/>
          </p:nvSpPr>
          <p:spPr bwMode="auto">
            <a:xfrm>
              <a:off x="4848" y="1400"/>
              <a:ext cx="823" cy="952"/>
            </a:xfrm>
            <a:custGeom>
              <a:avLst/>
              <a:gdLst>
                <a:gd name="T0" fmla="*/ 815 w 823"/>
                <a:gd name="T1" fmla="*/ 9 h 952"/>
                <a:gd name="T2" fmla="*/ 823 w 823"/>
                <a:gd name="T3" fmla="*/ 0 h 952"/>
                <a:gd name="T4" fmla="*/ 708 w 823"/>
                <a:gd name="T5" fmla="*/ 301 h 952"/>
                <a:gd name="T6" fmla="*/ 655 w 823"/>
                <a:gd name="T7" fmla="*/ 417 h 952"/>
                <a:gd name="T8" fmla="*/ 584 w 823"/>
                <a:gd name="T9" fmla="*/ 541 h 952"/>
                <a:gd name="T10" fmla="*/ 442 w 823"/>
                <a:gd name="T11" fmla="*/ 709 h 952"/>
                <a:gd name="T12" fmla="*/ 345 w 823"/>
                <a:gd name="T13" fmla="*/ 789 h 952"/>
                <a:gd name="T14" fmla="*/ 274 w 823"/>
                <a:gd name="T15" fmla="*/ 842 h 952"/>
                <a:gd name="T16" fmla="*/ 168 w 823"/>
                <a:gd name="T17" fmla="*/ 886 h 952"/>
                <a:gd name="T18" fmla="*/ 0 w 823"/>
                <a:gd name="T19" fmla="*/ 952 h 9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3"/>
                <a:gd name="T31" fmla="*/ 0 h 952"/>
                <a:gd name="T32" fmla="*/ 823 w 823"/>
                <a:gd name="T33" fmla="*/ 952 h 9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3" h="952">
                  <a:moveTo>
                    <a:pt x="815" y="9"/>
                  </a:moveTo>
                  <a:lnTo>
                    <a:pt x="823" y="0"/>
                  </a:lnTo>
                  <a:lnTo>
                    <a:pt x="708" y="301"/>
                  </a:lnTo>
                  <a:lnTo>
                    <a:pt x="655" y="417"/>
                  </a:lnTo>
                  <a:lnTo>
                    <a:pt x="584" y="541"/>
                  </a:lnTo>
                  <a:lnTo>
                    <a:pt x="442" y="709"/>
                  </a:lnTo>
                  <a:lnTo>
                    <a:pt x="345" y="789"/>
                  </a:lnTo>
                  <a:lnTo>
                    <a:pt x="274" y="842"/>
                  </a:lnTo>
                  <a:lnTo>
                    <a:pt x="168" y="886"/>
                  </a:lnTo>
                  <a:lnTo>
                    <a:pt x="0" y="952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4" name="Freeform 49"/>
            <p:cNvSpPr>
              <a:spLocks/>
            </p:cNvSpPr>
            <p:nvPr/>
          </p:nvSpPr>
          <p:spPr bwMode="auto">
            <a:xfrm>
              <a:off x="5299" y="1374"/>
              <a:ext cx="319" cy="1196"/>
            </a:xfrm>
            <a:custGeom>
              <a:avLst/>
              <a:gdLst>
                <a:gd name="T0" fmla="*/ 293 w 319"/>
                <a:gd name="T1" fmla="*/ 0 h 1196"/>
                <a:gd name="T2" fmla="*/ 319 w 319"/>
                <a:gd name="T3" fmla="*/ 726 h 1196"/>
                <a:gd name="T4" fmla="*/ 284 w 319"/>
                <a:gd name="T5" fmla="*/ 912 h 1196"/>
                <a:gd name="T6" fmla="*/ 231 w 319"/>
                <a:gd name="T7" fmla="*/ 1072 h 1196"/>
                <a:gd name="T8" fmla="*/ 0 w 319"/>
                <a:gd name="T9" fmla="*/ 119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196"/>
                <a:gd name="T17" fmla="*/ 319 w 319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196">
                  <a:moveTo>
                    <a:pt x="293" y="0"/>
                  </a:moveTo>
                  <a:lnTo>
                    <a:pt x="319" y="726"/>
                  </a:lnTo>
                  <a:lnTo>
                    <a:pt x="284" y="912"/>
                  </a:lnTo>
                  <a:lnTo>
                    <a:pt x="231" y="1072"/>
                  </a:lnTo>
                  <a:lnTo>
                    <a:pt x="0" y="1196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5" name="Freeform 50"/>
            <p:cNvSpPr>
              <a:spLocks/>
            </p:cNvSpPr>
            <p:nvPr/>
          </p:nvSpPr>
          <p:spPr bwMode="auto">
            <a:xfrm>
              <a:off x="5424" y="2416"/>
              <a:ext cx="256" cy="488"/>
            </a:xfrm>
            <a:custGeom>
              <a:avLst/>
              <a:gdLst>
                <a:gd name="T0" fmla="*/ 256 w 256"/>
                <a:gd name="T1" fmla="*/ 0 h 488"/>
                <a:gd name="T2" fmla="*/ 216 w 256"/>
                <a:gd name="T3" fmla="*/ 248 h 488"/>
                <a:gd name="T4" fmla="*/ 136 w 256"/>
                <a:gd name="T5" fmla="*/ 400 h 488"/>
                <a:gd name="T6" fmla="*/ 0 w 25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488"/>
                <a:gd name="T14" fmla="*/ 256 w 25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488">
                  <a:moveTo>
                    <a:pt x="256" y="0"/>
                  </a:moveTo>
                  <a:lnTo>
                    <a:pt x="216" y="248"/>
                  </a:lnTo>
                  <a:lnTo>
                    <a:pt x="136" y="400"/>
                  </a:lnTo>
                  <a:lnTo>
                    <a:pt x="0" y="48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6" name="Freeform 51"/>
            <p:cNvSpPr>
              <a:spLocks/>
            </p:cNvSpPr>
            <p:nvPr/>
          </p:nvSpPr>
          <p:spPr bwMode="auto">
            <a:xfrm>
              <a:off x="5248" y="2344"/>
              <a:ext cx="424" cy="208"/>
            </a:xfrm>
            <a:custGeom>
              <a:avLst/>
              <a:gdLst>
                <a:gd name="T0" fmla="*/ 424 w 424"/>
                <a:gd name="T1" fmla="*/ 56 h 208"/>
                <a:gd name="T2" fmla="*/ 312 w 424"/>
                <a:gd name="T3" fmla="*/ 8 h 208"/>
                <a:gd name="T4" fmla="*/ 200 w 424"/>
                <a:gd name="T5" fmla="*/ 0 h 208"/>
                <a:gd name="T6" fmla="*/ 96 w 424"/>
                <a:gd name="T7" fmla="*/ 72 h 208"/>
                <a:gd name="T8" fmla="*/ 0 w 424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"/>
                <a:gd name="T16" fmla="*/ 0 h 208"/>
                <a:gd name="T17" fmla="*/ 424 w 424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" h="208">
                  <a:moveTo>
                    <a:pt x="424" y="56"/>
                  </a:moveTo>
                  <a:lnTo>
                    <a:pt x="312" y="8"/>
                  </a:lnTo>
                  <a:lnTo>
                    <a:pt x="200" y="0"/>
                  </a:lnTo>
                  <a:lnTo>
                    <a:pt x="96" y="72"/>
                  </a:lnTo>
                  <a:lnTo>
                    <a:pt x="0" y="20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7" name="Freeform 52"/>
            <p:cNvSpPr>
              <a:spLocks/>
            </p:cNvSpPr>
            <p:nvPr/>
          </p:nvSpPr>
          <p:spPr bwMode="auto">
            <a:xfrm>
              <a:off x="4808" y="2152"/>
              <a:ext cx="856" cy="216"/>
            </a:xfrm>
            <a:custGeom>
              <a:avLst/>
              <a:gdLst>
                <a:gd name="T0" fmla="*/ 856 w 856"/>
                <a:gd name="T1" fmla="*/ 216 h 216"/>
                <a:gd name="T2" fmla="*/ 424 w 856"/>
                <a:gd name="T3" fmla="*/ 48 h 216"/>
                <a:gd name="T4" fmla="*/ 232 w 856"/>
                <a:gd name="T5" fmla="*/ 0 h 216"/>
                <a:gd name="T6" fmla="*/ 0 w 85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6"/>
                <a:gd name="T13" fmla="*/ 0 h 216"/>
                <a:gd name="T14" fmla="*/ 856 w 85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6" h="216">
                  <a:moveTo>
                    <a:pt x="856" y="216"/>
                  </a:moveTo>
                  <a:lnTo>
                    <a:pt x="424" y="48"/>
                  </a:lnTo>
                  <a:lnTo>
                    <a:pt x="232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8" name="Freeform 53"/>
            <p:cNvSpPr>
              <a:spLocks/>
            </p:cNvSpPr>
            <p:nvPr/>
          </p:nvSpPr>
          <p:spPr bwMode="auto">
            <a:xfrm>
              <a:off x="4600" y="1968"/>
              <a:ext cx="1064" cy="384"/>
            </a:xfrm>
            <a:custGeom>
              <a:avLst/>
              <a:gdLst>
                <a:gd name="T0" fmla="*/ 1064 w 1064"/>
                <a:gd name="T1" fmla="*/ 384 h 384"/>
                <a:gd name="T2" fmla="*/ 656 w 1064"/>
                <a:gd name="T3" fmla="*/ 152 h 384"/>
                <a:gd name="T4" fmla="*/ 504 w 1064"/>
                <a:gd name="T5" fmla="*/ 96 h 384"/>
                <a:gd name="T6" fmla="*/ 408 w 1064"/>
                <a:gd name="T7" fmla="*/ 72 h 384"/>
                <a:gd name="T8" fmla="*/ 256 w 1064"/>
                <a:gd name="T9" fmla="*/ 32 h 384"/>
                <a:gd name="T10" fmla="*/ 0 w 1064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4"/>
                <a:gd name="T19" fmla="*/ 0 h 384"/>
                <a:gd name="T20" fmla="*/ 1064 w 1064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4" h="384">
                  <a:moveTo>
                    <a:pt x="1064" y="384"/>
                  </a:moveTo>
                  <a:lnTo>
                    <a:pt x="656" y="152"/>
                  </a:lnTo>
                  <a:lnTo>
                    <a:pt x="504" y="96"/>
                  </a:lnTo>
                  <a:lnTo>
                    <a:pt x="408" y="72"/>
                  </a:lnTo>
                  <a:lnTo>
                    <a:pt x="256" y="32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49" name="Freeform 54"/>
            <p:cNvSpPr>
              <a:spLocks/>
            </p:cNvSpPr>
            <p:nvPr/>
          </p:nvSpPr>
          <p:spPr bwMode="auto">
            <a:xfrm>
              <a:off x="3544" y="328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50" name="Freeform 55"/>
            <p:cNvSpPr>
              <a:spLocks/>
            </p:cNvSpPr>
            <p:nvPr/>
          </p:nvSpPr>
          <p:spPr bwMode="auto">
            <a:xfrm>
              <a:off x="3552" y="3456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8451" name="Freeform 56"/>
            <p:cNvSpPr>
              <a:spLocks/>
            </p:cNvSpPr>
            <p:nvPr/>
          </p:nvSpPr>
          <p:spPr bwMode="auto">
            <a:xfrm>
              <a:off x="3552" y="3600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  <p:sp>
        <p:nvSpPr>
          <p:cNvPr id="18438" name="Freeform 61"/>
          <p:cNvSpPr>
            <a:spLocks/>
          </p:cNvSpPr>
          <p:nvPr/>
        </p:nvSpPr>
        <p:spPr bwMode="auto">
          <a:xfrm>
            <a:off x="5715000" y="1566863"/>
            <a:ext cx="747713" cy="261937"/>
          </a:xfrm>
          <a:custGeom>
            <a:avLst/>
            <a:gdLst>
              <a:gd name="T0" fmla="*/ 0 w 386"/>
              <a:gd name="T1" fmla="*/ 57 h 176"/>
              <a:gd name="T2" fmla="*/ 210 w 386"/>
              <a:gd name="T3" fmla="*/ 57 h 176"/>
              <a:gd name="T4" fmla="*/ 301 w 386"/>
              <a:gd name="T5" fmla="*/ 93 h 176"/>
              <a:gd name="T6" fmla="*/ 320 w 386"/>
              <a:gd name="T7" fmla="*/ 112 h 176"/>
              <a:gd name="T8" fmla="*/ 347 w 386"/>
              <a:gd name="T9" fmla="*/ 121 h 176"/>
              <a:gd name="T10" fmla="*/ 365 w 386"/>
              <a:gd name="T11" fmla="*/ 148 h 176"/>
              <a:gd name="T12" fmla="*/ 384 w 386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6"/>
              <a:gd name="T22" fmla="*/ 0 h 176"/>
              <a:gd name="T23" fmla="*/ 386 w 386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6" h="176">
                <a:moveTo>
                  <a:pt x="0" y="57"/>
                </a:moveTo>
                <a:cubicBezTo>
                  <a:pt x="54" y="0"/>
                  <a:pt x="142" y="40"/>
                  <a:pt x="210" y="57"/>
                </a:cubicBezTo>
                <a:cubicBezTo>
                  <a:pt x="240" y="77"/>
                  <a:pt x="268" y="82"/>
                  <a:pt x="301" y="93"/>
                </a:cubicBezTo>
                <a:cubicBezTo>
                  <a:pt x="307" y="99"/>
                  <a:pt x="312" y="107"/>
                  <a:pt x="320" y="112"/>
                </a:cubicBezTo>
                <a:cubicBezTo>
                  <a:pt x="328" y="117"/>
                  <a:pt x="340" y="115"/>
                  <a:pt x="347" y="121"/>
                </a:cubicBezTo>
                <a:cubicBezTo>
                  <a:pt x="355" y="128"/>
                  <a:pt x="358" y="140"/>
                  <a:pt x="365" y="148"/>
                </a:cubicBezTo>
                <a:cubicBezTo>
                  <a:pt x="386" y="174"/>
                  <a:pt x="384" y="155"/>
                  <a:pt x="384" y="17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4058" y="31532"/>
            <a:ext cx="6050118" cy="46166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40 – BÀI 35 : KHÁI QUÁT CHÂU MĨ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9144000" cy="3886200"/>
            <a:chOff x="48" y="846"/>
            <a:chExt cx="5613" cy="3360"/>
          </a:xfrm>
        </p:grpSpPr>
        <p:pic>
          <p:nvPicPr>
            <p:cNvPr id="19471" name="Picture 6" descr="western_canada_indian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152"/>
              <a:ext cx="3168" cy="2132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pic>
          <p:nvPicPr>
            <p:cNvPr id="19472" name="Picture 8" descr="Anh dieng"/>
            <p:cNvPicPr>
              <a:picLocks noChangeAspect="1" noChangeArrowheads="1"/>
            </p:cNvPicPr>
            <p:nvPr/>
          </p:nvPicPr>
          <p:blipFill>
            <a:blip r:embed="rId4">
              <a:lum bright="-6000" contrast="36000"/>
            </a:blip>
            <a:srcRect/>
            <a:stretch>
              <a:fillRect/>
            </a:stretch>
          </p:blipFill>
          <p:spPr bwMode="auto">
            <a:xfrm>
              <a:off x="3451" y="846"/>
              <a:ext cx="2210" cy="3360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8" y="3379"/>
              <a:ext cx="3264" cy="500"/>
              <a:chOff x="48" y="3379"/>
              <a:chExt cx="3264" cy="500"/>
            </a:xfrm>
          </p:grpSpPr>
          <p:sp>
            <p:nvSpPr>
              <p:cNvPr id="19474" name="AutoShape 11"/>
              <p:cNvSpPr>
                <a:spLocks noChangeArrowheads="1"/>
              </p:cNvSpPr>
              <p:nvPr/>
            </p:nvSpPr>
            <p:spPr bwMode="gray">
              <a:xfrm>
                <a:off x="48" y="3379"/>
                <a:ext cx="3264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80D4F2"/>
                  </a:gs>
                  <a:gs pos="100000">
                    <a:srgbClr val="B2E5F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19475" name="AutoShape 12"/>
              <p:cNvSpPr>
                <a:spLocks noChangeArrowheads="1"/>
              </p:cNvSpPr>
              <p:nvPr/>
            </p:nvSpPr>
            <p:spPr bwMode="gray">
              <a:xfrm>
                <a:off x="76" y="3616"/>
                <a:ext cx="3218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DE2F5"/>
                  </a:gs>
                  <a:gs pos="100000">
                    <a:srgbClr val="D5F0F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19476" name="AutoShape 13"/>
              <p:cNvSpPr>
                <a:spLocks noChangeArrowheads="1"/>
              </p:cNvSpPr>
              <p:nvPr/>
            </p:nvSpPr>
            <p:spPr bwMode="gray">
              <a:xfrm>
                <a:off x="76" y="3386"/>
                <a:ext cx="3218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5F1FB"/>
                  </a:gs>
                  <a:gs pos="100000">
                    <a:srgbClr val="80D4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19477" name="Text Box 14"/>
              <p:cNvSpPr txBox="1">
                <a:spLocks noChangeArrowheads="1"/>
              </p:cNvSpPr>
              <p:nvPr/>
            </p:nvSpPr>
            <p:spPr bwMode="gray">
              <a:xfrm>
                <a:off x="96" y="3418"/>
                <a:ext cx="3216" cy="4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i="1">
                    <a:latin typeface="Times New Roman" pitchFamily="18" charset="0"/>
                  </a:rPr>
                  <a:t>Người Anh-điêng phân bố khắp châu lục</a:t>
                </a:r>
              </a:p>
            </p:txBody>
          </p:sp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2000" y="3886200"/>
            <a:ext cx="8334375" cy="2735263"/>
            <a:chOff x="30" y="756"/>
            <a:chExt cx="5643" cy="3506"/>
          </a:xfrm>
        </p:grpSpPr>
        <p:pic>
          <p:nvPicPr>
            <p:cNvPr id="19460" name="Picture 26" descr="indians-painti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82" y="898"/>
              <a:ext cx="2160" cy="1557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19461" name="Picture 27" descr="shuar_m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73" y="886"/>
              <a:ext cx="2280" cy="1557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19462" name="Picture 28" descr="mayre34b-tm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85" y="2571"/>
              <a:ext cx="2268" cy="1560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19463" name="Picture 29" descr="ca_IndiansHuntingTheBison"/>
            <p:cNvPicPr>
              <a:picLocks noChangeAspect="1" noChangeArrowheads="1"/>
            </p:cNvPicPr>
            <p:nvPr/>
          </p:nvPicPr>
          <p:blipFill>
            <a:blip r:embed="rId8"/>
            <a:srcRect l="1778" t="2260" r="2222" b="14124"/>
            <a:stretch>
              <a:fillRect/>
            </a:stretch>
          </p:blipFill>
          <p:spPr bwMode="auto">
            <a:xfrm>
              <a:off x="998" y="2578"/>
              <a:ext cx="2152" cy="1550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30" y="844"/>
              <a:ext cx="877" cy="3276"/>
              <a:chOff x="-154" y="844"/>
              <a:chExt cx="877" cy="3276"/>
            </a:xfrm>
          </p:grpSpPr>
          <p:sp>
            <p:nvSpPr>
              <p:cNvPr id="19467" name="AutoShape 31"/>
              <p:cNvSpPr>
                <a:spLocks noChangeArrowheads="1"/>
              </p:cNvSpPr>
              <p:nvPr/>
            </p:nvSpPr>
            <p:spPr bwMode="gray">
              <a:xfrm>
                <a:off x="-144" y="864"/>
                <a:ext cx="816" cy="32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80D4F2"/>
                  </a:gs>
                  <a:gs pos="100000">
                    <a:srgbClr val="B2E5F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19468" name="AutoShape 32"/>
              <p:cNvSpPr>
                <a:spLocks noChangeArrowheads="1"/>
              </p:cNvSpPr>
              <p:nvPr/>
            </p:nvSpPr>
            <p:spPr bwMode="gray">
              <a:xfrm>
                <a:off x="-131" y="3632"/>
                <a:ext cx="803" cy="4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DE2F5"/>
                  </a:gs>
                  <a:gs pos="100000">
                    <a:srgbClr val="D5F0F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19469" name="AutoShape 33"/>
              <p:cNvSpPr>
                <a:spLocks noChangeArrowheads="1"/>
              </p:cNvSpPr>
              <p:nvPr/>
            </p:nvSpPr>
            <p:spPr bwMode="gray">
              <a:xfrm>
                <a:off x="-154" y="844"/>
                <a:ext cx="834" cy="4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5F1FB"/>
                  </a:gs>
                  <a:gs pos="100000">
                    <a:srgbClr val="80D4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19470" name="Text Box 34"/>
              <p:cNvSpPr txBox="1">
                <a:spLocks noChangeArrowheads="1"/>
              </p:cNvSpPr>
              <p:nvPr/>
            </p:nvSpPr>
            <p:spPr bwMode="gray">
              <a:xfrm>
                <a:off x="-59" y="1023"/>
                <a:ext cx="782" cy="29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b="1" i="1">
                    <a:latin typeface="Times New Roman" pitchFamily="18" charset="0"/>
                  </a:rPr>
                  <a:t>Một số hình ảnh về hoạt động kinh tế của người Anh-điêng</a:t>
                </a:r>
              </a:p>
            </p:txBody>
          </p:sp>
        </p:grpSp>
        <p:sp>
          <p:nvSpPr>
            <p:cNvPr id="19465" name="Freeform 35"/>
            <p:cNvSpPr>
              <a:spLocks/>
            </p:cNvSpPr>
            <p:nvPr/>
          </p:nvSpPr>
          <p:spPr bwMode="gray">
            <a:xfrm>
              <a:off x="873" y="3534"/>
              <a:ext cx="640" cy="728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F4DF"/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9466" name="Freeform 36"/>
            <p:cNvSpPr>
              <a:spLocks/>
            </p:cNvSpPr>
            <p:nvPr/>
          </p:nvSpPr>
          <p:spPr bwMode="gray">
            <a:xfrm rot="10800000">
              <a:off x="5033" y="756"/>
              <a:ext cx="640" cy="728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F4DF"/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pic>
        <p:nvPicPr>
          <p:cNvPr id="20483" name="Picture 4" descr="0516412671"/>
          <p:cNvPicPr>
            <a:picLocks noChangeAspect="1" noChangeArrowheads="1"/>
          </p:cNvPicPr>
          <p:nvPr/>
        </p:nvPicPr>
        <p:blipFill>
          <a:blip r:embed="rId2"/>
          <a:srcRect l="7143" t="16667" r="7143"/>
          <a:stretch>
            <a:fillRect/>
          </a:stretch>
        </p:blipFill>
        <p:spPr bwMode="auto">
          <a:xfrm>
            <a:off x="0" y="381000"/>
            <a:ext cx="4495800" cy="2590800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0484" name="Picture 5" descr="eski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495800" cy="2590800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50875"/>
            <a:chOff x="1209" y="3198"/>
            <a:chExt cx="3360" cy="323"/>
          </a:xfrm>
        </p:grpSpPr>
        <p:sp>
          <p:nvSpPr>
            <p:cNvPr id="20498" name="AutoShape 7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D5C8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0499" name="AutoShape 8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E3DBF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0500" name="AutoShape 9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BBAF1"/>
                </a:gs>
                <a:gs pos="100000">
                  <a:srgbClr val="A080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0501" name="Text Box 10"/>
            <p:cNvSpPr txBox="1">
              <a:spLocks noChangeArrowheads="1"/>
            </p:cNvSpPr>
            <p:nvPr/>
          </p:nvSpPr>
          <p:spPr bwMode="gray">
            <a:xfrm>
              <a:off x="1785" y="3236"/>
              <a:ext cx="2016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</a:rPr>
                <a:t>Người E-xki-mô sống ven Bắc Băng Dương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2971800"/>
            <a:ext cx="9067800" cy="3886200"/>
            <a:chOff x="90" y="765"/>
            <a:chExt cx="5622" cy="3497"/>
          </a:xfrm>
        </p:grpSpPr>
        <p:pic>
          <p:nvPicPr>
            <p:cNvPr id="20487" name="Picture 12" descr="eskimo_fish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27" y="869"/>
              <a:ext cx="2112" cy="1594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0488" name="Picture 13" descr="eskimo_fishing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" y="894"/>
              <a:ext cx="2018" cy="1554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0489" name="Picture 14" descr="exkimo caribou_hu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82" y="2606"/>
              <a:ext cx="2016" cy="1530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0490" name="Picture 15" descr="exkimo STONEPOINT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27" y="2608"/>
              <a:ext cx="2112" cy="1525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0" y="844"/>
              <a:ext cx="834" cy="3276"/>
              <a:chOff x="-154" y="844"/>
              <a:chExt cx="834" cy="3276"/>
            </a:xfrm>
          </p:grpSpPr>
          <p:sp>
            <p:nvSpPr>
              <p:cNvPr id="20494" name="AutoShape 17"/>
              <p:cNvSpPr>
                <a:spLocks noChangeArrowheads="1"/>
              </p:cNvSpPr>
              <p:nvPr/>
            </p:nvSpPr>
            <p:spPr bwMode="gray">
              <a:xfrm>
                <a:off x="-144" y="864"/>
                <a:ext cx="816" cy="32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80D4F2"/>
                  </a:gs>
                  <a:gs pos="100000">
                    <a:srgbClr val="B2E5F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0495" name="AutoShape 18"/>
              <p:cNvSpPr>
                <a:spLocks noChangeArrowheads="1"/>
              </p:cNvSpPr>
              <p:nvPr/>
            </p:nvSpPr>
            <p:spPr bwMode="gray">
              <a:xfrm>
                <a:off x="-131" y="3632"/>
                <a:ext cx="803" cy="4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DE2F5"/>
                  </a:gs>
                  <a:gs pos="100000">
                    <a:srgbClr val="D5F0F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0496" name="AutoShape 19"/>
              <p:cNvSpPr>
                <a:spLocks noChangeArrowheads="1"/>
              </p:cNvSpPr>
              <p:nvPr/>
            </p:nvSpPr>
            <p:spPr bwMode="gray">
              <a:xfrm>
                <a:off x="-154" y="844"/>
                <a:ext cx="834" cy="4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5F1FB"/>
                  </a:gs>
                  <a:gs pos="100000">
                    <a:srgbClr val="80D4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0497" name="Text Box 20"/>
              <p:cNvSpPr txBox="1">
                <a:spLocks noChangeArrowheads="1"/>
              </p:cNvSpPr>
              <p:nvPr/>
            </p:nvSpPr>
            <p:spPr bwMode="gray">
              <a:xfrm>
                <a:off x="-59" y="1023"/>
                <a:ext cx="609" cy="28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 b="1" i="1">
                    <a:latin typeface="Times New Roman" pitchFamily="18" charset="0"/>
                  </a:rPr>
                  <a:t>Một số hình ảnh về hoạt động kinh tế của người E-xki-mô</a:t>
                </a:r>
              </a:p>
            </p:txBody>
          </p:sp>
        </p:grpSp>
        <p:sp>
          <p:nvSpPr>
            <p:cNvPr id="20492" name="Freeform 21"/>
            <p:cNvSpPr>
              <a:spLocks/>
            </p:cNvSpPr>
            <p:nvPr/>
          </p:nvSpPr>
          <p:spPr bwMode="gray">
            <a:xfrm>
              <a:off x="1200" y="3534"/>
              <a:ext cx="640" cy="728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F4DF"/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0493" name="Freeform 22"/>
            <p:cNvSpPr>
              <a:spLocks/>
            </p:cNvSpPr>
            <p:nvPr/>
          </p:nvSpPr>
          <p:spPr bwMode="gray">
            <a:xfrm rot="10800000">
              <a:off x="5072" y="765"/>
              <a:ext cx="640" cy="728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F4DF"/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62000" y="1676400"/>
            <a:ext cx="7620000" cy="5181600"/>
            <a:chOff x="480" y="1056"/>
            <a:chExt cx="4800" cy="3264"/>
          </a:xfrm>
        </p:grpSpPr>
        <p:pic>
          <p:nvPicPr>
            <p:cNvPr id="21523" name="Picture 4" descr="chichen2"/>
            <p:cNvPicPr>
              <a:picLocks noChangeAspect="1" noChangeArrowheads="1"/>
            </p:cNvPicPr>
            <p:nvPr/>
          </p:nvPicPr>
          <p:blipFill>
            <a:blip r:embed="rId2"/>
            <a:srcRect l="1778" t="3183" r="2144" b="2434"/>
            <a:stretch>
              <a:fillRect/>
            </a:stretch>
          </p:blipFill>
          <p:spPr bwMode="auto">
            <a:xfrm>
              <a:off x="528" y="1056"/>
              <a:ext cx="4704" cy="2926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80" y="3998"/>
              <a:ext cx="4800" cy="322"/>
              <a:chOff x="1200" y="1800"/>
              <a:chExt cx="3360" cy="333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440" y="1800"/>
                <a:ext cx="336" cy="333"/>
                <a:chOff x="1289" y="582"/>
                <a:chExt cx="668" cy="668"/>
              </a:xfrm>
            </p:grpSpPr>
            <p:sp>
              <p:nvSpPr>
                <p:cNvPr id="21532" name="Oval 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vi-VN">
                    <a:latin typeface="Calibri" pitchFamily="34" charset="0"/>
                  </a:endParaRPr>
                </a:p>
              </p:txBody>
            </p:sp>
            <p:sp>
              <p:nvSpPr>
                <p:cNvPr id="21533" name="Oval 1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vi-VN">
                    <a:latin typeface="Calibri" pitchFamily="34" charset="0"/>
                  </a:endParaRPr>
                </a:p>
              </p:txBody>
            </p:sp>
            <p:sp>
              <p:nvSpPr>
                <p:cNvPr id="21534" name="Oval 1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vi-VN">
                    <a:latin typeface="Calibri" pitchFamily="34" charset="0"/>
                  </a:endParaRPr>
                </a:p>
              </p:txBody>
            </p:sp>
            <p:sp>
              <p:nvSpPr>
                <p:cNvPr id="21535" name="Oval 1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vi-VN">
                    <a:latin typeface="Calibri" pitchFamily="34" charset="0"/>
                  </a:endParaRPr>
                </a:p>
              </p:txBody>
            </p:sp>
            <p:sp>
              <p:nvSpPr>
                <p:cNvPr id="21536" name="Oval 1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0" hangingPunct="0"/>
                  <a:endParaRPr lang="vi-VN">
                    <a:latin typeface="Calibri" pitchFamily="34" charset="0"/>
                  </a:endParaRPr>
                </a:p>
              </p:txBody>
            </p:sp>
          </p:grpSp>
          <p:sp>
            <p:nvSpPr>
              <p:cNvPr id="21527" name="Text Box 14"/>
              <p:cNvSpPr txBox="1">
                <a:spLocks noChangeArrowheads="1"/>
              </p:cNvSpPr>
              <p:nvPr/>
            </p:nvSpPr>
            <p:spPr bwMode="gray">
              <a:xfrm>
                <a:off x="1488" y="1808"/>
                <a:ext cx="240" cy="2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1528" name="AutoShape 15"/>
              <p:cNvSpPr>
                <a:spLocks noChangeArrowheads="1"/>
              </p:cNvSpPr>
              <p:nvPr/>
            </p:nvSpPr>
            <p:spPr bwMode="gray">
              <a:xfrm>
                <a:off x="1200" y="180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5E23"/>
                  </a:gs>
                  <a:gs pos="100000">
                    <a:srgbClr val="F1B19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29" name="AutoShape 16"/>
              <p:cNvSpPr>
                <a:spLocks noChangeArrowheads="1"/>
              </p:cNvSpPr>
              <p:nvPr/>
            </p:nvSpPr>
            <p:spPr bwMode="gray">
              <a:xfrm>
                <a:off x="1229" y="204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0AB8C"/>
                  </a:gs>
                  <a:gs pos="100000">
                    <a:srgbClr val="F7D1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30" name="AutoShape 17"/>
              <p:cNvSpPr>
                <a:spLocks noChangeArrowheads="1"/>
              </p:cNvSpPr>
              <p:nvPr/>
            </p:nvSpPr>
            <p:spPr bwMode="gray">
              <a:xfrm>
                <a:off x="1229" y="181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AD2C0"/>
                  </a:gs>
                  <a:gs pos="100000">
                    <a:srgbClr val="F1794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31" name="Text Box 18"/>
              <p:cNvSpPr txBox="1">
                <a:spLocks noChangeArrowheads="1"/>
              </p:cNvSpPr>
              <p:nvPr/>
            </p:nvSpPr>
            <p:spPr bwMode="gray">
              <a:xfrm>
                <a:off x="1776" y="1846"/>
                <a:ext cx="2016" cy="2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vi-VN" b="1" i="1">
                  <a:latin typeface="Calibri" pitchFamily="34" charset="0"/>
                </a:endParaRPr>
              </a:p>
            </p:txBody>
          </p:sp>
        </p:grpSp>
        <p:sp>
          <p:nvSpPr>
            <p:cNvPr id="21525" name="Text Box 19"/>
            <p:cNvSpPr txBox="1">
              <a:spLocks noChangeArrowheads="1"/>
            </p:cNvSpPr>
            <p:nvPr/>
          </p:nvSpPr>
          <p:spPr bwMode="auto">
            <a:xfrm>
              <a:off x="1056" y="4017"/>
              <a:ext cx="37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</a:rPr>
                <a:t>Sơ đồ quang cảnh một thành phố của bộ lạc Mai-a</a:t>
              </a:r>
            </a:p>
          </p:txBody>
        </p:sp>
      </p:grpSp>
      <p:sp>
        <p:nvSpPr>
          <p:cNvPr id="21507" name="Rectangle 21"/>
          <p:cNvSpPr>
            <a:spLocks noChangeArrowheads="1"/>
          </p:cNvSpPr>
          <p:nvPr/>
        </p:nvSpPr>
        <p:spPr bwMode="auto">
          <a:xfrm>
            <a:off x="0" y="0"/>
            <a:ext cx="7450138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Calibri" pitchFamily="34" charset="0"/>
              </a:rPr>
              <a:t>Các nền văn hoá của các bộ lạc cổ Mai-a, A-xơ-tếch, In-ca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81000" y="2057400"/>
            <a:ext cx="8763000" cy="4468813"/>
            <a:chOff x="144" y="864"/>
            <a:chExt cx="5520" cy="2564"/>
          </a:xfrm>
        </p:grpSpPr>
        <p:pic>
          <p:nvPicPr>
            <p:cNvPr id="21509" name="Picture 22" descr="Inca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864"/>
              <a:ext cx="2688" cy="2016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44" y="2979"/>
              <a:ext cx="5520" cy="449"/>
              <a:chOff x="1200" y="1800"/>
              <a:chExt cx="3360" cy="449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1440" y="1800"/>
                <a:ext cx="336" cy="333"/>
                <a:chOff x="1289" y="582"/>
                <a:chExt cx="668" cy="668"/>
              </a:xfrm>
            </p:grpSpPr>
            <p:sp>
              <p:nvSpPr>
                <p:cNvPr id="21518" name="Oval 25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vi-VN">
                    <a:latin typeface="Calibri" pitchFamily="34" charset="0"/>
                  </a:endParaRPr>
                </a:p>
              </p:txBody>
            </p:sp>
            <p:sp>
              <p:nvSpPr>
                <p:cNvPr id="21519" name="Oval 26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vi-VN">
                    <a:latin typeface="Calibri" pitchFamily="34" charset="0"/>
                  </a:endParaRPr>
                </a:p>
              </p:txBody>
            </p:sp>
            <p:sp>
              <p:nvSpPr>
                <p:cNvPr id="21520" name="Oval 27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vi-VN">
                    <a:latin typeface="Calibri" pitchFamily="34" charset="0"/>
                  </a:endParaRPr>
                </a:p>
              </p:txBody>
            </p:sp>
            <p:sp>
              <p:nvSpPr>
                <p:cNvPr id="21521" name="Oval 28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vi-VN">
                    <a:latin typeface="Calibri" pitchFamily="34" charset="0"/>
                  </a:endParaRPr>
                </a:p>
              </p:txBody>
            </p:sp>
            <p:sp>
              <p:nvSpPr>
                <p:cNvPr id="21522" name="Oval 29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0" hangingPunct="0"/>
                  <a:endParaRPr lang="vi-VN">
                    <a:latin typeface="Calibri" pitchFamily="34" charset="0"/>
                  </a:endParaRPr>
                </a:p>
              </p:txBody>
            </p:sp>
          </p:grpSp>
          <p:sp>
            <p:nvSpPr>
              <p:cNvPr id="21513" name="Text Box 30"/>
              <p:cNvSpPr txBox="1">
                <a:spLocks noChangeArrowheads="1"/>
              </p:cNvSpPr>
              <p:nvPr/>
            </p:nvSpPr>
            <p:spPr bwMode="gray">
              <a:xfrm>
                <a:off x="1488" y="1808"/>
                <a:ext cx="240" cy="2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1514" name="AutoShape 31"/>
              <p:cNvSpPr>
                <a:spLocks noChangeArrowheads="1"/>
              </p:cNvSpPr>
              <p:nvPr/>
            </p:nvSpPr>
            <p:spPr bwMode="gray">
              <a:xfrm>
                <a:off x="1200" y="180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5E23"/>
                  </a:gs>
                  <a:gs pos="100000">
                    <a:srgbClr val="F1B19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15" name="AutoShape 32"/>
              <p:cNvSpPr>
                <a:spLocks noChangeArrowheads="1"/>
              </p:cNvSpPr>
              <p:nvPr/>
            </p:nvSpPr>
            <p:spPr bwMode="gray">
              <a:xfrm>
                <a:off x="1229" y="204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0AB8C"/>
                  </a:gs>
                  <a:gs pos="100000">
                    <a:srgbClr val="F7D1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16" name="AutoShape 33"/>
              <p:cNvSpPr>
                <a:spLocks noChangeArrowheads="1"/>
              </p:cNvSpPr>
              <p:nvPr/>
            </p:nvSpPr>
            <p:spPr bwMode="gray">
              <a:xfrm>
                <a:off x="1229" y="181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AD2C0"/>
                  </a:gs>
                  <a:gs pos="100000">
                    <a:srgbClr val="F1794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17" name="Text Box 34"/>
              <p:cNvSpPr txBox="1">
                <a:spLocks noChangeArrowheads="1"/>
              </p:cNvSpPr>
              <p:nvPr/>
            </p:nvSpPr>
            <p:spPr bwMode="gray">
              <a:xfrm>
                <a:off x="1776" y="1846"/>
                <a:ext cx="2016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i="1">
                    <a:solidFill>
                      <a:srgbClr val="0000FF"/>
                    </a:solidFill>
                    <a:latin typeface="Times New Roman" pitchFamily="18" charset="0"/>
                  </a:rPr>
                  <a:t>Một số công trình kiến trúc của người Mai-a (Khu vực Trung Mỹ)</a:t>
                </a:r>
              </a:p>
            </p:txBody>
          </p:sp>
        </p:grpSp>
        <p:pic>
          <p:nvPicPr>
            <p:cNvPr id="21511" name="Picture 35" descr="may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864"/>
              <a:ext cx="2688" cy="2016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228600"/>
            <a:ext cx="8991600" cy="6577013"/>
            <a:chOff x="528" y="864"/>
            <a:chExt cx="4752" cy="3423"/>
          </a:xfrm>
        </p:grpSpPr>
        <p:pic>
          <p:nvPicPr>
            <p:cNvPr id="22531" name="Picture 4" descr="maybl05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" y="885"/>
              <a:ext cx="2031" cy="1488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pic>
          <p:nvPicPr>
            <p:cNvPr id="22532" name="Picture 5" descr="maybl06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26" y="864"/>
              <a:ext cx="2373" cy="1500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pic>
          <p:nvPicPr>
            <p:cNvPr id="22533" name="Picture 6" descr="maybl13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" y="2514"/>
              <a:ext cx="2064" cy="1384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pic>
          <p:nvPicPr>
            <p:cNvPr id="22534" name="Picture 7" descr="maybl12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5" y="2505"/>
              <a:ext cx="2373" cy="1390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28" y="3961"/>
              <a:ext cx="4752" cy="326"/>
              <a:chOff x="528" y="3961"/>
              <a:chExt cx="4752" cy="326"/>
            </a:xfrm>
          </p:grpSpPr>
          <p:sp>
            <p:nvSpPr>
              <p:cNvPr id="22536" name="AutoShape 15"/>
              <p:cNvSpPr>
                <a:spLocks noChangeArrowheads="1"/>
              </p:cNvSpPr>
              <p:nvPr/>
            </p:nvSpPr>
            <p:spPr bwMode="gray">
              <a:xfrm>
                <a:off x="528" y="3961"/>
                <a:ext cx="475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2537" name="AutoShape 16"/>
              <p:cNvSpPr>
                <a:spLocks noChangeArrowheads="1"/>
              </p:cNvSpPr>
              <p:nvPr/>
            </p:nvSpPr>
            <p:spPr bwMode="gray">
              <a:xfrm>
                <a:off x="569" y="4198"/>
                <a:ext cx="4684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2538" name="AutoShape 17"/>
              <p:cNvSpPr>
                <a:spLocks noChangeArrowheads="1"/>
              </p:cNvSpPr>
              <p:nvPr/>
            </p:nvSpPr>
            <p:spPr bwMode="gray">
              <a:xfrm>
                <a:off x="569" y="3968"/>
                <a:ext cx="4684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2539" name="Text Box 18"/>
              <p:cNvSpPr txBox="1">
                <a:spLocks noChangeArrowheads="1"/>
              </p:cNvSpPr>
              <p:nvPr/>
            </p:nvSpPr>
            <p:spPr bwMode="gray">
              <a:xfrm>
                <a:off x="1071" y="3999"/>
                <a:ext cx="373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 b="1" i="1">
                    <a:latin typeface="Times New Roman" pitchFamily="18" charset="0"/>
                  </a:rPr>
                  <a:t>Một số công trình kiến trúc</a:t>
                </a:r>
              </a:p>
            </p:txBody>
          </p:sp>
        </p:grpSp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Tung"/>
          <p:cNvPicPr>
            <a:picLocks noChangeAspect="1" noChangeArrowheads="1"/>
          </p:cNvPicPr>
          <p:nvPr/>
        </p:nvPicPr>
        <p:blipFill>
          <a:blip r:embed="rId2"/>
          <a:srcRect l="6229" t="2832" r="6700" b="7353"/>
          <a:stretch>
            <a:fillRect/>
          </a:stretch>
        </p:blipFill>
        <p:spPr bwMode="auto">
          <a:xfrm>
            <a:off x="0" y="649288"/>
            <a:ext cx="4419600" cy="5519737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3555" name="Picture 10" descr="Tung_2"/>
          <p:cNvPicPr>
            <a:picLocks noChangeAspect="1" noChangeArrowheads="1"/>
          </p:cNvPicPr>
          <p:nvPr/>
        </p:nvPicPr>
        <p:blipFill>
          <a:blip r:embed="rId3"/>
          <a:srcRect l="1675" t="1630" r="2827"/>
          <a:stretch>
            <a:fillRect/>
          </a:stretch>
        </p:blipFill>
        <p:spPr bwMode="auto">
          <a:xfrm>
            <a:off x="4724400" y="606425"/>
            <a:ext cx="4419600" cy="5568950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60350" y="6276975"/>
            <a:ext cx="3733800" cy="914400"/>
            <a:chOff x="154" y="1808"/>
            <a:chExt cx="2352" cy="576"/>
          </a:xfrm>
        </p:grpSpPr>
        <p:sp>
          <p:nvSpPr>
            <p:cNvPr id="23562" name="AutoShape 22"/>
            <p:cNvSpPr>
              <a:spLocks noChangeArrowheads="1"/>
            </p:cNvSpPr>
            <p:nvPr/>
          </p:nvSpPr>
          <p:spPr bwMode="gray">
            <a:xfrm>
              <a:off x="192" y="1808"/>
              <a:ext cx="2304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F1B19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563" name="AutoShape 23"/>
            <p:cNvSpPr>
              <a:spLocks noChangeArrowheads="1"/>
            </p:cNvSpPr>
            <p:nvPr/>
          </p:nvSpPr>
          <p:spPr bwMode="gray">
            <a:xfrm>
              <a:off x="192" y="2016"/>
              <a:ext cx="2289" cy="1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7D1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564" name="AutoShape 24"/>
            <p:cNvSpPr>
              <a:spLocks noChangeArrowheads="1"/>
            </p:cNvSpPr>
            <p:nvPr/>
          </p:nvSpPr>
          <p:spPr bwMode="gray">
            <a:xfrm>
              <a:off x="192" y="1824"/>
              <a:ext cx="2289" cy="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AD2C0"/>
                </a:gs>
                <a:gs pos="100000">
                  <a:srgbClr val="F1794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565" name="Text Box 25"/>
            <p:cNvSpPr txBox="1">
              <a:spLocks noChangeArrowheads="1"/>
            </p:cNvSpPr>
            <p:nvPr/>
          </p:nvSpPr>
          <p:spPr bwMode="gray">
            <a:xfrm>
              <a:off x="154" y="1846"/>
              <a:ext cx="2352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</a:rPr>
                <a:t>Cổng vào đền chiến binh (Mai-a)</a:t>
              </a:r>
            </a:p>
            <a:p>
              <a:pPr algn="ctr">
                <a:spcBef>
                  <a:spcPct val="50000"/>
                </a:spcBef>
              </a:pPr>
              <a:endParaRPr lang="en-US" sz="20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6278563"/>
            <a:ext cx="4038600" cy="512762"/>
            <a:chOff x="192" y="1808"/>
            <a:chExt cx="2314" cy="323"/>
          </a:xfrm>
        </p:grpSpPr>
        <p:sp>
          <p:nvSpPr>
            <p:cNvPr id="23558" name="AutoShape 28"/>
            <p:cNvSpPr>
              <a:spLocks noChangeArrowheads="1"/>
            </p:cNvSpPr>
            <p:nvPr/>
          </p:nvSpPr>
          <p:spPr bwMode="gray">
            <a:xfrm>
              <a:off x="192" y="1808"/>
              <a:ext cx="2304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F1B19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559" name="AutoShape 29"/>
            <p:cNvSpPr>
              <a:spLocks noChangeArrowheads="1"/>
            </p:cNvSpPr>
            <p:nvPr/>
          </p:nvSpPr>
          <p:spPr bwMode="gray">
            <a:xfrm>
              <a:off x="192" y="2016"/>
              <a:ext cx="2289" cy="1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7D1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560" name="AutoShape 30"/>
            <p:cNvSpPr>
              <a:spLocks noChangeArrowheads="1"/>
            </p:cNvSpPr>
            <p:nvPr/>
          </p:nvSpPr>
          <p:spPr bwMode="gray">
            <a:xfrm>
              <a:off x="192" y="1824"/>
              <a:ext cx="2289" cy="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AD2C0"/>
                </a:gs>
                <a:gs pos="100000">
                  <a:srgbClr val="F1794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561" name="Text Box 31"/>
            <p:cNvSpPr txBox="1">
              <a:spLocks noChangeArrowheads="1"/>
            </p:cNvSpPr>
            <p:nvPr/>
          </p:nvSpPr>
          <p:spPr bwMode="gray">
            <a:xfrm>
              <a:off x="319" y="1846"/>
              <a:ext cx="21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</a:rPr>
                <a:t>Đền con báo (Mai-a)</a:t>
              </a:r>
              <a:endParaRPr lang="en-US" sz="20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9"/>
          <p:cNvSpPr txBox="1">
            <a:spLocks noChangeArrowheads="1"/>
          </p:cNvSpPr>
          <p:nvPr/>
        </p:nvSpPr>
        <p:spPr bwMode="auto">
          <a:xfrm>
            <a:off x="0" y="0"/>
            <a:ext cx="523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2. Dân cư và thành phần chủng tộc:</a:t>
            </a:r>
            <a:endParaRPr lang="en-US" sz="2400" b="1" i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0" y="2133600"/>
            <a:ext cx="3943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kỉ</a:t>
            </a:r>
            <a:r>
              <a:rPr lang="en-US" sz="2400" b="1" dirty="0" smtClean="0">
                <a:latin typeface="Times New Roman" pitchFamily="18" charset="0"/>
              </a:rPr>
              <a:t> XVI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nay </a:t>
            </a:r>
            <a:r>
              <a:rPr lang="en-US" sz="2400" b="1" dirty="0" err="1" smtClean="0">
                <a:latin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Châu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Mỹ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thay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199208" y="533400"/>
            <a:ext cx="5029200" cy="6324600"/>
            <a:chOff x="3504" y="823"/>
            <a:chExt cx="2214" cy="3476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504" y="823"/>
              <a:ext cx="2214" cy="3476"/>
              <a:chOff x="2922" y="138"/>
              <a:chExt cx="2784" cy="4393"/>
            </a:xfrm>
          </p:grpSpPr>
          <p:pic>
            <p:nvPicPr>
              <p:cNvPr id="25620" name="Picture 43" descr="hoi giang_3"/>
              <p:cNvPicPr>
                <a:picLocks noChangeAspect="1" noChangeArrowheads="1"/>
              </p:cNvPicPr>
              <p:nvPr/>
            </p:nvPicPr>
            <p:blipFill>
              <a:blip r:embed="rId3">
                <a:lum bright="-18000" contrast="36000"/>
              </a:blip>
              <a:srcRect l="1912" t="1381" r="597"/>
              <a:stretch>
                <a:fillRect/>
              </a:stretch>
            </p:blipFill>
            <p:spPr bwMode="auto">
              <a:xfrm>
                <a:off x="2976" y="138"/>
                <a:ext cx="2673" cy="3744"/>
              </a:xfrm>
              <a:prstGeom prst="rect">
                <a:avLst/>
              </a:prstGeom>
              <a:noFill/>
              <a:ln w="76200" cmpd="tri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sp>
            <p:nvSpPr>
              <p:cNvPr id="25621" name="Text Box 44"/>
              <p:cNvSpPr txBox="1">
                <a:spLocks noChangeArrowheads="1"/>
              </p:cNvSpPr>
              <p:nvPr/>
            </p:nvSpPr>
            <p:spPr bwMode="auto">
              <a:xfrm>
                <a:off x="2922" y="3972"/>
                <a:ext cx="2784" cy="559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Lược đồ các luồng nhập cư vào Châu Mĩ</a:t>
                </a:r>
              </a:p>
            </p:txBody>
          </p:sp>
        </p:grpSp>
        <p:sp>
          <p:nvSpPr>
            <p:cNvPr id="25608" name="Freeform 45"/>
            <p:cNvSpPr>
              <a:spLocks/>
            </p:cNvSpPr>
            <p:nvPr/>
          </p:nvSpPr>
          <p:spPr bwMode="auto">
            <a:xfrm>
              <a:off x="4704" y="1161"/>
              <a:ext cx="720" cy="583"/>
            </a:xfrm>
            <a:custGeom>
              <a:avLst/>
              <a:gdLst>
                <a:gd name="T0" fmla="*/ 720 w 720"/>
                <a:gd name="T1" fmla="*/ 0 h 583"/>
                <a:gd name="T2" fmla="*/ 675 w 720"/>
                <a:gd name="T3" fmla="*/ 151 h 583"/>
                <a:gd name="T4" fmla="*/ 631 w 720"/>
                <a:gd name="T5" fmla="*/ 248 h 583"/>
                <a:gd name="T6" fmla="*/ 524 w 720"/>
                <a:gd name="T7" fmla="*/ 381 h 583"/>
                <a:gd name="T8" fmla="*/ 432 w 720"/>
                <a:gd name="T9" fmla="*/ 439 h 583"/>
                <a:gd name="T10" fmla="*/ 264 w 720"/>
                <a:gd name="T11" fmla="*/ 511 h 583"/>
                <a:gd name="T12" fmla="*/ 0 w 720"/>
                <a:gd name="T13" fmla="*/ 583 h 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583"/>
                <a:gd name="T23" fmla="*/ 720 w 720"/>
                <a:gd name="T24" fmla="*/ 583 h 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583">
                  <a:moveTo>
                    <a:pt x="720" y="0"/>
                  </a:moveTo>
                  <a:lnTo>
                    <a:pt x="675" y="151"/>
                  </a:lnTo>
                  <a:lnTo>
                    <a:pt x="631" y="248"/>
                  </a:lnTo>
                  <a:lnTo>
                    <a:pt x="524" y="381"/>
                  </a:lnTo>
                  <a:lnTo>
                    <a:pt x="432" y="439"/>
                  </a:lnTo>
                  <a:lnTo>
                    <a:pt x="264" y="511"/>
                  </a:lnTo>
                  <a:lnTo>
                    <a:pt x="0" y="5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09" name="Freeform 46"/>
            <p:cNvSpPr>
              <a:spLocks/>
            </p:cNvSpPr>
            <p:nvPr/>
          </p:nvSpPr>
          <p:spPr bwMode="auto">
            <a:xfrm>
              <a:off x="4624" y="1453"/>
              <a:ext cx="693" cy="483"/>
            </a:xfrm>
            <a:custGeom>
              <a:avLst/>
              <a:gdLst>
                <a:gd name="T0" fmla="*/ 693 w 693"/>
                <a:gd name="T1" fmla="*/ 0 h 483"/>
                <a:gd name="T2" fmla="*/ 613 w 693"/>
                <a:gd name="T3" fmla="*/ 151 h 483"/>
                <a:gd name="T4" fmla="*/ 578 w 693"/>
                <a:gd name="T5" fmla="*/ 195 h 483"/>
                <a:gd name="T6" fmla="*/ 525 w 693"/>
                <a:gd name="T7" fmla="*/ 257 h 483"/>
                <a:gd name="T8" fmla="*/ 463 w 693"/>
                <a:gd name="T9" fmla="*/ 302 h 483"/>
                <a:gd name="T10" fmla="*/ 296 w 693"/>
                <a:gd name="T11" fmla="*/ 387 h 483"/>
                <a:gd name="T12" fmla="*/ 0 w 693"/>
                <a:gd name="T13" fmla="*/ 483 h 4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3"/>
                <a:gd name="T22" fmla="*/ 0 h 483"/>
                <a:gd name="T23" fmla="*/ 693 w 693"/>
                <a:gd name="T24" fmla="*/ 483 h 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3" h="483">
                  <a:moveTo>
                    <a:pt x="693" y="0"/>
                  </a:moveTo>
                  <a:lnTo>
                    <a:pt x="613" y="151"/>
                  </a:lnTo>
                  <a:lnTo>
                    <a:pt x="578" y="195"/>
                  </a:lnTo>
                  <a:lnTo>
                    <a:pt x="525" y="257"/>
                  </a:lnTo>
                  <a:lnTo>
                    <a:pt x="463" y="302"/>
                  </a:lnTo>
                  <a:lnTo>
                    <a:pt x="296" y="387"/>
                  </a:lnTo>
                  <a:lnTo>
                    <a:pt x="0" y="4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0" name="Freeform 47"/>
            <p:cNvSpPr>
              <a:spLocks/>
            </p:cNvSpPr>
            <p:nvPr/>
          </p:nvSpPr>
          <p:spPr bwMode="auto">
            <a:xfrm>
              <a:off x="3552" y="312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1" name="Freeform 48"/>
            <p:cNvSpPr>
              <a:spLocks/>
            </p:cNvSpPr>
            <p:nvPr/>
          </p:nvSpPr>
          <p:spPr bwMode="auto">
            <a:xfrm>
              <a:off x="4848" y="1400"/>
              <a:ext cx="823" cy="952"/>
            </a:xfrm>
            <a:custGeom>
              <a:avLst/>
              <a:gdLst>
                <a:gd name="T0" fmla="*/ 815 w 823"/>
                <a:gd name="T1" fmla="*/ 9 h 952"/>
                <a:gd name="T2" fmla="*/ 823 w 823"/>
                <a:gd name="T3" fmla="*/ 0 h 952"/>
                <a:gd name="T4" fmla="*/ 708 w 823"/>
                <a:gd name="T5" fmla="*/ 301 h 952"/>
                <a:gd name="T6" fmla="*/ 655 w 823"/>
                <a:gd name="T7" fmla="*/ 417 h 952"/>
                <a:gd name="T8" fmla="*/ 584 w 823"/>
                <a:gd name="T9" fmla="*/ 541 h 952"/>
                <a:gd name="T10" fmla="*/ 442 w 823"/>
                <a:gd name="T11" fmla="*/ 709 h 952"/>
                <a:gd name="T12" fmla="*/ 345 w 823"/>
                <a:gd name="T13" fmla="*/ 789 h 952"/>
                <a:gd name="T14" fmla="*/ 274 w 823"/>
                <a:gd name="T15" fmla="*/ 842 h 952"/>
                <a:gd name="T16" fmla="*/ 168 w 823"/>
                <a:gd name="T17" fmla="*/ 886 h 952"/>
                <a:gd name="T18" fmla="*/ 0 w 823"/>
                <a:gd name="T19" fmla="*/ 952 h 9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3"/>
                <a:gd name="T31" fmla="*/ 0 h 952"/>
                <a:gd name="T32" fmla="*/ 823 w 823"/>
                <a:gd name="T33" fmla="*/ 952 h 9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3" h="952">
                  <a:moveTo>
                    <a:pt x="815" y="9"/>
                  </a:moveTo>
                  <a:lnTo>
                    <a:pt x="823" y="0"/>
                  </a:lnTo>
                  <a:lnTo>
                    <a:pt x="708" y="301"/>
                  </a:lnTo>
                  <a:lnTo>
                    <a:pt x="655" y="417"/>
                  </a:lnTo>
                  <a:lnTo>
                    <a:pt x="584" y="541"/>
                  </a:lnTo>
                  <a:lnTo>
                    <a:pt x="442" y="709"/>
                  </a:lnTo>
                  <a:lnTo>
                    <a:pt x="345" y="789"/>
                  </a:lnTo>
                  <a:lnTo>
                    <a:pt x="274" y="842"/>
                  </a:lnTo>
                  <a:lnTo>
                    <a:pt x="168" y="886"/>
                  </a:lnTo>
                  <a:lnTo>
                    <a:pt x="0" y="952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2" name="Freeform 49"/>
            <p:cNvSpPr>
              <a:spLocks/>
            </p:cNvSpPr>
            <p:nvPr/>
          </p:nvSpPr>
          <p:spPr bwMode="auto">
            <a:xfrm>
              <a:off x="5299" y="1374"/>
              <a:ext cx="319" cy="1196"/>
            </a:xfrm>
            <a:custGeom>
              <a:avLst/>
              <a:gdLst>
                <a:gd name="T0" fmla="*/ 293 w 319"/>
                <a:gd name="T1" fmla="*/ 0 h 1196"/>
                <a:gd name="T2" fmla="*/ 319 w 319"/>
                <a:gd name="T3" fmla="*/ 726 h 1196"/>
                <a:gd name="T4" fmla="*/ 284 w 319"/>
                <a:gd name="T5" fmla="*/ 912 h 1196"/>
                <a:gd name="T6" fmla="*/ 231 w 319"/>
                <a:gd name="T7" fmla="*/ 1072 h 1196"/>
                <a:gd name="T8" fmla="*/ 0 w 319"/>
                <a:gd name="T9" fmla="*/ 119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196"/>
                <a:gd name="T17" fmla="*/ 319 w 319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196">
                  <a:moveTo>
                    <a:pt x="293" y="0"/>
                  </a:moveTo>
                  <a:lnTo>
                    <a:pt x="319" y="726"/>
                  </a:lnTo>
                  <a:lnTo>
                    <a:pt x="284" y="912"/>
                  </a:lnTo>
                  <a:lnTo>
                    <a:pt x="231" y="1072"/>
                  </a:lnTo>
                  <a:lnTo>
                    <a:pt x="0" y="1196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3" name="Freeform 50"/>
            <p:cNvSpPr>
              <a:spLocks/>
            </p:cNvSpPr>
            <p:nvPr/>
          </p:nvSpPr>
          <p:spPr bwMode="auto">
            <a:xfrm>
              <a:off x="5424" y="2416"/>
              <a:ext cx="256" cy="488"/>
            </a:xfrm>
            <a:custGeom>
              <a:avLst/>
              <a:gdLst>
                <a:gd name="T0" fmla="*/ 256 w 256"/>
                <a:gd name="T1" fmla="*/ 0 h 488"/>
                <a:gd name="T2" fmla="*/ 216 w 256"/>
                <a:gd name="T3" fmla="*/ 248 h 488"/>
                <a:gd name="T4" fmla="*/ 136 w 256"/>
                <a:gd name="T5" fmla="*/ 400 h 488"/>
                <a:gd name="T6" fmla="*/ 0 w 25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488"/>
                <a:gd name="T14" fmla="*/ 256 w 25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488">
                  <a:moveTo>
                    <a:pt x="256" y="0"/>
                  </a:moveTo>
                  <a:lnTo>
                    <a:pt x="216" y="248"/>
                  </a:lnTo>
                  <a:lnTo>
                    <a:pt x="136" y="400"/>
                  </a:lnTo>
                  <a:lnTo>
                    <a:pt x="0" y="48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4" name="Freeform 51"/>
            <p:cNvSpPr>
              <a:spLocks/>
            </p:cNvSpPr>
            <p:nvPr/>
          </p:nvSpPr>
          <p:spPr bwMode="auto">
            <a:xfrm>
              <a:off x="5248" y="2344"/>
              <a:ext cx="424" cy="208"/>
            </a:xfrm>
            <a:custGeom>
              <a:avLst/>
              <a:gdLst>
                <a:gd name="T0" fmla="*/ 424 w 424"/>
                <a:gd name="T1" fmla="*/ 56 h 208"/>
                <a:gd name="T2" fmla="*/ 312 w 424"/>
                <a:gd name="T3" fmla="*/ 8 h 208"/>
                <a:gd name="T4" fmla="*/ 200 w 424"/>
                <a:gd name="T5" fmla="*/ 0 h 208"/>
                <a:gd name="T6" fmla="*/ 96 w 424"/>
                <a:gd name="T7" fmla="*/ 72 h 208"/>
                <a:gd name="T8" fmla="*/ 0 w 424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"/>
                <a:gd name="T16" fmla="*/ 0 h 208"/>
                <a:gd name="T17" fmla="*/ 424 w 424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" h="208">
                  <a:moveTo>
                    <a:pt x="424" y="56"/>
                  </a:moveTo>
                  <a:lnTo>
                    <a:pt x="312" y="8"/>
                  </a:lnTo>
                  <a:lnTo>
                    <a:pt x="200" y="0"/>
                  </a:lnTo>
                  <a:lnTo>
                    <a:pt x="96" y="72"/>
                  </a:lnTo>
                  <a:lnTo>
                    <a:pt x="0" y="20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5" name="Freeform 52"/>
            <p:cNvSpPr>
              <a:spLocks/>
            </p:cNvSpPr>
            <p:nvPr/>
          </p:nvSpPr>
          <p:spPr bwMode="auto">
            <a:xfrm>
              <a:off x="4808" y="2152"/>
              <a:ext cx="856" cy="216"/>
            </a:xfrm>
            <a:custGeom>
              <a:avLst/>
              <a:gdLst>
                <a:gd name="T0" fmla="*/ 856 w 856"/>
                <a:gd name="T1" fmla="*/ 216 h 216"/>
                <a:gd name="T2" fmla="*/ 424 w 856"/>
                <a:gd name="T3" fmla="*/ 48 h 216"/>
                <a:gd name="T4" fmla="*/ 232 w 856"/>
                <a:gd name="T5" fmla="*/ 0 h 216"/>
                <a:gd name="T6" fmla="*/ 0 w 85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6"/>
                <a:gd name="T13" fmla="*/ 0 h 216"/>
                <a:gd name="T14" fmla="*/ 856 w 85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6" h="216">
                  <a:moveTo>
                    <a:pt x="856" y="216"/>
                  </a:moveTo>
                  <a:lnTo>
                    <a:pt x="424" y="48"/>
                  </a:lnTo>
                  <a:lnTo>
                    <a:pt x="232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6" name="Freeform 53"/>
            <p:cNvSpPr>
              <a:spLocks/>
            </p:cNvSpPr>
            <p:nvPr/>
          </p:nvSpPr>
          <p:spPr bwMode="auto">
            <a:xfrm>
              <a:off x="4600" y="1968"/>
              <a:ext cx="1064" cy="384"/>
            </a:xfrm>
            <a:custGeom>
              <a:avLst/>
              <a:gdLst>
                <a:gd name="T0" fmla="*/ 1064 w 1064"/>
                <a:gd name="T1" fmla="*/ 384 h 384"/>
                <a:gd name="T2" fmla="*/ 656 w 1064"/>
                <a:gd name="T3" fmla="*/ 152 h 384"/>
                <a:gd name="T4" fmla="*/ 504 w 1064"/>
                <a:gd name="T5" fmla="*/ 96 h 384"/>
                <a:gd name="T6" fmla="*/ 408 w 1064"/>
                <a:gd name="T7" fmla="*/ 72 h 384"/>
                <a:gd name="T8" fmla="*/ 256 w 1064"/>
                <a:gd name="T9" fmla="*/ 32 h 384"/>
                <a:gd name="T10" fmla="*/ 0 w 1064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4"/>
                <a:gd name="T19" fmla="*/ 0 h 384"/>
                <a:gd name="T20" fmla="*/ 1064 w 1064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4" h="384">
                  <a:moveTo>
                    <a:pt x="1064" y="384"/>
                  </a:moveTo>
                  <a:lnTo>
                    <a:pt x="656" y="152"/>
                  </a:lnTo>
                  <a:lnTo>
                    <a:pt x="504" y="96"/>
                  </a:lnTo>
                  <a:lnTo>
                    <a:pt x="408" y="72"/>
                  </a:lnTo>
                  <a:lnTo>
                    <a:pt x="256" y="32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7" name="Freeform 54"/>
            <p:cNvSpPr>
              <a:spLocks/>
            </p:cNvSpPr>
            <p:nvPr/>
          </p:nvSpPr>
          <p:spPr bwMode="auto">
            <a:xfrm>
              <a:off x="3544" y="328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8" name="Freeform 55"/>
            <p:cNvSpPr>
              <a:spLocks/>
            </p:cNvSpPr>
            <p:nvPr/>
          </p:nvSpPr>
          <p:spPr bwMode="auto">
            <a:xfrm>
              <a:off x="3552" y="3456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9" name="Freeform 56"/>
            <p:cNvSpPr>
              <a:spLocks/>
            </p:cNvSpPr>
            <p:nvPr/>
          </p:nvSpPr>
          <p:spPr bwMode="auto">
            <a:xfrm>
              <a:off x="3552" y="3600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  <p:sp>
        <p:nvSpPr>
          <p:cNvPr id="25605" name="Freeform 61"/>
          <p:cNvSpPr>
            <a:spLocks/>
          </p:cNvSpPr>
          <p:nvPr/>
        </p:nvSpPr>
        <p:spPr bwMode="auto">
          <a:xfrm>
            <a:off x="5715000" y="1566863"/>
            <a:ext cx="747713" cy="261937"/>
          </a:xfrm>
          <a:custGeom>
            <a:avLst/>
            <a:gdLst>
              <a:gd name="T0" fmla="*/ 0 w 386"/>
              <a:gd name="T1" fmla="*/ 57 h 176"/>
              <a:gd name="T2" fmla="*/ 210 w 386"/>
              <a:gd name="T3" fmla="*/ 57 h 176"/>
              <a:gd name="T4" fmla="*/ 301 w 386"/>
              <a:gd name="T5" fmla="*/ 93 h 176"/>
              <a:gd name="T6" fmla="*/ 320 w 386"/>
              <a:gd name="T7" fmla="*/ 112 h 176"/>
              <a:gd name="T8" fmla="*/ 347 w 386"/>
              <a:gd name="T9" fmla="*/ 121 h 176"/>
              <a:gd name="T10" fmla="*/ 365 w 386"/>
              <a:gd name="T11" fmla="*/ 148 h 176"/>
              <a:gd name="T12" fmla="*/ 384 w 386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6"/>
              <a:gd name="T22" fmla="*/ 0 h 176"/>
              <a:gd name="T23" fmla="*/ 386 w 386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6" h="176">
                <a:moveTo>
                  <a:pt x="0" y="57"/>
                </a:moveTo>
                <a:cubicBezTo>
                  <a:pt x="54" y="0"/>
                  <a:pt x="142" y="40"/>
                  <a:pt x="210" y="57"/>
                </a:cubicBezTo>
                <a:cubicBezTo>
                  <a:pt x="240" y="77"/>
                  <a:pt x="268" y="82"/>
                  <a:pt x="301" y="93"/>
                </a:cubicBezTo>
                <a:cubicBezTo>
                  <a:pt x="307" y="99"/>
                  <a:pt x="312" y="107"/>
                  <a:pt x="320" y="112"/>
                </a:cubicBezTo>
                <a:cubicBezTo>
                  <a:pt x="328" y="117"/>
                  <a:pt x="340" y="115"/>
                  <a:pt x="347" y="121"/>
                </a:cubicBezTo>
                <a:cubicBezTo>
                  <a:pt x="355" y="128"/>
                  <a:pt x="358" y="140"/>
                  <a:pt x="365" y="148"/>
                </a:cubicBezTo>
                <a:cubicBezTo>
                  <a:pt x="386" y="174"/>
                  <a:pt x="384" y="155"/>
                  <a:pt x="384" y="17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2133600"/>
            <a:ext cx="403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 -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TKXVI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nay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chủng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Ơ-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rô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pê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-ô-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đen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chủng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Nê-grô-ít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lai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5334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TK XVI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E-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xki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Anh-điêng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chủng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-it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Á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sang.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9"/>
          <p:cNvSpPr txBox="1">
            <a:spLocks noChangeArrowheads="1"/>
          </p:cNvSpPr>
          <p:nvPr/>
        </p:nvSpPr>
        <p:spPr bwMode="auto">
          <a:xfrm>
            <a:off x="0" y="0"/>
            <a:ext cx="523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2. Dân cư và thành phần chủng tộc:</a:t>
            </a:r>
            <a:endParaRPr lang="en-US" sz="2400" b="1" i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0" y="6858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luồng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nhập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Châu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Mỹ</a:t>
            </a:r>
            <a:r>
              <a:rPr lang="en-US" sz="2400" b="1" dirty="0" smtClean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199208" y="533400"/>
            <a:ext cx="5029200" cy="6324600"/>
            <a:chOff x="3504" y="823"/>
            <a:chExt cx="2214" cy="3476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504" y="823"/>
              <a:ext cx="2214" cy="3476"/>
              <a:chOff x="2922" y="138"/>
              <a:chExt cx="2784" cy="4393"/>
            </a:xfrm>
          </p:grpSpPr>
          <p:pic>
            <p:nvPicPr>
              <p:cNvPr id="25620" name="Picture 43" descr="hoi giang_3"/>
              <p:cNvPicPr>
                <a:picLocks noChangeAspect="1" noChangeArrowheads="1"/>
              </p:cNvPicPr>
              <p:nvPr/>
            </p:nvPicPr>
            <p:blipFill>
              <a:blip r:embed="rId3">
                <a:lum bright="-18000" contrast="36000"/>
              </a:blip>
              <a:srcRect l="1912" t="1381" r="597"/>
              <a:stretch>
                <a:fillRect/>
              </a:stretch>
            </p:blipFill>
            <p:spPr bwMode="auto">
              <a:xfrm>
                <a:off x="2976" y="138"/>
                <a:ext cx="2673" cy="3744"/>
              </a:xfrm>
              <a:prstGeom prst="rect">
                <a:avLst/>
              </a:prstGeom>
              <a:noFill/>
              <a:ln w="76200" cmpd="tri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sp>
            <p:nvSpPr>
              <p:cNvPr id="25621" name="Text Box 44"/>
              <p:cNvSpPr txBox="1">
                <a:spLocks noChangeArrowheads="1"/>
              </p:cNvSpPr>
              <p:nvPr/>
            </p:nvSpPr>
            <p:spPr bwMode="auto">
              <a:xfrm>
                <a:off x="2922" y="3972"/>
                <a:ext cx="2784" cy="559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Lược đồ các luồng nhập cư vào Châu Mĩ</a:t>
                </a:r>
              </a:p>
            </p:txBody>
          </p:sp>
        </p:grpSp>
        <p:sp>
          <p:nvSpPr>
            <p:cNvPr id="25608" name="Freeform 45"/>
            <p:cNvSpPr>
              <a:spLocks/>
            </p:cNvSpPr>
            <p:nvPr/>
          </p:nvSpPr>
          <p:spPr bwMode="auto">
            <a:xfrm>
              <a:off x="4704" y="1161"/>
              <a:ext cx="720" cy="583"/>
            </a:xfrm>
            <a:custGeom>
              <a:avLst/>
              <a:gdLst>
                <a:gd name="T0" fmla="*/ 720 w 720"/>
                <a:gd name="T1" fmla="*/ 0 h 583"/>
                <a:gd name="T2" fmla="*/ 675 w 720"/>
                <a:gd name="T3" fmla="*/ 151 h 583"/>
                <a:gd name="T4" fmla="*/ 631 w 720"/>
                <a:gd name="T5" fmla="*/ 248 h 583"/>
                <a:gd name="T6" fmla="*/ 524 w 720"/>
                <a:gd name="T7" fmla="*/ 381 h 583"/>
                <a:gd name="T8" fmla="*/ 432 w 720"/>
                <a:gd name="T9" fmla="*/ 439 h 583"/>
                <a:gd name="T10" fmla="*/ 264 w 720"/>
                <a:gd name="T11" fmla="*/ 511 h 583"/>
                <a:gd name="T12" fmla="*/ 0 w 720"/>
                <a:gd name="T13" fmla="*/ 583 h 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583"/>
                <a:gd name="T23" fmla="*/ 720 w 720"/>
                <a:gd name="T24" fmla="*/ 583 h 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583">
                  <a:moveTo>
                    <a:pt x="720" y="0"/>
                  </a:moveTo>
                  <a:lnTo>
                    <a:pt x="675" y="151"/>
                  </a:lnTo>
                  <a:lnTo>
                    <a:pt x="631" y="248"/>
                  </a:lnTo>
                  <a:lnTo>
                    <a:pt x="524" y="381"/>
                  </a:lnTo>
                  <a:lnTo>
                    <a:pt x="432" y="439"/>
                  </a:lnTo>
                  <a:lnTo>
                    <a:pt x="264" y="511"/>
                  </a:lnTo>
                  <a:lnTo>
                    <a:pt x="0" y="5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09" name="Freeform 46"/>
            <p:cNvSpPr>
              <a:spLocks/>
            </p:cNvSpPr>
            <p:nvPr/>
          </p:nvSpPr>
          <p:spPr bwMode="auto">
            <a:xfrm>
              <a:off x="4624" y="1453"/>
              <a:ext cx="693" cy="483"/>
            </a:xfrm>
            <a:custGeom>
              <a:avLst/>
              <a:gdLst>
                <a:gd name="T0" fmla="*/ 693 w 693"/>
                <a:gd name="T1" fmla="*/ 0 h 483"/>
                <a:gd name="T2" fmla="*/ 613 w 693"/>
                <a:gd name="T3" fmla="*/ 151 h 483"/>
                <a:gd name="T4" fmla="*/ 578 w 693"/>
                <a:gd name="T5" fmla="*/ 195 h 483"/>
                <a:gd name="T6" fmla="*/ 525 w 693"/>
                <a:gd name="T7" fmla="*/ 257 h 483"/>
                <a:gd name="T8" fmla="*/ 463 w 693"/>
                <a:gd name="T9" fmla="*/ 302 h 483"/>
                <a:gd name="T10" fmla="*/ 296 w 693"/>
                <a:gd name="T11" fmla="*/ 387 h 483"/>
                <a:gd name="T12" fmla="*/ 0 w 693"/>
                <a:gd name="T13" fmla="*/ 483 h 4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3"/>
                <a:gd name="T22" fmla="*/ 0 h 483"/>
                <a:gd name="T23" fmla="*/ 693 w 693"/>
                <a:gd name="T24" fmla="*/ 483 h 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3" h="483">
                  <a:moveTo>
                    <a:pt x="693" y="0"/>
                  </a:moveTo>
                  <a:lnTo>
                    <a:pt x="613" y="151"/>
                  </a:lnTo>
                  <a:lnTo>
                    <a:pt x="578" y="195"/>
                  </a:lnTo>
                  <a:lnTo>
                    <a:pt x="525" y="257"/>
                  </a:lnTo>
                  <a:lnTo>
                    <a:pt x="463" y="302"/>
                  </a:lnTo>
                  <a:lnTo>
                    <a:pt x="296" y="387"/>
                  </a:lnTo>
                  <a:lnTo>
                    <a:pt x="0" y="4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0" name="Freeform 47"/>
            <p:cNvSpPr>
              <a:spLocks/>
            </p:cNvSpPr>
            <p:nvPr/>
          </p:nvSpPr>
          <p:spPr bwMode="auto">
            <a:xfrm>
              <a:off x="3552" y="312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1" name="Freeform 48"/>
            <p:cNvSpPr>
              <a:spLocks/>
            </p:cNvSpPr>
            <p:nvPr/>
          </p:nvSpPr>
          <p:spPr bwMode="auto">
            <a:xfrm>
              <a:off x="4848" y="1400"/>
              <a:ext cx="823" cy="952"/>
            </a:xfrm>
            <a:custGeom>
              <a:avLst/>
              <a:gdLst>
                <a:gd name="T0" fmla="*/ 815 w 823"/>
                <a:gd name="T1" fmla="*/ 9 h 952"/>
                <a:gd name="T2" fmla="*/ 823 w 823"/>
                <a:gd name="T3" fmla="*/ 0 h 952"/>
                <a:gd name="T4" fmla="*/ 708 w 823"/>
                <a:gd name="T5" fmla="*/ 301 h 952"/>
                <a:gd name="T6" fmla="*/ 655 w 823"/>
                <a:gd name="T7" fmla="*/ 417 h 952"/>
                <a:gd name="T8" fmla="*/ 584 w 823"/>
                <a:gd name="T9" fmla="*/ 541 h 952"/>
                <a:gd name="T10" fmla="*/ 442 w 823"/>
                <a:gd name="T11" fmla="*/ 709 h 952"/>
                <a:gd name="T12" fmla="*/ 345 w 823"/>
                <a:gd name="T13" fmla="*/ 789 h 952"/>
                <a:gd name="T14" fmla="*/ 274 w 823"/>
                <a:gd name="T15" fmla="*/ 842 h 952"/>
                <a:gd name="T16" fmla="*/ 168 w 823"/>
                <a:gd name="T17" fmla="*/ 886 h 952"/>
                <a:gd name="T18" fmla="*/ 0 w 823"/>
                <a:gd name="T19" fmla="*/ 952 h 9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3"/>
                <a:gd name="T31" fmla="*/ 0 h 952"/>
                <a:gd name="T32" fmla="*/ 823 w 823"/>
                <a:gd name="T33" fmla="*/ 952 h 9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3" h="952">
                  <a:moveTo>
                    <a:pt x="815" y="9"/>
                  </a:moveTo>
                  <a:lnTo>
                    <a:pt x="823" y="0"/>
                  </a:lnTo>
                  <a:lnTo>
                    <a:pt x="708" y="301"/>
                  </a:lnTo>
                  <a:lnTo>
                    <a:pt x="655" y="417"/>
                  </a:lnTo>
                  <a:lnTo>
                    <a:pt x="584" y="541"/>
                  </a:lnTo>
                  <a:lnTo>
                    <a:pt x="442" y="709"/>
                  </a:lnTo>
                  <a:lnTo>
                    <a:pt x="345" y="789"/>
                  </a:lnTo>
                  <a:lnTo>
                    <a:pt x="274" y="842"/>
                  </a:lnTo>
                  <a:lnTo>
                    <a:pt x="168" y="886"/>
                  </a:lnTo>
                  <a:lnTo>
                    <a:pt x="0" y="952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2" name="Freeform 49"/>
            <p:cNvSpPr>
              <a:spLocks/>
            </p:cNvSpPr>
            <p:nvPr/>
          </p:nvSpPr>
          <p:spPr bwMode="auto">
            <a:xfrm>
              <a:off x="5299" y="1374"/>
              <a:ext cx="319" cy="1196"/>
            </a:xfrm>
            <a:custGeom>
              <a:avLst/>
              <a:gdLst>
                <a:gd name="T0" fmla="*/ 293 w 319"/>
                <a:gd name="T1" fmla="*/ 0 h 1196"/>
                <a:gd name="T2" fmla="*/ 319 w 319"/>
                <a:gd name="T3" fmla="*/ 726 h 1196"/>
                <a:gd name="T4" fmla="*/ 284 w 319"/>
                <a:gd name="T5" fmla="*/ 912 h 1196"/>
                <a:gd name="T6" fmla="*/ 231 w 319"/>
                <a:gd name="T7" fmla="*/ 1072 h 1196"/>
                <a:gd name="T8" fmla="*/ 0 w 319"/>
                <a:gd name="T9" fmla="*/ 119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196"/>
                <a:gd name="T17" fmla="*/ 319 w 319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196">
                  <a:moveTo>
                    <a:pt x="293" y="0"/>
                  </a:moveTo>
                  <a:lnTo>
                    <a:pt x="319" y="726"/>
                  </a:lnTo>
                  <a:lnTo>
                    <a:pt x="284" y="912"/>
                  </a:lnTo>
                  <a:lnTo>
                    <a:pt x="231" y="1072"/>
                  </a:lnTo>
                  <a:lnTo>
                    <a:pt x="0" y="1196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3" name="Freeform 50"/>
            <p:cNvSpPr>
              <a:spLocks/>
            </p:cNvSpPr>
            <p:nvPr/>
          </p:nvSpPr>
          <p:spPr bwMode="auto">
            <a:xfrm>
              <a:off x="5424" y="2416"/>
              <a:ext cx="256" cy="488"/>
            </a:xfrm>
            <a:custGeom>
              <a:avLst/>
              <a:gdLst>
                <a:gd name="T0" fmla="*/ 256 w 256"/>
                <a:gd name="T1" fmla="*/ 0 h 488"/>
                <a:gd name="T2" fmla="*/ 216 w 256"/>
                <a:gd name="T3" fmla="*/ 248 h 488"/>
                <a:gd name="T4" fmla="*/ 136 w 256"/>
                <a:gd name="T5" fmla="*/ 400 h 488"/>
                <a:gd name="T6" fmla="*/ 0 w 25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488"/>
                <a:gd name="T14" fmla="*/ 256 w 25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488">
                  <a:moveTo>
                    <a:pt x="256" y="0"/>
                  </a:moveTo>
                  <a:lnTo>
                    <a:pt x="216" y="248"/>
                  </a:lnTo>
                  <a:lnTo>
                    <a:pt x="136" y="400"/>
                  </a:lnTo>
                  <a:lnTo>
                    <a:pt x="0" y="48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4" name="Freeform 51"/>
            <p:cNvSpPr>
              <a:spLocks/>
            </p:cNvSpPr>
            <p:nvPr/>
          </p:nvSpPr>
          <p:spPr bwMode="auto">
            <a:xfrm>
              <a:off x="5248" y="2344"/>
              <a:ext cx="424" cy="208"/>
            </a:xfrm>
            <a:custGeom>
              <a:avLst/>
              <a:gdLst>
                <a:gd name="T0" fmla="*/ 424 w 424"/>
                <a:gd name="T1" fmla="*/ 56 h 208"/>
                <a:gd name="T2" fmla="*/ 312 w 424"/>
                <a:gd name="T3" fmla="*/ 8 h 208"/>
                <a:gd name="T4" fmla="*/ 200 w 424"/>
                <a:gd name="T5" fmla="*/ 0 h 208"/>
                <a:gd name="T6" fmla="*/ 96 w 424"/>
                <a:gd name="T7" fmla="*/ 72 h 208"/>
                <a:gd name="T8" fmla="*/ 0 w 424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"/>
                <a:gd name="T16" fmla="*/ 0 h 208"/>
                <a:gd name="T17" fmla="*/ 424 w 424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" h="208">
                  <a:moveTo>
                    <a:pt x="424" y="56"/>
                  </a:moveTo>
                  <a:lnTo>
                    <a:pt x="312" y="8"/>
                  </a:lnTo>
                  <a:lnTo>
                    <a:pt x="200" y="0"/>
                  </a:lnTo>
                  <a:lnTo>
                    <a:pt x="96" y="72"/>
                  </a:lnTo>
                  <a:lnTo>
                    <a:pt x="0" y="20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5" name="Freeform 52"/>
            <p:cNvSpPr>
              <a:spLocks/>
            </p:cNvSpPr>
            <p:nvPr/>
          </p:nvSpPr>
          <p:spPr bwMode="auto">
            <a:xfrm>
              <a:off x="4808" y="2152"/>
              <a:ext cx="856" cy="216"/>
            </a:xfrm>
            <a:custGeom>
              <a:avLst/>
              <a:gdLst>
                <a:gd name="T0" fmla="*/ 856 w 856"/>
                <a:gd name="T1" fmla="*/ 216 h 216"/>
                <a:gd name="T2" fmla="*/ 424 w 856"/>
                <a:gd name="T3" fmla="*/ 48 h 216"/>
                <a:gd name="T4" fmla="*/ 232 w 856"/>
                <a:gd name="T5" fmla="*/ 0 h 216"/>
                <a:gd name="T6" fmla="*/ 0 w 85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6"/>
                <a:gd name="T13" fmla="*/ 0 h 216"/>
                <a:gd name="T14" fmla="*/ 856 w 85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6" h="216">
                  <a:moveTo>
                    <a:pt x="856" y="216"/>
                  </a:moveTo>
                  <a:lnTo>
                    <a:pt x="424" y="48"/>
                  </a:lnTo>
                  <a:lnTo>
                    <a:pt x="232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6" name="Freeform 53"/>
            <p:cNvSpPr>
              <a:spLocks/>
            </p:cNvSpPr>
            <p:nvPr/>
          </p:nvSpPr>
          <p:spPr bwMode="auto">
            <a:xfrm>
              <a:off x="4600" y="1968"/>
              <a:ext cx="1064" cy="384"/>
            </a:xfrm>
            <a:custGeom>
              <a:avLst/>
              <a:gdLst>
                <a:gd name="T0" fmla="*/ 1064 w 1064"/>
                <a:gd name="T1" fmla="*/ 384 h 384"/>
                <a:gd name="T2" fmla="*/ 656 w 1064"/>
                <a:gd name="T3" fmla="*/ 152 h 384"/>
                <a:gd name="T4" fmla="*/ 504 w 1064"/>
                <a:gd name="T5" fmla="*/ 96 h 384"/>
                <a:gd name="T6" fmla="*/ 408 w 1064"/>
                <a:gd name="T7" fmla="*/ 72 h 384"/>
                <a:gd name="T8" fmla="*/ 256 w 1064"/>
                <a:gd name="T9" fmla="*/ 32 h 384"/>
                <a:gd name="T10" fmla="*/ 0 w 1064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4"/>
                <a:gd name="T19" fmla="*/ 0 h 384"/>
                <a:gd name="T20" fmla="*/ 1064 w 1064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4" h="384">
                  <a:moveTo>
                    <a:pt x="1064" y="384"/>
                  </a:moveTo>
                  <a:lnTo>
                    <a:pt x="656" y="152"/>
                  </a:lnTo>
                  <a:lnTo>
                    <a:pt x="504" y="96"/>
                  </a:lnTo>
                  <a:lnTo>
                    <a:pt x="408" y="72"/>
                  </a:lnTo>
                  <a:lnTo>
                    <a:pt x="256" y="32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7" name="Freeform 54"/>
            <p:cNvSpPr>
              <a:spLocks/>
            </p:cNvSpPr>
            <p:nvPr/>
          </p:nvSpPr>
          <p:spPr bwMode="auto">
            <a:xfrm>
              <a:off x="3544" y="328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8" name="Freeform 55"/>
            <p:cNvSpPr>
              <a:spLocks/>
            </p:cNvSpPr>
            <p:nvPr/>
          </p:nvSpPr>
          <p:spPr bwMode="auto">
            <a:xfrm>
              <a:off x="3552" y="3456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5619" name="Freeform 56"/>
            <p:cNvSpPr>
              <a:spLocks/>
            </p:cNvSpPr>
            <p:nvPr/>
          </p:nvSpPr>
          <p:spPr bwMode="auto">
            <a:xfrm>
              <a:off x="3552" y="3600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  <p:sp>
        <p:nvSpPr>
          <p:cNvPr id="25605" name="Freeform 61"/>
          <p:cNvSpPr>
            <a:spLocks/>
          </p:cNvSpPr>
          <p:nvPr/>
        </p:nvSpPr>
        <p:spPr bwMode="auto">
          <a:xfrm>
            <a:off x="5715000" y="1566863"/>
            <a:ext cx="747713" cy="261937"/>
          </a:xfrm>
          <a:custGeom>
            <a:avLst/>
            <a:gdLst>
              <a:gd name="T0" fmla="*/ 0 w 386"/>
              <a:gd name="T1" fmla="*/ 57 h 176"/>
              <a:gd name="T2" fmla="*/ 210 w 386"/>
              <a:gd name="T3" fmla="*/ 57 h 176"/>
              <a:gd name="T4" fmla="*/ 301 w 386"/>
              <a:gd name="T5" fmla="*/ 93 h 176"/>
              <a:gd name="T6" fmla="*/ 320 w 386"/>
              <a:gd name="T7" fmla="*/ 112 h 176"/>
              <a:gd name="T8" fmla="*/ 347 w 386"/>
              <a:gd name="T9" fmla="*/ 121 h 176"/>
              <a:gd name="T10" fmla="*/ 365 w 386"/>
              <a:gd name="T11" fmla="*/ 148 h 176"/>
              <a:gd name="T12" fmla="*/ 384 w 386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6"/>
              <a:gd name="T22" fmla="*/ 0 h 176"/>
              <a:gd name="T23" fmla="*/ 386 w 386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6" h="176">
                <a:moveTo>
                  <a:pt x="0" y="57"/>
                </a:moveTo>
                <a:cubicBezTo>
                  <a:pt x="54" y="0"/>
                  <a:pt x="142" y="40"/>
                  <a:pt x="210" y="57"/>
                </a:cubicBezTo>
                <a:cubicBezTo>
                  <a:pt x="240" y="77"/>
                  <a:pt x="268" y="82"/>
                  <a:pt x="301" y="93"/>
                </a:cubicBezTo>
                <a:cubicBezTo>
                  <a:pt x="307" y="99"/>
                  <a:pt x="312" y="107"/>
                  <a:pt x="320" y="112"/>
                </a:cubicBezTo>
                <a:cubicBezTo>
                  <a:pt x="328" y="117"/>
                  <a:pt x="340" y="115"/>
                  <a:pt x="347" y="121"/>
                </a:cubicBezTo>
                <a:cubicBezTo>
                  <a:pt x="355" y="128"/>
                  <a:pt x="358" y="140"/>
                  <a:pt x="365" y="148"/>
                </a:cubicBezTo>
                <a:cubicBezTo>
                  <a:pt x="386" y="174"/>
                  <a:pt x="384" y="155"/>
                  <a:pt x="384" y="17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43434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→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nhập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0" y="20574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luồng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nhập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vai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cộng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Châu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Mỹ</a:t>
            </a:r>
            <a:r>
              <a:rPr lang="en-US" sz="2400" b="1" dirty="0" smtClean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23" grpId="0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8"/>
          <p:cNvSpPr>
            <a:spLocks noChangeArrowheads="1"/>
          </p:cNvSpPr>
          <p:nvPr/>
        </p:nvSpPr>
        <p:spPr bwMode="auto">
          <a:xfrm>
            <a:off x="4370388" y="3246438"/>
            <a:ext cx="16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6628" name="Rectangle 193"/>
          <p:cNvSpPr>
            <a:spLocks noChangeArrowheads="1"/>
          </p:cNvSpPr>
          <p:nvPr/>
        </p:nvSpPr>
        <p:spPr bwMode="auto">
          <a:xfrm>
            <a:off x="1981200" y="1066800"/>
            <a:ext cx="5105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     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(4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phút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29" name="Rectangle 195"/>
          <p:cNvSpPr>
            <a:spLocks noChangeArrowheads="1"/>
          </p:cNvSpPr>
          <p:nvPr/>
        </p:nvSpPr>
        <p:spPr bwMode="auto">
          <a:xfrm>
            <a:off x="873380" y="2792428"/>
            <a:ext cx="708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1C1C1C"/>
                </a:solidFill>
                <a:latin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1C1C1C"/>
                </a:solidFill>
                <a:latin typeface="Times New Roman" pitchFamily="18" charset="0"/>
              </a:rPr>
              <a:t>1: </a:t>
            </a:r>
            <a:r>
              <a:rPr lang="en-US" sz="2400" b="1" dirty="0" err="1" smtClean="0">
                <a:solidFill>
                  <a:srgbClr val="1C1C1C"/>
                </a:solidFill>
                <a:latin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thích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ngôn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ngữ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cư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khu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vực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cư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khu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vực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Trung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Nam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630" name="Rectangle 196"/>
          <p:cNvSpPr>
            <a:spLocks noChangeArrowheads="1"/>
          </p:cNvSpPr>
          <p:nvPr/>
        </p:nvSpPr>
        <p:spPr bwMode="auto">
          <a:xfrm>
            <a:off x="914400" y="4338704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C1C1C"/>
                </a:solidFill>
                <a:latin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1C1C1C"/>
                </a:solidFill>
                <a:latin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1C1C1C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luồng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nhập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cư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vai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trò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trọng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cộng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cư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Châu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57200" y="1271588"/>
            <a:ext cx="8153400" cy="5586412"/>
            <a:chOff x="336" y="783"/>
            <a:chExt cx="5136" cy="3519"/>
          </a:xfrm>
        </p:grpSpPr>
        <p:pic>
          <p:nvPicPr>
            <p:cNvPr id="6152" name="Picture 3" descr="worl_ph1"/>
            <p:cNvPicPr>
              <a:picLocks noChangeAspect="1" noChangeArrowheads="1"/>
            </p:cNvPicPr>
            <p:nvPr/>
          </p:nvPicPr>
          <p:blipFill>
            <a:blip r:embed="rId2"/>
            <a:srcRect l="1070" t="1755" r="1604"/>
            <a:stretch>
              <a:fillRect/>
            </a:stretch>
          </p:blipFill>
          <p:spPr bwMode="auto">
            <a:xfrm>
              <a:off x="361" y="783"/>
              <a:ext cx="5092" cy="3138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36" y="3976"/>
              <a:ext cx="5136" cy="326"/>
              <a:chOff x="1209" y="2280"/>
              <a:chExt cx="3360" cy="326"/>
            </a:xfrm>
          </p:grpSpPr>
          <p:sp>
            <p:nvSpPr>
              <p:cNvPr id="6154" name="AutoShape 17"/>
              <p:cNvSpPr>
                <a:spLocks noChangeArrowheads="1"/>
              </p:cNvSpPr>
              <p:nvPr/>
            </p:nvSpPr>
            <p:spPr bwMode="gray">
              <a:xfrm>
                <a:off x="1209" y="228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6155" name="AutoShape 18"/>
              <p:cNvSpPr>
                <a:spLocks noChangeArrowheads="1"/>
              </p:cNvSpPr>
              <p:nvPr/>
            </p:nvSpPr>
            <p:spPr bwMode="gray">
              <a:xfrm>
                <a:off x="1238" y="251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6156" name="AutoShape 19"/>
              <p:cNvSpPr>
                <a:spLocks noChangeArrowheads="1"/>
              </p:cNvSpPr>
              <p:nvPr/>
            </p:nvSpPr>
            <p:spPr bwMode="gray">
              <a:xfrm>
                <a:off x="1238" y="228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6157" name="Text Box 20"/>
              <p:cNvSpPr txBox="1">
                <a:spLocks noChangeArrowheads="1"/>
              </p:cNvSpPr>
              <p:nvPr/>
            </p:nvSpPr>
            <p:spPr bwMode="gray">
              <a:xfrm>
                <a:off x="1785" y="2318"/>
                <a:ext cx="201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i="1">
                    <a:latin typeface="Times New Roman" pitchFamily="18" charset="0"/>
                  </a:rPr>
                  <a:t>Bản đồ tự nhiên thế giới</a:t>
                </a:r>
              </a:p>
            </p:txBody>
          </p:sp>
        </p:grpSp>
      </p:grpSp>
      <p:sp>
        <p:nvSpPr>
          <p:cNvPr id="93194" name="Line 10"/>
          <p:cNvSpPr>
            <a:spLocks noChangeShapeType="1"/>
          </p:cNvSpPr>
          <p:nvPr/>
        </p:nvSpPr>
        <p:spPr bwMode="auto">
          <a:xfrm flipH="1">
            <a:off x="2971800" y="2933700"/>
            <a:ext cx="533400" cy="1524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 flipH="1">
            <a:off x="2209800" y="3114675"/>
            <a:ext cx="685800" cy="2286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pic>
        <p:nvPicPr>
          <p:cNvPr id="93199" name="Picture 15" descr="galle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3" name="Picture 29" descr="galle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38" y="29718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12.10.1492-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Crix-tốp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Cô-Lôm-Bô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củaTrái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MĨ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animBg="1"/>
      <p:bldP spid="931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685800" y="0"/>
            <a:ext cx="396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1: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Giải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thích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tại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sao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sự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khác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nhau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về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ngôn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ngữ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giữa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dân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cư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khu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vực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Bắc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Mỹ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với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dân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cư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khu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vực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Trung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 Nam </a:t>
            </a:r>
            <a:r>
              <a:rPr lang="en-US" sz="2000" b="1" dirty="0" err="1">
                <a:solidFill>
                  <a:srgbClr val="1C1C1C"/>
                </a:solidFill>
                <a:latin typeface="Times New Roman" pitchFamily="18" charset="0"/>
              </a:rPr>
              <a:t>Mỹ</a:t>
            </a:r>
            <a:r>
              <a:rPr lang="en-US" sz="2000" b="1" dirty="0">
                <a:solidFill>
                  <a:srgbClr val="1C1C1C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648200" y="457200"/>
            <a:ext cx="4495800" cy="6248400"/>
            <a:chOff x="3504" y="823"/>
            <a:chExt cx="2214" cy="347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504" y="823"/>
              <a:ext cx="2214" cy="3476"/>
              <a:chOff x="2922" y="138"/>
              <a:chExt cx="2784" cy="4393"/>
            </a:xfrm>
          </p:grpSpPr>
          <p:pic>
            <p:nvPicPr>
              <p:cNvPr id="27667" name="Picture 34" descr="hoi giang_3"/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36000"/>
              </a:blip>
              <a:srcRect l="1912" t="1381" r="597"/>
              <a:stretch>
                <a:fillRect/>
              </a:stretch>
            </p:blipFill>
            <p:spPr bwMode="auto">
              <a:xfrm>
                <a:off x="2976" y="138"/>
                <a:ext cx="2673" cy="3744"/>
              </a:xfrm>
              <a:prstGeom prst="rect">
                <a:avLst/>
              </a:prstGeom>
              <a:noFill/>
              <a:ln w="76200" cmpd="tri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sp>
            <p:nvSpPr>
              <p:cNvPr id="27668" name="Text Box 35"/>
              <p:cNvSpPr txBox="1">
                <a:spLocks noChangeArrowheads="1"/>
              </p:cNvSpPr>
              <p:nvPr/>
            </p:nvSpPr>
            <p:spPr bwMode="auto">
              <a:xfrm>
                <a:off x="2922" y="3972"/>
                <a:ext cx="2784" cy="559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Lược đồ các luồng nhập cư vào Châu Mĩ</a:t>
                </a:r>
              </a:p>
            </p:txBody>
          </p:sp>
        </p:grpSp>
        <p:sp>
          <p:nvSpPr>
            <p:cNvPr id="27655" name="Freeform 36"/>
            <p:cNvSpPr>
              <a:spLocks/>
            </p:cNvSpPr>
            <p:nvPr/>
          </p:nvSpPr>
          <p:spPr bwMode="auto">
            <a:xfrm>
              <a:off x="4704" y="1161"/>
              <a:ext cx="720" cy="583"/>
            </a:xfrm>
            <a:custGeom>
              <a:avLst/>
              <a:gdLst>
                <a:gd name="T0" fmla="*/ 720 w 720"/>
                <a:gd name="T1" fmla="*/ 0 h 583"/>
                <a:gd name="T2" fmla="*/ 675 w 720"/>
                <a:gd name="T3" fmla="*/ 151 h 583"/>
                <a:gd name="T4" fmla="*/ 631 w 720"/>
                <a:gd name="T5" fmla="*/ 248 h 583"/>
                <a:gd name="T6" fmla="*/ 524 w 720"/>
                <a:gd name="T7" fmla="*/ 381 h 583"/>
                <a:gd name="T8" fmla="*/ 432 w 720"/>
                <a:gd name="T9" fmla="*/ 439 h 583"/>
                <a:gd name="T10" fmla="*/ 264 w 720"/>
                <a:gd name="T11" fmla="*/ 511 h 583"/>
                <a:gd name="T12" fmla="*/ 0 w 720"/>
                <a:gd name="T13" fmla="*/ 583 h 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583"/>
                <a:gd name="T23" fmla="*/ 720 w 720"/>
                <a:gd name="T24" fmla="*/ 583 h 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583">
                  <a:moveTo>
                    <a:pt x="720" y="0"/>
                  </a:moveTo>
                  <a:lnTo>
                    <a:pt x="675" y="151"/>
                  </a:lnTo>
                  <a:lnTo>
                    <a:pt x="631" y="248"/>
                  </a:lnTo>
                  <a:lnTo>
                    <a:pt x="524" y="381"/>
                  </a:lnTo>
                  <a:lnTo>
                    <a:pt x="432" y="439"/>
                  </a:lnTo>
                  <a:lnTo>
                    <a:pt x="264" y="511"/>
                  </a:lnTo>
                  <a:lnTo>
                    <a:pt x="0" y="5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56" name="Freeform 37"/>
            <p:cNvSpPr>
              <a:spLocks/>
            </p:cNvSpPr>
            <p:nvPr/>
          </p:nvSpPr>
          <p:spPr bwMode="auto">
            <a:xfrm>
              <a:off x="4624" y="1453"/>
              <a:ext cx="693" cy="483"/>
            </a:xfrm>
            <a:custGeom>
              <a:avLst/>
              <a:gdLst>
                <a:gd name="T0" fmla="*/ 693 w 693"/>
                <a:gd name="T1" fmla="*/ 0 h 483"/>
                <a:gd name="T2" fmla="*/ 613 w 693"/>
                <a:gd name="T3" fmla="*/ 151 h 483"/>
                <a:gd name="T4" fmla="*/ 578 w 693"/>
                <a:gd name="T5" fmla="*/ 195 h 483"/>
                <a:gd name="T6" fmla="*/ 525 w 693"/>
                <a:gd name="T7" fmla="*/ 257 h 483"/>
                <a:gd name="T8" fmla="*/ 463 w 693"/>
                <a:gd name="T9" fmla="*/ 302 h 483"/>
                <a:gd name="T10" fmla="*/ 296 w 693"/>
                <a:gd name="T11" fmla="*/ 387 h 483"/>
                <a:gd name="T12" fmla="*/ 0 w 693"/>
                <a:gd name="T13" fmla="*/ 483 h 4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3"/>
                <a:gd name="T22" fmla="*/ 0 h 483"/>
                <a:gd name="T23" fmla="*/ 693 w 693"/>
                <a:gd name="T24" fmla="*/ 483 h 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3" h="483">
                  <a:moveTo>
                    <a:pt x="693" y="0"/>
                  </a:moveTo>
                  <a:lnTo>
                    <a:pt x="613" y="151"/>
                  </a:lnTo>
                  <a:lnTo>
                    <a:pt x="578" y="195"/>
                  </a:lnTo>
                  <a:lnTo>
                    <a:pt x="525" y="257"/>
                  </a:lnTo>
                  <a:lnTo>
                    <a:pt x="463" y="302"/>
                  </a:lnTo>
                  <a:lnTo>
                    <a:pt x="296" y="387"/>
                  </a:lnTo>
                  <a:lnTo>
                    <a:pt x="0" y="4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57" name="Freeform 38"/>
            <p:cNvSpPr>
              <a:spLocks/>
            </p:cNvSpPr>
            <p:nvPr/>
          </p:nvSpPr>
          <p:spPr bwMode="auto">
            <a:xfrm>
              <a:off x="3552" y="312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58" name="Freeform 39"/>
            <p:cNvSpPr>
              <a:spLocks/>
            </p:cNvSpPr>
            <p:nvPr/>
          </p:nvSpPr>
          <p:spPr bwMode="auto">
            <a:xfrm>
              <a:off x="4848" y="1400"/>
              <a:ext cx="823" cy="952"/>
            </a:xfrm>
            <a:custGeom>
              <a:avLst/>
              <a:gdLst>
                <a:gd name="T0" fmla="*/ 815 w 823"/>
                <a:gd name="T1" fmla="*/ 9 h 952"/>
                <a:gd name="T2" fmla="*/ 823 w 823"/>
                <a:gd name="T3" fmla="*/ 0 h 952"/>
                <a:gd name="T4" fmla="*/ 708 w 823"/>
                <a:gd name="T5" fmla="*/ 301 h 952"/>
                <a:gd name="T6" fmla="*/ 655 w 823"/>
                <a:gd name="T7" fmla="*/ 417 h 952"/>
                <a:gd name="T8" fmla="*/ 584 w 823"/>
                <a:gd name="T9" fmla="*/ 541 h 952"/>
                <a:gd name="T10" fmla="*/ 442 w 823"/>
                <a:gd name="T11" fmla="*/ 709 h 952"/>
                <a:gd name="T12" fmla="*/ 345 w 823"/>
                <a:gd name="T13" fmla="*/ 789 h 952"/>
                <a:gd name="T14" fmla="*/ 274 w 823"/>
                <a:gd name="T15" fmla="*/ 842 h 952"/>
                <a:gd name="T16" fmla="*/ 168 w 823"/>
                <a:gd name="T17" fmla="*/ 886 h 952"/>
                <a:gd name="T18" fmla="*/ 0 w 823"/>
                <a:gd name="T19" fmla="*/ 952 h 9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3"/>
                <a:gd name="T31" fmla="*/ 0 h 952"/>
                <a:gd name="T32" fmla="*/ 823 w 823"/>
                <a:gd name="T33" fmla="*/ 952 h 9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3" h="952">
                  <a:moveTo>
                    <a:pt x="815" y="9"/>
                  </a:moveTo>
                  <a:lnTo>
                    <a:pt x="823" y="0"/>
                  </a:lnTo>
                  <a:lnTo>
                    <a:pt x="708" y="301"/>
                  </a:lnTo>
                  <a:lnTo>
                    <a:pt x="655" y="417"/>
                  </a:lnTo>
                  <a:lnTo>
                    <a:pt x="584" y="541"/>
                  </a:lnTo>
                  <a:lnTo>
                    <a:pt x="442" y="709"/>
                  </a:lnTo>
                  <a:lnTo>
                    <a:pt x="345" y="789"/>
                  </a:lnTo>
                  <a:lnTo>
                    <a:pt x="274" y="842"/>
                  </a:lnTo>
                  <a:lnTo>
                    <a:pt x="168" y="886"/>
                  </a:lnTo>
                  <a:lnTo>
                    <a:pt x="0" y="952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59" name="Freeform 40"/>
            <p:cNvSpPr>
              <a:spLocks/>
            </p:cNvSpPr>
            <p:nvPr/>
          </p:nvSpPr>
          <p:spPr bwMode="auto">
            <a:xfrm>
              <a:off x="5299" y="1374"/>
              <a:ext cx="319" cy="1196"/>
            </a:xfrm>
            <a:custGeom>
              <a:avLst/>
              <a:gdLst>
                <a:gd name="T0" fmla="*/ 293 w 319"/>
                <a:gd name="T1" fmla="*/ 0 h 1196"/>
                <a:gd name="T2" fmla="*/ 319 w 319"/>
                <a:gd name="T3" fmla="*/ 726 h 1196"/>
                <a:gd name="T4" fmla="*/ 284 w 319"/>
                <a:gd name="T5" fmla="*/ 912 h 1196"/>
                <a:gd name="T6" fmla="*/ 231 w 319"/>
                <a:gd name="T7" fmla="*/ 1072 h 1196"/>
                <a:gd name="T8" fmla="*/ 0 w 319"/>
                <a:gd name="T9" fmla="*/ 119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196"/>
                <a:gd name="T17" fmla="*/ 319 w 319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196">
                  <a:moveTo>
                    <a:pt x="293" y="0"/>
                  </a:moveTo>
                  <a:lnTo>
                    <a:pt x="319" y="726"/>
                  </a:lnTo>
                  <a:lnTo>
                    <a:pt x="284" y="912"/>
                  </a:lnTo>
                  <a:lnTo>
                    <a:pt x="231" y="1072"/>
                  </a:lnTo>
                  <a:lnTo>
                    <a:pt x="0" y="1196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60" name="Freeform 41"/>
            <p:cNvSpPr>
              <a:spLocks/>
            </p:cNvSpPr>
            <p:nvPr/>
          </p:nvSpPr>
          <p:spPr bwMode="auto">
            <a:xfrm>
              <a:off x="5424" y="2416"/>
              <a:ext cx="256" cy="488"/>
            </a:xfrm>
            <a:custGeom>
              <a:avLst/>
              <a:gdLst>
                <a:gd name="T0" fmla="*/ 256 w 256"/>
                <a:gd name="T1" fmla="*/ 0 h 488"/>
                <a:gd name="T2" fmla="*/ 216 w 256"/>
                <a:gd name="T3" fmla="*/ 248 h 488"/>
                <a:gd name="T4" fmla="*/ 136 w 256"/>
                <a:gd name="T5" fmla="*/ 400 h 488"/>
                <a:gd name="T6" fmla="*/ 0 w 25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488"/>
                <a:gd name="T14" fmla="*/ 256 w 25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488">
                  <a:moveTo>
                    <a:pt x="256" y="0"/>
                  </a:moveTo>
                  <a:lnTo>
                    <a:pt x="216" y="248"/>
                  </a:lnTo>
                  <a:lnTo>
                    <a:pt x="136" y="400"/>
                  </a:lnTo>
                  <a:lnTo>
                    <a:pt x="0" y="48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61" name="Freeform 42"/>
            <p:cNvSpPr>
              <a:spLocks/>
            </p:cNvSpPr>
            <p:nvPr/>
          </p:nvSpPr>
          <p:spPr bwMode="auto">
            <a:xfrm>
              <a:off x="5248" y="2344"/>
              <a:ext cx="424" cy="208"/>
            </a:xfrm>
            <a:custGeom>
              <a:avLst/>
              <a:gdLst>
                <a:gd name="T0" fmla="*/ 424 w 424"/>
                <a:gd name="T1" fmla="*/ 56 h 208"/>
                <a:gd name="T2" fmla="*/ 312 w 424"/>
                <a:gd name="T3" fmla="*/ 8 h 208"/>
                <a:gd name="T4" fmla="*/ 200 w 424"/>
                <a:gd name="T5" fmla="*/ 0 h 208"/>
                <a:gd name="T6" fmla="*/ 96 w 424"/>
                <a:gd name="T7" fmla="*/ 72 h 208"/>
                <a:gd name="T8" fmla="*/ 0 w 424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"/>
                <a:gd name="T16" fmla="*/ 0 h 208"/>
                <a:gd name="T17" fmla="*/ 424 w 424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" h="208">
                  <a:moveTo>
                    <a:pt x="424" y="56"/>
                  </a:moveTo>
                  <a:lnTo>
                    <a:pt x="312" y="8"/>
                  </a:lnTo>
                  <a:lnTo>
                    <a:pt x="200" y="0"/>
                  </a:lnTo>
                  <a:lnTo>
                    <a:pt x="96" y="72"/>
                  </a:lnTo>
                  <a:lnTo>
                    <a:pt x="0" y="20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62" name="Freeform 43"/>
            <p:cNvSpPr>
              <a:spLocks/>
            </p:cNvSpPr>
            <p:nvPr/>
          </p:nvSpPr>
          <p:spPr bwMode="auto">
            <a:xfrm>
              <a:off x="4808" y="2152"/>
              <a:ext cx="856" cy="216"/>
            </a:xfrm>
            <a:custGeom>
              <a:avLst/>
              <a:gdLst>
                <a:gd name="T0" fmla="*/ 856 w 856"/>
                <a:gd name="T1" fmla="*/ 216 h 216"/>
                <a:gd name="T2" fmla="*/ 424 w 856"/>
                <a:gd name="T3" fmla="*/ 48 h 216"/>
                <a:gd name="T4" fmla="*/ 232 w 856"/>
                <a:gd name="T5" fmla="*/ 0 h 216"/>
                <a:gd name="T6" fmla="*/ 0 w 85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6"/>
                <a:gd name="T13" fmla="*/ 0 h 216"/>
                <a:gd name="T14" fmla="*/ 856 w 85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6" h="216">
                  <a:moveTo>
                    <a:pt x="856" y="216"/>
                  </a:moveTo>
                  <a:lnTo>
                    <a:pt x="424" y="48"/>
                  </a:lnTo>
                  <a:lnTo>
                    <a:pt x="232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63" name="Freeform 44"/>
            <p:cNvSpPr>
              <a:spLocks/>
            </p:cNvSpPr>
            <p:nvPr/>
          </p:nvSpPr>
          <p:spPr bwMode="auto">
            <a:xfrm>
              <a:off x="4600" y="1968"/>
              <a:ext cx="1064" cy="384"/>
            </a:xfrm>
            <a:custGeom>
              <a:avLst/>
              <a:gdLst>
                <a:gd name="T0" fmla="*/ 1064 w 1064"/>
                <a:gd name="T1" fmla="*/ 384 h 384"/>
                <a:gd name="T2" fmla="*/ 656 w 1064"/>
                <a:gd name="T3" fmla="*/ 152 h 384"/>
                <a:gd name="T4" fmla="*/ 504 w 1064"/>
                <a:gd name="T5" fmla="*/ 96 h 384"/>
                <a:gd name="T6" fmla="*/ 408 w 1064"/>
                <a:gd name="T7" fmla="*/ 72 h 384"/>
                <a:gd name="T8" fmla="*/ 256 w 1064"/>
                <a:gd name="T9" fmla="*/ 32 h 384"/>
                <a:gd name="T10" fmla="*/ 0 w 1064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4"/>
                <a:gd name="T19" fmla="*/ 0 h 384"/>
                <a:gd name="T20" fmla="*/ 1064 w 1064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4" h="384">
                  <a:moveTo>
                    <a:pt x="1064" y="384"/>
                  </a:moveTo>
                  <a:lnTo>
                    <a:pt x="656" y="152"/>
                  </a:lnTo>
                  <a:lnTo>
                    <a:pt x="504" y="96"/>
                  </a:lnTo>
                  <a:lnTo>
                    <a:pt x="408" y="72"/>
                  </a:lnTo>
                  <a:lnTo>
                    <a:pt x="256" y="32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64" name="Freeform 45"/>
            <p:cNvSpPr>
              <a:spLocks/>
            </p:cNvSpPr>
            <p:nvPr/>
          </p:nvSpPr>
          <p:spPr bwMode="auto">
            <a:xfrm>
              <a:off x="3544" y="328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65" name="Freeform 46"/>
            <p:cNvSpPr>
              <a:spLocks/>
            </p:cNvSpPr>
            <p:nvPr/>
          </p:nvSpPr>
          <p:spPr bwMode="auto">
            <a:xfrm>
              <a:off x="3552" y="3456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7666" name="Freeform 47"/>
            <p:cNvSpPr>
              <a:spLocks/>
            </p:cNvSpPr>
            <p:nvPr/>
          </p:nvSpPr>
          <p:spPr bwMode="auto">
            <a:xfrm>
              <a:off x="3552" y="3600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  <p:sp>
        <p:nvSpPr>
          <p:cNvPr id="27652" name="Text Box 67"/>
          <p:cNvSpPr txBox="1">
            <a:spLocks noChangeArrowheads="1"/>
          </p:cNvSpPr>
          <p:nvPr/>
        </p:nvSpPr>
        <p:spPr bwMode="auto">
          <a:xfrm>
            <a:off x="838200" y="3962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144452" name="Rectangle 68"/>
          <p:cNvSpPr>
            <a:spLocks noChangeArrowheads="1"/>
          </p:cNvSpPr>
          <p:nvPr/>
        </p:nvSpPr>
        <p:spPr bwMode="auto">
          <a:xfrm>
            <a:off x="422040" y="2362200"/>
            <a:ext cx="4267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Ca-</a:t>
            </a:r>
            <a:r>
              <a:rPr lang="en-US" sz="2000" b="1" dirty="0" err="1">
                <a:latin typeface="Times New Roman" pitchFamily="18" charset="0"/>
              </a:rPr>
              <a:t>na</a:t>
            </a:r>
            <a:r>
              <a:rPr lang="en-US" sz="2000" b="1" dirty="0">
                <a:latin typeface="Times New Roman" pitchFamily="18" charset="0"/>
              </a:rPr>
              <a:t>-</a:t>
            </a:r>
            <a:r>
              <a:rPr lang="en-US" sz="2000" b="1" dirty="0" err="1">
                <a:latin typeface="Times New Roman" pitchFamily="18" charset="0"/>
              </a:rPr>
              <a:t>đa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</a:rPr>
              <a:t>cháu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gốc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Anh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Pháp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Đức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cổ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lô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xắc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xông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nói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tiếng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lô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xăc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xông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Mỹ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Mê</a:t>
            </a:r>
            <a:r>
              <a:rPr lang="en-US" sz="2000" b="1" dirty="0">
                <a:latin typeface="Times New Roman" pitchFamily="18" charset="0"/>
              </a:rPr>
              <a:t>-hi-</a:t>
            </a:r>
            <a:r>
              <a:rPr lang="en-US" sz="2000" b="1" dirty="0" err="1">
                <a:latin typeface="Times New Roman" pitchFamily="18" charset="0"/>
              </a:rPr>
              <a:t>cô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trở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xuống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</a:rPr>
              <a:t>cháu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gốc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Tây</a:t>
            </a:r>
            <a:r>
              <a:rPr lang="en-US" sz="2000" b="1" dirty="0">
                <a:latin typeface="Times New Roman" pitchFamily="18" charset="0"/>
              </a:rPr>
              <a:t> Ban </a:t>
            </a:r>
            <a:r>
              <a:rPr lang="en-US" sz="2000" b="1" dirty="0" err="1">
                <a:latin typeface="Times New Roman" pitchFamily="18" charset="0"/>
              </a:rPr>
              <a:t>Nha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Bồ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Đào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ngữ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</a:rPr>
              <a:t> La </a:t>
            </a:r>
            <a:r>
              <a:rPr lang="en-US" sz="2000" b="1" dirty="0" err="1">
                <a:latin typeface="Times New Roman" pitchFamily="18" charset="0"/>
              </a:rPr>
              <a:t>tinh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</a:rPr>
              <a:t> la </a:t>
            </a:r>
            <a:r>
              <a:rPr lang="en-US" sz="2000" b="1" dirty="0" err="1">
                <a:latin typeface="Times New Roman" pitchFamily="18" charset="0"/>
              </a:rPr>
              <a:t>tinh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648200" y="457200"/>
            <a:ext cx="4495800" cy="6248400"/>
            <a:chOff x="3504" y="823"/>
            <a:chExt cx="2214" cy="347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504" y="823"/>
              <a:ext cx="2214" cy="3476"/>
              <a:chOff x="2922" y="138"/>
              <a:chExt cx="2784" cy="4393"/>
            </a:xfrm>
          </p:grpSpPr>
          <p:pic>
            <p:nvPicPr>
              <p:cNvPr id="28691" name="Picture 34" descr="hoi giang_3"/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36000"/>
              </a:blip>
              <a:srcRect l="1912" t="1381" r="597"/>
              <a:stretch>
                <a:fillRect/>
              </a:stretch>
            </p:blipFill>
            <p:spPr bwMode="auto">
              <a:xfrm>
                <a:off x="2976" y="138"/>
                <a:ext cx="2673" cy="3744"/>
              </a:xfrm>
              <a:prstGeom prst="rect">
                <a:avLst/>
              </a:prstGeom>
              <a:noFill/>
              <a:ln w="76200" cmpd="tri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sp>
            <p:nvSpPr>
              <p:cNvPr id="28692" name="Text Box 35"/>
              <p:cNvSpPr txBox="1">
                <a:spLocks noChangeArrowheads="1"/>
              </p:cNvSpPr>
              <p:nvPr/>
            </p:nvSpPr>
            <p:spPr bwMode="auto">
              <a:xfrm>
                <a:off x="2922" y="3972"/>
                <a:ext cx="2784" cy="559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Lược đồ các luồng nhập cư vào Châu Mĩ</a:t>
                </a:r>
              </a:p>
            </p:txBody>
          </p:sp>
        </p:grpSp>
        <p:sp>
          <p:nvSpPr>
            <p:cNvPr id="28679" name="Freeform 36"/>
            <p:cNvSpPr>
              <a:spLocks/>
            </p:cNvSpPr>
            <p:nvPr/>
          </p:nvSpPr>
          <p:spPr bwMode="auto">
            <a:xfrm>
              <a:off x="4704" y="1161"/>
              <a:ext cx="720" cy="583"/>
            </a:xfrm>
            <a:custGeom>
              <a:avLst/>
              <a:gdLst>
                <a:gd name="T0" fmla="*/ 720 w 720"/>
                <a:gd name="T1" fmla="*/ 0 h 583"/>
                <a:gd name="T2" fmla="*/ 675 w 720"/>
                <a:gd name="T3" fmla="*/ 151 h 583"/>
                <a:gd name="T4" fmla="*/ 631 w 720"/>
                <a:gd name="T5" fmla="*/ 248 h 583"/>
                <a:gd name="T6" fmla="*/ 524 w 720"/>
                <a:gd name="T7" fmla="*/ 381 h 583"/>
                <a:gd name="T8" fmla="*/ 432 w 720"/>
                <a:gd name="T9" fmla="*/ 439 h 583"/>
                <a:gd name="T10" fmla="*/ 264 w 720"/>
                <a:gd name="T11" fmla="*/ 511 h 583"/>
                <a:gd name="T12" fmla="*/ 0 w 720"/>
                <a:gd name="T13" fmla="*/ 583 h 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583"/>
                <a:gd name="T23" fmla="*/ 720 w 720"/>
                <a:gd name="T24" fmla="*/ 583 h 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583">
                  <a:moveTo>
                    <a:pt x="720" y="0"/>
                  </a:moveTo>
                  <a:lnTo>
                    <a:pt x="675" y="151"/>
                  </a:lnTo>
                  <a:lnTo>
                    <a:pt x="631" y="248"/>
                  </a:lnTo>
                  <a:lnTo>
                    <a:pt x="524" y="381"/>
                  </a:lnTo>
                  <a:lnTo>
                    <a:pt x="432" y="439"/>
                  </a:lnTo>
                  <a:lnTo>
                    <a:pt x="264" y="511"/>
                  </a:lnTo>
                  <a:lnTo>
                    <a:pt x="0" y="5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0" name="Freeform 37"/>
            <p:cNvSpPr>
              <a:spLocks/>
            </p:cNvSpPr>
            <p:nvPr/>
          </p:nvSpPr>
          <p:spPr bwMode="auto">
            <a:xfrm>
              <a:off x="4624" y="1453"/>
              <a:ext cx="693" cy="483"/>
            </a:xfrm>
            <a:custGeom>
              <a:avLst/>
              <a:gdLst>
                <a:gd name="T0" fmla="*/ 693 w 693"/>
                <a:gd name="T1" fmla="*/ 0 h 483"/>
                <a:gd name="T2" fmla="*/ 613 w 693"/>
                <a:gd name="T3" fmla="*/ 151 h 483"/>
                <a:gd name="T4" fmla="*/ 578 w 693"/>
                <a:gd name="T5" fmla="*/ 195 h 483"/>
                <a:gd name="T6" fmla="*/ 525 w 693"/>
                <a:gd name="T7" fmla="*/ 257 h 483"/>
                <a:gd name="T8" fmla="*/ 463 w 693"/>
                <a:gd name="T9" fmla="*/ 302 h 483"/>
                <a:gd name="T10" fmla="*/ 296 w 693"/>
                <a:gd name="T11" fmla="*/ 387 h 483"/>
                <a:gd name="T12" fmla="*/ 0 w 693"/>
                <a:gd name="T13" fmla="*/ 483 h 4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3"/>
                <a:gd name="T22" fmla="*/ 0 h 483"/>
                <a:gd name="T23" fmla="*/ 693 w 693"/>
                <a:gd name="T24" fmla="*/ 483 h 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3" h="483">
                  <a:moveTo>
                    <a:pt x="693" y="0"/>
                  </a:moveTo>
                  <a:lnTo>
                    <a:pt x="613" y="151"/>
                  </a:lnTo>
                  <a:lnTo>
                    <a:pt x="578" y="195"/>
                  </a:lnTo>
                  <a:lnTo>
                    <a:pt x="525" y="257"/>
                  </a:lnTo>
                  <a:lnTo>
                    <a:pt x="463" y="302"/>
                  </a:lnTo>
                  <a:lnTo>
                    <a:pt x="296" y="387"/>
                  </a:lnTo>
                  <a:lnTo>
                    <a:pt x="0" y="48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1" name="Freeform 38"/>
            <p:cNvSpPr>
              <a:spLocks/>
            </p:cNvSpPr>
            <p:nvPr/>
          </p:nvSpPr>
          <p:spPr bwMode="auto">
            <a:xfrm>
              <a:off x="3552" y="312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2" name="Freeform 39"/>
            <p:cNvSpPr>
              <a:spLocks/>
            </p:cNvSpPr>
            <p:nvPr/>
          </p:nvSpPr>
          <p:spPr bwMode="auto">
            <a:xfrm>
              <a:off x="4848" y="1400"/>
              <a:ext cx="823" cy="952"/>
            </a:xfrm>
            <a:custGeom>
              <a:avLst/>
              <a:gdLst>
                <a:gd name="T0" fmla="*/ 815 w 823"/>
                <a:gd name="T1" fmla="*/ 9 h 952"/>
                <a:gd name="T2" fmla="*/ 823 w 823"/>
                <a:gd name="T3" fmla="*/ 0 h 952"/>
                <a:gd name="T4" fmla="*/ 708 w 823"/>
                <a:gd name="T5" fmla="*/ 301 h 952"/>
                <a:gd name="T6" fmla="*/ 655 w 823"/>
                <a:gd name="T7" fmla="*/ 417 h 952"/>
                <a:gd name="T8" fmla="*/ 584 w 823"/>
                <a:gd name="T9" fmla="*/ 541 h 952"/>
                <a:gd name="T10" fmla="*/ 442 w 823"/>
                <a:gd name="T11" fmla="*/ 709 h 952"/>
                <a:gd name="T12" fmla="*/ 345 w 823"/>
                <a:gd name="T13" fmla="*/ 789 h 952"/>
                <a:gd name="T14" fmla="*/ 274 w 823"/>
                <a:gd name="T15" fmla="*/ 842 h 952"/>
                <a:gd name="T16" fmla="*/ 168 w 823"/>
                <a:gd name="T17" fmla="*/ 886 h 952"/>
                <a:gd name="T18" fmla="*/ 0 w 823"/>
                <a:gd name="T19" fmla="*/ 952 h 9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3"/>
                <a:gd name="T31" fmla="*/ 0 h 952"/>
                <a:gd name="T32" fmla="*/ 823 w 823"/>
                <a:gd name="T33" fmla="*/ 952 h 9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3" h="952">
                  <a:moveTo>
                    <a:pt x="815" y="9"/>
                  </a:moveTo>
                  <a:lnTo>
                    <a:pt x="823" y="0"/>
                  </a:lnTo>
                  <a:lnTo>
                    <a:pt x="708" y="301"/>
                  </a:lnTo>
                  <a:lnTo>
                    <a:pt x="655" y="417"/>
                  </a:lnTo>
                  <a:lnTo>
                    <a:pt x="584" y="541"/>
                  </a:lnTo>
                  <a:lnTo>
                    <a:pt x="442" y="709"/>
                  </a:lnTo>
                  <a:lnTo>
                    <a:pt x="345" y="789"/>
                  </a:lnTo>
                  <a:lnTo>
                    <a:pt x="274" y="842"/>
                  </a:lnTo>
                  <a:lnTo>
                    <a:pt x="168" y="886"/>
                  </a:lnTo>
                  <a:lnTo>
                    <a:pt x="0" y="952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3" name="Freeform 40"/>
            <p:cNvSpPr>
              <a:spLocks/>
            </p:cNvSpPr>
            <p:nvPr/>
          </p:nvSpPr>
          <p:spPr bwMode="auto">
            <a:xfrm>
              <a:off x="5299" y="1374"/>
              <a:ext cx="319" cy="1196"/>
            </a:xfrm>
            <a:custGeom>
              <a:avLst/>
              <a:gdLst>
                <a:gd name="T0" fmla="*/ 293 w 319"/>
                <a:gd name="T1" fmla="*/ 0 h 1196"/>
                <a:gd name="T2" fmla="*/ 319 w 319"/>
                <a:gd name="T3" fmla="*/ 726 h 1196"/>
                <a:gd name="T4" fmla="*/ 284 w 319"/>
                <a:gd name="T5" fmla="*/ 912 h 1196"/>
                <a:gd name="T6" fmla="*/ 231 w 319"/>
                <a:gd name="T7" fmla="*/ 1072 h 1196"/>
                <a:gd name="T8" fmla="*/ 0 w 319"/>
                <a:gd name="T9" fmla="*/ 119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196"/>
                <a:gd name="T17" fmla="*/ 319 w 319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196">
                  <a:moveTo>
                    <a:pt x="293" y="0"/>
                  </a:moveTo>
                  <a:lnTo>
                    <a:pt x="319" y="726"/>
                  </a:lnTo>
                  <a:lnTo>
                    <a:pt x="284" y="912"/>
                  </a:lnTo>
                  <a:lnTo>
                    <a:pt x="231" y="1072"/>
                  </a:lnTo>
                  <a:lnTo>
                    <a:pt x="0" y="1196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4" name="Freeform 41"/>
            <p:cNvSpPr>
              <a:spLocks/>
            </p:cNvSpPr>
            <p:nvPr/>
          </p:nvSpPr>
          <p:spPr bwMode="auto">
            <a:xfrm>
              <a:off x="5424" y="2416"/>
              <a:ext cx="256" cy="488"/>
            </a:xfrm>
            <a:custGeom>
              <a:avLst/>
              <a:gdLst>
                <a:gd name="T0" fmla="*/ 256 w 256"/>
                <a:gd name="T1" fmla="*/ 0 h 488"/>
                <a:gd name="T2" fmla="*/ 216 w 256"/>
                <a:gd name="T3" fmla="*/ 248 h 488"/>
                <a:gd name="T4" fmla="*/ 136 w 256"/>
                <a:gd name="T5" fmla="*/ 400 h 488"/>
                <a:gd name="T6" fmla="*/ 0 w 25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488"/>
                <a:gd name="T14" fmla="*/ 256 w 25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488">
                  <a:moveTo>
                    <a:pt x="256" y="0"/>
                  </a:moveTo>
                  <a:lnTo>
                    <a:pt x="216" y="248"/>
                  </a:lnTo>
                  <a:lnTo>
                    <a:pt x="136" y="400"/>
                  </a:lnTo>
                  <a:lnTo>
                    <a:pt x="0" y="48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5" name="Freeform 42"/>
            <p:cNvSpPr>
              <a:spLocks/>
            </p:cNvSpPr>
            <p:nvPr/>
          </p:nvSpPr>
          <p:spPr bwMode="auto">
            <a:xfrm>
              <a:off x="5248" y="2344"/>
              <a:ext cx="424" cy="208"/>
            </a:xfrm>
            <a:custGeom>
              <a:avLst/>
              <a:gdLst>
                <a:gd name="T0" fmla="*/ 424 w 424"/>
                <a:gd name="T1" fmla="*/ 56 h 208"/>
                <a:gd name="T2" fmla="*/ 312 w 424"/>
                <a:gd name="T3" fmla="*/ 8 h 208"/>
                <a:gd name="T4" fmla="*/ 200 w 424"/>
                <a:gd name="T5" fmla="*/ 0 h 208"/>
                <a:gd name="T6" fmla="*/ 96 w 424"/>
                <a:gd name="T7" fmla="*/ 72 h 208"/>
                <a:gd name="T8" fmla="*/ 0 w 424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"/>
                <a:gd name="T16" fmla="*/ 0 h 208"/>
                <a:gd name="T17" fmla="*/ 424 w 424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" h="208">
                  <a:moveTo>
                    <a:pt x="424" y="56"/>
                  </a:moveTo>
                  <a:lnTo>
                    <a:pt x="312" y="8"/>
                  </a:lnTo>
                  <a:lnTo>
                    <a:pt x="200" y="0"/>
                  </a:lnTo>
                  <a:lnTo>
                    <a:pt x="96" y="72"/>
                  </a:lnTo>
                  <a:lnTo>
                    <a:pt x="0" y="208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6" name="Freeform 43"/>
            <p:cNvSpPr>
              <a:spLocks/>
            </p:cNvSpPr>
            <p:nvPr/>
          </p:nvSpPr>
          <p:spPr bwMode="auto">
            <a:xfrm>
              <a:off x="4808" y="2152"/>
              <a:ext cx="856" cy="216"/>
            </a:xfrm>
            <a:custGeom>
              <a:avLst/>
              <a:gdLst>
                <a:gd name="T0" fmla="*/ 856 w 856"/>
                <a:gd name="T1" fmla="*/ 216 h 216"/>
                <a:gd name="T2" fmla="*/ 424 w 856"/>
                <a:gd name="T3" fmla="*/ 48 h 216"/>
                <a:gd name="T4" fmla="*/ 232 w 856"/>
                <a:gd name="T5" fmla="*/ 0 h 216"/>
                <a:gd name="T6" fmla="*/ 0 w 85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6"/>
                <a:gd name="T13" fmla="*/ 0 h 216"/>
                <a:gd name="T14" fmla="*/ 856 w 85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6" h="216">
                  <a:moveTo>
                    <a:pt x="856" y="216"/>
                  </a:moveTo>
                  <a:lnTo>
                    <a:pt x="424" y="48"/>
                  </a:lnTo>
                  <a:lnTo>
                    <a:pt x="232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7" name="Freeform 44"/>
            <p:cNvSpPr>
              <a:spLocks/>
            </p:cNvSpPr>
            <p:nvPr/>
          </p:nvSpPr>
          <p:spPr bwMode="auto">
            <a:xfrm>
              <a:off x="4600" y="1968"/>
              <a:ext cx="1064" cy="384"/>
            </a:xfrm>
            <a:custGeom>
              <a:avLst/>
              <a:gdLst>
                <a:gd name="T0" fmla="*/ 1064 w 1064"/>
                <a:gd name="T1" fmla="*/ 384 h 384"/>
                <a:gd name="T2" fmla="*/ 656 w 1064"/>
                <a:gd name="T3" fmla="*/ 152 h 384"/>
                <a:gd name="T4" fmla="*/ 504 w 1064"/>
                <a:gd name="T5" fmla="*/ 96 h 384"/>
                <a:gd name="T6" fmla="*/ 408 w 1064"/>
                <a:gd name="T7" fmla="*/ 72 h 384"/>
                <a:gd name="T8" fmla="*/ 256 w 1064"/>
                <a:gd name="T9" fmla="*/ 32 h 384"/>
                <a:gd name="T10" fmla="*/ 0 w 1064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4"/>
                <a:gd name="T19" fmla="*/ 0 h 384"/>
                <a:gd name="T20" fmla="*/ 1064 w 1064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4" h="384">
                  <a:moveTo>
                    <a:pt x="1064" y="384"/>
                  </a:moveTo>
                  <a:lnTo>
                    <a:pt x="656" y="152"/>
                  </a:lnTo>
                  <a:lnTo>
                    <a:pt x="504" y="96"/>
                  </a:lnTo>
                  <a:lnTo>
                    <a:pt x="408" y="72"/>
                  </a:lnTo>
                  <a:lnTo>
                    <a:pt x="256" y="32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8" name="Freeform 45"/>
            <p:cNvSpPr>
              <a:spLocks/>
            </p:cNvSpPr>
            <p:nvPr/>
          </p:nvSpPr>
          <p:spPr bwMode="auto">
            <a:xfrm>
              <a:off x="3544" y="3288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89" name="Freeform 46"/>
            <p:cNvSpPr>
              <a:spLocks/>
            </p:cNvSpPr>
            <p:nvPr/>
          </p:nvSpPr>
          <p:spPr bwMode="auto">
            <a:xfrm>
              <a:off x="3552" y="3456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8690" name="Freeform 47"/>
            <p:cNvSpPr>
              <a:spLocks/>
            </p:cNvSpPr>
            <p:nvPr/>
          </p:nvSpPr>
          <p:spPr bwMode="auto">
            <a:xfrm>
              <a:off x="3552" y="3600"/>
              <a:ext cx="205" cy="124"/>
            </a:xfrm>
            <a:custGeom>
              <a:avLst/>
              <a:gdLst>
                <a:gd name="T0" fmla="*/ 0 w 205"/>
                <a:gd name="T1" fmla="*/ 0 h 124"/>
                <a:gd name="T2" fmla="*/ 81 w 205"/>
                <a:gd name="T3" fmla="*/ 124 h 124"/>
                <a:gd name="T4" fmla="*/ 205 w 205"/>
                <a:gd name="T5" fmla="*/ 124 h 124"/>
                <a:gd name="T6" fmla="*/ 0 60000 65536"/>
                <a:gd name="T7" fmla="*/ 0 60000 65536"/>
                <a:gd name="T8" fmla="*/ 0 60000 65536"/>
                <a:gd name="T9" fmla="*/ 0 w 205"/>
                <a:gd name="T10" fmla="*/ 0 h 124"/>
                <a:gd name="T11" fmla="*/ 205 w 20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124">
                  <a:moveTo>
                    <a:pt x="0" y="0"/>
                  </a:moveTo>
                  <a:lnTo>
                    <a:pt x="81" y="124"/>
                  </a:lnTo>
                  <a:lnTo>
                    <a:pt x="205" y="124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  <p:sp>
        <p:nvSpPr>
          <p:cNvPr id="28675" name="Text Box 67"/>
          <p:cNvSpPr txBox="1">
            <a:spLocks noChangeArrowheads="1"/>
          </p:cNvSpPr>
          <p:nvPr/>
        </p:nvSpPr>
        <p:spPr bwMode="auto">
          <a:xfrm>
            <a:off x="838200" y="3962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28676" name="Rectangle 21"/>
          <p:cNvSpPr>
            <a:spLocks noChangeArrowheads="1"/>
          </p:cNvSpPr>
          <p:nvPr/>
        </p:nvSpPr>
        <p:spPr bwMode="auto">
          <a:xfrm>
            <a:off x="685800" y="228600"/>
            <a:ext cx="381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2: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luồng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trò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trọng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thế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cộng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3224" y="2819400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chủng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Mỹ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coi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vi-VN" dirty="0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6248400" cy="48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KẾT LUẬN: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193800"/>
            <a:ext cx="7772400" cy="45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42triệu km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	Do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Môn-gô-lô-ít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Ơ-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pê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-ô-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Nê-grô-ít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hòa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76" name="Oval 24"/>
          <p:cNvSpPr>
            <a:spLocks noChangeArrowheads="1"/>
          </p:cNvSpPr>
          <p:nvPr/>
        </p:nvSpPr>
        <p:spPr bwMode="auto">
          <a:xfrm>
            <a:off x="381000" y="2514600"/>
            <a:ext cx="731838" cy="731838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a</a:t>
            </a:r>
          </a:p>
        </p:txBody>
      </p:sp>
      <p:sp>
        <p:nvSpPr>
          <p:cNvPr id="228377" name="Oval 25"/>
          <p:cNvSpPr>
            <a:spLocks noChangeArrowheads="1"/>
          </p:cNvSpPr>
          <p:nvPr/>
        </p:nvSpPr>
        <p:spPr bwMode="auto">
          <a:xfrm>
            <a:off x="381000" y="5364163"/>
            <a:ext cx="731838" cy="73183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cs typeface="Arial" charset="0"/>
              </a:rPr>
              <a:t>d</a:t>
            </a:r>
          </a:p>
        </p:txBody>
      </p:sp>
      <p:sp>
        <p:nvSpPr>
          <p:cNvPr id="228378" name="AutoShape 26"/>
          <p:cNvSpPr>
            <a:spLocks noChangeArrowheads="1"/>
          </p:cNvSpPr>
          <p:nvPr/>
        </p:nvSpPr>
        <p:spPr bwMode="auto">
          <a:xfrm>
            <a:off x="6324600" y="1371600"/>
            <a:ext cx="2819400" cy="30480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cs typeface="Arial" charset="0"/>
                <a:sym typeface="Wingdings" pitchFamily="2" charset="2"/>
              </a:rPr>
              <a:t></a:t>
            </a:r>
          </a:p>
          <a:p>
            <a:pPr algn="ctr"/>
            <a:r>
              <a:rPr lang="en-US" sz="4000" b="1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Sai rồi!</a:t>
            </a:r>
          </a:p>
        </p:txBody>
      </p:sp>
      <p:sp>
        <p:nvSpPr>
          <p:cNvPr id="228379" name="AutoShape 27"/>
          <p:cNvSpPr>
            <a:spLocks noChangeArrowheads="1"/>
          </p:cNvSpPr>
          <p:nvPr/>
        </p:nvSpPr>
        <p:spPr bwMode="auto">
          <a:xfrm>
            <a:off x="6324600" y="3810000"/>
            <a:ext cx="2819400" cy="30480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cs typeface="Arial" charset="0"/>
                <a:sym typeface="Wingdings" pitchFamily="2" charset="2"/>
              </a:rPr>
              <a:t></a:t>
            </a:r>
          </a:p>
          <a:p>
            <a:pPr algn="ctr"/>
            <a:r>
              <a:rPr lang="en-US" sz="4000" b="1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Đúng rồi!</a:t>
            </a:r>
          </a:p>
        </p:txBody>
      </p:sp>
      <p:sp>
        <p:nvSpPr>
          <p:cNvPr id="228380" name="Oval 28"/>
          <p:cNvSpPr>
            <a:spLocks noChangeArrowheads="1"/>
          </p:cNvSpPr>
          <p:nvPr/>
        </p:nvSpPr>
        <p:spPr bwMode="auto">
          <a:xfrm>
            <a:off x="381000" y="3505200"/>
            <a:ext cx="731838" cy="731838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cs typeface="Arial" charset="0"/>
              </a:rPr>
              <a:t>b</a:t>
            </a:r>
          </a:p>
        </p:txBody>
      </p:sp>
      <p:sp>
        <p:nvSpPr>
          <p:cNvPr id="228381" name="AutoShape 29"/>
          <p:cNvSpPr>
            <a:spLocks noChangeArrowheads="1"/>
          </p:cNvSpPr>
          <p:nvPr/>
        </p:nvSpPr>
        <p:spPr bwMode="auto">
          <a:xfrm>
            <a:off x="6324600" y="1371600"/>
            <a:ext cx="2819400" cy="30480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cs typeface="Arial" charset="0"/>
                <a:sym typeface="Wingdings" pitchFamily="2" charset="2"/>
              </a:rPr>
              <a:t></a:t>
            </a:r>
          </a:p>
          <a:p>
            <a:pPr algn="ctr"/>
            <a:r>
              <a:rPr lang="en-US" sz="4000" b="1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Sai rồi</a:t>
            </a:r>
            <a:r>
              <a:rPr lang="en-US" sz="4000" b="1" i="1">
                <a:solidFill>
                  <a:srgbClr val="FF0066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!</a:t>
            </a:r>
          </a:p>
        </p:txBody>
      </p:sp>
      <p:sp>
        <p:nvSpPr>
          <p:cNvPr id="228382" name="Oval 30"/>
          <p:cNvSpPr>
            <a:spLocks noChangeArrowheads="1"/>
          </p:cNvSpPr>
          <p:nvPr/>
        </p:nvSpPr>
        <p:spPr bwMode="auto">
          <a:xfrm>
            <a:off x="381000" y="4495800"/>
            <a:ext cx="731838" cy="731838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cs typeface="Arial" charset="0"/>
              </a:rPr>
              <a:t>c</a:t>
            </a:r>
          </a:p>
        </p:txBody>
      </p:sp>
      <p:sp>
        <p:nvSpPr>
          <p:cNvPr id="228383" name="AutoShape 31"/>
          <p:cNvSpPr>
            <a:spLocks noChangeArrowheads="1"/>
          </p:cNvSpPr>
          <p:nvPr/>
        </p:nvSpPr>
        <p:spPr bwMode="auto">
          <a:xfrm>
            <a:off x="6324600" y="1371600"/>
            <a:ext cx="2819400" cy="32004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</a:p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VNI-Helve" pitchFamily="2" charset="0"/>
                <a:cs typeface="Arial" charset="0"/>
                <a:sym typeface="Wingdings" pitchFamily="2" charset="2"/>
              </a:rPr>
              <a:t>Sai</a:t>
            </a:r>
            <a:r>
              <a:rPr lang="en-US" sz="3200" b="1" i="1" dirty="0">
                <a:solidFill>
                  <a:schemeClr val="bg1"/>
                </a:solidFill>
                <a:latin typeface="VNI-Helve" pitchFamily="2" charset="0"/>
                <a:cs typeface="Arial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VNI-Helve" pitchFamily="2" charset="0"/>
                <a:cs typeface="Arial" charset="0"/>
                <a:sym typeface="Wingdings" pitchFamily="2" charset="2"/>
              </a:rPr>
              <a:t>roài</a:t>
            </a:r>
            <a:r>
              <a:rPr lang="en-US" sz="3200" b="1" i="1" dirty="0">
                <a:solidFill>
                  <a:schemeClr val="bg1"/>
                </a:solidFill>
                <a:latin typeface="VNI-Helve" pitchFamily="2" charset="0"/>
                <a:cs typeface="Arial" charset="0"/>
                <a:sym typeface="Wingdings" pitchFamily="2" charset="2"/>
              </a:rPr>
              <a:t>!</a:t>
            </a:r>
          </a:p>
        </p:txBody>
      </p:sp>
      <p:sp>
        <p:nvSpPr>
          <p:cNvPr id="228385" name="Rectangle 33"/>
          <p:cNvSpPr>
            <a:spLocks noChangeArrowheads="1"/>
          </p:cNvSpPr>
          <p:nvPr/>
        </p:nvSpPr>
        <p:spPr bwMode="auto">
          <a:xfrm>
            <a:off x="1371600" y="4572000"/>
            <a:ext cx="4495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Khai thông con đường từ Thái Bình Dương sang Đại Tây Dương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1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029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9" name="AutoShape 15"/>
          <p:cNvSpPr>
            <a:spLocks noChangeArrowheads="1"/>
          </p:cNvSpPr>
          <p:nvPr/>
        </p:nvSpPr>
        <p:spPr bwMode="auto">
          <a:xfrm>
            <a:off x="1752600" y="76200"/>
            <a:ext cx="6220244" cy="9906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381000" y="1263650"/>
            <a:ext cx="6858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Câu nào sau đây không đúng với vai trò của kênh đào Pa-na-ma:</a:t>
            </a:r>
          </a:p>
        </p:txBody>
      </p:sp>
      <p:sp>
        <p:nvSpPr>
          <p:cNvPr id="175123" name="AutoShape 19"/>
          <p:cNvSpPr>
            <a:spLocks noChangeArrowheads="1"/>
          </p:cNvSpPr>
          <p:nvPr/>
        </p:nvSpPr>
        <p:spPr bwMode="auto">
          <a:xfrm>
            <a:off x="1371600" y="5715000"/>
            <a:ext cx="4572000" cy="762000"/>
          </a:xfrm>
          <a:prstGeom prst="flowChartProcess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Rút ngắn đường biển từ Cu Ba</a:t>
            </a:r>
          </a:p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 sang Việt Nam </a:t>
            </a: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1371600" y="3352800"/>
            <a:ext cx="44958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Rút ngắn đường biển từ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Châu Mỹ sang Châu Phi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5127" name="AutoShape 23"/>
          <p:cNvSpPr>
            <a:spLocks noChangeArrowheads="1"/>
          </p:cNvSpPr>
          <p:nvPr/>
        </p:nvSpPr>
        <p:spPr bwMode="auto">
          <a:xfrm>
            <a:off x="1371600" y="2133600"/>
            <a:ext cx="4495800" cy="10668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Mở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rộng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lưu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giữa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bờ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Tây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Mĩ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8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0"/>
                                        <p:tgtEl>
                                          <p:spTgt spid="22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8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8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8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0"/>
                                        <p:tgtEl>
                                          <p:spTgt spid="22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8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7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28378" grpId="0" animBg="1"/>
      <p:bldP spid="228381" grpId="0" animBg="1"/>
      <p:bldP spid="228381" grpId="1" animBg="1"/>
      <p:bldP spid="2283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1" name="Rectangle 31"/>
          <p:cNvSpPr>
            <a:spLocks noChangeArrowheads="1"/>
          </p:cNvSpPr>
          <p:nvPr/>
        </p:nvSpPr>
        <p:spPr bwMode="auto">
          <a:xfrm>
            <a:off x="530225" y="1265160"/>
            <a:ext cx="8229600" cy="9591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endParaRPr lang="vi-VN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2" name="Rectangle 32"/>
          <p:cNvSpPr>
            <a:spLocks noChangeArrowheads="1"/>
          </p:cNvSpPr>
          <p:nvPr/>
        </p:nvSpPr>
        <p:spPr bwMode="auto">
          <a:xfrm>
            <a:off x="1143000" y="5638800"/>
            <a:ext cx="4876800" cy="685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endParaRPr lang="vi-VN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6134" name="WordArt 33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410200" cy="825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vi-VN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</a:endParaRPr>
          </a:p>
        </p:txBody>
      </p:sp>
      <p:sp>
        <p:nvSpPr>
          <p:cNvPr id="174114" name="Oval 34"/>
          <p:cNvSpPr>
            <a:spLocks noChangeArrowheads="1"/>
          </p:cNvSpPr>
          <p:nvPr/>
        </p:nvSpPr>
        <p:spPr bwMode="auto">
          <a:xfrm>
            <a:off x="228600" y="2514600"/>
            <a:ext cx="731838" cy="731838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cs typeface="Arial" charset="0"/>
              </a:rPr>
              <a:t>a</a:t>
            </a:r>
          </a:p>
        </p:txBody>
      </p:sp>
      <p:sp>
        <p:nvSpPr>
          <p:cNvPr id="174115" name="Oval 35"/>
          <p:cNvSpPr>
            <a:spLocks noChangeArrowheads="1"/>
          </p:cNvSpPr>
          <p:nvPr/>
        </p:nvSpPr>
        <p:spPr bwMode="auto">
          <a:xfrm>
            <a:off x="228600" y="5668963"/>
            <a:ext cx="731838" cy="73183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cs typeface="Arial" charset="0"/>
              </a:rPr>
              <a:t>d</a:t>
            </a:r>
          </a:p>
        </p:txBody>
      </p:sp>
      <p:sp>
        <p:nvSpPr>
          <p:cNvPr id="174116" name="AutoShape 36"/>
          <p:cNvSpPr>
            <a:spLocks noChangeArrowheads="1"/>
          </p:cNvSpPr>
          <p:nvPr/>
        </p:nvSpPr>
        <p:spPr bwMode="auto">
          <a:xfrm>
            <a:off x="6172200" y="1828800"/>
            <a:ext cx="2971800" cy="30480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</a:t>
            </a:r>
          </a:p>
          <a:p>
            <a:pPr algn="ctr"/>
            <a:r>
              <a:rPr lang="en-US" sz="4000" b="1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Sai rồi!</a:t>
            </a:r>
          </a:p>
        </p:txBody>
      </p:sp>
      <p:sp>
        <p:nvSpPr>
          <p:cNvPr id="174117" name="AutoShape 37"/>
          <p:cNvSpPr>
            <a:spLocks noChangeArrowheads="1"/>
          </p:cNvSpPr>
          <p:nvPr/>
        </p:nvSpPr>
        <p:spPr bwMode="auto">
          <a:xfrm>
            <a:off x="6019800" y="3733800"/>
            <a:ext cx="3124200" cy="31242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</a:t>
            </a:r>
          </a:p>
          <a:p>
            <a:pPr algn="ctr"/>
            <a:r>
              <a:rPr lang="en-US" sz="4000" b="1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Đúng rồi!</a:t>
            </a:r>
          </a:p>
        </p:txBody>
      </p:sp>
      <p:sp>
        <p:nvSpPr>
          <p:cNvPr id="174118" name="Oval 38"/>
          <p:cNvSpPr>
            <a:spLocks noChangeArrowheads="1"/>
          </p:cNvSpPr>
          <p:nvPr/>
        </p:nvSpPr>
        <p:spPr bwMode="auto">
          <a:xfrm>
            <a:off x="228600" y="3535363"/>
            <a:ext cx="731838" cy="73183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cs typeface="Arial" charset="0"/>
              </a:rPr>
              <a:t>b</a:t>
            </a:r>
          </a:p>
        </p:txBody>
      </p:sp>
      <p:sp>
        <p:nvSpPr>
          <p:cNvPr id="174119" name="AutoShape 39"/>
          <p:cNvSpPr>
            <a:spLocks noChangeArrowheads="1"/>
          </p:cNvSpPr>
          <p:nvPr/>
        </p:nvSpPr>
        <p:spPr bwMode="auto">
          <a:xfrm>
            <a:off x="6019800" y="1905000"/>
            <a:ext cx="2971800" cy="30480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cs typeface="Arial" charset="0"/>
                <a:sym typeface="Wingdings" pitchFamily="2" charset="2"/>
              </a:rPr>
              <a:t></a:t>
            </a:r>
          </a:p>
          <a:p>
            <a:pPr algn="ctr"/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Sai rồi!</a:t>
            </a:r>
          </a:p>
        </p:txBody>
      </p:sp>
      <p:sp>
        <p:nvSpPr>
          <p:cNvPr id="174120" name="Oval 40"/>
          <p:cNvSpPr>
            <a:spLocks noChangeArrowheads="1"/>
          </p:cNvSpPr>
          <p:nvPr/>
        </p:nvSpPr>
        <p:spPr bwMode="auto">
          <a:xfrm>
            <a:off x="228600" y="4678363"/>
            <a:ext cx="731838" cy="73183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cs typeface="Arial" charset="0"/>
              </a:rPr>
              <a:t>c</a:t>
            </a:r>
          </a:p>
        </p:txBody>
      </p:sp>
      <p:sp>
        <p:nvSpPr>
          <p:cNvPr id="174121" name="AutoShape 41"/>
          <p:cNvSpPr>
            <a:spLocks noChangeArrowheads="1"/>
          </p:cNvSpPr>
          <p:nvPr/>
        </p:nvSpPr>
        <p:spPr bwMode="auto">
          <a:xfrm>
            <a:off x="5943600" y="1905000"/>
            <a:ext cx="2971800" cy="2743200"/>
          </a:xfrm>
          <a:prstGeom prst="star24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cs typeface="Arial" charset="0"/>
                <a:sym typeface="Wingdings" pitchFamily="2" charset="2"/>
              </a:rPr>
              <a:t></a:t>
            </a:r>
          </a:p>
          <a:p>
            <a:pPr algn="ctr"/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Sai r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ồi</a:t>
            </a:r>
          </a:p>
        </p:txBody>
      </p:sp>
      <p:sp>
        <p:nvSpPr>
          <p:cNvPr id="174122" name="Rectangle 42"/>
          <p:cNvSpPr>
            <a:spLocks noChangeArrowheads="1"/>
          </p:cNvSpPr>
          <p:nvPr/>
        </p:nvSpPr>
        <p:spPr bwMode="auto">
          <a:xfrm>
            <a:off x="1066800" y="3581400"/>
            <a:ext cx="5029200" cy="685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Ấn Độ Dương, Thái Bình Dương. Đại Tây Dương.</a:t>
            </a:r>
          </a:p>
          <a:p>
            <a:pPr marL="457200" indent="-457200"/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4123" name="Rectangle 43"/>
          <p:cNvSpPr>
            <a:spLocks noChangeArrowheads="1"/>
          </p:cNvSpPr>
          <p:nvPr/>
        </p:nvSpPr>
        <p:spPr bwMode="auto">
          <a:xfrm>
            <a:off x="1066800" y="4537075"/>
            <a:ext cx="5029200" cy="7207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Bắc Băng Dương, Ấn Độ Dương, Đại Tây Dương.</a:t>
            </a:r>
          </a:p>
          <a:p>
            <a:pPr marL="457200" indent="-457200"/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4124" name="Rectangle 44"/>
          <p:cNvSpPr>
            <a:spLocks noChangeArrowheads="1"/>
          </p:cNvSpPr>
          <p:nvPr/>
        </p:nvSpPr>
        <p:spPr bwMode="auto">
          <a:xfrm>
            <a:off x="1066800" y="2590800"/>
            <a:ext cx="5029200" cy="6127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/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181600"/>
            <a:ext cx="4603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48" name="Rectangle 20"/>
          <p:cNvSpPr>
            <a:spLocks noChangeArrowheads="1"/>
          </p:cNvSpPr>
          <p:nvPr/>
        </p:nvSpPr>
        <p:spPr bwMode="auto">
          <a:xfrm>
            <a:off x="609600" y="1295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1066800" y="2590800"/>
            <a:ext cx="5029200" cy="7016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Thái Bình Dương, Bắc Băng Dương, Đại Tây Dương.</a:t>
            </a:r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1143000" y="5791200"/>
            <a:ext cx="4602163" cy="396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Giáp với cả bốn Đại Dương trên thế giới.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1752600" y="76200"/>
            <a:ext cx="6220244" cy="9906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0"/>
                                        <p:tgtEl>
                                          <p:spTgt spid="17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0"/>
                                        <p:tgtEl>
                                          <p:spTgt spid="17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4116" grpId="0" animBg="1"/>
      <p:bldP spid="174119" grpId="0" animBg="1"/>
      <p:bldP spid="174119" grpId="1" animBg="1"/>
      <p:bldP spid="1741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 descr="celestial_sphere_t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193800"/>
            <a:ext cx="9144001" cy="56642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2348" y="1432786"/>
            <a:ext cx="9372600" cy="542521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 *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Mĩ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vùng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nhập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cư.Thành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chủng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tộc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 *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Sưu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tầm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thiên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rừng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066800" y="328456"/>
            <a:ext cx="7620000" cy="9906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0" y="6096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1.Một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thổ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0" name="Text Box 72"/>
          <p:cNvSpPr txBox="1">
            <a:spLocks noChangeArrowheads="1"/>
          </p:cNvSpPr>
          <p:nvPr/>
        </p:nvSpPr>
        <p:spPr bwMode="auto">
          <a:xfrm>
            <a:off x="7010400" y="6078538"/>
            <a:ext cx="1447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baseline="300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4058" y="31532"/>
            <a:ext cx="6050118" cy="46166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40 – BÀI 35 : KHÁI QUÁT CHÂU MĨ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Freeform 11"/>
          <p:cNvSpPr>
            <a:spLocks/>
          </p:cNvSpPr>
          <p:nvPr/>
        </p:nvSpPr>
        <p:spPr bwMode="auto">
          <a:xfrm rot="12060343" flipH="1">
            <a:off x="900113" y="1154113"/>
            <a:ext cx="534987" cy="457200"/>
          </a:xfrm>
          <a:custGeom>
            <a:avLst/>
            <a:gdLst>
              <a:gd name="T0" fmla="*/ 0 w 1240"/>
              <a:gd name="T1" fmla="*/ 0 h 2496"/>
              <a:gd name="T2" fmla="*/ 310 w 1240"/>
              <a:gd name="T3" fmla="*/ 156 h 2496"/>
              <a:gd name="T4" fmla="*/ 620 w 1240"/>
              <a:gd name="T5" fmla="*/ 624 h 2496"/>
              <a:gd name="T6" fmla="*/ 930 w 1240"/>
              <a:gd name="T7" fmla="*/ 1404 h 2496"/>
              <a:gd name="T8" fmla="*/ 1240 w 1240"/>
              <a:gd name="T9" fmla="*/ 2496 h 2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0"/>
              <a:gd name="T16" fmla="*/ 0 h 2496"/>
              <a:gd name="T17" fmla="*/ 1240 w 1240"/>
              <a:gd name="T18" fmla="*/ 2496 h 2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0" h="2496">
                <a:moveTo>
                  <a:pt x="0" y="0"/>
                </a:moveTo>
                <a:cubicBezTo>
                  <a:pt x="103" y="26"/>
                  <a:pt x="207" y="52"/>
                  <a:pt x="310" y="156"/>
                </a:cubicBezTo>
                <a:cubicBezTo>
                  <a:pt x="413" y="260"/>
                  <a:pt x="517" y="416"/>
                  <a:pt x="620" y="624"/>
                </a:cubicBezTo>
                <a:cubicBezTo>
                  <a:pt x="723" y="832"/>
                  <a:pt x="827" y="1092"/>
                  <a:pt x="930" y="1404"/>
                </a:cubicBezTo>
                <a:cubicBezTo>
                  <a:pt x="1033" y="1716"/>
                  <a:pt x="1136" y="2106"/>
                  <a:pt x="1240" y="2496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295400" y="5943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00200" y="522262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352800" y="-762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Calibri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47650" y="2876550"/>
            <a:ext cx="86868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5399894" flipH="1">
            <a:off x="2865438" y="2562225"/>
            <a:ext cx="4629150" cy="301625"/>
            <a:chOff x="2281" y="2706"/>
            <a:chExt cx="2672" cy="1236"/>
          </a:xfrm>
        </p:grpSpPr>
        <p:sp>
          <p:nvSpPr>
            <p:cNvPr id="10255" name="Freeform 7"/>
            <p:cNvSpPr>
              <a:spLocks/>
            </p:cNvSpPr>
            <p:nvPr/>
          </p:nvSpPr>
          <p:spPr bwMode="auto">
            <a:xfrm>
              <a:off x="3612" y="2706"/>
              <a:ext cx="1341" cy="1236"/>
            </a:xfrm>
            <a:custGeom>
              <a:avLst/>
              <a:gdLst>
                <a:gd name="T0" fmla="*/ 0 w 1240"/>
                <a:gd name="T1" fmla="*/ 0 h 2496"/>
                <a:gd name="T2" fmla="*/ 310 w 1240"/>
                <a:gd name="T3" fmla="*/ 156 h 2496"/>
                <a:gd name="T4" fmla="*/ 620 w 1240"/>
                <a:gd name="T5" fmla="*/ 624 h 2496"/>
                <a:gd name="T6" fmla="*/ 930 w 1240"/>
                <a:gd name="T7" fmla="*/ 1404 h 2496"/>
                <a:gd name="T8" fmla="*/ 1240 w 1240"/>
                <a:gd name="T9" fmla="*/ 2496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0"/>
                <a:gd name="T16" fmla="*/ 0 h 2496"/>
                <a:gd name="T17" fmla="*/ 1240 w 1240"/>
                <a:gd name="T18" fmla="*/ 2496 h 2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0" h="2496">
                  <a:moveTo>
                    <a:pt x="0" y="0"/>
                  </a:moveTo>
                  <a:cubicBezTo>
                    <a:pt x="103" y="26"/>
                    <a:pt x="207" y="52"/>
                    <a:pt x="310" y="156"/>
                  </a:cubicBezTo>
                  <a:cubicBezTo>
                    <a:pt x="413" y="260"/>
                    <a:pt x="517" y="416"/>
                    <a:pt x="620" y="624"/>
                  </a:cubicBezTo>
                  <a:cubicBezTo>
                    <a:pt x="723" y="832"/>
                    <a:pt x="827" y="1092"/>
                    <a:pt x="930" y="1404"/>
                  </a:cubicBezTo>
                  <a:cubicBezTo>
                    <a:pt x="1033" y="1716"/>
                    <a:pt x="1136" y="2106"/>
                    <a:pt x="1240" y="249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0256" name="Freeform 8"/>
            <p:cNvSpPr>
              <a:spLocks/>
            </p:cNvSpPr>
            <p:nvPr/>
          </p:nvSpPr>
          <p:spPr bwMode="auto">
            <a:xfrm flipH="1">
              <a:off x="2281" y="2706"/>
              <a:ext cx="1341" cy="1236"/>
            </a:xfrm>
            <a:custGeom>
              <a:avLst/>
              <a:gdLst>
                <a:gd name="T0" fmla="*/ 0 w 1240"/>
                <a:gd name="T1" fmla="*/ 0 h 2496"/>
                <a:gd name="T2" fmla="*/ 310 w 1240"/>
                <a:gd name="T3" fmla="*/ 156 h 2496"/>
                <a:gd name="T4" fmla="*/ 620 w 1240"/>
                <a:gd name="T5" fmla="*/ 624 h 2496"/>
                <a:gd name="T6" fmla="*/ 930 w 1240"/>
                <a:gd name="T7" fmla="*/ 1404 h 2496"/>
                <a:gd name="T8" fmla="*/ 1240 w 1240"/>
                <a:gd name="T9" fmla="*/ 2496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0"/>
                <a:gd name="T16" fmla="*/ 0 h 2496"/>
                <a:gd name="T17" fmla="*/ 1240 w 1240"/>
                <a:gd name="T18" fmla="*/ 2496 h 2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0" h="2496">
                  <a:moveTo>
                    <a:pt x="0" y="0"/>
                  </a:moveTo>
                  <a:cubicBezTo>
                    <a:pt x="103" y="26"/>
                    <a:pt x="207" y="52"/>
                    <a:pt x="310" y="156"/>
                  </a:cubicBezTo>
                  <a:cubicBezTo>
                    <a:pt x="413" y="260"/>
                    <a:pt x="517" y="416"/>
                    <a:pt x="620" y="624"/>
                  </a:cubicBezTo>
                  <a:cubicBezTo>
                    <a:pt x="723" y="832"/>
                    <a:pt x="827" y="1092"/>
                    <a:pt x="930" y="1404"/>
                  </a:cubicBezTo>
                  <a:cubicBezTo>
                    <a:pt x="1033" y="1716"/>
                    <a:pt x="1136" y="2106"/>
                    <a:pt x="1240" y="249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5400000">
            <a:off x="-600075" y="1990725"/>
            <a:ext cx="4648200" cy="1581150"/>
            <a:chOff x="2281" y="2706"/>
            <a:chExt cx="2672" cy="1236"/>
          </a:xfrm>
        </p:grpSpPr>
        <p:sp>
          <p:nvSpPr>
            <p:cNvPr id="10253" name="Freeform 10"/>
            <p:cNvSpPr>
              <a:spLocks/>
            </p:cNvSpPr>
            <p:nvPr/>
          </p:nvSpPr>
          <p:spPr bwMode="auto">
            <a:xfrm>
              <a:off x="3612" y="2706"/>
              <a:ext cx="1341" cy="1236"/>
            </a:xfrm>
            <a:custGeom>
              <a:avLst/>
              <a:gdLst>
                <a:gd name="T0" fmla="*/ 0 w 1240"/>
                <a:gd name="T1" fmla="*/ 0 h 2496"/>
                <a:gd name="T2" fmla="*/ 310 w 1240"/>
                <a:gd name="T3" fmla="*/ 156 h 2496"/>
                <a:gd name="T4" fmla="*/ 620 w 1240"/>
                <a:gd name="T5" fmla="*/ 624 h 2496"/>
                <a:gd name="T6" fmla="*/ 930 w 1240"/>
                <a:gd name="T7" fmla="*/ 1404 h 2496"/>
                <a:gd name="T8" fmla="*/ 1240 w 1240"/>
                <a:gd name="T9" fmla="*/ 2496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0"/>
                <a:gd name="T16" fmla="*/ 0 h 2496"/>
                <a:gd name="T17" fmla="*/ 1240 w 1240"/>
                <a:gd name="T18" fmla="*/ 2496 h 2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0" h="2496">
                  <a:moveTo>
                    <a:pt x="0" y="0"/>
                  </a:moveTo>
                  <a:cubicBezTo>
                    <a:pt x="103" y="26"/>
                    <a:pt x="207" y="52"/>
                    <a:pt x="310" y="156"/>
                  </a:cubicBezTo>
                  <a:cubicBezTo>
                    <a:pt x="413" y="260"/>
                    <a:pt x="517" y="416"/>
                    <a:pt x="620" y="624"/>
                  </a:cubicBezTo>
                  <a:cubicBezTo>
                    <a:pt x="723" y="832"/>
                    <a:pt x="827" y="1092"/>
                    <a:pt x="930" y="1404"/>
                  </a:cubicBezTo>
                  <a:cubicBezTo>
                    <a:pt x="1033" y="1716"/>
                    <a:pt x="1136" y="2106"/>
                    <a:pt x="1240" y="249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0254" name="Freeform 11"/>
            <p:cNvSpPr>
              <a:spLocks/>
            </p:cNvSpPr>
            <p:nvPr/>
          </p:nvSpPr>
          <p:spPr bwMode="auto">
            <a:xfrm flipH="1">
              <a:off x="2281" y="2706"/>
              <a:ext cx="1341" cy="1236"/>
            </a:xfrm>
            <a:custGeom>
              <a:avLst/>
              <a:gdLst>
                <a:gd name="T0" fmla="*/ 0 w 1240"/>
                <a:gd name="T1" fmla="*/ 0 h 2496"/>
                <a:gd name="T2" fmla="*/ 310 w 1240"/>
                <a:gd name="T3" fmla="*/ 156 h 2496"/>
                <a:gd name="T4" fmla="*/ 620 w 1240"/>
                <a:gd name="T5" fmla="*/ 624 h 2496"/>
                <a:gd name="T6" fmla="*/ 930 w 1240"/>
                <a:gd name="T7" fmla="*/ 1404 h 2496"/>
                <a:gd name="T8" fmla="*/ 1240 w 1240"/>
                <a:gd name="T9" fmla="*/ 2496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0"/>
                <a:gd name="T16" fmla="*/ 0 h 2496"/>
                <a:gd name="T17" fmla="*/ 1240 w 1240"/>
                <a:gd name="T18" fmla="*/ 2496 h 2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0" h="2496">
                  <a:moveTo>
                    <a:pt x="0" y="0"/>
                  </a:moveTo>
                  <a:cubicBezTo>
                    <a:pt x="103" y="26"/>
                    <a:pt x="207" y="52"/>
                    <a:pt x="310" y="156"/>
                  </a:cubicBezTo>
                  <a:cubicBezTo>
                    <a:pt x="413" y="260"/>
                    <a:pt x="517" y="416"/>
                    <a:pt x="620" y="624"/>
                  </a:cubicBezTo>
                  <a:cubicBezTo>
                    <a:pt x="723" y="832"/>
                    <a:pt x="827" y="1092"/>
                    <a:pt x="930" y="1404"/>
                  </a:cubicBezTo>
                  <a:cubicBezTo>
                    <a:pt x="1033" y="1716"/>
                    <a:pt x="1136" y="2106"/>
                    <a:pt x="1240" y="249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Calibri" pitchFamily="34" charset="0"/>
              </a:endParaRPr>
            </a:p>
          </p:txBody>
        </p:sp>
      </p:grpSp>
      <p:sp>
        <p:nvSpPr>
          <p:cNvPr id="10248" name="Line 15"/>
          <p:cNvSpPr>
            <a:spLocks noChangeShapeType="1"/>
          </p:cNvSpPr>
          <p:nvPr/>
        </p:nvSpPr>
        <p:spPr bwMode="auto">
          <a:xfrm>
            <a:off x="1212850" y="287655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1752600" y="2819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Nửa cầu Đông</a:t>
            </a: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5353050" y="28384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Nửa cầu Tây</a:t>
            </a:r>
          </a:p>
        </p:txBody>
      </p:sp>
      <p:sp>
        <p:nvSpPr>
          <p:cNvPr id="10251" name="Text Box 20"/>
          <p:cNvSpPr txBox="1">
            <a:spLocks noChangeArrowheads="1"/>
          </p:cNvSpPr>
          <p:nvPr/>
        </p:nvSpPr>
        <p:spPr bwMode="auto">
          <a:xfrm rot="3974793">
            <a:off x="-283369" y="3102769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Nửa cầu Tây</a:t>
            </a:r>
          </a:p>
        </p:txBody>
      </p:sp>
      <p:sp>
        <p:nvSpPr>
          <p:cNvPr id="10252" name="Line 21"/>
          <p:cNvSpPr>
            <a:spLocks noChangeShapeType="1"/>
          </p:cNvSpPr>
          <p:nvPr/>
        </p:nvSpPr>
        <p:spPr bwMode="auto">
          <a:xfrm>
            <a:off x="990600" y="2895600"/>
            <a:ext cx="4267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66800" y="5712652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0" y="6096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1.Một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thổ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0" y="2209800"/>
            <a:ext cx="436403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sát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lược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</a:rPr>
              <a:t> H35.1 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biết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</a:t>
            </a:r>
            <a:r>
              <a:rPr lang="en-US" sz="2400" b="1" i="1" dirty="0" err="1" smtClean="0">
                <a:latin typeface="Times New Roman" pitchFamily="18" charset="0"/>
              </a:rPr>
              <a:t>hâu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Mỹ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nằm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khoảng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vĩ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độ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nào</a:t>
            </a:r>
            <a:r>
              <a:rPr lang="en-US" sz="2400" b="1" i="1" dirty="0" smtClean="0">
                <a:latin typeface="Times New Roman" pitchFamily="18" charset="0"/>
              </a:rPr>
              <a:t>?</a:t>
            </a:r>
            <a:endParaRPr lang="en-US" sz="2400" b="1" i="1" dirty="0">
              <a:latin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267200" y="609600"/>
            <a:ext cx="4876800" cy="6248400"/>
            <a:chOff x="3552" y="798"/>
            <a:chExt cx="2215" cy="3542"/>
          </a:xfrm>
        </p:grpSpPr>
        <p:pic>
          <p:nvPicPr>
            <p:cNvPr id="11274" name="Picture 54" descr="hoi giang_2"/>
            <p:cNvPicPr>
              <a:picLocks noChangeAspect="1" noChangeArrowheads="1"/>
            </p:cNvPicPr>
            <p:nvPr/>
          </p:nvPicPr>
          <p:blipFill>
            <a:blip r:embed="rId3">
              <a:lum bright="-12000" contrast="30000"/>
            </a:blip>
            <a:srcRect t="1343" r="1022"/>
            <a:stretch>
              <a:fillRect/>
            </a:stretch>
          </p:blipFill>
          <p:spPr bwMode="auto">
            <a:xfrm>
              <a:off x="3601" y="798"/>
              <a:ext cx="2166" cy="3259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sp>
          <p:nvSpPr>
            <p:cNvPr id="11275" name="Text Box 55"/>
            <p:cNvSpPr txBox="1">
              <a:spLocks noChangeArrowheads="1"/>
            </p:cNvSpPr>
            <p:nvPr/>
          </p:nvSpPr>
          <p:spPr bwMode="auto">
            <a:xfrm>
              <a:off x="3552" y="4128"/>
              <a:ext cx="2190" cy="2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i="1">
                  <a:latin typeface="Times New Roman" pitchFamily="18" charset="0"/>
                </a:rPr>
                <a:t>Lược đồ tự nhiên Châu Mĩ</a:t>
              </a:r>
            </a:p>
          </p:txBody>
        </p:sp>
      </p:grpSp>
      <p:sp>
        <p:nvSpPr>
          <p:cNvPr id="136263" name="Text Box 71"/>
          <p:cNvSpPr txBox="1">
            <a:spLocks noChangeArrowheads="1"/>
          </p:cNvSpPr>
          <p:nvPr/>
        </p:nvSpPr>
        <p:spPr bwMode="auto">
          <a:xfrm>
            <a:off x="6096000" y="627996"/>
            <a:ext cx="990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71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59’B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0" name="Text Box 72"/>
          <p:cNvSpPr txBox="1">
            <a:spLocks noChangeArrowheads="1"/>
          </p:cNvSpPr>
          <p:nvPr/>
        </p:nvSpPr>
        <p:spPr bwMode="auto">
          <a:xfrm>
            <a:off x="7010400" y="6078538"/>
            <a:ext cx="1447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baseline="300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6265" name="Text Box 73"/>
          <p:cNvSpPr txBox="1">
            <a:spLocks noChangeArrowheads="1"/>
          </p:cNvSpPr>
          <p:nvPr/>
        </p:nvSpPr>
        <p:spPr bwMode="auto">
          <a:xfrm>
            <a:off x="7162800" y="5943600"/>
            <a:ext cx="1066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55</a:t>
            </a:r>
            <a:r>
              <a:rPr lang="en-US" b="1" baseline="30000">
                <a:solidFill>
                  <a:srgbClr val="FF0000"/>
                </a:solidFill>
                <a:latin typeface="Times New Roman" pitchFamily="18" charset="0"/>
              </a:rPr>
              <a:t>0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54’N</a:t>
            </a:r>
          </a:p>
        </p:txBody>
      </p:sp>
      <p:sp>
        <p:nvSpPr>
          <p:cNvPr id="136272" name="Text Box 80"/>
          <p:cNvSpPr txBox="1">
            <a:spLocks noChangeArrowheads="1"/>
          </p:cNvSpPr>
          <p:nvPr/>
        </p:nvSpPr>
        <p:spPr bwMode="auto">
          <a:xfrm>
            <a:off x="0" y="22860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Lãnh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thổ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vùng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vùng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 71</a:t>
            </a:r>
            <a:r>
              <a:rPr lang="en-US" sz="2400" b="1" baseline="30000" dirty="0" smtClean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59’B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55</a:t>
            </a:r>
            <a:r>
              <a:rPr lang="en-US" sz="2400" b="1" baseline="30000" dirty="0" smtClean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54’N 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đảo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).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9624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4058" y="31532"/>
            <a:ext cx="6050118" cy="46166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40 – BÀI 35 : KHÁI QUÁT CHÂU MĨ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1066800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810000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 uiExpand="1" build="allAtOnce"/>
      <p:bldP spid="18" grpId="0"/>
      <p:bldP spid="18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oi giang_2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 t="1343" r="1022"/>
          <a:stretch>
            <a:fillRect/>
          </a:stretch>
        </p:blipFill>
        <p:spPr bwMode="auto">
          <a:xfrm>
            <a:off x="6491288" y="1219200"/>
            <a:ext cx="2652712" cy="3962400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895600" cy="36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latin typeface="Times New Roman" pitchFamily="18" charset="0"/>
                <a:cs typeface="+mn-cs"/>
              </a:rPr>
              <a:t>Lược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đồ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tự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nhiên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Châu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Mĩ</a:t>
            </a:r>
            <a:endParaRPr lang="en-US" b="1" dirty="0">
              <a:latin typeface="Times New Roman" pitchFamily="18" charset="0"/>
              <a:cs typeface="+mn-cs"/>
            </a:endParaRPr>
          </a:p>
        </p:txBody>
      </p:sp>
      <p:pic>
        <p:nvPicPr>
          <p:cNvPr id="12292" name="Picture 20" descr="P101000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403212" y="1219200"/>
            <a:ext cx="2997200" cy="42672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228600" y="1371600"/>
            <a:ext cx="2895600" cy="176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cá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sát</a:t>
            </a:r>
            <a:r>
              <a:rPr lang="en-US" sz="2000" b="1" dirty="0">
                <a:latin typeface="Times New Roman" pitchFamily="18" charset="0"/>
              </a:rPr>
              <a:t> 2 </a:t>
            </a:r>
            <a:r>
              <a:rPr lang="en-US" sz="2000" b="1" dirty="0" err="1">
                <a:latin typeface="Times New Roman" pitchFamily="18" charset="0"/>
              </a:rPr>
              <a:t>lược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vị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trí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giống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biệt</a:t>
            </a:r>
            <a:r>
              <a:rPr lang="en-US" sz="2000" b="1" dirty="0">
                <a:latin typeface="Times New Roman" pitchFamily="18" charset="0"/>
              </a:rPr>
              <a:t> so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châu</a:t>
            </a:r>
            <a:r>
              <a:rPr lang="en-US" sz="2000" b="1" dirty="0">
                <a:latin typeface="Times New Roman" pitchFamily="18" charset="0"/>
              </a:rPr>
              <a:t> Phi?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228600" y="3200400"/>
            <a:ext cx="3200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Giống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nằm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xứng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Xích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tuyến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ngang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lãnh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thổ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182884" y="4724400"/>
            <a:ext cx="3276600" cy="192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Lãnh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thổ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Mỹ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cực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cực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Nam,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lãnh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thổ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Phi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tuyến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3552" y="5105400"/>
            <a:ext cx="2971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latin typeface="Times New Roman" pitchFamily="18" charset="0"/>
                <a:cs typeface="+mn-cs"/>
              </a:rPr>
              <a:t>Lược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đồ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tự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nhiên</a:t>
            </a:r>
            <a:r>
              <a:rPr lang="en-US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 err="1">
                <a:latin typeface="Times New Roman" pitchFamily="18" charset="0"/>
                <a:cs typeface="+mn-cs"/>
              </a:rPr>
              <a:t>Châu</a:t>
            </a:r>
            <a:r>
              <a:rPr lang="en-US" b="1" dirty="0">
                <a:latin typeface="Times New Roman" pitchFamily="18" charset="0"/>
                <a:cs typeface="+mn-cs"/>
              </a:rPr>
              <a:t> Phi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4058" y="31532"/>
            <a:ext cx="6050118" cy="46166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40 – BÀI 35 : KHÁI QUÁT CHÂU MĨ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858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1.Một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thổ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 advTm="2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6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6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6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69" name="Group 77"/>
          <p:cNvGraphicFramePr>
            <a:graphicFrameLocks noGrp="1"/>
          </p:cNvGraphicFramePr>
          <p:nvPr/>
        </p:nvGraphicFramePr>
        <p:xfrm>
          <a:off x="228600" y="2819400"/>
          <a:ext cx="3938960" cy="3249994"/>
        </p:xfrm>
        <a:graphic>
          <a:graphicData uri="http://schemas.openxmlformats.org/drawingml/2006/table">
            <a:tbl>
              <a:tblPr/>
              <a:tblGrid>
                <a:gridCol w="2110160"/>
                <a:gridCol w="18288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km</a:t>
                      </a:r>
                      <a:r>
                        <a:rPr kumimoji="0" lang="en-US" sz="22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2)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Mỹ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Nam Cực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Âu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Đại Dương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0" name="Text Box 42"/>
          <p:cNvSpPr txBox="1">
            <a:spLocks noChangeArrowheads="1"/>
          </p:cNvSpPr>
          <p:nvPr/>
        </p:nvSpPr>
        <p:spPr bwMode="auto">
          <a:xfrm>
            <a:off x="0" y="1295400"/>
            <a:ext cx="4217988" cy="12003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lục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Mĩ</a:t>
            </a:r>
            <a:r>
              <a:rPr lang="en-US" sz="2400" b="1" dirty="0">
                <a:latin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3341" name="Text Box 72"/>
          <p:cNvSpPr txBox="1">
            <a:spLocks noChangeArrowheads="1"/>
          </p:cNvSpPr>
          <p:nvPr/>
        </p:nvSpPr>
        <p:spPr bwMode="auto">
          <a:xfrm>
            <a:off x="7010400" y="6078538"/>
            <a:ext cx="1447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baseline="300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267200" y="914400"/>
            <a:ext cx="4648200" cy="5943600"/>
            <a:chOff x="3552" y="798"/>
            <a:chExt cx="2215" cy="3542"/>
          </a:xfrm>
        </p:grpSpPr>
        <p:pic>
          <p:nvPicPr>
            <p:cNvPr id="13343" name="Picture 54" descr="hoi giang_2"/>
            <p:cNvPicPr>
              <a:picLocks noChangeAspect="1" noChangeArrowheads="1"/>
            </p:cNvPicPr>
            <p:nvPr/>
          </p:nvPicPr>
          <p:blipFill>
            <a:blip r:embed="rId2">
              <a:lum bright="-12000" contrast="30000"/>
            </a:blip>
            <a:srcRect t="1343" r="1022"/>
            <a:stretch>
              <a:fillRect/>
            </a:stretch>
          </p:blipFill>
          <p:spPr bwMode="auto">
            <a:xfrm>
              <a:off x="3601" y="798"/>
              <a:ext cx="2166" cy="3259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sp>
          <p:nvSpPr>
            <p:cNvPr id="13344" name="Text Box 55"/>
            <p:cNvSpPr txBox="1">
              <a:spLocks noChangeArrowheads="1"/>
            </p:cNvSpPr>
            <p:nvPr/>
          </p:nvSpPr>
          <p:spPr bwMode="auto">
            <a:xfrm>
              <a:off x="3552" y="4128"/>
              <a:ext cx="2190" cy="2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i="1">
                  <a:latin typeface="Times New Roman" pitchFamily="18" charset="0"/>
                </a:rPr>
                <a:t>Lược đồ tự nhiên Châu Mĩ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474058" y="31532"/>
            <a:ext cx="6050118" cy="46166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40 – BÀI 35 : KHÁI QUÁT CHÂU MĨ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096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1.Một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thổ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3400" y="685800"/>
            <a:ext cx="4691063" cy="6172200"/>
            <a:chOff x="2910" y="129"/>
            <a:chExt cx="2736" cy="4188"/>
          </a:xfrm>
        </p:grpSpPr>
        <p:pic>
          <p:nvPicPr>
            <p:cNvPr id="14342" name="Picture 3" descr="hoi giang_2"/>
            <p:cNvPicPr>
              <a:picLocks noChangeAspect="1" noChangeArrowheads="1"/>
            </p:cNvPicPr>
            <p:nvPr/>
          </p:nvPicPr>
          <p:blipFill>
            <a:blip r:embed="rId3">
              <a:lum bright="-12000" contrast="30000"/>
            </a:blip>
            <a:srcRect t="1343" r="1022"/>
            <a:stretch>
              <a:fillRect/>
            </a:stretch>
          </p:blipFill>
          <p:spPr bwMode="auto">
            <a:xfrm>
              <a:off x="2919" y="129"/>
              <a:ext cx="2706" cy="3792"/>
            </a:xfrm>
            <a:prstGeom prst="rect">
              <a:avLst/>
            </a:prstGeom>
            <a:noFill/>
            <a:ln w="76200" cmpd="tri">
              <a:solidFill>
                <a:srgbClr val="FF6600"/>
              </a:solidFill>
              <a:miter lim="800000"/>
              <a:headEnd/>
              <a:tailEnd/>
            </a:ln>
          </p:spPr>
        </p:pic>
        <p:sp>
          <p:nvSpPr>
            <p:cNvPr id="14343" name="Text Box 4"/>
            <p:cNvSpPr txBox="1">
              <a:spLocks noChangeArrowheads="1"/>
            </p:cNvSpPr>
            <p:nvPr/>
          </p:nvSpPr>
          <p:spPr bwMode="auto">
            <a:xfrm>
              <a:off x="2910" y="4017"/>
              <a:ext cx="2736" cy="3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Lược đồ tự nhiên Châu Mĩ</a:t>
              </a:r>
            </a:p>
          </p:txBody>
        </p:sp>
      </p:grp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0" y="19050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Châu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Mĩ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bao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C1C1C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C1C1C"/>
                </a:solidFill>
                <a:latin typeface="Times New Roman" pitchFamily="18" charset="0"/>
              </a:rPr>
              <a:t>lục</a:t>
            </a:r>
            <a:r>
              <a:rPr lang="en-US" sz="2400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C1C1C"/>
                </a:solidFill>
                <a:latin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1C1C1C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0" y="4114800"/>
            <a:ext cx="426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bởi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Kênh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Pa-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-ma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4058" y="31532"/>
            <a:ext cx="6050118" cy="46166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40 – BÀI 35 : KHÁI QUÁT CHÂU MĨ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467600" y="762000"/>
            <a:ext cx="1676400" cy="1676400"/>
          </a:xfrm>
          <a:prstGeom prst="wedgeEllipseCallout">
            <a:avLst>
              <a:gd name="adj1" fmla="val -128983"/>
              <a:gd name="adj2" fmla="val 399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Lục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địa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Bắc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Mĩ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24,2 </a:t>
            </a: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triệu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km</a:t>
            </a:r>
            <a:r>
              <a:rPr lang="en-US" b="1" baseline="30000" dirty="0" smtClean="0">
                <a:solidFill>
                  <a:srgbClr val="1C1C1C"/>
                </a:solidFill>
                <a:latin typeface="Times New Roman" pitchFamily="18" charset="0"/>
              </a:rPr>
              <a:t>2</a:t>
            </a:r>
            <a:endParaRPr lang="en-US" b="1" baseline="30000" dirty="0">
              <a:solidFill>
                <a:srgbClr val="1C1C1C"/>
              </a:solidFill>
              <a:latin typeface="Times New Roman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343400" y="3810000"/>
            <a:ext cx="1828800" cy="2286000"/>
          </a:xfrm>
          <a:prstGeom prst="wedgeEllipseCallout">
            <a:avLst>
              <a:gd name="adj1" fmla="val 122618"/>
              <a:gd name="adj2" fmla="val -27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Lục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địa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Nam </a:t>
            </a: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Mĩ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17,8 </a:t>
            </a:r>
            <a:r>
              <a:rPr lang="en-US" b="1" dirty="0" err="1" smtClean="0">
                <a:solidFill>
                  <a:srgbClr val="1C1C1C"/>
                </a:solidFill>
                <a:latin typeface="Times New Roman" pitchFamily="18" charset="0"/>
              </a:rPr>
              <a:t>triệu</a:t>
            </a:r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km</a:t>
            </a:r>
            <a:r>
              <a:rPr lang="en-US" b="1" baseline="30000" dirty="0" smtClean="0">
                <a:solidFill>
                  <a:srgbClr val="1C1C1C"/>
                </a:solidFill>
                <a:latin typeface="Times New Roman" pitchFamily="18" charset="0"/>
              </a:rPr>
              <a:t>2</a:t>
            </a:r>
            <a:endParaRPr lang="en-US" b="1" baseline="30000" dirty="0">
              <a:solidFill>
                <a:srgbClr val="1C1C1C"/>
              </a:solidFill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096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1.Một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thổ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9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191&quot;&gt;&lt;/object&gt;&lt;object type=&quot;2&quot; unique_id=&quot;10192&quot;&gt;&lt;object type=&quot;3&quot; unique_id=&quot;10193&quot;&gt;&lt;property id=&quot;20148&quot; value=&quot;5&quot;/&gt;&lt;property id=&quot;20300&quot; value=&quot;Slide 1&quot;/&gt;&lt;property id=&quot;20307&quot; value=&quot;289&quot;/&gt;&lt;/object&gt;&lt;object type=&quot;3&quot; unique_id=&quot;10194&quot;&gt;&lt;property id=&quot;20148&quot; value=&quot;5&quot;/&gt;&lt;property id=&quot;20300&quot; value=&quot;Slide 2&quot;/&gt;&lt;property id=&quot;20307&quot; value=&quot;257&quot;/&gt;&lt;/object&gt;&lt;object type=&quot;3&quot; unique_id=&quot;10195&quot;&gt;&lt;property id=&quot;20148&quot; value=&quot;5&quot;/&gt;&lt;property id=&quot;20300&quot; value=&quot;Slide 4&quot;/&gt;&lt;property id=&quot;20307&quot; value=&quot;258&quot;/&gt;&lt;/object&gt;&lt;object type=&quot;3&quot; unique_id=&quot;10196&quot;&gt;&lt;property id=&quot;20148&quot; value=&quot;5&quot;/&gt;&lt;property id=&quot;20300&quot; value=&quot;Slide 5&quot;/&gt;&lt;property id=&quot;20307&quot; value=&quot;259&quot;/&gt;&lt;/object&gt;&lt;object type=&quot;3&quot; unique_id=&quot;10197&quot;&gt;&lt;property id=&quot;20148&quot; value=&quot;5&quot;/&gt;&lt;property id=&quot;20300&quot; value=&quot;Slide 6&quot;/&gt;&lt;property id=&quot;20307&quot; value=&quot;260&quot;/&gt;&lt;/object&gt;&lt;object type=&quot;3&quot; unique_id=&quot;10198&quot;&gt;&lt;property id=&quot;20148&quot; value=&quot;5&quot;/&gt;&lt;property id=&quot;20300&quot; value=&quot;Slide 7&quot;/&gt;&lt;property id=&quot;20307&quot; value=&quot;261&quot;/&gt;&lt;/object&gt;&lt;object type=&quot;3&quot; unique_id=&quot;10199&quot;&gt;&lt;property id=&quot;20148&quot; value=&quot;5&quot;/&gt;&lt;property id=&quot;20300&quot; value=&quot;Slide 8&quot;/&gt;&lt;property id=&quot;20307&quot; value=&quot;262&quot;/&gt;&lt;/object&gt;&lt;object type=&quot;3&quot; unique_id=&quot;10200&quot;&gt;&lt;property id=&quot;20148&quot; value=&quot;5&quot;/&gt;&lt;property id=&quot;20300&quot; value=&quot;Slide 9&quot;/&gt;&lt;property id=&quot;20307&quot; value=&quot;263&quot;/&gt;&lt;/object&gt;&lt;object type=&quot;3&quot; unique_id=&quot;10202&quot;&gt;&lt;property id=&quot;20148&quot; value=&quot;5&quot;/&gt;&lt;property id=&quot;20300&quot; value=&quot;Slide 11&quot;/&gt;&lt;property id=&quot;20307&quot; value=&quot;267&quot;/&gt;&lt;/object&gt;&lt;object type=&quot;3&quot; unique_id=&quot;10203&quot;&gt;&lt;property id=&quot;20148&quot; value=&quot;5&quot;/&gt;&lt;property id=&quot;20300&quot; value=&quot;Slide 12&quot;/&gt;&lt;property id=&quot;20307&quot; value=&quot;268&quot;/&gt;&lt;/object&gt;&lt;object type=&quot;3&quot; unique_id=&quot;10204&quot;&gt;&lt;property id=&quot;20148&quot; value=&quot;5&quot;/&gt;&lt;property id=&quot;20300&quot; value=&quot;Slide 13&quot;/&gt;&lt;property id=&quot;20307&quot; value=&quot;269&quot;/&gt;&lt;/object&gt;&lt;object type=&quot;3&quot; unique_id=&quot;10205&quot;&gt;&lt;property id=&quot;20148&quot; value=&quot;5&quot;/&gt;&lt;property id=&quot;20300&quot; value=&quot;Slide 14&quot;/&gt;&lt;property id=&quot;20307&quot; value=&quot;270&quot;/&gt;&lt;/object&gt;&lt;object type=&quot;3&quot; unique_id=&quot;10206&quot;&gt;&lt;property id=&quot;20148&quot; value=&quot;5&quot;/&gt;&lt;property id=&quot;20300&quot; value=&quot;Slide 15&quot;/&gt;&lt;property id=&quot;20307&quot; value=&quot;271&quot;/&gt;&lt;/object&gt;&lt;object type=&quot;3&quot; unique_id=&quot;10207&quot;&gt;&lt;property id=&quot;20148&quot; value=&quot;5&quot;/&gt;&lt;property id=&quot;20300&quot; value=&quot;Slide 16&quot;/&gt;&lt;property id=&quot;20307&quot; value=&quot;272&quot;/&gt;&lt;/object&gt;&lt;object type=&quot;3&quot; unique_id=&quot;10208&quot;&gt;&lt;property id=&quot;20148&quot; value=&quot;5&quot;/&gt;&lt;property id=&quot;20300&quot; value=&quot;Slide 17&quot;/&gt;&lt;property id=&quot;20307&quot; value=&quot;274&quot;/&gt;&lt;/object&gt;&lt;object type=&quot;3&quot; unique_id=&quot;10209&quot;&gt;&lt;property id=&quot;20148&quot; value=&quot;5&quot;/&gt;&lt;property id=&quot;20300&quot; value=&quot;Slide 19&quot;/&gt;&lt;property id=&quot;20307&quot; value=&quot;275&quot;/&gt;&lt;/object&gt;&lt;object type=&quot;3&quot; unique_id=&quot;10210&quot;&gt;&lt;property id=&quot;20148&quot; value=&quot;5&quot;/&gt;&lt;property id=&quot;20300&quot; value=&quot;Slide 20&quot;/&gt;&lt;property id=&quot;20307&quot; value=&quot;276&quot;/&gt;&lt;/object&gt;&lt;object type=&quot;3&quot; unique_id=&quot;10211&quot;&gt;&lt;property id=&quot;20148&quot; value=&quot;5&quot;/&gt;&lt;property id=&quot;20300&quot; value=&quot;Slide 21&quot;/&gt;&lt;property id=&quot;20307&quot; value=&quot;277&quot;/&gt;&lt;/object&gt;&lt;object type=&quot;3&quot; unique_id=&quot;10212&quot;&gt;&lt;property id=&quot;20148&quot; value=&quot;5&quot;/&gt;&lt;property id=&quot;20300&quot; value=&quot;Slide 22 - &amp;quot;KẾT LUẬN:&amp;quot;&quot;/&gt;&lt;property id=&quot;20307&quot; value=&quot;281&quot;/&gt;&lt;/object&gt;&lt;object type=&quot;3&quot; unique_id=&quot;10213&quot;&gt;&lt;property id=&quot;20148&quot; value=&quot;5&quot;/&gt;&lt;property id=&quot;20300&quot; value=&quot;Slide 23&quot;/&gt;&lt;property id=&quot;20307&quot; value=&quot;282&quot;/&gt;&lt;/object&gt;&lt;object type=&quot;3&quot; unique_id=&quot;10214&quot;&gt;&lt;property id=&quot;20148&quot; value=&quot;5&quot;/&gt;&lt;property id=&quot;20300&quot; value=&quot;Slide 24&quot;/&gt;&lt;property id=&quot;20307&quot; value=&quot;283&quot;/&gt;&lt;/object&gt;&lt;object type=&quot;3&quot; unique_id=&quot;10215&quot;&gt;&lt;property id=&quot;20148&quot; value=&quot;5&quot;/&gt;&lt;property id=&quot;20300&quot; value=&quot;Slide 25&quot;/&gt;&lt;property id=&quot;20307&quot; value=&quot;284&quot;/&gt;&lt;/object&gt;&lt;object type=&quot;3&quot; unique_id=&quot;10216&quot;&gt;&lt;property id=&quot;20148&quot; value=&quot;5&quot;/&gt;&lt;property id=&quot;20300&quot; value=&quot;Slide 26&quot;/&gt;&lt;property id=&quot;20307&quot; value=&quot;285&quot;/&gt;&lt;/object&gt;&lt;object type=&quot;3&quot; unique_id=&quot;10217&quot;&gt;&lt;property id=&quot;20148&quot; value=&quot;5&quot;/&gt;&lt;property id=&quot;20300&quot; value=&quot;Slide 27&quot;/&gt;&lt;property id=&quot;20307&quot; value=&quot;287&quot;/&gt;&lt;/object&gt;&lt;object type=&quot;3&quot; unique_id=&quot;10218&quot;&gt;&lt;property id=&quot;20148&quot; value=&quot;5&quot;/&gt;&lt;property id=&quot;20300&quot; value=&quot;Slide 28&quot;/&gt;&lt;property id=&quot;20307&quot; value=&quot;291&quot;/&gt;&lt;/object&gt;&lt;object type=&quot;3&quot; unique_id=&quot;11059&quot;&gt;&lt;property id=&quot;20148&quot; value=&quot;5&quot;/&gt;&lt;property id=&quot;20300&quot; value=&quot;Slide 3&quot;/&gt;&lt;property id=&quot;20307&quot; value=&quot;292&quot;/&gt;&lt;/object&gt;&lt;object type=&quot;3&quot; unique_id=&quot;11060&quot;&gt;&lt;property id=&quot;20148&quot; value=&quot;5&quot;/&gt;&lt;property id=&quot;20300&quot; value=&quot;Slide 10&quot;/&gt;&lt;property id=&quot;20307&quot; value=&quot;294&quot;/&gt;&lt;/object&gt;&lt;object type=&quot;3&quot; unique_id=&quot;11061&quot;&gt;&lt;property id=&quot;20148&quot; value=&quot;5&quot;/&gt;&lt;property id=&quot;20300&quot; value=&quot;Slide 18&quot;/&gt;&lt;property id=&quot;20307&quot; value=&quot;29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0.8|0.9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2.2|0.7|1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0.8|0.9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0.8|0.9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1422</Words>
  <Application>Microsoft Office PowerPoint</Application>
  <PresentationFormat>On-screen Show (4:3)</PresentationFormat>
  <Paragraphs>162</Paragraphs>
  <Slides>25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</dc:creator>
  <cp:lastModifiedBy>admin</cp:lastModifiedBy>
  <cp:revision>25</cp:revision>
  <dcterms:created xsi:type="dcterms:W3CDTF">2015-01-17T07:55:41Z</dcterms:created>
  <dcterms:modified xsi:type="dcterms:W3CDTF">2020-04-02T13:59:54Z</dcterms:modified>
</cp:coreProperties>
</file>