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63" r:id="rId4"/>
    <p:sldId id="264" r:id="rId5"/>
    <p:sldId id="257" r:id="rId6"/>
    <p:sldId id="258" r:id="rId7"/>
    <p:sldId id="269" r:id="rId8"/>
    <p:sldId id="270" r:id="rId9"/>
    <p:sldId id="259" r:id="rId10"/>
    <p:sldId id="271" r:id="rId11"/>
    <p:sldId id="272" r:id="rId12"/>
    <p:sldId id="273" r:id="rId13"/>
    <p:sldId id="260" r:id="rId14"/>
    <p:sldId id="261" r:id="rId15"/>
    <p:sldId id="265" r:id="rId16"/>
  </p:sldIdLst>
  <p:sldSz cx="9144000" cy="6858000" type="screen4x3"/>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1" d="100"/>
          <a:sy n="71" d="100"/>
        </p:scale>
        <p:origin x="-1338" y="-3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vi-V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737C66E0-CAF0-4780-BD56-96F9C73E7C26}" type="datetimeFigureOut">
              <a:rPr lang="vi-VN" smtClean="0"/>
              <a:t>18/12/2021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7DF5DD9D-50A1-4050-A711-C0358FACA127}" type="slidenum">
              <a:rPr lang="vi-VN" smtClean="0"/>
              <a:t>‹#›</a:t>
            </a:fld>
            <a:endParaRPr lang="vi-VN"/>
          </a:p>
        </p:txBody>
      </p:sp>
    </p:spTree>
    <p:extLst>
      <p:ext uri="{BB962C8B-B14F-4D97-AF65-F5344CB8AC3E}">
        <p14:creationId xmlns:p14="http://schemas.microsoft.com/office/powerpoint/2010/main" val="32450340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737C66E0-CAF0-4780-BD56-96F9C73E7C26}" type="datetimeFigureOut">
              <a:rPr lang="vi-VN" smtClean="0"/>
              <a:t>18/12/2021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7DF5DD9D-50A1-4050-A711-C0358FACA127}" type="slidenum">
              <a:rPr lang="vi-VN" smtClean="0"/>
              <a:t>‹#›</a:t>
            </a:fld>
            <a:endParaRPr lang="vi-VN"/>
          </a:p>
        </p:txBody>
      </p:sp>
    </p:spTree>
    <p:extLst>
      <p:ext uri="{BB962C8B-B14F-4D97-AF65-F5344CB8AC3E}">
        <p14:creationId xmlns:p14="http://schemas.microsoft.com/office/powerpoint/2010/main" val="36732448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737C66E0-CAF0-4780-BD56-96F9C73E7C26}" type="datetimeFigureOut">
              <a:rPr lang="vi-VN" smtClean="0"/>
              <a:t>18/12/2021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7DF5DD9D-50A1-4050-A711-C0358FACA127}" type="slidenum">
              <a:rPr lang="vi-VN" smtClean="0"/>
              <a:t>‹#›</a:t>
            </a:fld>
            <a:endParaRPr lang="vi-VN"/>
          </a:p>
        </p:txBody>
      </p:sp>
    </p:spTree>
    <p:extLst>
      <p:ext uri="{BB962C8B-B14F-4D97-AF65-F5344CB8AC3E}">
        <p14:creationId xmlns:p14="http://schemas.microsoft.com/office/powerpoint/2010/main" val="39539726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737C66E0-CAF0-4780-BD56-96F9C73E7C26}" type="datetimeFigureOut">
              <a:rPr lang="vi-VN" smtClean="0"/>
              <a:t>18/12/2021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7DF5DD9D-50A1-4050-A711-C0358FACA127}" type="slidenum">
              <a:rPr lang="vi-VN" smtClean="0"/>
              <a:t>‹#›</a:t>
            </a:fld>
            <a:endParaRPr lang="vi-VN"/>
          </a:p>
        </p:txBody>
      </p:sp>
    </p:spTree>
    <p:extLst>
      <p:ext uri="{BB962C8B-B14F-4D97-AF65-F5344CB8AC3E}">
        <p14:creationId xmlns:p14="http://schemas.microsoft.com/office/powerpoint/2010/main" val="3136070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vi-V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37C66E0-CAF0-4780-BD56-96F9C73E7C26}" type="datetimeFigureOut">
              <a:rPr lang="vi-VN" smtClean="0"/>
              <a:t>18/12/2021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7DF5DD9D-50A1-4050-A711-C0358FACA127}" type="slidenum">
              <a:rPr lang="vi-VN" smtClean="0"/>
              <a:t>‹#›</a:t>
            </a:fld>
            <a:endParaRPr lang="vi-VN"/>
          </a:p>
        </p:txBody>
      </p:sp>
    </p:spTree>
    <p:extLst>
      <p:ext uri="{BB962C8B-B14F-4D97-AF65-F5344CB8AC3E}">
        <p14:creationId xmlns:p14="http://schemas.microsoft.com/office/powerpoint/2010/main" val="42319672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737C66E0-CAF0-4780-BD56-96F9C73E7C26}" type="datetimeFigureOut">
              <a:rPr lang="vi-VN" smtClean="0"/>
              <a:t>18/12/2021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7DF5DD9D-50A1-4050-A711-C0358FACA127}" type="slidenum">
              <a:rPr lang="vi-VN" smtClean="0"/>
              <a:t>‹#›</a:t>
            </a:fld>
            <a:endParaRPr lang="vi-VN"/>
          </a:p>
        </p:txBody>
      </p:sp>
    </p:spTree>
    <p:extLst>
      <p:ext uri="{BB962C8B-B14F-4D97-AF65-F5344CB8AC3E}">
        <p14:creationId xmlns:p14="http://schemas.microsoft.com/office/powerpoint/2010/main" val="19175439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vi-V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737C66E0-CAF0-4780-BD56-96F9C73E7C26}" type="datetimeFigureOut">
              <a:rPr lang="vi-VN" smtClean="0"/>
              <a:t>18/12/2021</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7DF5DD9D-50A1-4050-A711-C0358FACA127}" type="slidenum">
              <a:rPr lang="vi-VN" smtClean="0"/>
              <a:t>‹#›</a:t>
            </a:fld>
            <a:endParaRPr lang="vi-VN"/>
          </a:p>
        </p:txBody>
      </p:sp>
    </p:spTree>
    <p:extLst>
      <p:ext uri="{BB962C8B-B14F-4D97-AF65-F5344CB8AC3E}">
        <p14:creationId xmlns:p14="http://schemas.microsoft.com/office/powerpoint/2010/main" val="16594623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737C66E0-CAF0-4780-BD56-96F9C73E7C26}" type="datetimeFigureOut">
              <a:rPr lang="vi-VN" smtClean="0"/>
              <a:t>18/12/2021</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7DF5DD9D-50A1-4050-A711-C0358FACA127}" type="slidenum">
              <a:rPr lang="vi-VN" smtClean="0"/>
              <a:t>‹#›</a:t>
            </a:fld>
            <a:endParaRPr lang="vi-VN"/>
          </a:p>
        </p:txBody>
      </p:sp>
    </p:spTree>
    <p:extLst>
      <p:ext uri="{BB962C8B-B14F-4D97-AF65-F5344CB8AC3E}">
        <p14:creationId xmlns:p14="http://schemas.microsoft.com/office/powerpoint/2010/main" val="3407444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7C66E0-CAF0-4780-BD56-96F9C73E7C26}" type="datetimeFigureOut">
              <a:rPr lang="vi-VN" smtClean="0"/>
              <a:t>18/12/2021</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7DF5DD9D-50A1-4050-A711-C0358FACA127}" type="slidenum">
              <a:rPr lang="vi-VN" smtClean="0"/>
              <a:t>‹#›</a:t>
            </a:fld>
            <a:endParaRPr lang="vi-VN"/>
          </a:p>
        </p:txBody>
      </p:sp>
    </p:spTree>
    <p:extLst>
      <p:ext uri="{BB962C8B-B14F-4D97-AF65-F5344CB8AC3E}">
        <p14:creationId xmlns:p14="http://schemas.microsoft.com/office/powerpoint/2010/main" val="16487769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vi-V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37C66E0-CAF0-4780-BD56-96F9C73E7C26}" type="datetimeFigureOut">
              <a:rPr lang="vi-VN" smtClean="0"/>
              <a:t>18/12/2021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7DF5DD9D-50A1-4050-A711-C0358FACA127}" type="slidenum">
              <a:rPr lang="vi-VN" smtClean="0"/>
              <a:t>‹#›</a:t>
            </a:fld>
            <a:endParaRPr lang="vi-VN"/>
          </a:p>
        </p:txBody>
      </p:sp>
    </p:spTree>
    <p:extLst>
      <p:ext uri="{BB962C8B-B14F-4D97-AF65-F5344CB8AC3E}">
        <p14:creationId xmlns:p14="http://schemas.microsoft.com/office/powerpoint/2010/main" val="14027721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vi-V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37C66E0-CAF0-4780-BD56-96F9C73E7C26}" type="datetimeFigureOut">
              <a:rPr lang="vi-VN" smtClean="0"/>
              <a:t>18/12/2021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7DF5DD9D-50A1-4050-A711-C0358FACA127}" type="slidenum">
              <a:rPr lang="vi-VN" smtClean="0"/>
              <a:t>‹#›</a:t>
            </a:fld>
            <a:endParaRPr lang="vi-VN"/>
          </a:p>
        </p:txBody>
      </p:sp>
    </p:spTree>
    <p:extLst>
      <p:ext uri="{BB962C8B-B14F-4D97-AF65-F5344CB8AC3E}">
        <p14:creationId xmlns:p14="http://schemas.microsoft.com/office/powerpoint/2010/main" val="3670354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7C66E0-CAF0-4780-BD56-96F9C73E7C26}" type="datetimeFigureOut">
              <a:rPr lang="vi-VN" smtClean="0"/>
              <a:t>18/12/2021</a:t>
            </a:fld>
            <a:endParaRPr lang="vi-V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F5DD9D-50A1-4050-A711-C0358FACA127}" type="slidenum">
              <a:rPr lang="vi-VN" smtClean="0"/>
              <a:t>‹#›</a:t>
            </a:fld>
            <a:endParaRPr lang="vi-VN"/>
          </a:p>
        </p:txBody>
      </p:sp>
    </p:spTree>
    <p:extLst>
      <p:ext uri="{BB962C8B-B14F-4D97-AF65-F5344CB8AC3E}">
        <p14:creationId xmlns:p14="http://schemas.microsoft.com/office/powerpoint/2010/main" val="40590589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55576" y="1124744"/>
            <a:ext cx="7416824" cy="523220"/>
          </a:xfrm>
          <a:prstGeom prst="rect">
            <a:avLst/>
          </a:prstGeom>
          <a:noFill/>
        </p:spPr>
        <p:txBody>
          <a:bodyPr wrap="square" rtlCol="0">
            <a:spAutoFit/>
          </a:bodyPr>
          <a:lstStyle/>
          <a:p>
            <a:pPr algn="ctr"/>
            <a:r>
              <a:rPr lang="en-US" sz="2800" b="1" smtClean="0">
                <a:solidFill>
                  <a:srgbClr val="FF0000"/>
                </a:solidFill>
                <a:latin typeface="Times New Roman" pitchFamily="18" charset="0"/>
                <a:cs typeface="Times New Roman" pitchFamily="18" charset="0"/>
              </a:rPr>
              <a:t>Tiết 65,66: ÔN TẬP KIỂM TRA HỌC KÌ I</a:t>
            </a:r>
            <a:endParaRPr lang="vi-VN" sz="2800" b="1">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8856946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88640"/>
            <a:ext cx="8964488" cy="5262979"/>
          </a:xfrm>
          <a:prstGeom prst="rect">
            <a:avLst/>
          </a:prstGeom>
        </p:spPr>
        <p:txBody>
          <a:bodyPr wrap="square">
            <a:spAutoFit/>
          </a:bodyPr>
          <a:lstStyle/>
          <a:p>
            <a:r>
              <a:rPr lang="pt-BR" sz="2400" b="1" smtClean="0">
                <a:latin typeface="Times New Roman" pitchFamily="18" charset="0"/>
                <a:cs typeface="Times New Roman" pitchFamily="18" charset="0"/>
              </a:rPr>
              <a:t>BT5:  </a:t>
            </a:r>
            <a:r>
              <a:rPr lang="pt-BR" sz="2400" b="1">
                <a:latin typeface="Times New Roman" pitchFamily="18" charset="0"/>
                <a:cs typeface="Times New Roman" pitchFamily="18" charset="0"/>
              </a:rPr>
              <a:t>Cho đoạn trích sau:</a:t>
            </a:r>
            <a:endParaRPr lang="vi-VN" sz="2400">
              <a:latin typeface="Times New Roman" pitchFamily="18" charset="0"/>
              <a:cs typeface="Times New Roman" pitchFamily="18" charset="0"/>
            </a:endParaRPr>
          </a:p>
          <a:p>
            <a:r>
              <a:rPr lang="pt-BR" sz="2400" i="1">
                <a:latin typeface="Times New Roman" pitchFamily="18" charset="0"/>
                <a:cs typeface="Times New Roman" pitchFamily="18" charset="0"/>
              </a:rPr>
              <a:t>       ...  “</a:t>
            </a:r>
            <a:r>
              <a:rPr lang="nl-NL" sz="2400" i="1">
                <a:latin typeface="Times New Roman" pitchFamily="18" charset="0"/>
                <a:cs typeface="Times New Roman" pitchFamily="18" charset="0"/>
              </a:rPr>
              <a:t>Trong khói thuốc lá lại có chất ô-xít các-bon, chất này thấm vào máu, bám chặt các hồng cầu không cho chúng tiếp cận ô xi nữa. Không lạ gì sức khỏe của người nghiện thuốc ngày càng sút kém.</a:t>
            </a:r>
            <a:endParaRPr lang="vi-VN" sz="2400">
              <a:latin typeface="Times New Roman" pitchFamily="18" charset="0"/>
              <a:cs typeface="Times New Roman" pitchFamily="18" charset="0"/>
            </a:endParaRPr>
          </a:p>
          <a:p>
            <a:r>
              <a:rPr lang="nl-NL" sz="2400" i="1">
                <a:latin typeface="Times New Roman" pitchFamily="18" charset="0"/>
                <a:cs typeface="Times New Roman" pitchFamily="18" charset="0"/>
              </a:rPr>
              <a:t>     Thấm vào các tế bào, chất hắc ín lại thường gây ra ung thư. </a:t>
            </a:r>
            <a:r>
              <a:rPr lang="nl-NL" sz="2400" i="1" u="sng">
                <a:latin typeface="Times New Roman" pitchFamily="18" charset="0"/>
                <a:cs typeface="Times New Roman" pitchFamily="18" charset="0"/>
              </a:rPr>
              <a:t>Ta</a:t>
            </a:r>
            <a:r>
              <a:rPr lang="nl-NL" sz="2400" i="1">
                <a:latin typeface="Times New Roman" pitchFamily="18" charset="0"/>
                <a:cs typeface="Times New Roman" pitchFamily="18" charset="0"/>
              </a:rPr>
              <a:t> </a:t>
            </a:r>
            <a:r>
              <a:rPr lang="nl-NL" sz="2400" i="1" smtClean="0">
                <a:latin typeface="Times New Roman" pitchFamily="18" charset="0"/>
                <a:cs typeface="Times New Roman" pitchFamily="18" charset="0"/>
              </a:rPr>
              <a:t>//</a:t>
            </a:r>
            <a:r>
              <a:rPr lang="nl-NL" sz="2400" i="1" u="sng" smtClean="0">
                <a:latin typeface="Times New Roman" pitchFamily="18" charset="0"/>
                <a:cs typeface="Times New Roman" pitchFamily="18" charset="0"/>
              </a:rPr>
              <a:t>đến </a:t>
            </a:r>
            <a:r>
              <a:rPr lang="nl-NL" sz="2400" i="1" u="sng">
                <a:latin typeface="Times New Roman" pitchFamily="18" charset="0"/>
                <a:cs typeface="Times New Roman" pitchFamily="18" charset="0"/>
              </a:rPr>
              <a:t>bệnh viện K sẽ thấy rõ</a:t>
            </a:r>
            <a:r>
              <a:rPr lang="nl-NL" sz="2400" i="1">
                <a:latin typeface="Times New Roman" pitchFamily="18" charset="0"/>
                <a:cs typeface="Times New Roman" pitchFamily="18" charset="0"/>
              </a:rPr>
              <a:t>: </a:t>
            </a:r>
            <a:r>
              <a:rPr lang="nl-NL" sz="2400" i="1" u="sng">
                <a:latin typeface="Times New Roman" pitchFamily="18" charset="0"/>
                <a:cs typeface="Times New Roman" pitchFamily="18" charset="0"/>
              </a:rPr>
              <a:t>Bác sĩ viện </a:t>
            </a:r>
            <a:r>
              <a:rPr lang="nl-NL" sz="2400" i="1" u="sng" smtClean="0">
                <a:latin typeface="Times New Roman" pitchFamily="18" charset="0"/>
                <a:cs typeface="Times New Roman" pitchFamily="18" charset="0"/>
              </a:rPr>
              <a:t>trưởng</a:t>
            </a:r>
            <a:r>
              <a:rPr lang="nl-NL" sz="2400" i="1" smtClean="0">
                <a:latin typeface="Times New Roman" pitchFamily="18" charset="0"/>
                <a:cs typeface="Times New Roman" pitchFamily="18" charset="0"/>
              </a:rPr>
              <a:t>// </a:t>
            </a:r>
            <a:r>
              <a:rPr lang="nl-NL" sz="2400" i="1" u="sng">
                <a:latin typeface="Times New Roman" pitchFamily="18" charset="0"/>
                <a:cs typeface="Times New Roman" pitchFamily="18" charset="0"/>
              </a:rPr>
              <a:t>cho biết trên 80% ung thư vòm họng và ung thư phổi là do thuốc lá”.</a:t>
            </a:r>
            <a:endParaRPr lang="vi-VN" sz="2400" u="sng">
              <a:latin typeface="Times New Roman" pitchFamily="18" charset="0"/>
              <a:cs typeface="Times New Roman" pitchFamily="18" charset="0"/>
            </a:endParaRPr>
          </a:p>
          <a:p>
            <a:r>
              <a:rPr lang="nl-NL" sz="2400">
                <a:latin typeface="Times New Roman" pitchFamily="18" charset="0"/>
                <a:cs typeface="Times New Roman" pitchFamily="18" charset="0"/>
              </a:rPr>
              <a:t>                                                                                  (Ngữ văn 8, tập 1) </a:t>
            </a:r>
            <a:endParaRPr lang="vi-VN" sz="2400">
              <a:latin typeface="Times New Roman" pitchFamily="18" charset="0"/>
              <a:cs typeface="Times New Roman" pitchFamily="18" charset="0"/>
            </a:endParaRPr>
          </a:p>
          <a:p>
            <a:r>
              <a:rPr lang="nl-NL" sz="2400">
                <a:solidFill>
                  <a:srgbClr val="FF0000"/>
                </a:solidFill>
                <a:latin typeface="Times New Roman" pitchFamily="18" charset="0"/>
                <a:cs typeface="Times New Roman" pitchFamily="18" charset="0"/>
              </a:rPr>
              <a:t>a.Chỉ ra câu ghép trong đoạn trích trên. Hãy phân tích cấu trúc ngữ pháp của câu ghép đó.</a:t>
            </a:r>
            <a:endParaRPr lang="vi-VN" sz="2400">
              <a:solidFill>
                <a:srgbClr val="FF0000"/>
              </a:solidFill>
              <a:latin typeface="Times New Roman" pitchFamily="18" charset="0"/>
              <a:cs typeface="Times New Roman" pitchFamily="18" charset="0"/>
            </a:endParaRPr>
          </a:p>
          <a:p>
            <a:r>
              <a:rPr lang="nl-NL" sz="2400" smtClean="0">
                <a:solidFill>
                  <a:srgbClr val="FF0000"/>
                </a:solidFill>
                <a:latin typeface="Times New Roman" pitchFamily="18" charset="0"/>
                <a:cs typeface="Times New Roman" pitchFamily="18" charset="0"/>
              </a:rPr>
              <a:t>b.Quan </a:t>
            </a:r>
            <a:r>
              <a:rPr lang="nl-NL" sz="2400">
                <a:solidFill>
                  <a:srgbClr val="FF0000"/>
                </a:solidFill>
                <a:latin typeface="Times New Roman" pitchFamily="18" charset="0"/>
                <a:cs typeface="Times New Roman" pitchFamily="18" charset="0"/>
              </a:rPr>
              <a:t>hệ </a:t>
            </a:r>
            <a:r>
              <a:rPr lang="nl-NL" sz="2400" u="sng">
                <a:solidFill>
                  <a:srgbClr val="FF0000"/>
                </a:solidFill>
                <a:latin typeface="Times New Roman" pitchFamily="18" charset="0"/>
                <a:cs typeface="Times New Roman" pitchFamily="18" charset="0"/>
              </a:rPr>
              <a:t>ý nghĩa </a:t>
            </a:r>
            <a:r>
              <a:rPr lang="nl-NL" sz="2400">
                <a:solidFill>
                  <a:srgbClr val="FF0000"/>
                </a:solidFill>
                <a:latin typeface="Times New Roman" pitchFamily="18" charset="0"/>
                <a:cs typeface="Times New Roman" pitchFamily="18" charset="0"/>
              </a:rPr>
              <a:t>giữa các vế trong câu đó là quan hệ gì ? </a:t>
            </a:r>
            <a:endParaRPr lang="vi-VN" sz="2400">
              <a:solidFill>
                <a:srgbClr val="FF0000"/>
              </a:solidFill>
              <a:latin typeface="Times New Roman" pitchFamily="18" charset="0"/>
              <a:cs typeface="Times New Roman" pitchFamily="18" charset="0"/>
            </a:endParaRPr>
          </a:p>
          <a:p>
            <a:r>
              <a:rPr lang="nl-NL" sz="2400">
                <a:solidFill>
                  <a:srgbClr val="FF0000"/>
                </a:solidFill>
                <a:latin typeface="Times New Roman" pitchFamily="18" charset="0"/>
                <a:cs typeface="Times New Roman" pitchFamily="18" charset="0"/>
              </a:rPr>
              <a:t>c. Tác hại của thuốc lá đối với sức khỏe con người là vô cùng to lớn. Em có những suy nghĩ gì về thực trạng  một số học sinh hiện nay đua đòi, tập hút thuốc? (Trình bày bằng đoạn văn ngắn khoảng 6 - 8 câu.)</a:t>
            </a:r>
            <a:endParaRPr lang="vi-VN" sz="240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474033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1000"/>
                                        <p:tgtEl>
                                          <p:spTgt spid="4">
                                            <p:txEl>
                                              <p:pRg st="1" end="1"/>
                                            </p:txEl>
                                          </p:spTgt>
                                        </p:tgtEl>
                                      </p:cBhvr>
                                    </p:animEffect>
                                    <p:anim calcmode="lin" valueType="num">
                                      <p:cBhvr>
                                        <p:cTn id="13"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4">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1000"/>
                                        <p:tgtEl>
                                          <p:spTgt spid="4">
                                            <p:txEl>
                                              <p:pRg st="2" end="2"/>
                                            </p:txEl>
                                          </p:spTgt>
                                        </p:tgtEl>
                                      </p:cBhvr>
                                    </p:animEffect>
                                    <p:anim calcmode="lin" valueType="num">
                                      <p:cBhvr>
                                        <p:cTn id="18"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4">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1000"/>
                                        <p:tgtEl>
                                          <p:spTgt spid="4">
                                            <p:txEl>
                                              <p:pRg st="3" end="3"/>
                                            </p:txEl>
                                          </p:spTgt>
                                        </p:tgtEl>
                                      </p:cBhvr>
                                    </p:animEffect>
                                    <p:anim calcmode="lin" valueType="num">
                                      <p:cBhvr>
                                        <p:cTn id="23"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nodeType="clickEffect">
                                  <p:stCondLst>
                                    <p:cond delay="0"/>
                                  </p:stCondLst>
                                  <p:childTnLst>
                                    <p:set>
                                      <p:cBhvr>
                                        <p:cTn id="28" dur="1" fill="hold">
                                          <p:stCondLst>
                                            <p:cond delay="0"/>
                                          </p:stCondLst>
                                        </p:cTn>
                                        <p:tgtEl>
                                          <p:spTgt spid="4">
                                            <p:txEl>
                                              <p:pRg st="4" end="4"/>
                                            </p:txEl>
                                          </p:spTgt>
                                        </p:tgtEl>
                                        <p:attrNameLst>
                                          <p:attrName>style.visibility</p:attrName>
                                        </p:attrNameLst>
                                      </p:cBhvr>
                                      <p:to>
                                        <p:strVal val="visible"/>
                                      </p:to>
                                    </p:set>
                                    <p:animEffect transition="in" filter="fade">
                                      <p:cBhvr>
                                        <p:cTn id="29" dur="1000"/>
                                        <p:tgtEl>
                                          <p:spTgt spid="4">
                                            <p:txEl>
                                              <p:pRg st="4" end="4"/>
                                            </p:txEl>
                                          </p:spTgt>
                                        </p:tgtEl>
                                      </p:cBhvr>
                                    </p:animEffect>
                                    <p:anim calcmode="lin" valueType="num">
                                      <p:cBhvr>
                                        <p:cTn id="30"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4">
                                            <p:txEl>
                                              <p:pRg st="4" end="4"/>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4">
                                            <p:txEl>
                                              <p:pRg st="5" end="5"/>
                                            </p:txEl>
                                          </p:spTgt>
                                        </p:tgtEl>
                                        <p:attrNameLst>
                                          <p:attrName>style.visibility</p:attrName>
                                        </p:attrNameLst>
                                      </p:cBhvr>
                                      <p:to>
                                        <p:strVal val="visible"/>
                                      </p:to>
                                    </p:set>
                                    <p:animEffect transition="in" filter="fade">
                                      <p:cBhvr>
                                        <p:cTn id="34" dur="1000"/>
                                        <p:tgtEl>
                                          <p:spTgt spid="4">
                                            <p:txEl>
                                              <p:pRg st="5" end="5"/>
                                            </p:txEl>
                                          </p:spTgt>
                                        </p:tgtEl>
                                      </p:cBhvr>
                                    </p:animEffect>
                                    <p:anim calcmode="lin" valueType="num">
                                      <p:cBhvr>
                                        <p:cTn id="35"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4">
                                            <p:txEl>
                                              <p:pRg st="5" end="5"/>
                                            </p:txEl>
                                          </p:spTgt>
                                        </p:tgtEl>
                                        <p:attrNameLst>
                                          <p:attrName>ppt_y</p:attrName>
                                        </p:attrNameLst>
                                      </p:cBhvr>
                                      <p:tavLst>
                                        <p:tav tm="0">
                                          <p:val>
                                            <p:strVal val="#ppt_y+.1"/>
                                          </p:val>
                                        </p:tav>
                                        <p:tav tm="100000">
                                          <p:val>
                                            <p:strVal val="#ppt_y"/>
                                          </p:val>
                                        </p:tav>
                                      </p:tavLst>
                                    </p:anim>
                                  </p:childTnLst>
                                </p:cTn>
                              </p:par>
                              <p:par>
                                <p:cTn id="37" presetID="42" presetClass="entr" presetSubtype="0" fill="hold" nodeType="withEffect">
                                  <p:stCondLst>
                                    <p:cond delay="0"/>
                                  </p:stCondLst>
                                  <p:childTnLst>
                                    <p:set>
                                      <p:cBhvr>
                                        <p:cTn id="38" dur="1" fill="hold">
                                          <p:stCondLst>
                                            <p:cond delay="0"/>
                                          </p:stCondLst>
                                        </p:cTn>
                                        <p:tgtEl>
                                          <p:spTgt spid="4">
                                            <p:txEl>
                                              <p:pRg st="6" end="6"/>
                                            </p:txEl>
                                          </p:spTgt>
                                        </p:tgtEl>
                                        <p:attrNameLst>
                                          <p:attrName>style.visibility</p:attrName>
                                        </p:attrNameLst>
                                      </p:cBhvr>
                                      <p:to>
                                        <p:strVal val="visible"/>
                                      </p:to>
                                    </p:set>
                                    <p:animEffect transition="in" filter="fade">
                                      <p:cBhvr>
                                        <p:cTn id="39" dur="1000"/>
                                        <p:tgtEl>
                                          <p:spTgt spid="4">
                                            <p:txEl>
                                              <p:pRg st="6" end="6"/>
                                            </p:txEl>
                                          </p:spTgt>
                                        </p:tgtEl>
                                      </p:cBhvr>
                                    </p:animEffect>
                                    <p:anim calcmode="lin" valueType="num">
                                      <p:cBhvr>
                                        <p:cTn id="40"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41" dur="1000" fill="hold"/>
                                        <p:tgtEl>
                                          <p:spTgt spid="4">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88640"/>
            <a:ext cx="9036496" cy="6370975"/>
          </a:xfrm>
          <a:prstGeom prst="rect">
            <a:avLst/>
          </a:prstGeom>
        </p:spPr>
        <p:txBody>
          <a:bodyPr wrap="square">
            <a:spAutoFit/>
          </a:bodyPr>
          <a:lstStyle/>
          <a:p>
            <a:r>
              <a:rPr lang="fr-FR" sz="2400">
                <a:latin typeface="Times New Roman" pitchFamily="18" charset="0"/>
                <a:cs typeface="Times New Roman" pitchFamily="18" charset="0"/>
              </a:rPr>
              <a:t>a</a:t>
            </a:r>
            <a:r>
              <a:rPr lang="fr-FR" sz="2400" smtClean="0">
                <a:solidFill>
                  <a:srgbClr val="FF0000"/>
                </a:solidFill>
                <a:latin typeface="Times New Roman" pitchFamily="18" charset="0"/>
                <a:cs typeface="Times New Roman" pitchFamily="18" charset="0"/>
              </a:rPr>
              <a:t>. Chỉ </a:t>
            </a:r>
            <a:r>
              <a:rPr lang="fr-FR" sz="2400">
                <a:solidFill>
                  <a:srgbClr val="FF0000"/>
                </a:solidFill>
                <a:latin typeface="Times New Roman" pitchFamily="18" charset="0"/>
                <a:cs typeface="Times New Roman" pitchFamily="18" charset="0"/>
              </a:rPr>
              <a:t>ra câu ghép: </a:t>
            </a:r>
            <a:r>
              <a:rPr lang="nl-NL" sz="2400">
                <a:solidFill>
                  <a:srgbClr val="FF0000"/>
                </a:solidFill>
                <a:latin typeface="Times New Roman" pitchFamily="18" charset="0"/>
                <a:cs typeface="Times New Roman" pitchFamily="18" charset="0"/>
              </a:rPr>
              <a:t>Ta đến bệnh viện K sẽ thấy rõ: Bác sĩ viện trưởng cho biết trên 80% ung thư vòm họng và ung thư phổi là do thuốc lá.</a:t>
            </a:r>
            <a:endParaRPr lang="vi-VN" sz="2400">
              <a:solidFill>
                <a:srgbClr val="FF0000"/>
              </a:solidFill>
              <a:latin typeface="Times New Roman" pitchFamily="18" charset="0"/>
              <a:cs typeface="Times New Roman" pitchFamily="18" charset="0"/>
            </a:endParaRPr>
          </a:p>
          <a:p>
            <a:r>
              <a:rPr lang="nl-NL" sz="2400">
                <a:solidFill>
                  <a:srgbClr val="FF0000"/>
                </a:solidFill>
                <a:latin typeface="Times New Roman" pitchFamily="18" charset="0"/>
                <a:cs typeface="Times New Roman" pitchFamily="18" charset="0"/>
              </a:rPr>
              <a:t>-  Phân tích cấu trúc ngữ pháp của câu ghép.</a:t>
            </a:r>
            <a:endParaRPr lang="vi-VN" sz="2400">
              <a:solidFill>
                <a:srgbClr val="FF0000"/>
              </a:solidFill>
              <a:latin typeface="Times New Roman" pitchFamily="18" charset="0"/>
              <a:cs typeface="Times New Roman" pitchFamily="18" charset="0"/>
            </a:endParaRPr>
          </a:p>
          <a:p>
            <a:r>
              <a:rPr lang="vi-VN" sz="2400" u="sng">
                <a:solidFill>
                  <a:srgbClr val="FF0000"/>
                </a:solidFill>
                <a:latin typeface="Times New Roman" pitchFamily="18" charset="0"/>
                <a:cs typeface="Times New Roman" pitchFamily="18" charset="0"/>
              </a:rPr>
              <a:t>Ta</a:t>
            </a:r>
            <a:r>
              <a:rPr lang="vi-VN" sz="2400">
                <a:solidFill>
                  <a:srgbClr val="FF0000"/>
                </a:solidFill>
                <a:latin typeface="Times New Roman" pitchFamily="18" charset="0"/>
                <a:cs typeface="Times New Roman" pitchFamily="18" charset="0"/>
              </a:rPr>
              <a:t> // </a:t>
            </a:r>
            <a:r>
              <a:rPr lang="vi-VN" sz="2400" u="sng">
                <a:solidFill>
                  <a:srgbClr val="FF0000"/>
                </a:solidFill>
                <a:latin typeface="Times New Roman" pitchFamily="18" charset="0"/>
                <a:cs typeface="Times New Roman" pitchFamily="18" charset="0"/>
              </a:rPr>
              <a:t>đến bệnh viện K sẽ thấy rõ</a:t>
            </a:r>
            <a:r>
              <a:rPr lang="vi-VN" sz="2400">
                <a:solidFill>
                  <a:srgbClr val="FF0000"/>
                </a:solidFill>
                <a:latin typeface="Times New Roman" pitchFamily="18" charset="0"/>
                <a:cs typeface="Times New Roman" pitchFamily="18" charset="0"/>
              </a:rPr>
              <a:t> : </a:t>
            </a:r>
            <a:r>
              <a:rPr lang="vi-VN" sz="2400" u="sng">
                <a:solidFill>
                  <a:srgbClr val="FF0000"/>
                </a:solidFill>
                <a:latin typeface="Times New Roman" pitchFamily="18" charset="0"/>
                <a:cs typeface="Times New Roman" pitchFamily="18" charset="0"/>
              </a:rPr>
              <a:t>Bác sĩ viện trưởng</a:t>
            </a:r>
            <a:r>
              <a:rPr lang="vi-VN" sz="2400">
                <a:solidFill>
                  <a:srgbClr val="FF0000"/>
                </a:solidFill>
                <a:latin typeface="Times New Roman" pitchFamily="18" charset="0"/>
                <a:cs typeface="Times New Roman" pitchFamily="18" charset="0"/>
              </a:rPr>
              <a:t> // </a:t>
            </a:r>
            <a:r>
              <a:rPr lang="vi-VN" sz="2400" u="sng">
                <a:solidFill>
                  <a:srgbClr val="FF0000"/>
                </a:solidFill>
                <a:latin typeface="Times New Roman" pitchFamily="18" charset="0"/>
                <a:cs typeface="Times New Roman" pitchFamily="18" charset="0"/>
              </a:rPr>
              <a:t>cho biết trên 80</a:t>
            </a:r>
            <a:r>
              <a:rPr lang="vi-VN" sz="2400" u="sng" smtClean="0">
                <a:solidFill>
                  <a:srgbClr val="FF0000"/>
                </a:solidFill>
                <a:latin typeface="Times New Roman" pitchFamily="18" charset="0"/>
                <a:cs typeface="Times New Roman" pitchFamily="18" charset="0"/>
              </a:rPr>
              <a:t>%</a:t>
            </a:r>
          </a:p>
          <a:p>
            <a:r>
              <a:rPr lang="vi-VN" sz="2400" smtClean="0">
                <a:latin typeface="Times New Roman" pitchFamily="18" charset="0"/>
                <a:cs typeface="Times New Roman" pitchFamily="18" charset="0"/>
              </a:rPr>
              <a:t>C1         V1                                            C2                                V2</a:t>
            </a:r>
            <a:endParaRPr lang="vi-VN" sz="2400">
              <a:latin typeface="Times New Roman" pitchFamily="18" charset="0"/>
              <a:cs typeface="Times New Roman" pitchFamily="18" charset="0"/>
            </a:endParaRPr>
          </a:p>
          <a:p>
            <a:r>
              <a:rPr lang="vi-VN" sz="2400" u="sng" smtClean="0">
                <a:solidFill>
                  <a:srgbClr val="FF0000"/>
                </a:solidFill>
                <a:latin typeface="Times New Roman" pitchFamily="18" charset="0"/>
                <a:cs typeface="Times New Roman" pitchFamily="18" charset="0"/>
              </a:rPr>
              <a:t> </a:t>
            </a:r>
            <a:r>
              <a:rPr lang="vi-VN" sz="2400" u="sng">
                <a:solidFill>
                  <a:srgbClr val="FF0000"/>
                </a:solidFill>
                <a:latin typeface="Times New Roman" pitchFamily="18" charset="0"/>
                <a:cs typeface="Times New Roman" pitchFamily="18" charset="0"/>
              </a:rPr>
              <a:t>ung thu vòm họng và ung thư phổi là do thuốc lá</a:t>
            </a:r>
            <a:r>
              <a:rPr lang="vi-VN" sz="2400" u="sng" smtClean="0">
                <a:solidFill>
                  <a:srgbClr val="FF0000"/>
                </a:solidFill>
                <a:latin typeface="Times New Roman" pitchFamily="18" charset="0"/>
                <a:cs typeface="Times New Roman" pitchFamily="18" charset="0"/>
              </a:rPr>
              <a:t>.</a:t>
            </a:r>
          </a:p>
          <a:p>
            <a:endParaRPr lang="vi-VN" sz="2400">
              <a:solidFill>
                <a:srgbClr val="FF0000"/>
              </a:solidFill>
              <a:latin typeface="Times New Roman" pitchFamily="18" charset="0"/>
              <a:cs typeface="Times New Roman" pitchFamily="18" charset="0"/>
            </a:endParaRPr>
          </a:p>
          <a:p>
            <a:r>
              <a:rPr lang="nl-NL" sz="2400">
                <a:solidFill>
                  <a:srgbClr val="FF0000"/>
                </a:solidFill>
                <a:latin typeface="Times New Roman" pitchFamily="18" charset="0"/>
                <a:cs typeface="Times New Roman" pitchFamily="18" charset="0"/>
              </a:rPr>
              <a:t>b</a:t>
            </a:r>
            <a:r>
              <a:rPr lang="nl-NL" sz="2400" smtClean="0">
                <a:solidFill>
                  <a:srgbClr val="FF0000"/>
                </a:solidFill>
                <a:latin typeface="Times New Roman" pitchFamily="18" charset="0"/>
                <a:cs typeface="Times New Roman" pitchFamily="18" charset="0"/>
              </a:rPr>
              <a:t>. Quan </a:t>
            </a:r>
            <a:r>
              <a:rPr lang="nl-NL" sz="2400">
                <a:solidFill>
                  <a:srgbClr val="FF0000"/>
                </a:solidFill>
                <a:latin typeface="Times New Roman" pitchFamily="18" charset="0"/>
                <a:cs typeface="Times New Roman" pitchFamily="18" charset="0"/>
              </a:rPr>
              <a:t>hệ giữa các vế câu là quan hệ giải thích, vế 2 giải thích cho </a:t>
            </a:r>
            <a:r>
              <a:rPr lang="nl-NL" sz="2400" smtClean="0">
                <a:solidFill>
                  <a:srgbClr val="FF0000"/>
                </a:solidFill>
                <a:latin typeface="Times New Roman" pitchFamily="18" charset="0"/>
                <a:cs typeface="Times New Roman" pitchFamily="18" charset="0"/>
              </a:rPr>
              <a:t>vế</a:t>
            </a:r>
            <a:r>
              <a:rPr lang="vi-VN" sz="2400" smtClean="0">
                <a:solidFill>
                  <a:srgbClr val="FF0000"/>
                </a:solidFill>
                <a:latin typeface="Times New Roman" pitchFamily="18" charset="0"/>
                <a:cs typeface="Times New Roman" pitchFamily="18" charset="0"/>
              </a:rPr>
              <a:t> 1</a:t>
            </a:r>
          </a:p>
          <a:p>
            <a:endParaRPr lang="vi-VN" sz="2400">
              <a:solidFill>
                <a:srgbClr val="FF0000"/>
              </a:solidFill>
              <a:latin typeface="Times New Roman" pitchFamily="18" charset="0"/>
              <a:cs typeface="Times New Roman" pitchFamily="18" charset="0"/>
            </a:endParaRPr>
          </a:p>
          <a:p>
            <a:r>
              <a:rPr lang="pt-BR" sz="2400">
                <a:solidFill>
                  <a:srgbClr val="FF0000"/>
                </a:solidFill>
                <a:latin typeface="Times New Roman" pitchFamily="18" charset="0"/>
                <a:cs typeface="Times New Roman" pitchFamily="18" charset="0"/>
              </a:rPr>
              <a:t>c</a:t>
            </a:r>
            <a:r>
              <a:rPr lang="pt-BR" sz="2400" b="1">
                <a:solidFill>
                  <a:srgbClr val="FF0000"/>
                </a:solidFill>
                <a:latin typeface="Times New Roman" pitchFamily="18" charset="0"/>
                <a:cs typeface="Times New Roman" pitchFamily="18" charset="0"/>
              </a:rPr>
              <a:t>.</a:t>
            </a:r>
            <a:r>
              <a:rPr lang="pt-BR" sz="2400">
                <a:solidFill>
                  <a:srgbClr val="FF0000"/>
                </a:solidFill>
                <a:latin typeface="Times New Roman" pitchFamily="18" charset="0"/>
                <a:cs typeface="Times New Roman" pitchFamily="18" charset="0"/>
              </a:rPr>
              <a:t> </a:t>
            </a:r>
            <a:r>
              <a:rPr lang="pt-BR" sz="2400" smtClean="0">
                <a:solidFill>
                  <a:srgbClr val="FF0000"/>
                </a:solidFill>
                <a:latin typeface="Times New Roman" pitchFamily="18" charset="0"/>
                <a:cs typeface="Times New Roman" pitchFamily="18" charset="0"/>
              </a:rPr>
              <a:t> </a:t>
            </a:r>
            <a:r>
              <a:rPr lang="vi-VN" sz="2400" smtClean="0">
                <a:solidFill>
                  <a:srgbClr val="FF0000"/>
                </a:solidFill>
                <a:latin typeface="Times New Roman" pitchFamily="18" charset="0"/>
                <a:cs typeface="Times New Roman" pitchFamily="18" charset="0"/>
              </a:rPr>
              <a:t>Đảm </a:t>
            </a:r>
            <a:r>
              <a:rPr lang="pt-BR" sz="2400" smtClean="0">
                <a:solidFill>
                  <a:srgbClr val="FF0000"/>
                </a:solidFill>
                <a:latin typeface="Times New Roman" pitchFamily="18" charset="0"/>
                <a:cs typeface="Times New Roman" pitchFamily="18" charset="0"/>
              </a:rPr>
              <a:t>bảo </a:t>
            </a:r>
            <a:r>
              <a:rPr lang="pt-BR" sz="2400">
                <a:solidFill>
                  <a:srgbClr val="FF0000"/>
                </a:solidFill>
                <a:latin typeface="Times New Roman" pitchFamily="18" charset="0"/>
                <a:cs typeface="Times New Roman" pitchFamily="18" charset="0"/>
              </a:rPr>
              <a:t>các ý sau:</a:t>
            </a:r>
            <a:endParaRPr lang="vi-VN" sz="2400">
              <a:solidFill>
                <a:srgbClr val="FF0000"/>
              </a:solidFill>
              <a:latin typeface="Times New Roman" pitchFamily="18" charset="0"/>
              <a:cs typeface="Times New Roman" pitchFamily="18" charset="0"/>
            </a:endParaRPr>
          </a:p>
          <a:p>
            <a:r>
              <a:rPr lang="pt-BR" sz="2400">
                <a:solidFill>
                  <a:srgbClr val="FF0000"/>
                </a:solidFill>
                <a:latin typeface="Times New Roman" pitchFamily="18" charset="0"/>
                <a:cs typeface="Times New Roman" pitchFamily="18" charset="0"/>
              </a:rPr>
              <a:t>- Hút thuốc lá rất có hại cho sức khỏe của con người.</a:t>
            </a:r>
            <a:endParaRPr lang="vi-VN" sz="2400">
              <a:solidFill>
                <a:srgbClr val="FF0000"/>
              </a:solidFill>
              <a:latin typeface="Times New Roman" pitchFamily="18" charset="0"/>
              <a:cs typeface="Times New Roman" pitchFamily="18" charset="0"/>
            </a:endParaRPr>
          </a:p>
          <a:p>
            <a:r>
              <a:rPr lang="pt-BR" sz="2400" smtClean="0">
                <a:solidFill>
                  <a:srgbClr val="FF0000"/>
                </a:solidFill>
                <a:latin typeface="Times New Roman" pitchFamily="18" charset="0"/>
                <a:cs typeface="Times New Roman" pitchFamily="18" charset="0"/>
              </a:rPr>
              <a:t>- Hiện </a:t>
            </a:r>
            <a:r>
              <a:rPr lang="pt-BR" sz="2400">
                <a:solidFill>
                  <a:srgbClr val="FF0000"/>
                </a:solidFill>
                <a:latin typeface="Times New Roman" pitchFamily="18" charset="0"/>
                <a:cs typeface="Times New Roman" pitchFamily="18" charset="0"/>
              </a:rPr>
              <a:t>nay một số học sinh đang đua đòi, tập tành hút thuốc do bị lôi kéo rủ rê</a:t>
            </a:r>
            <a:r>
              <a:rPr lang="pt-BR" sz="2400" smtClean="0">
                <a:solidFill>
                  <a:srgbClr val="FF0000"/>
                </a:solidFill>
                <a:latin typeface="Times New Roman" pitchFamily="18" charset="0"/>
                <a:cs typeface="Times New Roman" pitchFamily="18" charset="0"/>
              </a:rPr>
              <a:t>....</a:t>
            </a:r>
          </a:p>
          <a:p>
            <a:r>
              <a:rPr lang="pt-BR" sz="2400">
                <a:solidFill>
                  <a:srgbClr val="FF0000"/>
                </a:solidFill>
                <a:latin typeface="Times New Roman" pitchFamily="18" charset="0"/>
                <a:cs typeface="Times New Roman" pitchFamily="18" charset="0"/>
              </a:rPr>
              <a:t>- Khuyên nhủ, tuyên truyền cho các bạn hiểu về tác hại của thuốc lá</a:t>
            </a:r>
            <a:endParaRPr lang="vi-VN" sz="2400">
              <a:solidFill>
                <a:srgbClr val="FF0000"/>
              </a:solidFill>
              <a:latin typeface="Times New Roman" pitchFamily="18" charset="0"/>
              <a:cs typeface="Times New Roman" pitchFamily="18" charset="0"/>
            </a:endParaRPr>
          </a:p>
          <a:p>
            <a:r>
              <a:rPr lang="pt-BR" sz="2400">
                <a:solidFill>
                  <a:srgbClr val="FF0000"/>
                </a:solidFill>
                <a:latin typeface="Times New Roman" pitchFamily="18" charset="0"/>
                <a:cs typeface="Times New Roman" pitchFamily="18" charset="0"/>
              </a:rPr>
              <a:t>- Tham gia các hoạt động cùng với thầy cô, các tổ chức trong nhà trường để đẩy lùi tình trạng hút thuốc lá trong học đường. </a:t>
            </a:r>
            <a:endParaRPr lang="vi-VN" sz="2400">
              <a:solidFill>
                <a:srgbClr val="FF0000"/>
              </a:solidFill>
              <a:latin typeface="Times New Roman" pitchFamily="18" charset="0"/>
              <a:cs typeface="Times New Roman" pitchFamily="18" charset="0"/>
            </a:endParaRPr>
          </a:p>
          <a:p>
            <a:r>
              <a:rPr lang="pt-BR" sz="2400">
                <a:solidFill>
                  <a:srgbClr val="FF0000"/>
                </a:solidFill>
                <a:latin typeface="Times New Roman" pitchFamily="18" charset="0"/>
                <a:cs typeface="Times New Roman" pitchFamily="18" charset="0"/>
              </a:rPr>
              <a:t>- Học sinh nói không với thuốc lá.</a:t>
            </a:r>
            <a:endParaRPr lang="vi-VN" sz="240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9977404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1000"/>
                                        <p:tgtEl>
                                          <p:spTgt spid="4">
                                            <p:txEl>
                                              <p:pRg st="1" end="1"/>
                                            </p:txEl>
                                          </p:spTgt>
                                        </p:tgtEl>
                                      </p:cBhvr>
                                    </p:animEffect>
                                    <p:anim calcmode="lin" valueType="num">
                                      <p:cBhvr>
                                        <p:cTn id="15"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Effect transition="in" filter="fade">
                                      <p:cBhvr>
                                        <p:cTn id="19" dur="1000"/>
                                        <p:tgtEl>
                                          <p:spTgt spid="4">
                                            <p:txEl>
                                              <p:pRg st="2" end="2"/>
                                            </p:txEl>
                                          </p:spTgt>
                                        </p:tgtEl>
                                      </p:cBhvr>
                                    </p:animEffect>
                                    <p:anim calcmode="lin" valueType="num">
                                      <p:cBhvr>
                                        <p:cTn id="20"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4">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4">
                                            <p:txEl>
                                              <p:pRg st="3" end="3"/>
                                            </p:txEl>
                                          </p:spTgt>
                                        </p:tgtEl>
                                        <p:attrNameLst>
                                          <p:attrName>style.visibility</p:attrName>
                                        </p:attrNameLst>
                                      </p:cBhvr>
                                      <p:to>
                                        <p:strVal val="visible"/>
                                      </p:to>
                                    </p:set>
                                    <p:animEffect transition="in" filter="fade">
                                      <p:cBhvr>
                                        <p:cTn id="24" dur="1000"/>
                                        <p:tgtEl>
                                          <p:spTgt spid="4">
                                            <p:txEl>
                                              <p:pRg st="3" end="3"/>
                                            </p:txEl>
                                          </p:spTgt>
                                        </p:tgtEl>
                                      </p:cBhvr>
                                    </p:animEffect>
                                    <p:anim calcmode="lin" valueType="num">
                                      <p:cBhvr>
                                        <p:cTn id="25"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4">
                                            <p:txEl>
                                              <p:pRg st="3" end="3"/>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4">
                                            <p:txEl>
                                              <p:pRg st="4" end="4"/>
                                            </p:txEl>
                                          </p:spTgt>
                                        </p:tgtEl>
                                        <p:attrNameLst>
                                          <p:attrName>style.visibility</p:attrName>
                                        </p:attrNameLst>
                                      </p:cBhvr>
                                      <p:to>
                                        <p:strVal val="visible"/>
                                      </p:to>
                                    </p:set>
                                    <p:animEffect transition="in" filter="fade">
                                      <p:cBhvr>
                                        <p:cTn id="29" dur="1000"/>
                                        <p:tgtEl>
                                          <p:spTgt spid="4">
                                            <p:txEl>
                                              <p:pRg st="4" end="4"/>
                                            </p:txEl>
                                          </p:spTgt>
                                        </p:tgtEl>
                                      </p:cBhvr>
                                    </p:animEffect>
                                    <p:anim calcmode="lin" valueType="num">
                                      <p:cBhvr>
                                        <p:cTn id="30"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nodeType="clickEffect">
                                  <p:stCondLst>
                                    <p:cond delay="0"/>
                                  </p:stCondLst>
                                  <p:childTnLst>
                                    <p:set>
                                      <p:cBhvr>
                                        <p:cTn id="35" dur="1" fill="hold">
                                          <p:stCondLst>
                                            <p:cond delay="0"/>
                                          </p:stCondLst>
                                        </p:cTn>
                                        <p:tgtEl>
                                          <p:spTgt spid="4">
                                            <p:txEl>
                                              <p:pRg st="6" end="6"/>
                                            </p:txEl>
                                          </p:spTgt>
                                        </p:tgtEl>
                                        <p:attrNameLst>
                                          <p:attrName>style.visibility</p:attrName>
                                        </p:attrNameLst>
                                      </p:cBhvr>
                                      <p:to>
                                        <p:strVal val="visible"/>
                                      </p:to>
                                    </p:set>
                                    <p:animEffect transition="in" filter="fade">
                                      <p:cBhvr>
                                        <p:cTn id="36" dur="1000"/>
                                        <p:tgtEl>
                                          <p:spTgt spid="4">
                                            <p:txEl>
                                              <p:pRg st="6" end="6"/>
                                            </p:txEl>
                                          </p:spTgt>
                                        </p:tgtEl>
                                      </p:cBhvr>
                                    </p:animEffect>
                                    <p:anim calcmode="lin" valueType="num">
                                      <p:cBhvr>
                                        <p:cTn id="37"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38" dur="1000" fill="hold"/>
                                        <p:tgtEl>
                                          <p:spTgt spid="4">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4">
                                            <p:txEl>
                                              <p:pRg st="8" end="8"/>
                                            </p:txEl>
                                          </p:spTgt>
                                        </p:tgtEl>
                                        <p:attrNameLst>
                                          <p:attrName>style.visibility</p:attrName>
                                        </p:attrNameLst>
                                      </p:cBhvr>
                                      <p:to>
                                        <p:strVal val="visible"/>
                                      </p:to>
                                    </p:set>
                                    <p:anim calcmode="lin" valueType="num">
                                      <p:cBhvr additive="base">
                                        <p:cTn id="43"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4">
                                            <p:txEl>
                                              <p:pRg st="9" end="9"/>
                                            </p:txEl>
                                          </p:spTgt>
                                        </p:tgtEl>
                                        <p:attrNameLst>
                                          <p:attrName>style.visibility</p:attrName>
                                        </p:attrNameLst>
                                      </p:cBhvr>
                                      <p:to>
                                        <p:strVal val="visible"/>
                                      </p:to>
                                    </p:set>
                                    <p:anim calcmode="lin" valueType="num">
                                      <p:cBhvr additive="base">
                                        <p:cTn id="49" dur="500" fill="hold"/>
                                        <p:tgtEl>
                                          <p:spTgt spid="4">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4">
                                            <p:txEl>
                                              <p:pRg st="9" end="9"/>
                                            </p:txEl>
                                          </p:spTgt>
                                        </p:tgtEl>
                                        <p:attrNameLst>
                                          <p:attrName>ppt_y</p:attrName>
                                        </p:attrNameLst>
                                      </p:cBhvr>
                                      <p:tavLst>
                                        <p:tav tm="0">
                                          <p:val>
                                            <p:strVal val="1+#ppt_h/2"/>
                                          </p:val>
                                        </p:tav>
                                        <p:tav tm="100000">
                                          <p:val>
                                            <p:strVal val="#ppt_y"/>
                                          </p:val>
                                        </p:tav>
                                      </p:tavLst>
                                    </p:anim>
                                  </p:childTnLst>
                                </p:cTn>
                              </p:par>
                              <p:par>
                                <p:cTn id="51" presetID="2" presetClass="entr" presetSubtype="4" fill="hold" nodeType="withEffect">
                                  <p:stCondLst>
                                    <p:cond delay="0"/>
                                  </p:stCondLst>
                                  <p:childTnLst>
                                    <p:set>
                                      <p:cBhvr>
                                        <p:cTn id="52" dur="1" fill="hold">
                                          <p:stCondLst>
                                            <p:cond delay="0"/>
                                          </p:stCondLst>
                                        </p:cTn>
                                        <p:tgtEl>
                                          <p:spTgt spid="4">
                                            <p:txEl>
                                              <p:pRg st="10" end="10"/>
                                            </p:txEl>
                                          </p:spTgt>
                                        </p:tgtEl>
                                        <p:attrNameLst>
                                          <p:attrName>style.visibility</p:attrName>
                                        </p:attrNameLst>
                                      </p:cBhvr>
                                      <p:to>
                                        <p:strVal val="visible"/>
                                      </p:to>
                                    </p:set>
                                    <p:anim calcmode="lin" valueType="num">
                                      <p:cBhvr additive="base">
                                        <p:cTn id="53" dur="500" fill="hold"/>
                                        <p:tgtEl>
                                          <p:spTgt spid="4">
                                            <p:txEl>
                                              <p:pRg st="10" end="10"/>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4">
                                            <p:txEl>
                                              <p:pRg st="10" end="10"/>
                                            </p:txEl>
                                          </p:spTgt>
                                        </p:tgtEl>
                                        <p:attrNameLst>
                                          <p:attrName>ppt_y</p:attrName>
                                        </p:attrNameLst>
                                      </p:cBhvr>
                                      <p:tavLst>
                                        <p:tav tm="0">
                                          <p:val>
                                            <p:strVal val="1+#ppt_h/2"/>
                                          </p:val>
                                        </p:tav>
                                        <p:tav tm="100000">
                                          <p:val>
                                            <p:strVal val="#ppt_y"/>
                                          </p:val>
                                        </p:tav>
                                      </p:tavLst>
                                    </p:anim>
                                  </p:childTnLst>
                                </p:cTn>
                              </p:par>
                              <p:par>
                                <p:cTn id="55" presetID="2" presetClass="entr" presetSubtype="4" fill="hold" nodeType="withEffect">
                                  <p:stCondLst>
                                    <p:cond delay="0"/>
                                  </p:stCondLst>
                                  <p:childTnLst>
                                    <p:set>
                                      <p:cBhvr>
                                        <p:cTn id="56" dur="1" fill="hold">
                                          <p:stCondLst>
                                            <p:cond delay="0"/>
                                          </p:stCondLst>
                                        </p:cTn>
                                        <p:tgtEl>
                                          <p:spTgt spid="4">
                                            <p:txEl>
                                              <p:pRg st="11" end="11"/>
                                            </p:txEl>
                                          </p:spTgt>
                                        </p:tgtEl>
                                        <p:attrNameLst>
                                          <p:attrName>style.visibility</p:attrName>
                                        </p:attrNameLst>
                                      </p:cBhvr>
                                      <p:to>
                                        <p:strVal val="visible"/>
                                      </p:to>
                                    </p:set>
                                    <p:anim calcmode="lin" valueType="num">
                                      <p:cBhvr additive="base">
                                        <p:cTn id="57" dur="500" fill="hold"/>
                                        <p:tgtEl>
                                          <p:spTgt spid="4">
                                            <p:txEl>
                                              <p:pRg st="11" end="11"/>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4">
                                            <p:txEl>
                                              <p:pRg st="11" end="11"/>
                                            </p:txEl>
                                          </p:spTgt>
                                        </p:tgtEl>
                                        <p:attrNameLst>
                                          <p:attrName>ppt_y</p:attrName>
                                        </p:attrNameLst>
                                      </p:cBhvr>
                                      <p:tavLst>
                                        <p:tav tm="0">
                                          <p:val>
                                            <p:strVal val="1+#ppt_h/2"/>
                                          </p:val>
                                        </p:tav>
                                        <p:tav tm="100000">
                                          <p:val>
                                            <p:strVal val="#ppt_y"/>
                                          </p:val>
                                        </p:tav>
                                      </p:tavLst>
                                    </p:anim>
                                  </p:childTnLst>
                                </p:cTn>
                              </p:par>
                              <p:par>
                                <p:cTn id="59" presetID="2" presetClass="entr" presetSubtype="4" fill="hold" nodeType="withEffect">
                                  <p:stCondLst>
                                    <p:cond delay="0"/>
                                  </p:stCondLst>
                                  <p:childTnLst>
                                    <p:set>
                                      <p:cBhvr>
                                        <p:cTn id="60" dur="1" fill="hold">
                                          <p:stCondLst>
                                            <p:cond delay="0"/>
                                          </p:stCondLst>
                                        </p:cTn>
                                        <p:tgtEl>
                                          <p:spTgt spid="4">
                                            <p:txEl>
                                              <p:pRg st="12" end="12"/>
                                            </p:txEl>
                                          </p:spTgt>
                                        </p:tgtEl>
                                        <p:attrNameLst>
                                          <p:attrName>style.visibility</p:attrName>
                                        </p:attrNameLst>
                                      </p:cBhvr>
                                      <p:to>
                                        <p:strVal val="visible"/>
                                      </p:to>
                                    </p:set>
                                    <p:anim calcmode="lin" valueType="num">
                                      <p:cBhvr additive="base">
                                        <p:cTn id="61" dur="500" fill="hold"/>
                                        <p:tgtEl>
                                          <p:spTgt spid="4">
                                            <p:txEl>
                                              <p:pRg st="12" end="12"/>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4">
                                            <p:txEl>
                                              <p:pRg st="12" end="12"/>
                                            </p:txEl>
                                          </p:spTgt>
                                        </p:tgtEl>
                                        <p:attrNameLst>
                                          <p:attrName>ppt_y</p:attrName>
                                        </p:attrNameLst>
                                      </p:cBhvr>
                                      <p:tavLst>
                                        <p:tav tm="0">
                                          <p:val>
                                            <p:strVal val="1+#ppt_h/2"/>
                                          </p:val>
                                        </p:tav>
                                        <p:tav tm="100000">
                                          <p:val>
                                            <p:strVal val="#ppt_y"/>
                                          </p:val>
                                        </p:tav>
                                      </p:tavLst>
                                    </p:anim>
                                  </p:childTnLst>
                                </p:cTn>
                              </p:par>
                              <p:par>
                                <p:cTn id="63" presetID="2" presetClass="entr" presetSubtype="4" fill="hold" nodeType="withEffect">
                                  <p:stCondLst>
                                    <p:cond delay="0"/>
                                  </p:stCondLst>
                                  <p:childTnLst>
                                    <p:set>
                                      <p:cBhvr>
                                        <p:cTn id="64" dur="1" fill="hold">
                                          <p:stCondLst>
                                            <p:cond delay="0"/>
                                          </p:stCondLst>
                                        </p:cTn>
                                        <p:tgtEl>
                                          <p:spTgt spid="4">
                                            <p:txEl>
                                              <p:pRg st="13" end="13"/>
                                            </p:txEl>
                                          </p:spTgt>
                                        </p:tgtEl>
                                        <p:attrNameLst>
                                          <p:attrName>style.visibility</p:attrName>
                                        </p:attrNameLst>
                                      </p:cBhvr>
                                      <p:to>
                                        <p:strVal val="visible"/>
                                      </p:to>
                                    </p:set>
                                    <p:anim calcmode="lin" valueType="num">
                                      <p:cBhvr additive="base">
                                        <p:cTn id="65" dur="500" fill="hold"/>
                                        <p:tgtEl>
                                          <p:spTgt spid="4">
                                            <p:txEl>
                                              <p:pRg st="13" end="13"/>
                                            </p:txEl>
                                          </p:spTgt>
                                        </p:tgtEl>
                                        <p:attrNameLst>
                                          <p:attrName>ppt_x</p:attrName>
                                        </p:attrNameLst>
                                      </p:cBhvr>
                                      <p:tavLst>
                                        <p:tav tm="0">
                                          <p:val>
                                            <p:strVal val="#ppt_x"/>
                                          </p:val>
                                        </p:tav>
                                        <p:tav tm="100000">
                                          <p:val>
                                            <p:strVal val="#ppt_x"/>
                                          </p:val>
                                        </p:tav>
                                      </p:tavLst>
                                    </p:anim>
                                    <p:anim calcmode="lin" valueType="num">
                                      <p:cBhvr additive="base">
                                        <p:cTn id="66" dur="500" fill="hold"/>
                                        <p:tgtEl>
                                          <p:spTgt spid="4">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23528" y="332656"/>
            <a:ext cx="7920880" cy="5262979"/>
          </a:xfrm>
          <a:prstGeom prst="rect">
            <a:avLst/>
          </a:prstGeom>
        </p:spPr>
        <p:txBody>
          <a:bodyPr wrap="square">
            <a:spAutoFit/>
          </a:bodyPr>
          <a:lstStyle/>
          <a:p>
            <a:r>
              <a:rPr lang="vi-VN" sz="2400" smtClean="0">
                <a:latin typeface="Times New Roman" pitchFamily="18" charset="0"/>
                <a:cs typeface="Times New Roman" pitchFamily="18" charset="0"/>
              </a:rPr>
              <a:t>BT6: </a:t>
            </a:r>
            <a:r>
              <a:rPr lang="pt-BR" sz="2400" smtClean="0">
                <a:latin typeface="Times New Roman" pitchFamily="18" charset="0"/>
                <a:cs typeface="Times New Roman" pitchFamily="18" charset="0"/>
              </a:rPr>
              <a:t>Chỉ </a:t>
            </a:r>
            <a:r>
              <a:rPr lang="pt-BR" sz="2400">
                <a:latin typeface="Times New Roman" pitchFamily="18" charset="0"/>
                <a:cs typeface="Times New Roman" pitchFamily="18" charset="0"/>
              </a:rPr>
              <a:t>ra và nêu tác dụng của phép tu từ trong câu văn sau:</a:t>
            </a:r>
            <a:br>
              <a:rPr lang="pt-BR" sz="2400">
                <a:latin typeface="Times New Roman" pitchFamily="18" charset="0"/>
                <a:cs typeface="Times New Roman" pitchFamily="18" charset="0"/>
              </a:rPr>
            </a:br>
            <a:r>
              <a:rPr lang="pt-BR" sz="2400" i="1">
                <a:latin typeface="Times New Roman" pitchFamily="18" charset="0"/>
                <a:cs typeface="Times New Roman" pitchFamily="18" charset="0"/>
              </a:rPr>
              <a:t>      “Họ như những con chim con đứng bên bờ tổ, nhìn quãng trời rộng muốn bay nhưng còn ngập ngừng, e sợ</a:t>
            </a:r>
            <a:r>
              <a:rPr lang="pt-BR" sz="2400" i="1" smtClean="0">
                <a:latin typeface="Times New Roman" pitchFamily="18" charset="0"/>
                <a:cs typeface="Times New Roman" pitchFamily="18" charset="0"/>
              </a:rPr>
              <a:t>.”</a:t>
            </a:r>
            <a:endParaRPr lang="vi-VN" sz="2400" i="1" smtClean="0">
              <a:latin typeface="Times New Roman" pitchFamily="18" charset="0"/>
              <a:cs typeface="Times New Roman" pitchFamily="18" charset="0"/>
            </a:endParaRPr>
          </a:p>
          <a:p>
            <a:endParaRPr lang="vi-VN" sz="2400" i="1" smtClean="0">
              <a:latin typeface="Times New Roman" pitchFamily="18" charset="0"/>
              <a:cs typeface="Times New Roman" pitchFamily="18" charset="0"/>
            </a:endParaRPr>
          </a:p>
          <a:p>
            <a:pPr marL="342900" indent="-342900">
              <a:buFontTx/>
              <a:buChar char="-"/>
            </a:pPr>
            <a:r>
              <a:rPr lang="vi-VN" sz="2400" smtClean="0">
                <a:solidFill>
                  <a:srgbClr val="FF0000"/>
                </a:solidFill>
                <a:latin typeface="Times New Roman" pitchFamily="18" charset="0"/>
                <a:cs typeface="Times New Roman" pitchFamily="18" charset="0"/>
              </a:rPr>
              <a:t>B</a:t>
            </a:r>
            <a:r>
              <a:rPr lang="pt-BR" sz="2400" smtClean="0">
                <a:solidFill>
                  <a:srgbClr val="FF0000"/>
                </a:solidFill>
                <a:latin typeface="Times New Roman" pitchFamily="18" charset="0"/>
                <a:cs typeface="Times New Roman" pitchFamily="18" charset="0"/>
              </a:rPr>
              <a:t>iện </a:t>
            </a:r>
            <a:r>
              <a:rPr lang="pt-BR" sz="2400">
                <a:solidFill>
                  <a:srgbClr val="FF0000"/>
                </a:solidFill>
                <a:latin typeface="Times New Roman" pitchFamily="18" charset="0"/>
                <a:cs typeface="Times New Roman" pitchFamily="18" charset="0"/>
              </a:rPr>
              <a:t>pháp tu từ so sánh: </a:t>
            </a:r>
            <a:r>
              <a:rPr lang="pt-BR" sz="2400">
                <a:latin typeface="Times New Roman" pitchFamily="18" charset="0"/>
                <a:cs typeface="Times New Roman" pitchFamily="18" charset="0"/>
              </a:rPr>
              <a:t>những đứa trẻ </a:t>
            </a:r>
            <a:r>
              <a:rPr lang="pt-BR" sz="2400">
                <a:solidFill>
                  <a:srgbClr val="FF0000"/>
                </a:solidFill>
                <a:latin typeface="Times New Roman" pitchFamily="18" charset="0"/>
                <a:cs typeface="Times New Roman" pitchFamily="18" charset="0"/>
              </a:rPr>
              <a:t>như </a:t>
            </a:r>
            <a:r>
              <a:rPr lang="pt-BR" sz="2400">
                <a:latin typeface="Times New Roman" pitchFamily="18" charset="0"/>
                <a:cs typeface="Times New Roman" pitchFamily="18" charset="0"/>
              </a:rPr>
              <a:t>những con chim non muốn bay nhưng còn ngập ngừng, e sợ</a:t>
            </a:r>
            <a:r>
              <a:rPr lang="pt-BR" sz="2400" smtClean="0">
                <a:latin typeface="Times New Roman" pitchFamily="18" charset="0"/>
                <a:cs typeface="Times New Roman" pitchFamily="18" charset="0"/>
              </a:rPr>
              <a:t>.</a:t>
            </a:r>
            <a:endParaRPr lang="vi-VN" sz="2400" smtClean="0">
              <a:latin typeface="Times New Roman" pitchFamily="18" charset="0"/>
              <a:cs typeface="Times New Roman" pitchFamily="18" charset="0"/>
            </a:endParaRPr>
          </a:p>
          <a:p>
            <a:r>
              <a:rPr lang="pt-BR" sz="2400">
                <a:solidFill>
                  <a:srgbClr val="FF0000"/>
                </a:solidFill>
                <a:latin typeface="Times New Roman" pitchFamily="18" charset="0"/>
                <a:cs typeface="Times New Roman" pitchFamily="18" charset="0"/>
              </a:rPr>
              <a:t/>
            </a:r>
            <a:br>
              <a:rPr lang="pt-BR" sz="2400">
                <a:solidFill>
                  <a:srgbClr val="FF0000"/>
                </a:solidFill>
                <a:latin typeface="Times New Roman" pitchFamily="18" charset="0"/>
                <a:cs typeface="Times New Roman" pitchFamily="18" charset="0"/>
              </a:rPr>
            </a:br>
            <a:r>
              <a:rPr lang="pt-BR" sz="2400">
                <a:solidFill>
                  <a:srgbClr val="FF0000"/>
                </a:solidFill>
                <a:latin typeface="Times New Roman" pitchFamily="18" charset="0"/>
                <a:cs typeface="Times New Roman" pitchFamily="18" charset="0"/>
              </a:rPr>
              <a:t>- Tác dụng: </a:t>
            </a:r>
            <a:br>
              <a:rPr lang="pt-BR" sz="2400">
                <a:solidFill>
                  <a:srgbClr val="FF0000"/>
                </a:solidFill>
                <a:latin typeface="Times New Roman" pitchFamily="18" charset="0"/>
                <a:cs typeface="Times New Roman" pitchFamily="18" charset="0"/>
              </a:rPr>
            </a:br>
            <a:r>
              <a:rPr lang="pt-BR" sz="2400">
                <a:solidFill>
                  <a:srgbClr val="FF0000"/>
                </a:solidFill>
                <a:latin typeface="Times New Roman" pitchFamily="18" charset="0"/>
                <a:cs typeface="Times New Roman" pitchFamily="18" charset="0"/>
              </a:rPr>
              <a:t>  </a:t>
            </a:r>
            <a:r>
              <a:rPr lang="vi-VN" sz="2400" smtClean="0">
                <a:solidFill>
                  <a:srgbClr val="FF0000"/>
                </a:solidFill>
                <a:latin typeface="Times New Roman" pitchFamily="18" charset="0"/>
                <a:cs typeface="Times New Roman" pitchFamily="18" charset="0"/>
              </a:rPr>
              <a:t>+</a:t>
            </a:r>
            <a:r>
              <a:rPr lang="pt-BR" sz="2400" smtClean="0">
                <a:solidFill>
                  <a:srgbClr val="FF0000"/>
                </a:solidFill>
                <a:latin typeface="Times New Roman" pitchFamily="18" charset="0"/>
                <a:cs typeface="Times New Roman" pitchFamily="18" charset="0"/>
              </a:rPr>
              <a:t>Thể </a:t>
            </a:r>
            <a:r>
              <a:rPr lang="pt-BR" sz="2400">
                <a:solidFill>
                  <a:srgbClr val="FF0000"/>
                </a:solidFill>
                <a:latin typeface="Times New Roman" pitchFamily="18" charset="0"/>
                <a:cs typeface="Times New Roman" pitchFamily="18" charset="0"/>
              </a:rPr>
              <a:t>hiện sự ngây thơ, hồn nhiên, ngập ngừng, e dè... của những đứa trẻ lần đầu tiên đi học.</a:t>
            </a:r>
            <a:br>
              <a:rPr lang="pt-BR" sz="2400">
                <a:solidFill>
                  <a:srgbClr val="FF0000"/>
                </a:solidFill>
                <a:latin typeface="Times New Roman" pitchFamily="18" charset="0"/>
                <a:cs typeface="Times New Roman" pitchFamily="18" charset="0"/>
              </a:rPr>
            </a:br>
            <a:r>
              <a:rPr lang="pt-BR" sz="2400">
                <a:solidFill>
                  <a:srgbClr val="FF0000"/>
                </a:solidFill>
                <a:latin typeface="Times New Roman" pitchFamily="18" charset="0"/>
                <a:cs typeface="Times New Roman" pitchFamily="18" charset="0"/>
              </a:rPr>
              <a:t>  </a:t>
            </a:r>
            <a:r>
              <a:rPr lang="vi-VN" sz="2400" smtClean="0">
                <a:solidFill>
                  <a:srgbClr val="FF0000"/>
                </a:solidFill>
                <a:latin typeface="Times New Roman" pitchFamily="18" charset="0"/>
                <a:cs typeface="Times New Roman" pitchFamily="18" charset="0"/>
              </a:rPr>
              <a:t>+</a:t>
            </a:r>
            <a:r>
              <a:rPr lang="pt-BR" sz="2400" smtClean="0">
                <a:solidFill>
                  <a:srgbClr val="FF0000"/>
                </a:solidFill>
                <a:latin typeface="Times New Roman" pitchFamily="18" charset="0"/>
                <a:cs typeface="Times New Roman" pitchFamily="18" charset="0"/>
              </a:rPr>
              <a:t> </a:t>
            </a:r>
            <a:r>
              <a:rPr lang="pt-BR" sz="2400">
                <a:solidFill>
                  <a:srgbClr val="FF0000"/>
                </a:solidFill>
                <a:latin typeface="Times New Roman" pitchFamily="18" charset="0"/>
                <a:cs typeface="Times New Roman" pitchFamily="18" charset="0"/>
              </a:rPr>
              <a:t>Mái trường là một tổ ấm. Mỗi học sinh như một cánh chim đầy khát vọng với biết bao bồi hồi lo lắng khi nhìn bầu trời cao rộng và chân trời học vấn mênh mông mà mình phải khám phá.</a:t>
            </a:r>
            <a:br>
              <a:rPr lang="pt-BR" sz="2400">
                <a:solidFill>
                  <a:srgbClr val="FF0000"/>
                </a:solidFill>
                <a:latin typeface="Times New Roman" pitchFamily="18" charset="0"/>
                <a:cs typeface="Times New Roman" pitchFamily="18" charset="0"/>
              </a:rPr>
            </a:br>
            <a:r>
              <a:rPr lang="pt-BR" sz="2400">
                <a:solidFill>
                  <a:srgbClr val="FF0000"/>
                </a:solidFill>
                <a:latin typeface="Times New Roman" pitchFamily="18" charset="0"/>
                <a:cs typeface="Times New Roman" pitchFamily="18" charset="0"/>
              </a:rPr>
              <a:t>  </a:t>
            </a:r>
            <a:r>
              <a:rPr lang="vi-VN" sz="2400" smtClean="0">
                <a:solidFill>
                  <a:srgbClr val="FF0000"/>
                </a:solidFill>
                <a:latin typeface="Times New Roman" pitchFamily="18" charset="0"/>
                <a:cs typeface="Times New Roman" pitchFamily="18" charset="0"/>
              </a:rPr>
              <a:t>+</a:t>
            </a:r>
            <a:r>
              <a:rPr lang="pt-BR" sz="2400" smtClean="0">
                <a:solidFill>
                  <a:srgbClr val="FF0000"/>
                </a:solidFill>
                <a:latin typeface="Times New Roman" pitchFamily="18" charset="0"/>
                <a:cs typeface="Times New Roman" pitchFamily="18" charset="0"/>
              </a:rPr>
              <a:t> </a:t>
            </a:r>
            <a:r>
              <a:rPr lang="pt-BR" sz="2400">
                <a:solidFill>
                  <a:srgbClr val="FF0000"/>
                </a:solidFill>
                <a:latin typeface="Times New Roman" pitchFamily="18" charset="0"/>
                <a:cs typeface="Times New Roman" pitchFamily="18" charset="0"/>
              </a:rPr>
              <a:t>Làm câu văn hay, sinh động, tăng sức gợi hình, biểu cảm.</a:t>
            </a:r>
            <a:endParaRPr lang="vi-VN" sz="240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41496253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Effect transition="in" filter="barn(inVertical)">
                                      <p:cBhvr>
                                        <p:cTn id="13" dur="500"/>
                                        <p:tgtEl>
                                          <p:spTgt spid="4">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nodeType="clickEffect">
                                  <p:stCondLst>
                                    <p:cond delay="0"/>
                                  </p:stCondLst>
                                  <p:childTnLst>
                                    <p:set>
                                      <p:cBhvr>
                                        <p:cTn id="17" dur="1" fill="hold">
                                          <p:stCondLst>
                                            <p:cond delay="0"/>
                                          </p:stCondLst>
                                        </p:cTn>
                                        <p:tgtEl>
                                          <p:spTgt spid="4">
                                            <p:txEl>
                                              <p:pRg st="3" end="3"/>
                                            </p:txEl>
                                          </p:spTgt>
                                        </p:tgtEl>
                                        <p:attrNameLst>
                                          <p:attrName>style.visibility</p:attrName>
                                        </p:attrNameLst>
                                      </p:cBhvr>
                                      <p:to>
                                        <p:strVal val="visible"/>
                                      </p:to>
                                    </p:set>
                                    <p:animEffect transition="in" filter="barn(inVertical)">
                                      <p:cBhvr>
                                        <p:cTn id="18"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16632"/>
            <a:ext cx="8856984" cy="6370975"/>
          </a:xfrm>
          <a:prstGeom prst="rect">
            <a:avLst/>
          </a:prstGeom>
        </p:spPr>
        <p:txBody>
          <a:bodyPr wrap="square">
            <a:spAutoFit/>
          </a:bodyPr>
          <a:lstStyle/>
          <a:p>
            <a:r>
              <a:rPr lang="vi-VN" sz="2400" b="1" smtClean="0">
                <a:latin typeface="Times New Roman" pitchFamily="18" charset="0"/>
                <a:cs typeface="Times New Roman" pitchFamily="18" charset="0"/>
              </a:rPr>
              <a:t>BT7: </a:t>
            </a:r>
            <a:r>
              <a:rPr lang="vi-VN" sz="2400" b="1" smtClean="0">
                <a:latin typeface="Times New Roman" pitchFamily="18" charset="0"/>
                <a:cs typeface="Times New Roman" pitchFamily="18" charset="0"/>
              </a:rPr>
              <a:t>Thuyết minh về một đồ dùng học tập</a:t>
            </a:r>
          </a:p>
          <a:p>
            <a:pPr algn="ctr"/>
            <a:r>
              <a:rPr lang="vi-VN" sz="2400" b="1" smtClean="0">
                <a:solidFill>
                  <a:srgbClr val="FF0000"/>
                </a:solidFill>
                <a:latin typeface="Times New Roman" pitchFamily="18" charset="0"/>
                <a:cs typeface="Times New Roman" pitchFamily="18" charset="0"/>
              </a:rPr>
              <a:t>Lập </a:t>
            </a:r>
            <a:r>
              <a:rPr lang="vi-VN" sz="2400" b="1">
                <a:solidFill>
                  <a:srgbClr val="FF0000"/>
                </a:solidFill>
                <a:latin typeface="Times New Roman" pitchFamily="18" charset="0"/>
                <a:cs typeface="Times New Roman" pitchFamily="18" charset="0"/>
              </a:rPr>
              <a:t>dàn ý thuyết minh về đồ dùng học tập</a:t>
            </a:r>
          </a:p>
          <a:p>
            <a:r>
              <a:rPr lang="vi-VN" sz="2400">
                <a:solidFill>
                  <a:srgbClr val="FF0000"/>
                </a:solidFill>
                <a:latin typeface="Times New Roman" pitchFamily="18" charset="0"/>
                <a:cs typeface="Times New Roman" pitchFamily="18" charset="0"/>
              </a:rPr>
              <a:t>Trước hết, em cần chọn cho mình một </a:t>
            </a:r>
            <a:r>
              <a:rPr lang="vi-VN" sz="2400">
                <a:latin typeface="Times New Roman" pitchFamily="18" charset="0"/>
                <a:cs typeface="Times New Roman" pitchFamily="18" charset="0"/>
              </a:rPr>
              <a:t>đồ dùng học tập cụ thể </a:t>
            </a:r>
            <a:r>
              <a:rPr lang="vi-VN" sz="2400">
                <a:solidFill>
                  <a:srgbClr val="FF0000"/>
                </a:solidFill>
                <a:latin typeface="Times New Roman" pitchFamily="18" charset="0"/>
                <a:cs typeface="Times New Roman" pitchFamily="18" charset="0"/>
              </a:rPr>
              <a:t>(bút bi, bút chì, cặp sách, quyển tập,...) miêu tả đồ dùng đó là vật gần gũi, em có nhiều tình cảm về nó và có nhiều kiến thức về nó. </a:t>
            </a:r>
          </a:p>
          <a:p>
            <a:r>
              <a:rPr lang="vi-VN" sz="2400" b="1">
                <a:latin typeface="Times New Roman" pitchFamily="18" charset="0"/>
                <a:cs typeface="Times New Roman" pitchFamily="18" charset="0"/>
              </a:rPr>
              <a:t>Mở bài</a:t>
            </a:r>
            <a:endParaRPr lang="vi-VN" sz="2400">
              <a:latin typeface="Times New Roman" pitchFamily="18" charset="0"/>
              <a:cs typeface="Times New Roman" pitchFamily="18" charset="0"/>
            </a:endParaRPr>
          </a:p>
          <a:p>
            <a:r>
              <a:rPr lang="vi-VN" sz="2400">
                <a:latin typeface="Times New Roman" pitchFamily="18" charset="0"/>
                <a:cs typeface="Times New Roman" pitchFamily="18" charset="0"/>
              </a:rPr>
              <a:t>Giới thiệu về đồ dùng học tập mà em sẽ thuyết minh</a:t>
            </a:r>
          </a:p>
          <a:p>
            <a:r>
              <a:rPr lang="vi-VN" sz="2400" b="1">
                <a:latin typeface="Times New Roman" pitchFamily="18" charset="0"/>
                <a:cs typeface="Times New Roman" pitchFamily="18" charset="0"/>
              </a:rPr>
              <a:t>Thân bài</a:t>
            </a:r>
            <a:endParaRPr lang="vi-VN" sz="2400">
              <a:latin typeface="Times New Roman" pitchFamily="18" charset="0"/>
              <a:cs typeface="Times New Roman" pitchFamily="18" charset="0"/>
            </a:endParaRPr>
          </a:p>
          <a:p>
            <a:r>
              <a:rPr lang="vi-VN" sz="2400">
                <a:latin typeface="Times New Roman" pitchFamily="18" charset="0"/>
                <a:cs typeface="Times New Roman" pitchFamily="18" charset="0"/>
              </a:rPr>
              <a:t>+ Nguồn gốc, xuất xứ, người phát minh?</a:t>
            </a:r>
          </a:p>
          <a:p>
            <a:r>
              <a:rPr lang="vi-VN" sz="2400">
                <a:latin typeface="Times New Roman" pitchFamily="18" charset="0"/>
                <a:cs typeface="Times New Roman" pitchFamily="18" charset="0"/>
              </a:rPr>
              <a:t>+ Cấu tạo của đồ dùng đó bao gồm những bộ phận nào? (cấu tạo bên ngoài, cấu tạo bên trong)</a:t>
            </a:r>
          </a:p>
          <a:p>
            <a:r>
              <a:rPr lang="vi-VN" sz="2400">
                <a:latin typeface="Times New Roman" pitchFamily="18" charset="0"/>
                <a:cs typeface="Times New Roman" pitchFamily="18" charset="0"/>
              </a:rPr>
              <a:t>+ Cách sử dụng đồ dùng đó như thế nào là đúng, là tốt?</a:t>
            </a:r>
          </a:p>
          <a:p>
            <a:r>
              <a:rPr lang="vi-VN" sz="2400">
                <a:latin typeface="Times New Roman" pitchFamily="18" charset="0"/>
                <a:cs typeface="Times New Roman" pitchFamily="18" charset="0"/>
              </a:rPr>
              <a:t>+ Cách bảo quản đồ dùng đó như thế nào là tốt?</a:t>
            </a:r>
          </a:p>
          <a:p>
            <a:r>
              <a:rPr lang="vi-VN" sz="2400">
                <a:latin typeface="Times New Roman" pitchFamily="18" charset="0"/>
                <a:cs typeface="Times New Roman" pitchFamily="18" charset="0"/>
              </a:rPr>
              <a:t>+ Ý nghĩa của đồ dùng trong cuộc sống của em?</a:t>
            </a:r>
          </a:p>
          <a:p>
            <a:r>
              <a:rPr lang="vi-VN" sz="2400">
                <a:latin typeface="Times New Roman" pitchFamily="18" charset="0"/>
                <a:cs typeface="Times New Roman" pitchFamily="18" charset="0"/>
              </a:rPr>
              <a:t>+ Cảm nghĩ của em về đồ dùng đó?</a:t>
            </a:r>
          </a:p>
          <a:p>
            <a:r>
              <a:rPr lang="vi-VN" sz="2400" b="1">
                <a:latin typeface="Times New Roman" pitchFamily="18" charset="0"/>
                <a:cs typeface="Times New Roman" pitchFamily="18" charset="0"/>
              </a:rPr>
              <a:t>Kết bài:</a:t>
            </a:r>
            <a:endParaRPr lang="vi-VN" sz="2400">
              <a:latin typeface="Times New Roman" pitchFamily="18" charset="0"/>
              <a:cs typeface="Times New Roman" pitchFamily="18" charset="0"/>
            </a:endParaRPr>
          </a:p>
          <a:p>
            <a:r>
              <a:rPr lang="vi-VN" sz="2400">
                <a:latin typeface="Times New Roman" pitchFamily="18" charset="0"/>
                <a:cs typeface="Times New Roman" pitchFamily="18" charset="0"/>
              </a:rPr>
              <a:t>Khẳng định vai trò của đồ dùng học tập </a:t>
            </a:r>
            <a:r>
              <a:rPr lang="vi-VN" sz="2400" smtClean="0">
                <a:latin typeface="Times New Roman" pitchFamily="18" charset="0"/>
                <a:cs typeface="Times New Roman" pitchFamily="18" charset="0"/>
              </a:rPr>
              <a:t>đó.</a:t>
            </a:r>
            <a:endParaRPr lang="vi-VN" sz="2400">
              <a:latin typeface="Times New Roman" pitchFamily="18" charset="0"/>
              <a:cs typeface="Times New Roman" pitchFamily="18" charset="0"/>
            </a:endParaRPr>
          </a:p>
        </p:txBody>
      </p:sp>
    </p:spTree>
    <p:extLst>
      <p:ext uri="{BB962C8B-B14F-4D97-AF65-F5344CB8AC3E}">
        <p14:creationId xmlns:p14="http://schemas.microsoft.com/office/powerpoint/2010/main" val="34609293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barn(inVertical)">
                                      <p:cBhvr>
                                        <p:cTn id="14" dur="500"/>
                                        <p:tgtEl>
                                          <p:spTgt spid="2">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Effect transition="in" filter="fade">
                                      <p:cBhvr>
                                        <p:cTn id="19" dur="1000"/>
                                        <p:tgtEl>
                                          <p:spTgt spid="2">
                                            <p:txEl>
                                              <p:pRg st="2" end="2"/>
                                            </p:txEl>
                                          </p:spTgt>
                                        </p:tgtEl>
                                      </p:cBhvr>
                                    </p:animEffect>
                                    <p:anim calcmode="lin" valueType="num">
                                      <p:cBhvr>
                                        <p:cTn id="20"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2">
                                            <p:txEl>
                                              <p:pRg st="3" end="3"/>
                                            </p:txEl>
                                          </p:spTgt>
                                        </p:tgtEl>
                                        <p:attrNameLst>
                                          <p:attrName>style.visibility</p:attrName>
                                        </p:attrNameLst>
                                      </p:cBhvr>
                                      <p:to>
                                        <p:strVal val="visible"/>
                                      </p:to>
                                    </p:set>
                                    <p:animEffect transition="in" filter="fade">
                                      <p:cBhvr>
                                        <p:cTn id="26" dur="1000"/>
                                        <p:tgtEl>
                                          <p:spTgt spid="2">
                                            <p:txEl>
                                              <p:pRg st="3" end="3"/>
                                            </p:txEl>
                                          </p:spTgt>
                                        </p:tgtEl>
                                      </p:cBhvr>
                                    </p:animEffect>
                                    <p:anim calcmode="lin" valueType="num">
                                      <p:cBhvr>
                                        <p:cTn id="27"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2">
                                            <p:txEl>
                                              <p:pRg st="3" end="3"/>
                                            </p:txEl>
                                          </p:spTgt>
                                        </p:tgtEl>
                                        <p:attrNameLst>
                                          <p:attrName>ppt_y</p:attrName>
                                        </p:attrNameLst>
                                      </p:cBhvr>
                                      <p:tavLst>
                                        <p:tav tm="0">
                                          <p:val>
                                            <p:strVal val="#ppt_y+.1"/>
                                          </p:val>
                                        </p:tav>
                                        <p:tav tm="100000">
                                          <p:val>
                                            <p:strVal val="#ppt_y"/>
                                          </p:val>
                                        </p:tav>
                                      </p:tavLst>
                                    </p:anim>
                                  </p:childTnLst>
                                </p:cTn>
                              </p:par>
                              <p:par>
                                <p:cTn id="29" presetID="42" presetClass="entr" presetSubtype="0" fill="hold" nodeType="with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Effect transition="in" filter="fade">
                                      <p:cBhvr>
                                        <p:cTn id="31" dur="1000"/>
                                        <p:tgtEl>
                                          <p:spTgt spid="2">
                                            <p:txEl>
                                              <p:pRg st="4" end="4"/>
                                            </p:txEl>
                                          </p:spTgt>
                                        </p:tgtEl>
                                      </p:cBhvr>
                                    </p:animEffect>
                                    <p:anim calcmode="lin" valueType="num">
                                      <p:cBhvr>
                                        <p:cTn id="32"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2">
                                            <p:txEl>
                                              <p:pRg st="5" end="5"/>
                                            </p:txEl>
                                          </p:spTgt>
                                        </p:tgtEl>
                                        <p:attrNameLst>
                                          <p:attrName>style.visibility</p:attrName>
                                        </p:attrNameLst>
                                      </p:cBhvr>
                                      <p:to>
                                        <p:strVal val="visible"/>
                                      </p:to>
                                    </p:set>
                                    <p:animEffect transition="in" filter="fade">
                                      <p:cBhvr>
                                        <p:cTn id="38" dur="1000"/>
                                        <p:tgtEl>
                                          <p:spTgt spid="2">
                                            <p:txEl>
                                              <p:pRg st="5" end="5"/>
                                            </p:txEl>
                                          </p:spTgt>
                                        </p:tgtEl>
                                      </p:cBhvr>
                                    </p:animEffect>
                                    <p:anim calcmode="lin" valueType="num">
                                      <p:cBhvr>
                                        <p:cTn id="39"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40" dur="1000" fill="hold"/>
                                        <p:tgtEl>
                                          <p:spTgt spid="2">
                                            <p:txEl>
                                              <p:pRg st="5" end="5"/>
                                            </p:txEl>
                                          </p:spTgt>
                                        </p:tgtEl>
                                        <p:attrNameLst>
                                          <p:attrName>ppt_y</p:attrName>
                                        </p:attrNameLst>
                                      </p:cBhvr>
                                      <p:tavLst>
                                        <p:tav tm="0">
                                          <p:val>
                                            <p:strVal val="#ppt_y+.1"/>
                                          </p:val>
                                        </p:tav>
                                        <p:tav tm="100000">
                                          <p:val>
                                            <p:strVal val="#ppt_y"/>
                                          </p:val>
                                        </p:tav>
                                      </p:tavLst>
                                    </p:anim>
                                  </p:childTnLst>
                                </p:cTn>
                              </p:par>
                              <p:par>
                                <p:cTn id="41" presetID="42" presetClass="entr" presetSubtype="0" fill="hold" nodeType="with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Effect transition="in" filter="fade">
                                      <p:cBhvr>
                                        <p:cTn id="43" dur="1000"/>
                                        <p:tgtEl>
                                          <p:spTgt spid="2">
                                            <p:txEl>
                                              <p:pRg st="6" end="6"/>
                                            </p:txEl>
                                          </p:spTgt>
                                        </p:tgtEl>
                                      </p:cBhvr>
                                    </p:animEffect>
                                    <p:anim calcmode="lin" valueType="num">
                                      <p:cBhvr>
                                        <p:cTn id="44"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45" dur="1000" fill="hold"/>
                                        <p:tgtEl>
                                          <p:spTgt spid="2">
                                            <p:txEl>
                                              <p:pRg st="6" end="6"/>
                                            </p:txEl>
                                          </p:spTgt>
                                        </p:tgtEl>
                                        <p:attrNameLst>
                                          <p:attrName>ppt_y</p:attrName>
                                        </p:attrNameLst>
                                      </p:cBhvr>
                                      <p:tavLst>
                                        <p:tav tm="0">
                                          <p:val>
                                            <p:strVal val="#ppt_y+.1"/>
                                          </p:val>
                                        </p:tav>
                                        <p:tav tm="100000">
                                          <p:val>
                                            <p:strVal val="#ppt_y"/>
                                          </p:val>
                                        </p:tav>
                                      </p:tavLst>
                                    </p:anim>
                                  </p:childTnLst>
                                </p:cTn>
                              </p:par>
                              <p:par>
                                <p:cTn id="46" presetID="42" presetClass="entr" presetSubtype="0" fill="hold" nodeType="withEffect">
                                  <p:stCondLst>
                                    <p:cond delay="0"/>
                                  </p:stCondLst>
                                  <p:childTnLst>
                                    <p:set>
                                      <p:cBhvr>
                                        <p:cTn id="47" dur="1" fill="hold">
                                          <p:stCondLst>
                                            <p:cond delay="0"/>
                                          </p:stCondLst>
                                        </p:cTn>
                                        <p:tgtEl>
                                          <p:spTgt spid="2">
                                            <p:txEl>
                                              <p:pRg st="7" end="7"/>
                                            </p:txEl>
                                          </p:spTgt>
                                        </p:tgtEl>
                                        <p:attrNameLst>
                                          <p:attrName>style.visibility</p:attrName>
                                        </p:attrNameLst>
                                      </p:cBhvr>
                                      <p:to>
                                        <p:strVal val="visible"/>
                                      </p:to>
                                    </p:set>
                                    <p:animEffect transition="in" filter="fade">
                                      <p:cBhvr>
                                        <p:cTn id="48" dur="1000"/>
                                        <p:tgtEl>
                                          <p:spTgt spid="2">
                                            <p:txEl>
                                              <p:pRg st="7" end="7"/>
                                            </p:txEl>
                                          </p:spTgt>
                                        </p:tgtEl>
                                      </p:cBhvr>
                                    </p:animEffect>
                                    <p:anim calcmode="lin" valueType="num">
                                      <p:cBhvr>
                                        <p:cTn id="49"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50" dur="1000" fill="hold"/>
                                        <p:tgtEl>
                                          <p:spTgt spid="2">
                                            <p:txEl>
                                              <p:pRg st="7" end="7"/>
                                            </p:txEl>
                                          </p:spTgt>
                                        </p:tgtEl>
                                        <p:attrNameLst>
                                          <p:attrName>ppt_y</p:attrName>
                                        </p:attrNameLst>
                                      </p:cBhvr>
                                      <p:tavLst>
                                        <p:tav tm="0">
                                          <p:val>
                                            <p:strVal val="#ppt_y+.1"/>
                                          </p:val>
                                        </p:tav>
                                        <p:tav tm="100000">
                                          <p:val>
                                            <p:strVal val="#ppt_y"/>
                                          </p:val>
                                        </p:tav>
                                      </p:tavLst>
                                    </p:anim>
                                  </p:childTnLst>
                                </p:cTn>
                              </p:par>
                              <p:par>
                                <p:cTn id="51" presetID="42" presetClass="entr" presetSubtype="0" fill="hold" nodeType="withEffect">
                                  <p:stCondLst>
                                    <p:cond delay="0"/>
                                  </p:stCondLst>
                                  <p:childTnLst>
                                    <p:set>
                                      <p:cBhvr>
                                        <p:cTn id="52" dur="1" fill="hold">
                                          <p:stCondLst>
                                            <p:cond delay="0"/>
                                          </p:stCondLst>
                                        </p:cTn>
                                        <p:tgtEl>
                                          <p:spTgt spid="2">
                                            <p:txEl>
                                              <p:pRg st="8" end="8"/>
                                            </p:txEl>
                                          </p:spTgt>
                                        </p:tgtEl>
                                        <p:attrNameLst>
                                          <p:attrName>style.visibility</p:attrName>
                                        </p:attrNameLst>
                                      </p:cBhvr>
                                      <p:to>
                                        <p:strVal val="visible"/>
                                      </p:to>
                                    </p:set>
                                    <p:animEffect transition="in" filter="fade">
                                      <p:cBhvr>
                                        <p:cTn id="53" dur="1000"/>
                                        <p:tgtEl>
                                          <p:spTgt spid="2">
                                            <p:txEl>
                                              <p:pRg st="8" end="8"/>
                                            </p:txEl>
                                          </p:spTgt>
                                        </p:tgtEl>
                                      </p:cBhvr>
                                    </p:animEffect>
                                    <p:anim calcmode="lin" valueType="num">
                                      <p:cBhvr>
                                        <p:cTn id="54" dur="1000" fill="hold"/>
                                        <p:tgtEl>
                                          <p:spTgt spid="2">
                                            <p:txEl>
                                              <p:pRg st="8" end="8"/>
                                            </p:txEl>
                                          </p:spTgt>
                                        </p:tgtEl>
                                        <p:attrNameLst>
                                          <p:attrName>ppt_x</p:attrName>
                                        </p:attrNameLst>
                                      </p:cBhvr>
                                      <p:tavLst>
                                        <p:tav tm="0">
                                          <p:val>
                                            <p:strVal val="#ppt_x"/>
                                          </p:val>
                                        </p:tav>
                                        <p:tav tm="100000">
                                          <p:val>
                                            <p:strVal val="#ppt_x"/>
                                          </p:val>
                                        </p:tav>
                                      </p:tavLst>
                                    </p:anim>
                                    <p:anim calcmode="lin" valueType="num">
                                      <p:cBhvr>
                                        <p:cTn id="55" dur="1000" fill="hold"/>
                                        <p:tgtEl>
                                          <p:spTgt spid="2">
                                            <p:txEl>
                                              <p:pRg st="8" end="8"/>
                                            </p:txEl>
                                          </p:spTgt>
                                        </p:tgtEl>
                                        <p:attrNameLst>
                                          <p:attrName>ppt_y</p:attrName>
                                        </p:attrNameLst>
                                      </p:cBhvr>
                                      <p:tavLst>
                                        <p:tav tm="0">
                                          <p:val>
                                            <p:strVal val="#ppt_y+.1"/>
                                          </p:val>
                                        </p:tav>
                                        <p:tav tm="100000">
                                          <p:val>
                                            <p:strVal val="#ppt_y"/>
                                          </p:val>
                                        </p:tav>
                                      </p:tavLst>
                                    </p:anim>
                                  </p:childTnLst>
                                </p:cTn>
                              </p:par>
                              <p:par>
                                <p:cTn id="56" presetID="42" presetClass="entr" presetSubtype="0" fill="hold" nodeType="withEffect">
                                  <p:stCondLst>
                                    <p:cond delay="0"/>
                                  </p:stCondLst>
                                  <p:childTnLst>
                                    <p:set>
                                      <p:cBhvr>
                                        <p:cTn id="57" dur="1" fill="hold">
                                          <p:stCondLst>
                                            <p:cond delay="0"/>
                                          </p:stCondLst>
                                        </p:cTn>
                                        <p:tgtEl>
                                          <p:spTgt spid="2">
                                            <p:txEl>
                                              <p:pRg st="9" end="9"/>
                                            </p:txEl>
                                          </p:spTgt>
                                        </p:tgtEl>
                                        <p:attrNameLst>
                                          <p:attrName>style.visibility</p:attrName>
                                        </p:attrNameLst>
                                      </p:cBhvr>
                                      <p:to>
                                        <p:strVal val="visible"/>
                                      </p:to>
                                    </p:set>
                                    <p:animEffect transition="in" filter="fade">
                                      <p:cBhvr>
                                        <p:cTn id="58" dur="1000"/>
                                        <p:tgtEl>
                                          <p:spTgt spid="2">
                                            <p:txEl>
                                              <p:pRg st="9" end="9"/>
                                            </p:txEl>
                                          </p:spTgt>
                                        </p:tgtEl>
                                      </p:cBhvr>
                                    </p:animEffect>
                                    <p:anim calcmode="lin" valueType="num">
                                      <p:cBhvr>
                                        <p:cTn id="59" dur="1000" fill="hold"/>
                                        <p:tgtEl>
                                          <p:spTgt spid="2">
                                            <p:txEl>
                                              <p:pRg st="9" end="9"/>
                                            </p:txEl>
                                          </p:spTgt>
                                        </p:tgtEl>
                                        <p:attrNameLst>
                                          <p:attrName>ppt_x</p:attrName>
                                        </p:attrNameLst>
                                      </p:cBhvr>
                                      <p:tavLst>
                                        <p:tav tm="0">
                                          <p:val>
                                            <p:strVal val="#ppt_x"/>
                                          </p:val>
                                        </p:tav>
                                        <p:tav tm="100000">
                                          <p:val>
                                            <p:strVal val="#ppt_x"/>
                                          </p:val>
                                        </p:tav>
                                      </p:tavLst>
                                    </p:anim>
                                    <p:anim calcmode="lin" valueType="num">
                                      <p:cBhvr>
                                        <p:cTn id="60" dur="1000" fill="hold"/>
                                        <p:tgtEl>
                                          <p:spTgt spid="2">
                                            <p:txEl>
                                              <p:pRg st="9" end="9"/>
                                            </p:txEl>
                                          </p:spTgt>
                                        </p:tgtEl>
                                        <p:attrNameLst>
                                          <p:attrName>ppt_y</p:attrName>
                                        </p:attrNameLst>
                                      </p:cBhvr>
                                      <p:tavLst>
                                        <p:tav tm="0">
                                          <p:val>
                                            <p:strVal val="#ppt_y+.1"/>
                                          </p:val>
                                        </p:tav>
                                        <p:tav tm="100000">
                                          <p:val>
                                            <p:strVal val="#ppt_y"/>
                                          </p:val>
                                        </p:tav>
                                      </p:tavLst>
                                    </p:anim>
                                  </p:childTnLst>
                                </p:cTn>
                              </p:par>
                              <p:par>
                                <p:cTn id="61" presetID="42" presetClass="entr" presetSubtype="0" fill="hold" nodeType="withEffect">
                                  <p:stCondLst>
                                    <p:cond delay="0"/>
                                  </p:stCondLst>
                                  <p:childTnLst>
                                    <p:set>
                                      <p:cBhvr>
                                        <p:cTn id="62" dur="1" fill="hold">
                                          <p:stCondLst>
                                            <p:cond delay="0"/>
                                          </p:stCondLst>
                                        </p:cTn>
                                        <p:tgtEl>
                                          <p:spTgt spid="2">
                                            <p:txEl>
                                              <p:pRg st="10" end="10"/>
                                            </p:txEl>
                                          </p:spTgt>
                                        </p:tgtEl>
                                        <p:attrNameLst>
                                          <p:attrName>style.visibility</p:attrName>
                                        </p:attrNameLst>
                                      </p:cBhvr>
                                      <p:to>
                                        <p:strVal val="visible"/>
                                      </p:to>
                                    </p:set>
                                    <p:animEffect transition="in" filter="fade">
                                      <p:cBhvr>
                                        <p:cTn id="63" dur="1000"/>
                                        <p:tgtEl>
                                          <p:spTgt spid="2">
                                            <p:txEl>
                                              <p:pRg st="10" end="10"/>
                                            </p:txEl>
                                          </p:spTgt>
                                        </p:tgtEl>
                                      </p:cBhvr>
                                    </p:animEffect>
                                    <p:anim calcmode="lin" valueType="num">
                                      <p:cBhvr>
                                        <p:cTn id="64" dur="1000" fill="hold"/>
                                        <p:tgtEl>
                                          <p:spTgt spid="2">
                                            <p:txEl>
                                              <p:pRg st="10" end="10"/>
                                            </p:txEl>
                                          </p:spTgt>
                                        </p:tgtEl>
                                        <p:attrNameLst>
                                          <p:attrName>ppt_x</p:attrName>
                                        </p:attrNameLst>
                                      </p:cBhvr>
                                      <p:tavLst>
                                        <p:tav tm="0">
                                          <p:val>
                                            <p:strVal val="#ppt_x"/>
                                          </p:val>
                                        </p:tav>
                                        <p:tav tm="100000">
                                          <p:val>
                                            <p:strVal val="#ppt_x"/>
                                          </p:val>
                                        </p:tav>
                                      </p:tavLst>
                                    </p:anim>
                                    <p:anim calcmode="lin" valueType="num">
                                      <p:cBhvr>
                                        <p:cTn id="65" dur="1000" fill="hold"/>
                                        <p:tgtEl>
                                          <p:spTgt spid="2">
                                            <p:txEl>
                                              <p:pRg st="10" end="10"/>
                                            </p:txEl>
                                          </p:spTgt>
                                        </p:tgtEl>
                                        <p:attrNameLst>
                                          <p:attrName>ppt_y</p:attrName>
                                        </p:attrNameLst>
                                      </p:cBhvr>
                                      <p:tavLst>
                                        <p:tav tm="0">
                                          <p:val>
                                            <p:strVal val="#ppt_y+.1"/>
                                          </p:val>
                                        </p:tav>
                                        <p:tav tm="100000">
                                          <p:val>
                                            <p:strVal val="#ppt_y"/>
                                          </p:val>
                                        </p:tav>
                                      </p:tavLst>
                                    </p:anim>
                                  </p:childTnLst>
                                </p:cTn>
                              </p:par>
                              <p:par>
                                <p:cTn id="66" presetID="42" presetClass="entr" presetSubtype="0" fill="hold" nodeType="withEffect">
                                  <p:stCondLst>
                                    <p:cond delay="0"/>
                                  </p:stCondLst>
                                  <p:childTnLst>
                                    <p:set>
                                      <p:cBhvr>
                                        <p:cTn id="67" dur="1" fill="hold">
                                          <p:stCondLst>
                                            <p:cond delay="0"/>
                                          </p:stCondLst>
                                        </p:cTn>
                                        <p:tgtEl>
                                          <p:spTgt spid="2">
                                            <p:txEl>
                                              <p:pRg st="11" end="11"/>
                                            </p:txEl>
                                          </p:spTgt>
                                        </p:tgtEl>
                                        <p:attrNameLst>
                                          <p:attrName>style.visibility</p:attrName>
                                        </p:attrNameLst>
                                      </p:cBhvr>
                                      <p:to>
                                        <p:strVal val="visible"/>
                                      </p:to>
                                    </p:set>
                                    <p:animEffect transition="in" filter="fade">
                                      <p:cBhvr>
                                        <p:cTn id="68" dur="1000"/>
                                        <p:tgtEl>
                                          <p:spTgt spid="2">
                                            <p:txEl>
                                              <p:pRg st="11" end="11"/>
                                            </p:txEl>
                                          </p:spTgt>
                                        </p:tgtEl>
                                      </p:cBhvr>
                                    </p:animEffect>
                                    <p:anim calcmode="lin" valueType="num">
                                      <p:cBhvr>
                                        <p:cTn id="69" dur="1000" fill="hold"/>
                                        <p:tgtEl>
                                          <p:spTgt spid="2">
                                            <p:txEl>
                                              <p:pRg st="11" end="11"/>
                                            </p:txEl>
                                          </p:spTgt>
                                        </p:tgtEl>
                                        <p:attrNameLst>
                                          <p:attrName>ppt_x</p:attrName>
                                        </p:attrNameLst>
                                      </p:cBhvr>
                                      <p:tavLst>
                                        <p:tav tm="0">
                                          <p:val>
                                            <p:strVal val="#ppt_x"/>
                                          </p:val>
                                        </p:tav>
                                        <p:tav tm="100000">
                                          <p:val>
                                            <p:strVal val="#ppt_x"/>
                                          </p:val>
                                        </p:tav>
                                      </p:tavLst>
                                    </p:anim>
                                    <p:anim calcmode="lin" valueType="num">
                                      <p:cBhvr>
                                        <p:cTn id="70" dur="1000" fill="hold"/>
                                        <p:tgtEl>
                                          <p:spTgt spid="2">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42" presetClass="entr" presetSubtype="0" fill="hold" nodeType="clickEffect">
                                  <p:stCondLst>
                                    <p:cond delay="0"/>
                                  </p:stCondLst>
                                  <p:childTnLst>
                                    <p:set>
                                      <p:cBhvr>
                                        <p:cTn id="74" dur="1" fill="hold">
                                          <p:stCondLst>
                                            <p:cond delay="0"/>
                                          </p:stCondLst>
                                        </p:cTn>
                                        <p:tgtEl>
                                          <p:spTgt spid="2">
                                            <p:txEl>
                                              <p:pRg st="12" end="12"/>
                                            </p:txEl>
                                          </p:spTgt>
                                        </p:tgtEl>
                                        <p:attrNameLst>
                                          <p:attrName>style.visibility</p:attrName>
                                        </p:attrNameLst>
                                      </p:cBhvr>
                                      <p:to>
                                        <p:strVal val="visible"/>
                                      </p:to>
                                    </p:set>
                                    <p:animEffect transition="in" filter="fade">
                                      <p:cBhvr>
                                        <p:cTn id="75" dur="1000"/>
                                        <p:tgtEl>
                                          <p:spTgt spid="2">
                                            <p:txEl>
                                              <p:pRg st="12" end="12"/>
                                            </p:txEl>
                                          </p:spTgt>
                                        </p:tgtEl>
                                      </p:cBhvr>
                                    </p:animEffect>
                                    <p:anim calcmode="lin" valueType="num">
                                      <p:cBhvr>
                                        <p:cTn id="76" dur="1000" fill="hold"/>
                                        <p:tgtEl>
                                          <p:spTgt spid="2">
                                            <p:txEl>
                                              <p:pRg st="12" end="12"/>
                                            </p:txEl>
                                          </p:spTgt>
                                        </p:tgtEl>
                                        <p:attrNameLst>
                                          <p:attrName>ppt_x</p:attrName>
                                        </p:attrNameLst>
                                      </p:cBhvr>
                                      <p:tavLst>
                                        <p:tav tm="0">
                                          <p:val>
                                            <p:strVal val="#ppt_x"/>
                                          </p:val>
                                        </p:tav>
                                        <p:tav tm="100000">
                                          <p:val>
                                            <p:strVal val="#ppt_x"/>
                                          </p:val>
                                        </p:tav>
                                      </p:tavLst>
                                    </p:anim>
                                    <p:anim calcmode="lin" valueType="num">
                                      <p:cBhvr>
                                        <p:cTn id="77" dur="1000" fill="hold"/>
                                        <p:tgtEl>
                                          <p:spTgt spid="2">
                                            <p:txEl>
                                              <p:pRg st="12" end="12"/>
                                            </p:txEl>
                                          </p:spTgt>
                                        </p:tgtEl>
                                        <p:attrNameLst>
                                          <p:attrName>ppt_y</p:attrName>
                                        </p:attrNameLst>
                                      </p:cBhvr>
                                      <p:tavLst>
                                        <p:tav tm="0">
                                          <p:val>
                                            <p:strVal val="#ppt_y+.1"/>
                                          </p:val>
                                        </p:tav>
                                        <p:tav tm="100000">
                                          <p:val>
                                            <p:strVal val="#ppt_y"/>
                                          </p:val>
                                        </p:tav>
                                      </p:tavLst>
                                    </p:anim>
                                  </p:childTnLst>
                                </p:cTn>
                              </p:par>
                              <p:par>
                                <p:cTn id="78" presetID="42" presetClass="entr" presetSubtype="0" fill="hold" nodeType="withEffect">
                                  <p:stCondLst>
                                    <p:cond delay="0"/>
                                  </p:stCondLst>
                                  <p:childTnLst>
                                    <p:set>
                                      <p:cBhvr>
                                        <p:cTn id="79" dur="1" fill="hold">
                                          <p:stCondLst>
                                            <p:cond delay="0"/>
                                          </p:stCondLst>
                                        </p:cTn>
                                        <p:tgtEl>
                                          <p:spTgt spid="2">
                                            <p:txEl>
                                              <p:pRg st="13" end="13"/>
                                            </p:txEl>
                                          </p:spTgt>
                                        </p:tgtEl>
                                        <p:attrNameLst>
                                          <p:attrName>style.visibility</p:attrName>
                                        </p:attrNameLst>
                                      </p:cBhvr>
                                      <p:to>
                                        <p:strVal val="visible"/>
                                      </p:to>
                                    </p:set>
                                    <p:animEffect transition="in" filter="fade">
                                      <p:cBhvr>
                                        <p:cTn id="80" dur="1000"/>
                                        <p:tgtEl>
                                          <p:spTgt spid="2">
                                            <p:txEl>
                                              <p:pRg st="13" end="13"/>
                                            </p:txEl>
                                          </p:spTgt>
                                        </p:tgtEl>
                                      </p:cBhvr>
                                    </p:animEffect>
                                    <p:anim calcmode="lin" valueType="num">
                                      <p:cBhvr>
                                        <p:cTn id="81" dur="1000" fill="hold"/>
                                        <p:tgtEl>
                                          <p:spTgt spid="2">
                                            <p:txEl>
                                              <p:pRg st="13" end="13"/>
                                            </p:txEl>
                                          </p:spTgt>
                                        </p:tgtEl>
                                        <p:attrNameLst>
                                          <p:attrName>ppt_x</p:attrName>
                                        </p:attrNameLst>
                                      </p:cBhvr>
                                      <p:tavLst>
                                        <p:tav tm="0">
                                          <p:val>
                                            <p:strVal val="#ppt_x"/>
                                          </p:val>
                                        </p:tav>
                                        <p:tav tm="100000">
                                          <p:val>
                                            <p:strVal val="#ppt_x"/>
                                          </p:val>
                                        </p:tav>
                                      </p:tavLst>
                                    </p:anim>
                                    <p:anim calcmode="lin" valueType="num">
                                      <p:cBhvr>
                                        <p:cTn id="82" dur="1000" fill="hold"/>
                                        <p:tgtEl>
                                          <p:spTgt spid="2">
                                            <p:txEl>
                                              <p:pRg st="13" end="1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20322"/>
            <a:ext cx="9144000" cy="6247864"/>
          </a:xfrm>
          <a:prstGeom prst="rect">
            <a:avLst/>
          </a:prstGeom>
        </p:spPr>
        <p:txBody>
          <a:bodyPr wrap="square">
            <a:spAutoFit/>
          </a:bodyPr>
          <a:lstStyle/>
          <a:p>
            <a:r>
              <a:rPr lang="vi-VN" sz="2000" b="1" smtClean="0">
                <a:latin typeface="Times New Roman" pitchFamily="18" charset="0"/>
                <a:cs typeface="Times New Roman" pitchFamily="18" charset="0"/>
              </a:rPr>
              <a:t>I. </a:t>
            </a:r>
            <a:r>
              <a:rPr lang="vi-VN" sz="2000" b="1">
                <a:latin typeface="Times New Roman" pitchFamily="18" charset="0"/>
                <a:cs typeface="Times New Roman" pitchFamily="18" charset="0"/>
              </a:rPr>
              <a:t> MỞ BÀI</a:t>
            </a:r>
            <a:endParaRPr lang="vi-VN" sz="2000">
              <a:latin typeface="Times New Roman" pitchFamily="18" charset="0"/>
              <a:cs typeface="Times New Roman" pitchFamily="18" charset="0"/>
            </a:endParaRPr>
          </a:p>
          <a:p>
            <a:r>
              <a:rPr lang="vi-VN" sz="2000">
                <a:latin typeface="Times New Roman" pitchFamily="18" charset="0"/>
                <a:cs typeface="Times New Roman" pitchFamily="18" charset="0"/>
              </a:rPr>
              <a:t>Giới thiệu: Một vật dụng nhỏ gọn, tiện ích cho học sinh, sinh viên ngày nay chúng ta thường nhắc đến đó chính là cây bút chì</a:t>
            </a:r>
          </a:p>
          <a:p>
            <a:r>
              <a:rPr lang="vi-VN" sz="2000" b="1">
                <a:latin typeface="Times New Roman" pitchFamily="18" charset="0"/>
                <a:cs typeface="Times New Roman" pitchFamily="18" charset="0"/>
              </a:rPr>
              <a:t>II. THÂN BÀI</a:t>
            </a:r>
            <a:endParaRPr lang="vi-VN" sz="2000">
              <a:latin typeface="Times New Roman" pitchFamily="18" charset="0"/>
              <a:cs typeface="Times New Roman" pitchFamily="18" charset="0"/>
            </a:endParaRPr>
          </a:p>
          <a:p>
            <a:r>
              <a:rPr lang="vi-VN" sz="2000" b="1" i="1">
                <a:latin typeface="Times New Roman" pitchFamily="18" charset="0"/>
                <a:cs typeface="Times New Roman" pitchFamily="18" charset="0"/>
              </a:rPr>
              <a:t>1. Nguồn gốc, xuất xứ</a:t>
            </a:r>
            <a:endParaRPr lang="vi-VN" sz="2000">
              <a:latin typeface="Times New Roman" pitchFamily="18" charset="0"/>
              <a:cs typeface="Times New Roman" pitchFamily="18" charset="0"/>
            </a:endParaRPr>
          </a:p>
          <a:p>
            <a:r>
              <a:rPr lang="vi-VN" sz="2000">
                <a:latin typeface="Times New Roman" pitchFamily="18" charset="0"/>
                <a:cs typeface="Times New Roman" pitchFamily="18" charset="0"/>
              </a:rPr>
              <a:t>-   Những thế kỉ trước chiếc bút chì có hình dáng khá to, gấp ba, bốn lần so với bút chì hiện nay.</a:t>
            </a:r>
          </a:p>
          <a:p>
            <a:r>
              <a:rPr lang="vi-VN" sz="2000">
                <a:latin typeface="Times New Roman" pitchFamily="18" charset="0"/>
                <a:cs typeface="Times New Roman" pitchFamily="18" charset="0"/>
              </a:rPr>
              <a:t>-  Thân ngoài được làm bằng gỗ, gồ ghề, không được mài nhẵn, trông rất lạ và rất vui mắt, nếu trông không kĩ, mọi người đều hiểu nhầm nó chỉ là một khúc gỗ thường mà thôi.</a:t>
            </a:r>
          </a:p>
          <a:p>
            <a:r>
              <a:rPr lang="vi-VN" sz="2000">
                <a:latin typeface="Times New Roman" pitchFamily="18" charset="0"/>
                <a:cs typeface="Times New Roman" pitchFamily="18" charset="0"/>
              </a:rPr>
              <a:t>-  Đầu cây bút là một khúc chì nhô ra, chắc vì khi đó, đồ chuốt bút chì chưa được phát minh nên ngòi bút khá cụt. Đó là những chiếc bút chì đầu tiên của nhân loại.</a:t>
            </a:r>
          </a:p>
          <a:p>
            <a:r>
              <a:rPr lang="vi-VN" sz="2000" b="1" i="1">
                <a:latin typeface="Times New Roman" pitchFamily="18" charset="0"/>
                <a:cs typeface="Times New Roman" pitchFamily="18" charset="0"/>
              </a:rPr>
              <a:t>2. Cấu tạo</a:t>
            </a:r>
            <a:endParaRPr lang="vi-VN" sz="2000">
              <a:latin typeface="Times New Roman" pitchFamily="18" charset="0"/>
              <a:cs typeface="Times New Roman" pitchFamily="18" charset="0"/>
            </a:endParaRPr>
          </a:p>
          <a:p>
            <a:r>
              <a:rPr lang="vi-VN" sz="2000">
                <a:latin typeface="Times New Roman" pitchFamily="18" charset="0"/>
                <a:cs typeface="Times New Roman" pitchFamily="18" charset="0"/>
              </a:rPr>
              <a:t>-  Chiếc bút dài cờ một gang tay, hình dáng dài, nhỏ gọn.</a:t>
            </a:r>
          </a:p>
          <a:p>
            <a:r>
              <a:rPr lang="vi-VN" sz="2000">
                <a:latin typeface="Times New Roman" pitchFamily="18" charset="0"/>
                <a:cs typeface="Times New Roman" pitchFamily="18" charset="0"/>
              </a:rPr>
              <a:t>-  Ruột bên trong là khúc chì dài được bao bọc bởi một lớp gỗ. Lớp gỗ ngoài sau nhiều năm cải tiến thì đã được nhẵn phang hơn, gỗ tốt, khó gãy.</a:t>
            </a:r>
          </a:p>
          <a:p>
            <a:r>
              <a:rPr lang="vi-VN" sz="2000">
                <a:latin typeface="Times New Roman" pitchFamily="18" charset="0"/>
                <a:cs typeface="Times New Roman" pitchFamily="18" charset="0"/>
              </a:rPr>
              <a:t>-   Đầu bút khi mới mua chưa được chuốt nhọn.</a:t>
            </a:r>
          </a:p>
          <a:p>
            <a:r>
              <a:rPr lang="vi-VN" sz="2000">
                <a:latin typeface="Times New Roman" pitchFamily="18" charset="0"/>
                <a:cs typeface="Times New Roman" pitchFamily="18" charset="0"/>
              </a:rPr>
              <a:t>-   Ruột bút và lớp vỏ có chiều dài bằng nhau. Sau khi chuốt, đầu bút nhọn như hình tam giác.</a:t>
            </a:r>
          </a:p>
          <a:p>
            <a:r>
              <a:rPr lang="vi-VN" sz="2000">
                <a:latin typeface="Times New Roman" pitchFamily="18" charset="0"/>
                <a:cs typeface="Times New Roman" pitchFamily="18" charset="0"/>
              </a:rPr>
              <a:t>-  Chiếc bút chì còn hữu dụng hơn khi cuối thân bút được gắn vào một cục tẩy nhỏ</a:t>
            </a:r>
            <a:r>
              <a:rPr lang="vi-VN" sz="2000" smtClean="0">
                <a:latin typeface="Times New Roman" pitchFamily="18" charset="0"/>
                <a:cs typeface="Times New Roman" pitchFamily="18" charset="0"/>
              </a:rPr>
              <a:t>.</a:t>
            </a:r>
            <a:endParaRPr lang="vi-VN" sz="2000">
              <a:latin typeface="Times New Roman" pitchFamily="18" charset="0"/>
              <a:cs typeface="Times New Roman" pitchFamily="18" charset="0"/>
            </a:endParaRPr>
          </a:p>
        </p:txBody>
      </p:sp>
    </p:spTree>
    <p:extLst>
      <p:ext uri="{BB962C8B-B14F-4D97-AF65-F5344CB8AC3E}">
        <p14:creationId xmlns:p14="http://schemas.microsoft.com/office/powerpoint/2010/main" val="34609293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 calcmode="lin" valueType="num">
                                      <p:cBhvr additive="base">
                                        <p:cTn id="11"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1000"/>
                                        <p:tgtEl>
                                          <p:spTgt spid="4">
                                            <p:txEl>
                                              <p:pRg st="2" end="2"/>
                                            </p:txEl>
                                          </p:spTgt>
                                        </p:tgtEl>
                                      </p:cBhvr>
                                    </p:animEffect>
                                    <p:anim calcmode="lin" valueType="num">
                                      <p:cBhvr>
                                        <p:cTn id="18"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4">
                                            <p:txEl>
                                              <p:pRg st="3" end="3"/>
                                            </p:txEl>
                                          </p:spTgt>
                                        </p:tgtEl>
                                        <p:attrNameLst>
                                          <p:attrName>style.visibility</p:attrName>
                                        </p:attrNameLst>
                                      </p:cBhvr>
                                      <p:to>
                                        <p:strVal val="visible"/>
                                      </p:to>
                                    </p:set>
                                    <p:animEffect transition="in" filter="fade">
                                      <p:cBhvr>
                                        <p:cTn id="24" dur="1000"/>
                                        <p:tgtEl>
                                          <p:spTgt spid="4">
                                            <p:txEl>
                                              <p:pRg st="3" end="3"/>
                                            </p:txEl>
                                          </p:spTgt>
                                        </p:tgtEl>
                                      </p:cBhvr>
                                    </p:animEffect>
                                    <p:anim calcmode="lin" valueType="num">
                                      <p:cBhvr>
                                        <p:cTn id="25"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Effect transition="in" filter="fade">
                                      <p:cBhvr>
                                        <p:cTn id="31" dur="1000"/>
                                        <p:tgtEl>
                                          <p:spTgt spid="4">
                                            <p:txEl>
                                              <p:pRg st="4" end="4"/>
                                            </p:txEl>
                                          </p:spTgt>
                                        </p:tgtEl>
                                      </p:cBhvr>
                                    </p:animEffect>
                                    <p:anim calcmode="lin" valueType="num">
                                      <p:cBhvr>
                                        <p:cTn id="32"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4">
                                            <p:txEl>
                                              <p:pRg st="4" end="4"/>
                                            </p:txEl>
                                          </p:spTgt>
                                        </p:tgtEl>
                                        <p:attrNameLst>
                                          <p:attrName>ppt_y</p:attrName>
                                        </p:attrNameLst>
                                      </p:cBhvr>
                                      <p:tavLst>
                                        <p:tav tm="0">
                                          <p:val>
                                            <p:strVal val="#ppt_y+.1"/>
                                          </p:val>
                                        </p:tav>
                                        <p:tav tm="100000">
                                          <p:val>
                                            <p:strVal val="#ppt_y"/>
                                          </p:val>
                                        </p:tav>
                                      </p:tavLst>
                                    </p:anim>
                                  </p:childTnLst>
                                </p:cTn>
                              </p:par>
                              <p:par>
                                <p:cTn id="34" presetID="42" presetClass="entr" presetSubtype="0" fill="hold" nodeType="withEffect">
                                  <p:stCondLst>
                                    <p:cond delay="0"/>
                                  </p:stCondLst>
                                  <p:childTnLst>
                                    <p:set>
                                      <p:cBhvr>
                                        <p:cTn id="35" dur="1" fill="hold">
                                          <p:stCondLst>
                                            <p:cond delay="0"/>
                                          </p:stCondLst>
                                        </p:cTn>
                                        <p:tgtEl>
                                          <p:spTgt spid="4">
                                            <p:txEl>
                                              <p:pRg st="5" end="5"/>
                                            </p:txEl>
                                          </p:spTgt>
                                        </p:tgtEl>
                                        <p:attrNameLst>
                                          <p:attrName>style.visibility</p:attrName>
                                        </p:attrNameLst>
                                      </p:cBhvr>
                                      <p:to>
                                        <p:strVal val="visible"/>
                                      </p:to>
                                    </p:set>
                                    <p:animEffect transition="in" filter="fade">
                                      <p:cBhvr>
                                        <p:cTn id="36" dur="1000"/>
                                        <p:tgtEl>
                                          <p:spTgt spid="4">
                                            <p:txEl>
                                              <p:pRg st="5" end="5"/>
                                            </p:txEl>
                                          </p:spTgt>
                                        </p:tgtEl>
                                      </p:cBhvr>
                                    </p:animEffect>
                                    <p:anim calcmode="lin" valueType="num">
                                      <p:cBhvr>
                                        <p:cTn id="37"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38" dur="1000" fill="hold"/>
                                        <p:tgtEl>
                                          <p:spTgt spid="4">
                                            <p:txEl>
                                              <p:pRg st="5" end="5"/>
                                            </p:txEl>
                                          </p:spTgt>
                                        </p:tgtEl>
                                        <p:attrNameLst>
                                          <p:attrName>ppt_y</p:attrName>
                                        </p:attrNameLst>
                                      </p:cBhvr>
                                      <p:tavLst>
                                        <p:tav tm="0">
                                          <p:val>
                                            <p:strVal val="#ppt_y+.1"/>
                                          </p:val>
                                        </p:tav>
                                        <p:tav tm="100000">
                                          <p:val>
                                            <p:strVal val="#ppt_y"/>
                                          </p:val>
                                        </p:tav>
                                      </p:tavLst>
                                    </p:anim>
                                  </p:childTnLst>
                                </p:cTn>
                              </p:par>
                              <p:par>
                                <p:cTn id="39" presetID="42" presetClass="entr" presetSubtype="0" fill="hold" nodeType="withEffect">
                                  <p:stCondLst>
                                    <p:cond delay="0"/>
                                  </p:stCondLst>
                                  <p:childTnLst>
                                    <p:set>
                                      <p:cBhvr>
                                        <p:cTn id="40" dur="1" fill="hold">
                                          <p:stCondLst>
                                            <p:cond delay="0"/>
                                          </p:stCondLst>
                                        </p:cTn>
                                        <p:tgtEl>
                                          <p:spTgt spid="4">
                                            <p:txEl>
                                              <p:pRg st="6" end="6"/>
                                            </p:txEl>
                                          </p:spTgt>
                                        </p:tgtEl>
                                        <p:attrNameLst>
                                          <p:attrName>style.visibility</p:attrName>
                                        </p:attrNameLst>
                                      </p:cBhvr>
                                      <p:to>
                                        <p:strVal val="visible"/>
                                      </p:to>
                                    </p:set>
                                    <p:animEffect transition="in" filter="fade">
                                      <p:cBhvr>
                                        <p:cTn id="41" dur="1000"/>
                                        <p:tgtEl>
                                          <p:spTgt spid="4">
                                            <p:txEl>
                                              <p:pRg st="6" end="6"/>
                                            </p:txEl>
                                          </p:spTgt>
                                        </p:tgtEl>
                                      </p:cBhvr>
                                    </p:animEffect>
                                    <p:anim calcmode="lin" valueType="num">
                                      <p:cBhvr>
                                        <p:cTn id="42"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43" dur="1000" fill="hold"/>
                                        <p:tgtEl>
                                          <p:spTgt spid="4">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42" presetClass="entr" presetSubtype="0" fill="hold" nodeType="clickEffect">
                                  <p:stCondLst>
                                    <p:cond delay="0"/>
                                  </p:stCondLst>
                                  <p:childTnLst>
                                    <p:set>
                                      <p:cBhvr>
                                        <p:cTn id="47" dur="1" fill="hold">
                                          <p:stCondLst>
                                            <p:cond delay="0"/>
                                          </p:stCondLst>
                                        </p:cTn>
                                        <p:tgtEl>
                                          <p:spTgt spid="4">
                                            <p:txEl>
                                              <p:pRg st="7" end="7"/>
                                            </p:txEl>
                                          </p:spTgt>
                                        </p:tgtEl>
                                        <p:attrNameLst>
                                          <p:attrName>style.visibility</p:attrName>
                                        </p:attrNameLst>
                                      </p:cBhvr>
                                      <p:to>
                                        <p:strVal val="visible"/>
                                      </p:to>
                                    </p:set>
                                    <p:animEffect transition="in" filter="fade">
                                      <p:cBhvr>
                                        <p:cTn id="48" dur="1000"/>
                                        <p:tgtEl>
                                          <p:spTgt spid="4">
                                            <p:txEl>
                                              <p:pRg st="7" end="7"/>
                                            </p:txEl>
                                          </p:spTgt>
                                        </p:tgtEl>
                                      </p:cBhvr>
                                    </p:animEffect>
                                    <p:anim calcmode="lin" valueType="num">
                                      <p:cBhvr>
                                        <p:cTn id="49" dur="1000" fill="hold"/>
                                        <p:tgtEl>
                                          <p:spTgt spid="4">
                                            <p:txEl>
                                              <p:pRg st="7" end="7"/>
                                            </p:txEl>
                                          </p:spTgt>
                                        </p:tgtEl>
                                        <p:attrNameLst>
                                          <p:attrName>ppt_x</p:attrName>
                                        </p:attrNameLst>
                                      </p:cBhvr>
                                      <p:tavLst>
                                        <p:tav tm="0">
                                          <p:val>
                                            <p:strVal val="#ppt_x"/>
                                          </p:val>
                                        </p:tav>
                                        <p:tav tm="100000">
                                          <p:val>
                                            <p:strVal val="#ppt_x"/>
                                          </p:val>
                                        </p:tav>
                                      </p:tavLst>
                                    </p:anim>
                                    <p:anim calcmode="lin" valueType="num">
                                      <p:cBhvr>
                                        <p:cTn id="50" dur="1000" fill="hold"/>
                                        <p:tgtEl>
                                          <p:spTgt spid="4">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2" presetClass="entr" presetSubtype="0" fill="hold" nodeType="clickEffect">
                                  <p:stCondLst>
                                    <p:cond delay="0"/>
                                  </p:stCondLst>
                                  <p:childTnLst>
                                    <p:set>
                                      <p:cBhvr>
                                        <p:cTn id="54" dur="1" fill="hold">
                                          <p:stCondLst>
                                            <p:cond delay="0"/>
                                          </p:stCondLst>
                                        </p:cTn>
                                        <p:tgtEl>
                                          <p:spTgt spid="4">
                                            <p:txEl>
                                              <p:pRg st="8" end="8"/>
                                            </p:txEl>
                                          </p:spTgt>
                                        </p:tgtEl>
                                        <p:attrNameLst>
                                          <p:attrName>style.visibility</p:attrName>
                                        </p:attrNameLst>
                                      </p:cBhvr>
                                      <p:to>
                                        <p:strVal val="visible"/>
                                      </p:to>
                                    </p:set>
                                    <p:animEffect transition="in" filter="fade">
                                      <p:cBhvr>
                                        <p:cTn id="55" dur="1000"/>
                                        <p:tgtEl>
                                          <p:spTgt spid="4">
                                            <p:txEl>
                                              <p:pRg st="8" end="8"/>
                                            </p:txEl>
                                          </p:spTgt>
                                        </p:tgtEl>
                                      </p:cBhvr>
                                    </p:animEffect>
                                    <p:anim calcmode="lin" valueType="num">
                                      <p:cBhvr>
                                        <p:cTn id="56" dur="1000" fill="hold"/>
                                        <p:tgtEl>
                                          <p:spTgt spid="4">
                                            <p:txEl>
                                              <p:pRg st="8" end="8"/>
                                            </p:txEl>
                                          </p:spTgt>
                                        </p:tgtEl>
                                        <p:attrNameLst>
                                          <p:attrName>ppt_x</p:attrName>
                                        </p:attrNameLst>
                                      </p:cBhvr>
                                      <p:tavLst>
                                        <p:tav tm="0">
                                          <p:val>
                                            <p:strVal val="#ppt_x"/>
                                          </p:val>
                                        </p:tav>
                                        <p:tav tm="100000">
                                          <p:val>
                                            <p:strVal val="#ppt_x"/>
                                          </p:val>
                                        </p:tav>
                                      </p:tavLst>
                                    </p:anim>
                                    <p:anim calcmode="lin" valueType="num">
                                      <p:cBhvr>
                                        <p:cTn id="57" dur="1000" fill="hold"/>
                                        <p:tgtEl>
                                          <p:spTgt spid="4">
                                            <p:txEl>
                                              <p:pRg st="8" end="8"/>
                                            </p:txEl>
                                          </p:spTgt>
                                        </p:tgtEl>
                                        <p:attrNameLst>
                                          <p:attrName>ppt_y</p:attrName>
                                        </p:attrNameLst>
                                      </p:cBhvr>
                                      <p:tavLst>
                                        <p:tav tm="0">
                                          <p:val>
                                            <p:strVal val="#ppt_y+.1"/>
                                          </p:val>
                                        </p:tav>
                                        <p:tav tm="100000">
                                          <p:val>
                                            <p:strVal val="#ppt_y"/>
                                          </p:val>
                                        </p:tav>
                                      </p:tavLst>
                                    </p:anim>
                                  </p:childTnLst>
                                </p:cTn>
                              </p:par>
                              <p:par>
                                <p:cTn id="58" presetID="42" presetClass="entr" presetSubtype="0" fill="hold" nodeType="withEffect">
                                  <p:stCondLst>
                                    <p:cond delay="0"/>
                                  </p:stCondLst>
                                  <p:childTnLst>
                                    <p:set>
                                      <p:cBhvr>
                                        <p:cTn id="59" dur="1" fill="hold">
                                          <p:stCondLst>
                                            <p:cond delay="0"/>
                                          </p:stCondLst>
                                        </p:cTn>
                                        <p:tgtEl>
                                          <p:spTgt spid="4">
                                            <p:txEl>
                                              <p:pRg st="9" end="9"/>
                                            </p:txEl>
                                          </p:spTgt>
                                        </p:tgtEl>
                                        <p:attrNameLst>
                                          <p:attrName>style.visibility</p:attrName>
                                        </p:attrNameLst>
                                      </p:cBhvr>
                                      <p:to>
                                        <p:strVal val="visible"/>
                                      </p:to>
                                    </p:set>
                                    <p:animEffect transition="in" filter="fade">
                                      <p:cBhvr>
                                        <p:cTn id="60" dur="1000"/>
                                        <p:tgtEl>
                                          <p:spTgt spid="4">
                                            <p:txEl>
                                              <p:pRg st="9" end="9"/>
                                            </p:txEl>
                                          </p:spTgt>
                                        </p:tgtEl>
                                      </p:cBhvr>
                                    </p:animEffect>
                                    <p:anim calcmode="lin" valueType="num">
                                      <p:cBhvr>
                                        <p:cTn id="61" dur="1000" fill="hold"/>
                                        <p:tgtEl>
                                          <p:spTgt spid="4">
                                            <p:txEl>
                                              <p:pRg st="9" end="9"/>
                                            </p:txEl>
                                          </p:spTgt>
                                        </p:tgtEl>
                                        <p:attrNameLst>
                                          <p:attrName>ppt_x</p:attrName>
                                        </p:attrNameLst>
                                      </p:cBhvr>
                                      <p:tavLst>
                                        <p:tav tm="0">
                                          <p:val>
                                            <p:strVal val="#ppt_x"/>
                                          </p:val>
                                        </p:tav>
                                        <p:tav tm="100000">
                                          <p:val>
                                            <p:strVal val="#ppt_x"/>
                                          </p:val>
                                        </p:tav>
                                      </p:tavLst>
                                    </p:anim>
                                    <p:anim calcmode="lin" valueType="num">
                                      <p:cBhvr>
                                        <p:cTn id="62" dur="1000" fill="hold"/>
                                        <p:tgtEl>
                                          <p:spTgt spid="4">
                                            <p:txEl>
                                              <p:pRg st="9" end="9"/>
                                            </p:txEl>
                                          </p:spTgt>
                                        </p:tgtEl>
                                        <p:attrNameLst>
                                          <p:attrName>ppt_y</p:attrName>
                                        </p:attrNameLst>
                                      </p:cBhvr>
                                      <p:tavLst>
                                        <p:tav tm="0">
                                          <p:val>
                                            <p:strVal val="#ppt_y+.1"/>
                                          </p:val>
                                        </p:tav>
                                        <p:tav tm="100000">
                                          <p:val>
                                            <p:strVal val="#ppt_y"/>
                                          </p:val>
                                        </p:tav>
                                      </p:tavLst>
                                    </p:anim>
                                  </p:childTnLst>
                                </p:cTn>
                              </p:par>
                              <p:par>
                                <p:cTn id="63" presetID="42" presetClass="entr" presetSubtype="0" fill="hold" nodeType="withEffect">
                                  <p:stCondLst>
                                    <p:cond delay="0"/>
                                  </p:stCondLst>
                                  <p:childTnLst>
                                    <p:set>
                                      <p:cBhvr>
                                        <p:cTn id="64" dur="1" fill="hold">
                                          <p:stCondLst>
                                            <p:cond delay="0"/>
                                          </p:stCondLst>
                                        </p:cTn>
                                        <p:tgtEl>
                                          <p:spTgt spid="4">
                                            <p:txEl>
                                              <p:pRg st="10" end="10"/>
                                            </p:txEl>
                                          </p:spTgt>
                                        </p:tgtEl>
                                        <p:attrNameLst>
                                          <p:attrName>style.visibility</p:attrName>
                                        </p:attrNameLst>
                                      </p:cBhvr>
                                      <p:to>
                                        <p:strVal val="visible"/>
                                      </p:to>
                                    </p:set>
                                    <p:animEffect transition="in" filter="fade">
                                      <p:cBhvr>
                                        <p:cTn id="65" dur="1000"/>
                                        <p:tgtEl>
                                          <p:spTgt spid="4">
                                            <p:txEl>
                                              <p:pRg st="10" end="10"/>
                                            </p:txEl>
                                          </p:spTgt>
                                        </p:tgtEl>
                                      </p:cBhvr>
                                    </p:animEffect>
                                    <p:anim calcmode="lin" valueType="num">
                                      <p:cBhvr>
                                        <p:cTn id="66" dur="1000" fill="hold"/>
                                        <p:tgtEl>
                                          <p:spTgt spid="4">
                                            <p:txEl>
                                              <p:pRg st="10" end="10"/>
                                            </p:txEl>
                                          </p:spTgt>
                                        </p:tgtEl>
                                        <p:attrNameLst>
                                          <p:attrName>ppt_x</p:attrName>
                                        </p:attrNameLst>
                                      </p:cBhvr>
                                      <p:tavLst>
                                        <p:tav tm="0">
                                          <p:val>
                                            <p:strVal val="#ppt_x"/>
                                          </p:val>
                                        </p:tav>
                                        <p:tav tm="100000">
                                          <p:val>
                                            <p:strVal val="#ppt_x"/>
                                          </p:val>
                                        </p:tav>
                                      </p:tavLst>
                                    </p:anim>
                                    <p:anim calcmode="lin" valueType="num">
                                      <p:cBhvr>
                                        <p:cTn id="67" dur="1000" fill="hold"/>
                                        <p:tgtEl>
                                          <p:spTgt spid="4">
                                            <p:txEl>
                                              <p:pRg st="10" end="10"/>
                                            </p:txEl>
                                          </p:spTgt>
                                        </p:tgtEl>
                                        <p:attrNameLst>
                                          <p:attrName>ppt_y</p:attrName>
                                        </p:attrNameLst>
                                      </p:cBhvr>
                                      <p:tavLst>
                                        <p:tav tm="0">
                                          <p:val>
                                            <p:strVal val="#ppt_y+.1"/>
                                          </p:val>
                                        </p:tav>
                                        <p:tav tm="100000">
                                          <p:val>
                                            <p:strVal val="#ppt_y"/>
                                          </p:val>
                                        </p:tav>
                                      </p:tavLst>
                                    </p:anim>
                                  </p:childTnLst>
                                </p:cTn>
                              </p:par>
                              <p:par>
                                <p:cTn id="68" presetID="42" presetClass="entr" presetSubtype="0" fill="hold" nodeType="withEffect">
                                  <p:stCondLst>
                                    <p:cond delay="0"/>
                                  </p:stCondLst>
                                  <p:childTnLst>
                                    <p:set>
                                      <p:cBhvr>
                                        <p:cTn id="69" dur="1" fill="hold">
                                          <p:stCondLst>
                                            <p:cond delay="0"/>
                                          </p:stCondLst>
                                        </p:cTn>
                                        <p:tgtEl>
                                          <p:spTgt spid="4">
                                            <p:txEl>
                                              <p:pRg st="11" end="11"/>
                                            </p:txEl>
                                          </p:spTgt>
                                        </p:tgtEl>
                                        <p:attrNameLst>
                                          <p:attrName>style.visibility</p:attrName>
                                        </p:attrNameLst>
                                      </p:cBhvr>
                                      <p:to>
                                        <p:strVal val="visible"/>
                                      </p:to>
                                    </p:set>
                                    <p:animEffect transition="in" filter="fade">
                                      <p:cBhvr>
                                        <p:cTn id="70" dur="1000"/>
                                        <p:tgtEl>
                                          <p:spTgt spid="4">
                                            <p:txEl>
                                              <p:pRg st="11" end="11"/>
                                            </p:txEl>
                                          </p:spTgt>
                                        </p:tgtEl>
                                      </p:cBhvr>
                                    </p:animEffect>
                                    <p:anim calcmode="lin" valueType="num">
                                      <p:cBhvr>
                                        <p:cTn id="71" dur="1000" fill="hold"/>
                                        <p:tgtEl>
                                          <p:spTgt spid="4">
                                            <p:txEl>
                                              <p:pRg st="11" end="11"/>
                                            </p:txEl>
                                          </p:spTgt>
                                        </p:tgtEl>
                                        <p:attrNameLst>
                                          <p:attrName>ppt_x</p:attrName>
                                        </p:attrNameLst>
                                      </p:cBhvr>
                                      <p:tavLst>
                                        <p:tav tm="0">
                                          <p:val>
                                            <p:strVal val="#ppt_x"/>
                                          </p:val>
                                        </p:tav>
                                        <p:tav tm="100000">
                                          <p:val>
                                            <p:strVal val="#ppt_x"/>
                                          </p:val>
                                        </p:tav>
                                      </p:tavLst>
                                    </p:anim>
                                    <p:anim calcmode="lin" valueType="num">
                                      <p:cBhvr>
                                        <p:cTn id="72" dur="1000" fill="hold"/>
                                        <p:tgtEl>
                                          <p:spTgt spid="4">
                                            <p:txEl>
                                              <p:pRg st="11" end="11"/>
                                            </p:txEl>
                                          </p:spTgt>
                                        </p:tgtEl>
                                        <p:attrNameLst>
                                          <p:attrName>ppt_y</p:attrName>
                                        </p:attrNameLst>
                                      </p:cBhvr>
                                      <p:tavLst>
                                        <p:tav tm="0">
                                          <p:val>
                                            <p:strVal val="#ppt_y+.1"/>
                                          </p:val>
                                        </p:tav>
                                        <p:tav tm="100000">
                                          <p:val>
                                            <p:strVal val="#ppt_y"/>
                                          </p:val>
                                        </p:tav>
                                      </p:tavLst>
                                    </p:anim>
                                  </p:childTnLst>
                                </p:cTn>
                              </p:par>
                              <p:par>
                                <p:cTn id="73" presetID="42" presetClass="entr" presetSubtype="0" fill="hold" nodeType="withEffect">
                                  <p:stCondLst>
                                    <p:cond delay="0"/>
                                  </p:stCondLst>
                                  <p:childTnLst>
                                    <p:set>
                                      <p:cBhvr>
                                        <p:cTn id="74" dur="1" fill="hold">
                                          <p:stCondLst>
                                            <p:cond delay="0"/>
                                          </p:stCondLst>
                                        </p:cTn>
                                        <p:tgtEl>
                                          <p:spTgt spid="4">
                                            <p:txEl>
                                              <p:pRg st="12" end="12"/>
                                            </p:txEl>
                                          </p:spTgt>
                                        </p:tgtEl>
                                        <p:attrNameLst>
                                          <p:attrName>style.visibility</p:attrName>
                                        </p:attrNameLst>
                                      </p:cBhvr>
                                      <p:to>
                                        <p:strVal val="visible"/>
                                      </p:to>
                                    </p:set>
                                    <p:animEffect transition="in" filter="fade">
                                      <p:cBhvr>
                                        <p:cTn id="75" dur="1000"/>
                                        <p:tgtEl>
                                          <p:spTgt spid="4">
                                            <p:txEl>
                                              <p:pRg st="12" end="12"/>
                                            </p:txEl>
                                          </p:spTgt>
                                        </p:tgtEl>
                                      </p:cBhvr>
                                    </p:animEffect>
                                    <p:anim calcmode="lin" valueType="num">
                                      <p:cBhvr>
                                        <p:cTn id="76" dur="1000" fill="hold"/>
                                        <p:tgtEl>
                                          <p:spTgt spid="4">
                                            <p:txEl>
                                              <p:pRg st="12" end="12"/>
                                            </p:txEl>
                                          </p:spTgt>
                                        </p:tgtEl>
                                        <p:attrNameLst>
                                          <p:attrName>ppt_x</p:attrName>
                                        </p:attrNameLst>
                                      </p:cBhvr>
                                      <p:tavLst>
                                        <p:tav tm="0">
                                          <p:val>
                                            <p:strVal val="#ppt_x"/>
                                          </p:val>
                                        </p:tav>
                                        <p:tav tm="100000">
                                          <p:val>
                                            <p:strVal val="#ppt_x"/>
                                          </p:val>
                                        </p:tav>
                                      </p:tavLst>
                                    </p:anim>
                                    <p:anim calcmode="lin" valueType="num">
                                      <p:cBhvr>
                                        <p:cTn id="77" dur="1000" fill="hold"/>
                                        <p:tgtEl>
                                          <p:spTgt spid="4">
                                            <p:txEl>
                                              <p:pRg st="12" end="1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7504" y="0"/>
            <a:ext cx="8856984" cy="6863417"/>
          </a:xfrm>
          <a:prstGeom prst="rect">
            <a:avLst/>
          </a:prstGeom>
        </p:spPr>
        <p:txBody>
          <a:bodyPr wrap="square">
            <a:spAutoFit/>
          </a:bodyPr>
          <a:lstStyle/>
          <a:p>
            <a:r>
              <a:rPr lang="vi-VN" sz="2000" b="1" i="1">
                <a:latin typeface="Times New Roman" pitchFamily="18" charset="0"/>
                <a:cs typeface="Times New Roman" pitchFamily="18" charset="0"/>
              </a:rPr>
              <a:t>3. Công dụng, ý nghĩa</a:t>
            </a:r>
            <a:endParaRPr lang="vi-VN" sz="2000">
              <a:latin typeface="Times New Roman" pitchFamily="18" charset="0"/>
              <a:cs typeface="Times New Roman" pitchFamily="18" charset="0"/>
            </a:endParaRPr>
          </a:p>
          <a:p>
            <a:r>
              <a:rPr lang="vi-VN" sz="2000">
                <a:latin typeface="Times New Roman" pitchFamily="18" charset="0"/>
                <a:cs typeface="Times New Roman" pitchFamily="18" charset="0"/>
              </a:rPr>
              <a:t>-  Từ nhỏ, ta đã được cầm chiếc bút, lựng khựng vẽ từng vòng tròn rồi dần dần là rèn từng nét chữ.</a:t>
            </a:r>
          </a:p>
          <a:p>
            <a:r>
              <a:rPr lang="vi-VN" sz="2000">
                <a:latin typeface="Times New Roman" pitchFamily="18" charset="0"/>
                <a:cs typeface="Times New Roman" pitchFamily="18" charset="0"/>
              </a:rPr>
              <a:t>- Từ những trang vở đầu tiên những dòng viết, nét bút nghuệch ngoạc cũng để lại cho chúng ta những kỉ niệm về người bạn ấy.</a:t>
            </a:r>
          </a:p>
          <a:p>
            <a:r>
              <a:rPr lang="vi-VN" sz="2000">
                <a:latin typeface="Times New Roman" pitchFamily="18" charset="0"/>
                <a:cs typeface="Times New Roman" pitchFamily="18" charset="0"/>
              </a:rPr>
              <a:t>-  Chiếc bút chì còn cho ta những bức vẽ, những sự vật, con người được hiện bởi bàn tay khéo léo của những người hoạ sĩ tài ba. Để được một bức tranh chúng ta luôn cần đến bút chì, một chiếc bút khá hữu dụng.</a:t>
            </a:r>
          </a:p>
          <a:p>
            <a:r>
              <a:rPr lang="vi-VN" sz="2000" smtClean="0">
                <a:latin typeface="Times New Roman" pitchFamily="18" charset="0"/>
                <a:cs typeface="Times New Roman" pitchFamily="18" charset="0"/>
              </a:rPr>
              <a:t>- </a:t>
            </a:r>
            <a:r>
              <a:rPr lang="vi-VN" sz="2000">
                <a:latin typeface="Times New Roman" pitchFamily="18" charset="0"/>
                <a:cs typeface="Times New Roman" pitchFamily="18" charset="0"/>
              </a:rPr>
              <a:t> Bút chì còn có đặc điểm rất hay đó là khi chúng ta vô tình viết sai hay không đúng thì gôm được, còn bút bi thì bôi không được</a:t>
            </a:r>
            <a:r>
              <a:rPr lang="vi-VN" sz="2000" smtClean="0">
                <a:latin typeface="Times New Roman" pitchFamily="18" charset="0"/>
                <a:cs typeface="Times New Roman" pitchFamily="18" charset="0"/>
              </a:rPr>
              <a:t>.</a:t>
            </a:r>
          </a:p>
          <a:p>
            <a:r>
              <a:rPr lang="vi-VN" sz="2000">
                <a:latin typeface="Times New Roman" pitchFamily="18" charset="0"/>
                <a:cs typeface="Times New Roman" pitchFamily="18" charset="0"/>
              </a:rPr>
              <a:t>- Mặc dù giá thành chiếc bút rất vừa túi tiền và thậm chí là rẻ, nhưng nó có nhiều công dụng và có ích.</a:t>
            </a:r>
          </a:p>
          <a:p>
            <a:r>
              <a:rPr lang="vi-VN" sz="2000">
                <a:latin typeface="Times New Roman" pitchFamily="18" charset="0"/>
                <a:cs typeface="Times New Roman" pitchFamily="18" charset="0"/>
              </a:rPr>
              <a:t>- Bút chì còn có nhiều độ đậm nhạt khác nhau nên nhà sản xuất đều chú thích độ đậm đó lên thân bút tạo thuận tiện cho người sử dụng khi mua.</a:t>
            </a:r>
          </a:p>
          <a:p>
            <a:r>
              <a:rPr lang="vi-VN" sz="2000">
                <a:latin typeface="Times New Roman" pitchFamily="18" charset="0"/>
                <a:cs typeface="Times New Roman" pitchFamily="18" charset="0"/>
              </a:rPr>
              <a:t>- Hiện nay trên thị trường còn cho ra những chiếc bút chì bấm khá nhiều màu  sắc, rất thu hút trẻ em.</a:t>
            </a:r>
          </a:p>
          <a:p>
            <a:r>
              <a:rPr lang="vi-VN" sz="2000">
                <a:latin typeface="Times New Roman" pitchFamily="18" charset="0"/>
                <a:cs typeface="Times New Roman" pitchFamily="18" charset="0"/>
              </a:rPr>
              <a:t>- Chiếc bút chi được khắc tên sẽ trở nên rất ý nghĩa nếu chúng ta dùng làm quà tặng. Tuy chỉ là một vài chiếc bút chì bình thường nhưng trong nó là cả một tình thương yêu và một niềm tin rất lớn.</a:t>
            </a:r>
          </a:p>
          <a:p>
            <a:r>
              <a:rPr lang="vi-VN" sz="2000" b="1">
                <a:latin typeface="Times New Roman" pitchFamily="18" charset="0"/>
                <a:cs typeface="Times New Roman" pitchFamily="18" charset="0"/>
              </a:rPr>
              <a:t>III.  KẾT BÀI</a:t>
            </a:r>
            <a:endParaRPr lang="vi-VN" sz="2000">
              <a:latin typeface="Times New Roman" pitchFamily="18" charset="0"/>
              <a:cs typeface="Times New Roman" pitchFamily="18" charset="0"/>
            </a:endParaRPr>
          </a:p>
          <a:p>
            <a:r>
              <a:rPr lang="vi-VN" sz="2000">
                <a:latin typeface="Times New Roman" pitchFamily="18" charset="0"/>
                <a:cs typeface="Times New Roman" pitchFamily="18" charset="0"/>
              </a:rPr>
              <a:t>Chiếc bút chì là một người bạn rất thân thiết và gần gũi đối với chúng ta, là một chiếc bút thông dụng, giá thành rẻ</a:t>
            </a:r>
            <a:r>
              <a:rPr lang="vi-VN" sz="2000" smtClean="0">
                <a:latin typeface="Times New Roman" pitchFamily="18" charset="0"/>
                <a:cs typeface="Times New Roman" pitchFamily="18" charset="0"/>
              </a:rPr>
              <a:t>.</a:t>
            </a:r>
            <a:endParaRPr lang="vi-VN" sz="2000">
              <a:latin typeface="Times New Roman" pitchFamily="18" charset="0"/>
              <a:cs typeface="Times New Roman" pitchFamily="18" charset="0"/>
            </a:endParaRPr>
          </a:p>
        </p:txBody>
      </p:sp>
    </p:spTree>
    <p:extLst>
      <p:ext uri="{BB962C8B-B14F-4D97-AF65-F5344CB8AC3E}">
        <p14:creationId xmlns:p14="http://schemas.microsoft.com/office/powerpoint/2010/main" val="31629980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1000"/>
                                        <p:tgtEl>
                                          <p:spTgt spid="4">
                                            <p:txEl>
                                              <p:pRg st="1" end="1"/>
                                            </p:txEl>
                                          </p:spTgt>
                                        </p:tgtEl>
                                      </p:cBhvr>
                                    </p:animEffect>
                                    <p:anim calcmode="lin" valueType="num">
                                      <p:cBhvr>
                                        <p:cTn id="13"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4">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1000"/>
                                        <p:tgtEl>
                                          <p:spTgt spid="4">
                                            <p:txEl>
                                              <p:pRg st="2" end="2"/>
                                            </p:txEl>
                                          </p:spTgt>
                                        </p:tgtEl>
                                      </p:cBhvr>
                                    </p:animEffect>
                                    <p:anim calcmode="lin" valueType="num">
                                      <p:cBhvr>
                                        <p:cTn id="18"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4">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1000"/>
                                        <p:tgtEl>
                                          <p:spTgt spid="4">
                                            <p:txEl>
                                              <p:pRg st="3" end="3"/>
                                            </p:txEl>
                                          </p:spTgt>
                                        </p:tgtEl>
                                      </p:cBhvr>
                                    </p:animEffect>
                                    <p:anim calcmode="lin" valueType="num">
                                      <p:cBhvr>
                                        <p:cTn id="23"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4">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1000"/>
                                        <p:tgtEl>
                                          <p:spTgt spid="4">
                                            <p:txEl>
                                              <p:pRg st="4" end="4"/>
                                            </p:txEl>
                                          </p:spTgt>
                                        </p:tgtEl>
                                      </p:cBhvr>
                                    </p:animEffect>
                                    <p:anim calcmode="lin" valueType="num">
                                      <p:cBhvr>
                                        <p:cTn id="28"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4">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fade">
                                      <p:cBhvr>
                                        <p:cTn id="32" dur="1000"/>
                                        <p:tgtEl>
                                          <p:spTgt spid="4">
                                            <p:txEl>
                                              <p:pRg st="5" end="5"/>
                                            </p:txEl>
                                          </p:spTgt>
                                        </p:tgtEl>
                                      </p:cBhvr>
                                    </p:animEffect>
                                    <p:anim calcmode="lin" valueType="num">
                                      <p:cBhvr>
                                        <p:cTn id="33"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4">
                                            <p:txEl>
                                              <p:pRg st="5" end="5"/>
                                            </p:txEl>
                                          </p:spTgt>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fade">
                                      <p:cBhvr>
                                        <p:cTn id="37" dur="1000"/>
                                        <p:tgtEl>
                                          <p:spTgt spid="4">
                                            <p:txEl>
                                              <p:pRg st="6" end="6"/>
                                            </p:txEl>
                                          </p:spTgt>
                                        </p:tgtEl>
                                      </p:cBhvr>
                                    </p:animEffect>
                                    <p:anim calcmode="lin" valueType="num">
                                      <p:cBhvr>
                                        <p:cTn id="38"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39" dur="1000" fill="hold"/>
                                        <p:tgtEl>
                                          <p:spTgt spid="4">
                                            <p:txEl>
                                              <p:pRg st="6" end="6"/>
                                            </p:txEl>
                                          </p:spTgt>
                                        </p:tgtEl>
                                        <p:attrNameLst>
                                          <p:attrName>ppt_y</p:attrName>
                                        </p:attrNameLst>
                                      </p:cBhvr>
                                      <p:tavLst>
                                        <p:tav tm="0">
                                          <p:val>
                                            <p:strVal val="#ppt_y+.1"/>
                                          </p:val>
                                        </p:tav>
                                        <p:tav tm="100000">
                                          <p:val>
                                            <p:strVal val="#ppt_y"/>
                                          </p:val>
                                        </p:tav>
                                      </p:tavLst>
                                    </p:anim>
                                  </p:childTnLst>
                                </p:cTn>
                              </p:par>
                              <p:par>
                                <p:cTn id="40" presetID="42" presetClass="entr" presetSubtype="0" fill="hold" nodeType="with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fade">
                                      <p:cBhvr>
                                        <p:cTn id="42" dur="1000"/>
                                        <p:tgtEl>
                                          <p:spTgt spid="4">
                                            <p:txEl>
                                              <p:pRg st="7" end="7"/>
                                            </p:txEl>
                                          </p:spTgt>
                                        </p:tgtEl>
                                      </p:cBhvr>
                                    </p:animEffect>
                                    <p:anim calcmode="lin" valueType="num">
                                      <p:cBhvr>
                                        <p:cTn id="43" dur="1000" fill="hold"/>
                                        <p:tgtEl>
                                          <p:spTgt spid="4">
                                            <p:txEl>
                                              <p:pRg st="7" end="7"/>
                                            </p:txEl>
                                          </p:spTgt>
                                        </p:tgtEl>
                                        <p:attrNameLst>
                                          <p:attrName>ppt_x</p:attrName>
                                        </p:attrNameLst>
                                      </p:cBhvr>
                                      <p:tavLst>
                                        <p:tav tm="0">
                                          <p:val>
                                            <p:strVal val="#ppt_x"/>
                                          </p:val>
                                        </p:tav>
                                        <p:tav tm="100000">
                                          <p:val>
                                            <p:strVal val="#ppt_x"/>
                                          </p:val>
                                        </p:tav>
                                      </p:tavLst>
                                    </p:anim>
                                    <p:anim calcmode="lin" valueType="num">
                                      <p:cBhvr>
                                        <p:cTn id="44" dur="1000" fill="hold"/>
                                        <p:tgtEl>
                                          <p:spTgt spid="4">
                                            <p:txEl>
                                              <p:pRg st="7" end="7"/>
                                            </p:txEl>
                                          </p:spTgt>
                                        </p:tgtEl>
                                        <p:attrNameLst>
                                          <p:attrName>ppt_y</p:attrName>
                                        </p:attrNameLst>
                                      </p:cBhvr>
                                      <p:tavLst>
                                        <p:tav tm="0">
                                          <p:val>
                                            <p:strVal val="#ppt_y+.1"/>
                                          </p:val>
                                        </p:tav>
                                        <p:tav tm="100000">
                                          <p:val>
                                            <p:strVal val="#ppt_y"/>
                                          </p:val>
                                        </p:tav>
                                      </p:tavLst>
                                    </p:anim>
                                  </p:childTnLst>
                                </p:cTn>
                              </p:par>
                              <p:par>
                                <p:cTn id="45" presetID="42" presetClass="entr" presetSubtype="0" fill="hold" nodeType="withEffect">
                                  <p:stCondLst>
                                    <p:cond delay="0"/>
                                  </p:stCondLst>
                                  <p:childTnLst>
                                    <p:set>
                                      <p:cBhvr>
                                        <p:cTn id="46" dur="1" fill="hold">
                                          <p:stCondLst>
                                            <p:cond delay="0"/>
                                          </p:stCondLst>
                                        </p:cTn>
                                        <p:tgtEl>
                                          <p:spTgt spid="4">
                                            <p:txEl>
                                              <p:pRg st="8" end="8"/>
                                            </p:txEl>
                                          </p:spTgt>
                                        </p:tgtEl>
                                        <p:attrNameLst>
                                          <p:attrName>style.visibility</p:attrName>
                                        </p:attrNameLst>
                                      </p:cBhvr>
                                      <p:to>
                                        <p:strVal val="visible"/>
                                      </p:to>
                                    </p:set>
                                    <p:animEffect transition="in" filter="fade">
                                      <p:cBhvr>
                                        <p:cTn id="47" dur="1000"/>
                                        <p:tgtEl>
                                          <p:spTgt spid="4">
                                            <p:txEl>
                                              <p:pRg st="8" end="8"/>
                                            </p:txEl>
                                          </p:spTgt>
                                        </p:tgtEl>
                                      </p:cBhvr>
                                    </p:animEffect>
                                    <p:anim calcmode="lin" valueType="num">
                                      <p:cBhvr>
                                        <p:cTn id="48" dur="1000" fill="hold"/>
                                        <p:tgtEl>
                                          <p:spTgt spid="4">
                                            <p:txEl>
                                              <p:pRg st="8" end="8"/>
                                            </p:txEl>
                                          </p:spTgt>
                                        </p:tgtEl>
                                        <p:attrNameLst>
                                          <p:attrName>ppt_x</p:attrName>
                                        </p:attrNameLst>
                                      </p:cBhvr>
                                      <p:tavLst>
                                        <p:tav tm="0">
                                          <p:val>
                                            <p:strVal val="#ppt_x"/>
                                          </p:val>
                                        </p:tav>
                                        <p:tav tm="100000">
                                          <p:val>
                                            <p:strVal val="#ppt_x"/>
                                          </p:val>
                                        </p:tav>
                                      </p:tavLst>
                                    </p:anim>
                                    <p:anim calcmode="lin" valueType="num">
                                      <p:cBhvr>
                                        <p:cTn id="49" dur="1000" fill="hold"/>
                                        <p:tgtEl>
                                          <p:spTgt spid="4">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nodeType="clickEffect">
                                  <p:stCondLst>
                                    <p:cond delay="0"/>
                                  </p:stCondLst>
                                  <p:childTnLst>
                                    <p:set>
                                      <p:cBhvr>
                                        <p:cTn id="53" dur="1" fill="hold">
                                          <p:stCondLst>
                                            <p:cond delay="0"/>
                                          </p:stCondLst>
                                        </p:cTn>
                                        <p:tgtEl>
                                          <p:spTgt spid="4">
                                            <p:txEl>
                                              <p:pRg st="9" end="9"/>
                                            </p:txEl>
                                          </p:spTgt>
                                        </p:tgtEl>
                                        <p:attrNameLst>
                                          <p:attrName>style.visibility</p:attrName>
                                        </p:attrNameLst>
                                      </p:cBhvr>
                                      <p:to>
                                        <p:strVal val="visible"/>
                                      </p:to>
                                    </p:set>
                                    <p:animEffect transition="in" filter="fade">
                                      <p:cBhvr>
                                        <p:cTn id="54" dur="1000"/>
                                        <p:tgtEl>
                                          <p:spTgt spid="4">
                                            <p:txEl>
                                              <p:pRg st="9" end="9"/>
                                            </p:txEl>
                                          </p:spTgt>
                                        </p:tgtEl>
                                      </p:cBhvr>
                                    </p:animEffect>
                                    <p:anim calcmode="lin" valueType="num">
                                      <p:cBhvr>
                                        <p:cTn id="55" dur="1000" fill="hold"/>
                                        <p:tgtEl>
                                          <p:spTgt spid="4">
                                            <p:txEl>
                                              <p:pRg st="9" end="9"/>
                                            </p:txEl>
                                          </p:spTgt>
                                        </p:tgtEl>
                                        <p:attrNameLst>
                                          <p:attrName>ppt_x</p:attrName>
                                        </p:attrNameLst>
                                      </p:cBhvr>
                                      <p:tavLst>
                                        <p:tav tm="0">
                                          <p:val>
                                            <p:strVal val="#ppt_x"/>
                                          </p:val>
                                        </p:tav>
                                        <p:tav tm="100000">
                                          <p:val>
                                            <p:strVal val="#ppt_x"/>
                                          </p:val>
                                        </p:tav>
                                      </p:tavLst>
                                    </p:anim>
                                    <p:anim calcmode="lin" valueType="num">
                                      <p:cBhvr>
                                        <p:cTn id="56" dur="1000" fill="hold"/>
                                        <p:tgtEl>
                                          <p:spTgt spid="4">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42" presetClass="entr" presetSubtype="0" fill="hold" nodeType="clickEffect">
                                  <p:stCondLst>
                                    <p:cond delay="0"/>
                                  </p:stCondLst>
                                  <p:childTnLst>
                                    <p:set>
                                      <p:cBhvr>
                                        <p:cTn id="60" dur="1" fill="hold">
                                          <p:stCondLst>
                                            <p:cond delay="0"/>
                                          </p:stCondLst>
                                        </p:cTn>
                                        <p:tgtEl>
                                          <p:spTgt spid="4">
                                            <p:txEl>
                                              <p:pRg st="10" end="10"/>
                                            </p:txEl>
                                          </p:spTgt>
                                        </p:tgtEl>
                                        <p:attrNameLst>
                                          <p:attrName>style.visibility</p:attrName>
                                        </p:attrNameLst>
                                      </p:cBhvr>
                                      <p:to>
                                        <p:strVal val="visible"/>
                                      </p:to>
                                    </p:set>
                                    <p:animEffect transition="in" filter="fade">
                                      <p:cBhvr>
                                        <p:cTn id="61" dur="1000"/>
                                        <p:tgtEl>
                                          <p:spTgt spid="4">
                                            <p:txEl>
                                              <p:pRg st="10" end="10"/>
                                            </p:txEl>
                                          </p:spTgt>
                                        </p:tgtEl>
                                      </p:cBhvr>
                                    </p:animEffect>
                                    <p:anim calcmode="lin" valueType="num">
                                      <p:cBhvr>
                                        <p:cTn id="62" dur="1000" fill="hold"/>
                                        <p:tgtEl>
                                          <p:spTgt spid="4">
                                            <p:txEl>
                                              <p:pRg st="10" end="10"/>
                                            </p:txEl>
                                          </p:spTgt>
                                        </p:tgtEl>
                                        <p:attrNameLst>
                                          <p:attrName>ppt_x</p:attrName>
                                        </p:attrNameLst>
                                      </p:cBhvr>
                                      <p:tavLst>
                                        <p:tav tm="0">
                                          <p:val>
                                            <p:strVal val="#ppt_x"/>
                                          </p:val>
                                        </p:tav>
                                        <p:tav tm="100000">
                                          <p:val>
                                            <p:strVal val="#ppt_x"/>
                                          </p:val>
                                        </p:tav>
                                      </p:tavLst>
                                    </p:anim>
                                    <p:anim calcmode="lin" valueType="num">
                                      <p:cBhvr>
                                        <p:cTn id="63" dur="1000" fill="hold"/>
                                        <p:tgtEl>
                                          <p:spTgt spid="4">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6554"/>
            <a:ext cx="9144000" cy="6247864"/>
          </a:xfrm>
          <a:prstGeom prst="rect">
            <a:avLst/>
          </a:prstGeom>
        </p:spPr>
        <p:txBody>
          <a:bodyPr wrap="square">
            <a:spAutoFit/>
          </a:bodyPr>
          <a:lstStyle/>
          <a:p>
            <a:r>
              <a:rPr lang="pt-BR" sz="2000" b="1">
                <a:latin typeface="Times New Roman" pitchFamily="18" charset="0"/>
                <a:cs typeface="Times New Roman" pitchFamily="18" charset="0"/>
              </a:rPr>
              <a:t> Bài tập </a:t>
            </a:r>
            <a:r>
              <a:rPr lang="pt-BR" sz="2000" b="1" smtClean="0">
                <a:latin typeface="Times New Roman" pitchFamily="18" charset="0"/>
                <a:cs typeface="Times New Roman" pitchFamily="18" charset="0"/>
              </a:rPr>
              <a:t>1: Đọc đoạn trích và trả lời câu hỏi:</a:t>
            </a:r>
          </a:p>
          <a:p>
            <a:r>
              <a:rPr lang="pt-BR" sz="2000" b="1" i="1">
                <a:latin typeface="Times New Roman" pitchFamily="18" charset="0"/>
                <a:cs typeface="Times New Roman" pitchFamily="18" charset="0"/>
              </a:rPr>
              <a:t> </a:t>
            </a:r>
            <a:r>
              <a:rPr lang="pt-BR" sz="2000" b="1" i="1" smtClean="0">
                <a:latin typeface="Times New Roman" pitchFamily="18" charset="0"/>
                <a:cs typeface="Times New Roman" pitchFamily="18" charset="0"/>
              </a:rPr>
              <a:t>    </a:t>
            </a:r>
            <a:r>
              <a:rPr lang="en-US" sz="2000" i="1" smtClean="0">
                <a:latin typeface="Times New Roman" pitchFamily="18" charset="0"/>
                <a:cs typeface="Times New Roman" pitchFamily="18" charset="0"/>
              </a:rPr>
              <a:t>"Khói </a:t>
            </a:r>
            <a:r>
              <a:rPr lang="en-US" sz="2000" i="1">
                <a:latin typeface="Times New Roman" pitchFamily="18" charset="0"/>
                <a:cs typeface="Times New Roman" pitchFamily="18" charset="0"/>
              </a:rPr>
              <a:t>thuốc lá chứa nhiều chất độc, thấm vào cơ thể.Nạn nhân đầu tiên là những lông rung của những tế bào niêm mạc ở vòng họng, ở phế quản, ở nang phổi bị chất hắc ín trong khói thuốc lá làm tê liệt. Các lông mao này có chức năng quét dọn bụi bặm và các vi khuẩn theo luồng không khí tràn vào phế quản và phổi; khi các lông mao ngừng hoạt động, bụi và vi khuẩn không được đẩy ra ngoài tích tụ lại gây ho hen và sau nhiều năm gây viêm phế quản.</a:t>
            </a:r>
            <a:endParaRPr lang="vi-VN" sz="2000">
              <a:latin typeface="Times New Roman" pitchFamily="18" charset="0"/>
              <a:cs typeface="Times New Roman" pitchFamily="18" charset="0"/>
            </a:endParaRPr>
          </a:p>
          <a:p>
            <a:r>
              <a:rPr lang="en-US" sz="2000" i="1">
                <a:latin typeface="Times New Roman" pitchFamily="18" charset="0"/>
                <a:cs typeface="Times New Roman" pitchFamily="18" charset="0"/>
              </a:rPr>
              <a:t>      Trong khói thuốc lá lại có chất ô-xít các-bon, chất này thấm vào máu, bám chặt các hồng cầu không cho chúng tiếp cận ô xi nữa. Không lạ gì sức khỏe của người nghiện thuốc ngày càng sút kém.</a:t>
            </a:r>
            <a:endParaRPr lang="vi-VN" sz="2000">
              <a:latin typeface="Times New Roman" pitchFamily="18" charset="0"/>
              <a:cs typeface="Times New Roman" pitchFamily="18" charset="0"/>
            </a:endParaRPr>
          </a:p>
          <a:p>
            <a:r>
              <a:rPr lang="en-US" sz="2000" i="1">
                <a:latin typeface="Times New Roman" pitchFamily="18" charset="0"/>
                <a:cs typeface="Times New Roman" pitchFamily="18" charset="0"/>
              </a:rPr>
              <a:t>     Thấm vào các tế bào, chất hắc ín lại thường gây ra ung thư. Ta đến bệnh viện K sẽ thấy rõ: Bác sĩ viện trưởng cho biết trên 80% ung thư vòm họng và ung thư phổi là do thuốc lá.</a:t>
            </a:r>
            <a:endParaRPr lang="vi-VN" sz="2000">
              <a:latin typeface="Times New Roman" pitchFamily="18" charset="0"/>
              <a:cs typeface="Times New Roman" pitchFamily="18" charset="0"/>
            </a:endParaRPr>
          </a:p>
          <a:p>
            <a:r>
              <a:rPr lang="en-US" sz="2000" i="1">
                <a:latin typeface="Times New Roman" pitchFamily="18" charset="0"/>
                <a:cs typeface="Times New Roman" pitchFamily="18" charset="0"/>
              </a:rPr>
              <a:t>                                                                                  (Ngữ văn 8, tập 1) </a:t>
            </a:r>
            <a:endParaRPr lang="vi-VN" sz="2000">
              <a:latin typeface="Times New Roman" pitchFamily="18" charset="0"/>
              <a:cs typeface="Times New Roman" pitchFamily="18" charset="0"/>
            </a:endParaRPr>
          </a:p>
          <a:p>
            <a:r>
              <a:rPr lang="en-US" sz="2000" b="1">
                <a:latin typeface="Times New Roman" pitchFamily="18" charset="0"/>
                <a:cs typeface="Times New Roman" pitchFamily="18" charset="0"/>
              </a:rPr>
              <a:t>Câu 1:</a:t>
            </a:r>
            <a:r>
              <a:rPr lang="en-US" sz="2000">
                <a:latin typeface="Times New Roman" pitchFamily="18" charset="0"/>
                <a:cs typeface="Times New Roman" pitchFamily="18" charset="0"/>
              </a:rPr>
              <a:t>  Đoạn văn trên trích từ văn bản nào? Xác định kiểu văn bản. </a:t>
            </a:r>
            <a:endParaRPr lang="vi-VN" sz="2000">
              <a:latin typeface="Times New Roman" pitchFamily="18" charset="0"/>
              <a:cs typeface="Times New Roman" pitchFamily="18" charset="0"/>
            </a:endParaRPr>
          </a:p>
          <a:p>
            <a:r>
              <a:rPr lang="en-US" sz="2000" b="1">
                <a:latin typeface="Times New Roman" pitchFamily="18" charset="0"/>
                <a:cs typeface="Times New Roman" pitchFamily="18" charset="0"/>
              </a:rPr>
              <a:t>Câu 2: </a:t>
            </a:r>
            <a:r>
              <a:rPr lang="en-US" sz="2000">
                <a:latin typeface="Times New Roman" pitchFamily="18" charset="0"/>
                <a:cs typeface="Times New Roman" pitchFamily="18" charset="0"/>
              </a:rPr>
              <a:t>Tìm một câu ghép và cho biết các vế trong câu ghép được nối với nhau bằng cách nào? </a:t>
            </a:r>
            <a:endParaRPr lang="vi-VN" sz="2000">
              <a:latin typeface="Times New Roman" pitchFamily="18" charset="0"/>
              <a:cs typeface="Times New Roman" pitchFamily="18" charset="0"/>
            </a:endParaRPr>
          </a:p>
          <a:p>
            <a:r>
              <a:rPr lang="en-US" sz="2000" b="1">
                <a:latin typeface="Times New Roman" pitchFamily="18" charset="0"/>
                <a:cs typeface="Times New Roman" pitchFamily="18" charset="0"/>
              </a:rPr>
              <a:t>Câu 3: </a:t>
            </a:r>
            <a:r>
              <a:rPr lang="en-US" sz="2000">
                <a:latin typeface="Times New Roman" pitchFamily="18" charset="0"/>
                <a:cs typeface="Times New Roman" pitchFamily="18" charset="0"/>
              </a:rPr>
              <a:t>Nêu nội dung của đoạn trích trên. </a:t>
            </a:r>
            <a:endParaRPr lang="vi-VN" sz="2000">
              <a:latin typeface="Times New Roman" pitchFamily="18" charset="0"/>
              <a:cs typeface="Times New Roman" pitchFamily="18" charset="0"/>
            </a:endParaRPr>
          </a:p>
          <a:p>
            <a:r>
              <a:rPr lang="en-US" sz="2000" b="1">
                <a:latin typeface="Times New Roman" pitchFamily="18" charset="0"/>
                <a:cs typeface="Times New Roman" pitchFamily="18" charset="0"/>
              </a:rPr>
              <a:t>Câu 4:</a:t>
            </a:r>
            <a:r>
              <a:rPr lang="en-US" sz="2000">
                <a:latin typeface="Times New Roman" pitchFamily="18" charset="0"/>
                <a:cs typeface="Times New Roman" pitchFamily="18" charset="0"/>
              </a:rPr>
              <a:t>  Giải thích nhan đề của văn bản chứa đoạn trích nói trên? (trình bày từ 5-6 câu)</a:t>
            </a:r>
            <a:endParaRPr lang="vi-VN" sz="2000">
              <a:latin typeface="Times New Roman" pitchFamily="18" charset="0"/>
              <a:cs typeface="Times New Roman" pitchFamily="18" charset="0"/>
            </a:endParaRPr>
          </a:p>
          <a:p>
            <a:r>
              <a:rPr lang="en-US" sz="2000" b="1">
                <a:latin typeface="Times New Roman" pitchFamily="18" charset="0"/>
                <a:cs typeface="Times New Roman" pitchFamily="18" charset="0"/>
              </a:rPr>
              <a:t>Câu 5:</a:t>
            </a:r>
            <a:r>
              <a:rPr lang="en-US" sz="2000">
                <a:latin typeface="Times New Roman" pitchFamily="18" charset="0"/>
                <a:cs typeface="Times New Roman" pitchFamily="18" charset="0"/>
              </a:rPr>
              <a:t> Viết đoạn văn (từ 8 – 10 câu) nêu tác hại của thuốc lá. </a:t>
            </a:r>
            <a:endParaRPr lang="vi-VN" sz="2000">
              <a:latin typeface="Times New Roman" pitchFamily="18" charset="0"/>
              <a:cs typeface="Times New Roman" pitchFamily="18" charset="0"/>
            </a:endParaRPr>
          </a:p>
        </p:txBody>
      </p:sp>
    </p:spTree>
    <p:extLst>
      <p:ext uri="{BB962C8B-B14F-4D97-AF65-F5344CB8AC3E}">
        <p14:creationId xmlns:p14="http://schemas.microsoft.com/office/powerpoint/2010/main" val="2317460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1000"/>
                                        <p:tgtEl>
                                          <p:spTgt spid="4">
                                            <p:txEl>
                                              <p:pRg st="1" end="1"/>
                                            </p:txEl>
                                          </p:spTgt>
                                        </p:tgtEl>
                                      </p:cBhvr>
                                    </p:animEffect>
                                    <p:anim calcmode="lin" valueType="num">
                                      <p:cBhvr>
                                        <p:cTn id="15"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Effect transition="in" filter="fade">
                                      <p:cBhvr>
                                        <p:cTn id="19" dur="1000"/>
                                        <p:tgtEl>
                                          <p:spTgt spid="4">
                                            <p:txEl>
                                              <p:pRg st="2" end="2"/>
                                            </p:txEl>
                                          </p:spTgt>
                                        </p:tgtEl>
                                      </p:cBhvr>
                                    </p:animEffect>
                                    <p:anim calcmode="lin" valueType="num">
                                      <p:cBhvr>
                                        <p:cTn id="20"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4">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4">
                                            <p:txEl>
                                              <p:pRg st="3" end="3"/>
                                            </p:txEl>
                                          </p:spTgt>
                                        </p:tgtEl>
                                        <p:attrNameLst>
                                          <p:attrName>style.visibility</p:attrName>
                                        </p:attrNameLst>
                                      </p:cBhvr>
                                      <p:to>
                                        <p:strVal val="visible"/>
                                      </p:to>
                                    </p:set>
                                    <p:animEffect transition="in" filter="fade">
                                      <p:cBhvr>
                                        <p:cTn id="24" dur="1000"/>
                                        <p:tgtEl>
                                          <p:spTgt spid="4">
                                            <p:txEl>
                                              <p:pRg st="3" end="3"/>
                                            </p:txEl>
                                          </p:spTgt>
                                        </p:tgtEl>
                                      </p:cBhvr>
                                    </p:animEffect>
                                    <p:anim calcmode="lin" valueType="num">
                                      <p:cBhvr>
                                        <p:cTn id="25"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4">
                                            <p:txEl>
                                              <p:pRg st="3" end="3"/>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4">
                                            <p:txEl>
                                              <p:pRg st="4" end="4"/>
                                            </p:txEl>
                                          </p:spTgt>
                                        </p:tgtEl>
                                        <p:attrNameLst>
                                          <p:attrName>style.visibility</p:attrName>
                                        </p:attrNameLst>
                                      </p:cBhvr>
                                      <p:to>
                                        <p:strVal val="visible"/>
                                      </p:to>
                                    </p:set>
                                    <p:animEffect transition="in" filter="fade">
                                      <p:cBhvr>
                                        <p:cTn id="29" dur="1000"/>
                                        <p:tgtEl>
                                          <p:spTgt spid="4">
                                            <p:txEl>
                                              <p:pRg st="4" end="4"/>
                                            </p:txEl>
                                          </p:spTgt>
                                        </p:tgtEl>
                                      </p:cBhvr>
                                    </p:animEffect>
                                    <p:anim calcmode="lin" valueType="num">
                                      <p:cBhvr>
                                        <p:cTn id="30"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nodeType="clickEffect">
                                  <p:stCondLst>
                                    <p:cond delay="0"/>
                                  </p:stCondLst>
                                  <p:childTnLst>
                                    <p:set>
                                      <p:cBhvr>
                                        <p:cTn id="35" dur="1" fill="hold">
                                          <p:stCondLst>
                                            <p:cond delay="0"/>
                                          </p:stCondLst>
                                        </p:cTn>
                                        <p:tgtEl>
                                          <p:spTgt spid="4">
                                            <p:txEl>
                                              <p:pRg st="5" end="5"/>
                                            </p:txEl>
                                          </p:spTgt>
                                        </p:tgtEl>
                                        <p:attrNameLst>
                                          <p:attrName>style.visibility</p:attrName>
                                        </p:attrNameLst>
                                      </p:cBhvr>
                                      <p:to>
                                        <p:strVal val="visible"/>
                                      </p:to>
                                    </p:set>
                                    <p:animEffect transition="in" filter="fade">
                                      <p:cBhvr>
                                        <p:cTn id="36" dur="1000"/>
                                        <p:tgtEl>
                                          <p:spTgt spid="4">
                                            <p:txEl>
                                              <p:pRg st="5" end="5"/>
                                            </p:txEl>
                                          </p:spTgt>
                                        </p:tgtEl>
                                      </p:cBhvr>
                                    </p:animEffect>
                                    <p:anim calcmode="lin" valueType="num">
                                      <p:cBhvr>
                                        <p:cTn id="37"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38" dur="1000" fill="hold"/>
                                        <p:tgtEl>
                                          <p:spTgt spid="4">
                                            <p:txEl>
                                              <p:pRg st="5" end="5"/>
                                            </p:txEl>
                                          </p:spTgt>
                                        </p:tgtEl>
                                        <p:attrNameLst>
                                          <p:attrName>ppt_y</p:attrName>
                                        </p:attrNameLst>
                                      </p:cBhvr>
                                      <p:tavLst>
                                        <p:tav tm="0">
                                          <p:val>
                                            <p:strVal val="#ppt_y+.1"/>
                                          </p:val>
                                        </p:tav>
                                        <p:tav tm="100000">
                                          <p:val>
                                            <p:strVal val="#ppt_y"/>
                                          </p:val>
                                        </p:tav>
                                      </p:tavLst>
                                    </p:anim>
                                  </p:childTnLst>
                                </p:cTn>
                              </p:par>
                              <p:par>
                                <p:cTn id="39" presetID="42" presetClass="entr" presetSubtype="0" fill="hold" nodeType="withEffect">
                                  <p:stCondLst>
                                    <p:cond delay="0"/>
                                  </p:stCondLst>
                                  <p:childTnLst>
                                    <p:set>
                                      <p:cBhvr>
                                        <p:cTn id="40" dur="1" fill="hold">
                                          <p:stCondLst>
                                            <p:cond delay="0"/>
                                          </p:stCondLst>
                                        </p:cTn>
                                        <p:tgtEl>
                                          <p:spTgt spid="4">
                                            <p:txEl>
                                              <p:pRg st="6" end="6"/>
                                            </p:txEl>
                                          </p:spTgt>
                                        </p:tgtEl>
                                        <p:attrNameLst>
                                          <p:attrName>style.visibility</p:attrName>
                                        </p:attrNameLst>
                                      </p:cBhvr>
                                      <p:to>
                                        <p:strVal val="visible"/>
                                      </p:to>
                                    </p:set>
                                    <p:animEffect transition="in" filter="fade">
                                      <p:cBhvr>
                                        <p:cTn id="41" dur="1000"/>
                                        <p:tgtEl>
                                          <p:spTgt spid="4">
                                            <p:txEl>
                                              <p:pRg st="6" end="6"/>
                                            </p:txEl>
                                          </p:spTgt>
                                        </p:tgtEl>
                                      </p:cBhvr>
                                    </p:animEffect>
                                    <p:anim calcmode="lin" valueType="num">
                                      <p:cBhvr>
                                        <p:cTn id="42"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43" dur="1000" fill="hold"/>
                                        <p:tgtEl>
                                          <p:spTgt spid="4">
                                            <p:txEl>
                                              <p:pRg st="6" end="6"/>
                                            </p:txEl>
                                          </p:spTgt>
                                        </p:tgtEl>
                                        <p:attrNameLst>
                                          <p:attrName>ppt_y</p:attrName>
                                        </p:attrNameLst>
                                      </p:cBhvr>
                                      <p:tavLst>
                                        <p:tav tm="0">
                                          <p:val>
                                            <p:strVal val="#ppt_y+.1"/>
                                          </p:val>
                                        </p:tav>
                                        <p:tav tm="100000">
                                          <p:val>
                                            <p:strVal val="#ppt_y"/>
                                          </p:val>
                                        </p:tav>
                                      </p:tavLst>
                                    </p:anim>
                                  </p:childTnLst>
                                </p:cTn>
                              </p:par>
                              <p:par>
                                <p:cTn id="44" presetID="42" presetClass="entr" presetSubtype="0" fill="hold" nodeType="withEffect">
                                  <p:stCondLst>
                                    <p:cond delay="0"/>
                                  </p:stCondLst>
                                  <p:childTnLst>
                                    <p:set>
                                      <p:cBhvr>
                                        <p:cTn id="45" dur="1" fill="hold">
                                          <p:stCondLst>
                                            <p:cond delay="0"/>
                                          </p:stCondLst>
                                        </p:cTn>
                                        <p:tgtEl>
                                          <p:spTgt spid="4">
                                            <p:txEl>
                                              <p:pRg st="7" end="7"/>
                                            </p:txEl>
                                          </p:spTgt>
                                        </p:tgtEl>
                                        <p:attrNameLst>
                                          <p:attrName>style.visibility</p:attrName>
                                        </p:attrNameLst>
                                      </p:cBhvr>
                                      <p:to>
                                        <p:strVal val="visible"/>
                                      </p:to>
                                    </p:set>
                                    <p:animEffect transition="in" filter="fade">
                                      <p:cBhvr>
                                        <p:cTn id="46" dur="1000"/>
                                        <p:tgtEl>
                                          <p:spTgt spid="4">
                                            <p:txEl>
                                              <p:pRg st="7" end="7"/>
                                            </p:txEl>
                                          </p:spTgt>
                                        </p:tgtEl>
                                      </p:cBhvr>
                                    </p:animEffect>
                                    <p:anim calcmode="lin" valueType="num">
                                      <p:cBhvr>
                                        <p:cTn id="47" dur="1000" fill="hold"/>
                                        <p:tgtEl>
                                          <p:spTgt spid="4">
                                            <p:txEl>
                                              <p:pRg st="7" end="7"/>
                                            </p:txEl>
                                          </p:spTgt>
                                        </p:tgtEl>
                                        <p:attrNameLst>
                                          <p:attrName>ppt_x</p:attrName>
                                        </p:attrNameLst>
                                      </p:cBhvr>
                                      <p:tavLst>
                                        <p:tav tm="0">
                                          <p:val>
                                            <p:strVal val="#ppt_x"/>
                                          </p:val>
                                        </p:tav>
                                        <p:tav tm="100000">
                                          <p:val>
                                            <p:strVal val="#ppt_x"/>
                                          </p:val>
                                        </p:tav>
                                      </p:tavLst>
                                    </p:anim>
                                    <p:anim calcmode="lin" valueType="num">
                                      <p:cBhvr>
                                        <p:cTn id="48" dur="1000" fill="hold"/>
                                        <p:tgtEl>
                                          <p:spTgt spid="4">
                                            <p:txEl>
                                              <p:pRg st="7" end="7"/>
                                            </p:txEl>
                                          </p:spTgt>
                                        </p:tgtEl>
                                        <p:attrNameLst>
                                          <p:attrName>ppt_y</p:attrName>
                                        </p:attrNameLst>
                                      </p:cBhvr>
                                      <p:tavLst>
                                        <p:tav tm="0">
                                          <p:val>
                                            <p:strVal val="#ppt_y+.1"/>
                                          </p:val>
                                        </p:tav>
                                        <p:tav tm="100000">
                                          <p:val>
                                            <p:strVal val="#ppt_y"/>
                                          </p:val>
                                        </p:tav>
                                      </p:tavLst>
                                    </p:anim>
                                  </p:childTnLst>
                                </p:cTn>
                              </p:par>
                              <p:par>
                                <p:cTn id="49" presetID="42" presetClass="entr" presetSubtype="0" fill="hold" nodeType="withEffect">
                                  <p:stCondLst>
                                    <p:cond delay="0"/>
                                  </p:stCondLst>
                                  <p:childTnLst>
                                    <p:set>
                                      <p:cBhvr>
                                        <p:cTn id="50" dur="1" fill="hold">
                                          <p:stCondLst>
                                            <p:cond delay="0"/>
                                          </p:stCondLst>
                                        </p:cTn>
                                        <p:tgtEl>
                                          <p:spTgt spid="4">
                                            <p:txEl>
                                              <p:pRg st="8" end="8"/>
                                            </p:txEl>
                                          </p:spTgt>
                                        </p:tgtEl>
                                        <p:attrNameLst>
                                          <p:attrName>style.visibility</p:attrName>
                                        </p:attrNameLst>
                                      </p:cBhvr>
                                      <p:to>
                                        <p:strVal val="visible"/>
                                      </p:to>
                                    </p:set>
                                    <p:animEffect transition="in" filter="fade">
                                      <p:cBhvr>
                                        <p:cTn id="51" dur="1000"/>
                                        <p:tgtEl>
                                          <p:spTgt spid="4">
                                            <p:txEl>
                                              <p:pRg st="8" end="8"/>
                                            </p:txEl>
                                          </p:spTgt>
                                        </p:tgtEl>
                                      </p:cBhvr>
                                    </p:animEffect>
                                    <p:anim calcmode="lin" valueType="num">
                                      <p:cBhvr>
                                        <p:cTn id="52" dur="1000" fill="hold"/>
                                        <p:tgtEl>
                                          <p:spTgt spid="4">
                                            <p:txEl>
                                              <p:pRg st="8" end="8"/>
                                            </p:txEl>
                                          </p:spTgt>
                                        </p:tgtEl>
                                        <p:attrNameLst>
                                          <p:attrName>ppt_x</p:attrName>
                                        </p:attrNameLst>
                                      </p:cBhvr>
                                      <p:tavLst>
                                        <p:tav tm="0">
                                          <p:val>
                                            <p:strVal val="#ppt_x"/>
                                          </p:val>
                                        </p:tav>
                                        <p:tav tm="100000">
                                          <p:val>
                                            <p:strVal val="#ppt_x"/>
                                          </p:val>
                                        </p:tav>
                                      </p:tavLst>
                                    </p:anim>
                                    <p:anim calcmode="lin" valueType="num">
                                      <p:cBhvr>
                                        <p:cTn id="53" dur="1000" fill="hold"/>
                                        <p:tgtEl>
                                          <p:spTgt spid="4">
                                            <p:txEl>
                                              <p:pRg st="8" end="8"/>
                                            </p:txEl>
                                          </p:spTgt>
                                        </p:tgtEl>
                                        <p:attrNameLst>
                                          <p:attrName>ppt_y</p:attrName>
                                        </p:attrNameLst>
                                      </p:cBhvr>
                                      <p:tavLst>
                                        <p:tav tm="0">
                                          <p:val>
                                            <p:strVal val="#ppt_y+.1"/>
                                          </p:val>
                                        </p:tav>
                                        <p:tav tm="100000">
                                          <p:val>
                                            <p:strVal val="#ppt_y"/>
                                          </p:val>
                                        </p:tav>
                                      </p:tavLst>
                                    </p:anim>
                                  </p:childTnLst>
                                </p:cTn>
                              </p:par>
                              <p:par>
                                <p:cTn id="54" presetID="42" presetClass="entr" presetSubtype="0" fill="hold" nodeType="withEffect">
                                  <p:stCondLst>
                                    <p:cond delay="0"/>
                                  </p:stCondLst>
                                  <p:childTnLst>
                                    <p:set>
                                      <p:cBhvr>
                                        <p:cTn id="55" dur="1" fill="hold">
                                          <p:stCondLst>
                                            <p:cond delay="0"/>
                                          </p:stCondLst>
                                        </p:cTn>
                                        <p:tgtEl>
                                          <p:spTgt spid="4">
                                            <p:txEl>
                                              <p:pRg st="9" end="9"/>
                                            </p:txEl>
                                          </p:spTgt>
                                        </p:tgtEl>
                                        <p:attrNameLst>
                                          <p:attrName>style.visibility</p:attrName>
                                        </p:attrNameLst>
                                      </p:cBhvr>
                                      <p:to>
                                        <p:strVal val="visible"/>
                                      </p:to>
                                    </p:set>
                                    <p:animEffect transition="in" filter="fade">
                                      <p:cBhvr>
                                        <p:cTn id="56" dur="1000"/>
                                        <p:tgtEl>
                                          <p:spTgt spid="4">
                                            <p:txEl>
                                              <p:pRg st="9" end="9"/>
                                            </p:txEl>
                                          </p:spTgt>
                                        </p:tgtEl>
                                      </p:cBhvr>
                                    </p:animEffect>
                                    <p:anim calcmode="lin" valueType="num">
                                      <p:cBhvr>
                                        <p:cTn id="57" dur="1000" fill="hold"/>
                                        <p:tgtEl>
                                          <p:spTgt spid="4">
                                            <p:txEl>
                                              <p:pRg st="9" end="9"/>
                                            </p:txEl>
                                          </p:spTgt>
                                        </p:tgtEl>
                                        <p:attrNameLst>
                                          <p:attrName>ppt_x</p:attrName>
                                        </p:attrNameLst>
                                      </p:cBhvr>
                                      <p:tavLst>
                                        <p:tav tm="0">
                                          <p:val>
                                            <p:strVal val="#ppt_x"/>
                                          </p:val>
                                        </p:tav>
                                        <p:tav tm="100000">
                                          <p:val>
                                            <p:strVal val="#ppt_x"/>
                                          </p:val>
                                        </p:tav>
                                      </p:tavLst>
                                    </p:anim>
                                    <p:anim calcmode="lin" valueType="num">
                                      <p:cBhvr>
                                        <p:cTn id="58" dur="1000" fill="hold"/>
                                        <p:tgtEl>
                                          <p:spTgt spid="4">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5512" y="37234"/>
            <a:ext cx="8990983" cy="7478970"/>
          </a:xfrm>
          <a:prstGeom prst="rect">
            <a:avLst/>
          </a:prstGeom>
          <a:noFill/>
        </p:spPr>
        <p:txBody>
          <a:bodyPr wrap="square" rtlCol="0">
            <a:spAutoFit/>
          </a:bodyPr>
          <a:lstStyle/>
          <a:p>
            <a:pPr marL="342900" indent="-342900" algn="just">
              <a:buAutoNum type="arabicPeriod"/>
            </a:pPr>
            <a:r>
              <a:rPr lang="en-US" sz="2400" smtClean="0">
                <a:latin typeface="Times New Roman" pitchFamily="18" charset="0"/>
                <a:cs typeface="Times New Roman" pitchFamily="18" charset="0"/>
              </a:rPr>
              <a:t>Đoạn văn trên trích trong vb: Ôn dịch thuốc lá. Kiểu văn bản nhật dụng</a:t>
            </a:r>
          </a:p>
          <a:p>
            <a:pPr marL="342900" indent="-342900" algn="just">
              <a:buAutoNum type="arabicPeriod"/>
            </a:pPr>
            <a:r>
              <a:rPr lang="en-US" sz="2400" smtClean="0">
                <a:latin typeface="Times New Roman" pitchFamily="18" charset="0"/>
                <a:cs typeface="Times New Roman" pitchFamily="18" charset="0"/>
              </a:rPr>
              <a:t> Chọn câu:</a:t>
            </a:r>
          </a:p>
          <a:p>
            <a:pPr algn="just"/>
            <a:r>
              <a:rPr lang="en-US" sz="2400" i="1" smtClean="0">
                <a:latin typeface="Times New Roman" pitchFamily="18" charset="0"/>
                <a:cs typeface="Times New Roman" pitchFamily="18" charset="0"/>
              </a:rPr>
              <a:t>Ta đến bệnh viện K sẽ thấy rõ: Bác sĩ viện trưởng cho biết trên 80% ung thư vòm họng và ung thư phổi là do thuốc lá.</a:t>
            </a:r>
            <a:endParaRPr lang="vi-VN" sz="2400" smtClean="0">
              <a:latin typeface="Times New Roman" pitchFamily="18" charset="0"/>
              <a:cs typeface="Times New Roman" pitchFamily="18" charset="0"/>
            </a:endParaRPr>
          </a:p>
          <a:p>
            <a:pPr marL="285750" indent="-285750" algn="just">
              <a:buFont typeface="Symbol"/>
              <a:buChar char="Þ"/>
            </a:pPr>
            <a:r>
              <a:rPr lang="en-US" sz="2400" smtClean="0">
                <a:latin typeface="Times New Roman" pitchFamily="18" charset="0"/>
                <a:cs typeface="Times New Roman" pitchFamily="18" charset="0"/>
              </a:rPr>
              <a:t> Các vế nói với nhau bởi dấu (:)</a:t>
            </a:r>
          </a:p>
          <a:p>
            <a:pPr algn="just"/>
            <a:r>
              <a:rPr lang="en-US" sz="2400" smtClean="0">
                <a:latin typeface="Times New Roman" pitchFamily="18" charset="0"/>
                <a:cs typeface="Times New Roman" pitchFamily="18" charset="0"/>
              </a:rPr>
              <a:t>3. Nội dung: Tác hại của thuốc lá đối với sức khỏe con người</a:t>
            </a:r>
          </a:p>
          <a:p>
            <a:pPr algn="just"/>
            <a:r>
              <a:rPr lang="en-US" sz="2400" smtClean="0">
                <a:latin typeface="Times New Roman" pitchFamily="18" charset="0"/>
                <a:cs typeface="Times New Roman" pitchFamily="18" charset="0"/>
              </a:rPr>
              <a:t>4. </a:t>
            </a:r>
            <a:r>
              <a:rPr lang="vi-VN" sz="2400">
                <a:latin typeface="Times New Roman" pitchFamily="18" charset="0"/>
                <a:cs typeface="Times New Roman" pitchFamily="18" charset="0"/>
              </a:rPr>
              <a:t>- Ý nghĩa nhan đề: : Ôn dịch, thuốc </a:t>
            </a:r>
            <a:r>
              <a:rPr lang="vi-VN" sz="2400" smtClean="0">
                <a:latin typeface="Times New Roman" pitchFamily="18" charset="0"/>
                <a:cs typeface="Times New Roman" pitchFamily="18" charset="0"/>
              </a:rPr>
              <a:t>lá</a:t>
            </a:r>
          </a:p>
          <a:p>
            <a:pPr algn="just"/>
            <a:r>
              <a:rPr lang="vi-VN" sz="2400" smtClean="0">
                <a:latin typeface="Times New Roman" pitchFamily="18" charset="0"/>
                <a:cs typeface="Times New Roman" pitchFamily="18" charset="0"/>
              </a:rPr>
              <a:t>    Ôn dịch, thuốc lá đã cho thấy tính chất nghiêm trọng và bức xúc của vấn đề. Thuốc lá ở đây là nói đến tệ nghiện thuốc lá. Nó được ví một cách rất thoả đáng với ôn dịch, xem như một thứ bệnh nguy hiểm đến tính mạng của con người và rất dễ lây lan. Hơn nữa, từ ôn dịch còn mang sắc thái biểu cảm. Ôn dịch trong tiếng Việt là từ được dùng để làm tiếng chửi rủa thể hiện thái độ căm ghét, ghê sợ - một loại bệnh nguy hiểm lây lan làm chết người. Thuốc lá ở đây là nói đến tệ nghiện thuốc lá. Tác giả dùng dấu phẩy ngăn cách giữa hai từ “ôn dịch” và “thuốc lá”, là sử dụng theo lối tu từ để nhấn mạnh sắc thái biểu cảm (vừa căm tức vừa ghê sợ). </a:t>
            </a:r>
          </a:p>
          <a:p>
            <a:pPr algn="just"/>
            <a:r>
              <a:rPr lang="vi-VN" sz="2400" smtClean="0">
                <a:latin typeface="Times New Roman" pitchFamily="18" charset="0"/>
                <a:cs typeface="Times New Roman" pitchFamily="18" charset="0"/>
              </a:rPr>
              <a:t/>
            </a:r>
            <a:br>
              <a:rPr lang="vi-VN" sz="2400" smtClean="0">
                <a:latin typeface="Times New Roman" pitchFamily="18" charset="0"/>
                <a:cs typeface="Times New Roman" pitchFamily="18" charset="0"/>
              </a:rPr>
            </a:br>
            <a:endParaRPr lang="vi-VN" sz="2400">
              <a:latin typeface="Times New Roman" pitchFamily="18" charset="0"/>
              <a:cs typeface="Times New Roman" pitchFamily="18" charset="0"/>
            </a:endParaRPr>
          </a:p>
        </p:txBody>
      </p:sp>
    </p:spTree>
    <p:extLst>
      <p:ext uri="{BB962C8B-B14F-4D97-AF65-F5344CB8AC3E}">
        <p14:creationId xmlns:p14="http://schemas.microsoft.com/office/powerpoint/2010/main" val="7722550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fade">
                                      <p:cBhvr>
                                        <p:cTn id="14" dur="1000"/>
                                        <p:tgtEl>
                                          <p:spTgt spid="5">
                                            <p:txEl>
                                              <p:pRg st="1" end="1"/>
                                            </p:txEl>
                                          </p:spTgt>
                                        </p:tgtEl>
                                      </p:cBhvr>
                                    </p:animEffect>
                                    <p:anim calcmode="lin" valueType="num">
                                      <p:cBhvr>
                                        <p:cTn id="15"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Effect transition="in" filter="fade">
                                      <p:cBhvr>
                                        <p:cTn id="21" dur="1000"/>
                                        <p:tgtEl>
                                          <p:spTgt spid="5">
                                            <p:txEl>
                                              <p:pRg st="2" end="2"/>
                                            </p:txEl>
                                          </p:spTgt>
                                        </p:tgtEl>
                                      </p:cBhvr>
                                    </p:animEffect>
                                    <p:anim calcmode="lin" valueType="num">
                                      <p:cBhvr>
                                        <p:cTn id="22"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Effect transition="in" filter="fade">
                                      <p:cBhvr>
                                        <p:cTn id="28" dur="1000"/>
                                        <p:tgtEl>
                                          <p:spTgt spid="5">
                                            <p:txEl>
                                              <p:pRg st="3" end="3"/>
                                            </p:txEl>
                                          </p:spTgt>
                                        </p:tgtEl>
                                      </p:cBhvr>
                                    </p:animEffect>
                                    <p:anim calcmode="lin" valueType="num">
                                      <p:cBhvr>
                                        <p:cTn id="29"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Effect transition="in" filter="fade">
                                      <p:cBhvr>
                                        <p:cTn id="35" dur="1000"/>
                                        <p:tgtEl>
                                          <p:spTgt spid="5">
                                            <p:txEl>
                                              <p:pRg st="4" end="4"/>
                                            </p:txEl>
                                          </p:spTgt>
                                        </p:tgtEl>
                                      </p:cBhvr>
                                    </p:animEffect>
                                    <p:anim calcmode="lin" valueType="num">
                                      <p:cBhvr>
                                        <p:cTn id="36"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Effect transition="in" filter="fade">
                                      <p:cBhvr>
                                        <p:cTn id="42" dur="1000"/>
                                        <p:tgtEl>
                                          <p:spTgt spid="5">
                                            <p:txEl>
                                              <p:pRg st="5" end="5"/>
                                            </p:txEl>
                                          </p:spTgt>
                                        </p:tgtEl>
                                      </p:cBhvr>
                                    </p:animEffect>
                                    <p:anim calcmode="lin" valueType="num">
                                      <p:cBhvr>
                                        <p:cTn id="43"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5">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5">
                                            <p:txEl>
                                              <p:pRg st="6" end="6"/>
                                            </p:txEl>
                                          </p:spTgt>
                                        </p:tgtEl>
                                        <p:attrNameLst>
                                          <p:attrName>style.visibility</p:attrName>
                                        </p:attrNameLst>
                                      </p:cBhvr>
                                      <p:to>
                                        <p:strVal val="visible"/>
                                      </p:to>
                                    </p:set>
                                    <p:animEffect transition="in" filter="fade">
                                      <p:cBhvr>
                                        <p:cTn id="49" dur="1000"/>
                                        <p:tgtEl>
                                          <p:spTgt spid="5">
                                            <p:txEl>
                                              <p:pRg st="6" end="6"/>
                                            </p:txEl>
                                          </p:spTgt>
                                        </p:tgtEl>
                                      </p:cBhvr>
                                    </p:animEffect>
                                    <p:anim calcmode="lin" valueType="num">
                                      <p:cBhvr>
                                        <p:cTn id="50" dur="1000" fill="hold"/>
                                        <p:tgtEl>
                                          <p:spTgt spid="5">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5">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8365" y="31886"/>
            <a:ext cx="8964488" cy="6740307"/>
          </a:xfrm>
          <a:prstGeom prst="rect">
            <a:avLst/>
          </a:prstGeom>
        </p:spPr>
        <p:txBody>
          <a:bodyPr wrap="square">
            <a:spAutoFit/>
          </a:bodyPr>
          <a:lstStyle/>
          <a:p>
            <a:pPr algn="just"/>
            <a:r>
              <a:rPr lang="vi-VN" sz="2400" smtClean="0">
                <a:latin typeface="Times New Roman" pitchFamily="18" charset="0"/>
                <a:cs typeface="Times New Roman" pitchFamily="18" charset="0"/>
              </a:rPr>
              <a:t>  5. Đoạn văn:</a:t>
            </a:r>
          </a:p>
          <a:p>
            <a:pPr algn="just"/>
            <a:r>
              <a:rPr lang="vi-VN" sz="2400">
                <a:latin typeface="Times New Roman" pitchFamily="18" charset="0"/>
                <a:cs typeface="Times New Roman" pitchFamily="18" charset="0"/>
              </a:rPr>
              <a:t> </a:t>
            </a:r>
            <a:r>
              <a:rPr lang="vi-VN" sz="2400" smtClean="0">
                <a:latin typeface="Times New Roman" pitchFamily="18" charset="0"/>
                <a:cs typeface="Times New Roman" pitchFamily="18" charset="0"/>
              </a:rPr>
              <a:t>    Thuốc </a:t>
            </a:r>
            <a:r>
              <a:rPr lang="vi-VN" sz="2400">
                <a:latin typeface="Times New Roman" pitchFamily="18" charset="0"/>
                <a:cs typeface="Times New Roman" pitchFamily="18" charset="0"/>
              </a:rPr>
              <a:t>lá gây ra những tác hại rất lớn đối với đời sống con người. Trước hết, nó huỷ hoại sức khoẻ của những người trực tiếp hút thuốc. Trong thuốc lá có chứa nhiều chất độc, đặc biệt là chất ni-cô-tin. Chất ni-cô-tin có khả năng gây nghiện và nó cùng với những chất độc khác gặm nhấm sức khỏe con người gây bệnh viêm phế quản, ho lao, ung thư phổi... Điều này lí giải tại sao phần lớn những người hút thuốc nhiều đều mắc ít nhất một bệnh nào đó về phổi. Hơn thế nữa, thuốc lá còn gây ảnh hưởng xấu đến môi trường. Khói thuốc lá, đầu thuốc lá, tàn thuốc lá, chúng đã cùng với rác rưởi góp phần tạo nên thảm hoạ ô nhiễm môi trường. Nguy hiểm hơn, khói thuốc lá còn gây bệnh cho những người không hút thuốc. Những người xung quanh hít phải khói thuốc và khói thuốc khiến họ chịu độc gấp 4 lần người trực tiếp hút thuốc. Việc hút thuốc lá thụ động này cũng khiến những người này mắc những bệnh nghiêm trọng về tim phổi. Nhận thức được tác hại của thuốc, chúng ta hãy cùng chung tay để ngăn chặn sản phẩm này.</a:t>
            </a:r>
            <a:br>
              <a:rPr lang="vi-VN" sz="2400">
                <a:latin typeface="Times New Roman" pitchFamily="18" charset="0"/>
                <a:cs typeface="Times New Roman" pitchFamily="18" charset="0"/>
              </a:rPr>
            </a:br>
            <a:r>
              <a:rPr lang="vi-VN" sz="2400">
                <a:latin typeface="Times New Roman" pitchFamily="18" charset="0"/>
                <a:cs typeface="Times New Roman" pitchFamily="18" charset="0"/>
              </a:rPr>
              <a:t/>
            </a:r>
            <a:br>
              <a:rPr lang="vi-VN" sz="2400">
                <a:latin typeface="Times New Roman" pitchFamily="18" charset="0"/>
                <a:cs typeface="Times New Roman" pitchFamily="18" charset="0"/>
              </a:rPr>
            </a:br>
            <a:endParaRPr lang="vi-VN" sz="2400">
              <a:latin typeface="Times New Roman" pitchFamily="18" charset="0"/>
              <a:cs typeface="Times New Roman" pitchFamily="18" charset="0"/>
            </a:endParaRPr>
          </a:p>
        </p:txBody>
      </p:sp>
    </p:spTree>
    <p:extLst>
      <p:ext uri="{BB962C8B-B14F-4D97-AF65-F5344CB8AC3E}">
        <p14:creationId xmlns:p14="http://schemas.microsoft.com/office/powerpoint/2010/main" val="3117939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1000"/>
                                        <p:tgtEl>
                                          <p:spTgt spid="4">
                                            <p:txEl>
                                              <p:pRg st="1" end="1"/>
                                            </p:txEl>
                                          </p:spTgt>
                                        </p:tgtEl>
                                      </p:cBhvr>
                                    </p:animEffect>
                                    <p:anim calcmode="lin" valueType="num">
                                      <p:cBhvr>
                                        <p:cTn id="15"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8847"/>
            <a:ext cx="9036496" cy="6863417"/>
          </a:xfrm>
          <a:prstGeom prst="rect">
            <a:avLst/>
          </a:prstGeom>
        </p:spPr>
        <p:txBody>
          <a:bodyPr wrap="square">
            <a:spAutoFit/>
          </a:bodyPr>
          <a:lstStyle/>
          <a:p>
            <a:r>
              <a:rPr lang="pt-BR" sz="2000" smtClean="0">
                <a:latin typeface="Times New Roman" pitchFamily="18" charset="0"/>
                <a:cs typeface="Times New Roman" pitchFamily="18" charset="0"/>
              </a:rPr>
              <a:t>BT2: Đọc </a:t>
            </a:r>
            <a:r>
              <a:rPr lang="pt-BR" sz="2000">
                <a:latin typeface="Times New Roman" pitchFamily="18" charset="0"/>
                <a:cs typeface="Times New Roman" pitchFamily="18" charset="0"/>
              </a:rPr>
              <a:t>đoạn trích sau </a:t>
            </a:r>
            <a:r>
              <a:rPr lang="pt-BR" sz="2000" smtClean="0">
                <a:latin typeface="Times New Roman" pitchFamily="18" charset="0"/>
                <a:cs typeface="Times New Roman" pitchFamily="18" charset="0"/>
              </a:rPr>
              <a:t>và tả lời câu hỏi:</a:t>
            </a:r>
            <a:endParaRPr lang="vi-VN" sz="2000">
              <a:latin typeface="Times New Roman" pitchFamily="18" charset="0"/>
              <a:cs typeface="Times New Roman" pitchFamily="18" charset="0"/>
            </a:endParaRPr>
          </a:p>
          <a:p>
            <a:r>
              <a:rPr lang="pt-BR" sz="2000">
                <a:latin typeface="Times New Roman" pitchFamily="18" charset="0"/>
                <a:cs typeface="Times New Roman" pitchFamily="18" charset="0"/>
              </a:rPr>
              <a:t>...</a:t>
            </a:r>
            <a:r>
              <a:rPr lang="pl-PL" sz="2000" i="1">
                <a:latin typeface="Times New Roman" pitchFamily="18" charset="0"/>
                <a:cs typeface="Times New Roman" pitchFamily="18" charset="0"/>
              </a:rPr>
              <a:t>“Chị có chuyện này muốn nói với em, con chuột bạch của chị”,cô nói, “Cụ Bơ-men đã chết vì sưng phổi hôm nay ở bệnh viện rồi. Cụ ốm chỉ có hai ngày. Buổi sáng ngày thứ nhất, bác gác cổng thấy cụ ốm nặng trong căn phòng của cụ ở tầng dưới. Giày và áo quần của cụ ướt sũng và lạnh buốt. Chẳng ai hình dung nổi cụ đã ở đâu trong một đêm khủng khiếp như thế. Nhưng rồi người ta tìm thấy một chiếc đèn bão vẫn còn thắp sáng và một chiếc thang đã bị lôi ra khỏi chổ để của nó, và vài chiếc bút lông rơi vung vãi, và một bảng pha màu có màu xanh và màu vàng trộn lẫn với nhau, và – em thân yêu ơi, em hãy nhìn ra ngoài cửa sổ, nhìn chiếc lá thường xuân cuối cùng ở trên tường. Em có lấy làm lạ tại sao chẳng bao giờ nó rung rinh hoặc lay động khi gió thổi không?Ồ, em thân yêu, đó chính là kiệt tác của cụ Bơ-men, - cụ vẽ nó ở đấy vào cái đêm mà chiếc lá cuối cùng đã </a:t>
            </a:r>
            <a:r>
              <a:rPr lang="pl-PL" sz="2000" i="1" smtClean="0">
                <a:latin typeface="Times New Roman" pitchFamily="18" charset="0"/>
                <a:cs typeface="Times New Roman" pitchFamily="18" charset="0"/>
              </a:rPr>
              <a:t>rụng</a:t>
            </a:r>
            <a:r>
              <a:rPr lang="vi-VN" sz="2000" i="1" smtClean="0">
                <a:latin typeface="Times New Roman" pitchFamily="18" charset="0"/>
                <a:cs typeface="Times New Roman" pitchFamily="18" charset="0"/>
              </a:rPr>
              <a:t>.»                      </a:t>
            </a:r>
            <a:r>
              <a:rPr lang="pl-PL" sz="2000" i="1" smtClean="0">
                <a:latin typeface="Times New Roman" pitchFamily="18" charset="0"/>
                <a:cs typeface="Times New Roman" pitchFamily="18" charset="0"/>
              </a:rPr>
              <a:t> </a:t>
            </a:r>
            <a:r>
              <a:rPr lang="pl-PL" sz="2000" smtClean="0">
                <a:latin typeface="Times New Roman" pitchFamily="18" charset="0"/>
                <a:cs typeface="Times New Roman" pitchFamily="18" charset="0"/>
              </a:rPr>
              <a:t> </a:t>
            </a:r>
            <a:r>
              <a:rPr lang="pl-PL" sz="2000" b="1">
                <a:solidFill>
                  <a:srgbClr val="FF0000"/>
                </a:solidFill>
                <a:latin typeface="Times New Roman" pitchFamily="18" charset="0"/>
                <a:cs typeface="Times New Roman" pitchFamily="18" charset="0"/>
              </a:rPr>
              <a:t>(</a:t>
            </a:r>
            <a:r>
              <a:rPr lang="pl-PL" sz="2000">
                <a:solidFill>
                  <a:srgbClr val="FF0000"/>
                </a:solidFill>
                <a:latin typeface="Times New Roman" pitchFamily="18" charset="0"/>
                <a:cs typeface="Times New Roman" pitchFamily="18" charset="0"/>
              </a:rPr>
              <a:t>Ngữ văn 8 - tập I </a:t>
            </a:r>
            <a:r>
              <a:rPr lang="pl-PL" sz="2000" smtClean="0">
                <a:solidFill>
                  <a:srgbClr val="FF0000"/>
                </a:solidFill>
                <a:latin typeface="Times New Roman" pitchFamily="18" charset="0"/>
                <a:cs typeface="Times New Roman" pitchFamily="18" charset="0"/>
              </a:rPr>
              <a:t>)</a:t>
            </a:r>
            <a:endParaRPr lang="en-US" sz="2000" smtClean="0">
              <a:solidFill>
                <a:srgbClr val="FF0000"/>
              </a:solidFill>
              <a:latin typeface="Times New Roman" pitchFamily="18" charset="0"/>
              <a:cs typeface="Times New Roman" pitchFamily="18" charset="0"/>
            </a:endParaRPr>
          </a:p>
          <a:p>
            <a:r>
              <a:rPr lang="pt-BR" sz="2000" b="1" i="1" smtClean="0">
                <a:solidFill>
                  <a:srgbClr val="FF0000"/>
                </a:solidFill>
                <a:latin typeface="Times New Roman" pitchFamily="18" charset="0"/>
                <a:cs typeface="Times New Roman" pitchFamily="18" charset="0"/>
              </a:rPr>
              <a:t>a. Đoạn </a:t>
            </a:r>
            <a:r>
              <a:rPr lang="pt-BR" sz="2000" b="1" i="1">
                <a:solidFill>
                  <a:srgbClr val="FF0000"/>
                </a:solidFill>
                <a:latin typeface="Times New Roman" pitchFamily="18" charset="0"/>
                <a:cs typeface="Times New Roman" pitchFamily="18" charset="0"/>
              </a:rPr>
              <a:t>văn trên trích trong văn bản </a:t>
            </a:r>
            <a:r>
              <a:rPr lang="pt-BR" sz="2000" b="1" i="1" smtClean="0">
                <a:solidFill>
                  <a:srgbClr val="FF0000"/>
                </a:solidFill>
                <a:latin typeface="Times New Roman" pitchFamily="18" charset="0"/>
                <a:cs typeface="Times New Roman" pitchFamily="18" charset="0"/>
              </a:rPr>
              <a:t>nào?</a:t>
            </a:r>
            <a:r>
              <a:rPr lang="vi-VN" sz="2000" smtClean="0">
                <a:solidFill>
                  <a:srgbClr val="FF0000"/>
                </a:solidFill>
                <a:latin typeface="Times New Roman" pitchFamily="18" charset="0"/>
                <a:cs typeface="Times New Roman" pitchFamily="18" charset="0"/>
              </a:rPr>
              <a:t> </a:t>
            </a:r>
            <a:r>
              <a:rPr lang="pt-BR" sz="2000" b="1" i="1" smtClean="0">
                <a:solidFill>
                  <a:srgbClr val="FF0000"/>
                </a:solidFill>
                <a:latin typeface="Times New Roman" pitchFamily="18" charset="0"/>
                <a:cs typeface="Times New Roman" pitchFamily="18" charset="0"/>
              </a:rPr>
              <a:t>Tác </a:t>
            </a:r>
            <a:r>
              <a:rPr lang="pt-BR" sz="2000" b="1" i="1">
                <a:solidFill>
                  <a:srgbClr val="FF0000"/>
                </a:solidFill>
                <a:latin typeface="Times New Roman" pitchFamily="18" charset="0"/>
                <a:cs typeface="Times New Roman" pitchFamily="18" charset="0"/>
              </a:rPr>
              <a:t>giả của đoạn trích trên là ai?</a:t>
            </a:r>
            <a:endParaRPr lang="vi-VN" sz="2000">
              <a:solidFill>
                <a:srgbClr val="FF0000"/>
              </a:solidFill>
              <a:latin typeface="Times New Roman" pitchFamily="18" charset="0"/>
              <a:cs typeface="Times New Roman" pitchFamily="18" charset="0"/>
            </a:endParaRPr>
          </a:p>
          <a:p>
            <a:r>
              <a:rPr lang="vi-VN" sz="2000" b="1" i="1">
                <a:solidFill>
                  <a:srgbClr val="FF0000"/>
                </a:solidFill>
                <a:latin typeface="Times New Roman" pitchFamily="18" charset="0"/>
                <a:cs typeface="Times New Roman" pitchFamily="18" charset="0"/>
              </a:rPr>
              <a:t>b</a:t>
            </a:r>
            <a:r>
              <a:rPr lang="pt-BR" sz="2000" b="1" i="1" smtClean="0">
                <a:solidFill>
                  <a:srgbClr val="FF0000"/>
                </a:solidFill>
                <a:latin typeface="Times New Roman" pitchFamily="18" charset="0"/>
                <a:cs typeface="Times New Roman" pitchFamily="18" charset="0"/>
              </a:rPr>
              <a:t>. Tác </a:t>
            </a:r>
            <a:r>
              <a:rPr lang="pt-BR" sz="2000" b="1" i="1">
                <a:solidFill>
                  <a:srgbClr val="FF0000"/>
                </a:solidFill>
                <a:latin typeface="Times New Roman" pitchFamily="18" charset="0"/>
                <a:cs typeface="Times New Roman" pitchFamily="18" charset="0"/>
              </a:rPr>
              <a:t>phẩm có đoạn trích trên thuộc thể loại nào</a:t>
            </a:r>
            <a:r>
              <a:rPr lang="pt-BR" sz="2000" b="1" i="1" smtClean="0">
                <a:solidFill>
                  <a:srgbClr val="FF0000"/>
                </a:solidFill>
                <a:latin typeface="Times New Roman" pitchFamily="18" charset="0"/>
                <a:cs typeface="Times New Roman" pitchFamily="18" charset="0"/>
              </a:rPr>
              <a:t>? </a:t>
            </a:r>
            <a:r>
              <a:rPr lang="pt-BR" sz="2000" b="1" i="1">
                <a:solidFill>
                  <a:srgbClr val="FF0000"/>
                </a:solidFill>
                <a:latin typeface="Times New Roman" pitchFamily="18" charset="0"/>
                <a:cs typeface="Times New Roman" pitchFamily="18" charset="0"/>
              </a:rPr>
              <a:t>Nhân vật chính trong đoạn trích trên là ai</a:t>
            </a:r>
            <a:r>
              <a:rPr lang="pt-BR" sz="2000" b="1" i="1" smtClean="0">
                <a:solidFill>
                  <a:srgbClr val="FF0000"/>
                </a:solidFill>
                <a:latin typeface="Times New Roman" pitchFamily="18" charset="0"/>
                <a:cs typeface="Times New Roman" pitchFamily="18" charset="0"/>
              </a:rPr>
              <a:t>? Nội dung chính của đoạn trích trên </a:t>
            </a:r>
            <a:r>
              <a:rPr lang="vi-VN" sz="2000" b="1" i="1" smtClean="0">
                <a:solidFill>
                  <a:srgbClr val="FF0000"/>
                </a:solidFill>
                <a:latin typeface="Times New Roman" pitchFamily="18" charset="0"/>
                <a:cs typeface="Times New Roman" pitchFamily="18" charset="0"/>
              </a:rPr>
              <a:t>?</a:t>
            </a:r>
            <a:endParaRPr lang="vi-VN" sz="2000">
              <a:solidFill>
                <a:srgbClr val="FF0000"/>
              </a:solidFill>
              <a:latin typeface="Times New Roman" pitchFamily="18" charset="0"/>
              <a:cs typeface="Times New Roman" pitchFamily="18" charset="0"/>
            </a:endParaRPr>
          </a:p>
          <a:p>
            <a:r>
              <a:rPr lang="vi-VN" sz="2000" b="1" i="1">
                <a:solidFill>
                  <a:srgbClr val="FF0000"/>
                </a:solidFill>
                <a:latin typeface="Times New Roman" pitchFamily="18" charset="0"/>
                <a:cs typeface="Times New Roman" pitchFamily="18" charset="0"/>
              </a:rPr>
              <a:t>c</a:t>
            </a:r>
            <a:r>
              <a:rPr lang="pt-BR" sz="2000" b="1" i="1" smtClean="0">
                <a:solidFill>
                  <a:srgbClr val="FF0000"/>
                </a:solidFill>
                <a:latin typeface="Times New Roman" pitchFamily="18" charset="0"/>
                <a:cs typeface="Times New Roman" pitchFamily="18" charset="0"/>
              </a:rPr>
              <a:t>. Phương </a:t>
            </a:r>
            <a:r>
              <a:rPr lang="pt-BR" sz="2000" b="1" i="1">
                <a:solidFill>
                  <a:srgbClr val="FF0000"/>
                </a:solidFill>
                <a:latin typeface="Times New Roman" pitchFamily="18" charset="0"/>
                <a:cs typeface="Times New Roman" pitchFamily="18" charset="0"/>
              </a:rPr>
              <a:t>thức biểu đạt chính của tác phẩm có đoạn đoạn trích trên</a:t>
            </a:r>
            <a:r>
              <a:rPr lang="pt-BR" sz="2000" b="1" i="1" smtClean="0">
                <a:solidFill>
                  <a:srgbClr val="FF0000"/>
                </a:solidFill>
                <a:latin typeface="Times New Roman" pitchFamily="18" charset="0"/>
                <a:cs typeface="Times New Roman" pitchFamily="18" charset="0"/>
              </a:rPr>
              <a:t>?</a:t>
            </a:r>
          </a:p>
          <a:p>
            <a:r>
              <a:rPr lang="pt-BR" sz="2000" b="1" i="1">
                <a:solidFill>
                  <a:srgbClr val="FF0000"/>
                </a:solidFill>
                <a:latin typeface="Times New Roman" pitchFamily="18" charset="0"/>
                <a:cs typeface="Times New Roman" pitchFamily="18" charset="0"/>
              </a:rPr>
              <a:t>d</a:t>
            </a:r>
            <a:r>
              <a:rPr lang="pt-BR" sz="2000" b="1" i="1" smtClean="0">
                <a:solidFill>
                  <a:srgbClr val="FF0000"/>
                </a:solidFill>
                <a:latin typeface="Times New Roman" pitchFamily="18" charset="0"/>
                <a:cs typeface="Times New Roman" pitchFamily="18" charset="0"/>
              </a:rPr>
              <a:t>. Câu </a:t>
            </a:r>
            <a:r>
              <a:rPr lang="pt-BR" sz="2000" b="1" i="1">
                <a:solidFill>
                  <a:srgbClr val="FF0000"/>
                </a:solidFill>
                <a:latin typeface="Times New Roman" pitchFamily="18" charset="0"/>
                <a:cs typeface="Times New Roman" pitchFamily="18" charset="0"/>
              </a:rPr>
              <a:t>“</a:t>
            </a:r>
            <a:r>
              <a:rPr lang="pl-PL" sz="2000" b="1" i="1">
                <a:solidFill>
                  <a:srgbClr val="FF0000"/>
                </a:solidFill>
                <a:latin typeface="Times New Roman" pitchFamily="18" charset="0"/>
                <a:cs typeface="Times New Roman" pitchFamily="18" charset="0"/>
              </a:rPr>
              <a:t>Nhưng rồi người ta tìm thấy một chiếc đèn bão vẫn còn thắp sáng và một chiếc thang đã bị lôi ra khỏi chổ để của nó, và vài chiếc bút lông rơi vung vãi, và một bảng pha màu có màu xanh và màu vàng trộn lẫn với nhau, và – ..</a:t>
            </a:r>
            <a:r>
              <a:rPr lang="pt-BR" sz="2000" b="1" i="1">
                <a:solidFill>
                  <a:srgbClr val="FF0000"/>
                </a:solidFill>
                <a:latin typeface="Times New Roman" pitchFamily="18" charset="0"/>
                <a:cs typeface="Times New Roman" pitchFamily="18" charset="0"/>
              </a:rPr>
              <a:t>.” sử dụng biện pháp nghệ thuật gì?</a:t>
            </a:r>
            <a:endParaRPr lang="vi-VN" sz="2000">
              <a:solidFill>
                <a:srgbClr val="FF0000"/>
              </a:solidFill>
              <a:latin typeface="Times New Roman" pitchFamily="18" charset="0"/>
              <a:cs typeface="Times New Roman" pitchFamily="18" charset="0"/>
            </a:endParaRPr>
          </a:p>
          <a:p>
            <a:r>
              <a:rPr lang="pt-BR" sz="2000" b="1" i="1">
                <a:solidFill>
                  <a:srgbClr val="FF0000"/>
                </a:solidFill>
                <a:latin typeface="Times New Roman" pitchFamily="18" charset="0"/>
                <a:cs typeface="Times New Roman" pitchFamily="18" charset="0"/>
              </a:rPr>
              <a:t>g</a:t>
            </a:r>
            <a:r>
              <a:rPr lang="pt-BR" sz="2000" b="1" i="1" smtClean="0">
                <a:solidFill>
                  <a:srgbClr val="FF0000"/>
                </a:solidFill>
                <a:latin typeface="Times New Roman" pitchFamily="18" charset="0"/>
                <a:cs typeface="Times New Roman" pitchFamily="18" charset="0"/>
              </a:rPr>
              <a:t>. Các </a:t>
            </a:r>
            <a:r>
              <a:rPr lang="pt-BR" sz="2000" b="1" i="1">
                <a:solidFill>
                  <a:srgbClr val="FF0000"/>
                </a:solidFill>
                <a:latin typeface="Times New Roman" pitchFamily="18" charset="0"/>
                <a:cs typeface="Times New Roman" pitchFamily="18" charset="0"/>
              </a:rPr>
              <a:t>từ “bút lông, bảng pha màu, màu xanh, màu vàng” trong đoạn trích thuộc trường từ vựng nào</a:t>
            </a:r>
            <a:r>
              <a:rPr lang="pt-BR" sz="2000" b="1" i="1" smtClean="0">
                <a:solidFill>
                  <a:srgbClr val="FF0000"/>
                </a:solidFill>
                <a:latin typeface="Times New Roman" pitchFamily="18" charset="0"/>
                <a:cs typeface="Times New Roman" pitchFamily="18" charset="0"/>
              </a:rPr>
              <a:t>?</a:t>
            </a:r>
            <a:endParaRPr lang="vi-VN" sz="200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4609293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1000"/>
                                        <p:tgtEl>
                                          <p:spTgt spid="2">
                                            <p:txEl>
                                              <p:pRg st="2" end="2"/>
                                            </p:txEl>
                                          </p:spTgt>
                                        </p:tgtEl>
                                      </p:cBhvr>
                                    </p:animEffect>
                                    <p:anim calcmode="lin" valueType="num">
                                      <p:cBhvr>
                                        <p:cTn id="18"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1000"/>
                                        <p:tgtEl>
                                          <p:spTgt spid="2">
                                            <p:txEl>
                                              <p:pRg st="3" end="3"/>
                                            </p:txEl>
                                          </p:spTgt>
                                        </p:tgtEl>
                                      </p:cBhvr>
                                    </p:animEffect>
                                    <p:anim calcmode="lin" valueType="num">
                                      <p:cBhvr>
                                        <p:cTn id="23"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2">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1000"/>
                                        <p:tgtEl>
                                          <p:spTgt spid="2">
                                            <p:txEl>
                                              <p:pRg st="4" end="4"/>
                                            </p:txEl>
                                          </p:spTgt>
                                        </p:tgtEl>
                                      </p:cBhvr>
                                    </p:animEffect>
                                    <p:anim calcmode="lin" valueType="num">
                                      <p:cBhvr>
                                        <p:cTn id="28"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2">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1000"/>
                                        <p:tgtEl>
                                          <p:spTgt spid="2">
                                            <p:txEl>
                                              <p:pRg st="5" end="5"/>
                                            </p:txEl>
                                          </p:spTgt>
                                        </p:tgtEl>
                                      </p:cBhvr>
                                    </p:animEffect>
                                    <p:anim calcmode="lin" valueType="num">
                                      <p:cBhvr>
                                        <p:cTn id="33"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2">
                                            <p:txEl>
                                              <p:pRg st="5" end="5"/>
                                            </p:txEl>
                                          </p:spTgt>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1000"/>
                                        <p:tgtEl>
                                          <p:spTgt spid="2">
                                            <p:txEl>
                                              <p:pRg st="6" end="6"/>
                                            </p:txEl>
                                          </p:spTgt>
                                        </p:tgtEl>
                                      </p:cBhvr>
                                    </p:animEffect>
                                    <p:anim calcmode="lin" valueType="num">
                                      <p:cBhvr>
                                        <p:cTn id="38"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39"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332656"/>
            <a:ext cx="8640960" cy="3416320"/>
          </a:xfrm>
          <a:prstGeom prst="rect">
            <a:avLst/>
          </a:prstGeom>
          <a:noFill/>
        </p:spPr>
        <p:txBody>
          <a:bodyPr wrap="square" rtlCol="0">
            <a:spAutoFit/>
          </a:bodyPr>
          <a:lstStyle/>
          <a:p>
            <a:pPr marL="457200" indent="-457200">
              <a:buAutoNum type="alphaLcPeriod"/>
            </a:pPr>
            <a:r>
              <a:rPr lang="en-US" sz="2400" smtClean="0">
                <a:solidFill>
                  <a:srgbClr val="FF0000"/>
                </a:solidFill>
                <a:latin typeface="Times New Roman" pitchFamily="18" charset="0"/>
                <a:cs typeface="Times New Roman" pitchFamily="18" charset="0"/>
              </a:rPr>
              <a:t>Đoạn trích trên trích trong tác phẩm: Chiếc lá cuối cùng.   </a:t>
            </a:r>
          </a:p>
          <a:p>
            <a:r>
              <a:rPr lang="en-US" sz="2400" smtClean="0">
                <a:solidFill>
                  <a:srgbClr val="FF0000"/>
                </a:solidFill>
                <a:latin typeface="Times New Roman" pitchFamily="18" charset="0"/>
                <a:cs typeface="Times New Roman" pitchFamily="18" charset="0"/>
              </a:rPr>
              <a:t>Tác giả: O Hen-ri</a:t>
            </a:r>
          </a:p>
          <a:p>
            <a:pPr marL="457200" indent="-457200">
              <a:buAutoNum type="alphaLcPeriod" startAt="2"/>
            </a:pPr>
            <a:r>
              <a:rPr lang="en-US" sz="2400" smtClean="0">
                <a:solidFill>
                  <a:srgbClr val="FF0000"/>
                </a:solidFill>
                <a:latin typeface="Times New Roman" pitchFamily="18" charset="0"/>
                <a:cs typeface="Times New Roman" pitchFamily="18" charset="0"/>
              </a:rPr>
              <a:t>- Tác phẩm có đoạn trích trên thuộc thể loại truyện ngắn</a:t>
            </a:r>
          </a:p>
          <a:p>
            <a:r>
              <a:rPr lang="en-US" sz="2400" smtClean="0">
                <a:solidFill>
                  <a:srgbClr val="FF0000"/>
                </a:solidFill>
                <a:latin typeface="Times New Roman" pitchFamily="18" charset="0"/>
                <a:cs typeface="Times New Roman" pitchFamily="18" charset="0"/>
              </a:rPr>
              <a:t>      - Nhân vật chính trong đoạn trích trên là cụ Bơ-men</a:t>
            </a:r>
          </a:p>
          <a:p>
            <a:r>
              <a:rPr lang="en-US" sz="2400">
                <a:solidFill>
                  <a:srgbClr val="FF0000"/>
                </a:solidFill>
                <a:latin typeface="Times New Roman" pitchFamily="18" charset="0"/>
                <a:cs typeface="Times New Roman" pitchFamily="18" charset="0"/>
              </a:rPr>
              <a:t> </a:t>
            </a:r>
            <a:r>
              <a:rPr lang="en-US" sz="2400" smtClean="0">
                <a:solidFill>
                  <a:srgbClr val="FF0000"/>
                </a:solidFill>
                <a:latin typeface="Times New Roman" pitchFamily="18" charset="0"/>
                <a:cs typeface="Times New Roman" pitchFamily="18" charset="0"/>
              </a:rPr>
              <a:t>     - Nội dung đoạn trích: Cái chết của cụ Bơ-men và kiệt tác “Chiếc lá cuối cùng” của cụ.</a:t>
            </a:r>
          </a:p>
          <a:p>
            <a:r>
              <a:rPr lang="en-US" sz="2400" smtClean="0">
                <a:solidFill>
                  <a:srgbClr val="FF0000"/>
                </a:solidFill>
                <a:latin typeface="Times New Roman" pitchFamily="18" charset="0"/>
                <a:cs typeface="Times New Roman" pitchFamily="18" charset="0"/>
              </a:rPr>
              <a:t>c. PTBĐ chính của tác phẩm có đoạn trích trên là: Tự sự</a:t>
            </a:r>
          </a:p>
          <a:p>
            <a:r>
              <a:rPr lang="en-US" sz="2400" smtClean="0">
                <a:solidFill>
                  <a:srgbClr val="FF0000"/>
                </a:solidFill>
                <a:latin typeface="Times New Roman" pitchFamily="18" charset="0"/>
                <a:cs typeface="Times New Roman" pitchFamily="18" charset="0"/>
              </a:rPr>
              <a:t>d. Câu văn sử dụng phép tu từ: điệp từ và liệt kê</a:t>
            </a:r>
          </a:p>
          <a:p>
            <a:r>
              <a:rPr lang="en-US" sz="2400" smtClean="0">
                <a:solidFill>
                  <a:srgbClr val="FF0000"/>
                </a:solidFill>
                <a:latin typeface="Times New Roman" pitchFamily="18" charset="0"/>
                <a:cs typeface="Times New Roman" pitchFamily="18" charset="0"/>
              </a:rPr>
              <a:t>g. Các từ trên thuộc trường từ vựng: vật liệu dùng để vẽ.</a:t>
            </a:r>
            <a:endParaRPr lang="vi-VN" sz="240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4609293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5826"/>
            <a:ext cx="9036496" cy="5262979"/>
          </a:xfrm>
          <a:prstGeom prst="rect">
            <a:avLst/>
          </a:prstGeom>
        </p:spPr>
        <p:txBody>
          <a:bodyPr wrap="square">
            <a:spAutoFit/>
          </a:bodyPr>
          <a:lstStyle/>
          <a:p>
            <a:r>
              <a:rPr lang="pt-BR" sz="2400" b="1" smtClean="0">
                <a:latin typeface="Times New Roman" pitchFamily="18" charset="0"/>
                <a:cs typeface="Times New Roman" pitchFamily="18" charset="0"/>
              </a:rPr>
              <a:t>BT3:</a:t>
            </a:r>
            <a:r>
              <a:rPr lang="pt-BR" sz="2400" b="1">
                <a:latin typeface="Times New Roman" pitchFamily="18" charset="0"/>
                <a:cs typeface="Times New Roman" pitchFamily="18" charset="0"/>
              </a:rPr>
              <a:t> </a:t>
            </a:r>
            <a:endParaRPr lang="pt-BR" sz="2400" b="1" smtClean="0">
              <a:latin typeface="Times New Roman" pitchFamily="18" charset="0"/>
              <a:cs typeface="Times New Roman" pitchFamily="18" charset="0"/>
            </a:endParaRPr>
          </a:p>
          <a:p>
            <a:pPr marL="457200" indent="-457200">
              <a:buAutoNum type="alphaLcPeriod"/>
            </a:pPr>
            <a:r>
              <a:rPr lang="pt-BR" sz="2400" smtClean="0">
                <a:latin typeface="Times New Roman" pitchFamily="18" charset="0"/>
                <a:cs typeface="Times New Roman" pitchFamily="18" charset="0"/>
              </a:rPr>
              <a:t>Trong </a:t>
            </a:r>
            <a:r>
              <a:rPr lang="pt-BR" sz="2400">
                <a:latin typeface="Times New Roman" pitchFamily="18" charset="0"/>
                <a:cs typeface="Times New Roman" pitchFamily="18" charset="0"/>
              </a:rPr>
              <a:t>đoạn trích trên, câu “</a:t>
            </a:r>
            <a:r>
              <a:rPr lang="pt-BR" sz="2400">
                <a:solidFill>
                  <a:srgbClr val="FF0000"/>
                </a:solidFill>
                <a:latin typeface="Times New Roman" pitchFamily="18" charset="0"/>
                <a:cs typeface="Times New Roman" pitchFamily="18" charset="0"/>
              </a:rPr>
              <a:t>Cụ ốm chỉ có hai ngày</a:t>
            </a:r>
            <a:r>
              <a:rPr lang="pt-BR" sz="2400">
                <a:latin typeface="Times New Roman" pitchFamily="18" charset="0"/>
                <a:cs typeface="Times New Roman" pitchFamily="18" charset="0"/>
              </a:rPr>
              <a:t>.” sử dụng trợ từ nào? Nêu tác dụng của cách dùng trợ từ </a:t>
            </a:r>
            <a:r>
              <a:rPr lang="pt-BR" sz="2400" smtClean="0">
                <a:latin typeface="Times New Roman" pitchFamily="18" charset="0"/>
                <a:cs typeface="Times New Roman" pitchFamily="18" charset="0"/>
              </a:rPr>
              <a:t>đó!</a:t>
            </a:r>
          </a:p>
          <a:p>
            <a:pPr marL="457200" indent="-457200">
              <a:buAutoNum type="alphaLcPeriod"/>
            </a:pPr>
            <a:r>
              <a:rPr lang="pt-BR" sz="2400" smtClean="0">
                <a:latin typeface="Times New Roman" pitchFamily="18" charset="0"/>
                <a:cs typeface="Times New Roman" pitchFamily="18" charset="0"/>
              </a:rPr>
              <a:t>Cụ </a:t>
            </a:r>
            <a:r>
              <a:rPr lang="pt-BR" sz="2400">
                <a:latin typeface="Times New Roman" pitchFamily="18" charset="0"/>
                <a:cs typeface="Times New Roman" pitchFamily="18" charset="0"/>
              </a:rPr>
              <a:t>Bơ-men đã giúp Giôn-xi khỏi bệnh; Cụ là tấm gương lan tỏa tình yêu thương cho mọi người. Học tập cụ Bơ-men, là một học sinh, em đã, đang và sẽ làm gì để “lan tỏa tình yêu thương” khi Dịch Covid đang ảnh hưởng nặng nề đến cuộc sống của chúng ta? (Trình bày bằng một đoạn văn ngắn 6-8 câu</a:t>
            </a:r>
            <a:r>
              <a:rPr lang="pt-BR" sz="2400" smtClean="0">
                <a:latin typeface="Times New Roman" pitchFamily="18" charset="0"/>
                <a:cs typeface="Times New Roman" pitchFamily="18" charset="0"/>
              </a:rPr>
              <a:t>).</a:t>
            </a:r>
          </a:p>
          <a:p>
            <a:endParaRPr lang="pt-BR" sz="2400" smtClean="0">
              <a:latin typeface="Times New Roman" pitchFamily="18" charset="0"/>
              <a:cs typeface="Times New Roman" pitchFamily="18" charset="0"/>
            </a:endParaRPr>
          </a:p>
          <a:p>
            <a:r>
              <a:rPr lang="pt-BR" sz="2400" b="1">
                <a:solidFill>
                  <a:srgbClr val="FF0000"/>
                </a:solidFill>
                <a:latin typeface="Times New Roman" pitchFamily="18" charset="0"/>
                <a:cs typeface="Times New Roman" pitchFamily="18" charset="0"/>
              </a:rPr>
              <a:t>a.</a:t>
            </a:r>
            <a:r>
              <a:rPr lang="pt-BR" sz="2400">
                <a:solidFill>
                  <a:srgbClr val="FF0000"/>
                </a:solidFill>
                <a:latin typeface="Times New Roman" pitchFamily="18" charset="0"/>
                <a:cs typeface="Times New Roman" pitchFamily="18" charset="0"/>
              </a:rPr>
              <a:t> Trợ từ: “chỉ”</a:t>
            </a:r>
            <a:br>
              <a:rPr lang="pt-BR" sz="2400">
                <a:solidFill>
                  <a:srgbClr val="FF0000"/>
                </a:solidFill>
                <a:latin typeface="Times New Roman" pitchFamily="18" charset="0"/>
                <a:cs typeface="Times New Roman" pitchFamily="18" charset="0"/>
              </a:rPr>
            </a:br>
            <a:r>
              <a:rPr lang="pt-BR" sz="2400">
                <a:solidFill>
                  <a:srgbClr val="FF0000"/>
                </a:solidFill>
                <a:latin typeface="Times New Roman" pitchFamily="18" charset="0"/>
                <a:cs typeface="Times New Roman" pitchFamily="18" charset="0"/>
              </a:rPr>
              <a:t>- Tác dụng:</a:t>
            </a:r>
            <a:br>
              <a:rPr lang="pt-BR" sz="2400">
                <a:solidFill>
                  <a:srgbClr val="FF0000"/>
                </a:solidFill>
                <a:latin typeface="Times New Roman" pitchFamily="18" charset="0"/>
                <a:cs typeface="Times New Roman" pitchFamily="18" charset="0"/>
              </a:rPr>
            </a:br>
            <a:r>
              <a:rPr lang="pt-BR" sz="2400">
                <a:solidFill>
                  <a:srgbClr val="FF0000"/>
                </a:solidFill>
                <a:latin typeface="Times New Roman" pitchFamily="18" charset="0"/>
                <a:cs typeface="Times New Roman" pitchFamily="18" charset="0"/>
              </a:rPr>
              <a:t>+ Nhấn mạnh thời gian cụ Bơ-men bị ốm rất ngắn</a:t>
            </a:r>
            <a:br>
              <a:rPr lang="pt-BR" sz="2400">
                <a:solidFill>
                  <a:srgbClr val="FF0000"/>
                </a:solidFill>
                <a:latin typeface="Times New Roman" pitchFamily="18" charset="0"/>
                <a:cs typeface="Times New Roman" pitchFamily="18" charset="0"/>
              </a:rPr>
            </a:br>
            <a:r>
              <a:rPr lang="pt-BR" sz="2400">
                <a:solidFill>
                  <a:srgbClr val="FF0000"/>
                </a:solidFill>
                <a:latin typeface="Times New Roman" pitchFamily="18" charset="0"/>
                <a:cs typeface="Times New Roman" pitchFamily="18" charset="0"/>
              </a:rPr>
              <a:t>+ Nhấn mạnh cái chết của cụ Bơ-men rất đột ngột, bất ngờ, khó hiểu...</a:t>
            </a:r>
            <a:br>
              <a:rPr lang="pt-BR" sz="2400">
                <a:solidFill>
                  <a:srgbClr val="FF0000"/>
                </a:solidFill>
                <a:latin typeface="Times New Roman" pitchFamily="18" charset="0"/>
                <a:cs typeface="Times New Roman" pitchFamily="18" charset="0"/>
              </a:rPr>
            </a:br>
            <a:endParaRPr lang="vi-VN" sz="240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410948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4">
                                            <p:txEl>
                                              <p:pRg st="4" end="4"/>
                                            </p:txEl>
                                          </p:spTgt>
                                        </p:tgtEl>
                                        <p:attrNameLst>
                                          <p:attrName>style.visibility</p:attrName>
                                        </p:attrNameLst>
                                      </p:cBhvr>
                                      <p:to>
                                        <p:strVal val="visible"/>
                                      </p:to>
                                    </p:set>
                                    <p:animEffect transition="in" filter="fade">
                                      <p:cBhvr>
                                        <p:cTn id="25" dur="1000"/>
                                        <p:tgtEl>
                                          <p:spTgt spid="4">
                                            <p:txEl>
                                              <p:pRg st="4" end="4"/>
                                            </p:txEl>
                                          </p:spTgt>
                                        </p:tgtEl>
                                      </p:cBhvr>
                                    </p:animEffect>
                                    <p:anim calcmode="lin" valueType="num">
                                      <p:cBhvr>
                                        <p:cTn id="26"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27"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332656"/>
            <a:ext cx="8884943" cy="5865515"/>
          </a:xfrm>
        </p:spPr>
        <p:txBody>
          <a:bodyPr>
            <a:normAutofit/>
          </a:bodyPr>
          <a:lstStyle/>
          <a:p>
            <a:pPr marL="0" indent="0">
              <a:buNone/>
            </a:pPr>
            <a:r>
              <a:rPr lang="pt-BR" sz="2400" b="1">
                <a:solidFill>
                  <a:srgbClr val="FF0000"/>
                </a:solidFill>
                <a:latin typeface="Times New Roman" pitchFamily="18" charset="0"/>
                <a:cs typeface="Times New Roman" pitchFamily="18" charset="0"/>
              </a:rPr>
              <a:t>b.</a:t>
            </a:r>
            <a:r>
              <a:rPr lang="pt-BR" sz="2400">
                <a:solidFill>
                  <a:srgbClr val="FF0000"/>
                </a:solidFill>
                <a:latin typeface="Times New Roman" pitchFamily="18" charset="0"/>
                <a:cs typeface="Times New Roman" pitchFamily="18" charset="0"/>
              </a:rPr>
              <a:t> Đoạn văn trình bày được các ý sau:</a:t>
            </a:r>
            <a:br>
              <a:rPr lang="pt-BR" sz="2400">
                <a:solidFill>
                  <a:srgbClr val="FF0000"/>
                </a:solidFill>
                <a:latin typeface="Times New Roman" pitchFamily="18" charset="0"/>
                <a:cs typeface="Times New Roman" pitchFamily="18" charset="0"/>
              </a:rPr>
            </a:br>
            <a:r>
              <a:rPr lang="pt-BR" sz="2400">
                <a:solidFill>
                  <a:srgbClr val="FF0000"/>
                </a:solidFill>
                <a:latin typeface="Times New Roman" pitchFamily="18" charset="0"/>
                <a:cs typeface="Times New Roman" pitchFamily="18" charset="0"/>
              </a:rPr>
              <a:t>- Bản thân phải tự chăm sóc mình thật tốt: </a:t>
            </a:r>
            <a:br>
              <a:rPr lang="pt-BR" sz="2400">
                <a:solidFill>
                  <a:srgbClr val="FF0000"/>
                </a:solidFill>
                <a:latin typeface="Times New Roman" pitchFamily="18" charset="0"/>
                <a:cs typeface="Times New Roman" pitchFamily="18" charset="0"/>
              </a:rPr>
            </a:br>
            <a:r>
              <a:rPr lang="pt-BR" sz="2400">
                <a:solidFill>
                  <a:srgbClr val="FF0000"/>
                </a:solidFill>
                <a:latin typeface="Times New Roman" pitchFamily="18" charset="0"/>
                <a:cs typeface="Times New Roman" pitchFamily="18" charset="0"/>
              </a:rPr>
              <a:t>  Nghiêm túc thực hiện chỉ đạo, hướng dẫn phòng chống Dịch như Qui định 5K; Qui định của Chính phủ - Thành phố - Địa phương - Y tế...</a:t>
            </a:r>
            <a:br>
              <a:rPr lang="pt-BR" sz="2400">
                <a:solidFill>
                  <a:srgbClr val="FF0000"/>
                </a:solidFill>
                <a:latin typeface="Times New Roman" pitchFamily="18" charset="0"/>
                <a:cs typeface="Times New Roman" pitchFamily="18" charset="0"/>
              </a:rPr>
            </a:br>
            <a:r>
              <a:rPr lang="pt-BR" sz="2400">
                <a:solidFill>
                  <a:srgbClr val="FF0000"/>
                </a:solidFill>
                <a:latin typeface="Times New Roman" pitchFamily="18" charset="0"/>
                <a:cs typeface="Times New Roman" pitchFamily="18" charset="0"/>
              </a:rPr>
              <a:t> Luôn cố gắng học tập tốt, khắc phục khó khăn khi học online...</a:t>
            </a:r>
            <a:br>
              <a:rPr lang="pt-BR" sz="2400">
                <a:solidFill>
                  <a:srgbClr val="FF0000"/>
                </a:solidFill>
                <a:latin typeface="Times New Roman" pitchFamily="18" charset="0"/>
                <a:cs typeface="Times New Roman" pitchFamily="18" charset="0"/>
              </a:rPr>
            </a:br>
            <a:r>
              <a:rPr lang="pt-BR" sz="2400">
                <a:solidFill>
                  <a:srgbClr val="FF0000"/>
                </a:solidFill>
                <a:latin typeface="Times New Roman" pitchFamily="18" charset="0"/>
                <a:cs typeface="Times New Roman" pitchFamily="18" charset="0"/>
              </a:rPr>
              <a:t>- Nhắc nhở mọi người cùng thực hiện qui định chống Dịch...</a:t>
            </a:r>
            <a:br>
              <a:rPr lang="pt-BR" sz="2400">
                <a:solidFill>
                  <a:srgbClr val="FF0000"/>
                </a:solidFill>
                <a:latin typeface="Times New Roman" pitchFamily="18" charset="0"/>
                <a:cs typeface="Times New Roman" pitchFamily="18" charset="0"/>
              </a:rPr>
            </a:br>
            <a:r>
              <a:rPr lang="pt-BR" sz="2400">
                <a:solidFill>
                  <a:srgbClr val="FF0000"/>
                </a:solidFill>
                <a:latin typeface="Times New Roman" pitchFamily="18" charset="0"/>
                <a:cs typeface="Times New Roman" pitchFamily="18" charset="0"/>
              </a:rPr>
              <a:t>  Nhắc nhở, giúp bạn cùng học tập tốt.</a:t>
            </a:r>
            <a:br>
              <a:rPr lang="pt-BR" sz="2400">
                <a:solidFill>
                  <a:srgbClr val="FF0000"/>
                </a:solidFill>
                <a:latin typeface="Times New Roman" pitchFamily="18" charset="0"/>
                <a:cs typeface="Times New Roman" pitchFamily="18" charset="0"/>
              </a:rPr>
            </a:br>
            <a:r>
              <a:rPr lang="pt-BR" sz="2400">
                <a:solidFill>
                  <a:srgbClr val="FF0000"/>
                </a:solidFill>
                <a:latin typeface="Times New Roman" pitchFamily="18" charset="0"/>
                <a:cs typeface="Times New Roman" pitchFamily="18" charset="0"/>
              </a:rPr>
              <a:t>- Gọi điện, nhắn tin...thăm hỏi động viên người thân người quen khi không may nhiễm bệnh hoặc có nguy cơ nhiễm bệnh...</a:t>
            </a:r>
            <a:br>
              <a:rPr lang="pt-BR" sz="2400">
                <a:solidFill>
                  <a:srgbClr val="FF0000"/>
                </a:solidFill>
                <a:latin typeface="Times New Roman" pitchFamily="18" charset="0"/>
                <a:cs typeface="Times New Roman" pitchFamily="18" charset="0"/>
              </a:rPr>
            </a:br>
            <a:r>
              <a:rPr lang="pt-BR" sz="2400">
                <a:solidFill>
                  <a:srgbClr val="FF0000"/>
                </a:solidFill>
                <a:latin typeface="Times New Roman" pitchFamily="18" charset="0"/>
                <a:cs typeface="Times New Roman" pitchFamily="18" charset="0"/>
              </a:rPr>
              <a:t>- Tham gia ủng hộ, giúp đỡ mọi người hoặc nhân dân vùng Dịch... bằng tất cả những gì có thể.</a:t>
            </a:r>
            <a:endParaRPr lang="vi-VN" sz="2400">
              <a:solidFill>
                <a:srgbClr val="FF0000"/>
              </a:solidFill>
              <a:latin typeface="Times New Roman" pitchFamily="18" charset="0"/>
              <a:cs typeface="Times New Roman" pitchFamily="18" charset="0"/>
            </a:endParaRPr>
          </a:p>
          <a:p>
            <a:endParaRPr lang="vi-VN" sz="2400">
              <a:latin typeface="Times New Roman" pitchFamily="18" charset="0"/>
              <a:cs typeface="Times New Roman" pitchFamily="18" charset="0"/>
            </a:endParaRPr>
          </a:p>
        </p:txBody>
      </p:sp>
    </p:spTree>
    <p:extLst>
      <p:ext uri="{BB962C8B-B14F-4D97-AF65-F5344CB8AC3E}">
        <p14:creationId xmlns:p14="http://schemas.microsoft.com/office/powerpoint/2010/main" val="2604262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863417"/>
          </a:xfrm>
          <a:prstGeom prst="rect">
            <a:avLst/>
          </a:prstGeom>
        </p:spPr>
        <p:txBody>
          <a:bodyPr wrap="square">
            <a:spAutoFit/>
          </a:bodyPr>
          <a:lstStyle/>
          <a:p>
            <a:r>
              <a:rPr lang="pt-BR" sz="2200" b="1" smtClean="0">
                <a:latin typeface="Times New Roman" pitchFamily="18" charset="0"/>
                <a:cs typeface="Times New Roman" pitchFamily="18" charset="0"/>
              </a:rPr>
              <a:t>BT4: </a:t>
            </a:r>
            <a:r>
              <a:rPr lang="pt-BR" sz="2200" smtClean="0">
                <a:latin typeface="Times New Roman" pitchFamily="18" charset="0"/>
                <a:cs typeface="Times New Roman" pitchFamily="18" charset="0"/>
              </a:rPr>
              <a:t>Bằng </a:t>
            </a:r>
            <a:r>
              <a:rPr lang="pt-BR" sz="2200">
                <a:latin typeface="Times New Roman" pitchFamily="18" charset="0"/>
                <a:cs typeface="Times New Roman" pitchFamily="18" charset="0"/>
              </a:rPr>
              <a:t>đoạn văn tổng – phân – hợp khoảng </a:t>
            </a:r>
            <a:r>
              <a:rPr lang="pt-BR" sz="2200" smtClean="0">
                <a:latin typeface="Times New Roman" pitchFamily="18" charset="0"/>
                <a:cs typeface="Times New Roman" pitchFamily="18" charset="0"/>
              </a:rPr>
              <a:t>12 </a:t>
            </a:r>
            <a:r>
              <a:rPr lang="pt-BR" sz="2200">
                <a:latin typeface="Times New Roman" pitchFamily="18" charset="0"/>
                <a:cs typeface="Times New Roman" pitchFamily="18" charset="0"/>
              </a:rPr>
              <a:t>câu, em hãy nêu cảm nhận về cụ Bơ-men trong truyện ngắn nói trên. Trong đoạn có sử dụng câu ghép và tình thái từ (gạch chân, chú thích dưới một câu ghép và một tình thái từ</a:t>
            </a:r>
            <a:r>
              <a:rPr lang="pt-BR" sz="2200" smtClean="0">
                <a:latin typeface="Times New Roman" pitchFamily="18" charset="0"/>
                <a:cs typeface="Times New Roman" pitchFamily="18" charset="0"/>
              </a:rPr>
              <a:t>).</a:t>
            </a:r>
          </a:p>
          <a:p>
            <a:r>
              <a:rPr lang="pt-BR" sz="2200" b="1" u="sng" smtClean="0">
                <a:latin typeface="Times New Roman" pitchFamily="18" charset="0"/>
                <a:cs typeface="Times New Roman" pitchFamily="18" charset="0"/>
              </a:rPr>
              <a:t>Gợi ý: </a:t>
            </a:r>
          </a:p>
          <a:p>
            <a:r>
              <a:rPr lang="pt-BR" sz="2200">
                <a:latin typeface="Times New Roman" pitchFamily="18" charset="0"/>
                <a:cs typeface="Times New Roman" pitchFamily="18" charset="0"/>
              </a:rPr>
              <a:t>- Cụ Bơ-men là một họa sĩ nghèo luôn khao khát cống hiến cho nghệ thuật,... Hơn bốn mươi năm cầm bút vẽ, cụ luôn mơ ước về một kiệt tác nghệ thuật cho riêng mình.</a:t>
            </a:r>
            <a:br>
              <a:rPr lang="pt-BR" sz="2200">
                <a:latin typeface="Times New Roman" pitchFamily="18" charset="0"/>
                <a:cs typeface="Times New Roman" pitchFamily="18" charset="0"/>
              </a:rPr>
            </a:br>
            <a:r>
              <a:rPr lang="pt-BR" sz="2200">
                <a:latin typeface="Times New Roman" pitchFamily="18" charset="0"/>
                <a:cs typeface="Times New Roman" pitchFamily="18" charset="0"/>
              </a:rPr>
              <a:t>- Cụ Bơ-men là người có tấm lòng nhân hậu, cao cả</a:t>
            </a:r>
            <a:br>
              <a:rPr lang="pt-BR" sz="2200">
                <a:latin typeface="Times New Roman" pitchFamily="18" charset="0"/>
                <a:cs typeface="Times New Roman" pitchFamily="18" charset="0"/>
              </a:rPr>
            </a:br>
            <a:r>
              <a:rPr lang="pt-BR" sz="2200">
                <a:latin typeface="Times New Roman" pitchFamily="18" charset="0"/>
                <a:cs typeface="Times New Roman" pitchFamily="18" charset="0"/>
              </a:rPr>
              <a:t>+ Biết Giôn-xi bị bệnh, cụ lo lắng cho Giôn-xi</a:t>
            </a:r>
            <a:br>
              <a:rPr lang="pt-BR" sz="2200">
                <a:latin typeface="Times New Roman" pitchFamily="18" charset="0"/>
                <a:cs typeface="Times New Roman" pitchFamily="18" charset="0"/>
              </a:rPr>
            </a:br>
            <a:r>
              <a:rPr lang="pt-BR" sz="2200">
                <a:latin typeface="Times New Roman" pitchFamily="18" charset="0"/>
                <a:cs typeface="Times New Roman" pitchFamily="18" charset="0"/>
              </a:rPr>
              <a:t>+ Để trả lại niềm tin và khát vọng sống cho cô gái trẻ, cụ đã vẽ chiếc lá trong đêm mưa bão tuyết khủng khiếp</a:t>
            </a:r>
            <a:br>
              <a:rPr lang="pt-BR" sz="2200">
                <a:latin typeface="Times New Roman" pitchFamily="18" charset="0"/>
                <a:cs typeface="Times New Roman" pitchFamily="18" charset="0"/>
              </a:rPr>
            </a:br>
            <a:r>
              <a:rPr lang="pt-BR" sz="2200">
                <a:latin typeface="Times New Roman" pitchFamily="18" charset="0"/>
                <a:cs typeface="Times New Roman" pitchFamily="18" charset="0"/>
              </a:rPr>
              <a:t>+ Chiếc lá cuối cùng là một kiệt tác bởi:</a:t>
            </a:r>
            <a:br>
              <a:rPr lang="pt-BR" sz="2200">
                <a:latin typeface="Times New Roman" pitchFamily="18" charset="0"/>
                <a:cs typeface="Times New Roman" pitchFamily="18" charset="0"/>
              </a:rPr>
            </a:br>
            <a:r>
              <a:rPr lang="pt-BR" sz="2200">
                <a:latin typeface="Times New Roman" pitchFamily="18" charset="0"/>
                <a:cs typeface="Times New Roman" pitchFamily="18" charset="0"/>
              </a:rPr>
              <a:t>   Nó được vẽ bằng ngòi bút tài năng và tấm lòng nhân hậu tràn đầy yêu thương của người họa sĩ già</a:t>
            </a:r>
            <a:br>
              <a:rPr lang="pt-BR" sz="2200">
                <a:latin typeface="Times New Roman" pitchFamily="18" charset="0"/>
                <a:cs typeface="Times New Roman" pitchFamily="18" charset="0"/>
              </a:rPr>
            </a:br>
            <a:r>
              <a:rPr lang="pt-BR" sz="2200">
                <a:latin typeface="Times New Roman" pitchFamily="18" charset="0"/>
                <a:cs typeface="Times New Roman" pitchFamily="18" charset="0"/>
              </a:rPr>
              <a:t>   Nó “thật” đến nỗi cặp mắt của người họa sĩ cũng không nhận ra</a:t>
            </a:r>
            <a:br>
              <a:rPr lang="pt-BR" sz="2200">
                <a:latin typeface="Times New Roman" pitchFamily="18" charset="0"/>
                <a:cs typeface="Times New Roman" pitchFamily="18" charset="0"/>
              </a:rPr>
            </a:br>
            <a:r>
              <a:rPr lang="pt-BR" sz="2200">
                <a:latin typeface="Times New Roman" pitchFamily="18" charset="0"/>
                <a:cs typeface="Times New Roman" pitchFamily="18" charset="0"/>
              </a:rPr>
              <a:t>   Nó mang lại niềm tin yêu, mang lại sự sống cho Giôn-xi.</a:t>
            </a:r>
            <a:br>
              <a:rPr lang="pt-BR" sz="2200">
                <a:latin typeface="Times New Roman" pitchFamily="18" charset="0"/>
                <a:cs typeface="Times New Roman" pitchFamily="18" charset="0"/>
              </a:rPr>
            </a:br>
            <a:r>
              <a:rPr lang="pt-BR" sz="2200">
                <a:latin typeface="Times New Roman" pitchFamily="18" charset="0"/>
                <a:cs typeface="Times New Roman" pitchFamily="18" charset="0"/>
              </a:rPr>
              <a:t>   Nghệ thuật đích thực luôn phục vụ cuộc sống.</a:t>
            </a:r>
            <a:br>
              <a:rPr lang="pt-BR" sz="2200">
                <a:latin typeface="Times New Roman" pitchFamily="18" charset="0"/>
                <a:cs typeface="Times New Roman" pitchFamily="18" charset="0"/>
              </a:rPr>
            </a:br>
            <a:r>
              <a:rPr lang="pt-BR" sz="2200">
                <a:latin typeface="Times New Roman" pitchFamily="18" charset="0"/>
                <a:cs typeface="Times New Roman" pitchFamily="18" charset="0"/>
              </a:rPr>
              <a:t>=&gt; Cụ Bơ-men là hiện thân của sự cao thượng, lòng vị tha, đức hi sinh của một con người chân chính.</a:t>
            </a:r>
            <a:br>
              <a:rPr lang="pt-BR" sz="2200">
                <a:latin typeface="Times New Roman" pitchFamily="18" charset="0"/>
                <a:cs typeface="Times New Roman" pitchFamily="18" charset="0"/>
              </a:rPr>
            </a:br>
            <a:r>
              <a:rPr lang="pt-BR" sz="2200">
                <a:latin typeface="Times New Roman" pitchFamily="18" charset="0"/>
                <a:cs typeface="Times New Roman" pitchFamily="18" charset="0"/>
              </a:rPr>
              <a:t>- Nghệ thuật đảo ngược tình huống hai lần.</a:t>
            </a:r>
            <a:endParaRPr lang="vi-VN" sz="2200">
              <a:latin typeface="Times New Roman" pitchFamily="18" charset="0"/>
              <a:cs typeface="Times New Roman" pitchFamily="18" charset="0"/>
            </a:endParaRPr>
          </a:p>
        </p:txBody>
      </p:sp>
    </p:spTree>
    <p:extLst>
      <p:ext uri="{BB962C8B-B14F-4D97-AF65-F5344CB8AC3E}">
        <p14:creationId xmlns:p14="http://schemas.microsoft.com/office/powerpoint/2010/main" val="34609293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 calcmode="lin" valueType="num">
                                      <p:cBhvr additive="base">
                                        <p:cTn id="14"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6" presetID="2" presetClass="entr" presetSubtype="4" fill="hold" nodeType="withEffect">
                                  <p:stCondLst>
                                    <p:cond delay="0"/>
                                  </p:stCondLst>
                                  <p:childTnLst>
                                    <p:set>
                                      <p:cBhvr>
                                        <p:cTn id="17" dur="1" fill="hold">
                                          <p:stCondLst>
                                            <p:cond delay="0"/>
                                          </p:stCondLst>
                                        </p:cTn>
                                        <p:tgtEl>
                                          <p:spTgt spid="2">
                                            <p:txEl>
                                              <p:pRg st="2" end="2"/>
                                            </p:txEl>
                                          </p:spTgt>
                                        </p:tgtEl>
                                        <p:attrNameLst>
                                          <p:attrName>style.visibility</p:attrName>
                                        </p:attrNameLst>
                                      </p:cBhvr>
                                      <p:to>
                                        <p:strVal val="visible"/>
                                      </p:to>
                                    </p:set>
                                    <p:anim calcmode="lin" valueType="num">
                                      <p:cBhvr additive="base">
                                        <p:cTn id="18"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CFCFC"/>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989</TotalTime>
  <Words>1911</Words>
  <Application>Microsoft Office PowerPoint</Application>
  <PresentationFormat>On-screen Show (4:3)</PresentationFormat>
  <Paragraphs>108</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c:creator>
  <cp:lastModifiedBy>A</cp:lastModifiedBy>
  <cp:revision>31</cp:revision>
  <dcterms:created xsi:type="dcterms:W3CDTF">2021-12-14T13:00:31Z</dcterms:created>
  <dcterms:modified xsi:type="dcterms:W3CDTF">2021-12-18T14:27:14Z</dcterms:modified>
</cp:coreProperties>
</file>