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9" r:id="rId2"/>
    <p:sldId id="260" r:id="rId3"/>
    <p:sldId id="258" r:id="rId4"/>
    <p:sldId id="256" r:id="rId5"/>
    <p:sldId id="257" r:id="rId6"/>
    <p:sldId id="261" r:id="rId7"/>
    <p:sldId id="262" r:id="rId8"/>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DF43CE-66A5-4DA6-88AC-500620199DC5}" type="datetimeFigureOut">
              <a:rPr lang="vi-VN" smtClean="0"/>
              <a:t>08/11/2021</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B687E6-08E9-4599-857E-1D48780B95D3}" type="slidenum">
              <a:rPr lang="vi-VN" smtClean="0"/>
              <a:t>‹#›</a:t>
            </a:fld>
            <a:endParaRPr lang="vi-VN"/>
          </a:p>
        </p:txBody>
      </p:sp>
    </p:spTree>
    <p:extLst>
      <p:ext uri="{BB962C8B-B14F-4D97-AF65-F5344CB8AC3E}">
        <p14:creationId xmlns:p14="http://schemas.microsoft.com/office/powerpoint/2010/main" val="4274568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C7B0CF0-FEE8-4573-AB86-7A62A916C827}" type="slidenum">
              <a:rPr lang="en-US" smtClean="0"/>
              <a:pPr eaLnBrk="1" hangingPunct="1"/>
              <a:t>2</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vi-V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24335FD4-AE9B-43A3-B99A-0DF812895C93}" type="datetimeFigureOut">
              <a:rPr lang="vi-VN" smtClean="0"/>
              <a:t>08/11/2021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7678350-D453-4A22-B917-76104BFD4A81}" type="slidenum">
              <a:rPr lang="vi-VN" smtClean="0"/>
              <a:t>‹#›</a:t>
            </a:fld>
            <a:endParaRPr lang="vi-VN"/>
          </a:p>
        </p:txBody>
      </p:sp>
    </p:spTree>
    <p:extLst>
      <p:ext uri="{BB962C8B-B14F-4D97-AF65-F5344CB8AC3E}">
        <p14:creationId xmlns:p14="http://schemas.microsoft.com/office/powerpoint/2010/main" val="309343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4335FD4-AE9B-43A3-B99A-0DF812895C93}" type="datetimeFigureOut">
              <a:rPr lang="vi-VN" smtClean="0"/>
              <a:t>08/11/2021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7678350-D453-4A22-B917-76104BFD4A81}" type="slidenum">
              <a:rPr lang="vi-VN" smtClean="0"/>
              <a:t>‹#›</a:t>
            </a:fld>
            <a:endParaRPr lang="vi-VN"/>
          </a:p>
        </p:txBody>
      </p:sp>
    </p:spTree>
    <p:extLst>
      <p:ext uri="{BB962C8B-B14F-4D97-AF65-F5344CB8AC3E}">
        <p14:creationId xmlns:p14="http://schemas.microsoft.com/office/powerpoint/2010/main" val="3119351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4335FD4-AE9B-43A3-B99A-0DF812895C93}" type="datetimeFigureOut">
              <a:rPr lang="vi-VN" smtClean="0"/>
              <a:t>08/11/2021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7678350-D453-4A22-B917-76104BFD4A81}" type="slidenum">
              <a:rPr lang="vi-VN" smtClean="0"/>
              <a:t>‹#›</a:t>
            </a:fld>
            <a:endParaRPr lang="vi-VN"/>
          </a:p>
        </p:txBody>
      </p:sp>
    </p:spTree>
    <p:extLst>
      <p:ext uri="{BB962C8B-B14F-4D97-AF65-F5344CB8AC3E}">
        <p14:creationId xmlns:p14="http://schemas.microsoft.com/office/powerpoint/2010/main" val="1676661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4335FD4-AE9B-43A3-B99A-0DF812895C93}" type="datetimeFigureOut">
              <a:rPr lang="vi-VN" smtClean="0"/>
              <a:t>08/11/2021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7678350-D453-4A22-B917-76104BFD4A81}" type="slidenum">
              <a:rPr lang="vi-VN" smtClean="0"/>
              <a:t>‹#›</a:t>
            </a:fld>
            <a:endParaRPr lang="vi-VN"/>
          </a:p>
        </p:txBody>
      </p:sp>
    </p:spTree>
    <p:extLst>
      <p:ext uri="{BB962C8B-B14F-4D97-AF65-F5344CB8AC3E}">
        <p14:creationId xmlns:p14="http://schemas.microsoft.com/office/powerpoint/2010/main" val="1953903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335FD4-AE9B-43A3-B99A-0DF812895C93}" type="datetimeFigureOut">
              <a:rPr lang="vi-VN" smtClean="0"/>
              <a:t>08/11/2021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7678350-D453-4A22-B917-76104BFD4A81}" type="slidenum">
              <a:rPr lang="vi-VN" smtClean="0"/>
              <a:t>‹#›</a:t>
            </a:fld>
            <a:endParaRPr lang="vi-VN"/>
          </a:p>
        </p:txBody>
      </p:sp>
    </p:spTree>
    <p:extLst>
      <p:ext uri="{BB962C8B-B14F-4D97-AF65-F5344CB8AC3E}">
        <p14:creationId xmlns:p14="http://schemas.microsoft.com/office/powerpoint/2010/main" val="3818076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24335FD4-AE9B-43A3-B99A-0DF812895C93}" type="datetimeFigureOut">
              <a:rPr lang="vi-VN" smtClean="0"/>
              <a:t>08/11/2021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7678350-D453-4A22-B917-76104BFD4A81}" type="slidenum">
              <a:rPr lang="vi-VN" smtClean="0"/>
              <a:t>‹#›</a:t>
            </a:fld>
            <a:endParaRPr lang="vi-VN"/>
          </a:p>
        </p:txBody>
      </p:sp>
    </p:spTree>
    <p:extLst>
      <p:ext uri="{BB962C8B-B14F-4D97-AF65-F5344CB8AC3E}">
        <p14:creationId xmlns:p14="http://schemas.microsoft.com/office/powerpoint/2010/main" val="1239490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24335FD4-AE9B-43A3-B99A-0DF812895C93}" type="datetimeFigureOut">
              <a:rPr lang="vi-VN" smtClean="0"/>
              <a:t>08/11/2021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77678350-D453-4A22-B917-76104BFD4A81}" type="slidenum">
              <a:rPr lang="vi-VN" smtClean="0"/>
              <a:t>‹#›</a:t>
            </a:fld>
            <a:endParaRPr lang="vi-VN"/>
          </a:p>
        </p:txBody>
      </p:sp>
    </p:spTree>
    <p:extLst>
      <p:ext uri="{BB962C8B-B14F-4D97-AF65-F5344CB8AC3E}">
        <p14:creationId xmlns:p14="http://schemas.microsoft.com/office/powerpoint/2010/main" val="1913104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24335FD4-AE9B-43A3-B99A-0DF812895C93}" type="datetimeFigureOut">
              <a:rPr lang="vi-VN" smtClean="0"/>
              <a:t>08/11/2021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77678350-D453-4A22-B917-76104BFD4A81}" type="slidenum">
              <a:rPr lang="vi-VN" smtClean="0"/>
              <a:t>‹#›</a:t>
            </a:fld>
            <a:endParaRPr lang="vi-VN"/>
          </a:p>
        </p:txBody>
      </p:sp>
    </p:spTree>
    <p:extLst>
      <p:ext uri="{BB962C8B-B14F-4D97-AF65-F5344CB8AC3E}">
        <p14:creationId xmlns:p14="http://schemas.microsoft.com/office/powerpoint/2010/main" val="1940650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335FD4-AE9B-43A3-B99A-0DF812895C93}" type="datetimeFigureOut">
              <a:rPr lang="vi-VN" smtClean="0"/>
              <a:t>08/11/2021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77678350-D453-4A22-B917-76104BFD4A81}" type="slidenum">
              <a:rPr lang="vi-VN" smtClean="0"/>
              <a:t>‹#›</a:t>
            </a:fld>
            <a:endParaRPr lang="vi-VN"/>
          </a:p>
        </p:txBody>
      </p:sp>
    </p:spTree>
    <p:extLst>
      <p:ext uri="{BB962C8B-B14F-4D97-AF65-F5344CB8AC3E}">
        <p14:creationId xmlns:p14="http://schemas.microsoft.com/office/powerpoint/2010/main" val="156264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335FD4-AE9B-43A3-B99A-0DF812895C93}" type="datetimeFigureOut">
              <a:rPr lang="vi-VN" smtClean="0"/>
              <a:t>08/11/2021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7678350-D453-4A22-B917-76104BFD4A81}" type="slidenum">
              <a:rPr lang="vi-VN" smtClean="0"/>
              <a:t>‹#›</a:t>
            </a:fld>
            <a:endParaRPr lang="vi-VN"/>
          </a:p>
        </p:txBody>
      </p:sp>
    </p:spTree>
    <p:extLst>
      <p:ext uri="{BB962C8B-B14F-4D97-AF65-F5344CB8AC3E}">
        <p14:creationId xmlns:p14="http://schemas.microsoft.com/office/powerpoint/2010/main" val="2021460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335FD4-AE9B-43A3-B99A-0DF812895C93}" type="datetimeFigureOut">
              <a:rPr lang="vi-VN" smtClean="0"/>
              <a:t>08/11/2021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7678350-D453-4A22-B917-76104BFD4A81}" type="slidenum">
              <a:rPr lang="vi-VN" smtClean="0"/>
              <a:t>‹#›</a:t>
            </a:fld>
            <a:endParaRPr lang="vi-VN"/>
          </a:p>
        </p:txBody>
      </p:sp>
    </p:spTree>
    <p:extLst>
      <p:ext uri="{BB962C8B-B14F-4D97-AF65-F5344CB8AC3E}">
        <p14:creationId xmlns:p14="http://schemas.microsoft.com/office/powerpoint/2010/main" val="2168996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35FD4-AE9B-43A3-B99A-0DF812895C93}" type="datetimeFigureOut">
              <a:rPr lang="vi-VN" smtClean="0"/>
              <a:t>08/11/2021</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678350-D453-4A22-B917-76104BFD4A81}" type="slidenum">
              <a:rPr lang="vi-VN" smtClean="0"/>
              <a:t>‹#›</a:t>
            </a:fld>
            <a:endParaRPr lang="vi-VN"/>
          </a:p>
        </p:txBody>
      </p:sp>
    </p:spTree>
    <p:extLst>
      <p:ext uri="{BB962C8B-B14F-4D97-AF65-F5344CB8AC3E}">
        <p14:creationId xmlns:p14="http://schemas.microsoft.com/office/powerpoint/2010/main" val="1080937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audio" Target="Biet%20ra%20sao%20ngay%20mai.mp3" TargetMode="Externa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620688"/>
            <a:ext cx="7344816" cy="523220"/>
          </a:xfrm>
          <a:prstGeom prst="rect">
            <a:avLst/>
          </a:prstGeom>
          <a:noFill/>
        </p:spPr>
        <p:txBody>
          <a:bodyPr wrap="square" rtlCol="0">
            <a:spAutoFit/>
          </a:bodyPr>
          <a:lstStyle/>
          <a:p>
            <a:pPr algn="ctr"/>
            <a:r>
              <a:rPr lang="en-US" sz="2800" b="1" smtClean="0">
                <a:solidFill>
                  <a:srgbClr val="FF0000"/>
                </a:solidFill>
                <a:latin typeface="Times New Roman" pitchFamily="18" charset="0"/>
                <a:cs typeface="Times New Roman" pitchFamily="18" charset="0"/>
              </a:rPr>
              <a:t>ÔN TẬP THI GIỮA KÌ I</a:t>
            </a:r>
            <a:endParaRPr lang="vi-VN" sz="28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197282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2895600" y="1295400"/>
            <a:ext cx="3733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vi-VN">
              <a:cs typeface="Arial" charset="0"/>
            </a:endParaRPr>
          </a:p>
        </p:txBody>
      </p:sp>
      <p:sp>
        <p:nvSpPr>
          <p:cNvPr id="9219" name="Rectangle 3"/>
          <p:cNvSpPr>
            <a:spLocks noChangeArrowheads="1"/>
          </p:cNvSpPr>
          <p:nvPr/>
        </p:nvSpPr>
        <p:spPr bwMode="auto">
          <a:xfrm>
            <a:off x="4724400" y="64008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vi-VN"/>
          </a:p>
        </p:txBody>
      </p:sp>
      <p:sp>
        <p:nvSpPr>
          <p:cNvPr id="9220" name="Rectangle 4"/>
          <p:cNvSpPr>
            <a:spLocks noChangeArrowheads="1"/>
          </p:cNvSpPr>
          <p:nvPr/>
        </p:nvSpPr>
        <p:spPr bwMode="auto">
          <a:xfrm>
            <a:off x="3810000" y="61722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vi-VN"/>
          </a:p>
        </p:txBody>
      </p:sp>
      <p:pic>
        <p:nvPicPr>
          <p:cNvPr id="9221" name="Picture 5" descr="BA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5677694" y="3391694"/>
            <a:ext cx="6858000" cy="7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 descr="BA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3391693" y="3391693"/>
            <a:ext cx="6858000" cy="7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7" descr="BA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10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8" descr="BA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807200"/>
            <a:ext cx="9144000" cy="10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3" name="Biet ra sao ngay mai.mp3">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6858000" y="5486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10" descr="Bouque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2457122">
            <a:off x="7115175" y="4419600"/>
            <a:ext cx="20288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00" name="Text Box 16"/>
          <p:cNvSpPr txBox="1">
            <a:spLocks noChangeArrowheads="1"/>
          </p:cNvSpPr>
          <p:nvPr/>
        </p:nvSpPr>
        <p:spPr bwMode="auto">
          <a:xfrm>
            <a:off x="683568" y="228600"/>
            <a:ext cx="770485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ja-JP" sz="2800" b="1" smtClean="0">
                <a:solidFill>
                  <a:srgbClr val="FF0000"/>
                </a:solidFill>
                <a:latin typeface=".VnTime" pitchFamily="34" charset="0"/>
                <a:ea typeface="ＭＳ Ｐゴシック" pitchFamily="50" charset="-128"/>
              </a:rPr>
              <a:t>BT1: Tãm </a:t>
            </a:r>
            <a:r>
              <a:rPr lang="en-US" altLang="ja-JP" sz="2800" b="1">
                <a:solidFill>
                  <a:srgbClr val="FF0000"/>
                </a:solidFill>
                <a:latin typeface=".VnTime" pitchFamily="34" charset="0"/>
                <a:ea typeface="ＭＳ Ｐゴシック" pitchFamily="50" charset="-128"/>
              </a:rPr>
              <a:t>t¾t ®o¹n </a:t>
            </a:r>
            <a:r>
              <a:rPr lang="en-US" altLang="ja-JP" sz="2800" b="1" smtClean="0">
                <a:solidFill>
                  <a:srgbClr val="FF0000"/>
                </a:solidFill>
                <a:latin typeface=".VnTime" pitchFamily="34" charset="0"/>
                <a:ea typeface="ＭＳ Ｐゴシック" pitchFamily="50" charset="-128"/>
              </a:rPr>
              <a:t>trÝch: Tức nước vỡ bờ</a:t>
            </a:r>
            <a:endParaRPr lang="en-US" altLang="ja-JP" sz="2800" b="1">
              <a:solidFill>
                <a:srgbClr val="FF0000"/>
              </a:solidFill>
              <a:latin typeface=".VnTime" pitchFamily="34" charset="0"/>
              <a:ea typeface="ＭＳ Ｐゴシック" pitchFamily="50" charset="-128"/>
            </a:endParaRPr>
          </a:p>
        </p:txBody>
      </p:sp>
      <p:sp>
        <p:nvSpPr>
          <p:cNvPr id="16401" name="Text Box 17"/>
          <p:cNvSpPr txBox="1">
            <a:spLocks noChangeArrowheads="1"/>
          </p:cNvSpPr>
          <p:nvPr/>
        </p:nvSpPr>
        <p:spPr bwMode="auto">
          <a:xfrm>
            <a:off x="381000" y="762000"/>
            <a:ext cx="8305800" cy="478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ja-JP" altLang="en-US" sz="2800">
                <a:latin typeface=".VnTime" pitchFamily="34" charset="0"/>
                <a:ea typeface="ＭＳ Ｐゴシック" pitchFamily="50" charset="-128"/>
              </a:rPr>
              <a:t>  </a:t>
            </a:r>
            <a:r>
              <a:rPr lang="en-US" altLang="ja-JP" sz="2800" b="1">
                <a:solidFill>
                  <a:srgbClr val="0000CC"/>
                </a:solidFill>
                <a:latin typeface=".VnTime" pitchFamily="34" charset="0"/>
                <a:ea typeface="ＭＳ Ｐゴシック" pitchFamily="50" charset="-128"/>
              </a:rPr>
              <a:t>ChÞ DËu b</a:t>
            </a:r>
            <a:r>
              <a:rPr lang="en-US" altLang="ja-JP" sz="2800" b="1">
                <a:solidFill>
                  <a:srgbClr val="0000CC"/>
                </a:solidFill>
                <a:latin typeface="Times New Roman" pitchFamily="18" charset="0"/>
                <a:ea typeface="ＭＳ Ｐゴシック" pitchFamily="50" charset="-128"/>
                <a:cs typeface="Times New Roman" pitchFamily="18" charset="0"/>
              </a:rPr>
              <a:t>­ư</a:t>
            </a:r>
            <a:r>
              <a:rPr lang="en-US" altLang="ja-JP" sz="2800" b="1">
                <a:solidFill>
                  <a:srgbClr val="0000CC"/>
                </a:solidFill>
                <a:latin typeface=".VnTime" pitchFamily="34" charset="0"/>
                <a:ea typeface="ＭＳ Ｐゴシック" pitchFamily="50" charset="-128"/>
              </a:rPr>
              <a:t>ng b¸t ch¸o ®Õn bªn chång “ThÇy em h·y cè ngåi dËy hóp Ýt ch¸o cho ®ì xãt ruét”. Anh DËu míi kÒ b¸t ch¸o ®Õn miÖng t</a:t>
            </a:r>
            <a:r>
              <a:rPr lang="en-US" altLang="ja-JP" sz="2800" b="1">
                <a:solidFill>
                  <a:srgbClr val="0000CC"/>
                </a:solidFill>
                <a:latin typeface="Times New Roman" pitchFamily="18" charset="0"/>
                <a:ea typeface="ＭＳ Ｐゴシック" pitchFamily="50" charset="-128"/>
              </a:rPr>
              <a:t>hì </a:t>
            </a:r>
            <a:r>
              <a:rPr lang="en-US" altLang="ja-JP" sz="2800" b="1">
                <a:solidFill>
                  <a:srgbClr val="0000CC"/>
                </a:solidFill>
                <a:latin typeface=".VnTime" pitchFamily="34" charset="0"/>
                <a:ea typeface="ＭＳ Ｐゴシック" pitchFamily="50" charset="-128"/>
              </a:rPr>
              <a:t>cai lÖ vµ ng</a:t>
            </a:r>
            <a:r>
              <a:rPr lang="en-US" altLang="ja-JP" sz="2800" b="1">
                <a:solidFill>
                  <a:srgbClr val="0000CC"/>
                </a:solidFill>
                <a:latin typeface="Times New Roman" pitchFamily="18" charset="0"/>
                <a:ea typeface="ＭＳ Ｐゴシック" pitchFamily="50" charset="-128"/>
              </a:rPr>
              <a:t>­ư</a:t>
            </a:r>
            <a:r>
              <a:rPr lang="en-US" altLang="ja-JP" sz="2800" b="1">
                <a:solidFill>
                  <a:srgbClr val="0000CC"/>
                </a:solidFill>
                <a:latin typeface=".VnTime" pitchFamily="34" charset="0"/>
                <a:ea typeface="ＭＳ Ｐゴシック" pitchFamily="50" charset="-128"/>
              </a:rPr>
              <a:t>­êi nhµ lÝ tr­</a:t>
            </a:r>
            <a:r>
              <a:rPr lang="en-US" altLang="ja-JP" sz="2800" b="1">
                <a:solidFill>
                  <a:srgbClr val="0000CC"/>
                </a:solidFill>
                <a:latin typeface="Times New Roman" pitchFamily="18" charset="0"/>
                <a:ea typeface="ＭＳ Ｐゴシック" pitchFamily="50" charset="-128"/>
              </a:rPr>
              <a:t>­ư</a:t>
            </a:r>
            <a:r>
              <a:rPr lang="en-US" altLang="ja-JP" sz="2800" b="1">
                <a:solidFill>
                  <a:srgbClr val="0000CC"/>
                </a:solidFill>
                <a:latin typeface=".VnTime" pitchFamily="34" charset="0"/>
                <a:ea typeface="ＭＳ Ｐゴシック" pitchFamily="50" charset="-128"/>
              </a:rPr>
              <a:t>ëng Ëp ®Õn thóc s­</a:t>
            </a:r>
            <a:r>
              <a:rPr lang="en-US" altLang="ja-JP" sz="2800" b="1">
                <a:solidFill>
                  <a:srgbClr val="0000CC"/>
                </a:solidFill>
                <a:latin typeface="Times New Roman" pitchFamily="18" charset="0"/>
                <a:ea typeface="ＭＳ Ｐゴシック" pitchFamily="50" charset="-128"/>
              </a:rPr>
              <a:t>­ư</a:t>
            </a:r>
            <a:r>
              <a:rPr lang="en-US" altLang="ja-JP" sz="2800" b="1">
                <a:solidFill>
                  <a:srgbClr val="0000CC"/>
                </a:solidFill>
                <a:latin typeface=".VnTime" pitchFamily="34" charset="0"/>
                <a:ea typeface="ＭＳ Ｐゴシック" pitchFamily="50" charset="-128"/>
              </a:rPr>
              <a:t>u. ChÞ DËu tõ tèn van xin khÊt sè tiÒn s­</a:t>
            </a:r>
            <a:r>
              <a:rPr lang="en-US" altLang="ja-JP" sz="2800" b="1">
                <a:solidFill>
                  <a:srgbClr val="0000CC"/>
                </a:solidFill>
                <a:latin typeface="Times New Roman" pitchFamily="18" charset="0"/>
                <a:ea typeface="ＭＳ Ｐゴシック" pitchFamily="50" charset="-128"/>
              </a:rPr>
              <a:t>­ư</a:t>
            </a:r>
            <a:r>
              <a:rPr lang="en-US" altLang="ja-JP" sz="2800" b="1">
                <a:solidFill>
                  <a:srgbClr val="0000CC"/>
                </a:solidFill>
                <a:latin typeface=".VnTime" pitchFamily="34" charset="0"/>
                <a:ea typeface="ＭＳ Ｐゴシック" pitchFamily="50" charset="-128"/>
              </a:rPr>
              <a:t>u cßn thiÕu. Cai lÖ qu¸t m¾ng chÞ sa s</a:t>
            </a:r>
            <a:r>
              <a:rPr lang="en-US" sz="2800" b="1">
                <a:solidFill>
                  <a:srgbClr val="0000CC"/>
                </a:solidFill>
                <a:latin typeface=".VnTime" pitchFamily="34" charset="0"/>
              </a:rPr>
              <a:t>ả</a:t>
            </a:r>
            <a:r>
              <a:rPr lang="en-US" altLang="ja-JP" sz="2800">
                <a:latin typeface=".VnTime" pitchFamily="34" charset="0"/>
                <a:ea typeface="ＭＳ Ｐゴシック" pitchFamily="50" charset="-128"/>
              </a:rPr>
              <a:t> </a:t>
            </a:r>
            <a:r>
              <a:rPr lang="en-US" altLang="ja-JP" sz="2800" b="1">
                <a:solidFill>
                  <a:srgbClr val="0000CC"/>
                </a:solidFill>
                <a:latin typeface=".VnTime" pitchFamily="34" charset="0"/>
                <a:ea typeface="ＭＳ Ｐゴシック" pitchFamily="50" charset="-128"/>
              </a:rPr>
              <a:t>nh</a:t>
            </a:r>
            <a:r>
              <a:rPr lang="en-US" altLang="ja-JP" sz="2800" b="1">
                <a:solidFill>
                  <a:srgbClr val="0000CC"/>
                </a:solidFill>
                <a:latin typeface="Times New Roman" pitchFamily="18" charset="0"/>
                <a:ea typeface="ＭＳ Ｐゴシック" pitchFamily="50" charset="-128"/>
              </a:rPr>
              <a:t>­ư</a:t>
            </a:r>
            <a:r>
              <a:rPr lang="en-US" altLang="ja-JP" sz="2800" b="1">
                <a:solidFill>
                  <a:srgbClr val="0000CC"/>
                </a:solidFill>
                <a:latin typeface=".VnTime" pitchFamily="34" charset="0"/>
                <a:ea typeface="ＭＳ Ｐゴシック" pitchFamily="50" charset="-128"/>
              </a:rPr>
              <a:t>­ng chÞ vÉn cè chÞu nhÉn nhôc van xin. Cai lÖ kh«ng nghe lêi van xin cña chÞ DËu, h¾n ®¸nh chÞ vµ sÊn ®Õn trãi anh DËu. ChÞ DËu liÒu cù l¹i ®¸nh tªn cai lÖ vµ ng­</a:t>
            </a:r>
            <a:r>
              <a:rPr lang="en-US" altLang="ja-JP" sz="2800" b="1">
                <a:solidFill>
                  <a:srgbClr val="0000CC"/>
                </a:solidFill>
                <a:latin typeface="Times New Roman" pitchFamily="18" charset="0"/>
                <a:ea typeface="ＭＳ Ｐゴシック" pitchFamily="50" charset="-128"/>
              </a:rPr>
              <a:t>­ư</a:t>
            </a:r>
            <a:r>
              <a:rPr lang="en-US" altLang="ja-JP" sz="2800" b="1">
                <a:solidFill>
                  <a:srgbClr val="0000CC"/>
                </a:solidFill>
                <a:latin typeface=".VnTime" pitchFamily="34" charset="0"/>
                <a:ea typeface="ＭＳ Ｐゴシック" pitchFamily="50" charset="-128"/>
              </a:rPr>
              <a:t>êi nhµ lÝ tr­</a:t>
            </a:r>
            <a:r>
              <a:rPr lang="en-US" altLang="ja-JP" sz="2800" b="1">
                <a:solidFill>
                  <a:srgbClr val="0000CC"/>
                </a:solidFill>
                <a:latin typeface="Times New Roman" pitchFamily="18" charset="0"/>
                <a:ea typeface="ＭＳ Ｐゴシック" pitchFamily="50" charset="-128"/>
              </a:rPr>
              <a:t>­ư</a:t>
            </a:r>
            <a:r>
              <a:rPr lang="en-US" altLang="ja-JP" sz="2800" b="1">
                <a:solidFill>
                  <a:srgbClr val="0000CC"/>
                </a:solidFill>
                <a:latin typeface=".VnTime" pitchFamily="34" charset="0"/>
                <a:ea typeface="ＭＳ Ｐゴシック" pitchFamily="50" charset="-128"/>
              </a:rPr>
              <a:t>ëng víi c¬n giËn kh«ng ngu«i “Thµ ngåi tï. đÓ cho chóng lµm tinh lµm téi m·i thÕ, t«i kh«ng chÞu ®</a:t>
            </a:r>
            <a:r>
              <a:rPr lang="en-US" altLang="ja-JP" sz="2800" b="1">
                <a:solidFill>
                  <a:srgbClr val="0000CC"/>
                </a:solidFill>
                <a:latin typeface="Times New Roman" pitchFamily="18" charset="0"/>
                <a:ea typeface="ＭＳ Ｐゴシック" pitchFamily="50" charset="-128"/>
              </a:rPr>
              <a:t>­ư</a:t>
            </a:r>
            <a:r>
              <a:rPr lang="en-US" altLang="ja-JP" sz="2800" b="1">
                <a:solidFill>
                  <a:srgbClr val="0000CC"/>
                </a:solidFill>
                <a:latin typeface=".VnTime" pitchFamily="34" charset="0"/>
                <a:ea typeface="ＭＳ Ｐゴシック" pitchFamily="50" charset="-128"/>
              </a:rPr>
              <a:t>­îc…”</a:t>
            </a:r>
            <a:r>
              <a:rPr lang="en-US" altLang="ja-JP" sz="2800">
                <a:solidFill>
                  <a:srgbClr val="CC3300"/>
                </a:solidFill>
                <a:latin typeface=".VnTime" pitchFamily="34" charset="0"/>
                <a:ea typeface="ＭＳ Ｐゴシック" pitchFamily="50" charset="-128"/>
              </a:rPr>
              <a:t>  </a:t>
            </a:r>
          </a:p>
        </p:txBody>
      </p:sp>
    </p:spTree>
    <p:extLst>
      <p:ext uri="{BB962C8B-B14F-4D97-AF65-F5344CB8AC3E}">
        <p14:creationId xmlns:p14="http://schemas.microsoft.com/office/powerpoint/2010/main" val="20195172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16393"/>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6400"/>
                                        </p:tgtEl>
                                        <p:attrNameLst>
                                          <p:attrName>style.visibility</p:attrName>
                                        </p:attrNameLst>
                                      </p:cBhvr>
                                      <p:to>
                                        <p:strVal val="visible"/>
                                      </p:to>
                                    </p:set>
                                    <p:anim calcmode="lin" valueType="num">
                                      <p:cBhvr additive="base">
                                        <p:cTn id="11" dur="500" fill="hold"/>
                                        <p:tgtEl>
                                          <p:spTgt spid="16400"/>
                                        </p:tgtEl>
                                        <p:attrNameLst>
                                          <p:attrName>ppt_x</p:attrName>
                                        </p:attrNameLst>
                                      </p:cBhvr>
                                      <p:tavLst>
                                        <p:tav tm="0">
                                          <p:val>
                                            <p:strVal val="#ppt_x"/>
                                          </p:val>
                                        </p:tav>
                                        <p:tav tm="100000">
                                          <p:val>
                                            <p:strVal val="#ppt_x"/>
                                          </p:val>
                                        </p:tav>
                                      </p:tavLst>
                                    </p:anim>
                                    <p:anim calcmode="lin" valueType="num">
                                      <p:cBhvr additive="base">
                                        <p:cTn id="12" dur="500" fill="hold"/>
                                        <p:tgtEl>
                                          <p:spTgt spid="16400"/>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6401"/>
                                        </p:tgtEl>
                                        <p:attrNameLst>
                                          <p:attrName>style.visibility</p:attrName>
                                        </p:attrNameLst>
                                      </p:cBhvr>
                                      <p:to>
                                        <p:strVal val="visible"/>
                                      </p:to>
                                    </p:set>
                                    <p:animEffect transition="in" filter="diamond(in)">
                                      <p:cBhvr>
                                        <p:cTn id="17" dur="2000"/>
                                        <p:tgtEl>
                                          <p:spTgt spid="16401"/>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18" fill="hold" display="0">
                  <p:stCondLst>
                    <p:cond delay="indefinite"/>
                  </p:stCondLst>
                  <p:endCondLst>
                    <p:cond evt="onPrev" delay="0">
                      <p:tgtEl>
                        <p:sldTgt/>
                      </p:tgtEl>
                    </p:cond>
                    <p:cond evt="onStopAudio" delay="0">
                      <p:tgtEl>
                        <p:sldTgt/>
                      </p:tgtEl>
                    </p:cond>
                  </p:endCondLst>
                </p:cTn>
                <p:tgtEl>
                  <p:spTgt spid="16393"/>
                </p:tgtEl>
              </p:cMediaNode>
            </p:audio>
          </p:childTnLst>
        </p:cTn>
      </p:par>
    </p:tnLst>
    <p:bldLst>
      <p:bldP spid="16400" grpId="0"/>
      <p:bldP spid="1640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260648"/>
            <a:ext cx="8784976" cy="6370975"/>
          </a:xfrm>
          <a:prstGeom prst="rect">
            <a:avLst/>
          </a:prstGeom>
          <a:noFill/>
        </p:spPr>
        <p:txBody>
          <a:bodyPr wrap="square" rtlCol="0">
            <a:spAutoFit/>
          </a:bodyPr>
          <a:lstStyle/>
          <a:p>
            <a:r>
              <a:rPr lang="pt-BR" sz="2400" smtClean="0">
                <a:latin typeface="Times New Roman" pitchFamily="18" charset="0"/>
                <a:cs typeface="Times New Roman" pitchFamily="18" charset="0"/>
              </a:rPr>
              <a:t>BT 2: Bằng </a:t>
            </a:r>
            <a:r>
              <a:rPr lang="pt-BR" sz="2400">
                <a:latin typeface="Times New Roman" pitchFamily="18" charset="0"/>
                <a:cs typeface="Times New Roman" pitchFamily="18" charset="0"/>
              </a:rPr>
              <a:t>đoạn văn theo cách lập luận song hành, hãy tóm tắt văn bản “Lão Hạc</a:t>
            </a:r>
            <a:r>
              <a:rPr lang="pt-BR" sz="2400" smtClean="0">
                <a:latin typeface="Times New Roman" pitchFamily="18" charset="0"/>
                <a:cs typeface="Times New Roman" pitchFamily="18" charset="0"/>
              </a:rPr>
              <a:t>”</a:t>
            </a:r>
          </a:p>
          <a:p>
            <a:endParaRPr lang="pt-BR" sz="2400" smtClean="0">
              <a:latin typeface="Times New Roman" pitchFamily="18" charset="0"/>
              <a:cs typeface="Times New Roman" pitchFamily="18" charset="0"/>
            </a:endParaRPr>
          </a:p>
          <a:p>
            <a:r>
              <a:rPr lang="pt-BR" sz="2400" smtClean="0">
                <a:solidFill>
                  <a:srgbClr val="FF0000"/>
                </a:solidFill>
                <a:latin typeface="Times New Roman" pitchFamily="18" charset="0"/>
                <a:cs typeface="Times New Roman" pitchFamily="18" charset="0"/>
              </a:rPr>
              <a:t>Đảm </a:t>
            </a:r>
            <a:r>
              <a:rPr lang="pt-BR" sz="2400">
                <a:solidFill>
                  <a:srgbClr val="FF0000"/>
                </a:solidFill>
                <a:latin typeface="Times New Roman" pitchFamily="18" charset="0"/>
                <a:cs typeface="Times New Roman" pitchFamily="18" charset="0"/>
              </a:rPr>
              <a:t>bảo các ý sau:</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Lão Hạc có một người con trai, một mảnh vườn và một con chó vàng.</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Con trai lão đi phu đồn điền cao su, lão chỉ còn lại cậu Vàng.</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Vì muốn giữ lại mảnh vườn cho con, lão phải bán con chó.</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Lão mang tiền dành dụm được gửi ông giáo và nhờ ông trông coi mảnh vườn.</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Cuộc sống mỗi ngày một khó khăn, lão kiếm được gì ăn nấy và bị ốm một trận khủng khiếp.</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Lão xin Binh Tư ít bả chó nói là để giết con chó hay đến vườn, làm thịt và rủ Binh Tư cùng uống rượu</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Ông giáo rất buồn khi nghe Binh Tư kể chuyện ấy.</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Lão bỗng nhiên chết – một cái chết thật dữ dội.</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Cả làng không hiểu vì sao lão chết, trừ Binh Tư và ông giáo</a:t>
            </a:r>
            <a:endParaRPr lang="vi-VN" sz="24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735883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1000"/>
                                        <p:tgtEl>
                                          <p:spTgt spid="4">
                                            <p:txEl>
                                              <p:pRg st="2" end="2"/>
                                            </p:txEl>
                                          </p:spTgt>
                                        </p:tgtEl>
                                      </p:cBhvr>
                                    </p:animEffect>
                                    <p:anim calcmode="lin" valueType="num">
                                      <p:cBhvr>
                                        <p:cTn id="1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fade">
                                      <p:cBhvr>
                                        <p:cTn id="18" dur="1000"/>
                                        <p:tgtEl>
                                          <p:spTgt spid="4">
                                            <p:txEl>
                                              <p:pRg st="3" end="3"/>
                                            </p:txEl>
                                          </p:spTgt>
                                        </p:tgtEl>
                                      </p:cBhvr>
                                    </p:animEffect>
                                    <p:anim calcmode="lin" valueType="num">
                                      <p:cBhvr>
                                        <p:cTn id="1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0"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fade">
                                      <p:cBhvr>
                                        <p:cTn id="23" dur="1000"/>
                                        <p:tgtEl>
                                          <p:spTgt spid="4">
                                            <p:txEl>
                                              <p:pRg st="4" end="4"/>
                                            </p:txEl>
                                          </p:spTgt>
                                        </p:tgtEl>
                                      </p:cBhvr>
                                    </p:animEffect>
                                    <p:anim calcmode="lin" valueType="num">
                                      <p:cBhvr>
                                        <p:cTn id="24"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5" dur="1000" fill="hold"/>
                                        <p:tgtEl>
                                          <p:spTgt spid="4">
                                            <p:txEl>
                                              <p:pRg st="4" end="4"/>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fade">
                                      <p:cBhvr>
                                        <p:cTn id="28" dur="1000"/>
                                        <p:tgtEl>
                                          <p:spTgt spid="4">
                                            <p:txEl>
                                              <p:pRg st="5" end="5"/>
                                            </p:txEl>
                                          </p:spTgt>
                                        </p:tgtEl>
                                      </p:cBhvr>
                                    </p:animEffect>
                                    <p:anim calcmode="lin" valueType="num">
                                      <p:cBhvr>
                                        <p:cTn id="29"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fade">
                                      <p:cBhvr>
                                        <p:cTn id="33" dur="1000"/>
                                        <p:tgtEl>
                                          <p:spTgt spid="4">
                                            <p:txEl>
                                              <p:pRg st="6" end="6"/>
                                            </p:txEl>
                                          </p:spTgt>
                                        </p:tgtEl>
                                      </p:cBhvr>
                                    </p:animEffect>
                                    <p:anim calcmode="lin" valueType="num">
                                      <p:cBhvr>
                                        <p:cTn id="34"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6" end="6"/>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4">
                                            <p:txEl>
                                              <p:pRg st="7" end="7"/>
                                            </p:txEl>
                                          </p:spTgt>
                                        </p:tgtEl>
                                        <p:attrNameLst>
                                          <p:attrName>style.visibility</p:attrName>
                                        </p:attrNameLst>
                                      </p:cBhvr>
                                      <p:to>
                                        <p:strVal val="visible"/>
                                      </p:to>
                                    </p:set>
                                    <p:animEffect transition="in" filter="fade">
                                      <p:cBhvr>
                                        <p:cTn id="38" dur="1000"/>
                                        <p:tgtEl>
                                          <p:spTgt spid="4">
                                            <p:txEl>
                                              <p:pRg st="7" end="7"/>
                                            </p:txEl>
                                          </p:spTgt>
                                        </p:tgtEl>
                                      </p:cBhvr>
                                    </p:animEffect>
                                    <p:anim calcmode="lin" valueType="num">
                                      <p:cBhvr>
                                        <p:cTn id="39"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4">
                                            <p:txEl>
                                              <p:pRg st="7" end="7"/>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4">
                                            <p:txEl>
                                              <p:pRg st="8" end="8"/>
                                            </p:txEl>
                                          </p:spTgt>
                                        </p:tgtEl>
                                        <p:attrNameLst>
                                          <p:attrName>style.visibility</p:attrName>
                                        </p:attrNameLst>
                                      </p:cBhvr>
                                      <p:to>
                                        <p:strVal val="visible"/>
                                      </p:to>
                                    </p:set>
                                    <p:animEffect transition="in" filter="fade">
                                      <p:cBhvr>
                                        <p:cTn id="43" dur="1000"/>
                                        <p:tgtEl>
                                          <p:spTgt spid="4">
                                            <p:txEl>
                                              <p:pRg st="8" end="8"/>
                                            </p:txEl>
                                          </p:spTgt>
                                        </p:tgtEl>
                                      </p:cBhvr>
                                    </p:animEffect>
                                    <p:anim calcmode="lin" valueType="num">
                                      <p:cBhvr>
                                        <p:cTn id="44"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45" dur="1000" fill="hold"/>
                                        <p:tgtEl>
                                          <p:spTgt spid="4">
                                            <p:txEl>
                                              <p:pRg st="8" end="8"/>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4">
                                            <p:txEl>
                                              <p:pRg st="9" end="9"/>
                                            </p:txEl>
                                          </p:spTgt>
                                        </p:tgtEl>
                                        <p:attrNameLst>
                                          <p:attrName>style.visibility</p:attrName>
                                        </p:attrNameLst>
                                      </p:cBhvr>
                                      <p:to>
                                        <p:strVal val="visible"/>
                                      </p:to>
                                    </p:set>
                                    <p:animEffect transition="in" filter="fade">
                                      <p:cBhvr>
                                        <p:cTn id="48" dur="1000"/>
                                        <p:tgtEl>
                                          <p:spTgt spid="4">
                                            <p:txEl>
                                              <p:pRg st="9" end="9"/>
                                            </p:txEl>
                                          </p:spTgt>
                                        </p:tgtEl>
                                      </p:cBhvr>
                                    </p:animEffect>
                                    <p:anim calcmode="lin" valueType="num">
                                      <p:cBhvr>
                                        <p:cTn id="49"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50" dur="1000" fill="hold"/>
                                        <p:tgtEl>
                                          <p:spTgt spid="4">
                                            <p:txEl>
                                              <p:pRg st="9" end="9"/>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4">
                                            <p:txEl>
                                              <p:pRg st="10" end="10"/>
                                            </p:txEl>
                                          </p:spTgt>
                                        </p:tgtEl>
                                        <p:attrNameLst>
                                          <p:attrName>style.visibility</p:attrName>
                                        </p:attrNameLst>
                                      </p:cBhvr>
                                      <p:to>
                                        <p:strVal val="visible"/>
                                      </p:to>
                                    </p:set>
                                    <p:animEffect transition="in" filter="fade">
                                      <p:cBhvr>
                                        <p:cTn id="53" dur="1000"/>
                                        <p:tgtEl>
                                          <p:spTgt spid="4">
                                            <p:txEl>
                                              <p:pRg st="10" end="10"/>
                                            </p:txEl>
                                          </p:spTgt>
                                        </p:tgtEl>
                                      </p:cBhvr>
                                    </p:animEffect>
                                    <p:anim calcmode="lin" valueType="num">
                                      <p:cBhvr>
                                        <p:cTn id="54"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55" dur="1000" fill="hold"/>
                                        <p:tgtEl>
                                          <p:spTgt spid="4">
                                            <p:txEl>
                                              <p:pRg st="10" end="10"/>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4">
                                            <p:txEl>
                                              <p:pRg st="11" end="11"/>
                                            </p:txEl>
                                          </p:spTgt>
                                        </p:tgtEl>
                                        <p:attrNameLst>
                                          <p:attrName>style.visibility</p:attrName>
                                        </p:attrNameLst>
                                      </p:cBhvr>
                                      <p:to>
                                        <p:strVal val="visible"/>
                                      </p:to>
                                    </p:set>
                                    <p:animEffect transition="in" filter="fade">
                                      <p:cBhvr>
                                        <p:cTn id="58" dur="1000"/>
                                        <p:tgtEl>
                                          <p:spTgt spid="4">
                                            <p:txEl>
                                              <p:pRg st="11" end="11"/>
                                            </p:txEl>
                                          </p:spTgt>
                                        </p:tgtEl>
                                      </p:cBhvr>
                                    </p:animEffect>
                                    <p:anim calcmode="lin" valueType="num">
                                      <p:cBhvr>
                                        <p:cTn id="59"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60"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04" y="116632"/>
            <a:ext cx="7920880" cy="5262979"/>
          </a:xfrm>
          <a:prstGeom prst="rect">
            <a:avLst/>
          </a:prstGeom>
          <a:noFill/>
        </p:spPr>
        <p:txBody>
          <a:bodyPr wrap="square" rtlCol="0">
            <a:spAutoFit/>
          </a:bodyPr>
          <a:lstStyle/>
          <a:p>
            <a:r>
              <a:rPr lang="vi-VN" sz="2400" b="1">
                <a:latin typeface="+mj-lt"/>
              </a:rPr>
              <a:t>1. Mở bài</a:t>
            </a:r>
            <a:endParaRPr lang="vi-VN" sz="2400">
              <a:latin typeface="+mj-lt"/>
            </a:endParaRPr>
          </a:p>
          <a:p>
            <a:r>
              <a:rPr lang="vi-VN" sz="2400" smtClean="0">
                <a:latin typeface="+mj-lt"/>
              </a:rPr>
              <a:t>- Nhập vai bà hàng xóm kể chuyện</a:t>
            </a:r>
          </a:p>
          <a:p>
            <a:r>
              <a:rPr lang="vi-VN" sz="2400" smtClean="0">
                <a:latin typeface="+mj-lt"/>
              </a:rPr>
              <a:t>- Giới thiệu sự việc</a:t>
            </a:r>
            <a:endParaRPr lang="vi-VN" sz="2400">
              <a:latin typeface="+mj-lt"/>
            </a:endParaRPr>
          </a:p>
          <a:p>
            <a:r>
              <a:rPr lang="vi-VN" sz="2400" b="1">
                <a:latin typeface="+mj-lt"/>
              </a:rPr>
              <a:t>2. Thân bài</a:t>
            </a:r>
            <a:endParaRPr lang="vi-VN" sz="2400">
              <a:latin typeface="+mj-lt"/>
            </a:endParaRPr>
          </a:p>
          <a:p>
            <a:r>
              <a:rPr lang="vi-VN" sz="2400">
                <a:latin typeface="+mj-lt"/>
              </a:rPr>
              <a:t>* Giới thiệu về hoàn cảnh gia đình chị Dậu</a:t>
            </a:r>
          </a:p>
          <a:p>
            <a:r>
              <a:rPr lang="vi-VN" sz="2400">
                <a:latin typeface="+mj-lt"/>
              </a:rPr>
              <a:t>Nhà chị Dậu đông con, lại thêm nghèo đói vì mất mùa. Chị phải bán hết cả gánh khoai, đàn chó con mà chưa đủ tiền nộp sưu cho chồng. Đến cái Tí, đứa con lớn của chị cũng đem bán cho ông bà Nghị Quế.</a:t>
            </a:r>
          </a:p>
          <a:p>
            <a:r>
              <a:rPr lang="vi-VN" sz="2400">
                <a:latin typeface="+mj-lt"/>
              </a:rPr>
              <a:t>* Sang hỏi thăm gia đình chị</a:t>
            </a:r>
          </a:p>
          <a:p>
            <a:r>
              <a:rPr lang="vi-VN" sz="2400">
                <a:latin typeface="+mj-lt"/>
              </a:rPr>
              <a:t>Thấy nhà chị nhịn đói suốt từ hôm qua, tôi mang bát gạo sang để chị nấu cháo.</a:t>
            </a:r>
          </a:p>
          <a:p>
            <a:r>
              <a:rPr lang="vi-VN" sz="2400">
                <a:latin typeface="+mj-lt"/>
              </a:rPr>
              <a:t>Thấy tiếng trống tù và vang lên, tôi vội chạy sang hỏi thăm anh </a:t>
            </a:r>
            <a:r>
              <a:rPr lang="vi-VN" sz="2400" smtClean="0">
                <a:latin typeface="+mj-lt"/>
              </a:rPr>
              <a:t>Dậu</a:t>
            </a:r>
            <a:endParaRPr lang="vi-VN" sz="2400">
              <a:latin typeface="+mj-lt"/>
            </a:endParaRPr>
          </a:p>
        </p:txBody>
      </p:sp>
      <p:sp>
        <p:nvSpPr>
          <p:cNvPr id="2" name="Right Brace 1"/>
          <p:cNvSpPr/>
          <p:nvPr/>
        </p:nvSpPr>
        <p:spPr>
          <a:xfrm>
            <a:off x="7740352" y="1916832"/>
            <a:ext cx="396044" cy="3462779"/>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vi-VN"/>
          </a:p>
        </p:txBody>
      </p:sp>
      <p:sp>
        <p:nvSpPr>
          <p:cNvPr id="3" name="TextBox 2"/>
          <p:cNvSpPr txBox="1"/>
          <p:nvPr/>
        </p:nvSpPr>
        <p:spPr>
          <a:xfrm>
            <a:off x="8244408" y="2060848"/>
            <a:ext cx="792088" cy="2862322"/>
          </a:xfrm>
          <a:prstGeom prst="rect">
            <a:avLst/>
          </a:prstGeom>
          <a:noFill/>
        </p:spPr>
        <p:txBody>
          <a:bodyPr wrap="square" rtlCol="0">
            <a:spAutoFit/>
          </a:bodyPr>
          <a:lstStyle/>
          <a:p>
            <a:r>
              <a:rPr lang="vi-VN" smtClean="0"/>
              <a:t>Ngắn gọn, giới thiệu để đi vào phần sự việc chính</a:t>
            </a:r>
            <a:endParaRPr lang="vi-VN"/>
          </a:p>
        </p:txBody>
      </p:sp>
    </p:spTree>
    <p:extLst>
      <p:ext uri="{BB962C8B-B14F-4D97-AF65-F5344CB8AC3E}">
        <p14:creationId xmlns:p14="http://schemas.microsoft.com/office/powerpoint/2010/main" val="796799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520" y="188640"/>
            <a:ext cx="8892480" cy="6370975"/>
          </a:xfrm>
          <a:prstGeom prst="rect">
            <a:avLst/>
          </a:prstGeom>
          <a:noFill/>
        </p:spPr>
        <p:txBody>
          <a:bodyPr wrap="square" rtlCol="0">
            <a:spAutoFit/>
          </a:bodyPr>
          <a:lstStyle/>
          <a:p>
            <a:r>
              <a:rPr lang="vi-VN" sz="2400" smtClean="0">
                <a:solidFill>
                  <a:srgbClr val="FF0000"/>
                </a:solidFill>
                <a:latin typeface="+mj-lt"/>
              </a:rPr>
              <a:t>* Chứng kiến cảnh bọn cai lệ vào nhà chị Dậu đòi sưu.</a:t>
            </a:r>
          </a:p>
          <a:p>
            <a:r>
              <a:rPr lang="vi-VN" sz="2400" smtClean="0">
                <a:latin typeface="+mj-lt"/>
              </a:rPr>
              <a:t>- Tôi đã nghe thấy tiếng của bọn cai lệ và người nhà lí trưởng đi đòi sưu thuế</a:t>
            </a:r>
          </a:p>
          <a:p>
            <a:r>
              <a:rPr lang="vi-VN" sz="2400" smtClean="0">
                <a:latin typeface="+mj-lt"/>
              </a:rPr>
              <a:t>- Chúng mang roi song, tay thước và dây thừng để đi bắt anh Dậu. Chúng quyết đòi cho bằng được.</a:t>
            </a:r>
          </a:p>
          <a:p>
            <a:r>
              <a:rPr lang="vi-VN" sz="2400" smtClean="0">
                <a:latin typeface="+mj-lt"/>
              </a:rPr>
              <a:t>Mang theo thái độ hung hăng, nào thét, nào mắng.... Tôi nghe thấy mà như xót hết cả ruột gan.</a:t>
            </a:r>
          </a:p>
          <a:p>
            <a:r>
              <a:rPr lang="vi-VN" sz="2400" smtClean="0">
                <a:latin typeface="+mj-lt"/>
              </a:rPr>
              <a:t>- </a:t>
            </a:r>
            <a:r>
              <a:rPr lang="nl-NL" sz="2400" smtClean="0">
                <a:latin typeface="Times New Roman" pitchFamily="18" charset="0"/>
                <a:cs typeface="Times New Roman" pitchFamily="18" charset="0"/>
              </a:rPr>
              <a:t>Chị </a:t>
            </a:r>
            <a:r>
              <a:rPr lang="nl-NL" sz="2400">
                <a:latin typeface="Times New Roman" pitchFamily="18" charset="0"/>
                <a:cs typeface="Times New Roman" pitchFamily="18" charset="0"/>
              </a:rPr>
              <a:t>Dậu cãi lý với cai lệ và người nhà lý trưởng</a:t>
            </a:r>
            <a:r>
              <a:rPr lang="nl-NL" sz="2400" smtClean="0">
                <a:latin typeface="Times New Roman" pitchFamily="18" charset="0"/>
                <a:cs typeface="Times New Roman" pitchFamily="18" charset="0"/>
              </a:rPr>
              <a:t>.</a:t>
            </a:r>
            <a:endParaRPr lang="vi-VN" sz="2400" smtClean="0">
              <a:latin typeface="Times New Roman" pitchFamily="18" charset="0"/>
              <a:cs typeface="Times New Roman" pitchFamily="18" charset="0"/>
            </a:endParaRPr>
          </a:p>
          <a:p>
            <a:r>
              <a:rPr lang="vi-VN" sz="2400" smtClean="0">
                <a:latin typeface="Times New Roman" pitchFamily="18" charset="0"/>
                <a:cs typeface="Times New Roman" pitchFamily="18" charset="0"/>
              </a:rPr>
              <a:t>Khi chúng khăng khăng định trói anh Dậu lại, chị Dậu đã nhảy vào giằng co với chúng quyết liệt lắm. Tôi thấy anh Dậu ở ngoài thì cố gắng can ngăn nhưng không được. Chúng chỉ ở ngoài và thét lên bắt anh chị vào tù.</a:t>
            </a:r>
          </a:p>
          <a:p>
            <a:r>
              <a:rPr lang="nl-NL" sz="2400">
                <a:latin typeface="Times New Roman" pitchFamily="18" charset="0"/>
                <a:cs typeface="Times New Roman" pitchFamily="18" charset="0"/>
              </a:rPr>
              <a:t>Chị Dậu đánh trả cai lệ và người nhà lý trưởng để bảo vệ chồng.</a:t>
            </a:r>
            <a:endParaRPr lang="vi-VN" sz="2400" smtClean="0">
              <a:latin typeface="Times New Roman" pitchFamily="18" charset="0"/>
              <a:cs typeface="Times New Roman" pitchFamily="18" charset="0"/>
            </a:endParaRPr>
          </a:p>
          <a:p>
            <a:r>
              <a:rPr lang="vi-VN" sz="2400" b="1" smtClean="0">
                <a:latin typeface="Times New Roman" pitchFamily="18" charset="0"/>
                <a:cs typeface="Times New Roman" pitchFamily="18" charset="0"/>
              </a:rPr>
              <a:t>3. Kết bài:</a:t>
            </a:r>
            <a:endParaRPr lang="vi-VN" sz="2400" smtClean="0">
              <a:latin typeface="Times New Roman" pitchFamily="18" charset="0"/>
              <a:cs typeface="Times New Roman" pitchFamily="18" charset="0"/>
            </a:endParaRPr>
          </a:p>
          <a:p>
            <a:r>
              <a:rPr lang="nl-NL" sz="2400">
                <a:latin typeface="Times New Roman" pitchFamily="18" charset="0"/>
                <a:cs typeface="Times New Roman" pitchFamily="18" charset="0"/>
              </a:rPr>
              <a:t>-Kết thúc sự việc.</a:t>
            </a:r>
            <a:endParaRPr lang="vi-VN" sz="2400">
              <a:latin typeface="Times New Roman" pitchFamily="18" charset="0"/>
              <a:cs typeface="Times New Roman" pitchFamily="18" charset="0"/>
            </a:endParaRPr>
          </a:p>
          <a:p>
            <a:r>
              <a:rPr lang="vi-VN" sz="2400" smtClean="0">
                <a:latin typeface="Times New Roman" pitchFamily="18" charset="0"/>
                <a:cs typeface="Times New Roman" pitchFamily="18" charset="0"/>
              </a:rPr>
              <a:t>Nêu cảm nghĩ khi chứng kiến sự việc</a:t>
            </a:r>
            <a:endParaRPr lang="vi-VN" sz="2400" smtClean="0">
              <a:latin typeface="+mj-lt"/>
            </a:endParaRPr>
          </a:p>
          <a:p>
            <a:r>
              <a:rPr lang="nl-NL" sz="2400" smtClean="0">
                <a:latin typeface="+mj-lt"/>
              </a:rPr>
              <a:t>(</a:t>
            </a:r>
            <a:r>
              <a:rPr lang="nl-NL" sz="2400">
                <a:solidFill>
                  <a:srgbClr val="FF0000"/>
                </a:solidFill>
                <a:latin typeface="+mj-lt"/>
              </a:rPr>
              <a:t>Chú ý: Trong quá trình kể HS phải đưa yếu tố miêu tả và biểu cảm</a:t>
            </a:r>
            <a:r>
              <a:rPr lang="nl-NL" sz="2400" smtClean="0">
                <a:solidFill>
                  <a:srgbClr val="FF0000"/>
                </a:solidFill>
                <a:latin typeface="+mj-lt"/>
              </a:rPr>
              <a:t>)</a:t>
            </a:r>
            <a:endParaRPr lang="vi-VN" sz="2400">
              <a:solidFill>
                <a:srgbClr val="FF0000"/>
              </a:solidFill>
              <a:latin typeface="+mj-lt"/>
            </a:endParaRPr>
          </a:p>
        </p:txBody>
      </p:sp>
    </p:spTree>
    <p:extLst>
      <p:ext uri="{BB962C8B-B14F-4D97-AF65-F5344CB8AC3E}">
        <p14:creationId xmlns:p14="http://schemas.microsoft.com/office/powerpoint/2010/main" val="10800157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260648"/>
            <a:ext cx="8424936" cy="6186309"/>
          </a:xfrm>
          <a:prstGeom prst="rect">
            <a:avLst/>
          </a:prstGeom>
          <a:noFill/>
        </p:spPr>
        <p:txBody>
          <a:bodyPr wrap="square" rtlCol="0">
            <a:spAutoFit/>
          </a:bodyPr>
          <a:lstStyle/>
          <a:p>
            <a:pPr marL="285750" indent="-285750">
              <a:buFont typeface="Wingdings" pitchFamily="2" charset="2"/>
              <a:buChar char="v"/>
            </a:pPr>
            <a:r>
              <a:rPr lang="en-US" smtClean="0">
                <a:solidFill>
                  <a:srgbClr val="FF0000"/>
                </a:solidFill>
              </a:rPr>
              <a:t>Chỉ </a:t>
            </a:r>
            <a:r>
              <a:rPr lang="en-US">
                <a:solidFill>
                  <a:srgbClr val="FF0000"/>
                </a:solidFill>
              </a:rPr>
              <a:t>ra biện pháp tu từ và nêu tác dụng trong các câu văn sau:</a:t>
            </a:r>
            <a:endParaRPr lang="vi-VN">
              <a:solidFill>
                <a:srgbClr val="FF0000"/>
              </a:solidFill>
            </a:endParaRPr>
          </a:p>
          <a:p>
            <a:r>
              <a:rPr lang="en-US">
                <a:solidFill>
                  <a:srgbClr val="FF0000"/>
                </a:solidFill>
              </a:rPr>
              <a:t>Câu 1: </a:t>
            </a:r>
            <a:r>
              <a:rPr lang="vi-VN">
                <a:solidFill>
                  <a:srgbClr val="FF0000"/>
                </a:solidFill>
              </a:rPr>
              <a:t>“</a:t>
            </a:r>
            <a:r>
              <a:rPr lang="en-US">
                <a:solidFill>
                  <a:srgbClr val="FF0000"/>
                </a:solidFill>
              </a:rPr>
              <a:t>Họ như những con chim con đứng bên bờ tổ, nhìn quãng trời rộng muốn bay nhưng còn ngập ngừng, e sợ</a:t>
            </a:r>
            <a:r>
              <a:rPr lang="vi-VN" smtClean="0">
                <a:solidFill>
                  <a:srgbClr val="FF0000"/>
                </a:solidFill>
              </a:rPr>
              <a:t>”</a:t>
            </a:r>
          </a:p>
          <a:p>
            <a:pPr marL="285750" indent="-285750">
              <a:buFontTx/>
              <a:buChar char="-"/>
            </a:pPr>
            <a:r>
              <a:rPr lang="pt-BR" smtClean="0"/>
              <a:t>Chỉ </a:t>
            </a:r>
            <a:r>
              <a:rPr lang="pt-BR"/>
              <a:t>ra biện pháp tu từ: + Biện pháp so sánh: </a:t>
            </a:r>
            <a:r>
              <a:rPr lang="en-US"/>
              <a:t>Họ như những con chim con đứng bên bờ </a:t>
            </a:r>
            <a:r>
              <a:rPr lang="en-US" smtClean="0"/>
              <a:t>tổ…</a:t>
            </a:r>
          </a:p>
          <a:p>
            <a:r>
              <a:rPr lang="vi-VN" smtClean="0"/>
              <a:t> Đây </a:t>
            </a:r>
            <a:r>
              <a:rPr lang="vi-VN"/>
              <a:t>là hình ảnh độc đáo, mới lạ, thú vị, diễn tả hình ảnh mấy cô cậu học trò sinh động, cụ thể, đó là những đứa trẻ non nớt, ngây thơ, trong sáng nhưng khao khát khám phá bầu trời tri thức rộng lớn, khát khao được đi học</a:t>
            </a:r>
            <a:r>
              <a:rPr lang="vi-VN" smtClean="0"/>
              <a:t>.</a:t>
            </a:r>
          </a:p>
          <a:p>
            <a:r>
              <a:rPr lang="vi-VN" smtClean="0"/>
              <a:t>- Tác </a:t>
            </a:r>
            <a:r>
              <a:rPr lang="vi-VN"/>
              <a:t>dụng: giúp người đọc dễ dành hình dung ra sự rụt rè của các em học sinh mới đồng thời làm cho câu văn thêm giàu hình ảnh và sinh động hơn.</a:t>
            </a:r>
            <a:r>
              <a:rPr lang="vi-VN" b="1"/>
              <a:t> </a:t>
            </a:r>
            <a:endParaRPr lang="vi-VN" b="1" smtClean="0"/>
          </a:p>
          <a:p>
            <a:endParaRPr lang="vi-VN"/>
          </a:p>
          <a:p>
            <a:r>
              <a:rPr lang="en-US">
                <a:solidFill>
                  <a:srgbClr val="FF0000"/>
                </a:solidFill>
              </a:rPr>
              <a:t>Câu 2: “ Giá những cổ tục đã đày đọa mẹ tôi là một vật như hon đá hay cục thủy tinh, đầu mẩu gỗ, tôi quyết vồ ngay lấy mà cắn, mà nhai, mà nghiến cho kì nát vụn mới thôi</a:t>
            </a:r>
            <a:r>
              <a:rPr lang="en-US" smtClean="0">
                <a:solidFill>
                  <a:srgbClr val="FF0000"/>
                </a:solidFill>
              </a:rPr>
              <a:t>”.</a:t>
            </a:r>
          </a:p>
          <a:p>
            <a:endParaRPr lang="vi-VN">
              <a:solidFill>
                <a:srgbClr val="FF0000"/>
              </a:solidFill>
            </a:endParaRPr>
          </a:p>
          <a:p>
            <a:r>
              <a:rPr lang="pt-BR"/>
              <a:t>- Chỉ ra biện pháp tu từ: + Biện pháp so sánh: những cổ tục </a:t>
            </a:r>
            <a:r>
              <a:rPr lang="pt-BR" smtClean="0"/>
              <a:t>là </a:t>
            </a:r>
            <a:r>
              <a:rPr lang="pt-BR"/>
              <a:t>một vật như hòn đá hay cục thủy tinh, đầu mẩu gỗ</a:t>
            </a:r>
            <a:endParaRPr lang="vi-VN"/>
          </a:p>
          <a:p>
            <a:r>
              <a:rPr lang="pt-BR"/>
              <a:t>+Biện pháp liệt kê: vồ, cắn, nhai, nghiến</a:t>
            </a:r>
            <a:endParaRPr lang="vi-VN"/>
          </a:p>
          <a:p>
            <a:r>
              <a:rPr lang="pt-BR"/>
              <a:t> -Tác dụng: Thể hiện lòng căm ghét, sự uất ức, đau xót  trào dâng đến tột độ của chú bé Hồng đối với những cổ tục phong kiến đã đày đọa mẹ Hồng.</a:t>
            </a:r>
            <a:endParaRPr lang="vi-VN"/>
          </a:p>
          <a:p>
            <a:r>
              <a:rPr lang="pt-BR"/>
              <a:t>- Thấy được tình yêu thương mẹ tha thiết và mãnh liệt của chú bé. Trong bất kì hoàn cảnh nào, chú cũng mong muốn được bảo vệ mẹ. Đồng thời làm câu văn hay, sinh động, tăng sức gợi hình, biểu cảm.</a:t>
            </a:r>
            <a:endParaRPr lang="vi-VN"/>
          </a:p>
        </p:txBody>
      </p:sp>
    </p:spTree>
    <p:extLst>
      <p:ext uri="{BB962C8B-B14F-4D97-AF65-F5344CB8AC3E}">
        <p14:creationId xmlns:p14="http://schemas.microsoft.com/office/powerpoint/2010/main" val="411038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fade">
                                      <p:cBhvr>
                                        <p:cTn id="20" dur="1000"/>
                                        <p:tgtEl>
                                          <p:spTgt spid="4">
                                            <p:txEl>
                                              <p:pRg st="2" end="2"/>
                                            </p:txEl>
                                          </p:spTgt>
                                        </p:tgtEl>
                                      </p:cBhvr>
                                    </p:animEffect>
                                    <p:anim calcmode="lin" valueType="num">
                                      <p:cBhvr>
                                        <p:cTn id="21"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1000"/>
                                        <p:tgtEl>
                                          <p:spTgt spid="4">
                                            <p:txEl>
                                              <p:pRg st="3" end="3"/>
                                            </p:txEl>
                                          </p:spTgt>
                                        </p:tgtEl>
                                      </p:cBhvr>
                                    </p:animEffect>
                                    <p:anim calcmode="lin" valueType="num">
                                      <p:cBhvr>
                                        <p:cTn id="2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4">
                                            <p:txEl>
                                              <p:pRg st="4" end="4"/>
                                            </p:txEl>
                                          </p:spTgt>
                                        </p:tgtEl>
                                        <p:attrNameLst>
                                          <p:attrName>style.visibility</p:attrName>
                                        </p:attrNameLst>
                                      </p:cBhvr>
                                      <p:to>
                                        <p:strVal val="visible"/>
                                      </p:to>
                                    </p:set>
                                    <p:animEffect transition="in" filter="fade">
                                      <p:cBhvr>
                                        <p:cTn id="34" dur="1000"/>
                                        <p:tgtEl>
                                          <p:spTgt spid="4">
                                            <p:txEl>
                                              <p:pRg st="4" end="4"/>
                                            </p:txEl>
                                          </p:spTgt>
                                        </p:tgtEl>
                                      </p:cBhvr>
                                    </p:animEffect>
                                    <p:anim calcmode="lin" valueType="num">
                                      <p:cBhvr>
                                        <p:cTn id="35"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Effect transition="in" filter="fade">
                                      <p:cBhvr>
                                        <p:cTn id="41" dur="1000"/>
                                        <p:tgtEl>
                                          <p:spTgt spid="4">
                                            <p:txEl>
                                              <p:pRg st="6" end="6"/>
                                            </p:txEl>
                                          </p:spTgt>
                                        </p:tgtEl>
                                      </p:cBhvr>
                                    </p:animEffect>
                                    <p:anim calcmode="lin" valueType="num">
                                      <p:cBhvr>
                                        <p:cTn id="42"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4">
                                            <p:txEl>
                                              <p:pRg st="8" end="8"/>
                                            </p:txEl>
                                          </p:spTgt>
                                        </p:tgtEl>
                                        <p:attrNameLst>
                                          <p:attrName>style.visibility</p:attrName>
                                        </p:attrNameLst>
                                      </p:cBhvr>
                                      <p:to>
                                        <p:strVal val="visible"/>
                                      </p:to>
                                    </p:set>
                                    <p:animEffect transition="in" filter="fade">
                                      <p:cBhvr>
                                        <p:cTn id="48" dur="1000"/>
                                        <p:tgtEl>
                                          <p:spTgt spid="4">
                                            <p:txEl>
                                              <p:pRg st="8" end="8"/>
                                            </p:txEl>
                                          </p:spTgt>
                                        </p:tgtEl>
                                      </p:cBhvr>
                                    </p:animEffect>
                                    <p:anim calcmode="lin" valueType="num">
                                      <p:cBhvr>
                                        <p:cTn id="49"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0" dur="1000" fill="hold"/>
                                        <p:tgtEl>
                                          <p:spTgt spid="4">
                                            <p:txEl>
                                              <p:pRg st="8" end="8"/>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4">
                                            <p:txEl>
                                              <p:pRg st="9" end="9"/>
                                            </p:txEl>
                                          </p:spTgt>
                                        </p:tgtEl>
                                        <p:attrNameLst>
                                          <p:attrName>style.visibility</p:attrName>
                                        </p:attrNameLst>
                                      </p:cBhvr>
                                      <p:to>
                                        <p:strVal val="visible"/>
                                      </p:to>
                                    </p:set>
                                    <p:animEffect transition="in" filter="fade">
                                      <p:cBhvr>
                                        <p:cTn id="53" dur="1000"/>
                                        <p:tgtEl>
                                          <p:spTgt spid="4">
                                            <p:txEl>
                                              <p:pRg st="9" end="9"/>
                                            </p:txEl>
                                          </p:spTgt>
                                        </p:tgtEl>
                                      </p:cBhvr>
                                    </p:animEffect>
                                    <p:anim calcmode="lin" valueType="num">
                                      <p:cBhvr>
                                        <p:cTn id="54"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55"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4">
                                            <p:txEl>
                                              <p:pRg st="10" end="10"/>
                                            </p:txEl>
                                          </p:spTgt>
                                        </p:tgtEl>
                                        <p:attrNameLst>
                                          <p:attrName>style.visibility</p:attrName>
                                        </p:attrNameLst>
                                      </p:cBhvr>
                                      <p:to>
                                        <p:strVal val="visible"/>
                                      </p:to>
                                    </p:set>
                                    <p:animEffect transition="in" filter="fade">
                                      <p:cBhvr>
                                        <p:cTn id="60" dur="1000"/>
                                        <p:tgtEl>
                                          <p:spTgt spid="4">
                                            <p:txEl>
                                              <p:pRg st="10" end="10"/>
                                            </p:txEl>
                                          </p:spTgt>
                                        </p:tgtEl>
                                      </p:cBhvr>
                                    </p:animEffect>
                                    <p:anim calcmode="lin" valueType="num">
                                      <p:cBhvr>
                                        <p:cTn id="61"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62"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nodeType="clickEffect">
                                  <p:stCondLst>
                                    <p:cond delay="0"/>
                                  </p:stCondLst>
                                  <p:childTnLst>
                                    <p:set>
                                      <p:cBhvr>
                                        <p:cTn id="66" dur="1" fill="hold">
                                          <p:stCondLst>
                                            <p:cond delay="0"/>
                                          </p:stCondLst>
                                        </p:cTn>
                                        <p:tgtEl>
                                          <p:spTgt spid="4">
                                            <p:txEl>
                                              <p:pRg st="11" end="11"/>
                                            </p:txEl>
                                          </p:spTgt>
                                        </p:tgtEl>
                                        <p:attrNameLst>
                                          <p:attrName>style.visibility</p:attrName>
                                        </p:attrNameLst>
                                      </p:cBhvr>
                                      <p:to>
                                        <p:strVal val="visible"/>
                                      </p:to>
                                    </p:set>
                                    <p:animEffect transition="in" filter="fade">
                                      <p:cBhvr>
                                        <p:cTn id="67" dur="1000"/>
                                        <p:tgtEl>
                                          <p:spTgt spid="4">
                                            <p:txEl>
                                              <p:pRg st="11" end="11"/>
                                            </p:txEl>
                                          </p:spTgt>
                                        </p:tgtEl>
                                      </p:cBhvr>
                                    </p:animEffect>
                                    <p:anim calcmode="lin" valueType="num">
                                      <p:cBhvr>
                                        <p:cTn id="68"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69"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930" y="42430"/>
            <a:ext cx="9117070" cy="5170646"/>
          </a:xfrm>
          <a:prstGeom prst="rect">
            <a:avLst/>
          </a:prstGeom>
        </p:spPr>
        <p:txBody>
          <a:bodyPr wrap="square">
            <a:spAutoFit/>
          </a:bodyPr>
          <a:lstStyle/>
          <a:p>
            <a:r>
              <a:rPr lang="pt-BR" i="1"/>
              <a:t> </a:t>
            </a:r>
            <a:r>
              <a:rPr lang="pl-PL" sz="2400" i="1">
                <a:solidFill>
                  <a:srgbClr val="FF0000"/>
                </a:solidFill>
                <a:latin typeface="Times New Roman" pitchFamily="18" charset="0"/>
                <a:cs typeface="Times New Roman" pitchFamily="18" charset="0"/>
              </a:rPr>
              <a:t>“Lão cố làm ra vui vẻ. Nhưng trông lão cười như mếu và đôi mắt lão ầng ậng nước, tôi muốn ôm choàng lấy lão mà òa lên khóc.[...] Mặt lão đột nhiên co rúm lại. Những vết nhăn xô lại với nhau, ép cho nước mắt chảy ra. Cái đầu lão ngoẹo về một bên và cái miệng móm mém của lão mếu như con nít. Lão hu hu khóc…”</a:t>
            </a:r>
            <a:endParaRPr lang="vi-VN" sz="2400">
              <a:solidFill>
                <a:srgbClr val="FF0000"/>
              </a:solidFill>
              <a:latin typeface="Times New Roman" pitchFamily="18" charset="0"/>
              <a:cs typeface="Times New Roman" pitchFamily="18" charset="0"/>
            </a:endParaRPr>
          </a:p>
          <a:p>
            <a:r>
              <a:rPr lang="pl-PL" sz="2400">
                <a:latin typeface="Times New Roman" pitchFamily="18" charset="0"/>
                <a:cs typeface="Times New Roman" pitchFamily="18" charset="0"/>
              </a:rPr>
              <a:t>                                                                                      </a:t>
            </a:r>
            <a:r>
              <a:rPr lang="pl-PL" sz="2400" b="1">
                <a:latin typeface="Times New Roman" pitchFamily="18" charset="0"/>
                <a:cs typeface="Times New Roman" pitchFamily="18" charset="0"/>
              </a:rPr>
              <a:t>( </a:t>
            </a:r>
            <a:r>
              <a:rPr lang="pl-PL" sz="2400">
                <a:latin typeface="Times New Roman" pitchFamily="18" charset="0"/>
                <a:cs typeface="Times New Roman" pitchFamily="18" charset="0"/>
              </a:rPr>
              <a:t> Ngữ văn 8-tập I </a:t>
            </a:r>
            <a:r>
              <a:rPr lang="pl-PL" sz="2400" smtClean="0">
                <a:latin typeface="Times New Roman" pitchFamily="18" charset="0"/>
                <a:cs typeface="Times New Roman" pitchFamily="18" charset="0"/>
              </a:rPr>
              <a:t>)</a:t>
            </a:r>
            <a:endParaRPr lang="en-US" sz="2400" smtClean="0">
              <a:latin typeface="Times New Roman" pitchFamily="18" charset="0"/>
              <a:cs typeface="Times New Roman" pitchFamily="18" charset="0"/>
            </a:endParaRPr>
          </a:p>
          <a:p>
            <a:r>
              <a:rPr lang="pt-BR" sz="2400">
                <a:latin typeface="Times New Roman" pitchFamily="18" charset="0"/>
                <a:cs typeface="Times New Roman" pitchFamily="18" charset="0"/>
              </a:rPr>
              <a:t>Đoạn văn trên trích trong văn bản nào?</a:t>
            </a:r>
            <a:endParaRPr lang="vi-VN" sz="2400">
              <a:latin typeface="Times New Roman" pitchFamily="18" charset="0"/>
              <a:cs typeface="Times New Roman" pitchFamily="18" charset="0"/>
            </a:endParaRPr>
          </a:p>
          <a:p>
            <a:r>
              <a:rPr lang="pt-BR" sz="2400">
                <a:latin typeface="Times New Roman" pitchFamily="18" charset="0"/>
                <a:cs typeface="Times New Roman" pitchFamily="18" charset="0"/>
              </a:rPr>
              <a:t>Tác giả của đoạn trích trên là ai?</a:t>
            </a:r>
            <a:endParaRPr lang="vi-VN" sz="2400">
              <a:latin typeface="Times New Roman" pitchFamily="18" charset="0"/>
              <a:cs typeface="Times New Roman" pitchFamily="18" charset="0"/>
            </a:endParaRPr>
          </a:p>
          <a:p>
            <a:r>
              <a:rPr lang="pt-BR" sz="2400">
                <a:latin typeface="Times New Roman" pitchFamily="18" charset="0"/>
                <a:cs typeface="Times New Roman" pitchFamily="18" charset="0"/>
              </a:rPr>
              <a:t>Tác phẩm có đoạn trích trên thuộc thể loại nào</a:t>
            </a:r>
            <a:r>
              <a:rPr lang="pt-BR" sz="2400" smtClean="0">
                <a:latin typeface="Times New Roman" pitchFamily="18" charset="0"/>
                <a:cs typeface="Times New Roman" pitchFamily="18" charset="0"/>
              </a:rPr>
              <a:t>?</a:t>
            </a:r>
          </a:p>
          <a:p>
            <a:r>
              <a:rPr lang="pt-BR" sz="2400">
                <a:latin typeface="Times New Roman" pitchFamily="18" charset="0"/>
                <a:cs typeface="Times New Roman" pitchFamily="18" charset="0"/>
              </a:rPr>
              <a:t>Phương thức biểu đạt chính của tác phẩm có đoạn đoạn trích trên</a:t>
            </a:r>
            <a:r>
              <a:rPr lang="pt-BR" sz="2400" smtClean="0">
                <a:latin typeface="Times New Roman" pitchFamily="18" charset="0"/>
                <a:cs typeface="Times New Roman" pitchFamily="18" charset="0"/>
              </a:rPr>
              <a:t>?</a:t>
            </a:r>
          </a:p>
          <a:p>
            <a:r>
              <a:rPr lang="pt-BR" sz="2400">
                <a:latin typeface="Times New Roman" pitchFamily="18" charset="0"/>
                <a:cs typeface="Times New Roman" pitchFamily="18" charset="0"/>
              </a:rPr>
              <a:t>Tác phẩm có đoạn trích trên viết vào năm nào?</a:t>
            </a:r>
            <a:endParaRPr lang="pt-BR" sz="2400" smtClean="0">
              <a:latin typeface="Times New Roman" pitchFamily="18" charset="0"/>
              <a:cs typeface="Times New Roman" pitchFamily="18" charset="0"/>
            </a:endParaRPr>
          </a:p>
          <a:p>
            <a:r>
              <a:rPr lang="pt-BR" sz="2400">
                <a:latin typeface="Times New Roman" pitchFamily="18" charset="0"/>
                <a:cs typeface="Times New Roman" pitchFamily="18" charset="0"/>
              </a:rPr>
              <a:t>Nội dung của đoạn trích trên là</a:t>
            </a:r>
            <a:r>
              <a:rPr lang="pt-BR" sz="2400" b="1">
                <a:latin typeface="Times New Roman" pitchFamily="18" charset="0"/>
                <a:cs typeface="Times New Roman" pitchFamily="18" charset="0"/>
              </a:rPr>
              <a:t> </a:t>
            </a:r>
            <a:r>
              <a:rPr lang="pt-BR" sz="2400" b="1" smtClean="0">
                <a:latin typeface="Times New Roman" pitchFamily="18" charset="0"/>
                <a:cs typeface="Times New Roman" pitchFamily="18" charset="0"/>
              </a:rPr>
              <a:t>?</a:t>
            </a:r>
          </a:p>
          <a:p>
            <a:r>
              <a:rPr lang="pt-BR" sz="2400" smtClean="0">
                <a:latin typeface="Times New Roman" pitchFamily="18" charset="0"/>
                <a:cs typeface="Times New Roman" pitchFamily="18" charset="0"/>
              </a:rPr>
              <a:t>Từ: vui vẻ, cười, mếu thuộc trường từ vựng nào? </a:t>
            </a:r>
            <a:endParaRPr lang="vi-VN" sz="2400">
              <a:latin typeface="Times New Roman" pitchFamily="18" charset="0"/>
              <a:cs typeface="Times New Roman" pitchFamily="18" charset="0"/>
            </a:endParaRPr>
          </a:p>
          <a:p>
            <a:endParaRPr lang="vi-VN"/>
          </a:p>
        </p:txBody>
      </p:sp>
    </p:spTree>
    <p:extLst>
      <p:ext uri="{BB962C8B-B14F-4D97-AF65-F5344CB8AC3E}">
        <p14:creationId xmlns:p14="http://schemas.microsoft.com/office/powerpoint/2010/main" val="1415746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fade">
                                      <p:cBhvr>
                                        <p:cTn id="24" dur="1000"/>
                                        <p:tgtEl>
                                          <p:spTgt spid="4">
                                            <p:txEl>
                                              <p:pRg st="3" end="3"/>
                                            </p:txEl>
                                          </p:spTgt>
                                        </p:tgtEl>
                                      </p:cBhvr>
                                    </p:animEffect>
                                    <p:anim calcmode="lin" valueType="num">
                                      <p:cBhvr>
                                        <p:cTn id="2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fade">
                                      <p:cBhvr>
                                        <p:cTn id="29" dur="1000"/>
                                        <p:tgtEl>
                                          <p:spTgt spid="4">
                                            <p:txEl>
                                              <p:pRg st="4" end="4"/>
                                            </p:txEl>
                                          </p:spTgt>
                                        </p:tgtEl>
                                      </p:cBhvr>
                                    </p:animEffect>
                                    <p:anim calcmode="lin" valueType="num">
                                      <p:cBhvr>
                                        <p:cTn id="3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4">
                                            <p:txEl>
                                              <p:pRg st="5" end="5"/>
                                            </p:txEl>
                                          </p:spTgt>
                                        </p:tgtEl>
                                        <p:attrNameLst>
                                          <p:attrName>style.visibility</p:attrName>
                                        </p:attrNameLst>
                                      </p:cBhvr>
                                      <p:to>
                                        <p:strVal val="visible"/>
                                      </p:to>
                                    </p:set>
                                    <p:animEffect transition="in" filter="fade">
                                      <p:cBhvr>
                                        <p:cTn id="34" dur="1000"/>
                                        <p:tgtEl>
                                          <p:spTgt spid="4">
                                            <p:txEl>
                                              <p:pRg st="5" end="5"/>
                                            </p:txEl>
                                          </p:spTgt>
                                        </p:tgtEl>
                                      </p:cBhvr>
                                    </p:animEffect>
                                    <p:anim calcmode="lin" valueType="num">
                                      <p:cBhvr>
                                        <p:cTn id="35"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4">
                                            <p:txEl>
                                              <p:pRg st="6" end="6"/>
                                            </p:txEl>
                                          </p:spTgt>
                                        </p:tgtEl>
                                        <p:attrNameLst>
                                          <p:attrName>style.visibility</p:attrName>
                                        </p:attrNameLst>
                                      </p:cBhvr>
                                      <p:to>
                                        <p:strVal val="visible"/>
                                      </p:to>
                                    </p:set>
                                    <p:animEffect transition="in" filter="fade">
                                      <p:cBhvr>
                                        <p:cTn id="39" dur="1000"/>
                                        <p:tgtEl>
                                          <p:spTgt spid="4">
                                            <p:txEl>
                                              <p:pRg st="6" end="6"/>
                                            </p:txEl>
                                          </p:spTgt>
                                        </p:tgtEl>
                                      </p:cBhvr>
                                    </p:animEffect>
                                    <p:anim calcmode="lin" valueType="num">
                                      <p:cBhvr>
                                        <p:cTn id="40"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4">
                                            <p:txEl>
                                              <p:pRg st="7" end="7"/>
                                            </p:txEl>
                                          </p:spTgt>
                                        </p:tgtEl>
                                        <p:attrNameLst>
                                          <p:attrName>style.visibility</p:attrName>
                                        </p:attrNameLst>
                                      </p:cBhvr>
                                      <p:to>
                                        <p:strVal val="visible"/>
                                      </p:to>
                                    </p:set>
                                    <p:animEffect transition="in" filter="fade">
                                      <p:cBhvr>
                                        <p:cTn id="44" dur="1000"/>
                                        <p:tgtEl>
                                          <p:spTgt spid="4">
                                            <p:txEl>
                                              <p:pRg st="7" end="7"/>
                                            </p:txEl>
                                          </p:spTgt>
                                        </p:tgtEl>
                                      </p:cBhvr>
                                    </p:animEffect>
                                    <p:anim calcmode="lin" valueType="num">
                                      <p:cBhvr>
                                        <p:cTn id="45"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4">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4">
                                            <p:txEl>
                                              <p:pRg st="8" end="8"/>
                                            </p:txEl>
                                          </p:spTgt>
                                        </p:tgtEl>
                                        <p:attrNameLst>
                                          <p:attrName>style.visibility</p:attrName>
                                        </p:attrNameLst>
                                      </p:cBhvr>
                                      <p:to>
                                        <p:strVal val="visible"/>
                                      </p:to>
                                    </p:set>
                                    <p:animEffect transition="in" filter="fade">
                                      <p:cBhvr>
                                        <p:cTn id="49" dur="1000"/>
                                        <p:tgtEl>
                                          <p:spTgt spid="4">
                                            <p:txEl>
                                              <p:pRg st="8" end="8"/>
                                            </p:txEl>
                                          </p:spTgt>
                                        </p:tgtEl>
                                      </p:cBhvr>
                                    </p:animEffect>
                                    <p:anim calcmode="lin" valueType="num">
                                      <p:cBhvr>
                                        <p:cTn id="50"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CFCF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CFCF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TotalTime>
  <Words>937</Words>
  <Application>Microsoft Office PowerPoint</Application>
  <PresentationFormat>On-screen Show (4:3)</PresentationFormat>
  <Paragraphs>58</Paragraphs>
  <Slides>7</Slides>
  <Notes>1</Notes>
  <HiddenSlides>0</HiddenSlides>
  <MMClips>1</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c:creator>
  <cp:lastModifiedBy>A</cp:lastModifiedBy>
  <cp:revision>17</cp:revision>
  <dcterms:created xsi:type="dcterms:W3CDTF">2021-10-27T01:19:09Z</dcterms:created>
  <dcterms:modified xsi:type="dcterms:W3CDTF">2021-11-08T08:22:19Z</dcterms:modified>
</cp:coreProperties>
</file>