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68" r:id="rId3"/>
    <p:sldId id="274" r:id="rId4"/>
    <p:sldId id="275" r:id="rId5"/>
    <p:sldId id="295" r:id="rId6"/>
    <p:sldId id="293" r:id="rId7"/>
    <p:sldId id="270" r:id="rId8"/>
    <p:sldId id="323" r:id="rId9"/>
    <p:sldId id="296" r:id="rId10"/>
    <p:sldId id="297" r:id="rId11"/>
    <p:sldId id="301" r:id="rId12"/>
    <p:sldId id="303" r:id="rId13"/>
    <p:sldId id="261" r:id="rId14"/>
    <p:sldId id="269" r:id="rId15"/>
    <p:sldId id="263" r:id="rId16"/>
    <p:sldId id="264" r:id="rId17"/>
    <p:sldId id="265" r:id="rId18"/>
    <p:sldId id="326" r:id="rId19"/>
    <p:sldId id="324" r:id="rId20"/>
    <p:sldId id="325" r:id="rId21"/>
    <p:sldId id="308" r:id="rId22"/>
    <p:sldId id="310" r:id="rId23"/>
    <p:sldId id="312" r:id="rId24"/>
    <p:sldId id="315" r:id="rId25"/>
    <p:sldId id="304" r:id="rId26"/>
    <p:sldId id="306" r:id="rId27"/>
    <p:sldId id="318" r:id="rId28"/>
    <p:sldId id="319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4" autoAdjust="0"/>
    <p:restoredTop sz="94660"/>
  </p:normalViewPr>
  <p:slideViewPr>
    <p:cSldViewPr>
      <p:cViewPr>
        <p:scale>
          <a:sx n="75" d="100"/>
          <a:sy n="75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3F4E-9102-44EA-A2D6-2D0D58236DD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0975-1CCB-4CEC-AA63-0CE4CFAAE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00975-1CCB-4CEC-AA63-0CE4CFAAE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98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3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1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3470-A7EE-45AB-AEAB-722613E4AB65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F46F-FF76-4275-AE99-711964AB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C:\Users\MyPC\Downloads\Tieng-chuong-het-gio-www_nhacchuongvui_com.mp3" TargetMode="External"/><Relationship Id="rId7" Type="http://schemas.openxmlformats.org/officeDocument/2006/relationships/image" Target="../media/image16.jpeg"/><Relationship Id="rId2" Type="http://schemas.openxmlformats.org/officeDocument/2006/relationships/audio" Target="file:///C:\Users\MyPC\Downloads\Tieng-dong-ho-tich-tac-www_tiengdong_com.mp3" TargetMode="External"/><Relationship Id="rId1" Type="http://schemas.microsoft.com/office/2007/relationships/media" Target="file:///C:\Users\MyPC\Downloads\Tieng-dong-ho-tich-tac-www_tiengdong_com.mp3" TargetMode="Externa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MyPC\Downloads\Tieng-chuong-het-gio-www_nhacchuongvui_com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/C:\Users\MyPC\Downloads\Tieng-chuong-het-gio-www_nhacchuongvui_com.mp3" TargetMode="External"/><Relationship Id="rId7" Type="http://schemas.openxmlformats.org/officeDocument/2006/relationships/image" Target="../media/image17.png"/><Relationship Id="rId2" Type="http://schemas.openxmlformats.org/officeDocument/2006/relationships/audio" Target="file:///C:\Users\MyPC\Downloads\Tieng-dong-ho-tich-tac-www_tiengdong_com.mp3" TargetMode="External"/><Relationship Id="rId1" Type="http://schemas.microsoft.com/office/2007/relationships/media" Target="file:///C:\Users\MyPC\Downloads\Tieng-dong-ho-tich-tac-www_tiengdong_com.mp3" TargetMode="Externa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MyPC\Downloads\Tieng-chuong-het-gio-www_nhacchuongvui_com.mp3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4573191" y="0"/>
            <a:ext cx="440055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171450" y="0"/>
            <a:ext cx="4400550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6500"/>
            <a:ext cx="2474119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"/>
          <p:cNvSpPr txBox="1"/>
          <p:nvPr/>
        </p:nvSpPr>
        <p:spPr>
          <a:xfrm>
            <a:off x="1942334" y="1131042"/>
            <a:ext cx="6030516" cy="101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Khởi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động</a:t>
            </a:r>
            <a:endParaRPr lang="zh-CN" altLang="en-US" sz="6000" b="1" i="1" spc="300" dirty="0">
              <a:solidFill>
                <a:prstClr val="white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7" name="五角星 4"/>
          <p:cNvSpPr/>
          <p:nvPr/>
        </p:nvSpPr>
        <p:spPr>
          <a:xfrm rot="19903756">
            <a:off x="4440142" y="100469"/>
            <a:ext cx="791540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8143859" y="390472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1165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309652" y="-86466"/>
            <a:ext cx="2015470" cy="2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654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/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52399" y="1600200"/>
            <a:ext cx="8839201" cy="5646674"/>
          </a:xfrm>
          <a:prstGeom prst="rect">
            <a:avLst/>
          </a:prstGeom>
          <a:noFill/>
          <a:ln w="9525">
            <a:solidFill>
              <a:srgbClr val="FFC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pt-BR" sz="3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Galilê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Cô-péc-ních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Galilê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ction Button: Help 33">
            <a:hlinkClick r:id="" action="ppaction://noaction" highlightClick="1"/>
          </p:cNvPr>
          <p:cNvSpPr/>
          <p:nvPr/>
        </p:nvSpPr>
        <p:spPr>
          <a:xfrm>
            <a:off x="152399" y="76200"/>
            <a:ext cx="2153893" cy="134721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五角星 4"/>
          <p:cNvSpPr/>
          <p:nvPr/>
        </p:nvSpPr>
        <p:spPr>
          <a:xfrm rot="19903756">
            <a:off x="6879404" y="-2117"/>
            <a:ext cx="1404991" cy="140950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7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1112140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五角星 7"/>
          <p:cNvSpPr/>
          <p:nvPr/>
        </p:nvSpPr>
        <p:spPr>
          <a:xfrm rot="19938392">
            <a:off x="3171456" y="69425"/>
            <a:ext cx="1279005" cy="112099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41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0.01204 C -0.01007 0.01328 -0.01875 0.01667 -0.02865 0.01791 C -0.03871 0.02192 -0.04809 0.02254 -0.05868 0.02378 C -0.15174 0.02192 -0.15347 0.03273 -0.20625 0.01451 C -0.2118 0.00957 -0.21302 0.00556 -0.21805 -0.00155 C -0.22604 -0.01236 -0.23455 -0.02378 -0.24566 -0.0278 C -0.27448 -0.05374 -0.34062 -0.04324 -0.36146 -0.04386 C -0.36996 -0.04664 -0.37865 -0.04787 -0.38733 -0.05065 C -0.39288 -0.0525 -0.39774 -0.05528 -0.4033 -0.05652 C -0.41094 -0.06053 -0.41944 -0.06486 -0.4276 -0.06671 C -0.44028 -0.07536 -0.4533 -0.08215 -0.46701 -0.0874 C -0.47187 -0.08926 -0.47587 -0.09265 -0.48038 -0.09543 C -0.49097 -0.10099 -0.50347 -0.10562 -0.51476 -0.10809 C -0.5408 -0.10686 -0.56597 -0.10562 -0.59184 -0.10655 C -0.60347 -0.11211 -0.61528 -0.11643 -0.62621 -0.12415 C -0.63108 -0.12755 -0.63611 -0.13095 -0.64149 -0.13311 C -0.65191 -0.14145 -0.63958 -0.13249 -0.64983 -0.13743 C -0.65434 -0.14021 -0.65868 -0.14392 -0.66337 -0.1467 C -0.66805 -0.14948 -0.66493 -0.14639 -0.6691 -0.14917 C -0.67691 -0.15411 -0.6849 -0.15936 -0.6934 -0.16276 C -0.70087 -0.16955 -0.7092 -0.17635 -0.71771 -0.18098 C -0.72413 -0.18994 -0.7342 -0.19426 -0.73941 -0.20507 C -0.74062 -0.20754 -0.74201 -0.20939 -0.74271 -0.21186 C -0.7434 -0.21372 -0.74358 -0.21588 -0.74444 -0.21773 C -0.74653 -0.22236 -0.74983 -0.22576 -0.75208 -0.23039 C -0.75694 -0.23997 -0.76094 -0.24583 -0.76701 -0.25417 " pathEditMode="relative" rAng="0" ptsTypes="AAAAAAAAAAAAAAAAAAAAAAAAAA">
                                      <p:cBhvr>
                                        <p:cTn id="17" dur="6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3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tutor2u\Downloads\shutterstock_1762922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4" y="1111250"/>
            <a:ext cx="6417469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83906" y="2200276"/>
            <a:ext cx="33338" cy="2409825"/>
            <a:chOff x="6921179" y="3423643"/>
            <a:chExt cx="45719" cy="1666898"/>
          </a:xfrm>
        </p:grpSpPr>
        <p:sp>
          <p:nvSpPr>
            <p:cNvPr id="25" name="Rectangle 24"/>
            <p:cNvSpPr/>
            <p:nvPr/>
          </p:nvSpPr>
          <p:spPr>
            <a:xfrm>
              <a:off x="6921179" y="3423643"/>
              <a:ext cx="45719" cy="79721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4048">
                <a:defRPr/>
              </a:pPr>
              <a:endParaRPr lang="en-GB" sz="1500">
                <a:solidFill>
                  <a:prstClr val="white"/>
                </a:solidFill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21179" y="4293329"/>
              <a:ext cx="45719" cy="79721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4048">
                <a:defRPr/>
              </a:pPr>
              <a:endParaRPr lang="en-GB" sz="1500">
                <a:solidFill>
                  <a:prstClr val="white"/>
                </a:solidFill>
                <a:sym typeface="Gill Sans" charset="0"/>
              </a:endParaRPr>
            </a:p>
          </p:txBody>
        </p:sp>
      </p:grpSp>
      <p:sp>
        <p:nvSpPr>
          <p:cNvPr id="14340" name="TextBox 26"/>
          <p:cNvSpPr txBox="1">
            <a:spLocks noChangeArrowheads="1"/>
          </p:cNvSpPr>
          <p:nvPr/>
        </p:nvSpPr>
        <p:spPr bwMode="auto">
          <a:xfrm>
            <a:off x="3835004" y="150813"/>
            <a:ext cx="1648501" cy="7158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8404" tIns="19202" rIns="38404" bIns="19202">
            <a:spAutoFit/>
          </a:bodyPr>
          <a:lstStyle>
            <a:lvl1pPr defTabSz="382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FF00"/>
                </a:solidFill>
                <a:latin typeface="Arial" panose="020B0604020202020204" pitchFamily="34" charset="0"/>
                <a:sym typeface="Gill Sans"/>
              </a:rPr>
              <a:t>1 </a:t>
            </a:r>
            <a:r>
              <a:rPr lang="en-GB" altLang="en-US" sz="4400" dirty="0" err="1">
                <a:solidFill>
                  <a:srgbClr val="FFFF00"/>
                </a:solidFill>
                <a:latin typeface="Arial" panose="020B0604020202020204" pitchFamily="34" charset="0"/>
                <a:sym typeface="Gill Sans"/>
              </a:rPr>
              <a:t>phút</a:t>
            </a:r>
            <a:endParaRPr lang="en-US" altLang="en-US" sz="4400" dirty="0">
              <a:solidFill>
                <a:srgbClr val="FFFF00"/>
              </a:solidFill>
              <a:latin typeface="Arial" panose="020B0604020202020204" pitchFamily="34" charset="0"/>
              <a:sym typeface="Gill Sans"/>
            </a:endParaRPr>
          </a:p>
        </p:txBody>
      </p:sp>
      <p:pic>
        <p:nvPicPr>
          <p:cNvPr id="2" name="Tieng-dong-ho-tich-tac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47" y="11112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347" y="224631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78631"/>
      </p:ext>
    </p:extLst>
  </p:cSld>
  <p:clrMapOvr>
    <a:masterClrMapping/>
  </p:clrMapOvr>
  <p:transition>
    <p:sndAc>
      <p:stSnd>
        <p:snd r:embed="rId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0" y="838200"/>
            <a:ext cx="9144000" cy="3046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2200"/>
            <a:ext cx="6705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020"/>
            <a:ext cx="9144000" cy="67209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SGK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6927"/>
            <a:ext cx="9157855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 flipH="1" flipV="1">
            <a:off x="2286000" y="1389817"/>
            <a:ext cx="487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527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266660"/>
            <a:ext cx="4176464" cy="33497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40702"/>
            <a:ext cx="4449886" cy="3613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3429000"/>
            <a:ext cx="4283968" cy="3360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2" y="4520984"/>
            <a:ext cx="5256584" cy="24581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6902" y="4800600"/>
            <a:ext cx="2169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+mj-lt"/>
              </a:rPr>
              <a:t>Em hãy tìm biểu hiện của tôn trọng sự thật trong các bức hình dưới đây?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4427984" y="-123395"/>
            <a:ext cx="3744416" cy="103779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QUAN SÁT TRANH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539552" y="2768637"/>
            <a:ext cx="3600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5" y="3429001"/>
            <a:ext cx="374441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1" y="5750075"/>
            <a:ext cx="331236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B..),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65994"/>
              </p:ext>
            </p:extLst>
          </p:nvPr>
        </p:nvGraphicFramePr>
        <p:xfrm>
          <a:off x="7134657" y="4800600"/>
          <a:ext cx="19954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657" y="4800600"/>
                        <a:ext cx="19954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xấu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85295475"/>
              </p:ext>
            </p:extLst>
          </p:nvPr>
        </p:nvGraphicFramePr>
        <p:xfrm>
          <a:off x="7010400" y="5029200"/>
          <a:ext cx="19954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lip" r:id="rId3" imgW="1999793" imgH="1831543" progId="MS_ClipArt_Gallery.2">
                  <p:embed/>
                </p:oleObj>
              </mc:Choice>
              <mc:Fallback>
                <p:oleObj name="Clip" r:id="rId3" imgW="1999793" imgH="1831543" progId="MS_ClipArt_Gallery.2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029200"/>
                        <a:ext cx="19954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flower[1][1][1]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A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61163"/>
            <a:ext cx="1094509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dirty="0" smtClean="0">
                <a:solidFill>
                  <a:srgbClr val="FF0000"/>
                </a:solidFill>
              </a:rPr>
              <a:t>Ý </a:t>
            </a:r>
            <a:r>
              <a:rPr lang="en-US" dirty="0" err="1" smtClean="0">
                <a:solidFill>
                  <a:srgbClr val="FF0000"/>
                </a:solidFill>
              </a:rPr>
              <a:t>nghĩa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tôn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trọng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thật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đắn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cuộc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tốt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đẹp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Giúp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tâm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thản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bình</a:t>
            </a:r>
            <a:r>
              <a:rPr lang="en-US" dirty="0">
                <a:solidFill>
                  <a:srgbClr val="FF0000"/>
                </a:solidFill>
              </a:rPr>
              <a:t> an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82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29440"/>
              </p:ext>
            </p:extLst>
          </p:nvPr>
        </p:nvGraphicFramePr>
        <p:xfrm>
          <a:off x="0" y="-152400"/>
          <a:ext cx="9144000" cy="730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4745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ngay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Dám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Dũng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giấu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 +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tỏ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trừ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tôn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thật</a:t>
                      </a:r>
                      <a:endParaRPr lang="en-US" sz="2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-&gt;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dối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Hành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vi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dối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manh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thủ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nói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Bao</a:t>
                      </a:r>
                      <a:r>
                        <a:rPr lang="en-US" sz="28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dung </a:t>
                      </a:r>
                      <a:r>
                        <a:rPr lang="en-US" sz="2800" b="1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túng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cho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việc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làm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r>
                        <a:rPr lang="en-US" sz="2800" b="1" kern="12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trái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58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5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1"/>
            <a:ext cx="9220190" cy="68726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1403648" y="915919"/>
            <a:ext cx="597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Truyền tin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30" y="1729983"/>
            <a:ext cx="842493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HS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dậy tại chỗ theo hàng dọc)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 trò phát cho người đầu tiên của mỗi đội 1 mảnh giấy ghi 1 câu nói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đầu tiên nói thầm vào tai người thứ 2, người thứ 2 nói thầm vào tai người thứ 3, lần lượt cho đến hết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cuối cùng của 4 đội lên bảng ghi lại câu nói mình nghe được.</a:t>
            </a:r>
          </a:p>
          <a:p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1284771" y="5996226"/>
            <a:ext cx="5634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 ghi đúng sẽ chiến thắng</a:t>
            </a:r>
            <a:endParaRPr lang="en-US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631913"/>
            <a:ext cx="4219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Nghị luận về trò chơi điện tử, game online lớp 8, 9 hay nhất | VFO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Nghị luận về trò chơi điện tử, game online lớp 8, 9 hay nhất | VFO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4193"/>
            <a:ext cx="4219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337"/>
            <a:ext cx="4572000" cy="34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98690"/>
            <a:ext cx="4419600" cy="31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0800000" flipV="1">
            <a:off x="4648197" y="3698690"/>
            <a:ext cx="1676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Hàng</a:t>
            </a:r>
            <a:r>
              <a:rPr lang="en-US" b="1" dirty="0" smtClean="0">
                <a:solidFill>
                  <a:srgbClr val="FF0000"/>
                </a:solidFill>
              </a:rPr>
              <a:t> FAKE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37" name="Picture 13" descr="Nhan nhản hình ảnh vi phạm luật giao thông ngày khai giảng | Việt Nam Mớ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1" y="3671496"/>
            <a:ext cx="4692650" cy="315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Tổng hợp hình ảnh hài hước kèm câu nói hay vui nhộn bá đạo của thầy cô giáo  khiến học sinh đứng h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38567"/>
            <a:ext cx="4692650" cy="34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1593850" y="685800"/>
            <a:ext cx="5562600" cy="5486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55" y="0"/>
            <a:ext cx="9234055" cy="7010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342900" y="1618611"/>
            <a:ext cx="8229599" cy="383592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a.Khuyên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b.Không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c.Khen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d.Nói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8034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38" y="882179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65994"/>
              </p:ext>
            </p:extLst>
          </p:nvPr>
        </p:nvGraphicFramePr>
        <p:xfrm>
          <a:off x="7134225" y="4800600"/>
          <a:ext cx="19954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4800600"/>
                        <a:ext cx="19954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54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828800" y="381000"/>
            <a:ext cx="63436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-228601" y="0"/>
            <a:ext cx="9296399" cy="2595418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0" y="2743200"/>
            <a:ext cx="9144000" cy="430887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HS (2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HS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ra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phiếu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alt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gian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phút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 </a:t>
            </a:r>
            <a:r>
              <a:rPr lang="en-US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đồng</a:t>
            </a:r>
            <a:r>
              <a:rPr lang="en-US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hồ</a:t>
            </a:r>
            <a:r>
              <a:rPr lang="en-US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đếm</a:t>
            </a:r>
            <a:r>
              <a:rPr lang="en-US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200" i="1" dirty="0" err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ngược</a:t>
            </a:r>
            <a:r>
              <a:rPr lang="en-US" alt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i="1" dirty="0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tutor2u\Downloads\shutterstock_1762922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179513"/>
            <a:ext cx="4343400" cy="51958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4566048" y="2770189"/>
            <a:ext cx="105965" cy="2389187"/>
            <a:chOff x="6921179" y="3423643"/>
            <a:chExt cx="106678" cy="1666898"/>
          </a:xfrm>
        </p:grpSpPr>
        <p:sp>
          <p:nvSpPr>
            <p:cNvPr id="20" name="Rectangle 19"/>
            <p:cNvSpPr/>
            <p:nvPr/>
          </p:nvSpPr>
          <p:spPr>
            <a:xfrm flipH="1">
              <a:off x="6966727" y="3423643"/>
              <a:ext cx="61130" cy="79745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4008">
                <a:defRPr/>
              </a:pPr>
              <a:endParaRPr lang="en-GB" sz="1500">
                <a:solidFill>
                  <a:prstClr val="white"/>
                </a:solidFill>
                <a:sym typeface="Gill Sans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21179" y="4293088"/>
              <a:ext cx="45548" cy="797453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4008">
                <a:defRPr/>
              </a:pPr>
              <a:endParaRPr lang="en-GB" sz="1500">
                <a:solidFill>
                  <a:prstClr val="white"/>
                </a:solidFill>
                <a:sym typeface="Gill Sans" charset="0"/>
              </a:endParaRPr>
            </a:p>
          </p:txBody>
        </p:sp>
      </p:grpSp>
      <p:sp>
        <p:nvSpPr>
          <p:cNvPr id="28676" name="TextBox 21"/>
          <p:cNvSpPr txBox="1">
            <a:spLocks noChangeArrowheads="1"/>
          </p:cNvSpPr>
          <p:nvPr/>
        </p:nvSpPr>
        <p:spPr bwMode="auto">
          <a:xfrm>
            <a:off x="3901679" y="198438"/>
            <a:ext cx="1648491" cy="715887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8399" tIns="19202" rIns="38399" bIns="19202">
            <a:spAutoFit/>
          </a:bodyPr>
          <a:lstStyle>
            <a:lvl1pPr defTabSz="382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825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825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rgbClr val="FFFF00"/>
                </a:solidFill>
                <a:latin typeface="Arial" panose="020B0604020202020204" pitchFamily="34" charset="0"/>
                <a:sym typeface="Gill Sans"/>
              </a:rPr>
              <a:t>2 </a:t>
            </a:r>
            <a:r>
              <a:rPr lang="en-GB" altLang="en-US" sz="4400" dirty="0" err="1">
                <a:solidFill>
                  <a:srgbClr val="FFFF00"/>
                </a:solidFill>
                <a:latin typeface="Arial" panose="020B0604020202020204" pitchFamily="34" charset="0"/>
                <a:sym typeface="Gill Sans"/>
              </a:rPr>
              <a:t>phút</a:t>
            </a:r>
            <a:endParaRPr lang="en-US" altLang="en-US" sz="4400" dirty="0">
              <a:solidFill>
                <a:srgbClr val="FFFF00"/>
              </a:solidFill>
              <a:latin typeface="Arial" panose="020B0604020202020204" pitchFamily="34" charset="0"/>
              <a:sym typeface="Gill Sans"/>
            </a:endParaRPr>
          </a:p>
        </p:txBody>
      </p:sp>
      <p:pic>
        <p:nvPicPr>
          <p:cNvPr id="7" name="Tieng-dong-ho-tich-tac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54" y="1690688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54" y="2541588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-34636" y="-76200"/>
            <a:ext cx="9144000" cy="6685848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04" y="180976"/>
            <a:ext cx="503634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425054" y="1295400"/>
            <a:ext cx="8233767" cy="413856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Vi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34055" cy="70104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2668726"/>
            <a:ext cx="8839199" cy="35999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8034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LUYỆN TẬP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9144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alt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(SGK)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6934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SẮM 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VAI XỬ LÝ TÌNH HUỐNG</a:t>
            </a:r>
          </a:p>
          <a:p>
            <a:pPr marL="0" indent="0">
              <a:buNone/>
              <a:defRPr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1: HS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1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3: HS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41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100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i="1" dirty="0"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 marL="0" indent="0">
              <a:buNone/>
              <a:defRPr/>
            </a:pP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qua: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sz="4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Quad Arrow 5"/>
          <p:cNvSpPr/>
          <p:nvPr/>
        </p:nvSpPr>
        <p:spPr>
          <a:xfrm>
            <a:off x="325582" y="3906982"/>
            <a:ext cx="381000" cy="457200"/>
          </a:xfrm>
          <a:prstGeom prst="quadArrow">
            <a:avLst>
              <a:gd name="adj1" fmla="val 22500"/>
              <a:gd name="adj2" fmla="val 11071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Quad Arrow 9"/>
          <p:cNvSpPr/>
          <p:nvPr/>
        </p:nvSpPr>
        <p:spPr>
          <a:xfrm>
            <a:off x="367146" y="1046018"/>
            <a:ext cx="381000" cy="457200"/>
          </a:xfrm>
          <a:prstGeom prst="quadArrow">
            <a:avLst>
              <a:gd name="adj1" fmla="val 22142"/>
              <a:gd name="adj2" fmla="val 11071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" y="-76200"/>
            <a:ext cx="9144000" cy="104644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04" y="180976"/>
            <a:ext cx="503634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"/>
          <p:cNvSpPr txBox="1">
            <a:spLocks noChangeArrowheads="1"/>
          </p:cNvSpPr>
          <p:nvPr/>
        </p:nvSpPr>
        <p:spPr bwMode="auto">
          <a:xfrm>
            <a:off x="0" y="970240"/>
            <a:ext cx="9143999" cy="708706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SGK)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" y="92580"/>
            <a:ext cx="9144000" cy="1046162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38101" y="914400"/>
            <a:ext cx="9067799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PHÓNG VIÊN NHÍ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1622286"/>
            <a:ext cx="9144000" cy="5321457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1.Hãy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2.Cảm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6553200" y="92580"/>
            <a:ext cx="2552700" cy="12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447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VẬN DỤNG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tin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8" descr="6fc417983c9675ce1b60e983870aeb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228573" cy="23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giấy nhớ đáng yê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14800"/>
            <a:ext cx="4724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704"/>
            <a:ext cx="2676190" cy="266429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219091" y="89250"/>
            <a:ext cx="5184576" cy="4104455"/>
          </a:xfrm>
          <a:prstGeom prst="cloudCallout">
            <a:avLst>
              <a:gd name="adj1" fmla="val -76441"/>
              <a:gd name="adj2" fmla="val 587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Để trở thành người thắng cuộc, các thành viên tham gia trò chơi cần tuân thủ điều gì?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347865" y="3909053"/>
            <a:ext cx="3960440" cy="2547664"/>
          </a:xfrm>
          <a:prstGeom prst="cloudCallout">
            <a:avLst>
              <a:gd name="adj1" fmla="val -103899"/>
              <a:gd name="adj2" fmla="val -275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rút ra bài học gì từ trò chơi?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0132"/>
            <a:ext cx="9753600" cy="7200800"/>
          </a:xfrm>
        </p:spPr>
      </p:pic>
      <p:sp>
        <p:nvSpPr>
          <p:cNvPr id="5" name="Rectangle 4"/>
          <p:cNvSpPr/>
          <p:nvPr/>
        </p:nvSpPr>
        <p:spPr>
          <a:xfrm>
            <a:off x="2133600" y="1905000"/>
            <a:ext cx="5867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  <a:p>
            <a:r>
              <a:rPr lang="vi-VN" sz="2400" b="1" dirty="0" smtClean="0">
                <a:latin typeface="+mj-lt"/>
              </a:rPr>
              <a:t>1</a:t>
            </a:r>
            <a:r>
              <a:rPr lang="vi-VN" sz="2400" b="1" dirty="0">
                <a:latin typeface="+mj-lt"/>
              </a:rPr>
              <a:t>. Để trở thành người thắng cuộc các thành viên tham gia trò chơi cần tuân thủ:</a:t>
            </a:r>
          </a:p>
          <a:p>
            <a:r>
              <a:rPr lang="vi-VN" sz="2400" b="1" dirty="0">
                <a:latin typeface="+mj-lt"/>
              </a:rPr>
              <a:t>+ Cần tập trung</a:t>
            </a:r>
          </a:p>
          <a:p>
            <a:r>
              <a:rPr lang="vi-VN" sz="2400" b="1" dirty="0">
                <a:latin typeface="+mj-lt"/>
              </a:rPr>
              <a:t>+ Chú ý lắng nghe</a:t>
            </a:r>
          </a:p>
          <a:p>
            <a:r>
              <a:rPr lang="vi-VN" sz="2400" b="1" dirty="0">
                <a:latin typeface="+mj-lt"/>
              </a:rPr>
              <a:t>+ Truyền đạt đúng thông tin ban </a:t>
            </a:r>
            <a:r>
              <a:rPr lang="vi-VN" sz="2400" b="1" dirty="0" smtClean="0">
                <a:latin typeface="+mj-lt"/>
              </a:rPr>
              <a:t>đầu</a:t>
            </a:r>
            <a:endParaRPr lang="vi-VN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253203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Em rút ra bài học từ trò chơi này là</a:t>
            </a:r>
            <a:r>
              <a:rPr lang="vi-VN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rò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chơi mang lại niềm vui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hắc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nhở chúng ta cần phải thận trọng, trung thực khi truyền đạt thông tin.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" y="689984"/>
            <a:ext cx="1762176" cy="16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" y="838200"/>
            <a:ext cx="9144000" cy="5632311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10-11: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THẬT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" y="-192088"/>
            <a:ext cx="4467225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5" y="-192088"/>
            <a:ext cx="3874294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35" y="5562600"/>
            <a:ext cx="4105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http://lh5.ggpht.com/_2EIn1YC8mrA/SXkHhzG4YgI/AAAAAAAAQn8/0SwakI4H5p0/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0" y="5562600"/>
            <a:ext cx="4467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0"/>
          <p:cNvSpPr/>
          <p:nvPr/>
        </p:nvSpPr>
        <p:spPr>
          <a:xfrm>
            <a:off x="4573191" y="0"/>
            <a:ext cx="4400550" cy="6858000"/>
          </a:xfrm>
          <a:custGeom>
            <a:avLst/>
            <a:gdLst>
              <a:gd name="connsiteX0" fmla="*/ 2689538 w 6096000"/>
              <a:gd name="connsiteY0" fmla="*/ 0 h 6858000"/>
              <a:gd name="connsiteX1" fmla="*/ 6096000 w 6096000"/>
              <a:gd name="connsiteY1" fmla="*/ 3429000 h 6858000"/>
              <a:gd name="connsiteX2" fmla="*/ 2689538 w 6096000"/>
              <a:gd name="connsiteY2" fmla="*/ 6858000 h 6858000"/>
              <a:gd name="connsiteX3" fmla="*/ 60946 w 6096000"/>
              <a:gd name="connsiteY3" fmla="*/ 5610162 h 6858000"/>
              <a:gd name="connsiteX4" fmla="*/ 0 w 6096000"/>
              <a:gd name="connsiteY4" fmla="*/ 5528120 h 6858000"/>
              <a:gd name="connsiteX5" fmla="*/ 135153 w 6096000"/>
              <a:gd name="connsiteY5" fmla="*/ 5346186 h 6858000"/>
              <a:gd name="connsiteX6" fmla="*/ 716923 w 6096000"/>
              <a:gd name="connsiteY6" fmla="*/ 3429000 h 6858000"/>
              <a:gd name="connsiteX7" fmla="*/ 135153 w 6096000"/>
              <a:gd name="connsiteY7" fmla="*/ 1511814 h 6858000"/>
              <a:gd name="connsiteX8" fmla="*/ 0 w 6096000"/>
              <a:gd name="connsiteY8" fmla="*/ 1329880 h 6858000"/>
              <a:gd name="connsiteX9" fmla="*/ 60946 w 6096000"/>
              <a:gd name="connsiteY9" fmla="*/ 1247838 h 6858000"/>
              <a:gd name="connsiteX10" fmla="*/ 2689538 w 6096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2689538" y="0"/>
                </a:moveTo>
                <a:cubicBezTo>
                  <a:pt x="4570875" y="0"/>
                  <a:pt x="6096000" y="1535216"/>
                  <a:pt x="6096000" y="3429000"/>
                </a:cubicBezTo>
                <a:cubicBezTo>
                  <a:pt x="6096000" y="5322784"/>
                  <a:pt x="4570875" y="6858000"/>
                  <a:pt x="2689538" y="6858000"/>
                </a:cubicBezTo>
                <a:cubicBezTo>
                  <a:pt x="1631286" y="6858000"/>
                  <a:pt x="685742" y="6372248"/>
                  <a:pt x="60946" y="5610162"/>
                </a:cubicBezTo>
                <a:lnTo>
                  <a:pt x="0" y="5528120"/>
                </a:lnTo>
                <a:lnTo>
                  <a:pt x="135153" y="5346186"/>
                </a:lnTo>
                <a:cubicBezTo>
                  <a:pt x="502453" y="4798915"/>
                  <a:pt x="716923" y="4139169"/>
                  <a:pt x="716923" y="3429000"/>
                </a:cubicBezTo>
                <a:cubicBezTo>
                  <a:pt x="716923" y="2718831"/>
                  <a:pt x="502453" y="2059086"/>
                  <a:pt x="135153" y="1511814"/>
                </a:cubicBezTo>
                <a:lnTo>
                  <a:pt x="0" y="1329880"/>
                </a:lnTo>
                <a:lnTo>
                  <a:pt x="60946" y="1247838"/>
                </a:lnTo>
                <a:cubicBezTo>
                  <a:pt x="685742" y="485752"/>
                  <a:pt x="1631286" y="0"/>
                  <a:pt x="2689538" y="0"/>
                </a:cubicBezTo>
                <a:close/>
              </a:path>
            </a:pathLst>
          </a:custGeom>
          <a:solidFill>
            <a:srgbClr val="407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11"/>
          <p:cNvSpPr/>
          <p:nvPr/>
        </p:nvSpPr>
        <p:spPr>
          <a:xfrm>
            <a:off x="171450" y="0"/>
            <a:ext cx="4400550" cy="6858000"/>
          </a:xfrm>
          <a:custGeom>
            <a:avLst/>
            <a:gdLst>
              <a:gd name="connsiteX0" fmla="*/ 3406462 w 6096001"/>
              <a:gd name="connsiteY0" fmla="*/ 0 h 6858000"/>
              <a:gd name="connsiteX1" fmla="*/ 6035054 w 6096001"/>
              <a:gd name="connsiteY1" fmla="*/ 1247838 h 6858000"/>
              <a:gd name="connsiteX2" fmla="*/ 6096001 w 6096001"/>
              <a:gd name="connsiteY2" fmla="*/ 1329880 h 6858000"/>
              <a:gd name="connsiteX3" fmla="*/ 5960847 w 6096001"/>
              <a:gd name="connsiteY3" fmla="*/ 1511814 h 6858000"/>
              <a:gd name="connsiteX4" fmla="*/ 5379077 w 6096001"/>
              <a:gd name="connsiteY4" fmla="*/ 3429000 h 6858000"/>
              <a:gd name="connsiteX5" fmla="*/ 5960847 w 6096001"/>
              <a:gd name="connsiteY5" fmla="*/ 5346186 h 6858000"/>
              <a:gd name="connsiteX6" fmla="*/ 6096001 w 6096001"/>
              <a:gd name="connsiteY6" fmla="*/ 5528120 h 6858000"/>
              <a:gd name="connsiteX7" fmla="*/ 6035054 w 6096001"/>
              <a:gd name="connsiteY7" fmla="*/ 5610162 h 6858000"/>
              <a:gd name="connsiteX8" fmla="*/ 3406462 w 6096001"/>
              <a:gd name="connsiteY8" fmla="*/ 6858000 h 6858000"/>
              <a:gd name="connsiteX9" fmla="*/ 0 w 6096001"/>
              <a:gd name="connsiteY9" fmla="*/ 3429000 h 6858000"/>
              <a:gd name="connsiteX10" fmla="*/ 3406462 w 609600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1" h="6858000">
                <a:moveTo>
                  <a:pt x="3406462" y="0"/>
                </a:moveTo>
                <a:cubicBezTo>
                  <a:pt x="4464714" y="0"/>
                  <a:pt x="5410259" y="485752"/>
                  <a:pt x="6035054" y="1247838"/>
                </a:cubicBezTo>
                <a:lnTo>
                  <a:pt x="6096001" y="1329880"/>
                </a:lnTo>
                <a:lnTo>
                  <a:pt x="5960847" y="1511814"/>
                </a:lnTo>
                <a:cubicBezTo>
                  <a:pt x="5593548" y="2059086"/>
                  <a:pt x="5379077" y="2718831"/>
                  <a:pt x="5379077" y="3429000"/>
                </a:cubicBezTo>
                <a:cubicBezTo>
                  <a:pt x="5379077" y="4139169"/>
                  <a:pt x="5593548" y="4798915"/>
                  <a:pt x="5960847" y="5346186"/>
                </a:cubicBezTo>
                <a:lnTo>
                  <a:pt x="6096001" y="5528120"/>
                </a:lnTo>
                <a:lnTo>
                  <a:pt x="6035054" y="5610162"/>
                </a:lnTo>
                <a:cubicBezTo>
                  <a:pt x="5410259" y="6372248"/>
                  <a:pt x="4464714" y="6858000"/>
                  <a:pt x="3406462" y="6858000"/>
                </a:cubicBezTo>
                <a:cubicBezTo>
                  <a:pt x="1525125" y="6858000"/>
                  <a:pt x="0" y="5322784"/>
                  <a:pt x="0" y="3429000"/>
                </a:cubicBezTo>
                <a:cubicBezTo>
                  <a:pt x="0" y="1535216"/>
                  <a:pt x="1525125" y="0"/>
                  <a:pt x="3406462" y="0"/>
                </a:cubicBezTo>
                <a:close/>
              </a:path>
            </a:pathLst>
          </a:custGeom>
          <a:solidFill>
            <a:srgbClr val="F6C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5780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476500"/>
            <a:ext cx="2474119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14"/>
          <p:cNvSpPr txBox="1"/>
          <p:nvPr/>
        </p:nvSpPr>
        <p:spPr>
          <a:xfrm>
            <a:off x="1942334" y="1131042"/>
            <a:ext cx="6030516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1.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Tôn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trọng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sự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thật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và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biểu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hiện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của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tôn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trọng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sự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6000" b="1" i="1" spc="300" dirty="0" err="1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thật</a:t>
            </a:r>
            <a:r>
              <a:rPr lang="en-US" altLang="zh-CN" sz="6000" b="1" i="1" spc="300" dirty="0" smtClean="0">
                <a:solidFill>
                  <a:prstClr val="white"/>
                </a:solidFill>
                <a:latin typeface="Times New Roman" pitchFamily="18" charset="0"/>
                <a:ea typeface="方正综艺简体" panose="02010601030101010101" pitchFamily="2" charset="-122"/>
                <a:cs typeface="Times New Roman" pitchFamily="18" charset="0"/>
              </a:rPr>
              <a:t>:</a:t>
            </a:r>
            <a:endParaRPr lang="zh-CN" altLang="en-US" sz="6000" b="1" i="1" spc="300" dirty="0">
              <a:solidFill>
                <a:prstClr val="white"/>
              </a:solidFill>
              <a:latin typeface="Times New Roman" pitchFamily="18" charset="0"/>
              <a:ea typeface="方正综艺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7" name="五角星 4"/>
          <p:cNvSpPr/>
          <p:nvPr/>
        </p:nvSpPr>
        <p:spPr>
          <a:xfrm rot="19903756">
            <a:off x="4440142" y="100469"/>
            <a:ext cx="791540" cy="105636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8" name="五角星 5"/>
          <p:cNvSpPr/>
          <p:nvPr/>
        </p:nvSpPr>
        <p:spPr>
          <a:xfrm rot="21380687">
            <a:off x="8143859" y="390472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9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95" y="476728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309652" y="-86466"/>
            <a:ext cx="2015470" cy="25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7705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 TRÁI DẤT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 QUAY!</a:t>
            </a:r>
          </a:p>
          <a:p>
            <a:pPr marL="0" indent="0">
              <a:buNone/>
            </a:pP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Ga-li-lê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(Galile, 1564 – 1642) là nhà toán học, vật lý học, thiên văn học và triết học người I-ta-li-a – người mở đầu cho cuộc cách mạng khoa học hiện đại. Thời ấy, mọi người quan niệm Trái đất đứng yên và là trung tâm của vũ trụ; Mặt trời, Mặt trăng và các vì sao quay xung quanh Trái đất. Trái lại, nhà bác học Cô-péc-ních (Copernicus) đã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phát hiện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và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khẳng định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rằng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u="sng" dirty="0">
                <a:solidFill>
                  <a:srgbClr val="C00000"/>
                </a:solidFill>
                <a:latin typeface="+mj-lt"/>
              </a:rPr>
              <a:t>Mặt trời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mới là trung tâm của vũ trụ, Trái đất và các hành tinh đều quay quanh Mặt trời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, Ga-li-lê đã chứng minh và bảo vệ cho quan điểm của Cô-péc-ních. Tuy nhiên, do phát ngôn trái với những quan điểm phổ biến thời bấy giờ, Ga-li-lê đã bị buộc phải quỳ trước Tòa án La Mã, thề từ bỏ quan điểm của mình và tuyên bố Trái đất không quay. Nhưng sau đó, ông vẫn tuyên bố: “Dù sao Trái đất vẫn quay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!”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02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G. Galilei có nói câu “DÙ SAO... - Hội Thiên Văn Hà Nội - HAS | Face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872"/>
            <a:ext cx="4052456" cy="306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56" y="304799"/>
            <a:ext cx="4253344" cy="3096491"/>
          </a:xfrm>
          <a:prstGeom prst="rect">
            <a:avLst/>
          </a:prstGeom>
        </p:spPr>
      </p:pic>
      <p:pic>
        <p:nvPicPr>
          <p:cNvPr id="7" name="Picture 4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830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4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prstGeom prst="star1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THẢO LUẬN CẶP ĐÔI</a:t>
            </a:r>
          </a:p>
        </p:txBody>
      </p:sp>
    </p:spTree>
    <p:extLst>
      <p:ext uri="{BB962C8B-B14F-4D97-AF65-F5344CB8AC3E}">
        <p14:creationId xmlns:p14="http://schemas.microsoft.com/office/powerpoint/2010/main" val="30607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1672</Words>
  <Application>Microsoft Office PowerPoint</Application>
  <PresentationFormat>On-screen Show (4:3)</PresentationFormat>
  <Paragraphs>165</Paragraphs>
  <Slides>29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thông tin </vt:lpstr>
      <vt:lpstr>PowerPoint Presentation</vt:lpstr>
      <vt:lpstr>THẢO LUẬN CẶP ĐÔI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Ý nghĩa của tôn trọng sự thật: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VẬN DỤNG 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HP</cp:lastModifiedBy>
  <cp:revision>90</cp:revision>
  <dcterms:created xsi:type="dcterms:W3CDTF">2021-08-07T09:51:44Z</dcterms:created>
  <dcterms:modified xsi:type="dcterms:W3CDTF">2021-11-18T01:59:49Z</dcterms:modified>
</cp:coreProperties>
</file>