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65" r:id="rId5"/>
    <p:sldId id="266" r:id="rId6"/>
    <p:sldId id="258" r:id="rId7"/>
    <p:sldId id="267" r:id="rId8"/>
    <p:sldId id="268" r:id="rId9"/>
    <p:sldId id="26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28"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DEEC26-4F41-42D3-9DEC-A46FDDCC9BAE}" type="datetimeFigureOut">
              <a:rPr lang="en-US" smtClean="0"/>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D0415-F8A0-4EB5-9C1B-C530E4CF25A3}" type="slidenum">
              <a:rPr lang="en-US" smtClean="0"/>
              <a:t>‹#›</a:t>
            </a:fld>
            <a:endParaRPr lang="en-US"/>
          </a:p>
        </p:txBody>
      </p:sp>
    </p:spTree>
    <p:extLst>
      <p:ext uri="{BB962C8B-B14F-4D97-AF65-F5344CB8AC3E}">
        <p14:creationId xmlns:p14="http://schemas.microsoft.com/office/powerpoint/2010/main" val="2355276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DEEC26-4F41-42D3-9DEC-A46FDDCC9BAE}" type="datetimeFigureOut">
              <a:rPr lang="en-US" smtClean="0"/>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D0415-F8A0-4EB5-9C1B-C530E4CF25A3}" type="slidenum">
              <a:rPr lang="en-US" smtClean="0"/>
              <a:t>‹#›</a:t>
            </a:fld>
            <a:endParaRPr lang="en-US"/>
          </a:p>
        </p:txBody>
      </p:sp>
    </p:spTree>
    <p:extLst>
      <p:ext uri="{BB962C8B-B14F-4D97-AF65-F5344CB8AC3E}">
        <p14:creationId xmlns:p14="http://schemas.microsoft.com/office/powerpoint/2010/main" val="1036537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DEEC26-4F41-42D3-9DEC-A46FDDCC9BAE}" type="datetimeFigureOut">
              <a:rPr lang="en-US" smtClean="0"/>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D0415-F8A0-4EB5-9C1B-C530E4CF25A3}" type="slidenum">
              <a:rPr lang="en-US" smtClean="0"/>
              <a:t>‹#›</a:t>
            </a:fld>
            <a:endParaRPr lang="en-US"/>
          </a:p>
        </p:txBody>
      </p:sp>
    </p:spTree>
    <p:extLst>
      <p:ext uri="{BB962C8B-B14F-4D97-AF65-F5344CB8AC3E}">
        <p14:creationId xmlns:p14="http://schemas.microsoft.com/office/powerpoint/2010/main" val="2912075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DEEC26-4F41-42D3-9DEC-A46FDDCC9BAE}" type="datetimeFigureOut">
              <a:rPr lang="en-US" smtClean="0"/>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D0415-F8A0-4EB5-9C1B-C530E4CF25A3}" type="slidenum">
              <a:rPr lang="en-US" smtClean="0"/>
              <a:t>‹#›</a:t>
            </a:fld>
            <a:endParaRPr lang="en-US"/>
          </a:p>
        </p:txBody>
      </p:sp>
    </p:spTree>
    <p:extLst>
      <p:ext uri="{BB962C8B-B14F-4D97-AF65-F5344CB8AC3E}">
        <p14:creationId xmlns:p14="http://schemas.microsoft.com/office/powerpoint/2010/main" val="2197841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DEEC26-4F41-42D3-9DEC-A46FDDCC9BAE}" type="datetimeFigureOut">
              <a:rPr lang="en-US" smtClean="0"/>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D0415-F8A0-4EB5-9C1B-C530E4CF25A3}" type="slidenum">
              <a:rPr lang="en-US" smtClean="0"/>
              <a:t>‹#›</a:t>
            </a:fld>
            <a:endParaRPr lang="en-US"/>
          </a:p>
        </p:txBody>
      </p:sp>
    </p:spTree>
    <p:extLst>
      <p:ext uri="{BB962C8B-B14F-4D97-AF65-F5344CB8AC3E}">
        <p14:creationId xmlns:p14="http://schemas.microsoft.com/office/powerpoint/2010/main" val="2783109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9DEEC26-4F41-42D3-9DEC-A46FDDCC9BAE}" type="datetimeFigureOut">
              <a:rPr lang="en-US" smtClean="0"/>
              <a:t>10/26/2021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2D0415-F8A0-4EB5-9C1B-C530E4CF25A3}" type="slidenum">
              <a:rPr lang="en-US" smtClean="0"/>
              <a:t>‹#›</a:t>
            </a:fld>
            <a:endParaRPr lang="en-US"/>
          </a:p>
        </p:txBody>
      </p:sp>
    </p:spTree>
    <p:extLst>
      <p:ext uri="{BB962C8B-B14F-4D97-AF65-F5344CB8AC3E}">
        <p14:creationId xmlns:p14="http://schemas.microsoft.com/office/powerpoint/2010/main" val="3383348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DEEC26-4F41-42D3-9DEC-A46FDDCC9BAE}" type="datetimeFigureOut">
              <a:rPr lang="en-US" smtClean="0"/>
              <a:t>10/26/2021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2D0415-F8A0-4EB5-9C1B-C530E4CF25A3}" type="slidenum">
              <a:rPr lang="en-US" smtClean="0"/>
              <a:t>‹#›</a:t>
            </a:fld>
            <a:endParaRPr lang="en-US"/>
          </a:p>
        </p:txBody>
      </p:sp>
    </p:spTree>
    <p:extLst>
      <p:ext uri="{BB962C8B-B14F-4D97-AF65-F5344CB8AC3E}">
        <p14:creationId xmlns:p14="http://schemas.microsoft.com/office/powerpoint/2010/main" val="2758075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DEEC26-4F41-42D3-9DEC-A46FDDCC9BAE}" type="datetimeFigureOut">
              <a:rPr lang="en-US" smtClean="0"/>
              <a:t>10/26/2021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2D0415-F8A0-4EB5-9C1B-C530E4CF25A3}" type="slidenum">
              <a:rPr lang="en-US" smtClean="0"/>
              <a:t>‹#›</a:t>
            </a:fld>
            <a:endParaRPr lang="en-US"/>
          </a:p>
        </p:txBody>
      </p:sp>
    </p:spTree>
    <p:extLst>
      <p:ext uri="{BB962C8B-B14F-4D97-AF65-F5344CB8AC3E}">
        <p14:creationId xmlns:p14="http://schemas.microsoft.com/office/powerpoint/2010/main" val="4249315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DEEC26-4F41-42D3-9DEC-A46FDDCC9BAE}" type="datetimeFigureOut">
              <a:rPr lang="en-US" smtClean="0"/>
              <a:t>10/26/2021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2D0415-F8A0-4EB5-9C1B-C530E4CF25A3}" type="slidenum">
              <a:rPr lang="en-US" smtClean="0"/>
              <a:t>‹#›</a:t>
            </a:fld>
            <a:endParaRPr lang="en-US"/>
          </a:p>
        </p:txBody>
      </p:sp>
    </p:spTree>
    <p:extLst>
      <p:ext uri="{BB962C8B-B14F-4D97-AF65-F5344CB8AC3E}">
        <p14:creationId xmlns:p14="http://schemas.microsoft.com/office/powerpoint/2010/main" val="632619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DEEC26-4F41-42D3-9DEC-A46FDDCC9BAE}" type="datetimeFigureOut">
              <a:rPr lang="en-US" smtClean="0"/>
              <a:t>10/26/2021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2D0415-F8A0-4EB5-9C1B-C530E4CF25A3}" type="slidenum">
              <a:rPr lang="en-US" smtClean="0"/>
              <a:t>‹#›</a:t>
            </a:fld>
            <a:endParaRPr lang="en-US"/>
          </a:p>
        </p:txBody>
      </p:sp>
    </p:spTree>
    <p:extLst>
      <p:ext uri="{BB962C8B-B14F-4D97-AF65-F5344CB8AC3E}">
        <p14:creationId xmlns:p14="http://schemas.microsoft.com/office/powerpoint/2010/main" val="2925260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DEEC26-4F41-42D3-9DEC-A46FDDCC9BAE}" type="datetimeFigureOut">
              <a:rPr lang="en-US" smtClean="0"/>
              <a:t>10/26/2021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2D0415-F8A0-4EB5-9C1B-C530E4CF25A3}" type="slidenum">
              <a:rPr lang="en-US" smtClean="0"/>
              <a:t>‹#›</a:t>
            </a:fld>
            <a:endParaRPr lang="en-US"/>
          </a:p>
        </p:txBody>
      </p:sp>
    </p:spTree>
    <p:extLst>
      <p:ext uri="{BB962C8B-B14F-4D97-AF65-F5344CB8AC3E}">
        <p14:creationId xmlns:p14="http://schemas.microsoft.com/office/powerpoint/2010/main" val="3131770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DEEC26-4F41-42D3-9DEC-A46FDDCC9BAE}" type="datetimeFigureOut">
              <a:rPr lang="en-US" smtClean="0"/>
              <a:t>10/26/2021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2D0415-F8A0-4EB5-9C1B-C530E4CF25A3}" type="slidenum">
              <a:rPr lang="en-US" smtClean="0"/>
              <a:t>‹#›</a:t>
            </a:fld>
            <a:endParaRPr lang="en-US"/>
          </a:p>
        </p:txBody>
      </p:sp>
    </p:spTree>
    <p:extLst>
      <p:ext uri="{BB962C8B-B14F-4D97-AF65-F5344CB8AC3E}">
        <p14:creationId xmlns:p14="http://schemas.microsoft.com/office/powerpoint/2010/main" val="1717950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1727" y="352639"/>
            <a:ext cx="4495800" cy="707886"/>
          </a:xfrm>
          <a:prstGeom prst="rect">
            <a:avLst/>
          </a:prstGeom>
          <a:noFill/>
        </p:spPr>
        <p:txBody>
          <a:bodyPr wrap="square" rtlCol="0">
            <a:spAutoFit/>
          </a:bodyPr>
          <a:lstStyle/>
          <a:p>
            <a:r>
              <a:rPr lang="en-US" sz="4000" b="1" i="1" u="sng" dirty="0" err="1" smtClean="0">
                <a:latin typeface="Times New Roman" pitchFamily="18" charset="0"/>
                <a:ea typeface="Tahoma" pitchFamily="34" charset="0"/>
                <a:cs typeface="Times New Roman" pitchFamily="18" charset="0"/>
              </a:rPr>
              <a:t>Tập</a:t>
            </a:r>
            <a:r>
              <a:rPr lang="en-US" sz="4000" b="1" i="1" u="sng" dirty="0" smtClean="0">
                <a:latin typeface="Times New Roman" pitchFamily="18" charset="0"/>
                <a:ea typeface="Tahoma" pitchFamily="34" charset="0"/>
                <a:cs typeface="Times New Roman" pitchFamily="18" charset="0"/>
              </a:rPr>
              <a:t> </a:t>
            </a:r>
            <a:r>
              <a:rPr lang="en-US" sz="4000" b="1" i="1" u="sng" dirty="0" err="1" smtClean="0">
                <a:latin typeface="Times New Roman" pitchFamily="18" charset="0"/>
                <a:ea typeface="Tahoma" pitchFamily="34" charset="0"/>
                <a:cs typeface="Times New Roman" pitchFamily="18" charset="0"/>
              </a:rPr>
              <a:t>làm</a:t>
            </a:r>
            <a:r>
              <a:rPr lang="en-US" sz="4000" b="1" i="1" u="sng" dirty="0" smtClean="0">
                <a:latin typeface="Times New Roman" pitchFamily="18" charset="0"/>
                <a:ea typeface="Tahoma" pitchFamily="34" charset="0"/>
                <a:cs typeface="Times New Roman" pitchFamily="18" charset="0"/>
              </a:rPr>
              <a:t> </a:t>
            </a:r>
            <a:r>
              <a:rPr lang="en-US" sz="4000" b="1" i="1" u="sng" dirty="0" err="1" smtClean="0">
                <a:latin typeface="Times New Roman" pitchFamily="18" charset="0"/>
                <a:ea typeface="Tahoma" pitchFamily="34" charset="0"/>
                <a:cs typeface="Times New Roman" pitchFamily="18" charset="0"/>
              </a:rPr>
              <a:t>văn</a:t>
            </a:r>
            <a:r>
              <a:rPr lang="en-US" sz="4000" b="1" i="1" u="sng" dirty="0" smtClean="0">
                <a:latin typeface="Times New Roman" pitchFamily="18" charset="0"/>
                <a:ea typeface="Tahoma" pitchFamily="34" charset="0"/>
                <a:cs typeface="Times New Roman" pitchFamily="18" charset="0"/>
              </a:rPr>
              <a:t> :</a:t>
            </a:r>
            <a:endParaRPr lang="en-US" sz="4000" b="1" i="1" u="sng" dirty="0">
              <a:latin typeface="Times New Roman" pitchFamily="18" charset="0"/>
              <a:ea typeface="Tahoma" pitchFamily="34" charset="0"/>
              <a:cs typeface="Times New Roman" pitchFamily="18" charset="0"/>
            </a:endParaRPr>
          </a:p>
        </p:txBody>
      </p:sp>
      <p:sp>
        <p:nvSpPr>
          <p:cNvPr id="5" name="TextBox 4"/>
          <p:cNvSpPr txBox="1"/>
          <p:nvPr/>
        </p:nvSpPr>
        <p:spPr>
          <a:xfrm>
            <a:off x="311726" y="1406235"/>
            <a:ext cx="8603673" cy="1938992"/>
          </a:xfrm>
          <a:prstGeom prst="rect">
            <a:avLst/>
          </a:prstGeom>
          <a:solidFill>
            <a:schemeClr val="bg1">
              <a:lumMod val="95000"/>
            </a:schemeClr>
          </a:solidFill>
        </p:spPr>
        <p:txBody>
          <a:bodyPr wrap="square" rtlCol="0">
            <a:spAutoFit/>
          </a:bodyPr>
          <a:lstStyle/>
          <a:p>
            <a:pPr algn="ctr"/>
            <a:r>
              <a:rPr lang="en-US" sz="4000" b="1" smtClean="0">
                <a:solidFill>
                  <a:srgbClr val="FF0000"/>
                </a:solidFill>
                <a:latin typeface="Times New Roman" pitchFamily="18" charset="0"/>
                <a:cs typeface="Times New Roman" pitchFamily="18" charset="0"/>
              </a:rPr>
              <a:t>Tiết 30: LẬP </a:t>
            </a:r>
            <a:r>
              <a:rPr lang="en-US" sz="4000" b="1" dirty="0" smtClean="0">
                <a:solidFill>
                  <a:srgbClr val="FF0000"/>
                </a:solidFill>
                <a:latin typeface="Times New Roman" pitchFamily="18" charset="0"/>
                <a:cs typeface="Times New Roman" pitchFamily="18" charset="0"/>
              </a:rPr>
              <a:t>DÀN </a:t>
            </a:r>
            <a:r>
              <a:rPr lang="en-US" sz="4000" b="1" smtClean="0">
                <a:solidFill>
                  <a:srgbClr val="FF0000"/>
                </a:solidFill>
                <a:latin typeface="Times New Roman" pitchFamily="18" charset="0"/>
                <a:cs typeface="Times New Roman" pitchFamily="18" charset="0"/>
              </a:rPr>
              <a:t>Ý </a:t>
            </a:r>
            <a:r>
              <a:rPr lang="en-US" sz="4000" b="1" smtClean="0">
                <a:solidFill>
                  <a:srgbClr val="FF0000"/>
                </a:solidFill>
                <a:latin typeface="Times New Roman" pitchFamily="18" charset="0"/>
                <a:cs typeface="Times New Roman" pitchFamily="18" charset="0"/>
              </a:rPr>
              <a:t>CHO </a:t>
            </a:r>
            <a:r>
              <a:rPr lang="en-US" sz="4000" b="1" dirty="0" smtClean="0">
                <a:solidFill>
                  <a:srgbClr val="FF0000"/>
                </a:solidFill>
                <a:latin typeface="Times New Roman" pitchFamily="18" charset="0"/>
                <a:cs typeface="Times New Roman" pitchFamily="18" charset="0"/>
              </a:rPr>
              <a:t>BÀI VĂN TỰ SỰ KẾT HỢP VỚI MIÊU TẢ VÀ BIỂU CẢM</a:t>
            </a:r>
            <a:endParaRPr lang="en-US" sz="40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9153873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180201"/>
            <a:ext cx="8077200" cy="553998"/>
          </a:xfrm>
          <a:prstGeom prst="rect">
            <a:avLst/>
          </a:prstGeom>
          <a:noFill/>
        </p:spPr>
        <p:txBody>
          <a:bodyPr wrap="square" rtlCol="0">
            <a:spAutoFit/>
          </a:bodyPr>
          <a:lstStyle/>
          <a:p>
            <a:r>
              <a:rPr lang="en-US" sz="3000" b="1" u="sng" dirty="0" smtClean="0">
                <a:solidFill>
                  <a:srgbClr val="FF0000"/>
                </a:solidFill>
                <a:latin typeface="Times New Roman" pitchFamily="18" charset="0"/>
                <a:cs typeface="Times New Roman" pitchFamily="18" charset="0"/>
              </a:rPr>
              <a:t>I, </a:t>
            </a:r>
            <a:r>
              <a:rPr lang="en-US" sz="3000" b="1" u="sng" dirty="0" err="1" smtClean="0">
                <a:solidFill>
                  <a:srgbClr val="FF0000"/>
                </a:solidFill>
                <a:latin typeface="Times New Roman" pitchFamily="18" charset="0"/>
                <a:cs typeface="Times New Roman" pitchFamily="18" charset="0"/>
              </a:rPr>
              <a:t>Dàn</a:t>
            </a:r>
            <a:r>
              <a:rPr lang="en-US" sz="3000" b="1" u="sng" dirty="0" smtClean="0">
                <a:solidFill>
                  <a:srgbClr val="FF0000"/>
                </a:solidFill>
                <a:latin typeface="Times New Roman" pitchFamily="18" charset="0"/>
                <a:cs typeface="Times New Roman" pitchFamily="18" charset="0"/>
              </a:rPr>
              <a:t> ý </a:t>
            </a:r>
            <a:r>
              <a:rPr lang="en-US" sz="3000" b="1" u="sng" dirty="0" err="1" smtClean="0">
                <a:solidFill>
                  <a:srgbClr val="FF0000"/>
                </a:solidFill>
                <a:latin typeface="Times New Roman" pitchFamily="18" charset="0"/>
                <a:cs typeface="Times New Roman" pitchFamily="18" charset="0"/>
              </a:rPr>
              <a:t>của</a:t>
            </a:r>
            <a:r>
              <a:rPr lang="en-US" sz="3000" b="1" u="sng" dirty="0" smtClean="0">
                <a:solidFill>
                  <a:srgbClr val="FF0000"/>
                </a:solidFill>
                <a:latin typeface="Times New Roman" pitchFamily="18" charset="0"/>
                <a:cs typeface="Times New Roman" pitchFamily="18" charset="0"/>
              </a:rPr>
              <a:t> </a:t>
            </a:r>
            <a:r>
              <a:rPr lang="en-US" sz="3000" b="1" u="sng" dirty="0" err="1" smtClean="0">
                <a:solidFill>
                  <a:srgbClr val="FF0000"/>
                </a:solidFill>
                <a:latin typeface="Times New Roman" pitchFamily="18" charset="0"/>
                <a:cs typeface="Times New Roman" pitchFamily="18" charset="0"/>
              </a:rPr>
              <a:t>bài</a:t>
            </a:r>
            <a:r>
              <a:rPr lang="en-US" sz="3000" b="1" u="sng" dirty="0" smtClean="0">
                <a:solidFill>
                  <a:srgbClr val="FF0000"/>
                </a:solidFill>
                <a:latin typeface="Times New Roman" pitchFamily="18" charset="0"/>
                <a:cs typeface="Times New Roman" pitchFamily="18" charset="0"/>
              </a:rPr>
              <a:t> </a:t>
            </a:r>
            <a:r>
              <a:rPr lang="en-US" sz="3000" b="1" u="sng" dirty="0" err="1" smtClean="0">
                <a:solidFill>
                  <a:srgbClr val="FF0000"/>
                </a:solidFill>
                <a:latin typeface="Times New Roman" pitchFamily="18" charset="0"/>
                <a:cs typeface="Times New Roman" pitchFamily="18" charset="0"/>
              </a:rPr>
              <a:t>văn</a:t>
            </a:r>
            <a:r>
              <a:rPr lang="en-US" sz="3000" b="1" u="sng" dirty="0" smtClean="0">
                <a:solidFill>
                  <a:srgbClr val="FF0000"/>
                </a:solidFill>
                <a:latin typeface="Times New Roman" pitchFamily="18" charset="0"/>
                <a:cs typeface="Times New Roman" pitchFamily="18" charset="0"/>
              </a:rPr>
              <a:t> </a:t>
            </a:r>
            <a:r>
              <a:rPr lang="en-US" sz="3000" b="1" u="sng" dirty="0" err="1" smtClean="0">
                <a:solidFill>
                  <a:srgbClr val="FF0000"/>
                </a:solidFill>
                <a:latin typeface="Times New Roman" pitchFamily="18" charset="0"/>
                <a:cs typeface="Times New Roman" pitchFamily="18" charset="0"/>
              </a:rPr>
              <a:t>tự</a:t>
            </a:r>
            <a:r>
              <a:rPr lang="en-US" sz="3000" b="1" u="sng" dirty="0" smtClean="0">
                <a:solidFill>
                  <a:srgbClr val="FF0000"/>
                </a:solidFill>
                <a:latin typeface="Times New Roman" pitchFamily="18" charset="0"/>
                <a:cs typeface="Times New Roman" pitchFamily="18" charset="0"/>
              </a:rPr>
              <a:t> </a:t>
            </a:r>
            <a:r>
              <a:rPr lang="en-US" sz="3000" b="1" u="sng" dirty="0" err="1" smtClean="0">
                <a:solidFill>
                  <a:srgbClr val="FF0000"/>
                </a:solidFill>
                <a:latin typeface="Times New Roman" pitchFamily="18" charset="0"/>
                <a:cs typeface="Times New Roman" pitchFamily="18" charset="0"/>
              </a:rPr>
              <a:t>sự</a:t>
            </a:r>
            <a:endParaRPr lang="en-US" sz="3000" b="1" u="sng" dirty="0">
              <a:solidFill>
                <a:srgbClr val="FF0000"/>
              </a:solidFill>
              <a:latin typeface="Times New Roman" pitchFamily="18" charset="0"/>
              <a:cs typeface="Times New Roman" pitchFamily="18" charset="0"/>
            </a:endParaRPr>
          </a:p>
        </p:txBody>
      </p:sp>
      <p:sp>
        <p:nvSpPr>
          <p:cNvPr id="5" name="TextBox 4"/>
          <p:cNvSpPr txBox="1"/>
          <p:nvPr/>
        </p:nvSpPr>
        <p:spPr>
          <a:xfrm>
            <a:off x="228600" y="834272"/>
            <a:ext cx="5943600" cy="477054"/>
          </a:xfrm>
          <a:prstGeom prst="rect">
            <a:avLst/>
          </a:prstGeom>
          <a:noFill/>
        </p:spPr>
        <p:txBody>
          <a:bodyPr wrap="square" rtlCol="0">
            <a:spAutoFit/>
          </a:bodyPr>
          <a:lstStyle/>
          <a:p>
            <a:r>
              <a:rPr lang="vi-VN" sz="2500" b="1" u="sng" dirty="0">
                <a:solidFill>
                  <a:srgbClr val="FF0000"/>
                </a:solidFill>
                <a:latin typeface="+mj-lt"/>
              </a:rPr>
              <a:t>1. Tìm hiểu </a:t>
            </a:r>
            <a:r>
              <a:rPr lang="en-US" sz="2500" b="1" u="sng" dirty="0" smtClean="0">
                <a:solidFill>
                  <a:srgbClr val="FF0000"/>
                </a:solidFill>
                <a:latin typeface="+mj-lt"/>
              </a:rPr>
              <a:t>d</a:t>
            </a:r>
            <a:r>
              <a:rPr lang="vi-VN" sz="2500" b="1" u="sng" dirty="0" smtClean="0">
                <a:solidFill>
                  <a:srgbClr val="FF0000"/>
                </a:solidFill>
                <a:latin typeface="+mj-lt"/>
              </a:rPr>
              <a:t>àn </a:t>
            </a:r>
            <a:r>
              <a:rPr lang="vi-VN" sz="2500" b="1" u="sng" dirty="0">
                <a:solidFill>
                  <a:srgbClr val="FF0000"/>
                </a:solidFill>
                <a:latin typeface="+mj-lt"/>
              </a:rPr>
              <a:t>ý của bài văn tự sự:</a:t>
            </a:r>
            <a:endParaRPr lang="en-US" sz="2500" u="sng" dirty="0">
              <a:solidFill>
                <a:srgbClr val="FF0000"/>
              </a:solidFill>
              <a:latin typeface="+mj-lt"/>
            </a:endParaRPr>
          </a:p>
        </p:txBody>
      </p:sp>
      <p:sp>
        <p:nvSpPr>
          <p:cNvPr id="6" name="TextBox 5"/>
          <p:cNvSpPr txBox="1"/>
          <p:nvPr/>
        </p:nvSpPr>
        <p:spPr>
          <a:xfrm>
            <a:off x="228600" y="1327252"/>
            <a:ext cx="8534400" cy="477054"/>
          </a:xfrm>
          <a:prstGeom prst="rect">
            <a:avLst/>
          </a:prstGeom>
          <a:noFill/>
        </p:spPr>
        <p:txBody>
          <a:bodyPr wrap="square" rtlCol="0">
            <a:spAutoFit/>
          </a:bodyPr>
          <a:lstStyle/>
          <a:p>
            <a:r>
              <a:rPr lang="en-US" sz="2500" b="1" dirty="0" err="1" smtClean="0">
                <a:latin typeface="Times New Roman" pitchFamily="18" charset="0"/>
                <a:cs typeface="Times New Roman" pitchFamily="18" charset="0"/>
              </a:rPr>
              <a:t>Đọc</a:t>
            </a:r>
            <a:r>
              <a:rPr lang="en-US" sz="2500" b="1" dirty="0" smtClean="0">
                <a:latin typeface="Times New Roman" pitchFamily="18" charset="0"/>
                <a:cs typeface="Times New Roman" pitchFamily="18" charset="0"/>
              </a:rPr>
              <a:t> </a:t>
            </a:r>
            <a:r>
              <a:rPr lang="vi-VN" sz="2500" b="1" dirty="0" smtClean="0">
                <a:latin typeface="Times New Roman" pitchFamily="18" charset="0"/>
                <a:cs typeface="Times New Roman" pitchFamily="18" charset="0"/>
              </a:rPr>
              <a:t>bài </a:t>
            </a:r>
            <a:r>
              <a:rPr lang="vi-VN" sz="2500" b="1" dirty="0">
                <a:latin typeface="Times New Roman" pitchFamily="18" charset="0"/>
                <a:cs typeface="Times New Roman" pitchFamily="18" charset="0"/>
              </a:rPr>
              <a:t>văn: “Món quà sinh nhật</a:t>
            </a:r>
            <a:r>
              <a:rPr lang="vi-VN" sz="2500" b="1" dirty="0" smtClean="0">
                <a:latin typeface="Times New Roman" pitchFamily="18" charset="0"/>
                <a:cs typeface="Times New Roman" pitchFamily="18" charset="0"/>
              </a:rPr>
              <a:t>”</a:t>
            </a:r>
            <a:r>
              <a:rPr lang="en-US" sz="2500" b="1" dirty="0" smtClean="0">
                <a:latin typeface="Times New Roman" pitchFamily="18" charset="0"/>
                <a:cs typeface="Times New Roman" pitchFamily="18" charset="0"/>
              </a:rPr>
              <a:t> (SGK </a:t>
            </a:r>
            <a:r>
              <a:rPr lang="en-US" sz="2500" b="1" dirty="0" err="1" smtClean="0">
                <a:latin typeface="Times New Roman" pitchFamily="18" charset="0"/>
                <a:cs typeface="Times New Roman" pitchFamily="18" charset="0"/>
              </a:rPr>
              <a:t>trang</a:t>
            </a:r>
            <a:r>
              <a:rPr lang="en-US" sz="2500" b="1" dirty="0" smtClean="0">
                <a:latin typeface="Times New Roman" pitchFamily="18" charset="0"/>
                <a:cs typeface="Times New Roman" pitchFamily="18" charset="0"/>
              </a:rPr>
              <a:t> 92, 93, 94)</a:t>
            </a:r>
            <a:endParaRPr lang="en-US" sz="2500" dirty="0">
              <a:latin typeface="Times New Roman" pitchFamily="18" charset="0"/>
              <a:cs typeface="Times New Roman" pitchFamily="18" charset="0"/>
            </a:endParaRPr>
          </a:p>
        </p:txBody>
      </p:sp>
      <p:sp>
        <p:nvSpPr>
          <p:cNvPr id="7" name="TextBox 6"/>
          <p:cNvSpPr txBox="1"/>
          <p:nvPr/>
        </p:nvSpPr>
        <p:spPr>
          <a:xfrm>
            <a:off x="228600" y="1790451"/>
            <a:ext cx="8534400" cy="477054"/>
          </a:xfrm>
          <a:prstGeom prst="rect">
            <a:avLst/>
          </a:prstGeom>
          <a:noFill/>
        </p:spPr>
        <p:txBody>
          <a:bodyPr wrap="square" rtlCol="0">
            <a:spAutoFit/>
          </a:bodyPr>
          <a:lstStyle/>
          <a:p>
            <a:r>
              <a:rPr lang="en-US" sz="2500" b="1" dirty="0">
                <a:latin typeface="Times New Roman" pitchFamily="18" charset="0"/>
                <a:cs typeface="Times New Roman" pitchFamily="18" charset="0"/>
              </a:rPr>
              <a:t>a. </a:t>
            </a:r>
            <a:r>
              <a:rPr lang="en-US" sz="2500" b="1" dirty="0" err="1">
                <a:latin typeface="Times New Roman" pitchFamily="18" charset="0"/>
                <a:cs typeface="Times New Roman" pitchFamily="18" charset="0"/>
              </a:rPr>
              <a:t>Bố</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cục</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của</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bài</a:t>
            </a:r>
            <a:r>
              <a:rPr lang="en-US" sz="2500" b="1" dirty="0">
                <a:latin typeface="Times New Roman" pitchFamily="18" charset="0"/>
                <a:cs typeface="Times New Roman" pitchFamily="18" charset="0"/>
              </a:rPr>
              <a:t>:</a:t>
            </a:r>
            <a:endParaRPr lang="en-US" sz="2500" dirty="0">
              <a:latin typeface="Times New Roman" pitchFamily="18" charset="0"/>
              <a:cs typeface="Times New Roman" pitchFamily="18" charset="0"/>
            </a:endParaRPr>
          </a:p>
        </p:txBody>
      </p:sp>
      <p:sp>
        <p:nvSpPr>
          <p:cNvPr id="8" name="TextBox 7"/>
          <p:cNvSpPr txBox="1"/>
          <p:nvPr/>
        </p:nvSpPr>
        <p:spPr>
          <a:xfrm>
            <a:off x="228600" y="2288287"/>
            <a:ext cx="8915400" cy="861774"/>
          </a:xfrm>
          <a:prstGeom prst="rect">
            <a:avLst/>
          </a:prstGeom>
          <a:noFill/>
        </p:spPr>
        <p:txBody>
          <a:bodyPr wrap="square" rtlCol="0">
            <a:spAutoFit/>
          </a:bodyPr>
          <a:lstStyle/>
          <a:p>
            <a:r>
              <a:rPr lang="vi-VN" sz="2500" b="1" dirty="0">
                <a:latin typeface="+mj-lt"/>
              </a:rPr>
              <a:t>- Mở bài: Từ đầu -&gt; “Bao nhiêu là thứ bày la liệt trên bàn”: Kể, tả quang cảnh chung của buổi sinh nhật</a:t>
            </a:r>
            <a:r>
              <a:rPr lang="vi-VN" dirty="0"/>
              <a:t>.</a:t>
            </a:r>
            <a:endParaRPr lang="en-US" dirty="0"/>
          </a:p>
        </p:txBody>
      </p:sp>
      <p:sp>
        <p:nvSpPr>
          <p:cNvPr id="9" name="TextBox 8"/>
          <p:cNvSpPr txBox="1"/>
          <p:nvPr/>
        </p:nvSpPr>
        <p:spPr>
          <a:xfrm>
            <a:off x="228600" y="3243099"/>
            <a:ext cx="9144000" cy="861774"/>
          </a:xfrm>
          <a:prstGeom prst="rect">
            <a:avLst/>
          </a:prstGeom>
          <a:noFill/>
        </p:spPr>
        <p:txBody>
          <a:bodyPr wrap="square" rtlCol="0">
            <a:spAutoFit/>
          </a:bodyPr>
          <a:lstStyle/>
          <a:p>
            <a:r>
              <a:rPr lang="vi-VN" sz="2500" b="1" dirty="0">
                <a:latin typeface="+mj-lt"/>
              </a:rPr>
              <a:t>- Thân bài: Tiếp -&gt; “Trinh vẫn lặng lẽ cười, chỉ gật đầu không nói”: Kể về món quà độc đáo của người bạn.</a:t>
            </a:r>
            <a:endParaRPr lang="en-US" sz="2500" b="1" dirty="0">
              <a:latin typeface="+mj-lt"/>
            </a:endParaRPr>
          </a:p>
        </p:txBody>
      </p:sp>
      <p:sp>
        <p:nvSpPr>
          <p:cNvPr id="10" name="TextBox 9"/>
          <p:cNvSpPr txBox="1"/>
          <p:nvPr/>
        </p:nvSpPr>
        <p:spPr>
          <a:xfrm>
            <a:off x="228600" y="4150364"/>
            <a:ext cx="9144000" cy="477054"/>
          </a:xfrm>
          <a:prstGeom prst="rect">
            <a:avLst/>
          </a:prstGeom>
          <a:noFill/>
        </p:spPr>
        <p:txBody>
          <a:bodyPr wrap="square" rtlCol="0">
            <a:spAutoFit/>
          </a:bodyPr>
          <a:lstStyle/>
          <a:p>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Kết</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bài</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Còn</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lại</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Cảm</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nghĩ</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về</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món</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quà</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sinh</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nhật</a:t>
            </a:r>
            <a:r>
              <a:rPr lang="en-US" sz="2500" b="1" dirty="0">
                <a:latin typeface="Times New Roman" pitchFamily="18" charset="0"/>
                <a:cs typeface="Times New Roman" pitchFamily="18" charset="0"/>
              </a:rPr>
              <a:t>.</a:t>
            </a:r>
          </a:p>
        </p:txBody>
      </p:sp>
    </p:spTree>
    <p:extLst>
      <p:ext uri="{BB962C8B-B14F-4D97-AF65-F5344CB8AC3E}">
        <p14:creationId xmlns:p14="http://schemas.microsoft.com/office/powerpoint/2010/main" val="935053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arn(inVertical)">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5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fade">
                                      <p:cBhvr>
                                        <p:cTn id="3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180201"/>
            <a:ext cx="8077200" cy="553998"/>
          </a:xfrm>
          <a:prstGeom prst="rect">
            <a:avLst/>
          </a:prstGeom>
          <a:noFill/>
        </p:spPr>
        <p:txBody>
          <a:bodyPr wrap="square" rtlCol="0">
            <a:spAutoFit/>
          </a:bodyPr>
          <a:lstStyle/>
          <a:p>
            <a:r>
              <a:rPr lang="en-US" sz="3000" b="1" u="sng" dirty="0" smtClean="0">
                <a:solidFill>
                  <a:srgbClr val="FF0000"/>
                </a:solidFill>
                <a:latin typeface="Times New Roman" pitchFamily="18" charset="0"/>
                <a:cs typeface="Times New Roman" pitchFamily="18" charset="0"/>
              </a:rPr>
              <a:t>I, </a:t>
            </a:r>
            <a:r>
              <a:rPr lang="en-US" sz="3000" b="1" u="sng" dirty="0" err="1" smtClean="0">
                <a:solidFill>
                  <a:srgbClr val="FF0000"/>
                </a:solidFill>
                <a:latin typeface="Times New Roman" pitchFamily="18" charset="0"/>
                <a:cs typeface="Times New Roman" pitchFamily="18" charset="0"/>
              </a:rPr>
              <a:t>Dàn</a:t>
            </a:r>
            <a:r>
              <a:rPr lang="en-US" sz="3000" b="1" u="sng" dirty="0" smtClean="0">
                <a:solidFill>
                  <a:srgbClr val="FF0000"/>
                </a:solidFill>
                <a:latin typeface="Times New Roman" pitchFamily="18" charset="0"/>
                <a:cs typeface="Times New Roman" pitchFamily="18" charset="0"/>
              </a:rPr>
              <a:t> ý </a:t>
            </a:r>
            <a:r>
              <a:rPr lang="en-US" sz="3000" b="1" u="sng" dirty="0" err="1" smtClean="0">
                <a:solidFill>
                  <a:srgbClr val="FF0000"/>
                </a:solidFill>
                <a:latin typeface="Times New Roman" pitchFamily="18" charset="0"/>
                <a:cs typeface="Times New Roman" pitchFamily="18" charset="0"/>
              </a:rPr>
              <a:t>của</a:t>
            </a:r>
            <a:r>
              <a:rPr lang="en-US" sz="3000" b="1" u="sng" dirty="0" smtClean="0">
                <a:solidFill>
                  <a:srgbClr val="FF0000"/>
                </a:solidFill>
                <a:latin typeface="Times New Roman" pitchFamily="18" charset="0"/>
                <a:cs typeface="Times New Roman" pitchFamily="18" charset="0"/>
              </a:rPr>
              <a:t> </a:t>
            </a:r>
            <a:r>
              <a:rPr lang="en-US" sz="3000" b="1" u="sng" dirty="0" err="1" smtClean="0">
                <a:solidFill>
                  <a:srgbClr val="FF0000"/>
                </a:solidFill>
                <a:latin typeface="Times New Roman" pitchFamily="18" charset="0"/>
                <a:cs typeface="Times New Roman" pitchFamily="18" charset="0"/>
              </a:rPr>
              <a:t>bài</a:t>
            </a:r>
            <a:r>
              <a:rPr lang="en-US" sz="3000" b="1" u="sng" dirty="0" smtClean="0">
                <a:solidFill>
                  <a:srgbClr val="FF0000"/>
                </a:solidFill>
                <a:latin typeface="Times New Roman" pitchFamily="18" charset="0"/>
                <a:cs typeface="Times New Roman" pitchFamily="18" charset="0"/>
              </a:rPr>
              <a:t> </a:t>
            </a:r>
            <a:r>
              <a:rPr lang="en-US" sz="3000" b="1" u="sng" dirty="0" err="1" smtClean="0">
                <a:solidFill>
                  <a:srgbClr val="FF0000"/>
                </a:solidFill>
                <a:latin typeface="Times New Roman" pitchFamily="18" charset="0"/>
                <a:cs typeface="Times New Roman" pitchFamily="18" charset="0"/>
              </a:rPr>
              <a:t>văn</a:t>
            </a:r>
            <a:r>
              <a:rPr lang="en-US" sz="3000" b="1" u="sng" dirty="0" smtClean="0">
                <a:solidFill>
                  <a:srgbClr val="FF0000"/>
                </a:solidFill>
                <a:latin typeface="Times New Roman" pitchFamily="18" charset="0"/>
                <a:cs typeface="Times New Roman" pitchFamily="18" charset="0"/>
              </a:rPr>
              <a:t> </a:t>
            </a:r>
            <a:r>
              <a:rPr lang="en-US" sz="3000" b="1" u="sng" dirty="0" err="1" smtClean="0">
                <a:solidFill>
                  <a:srgbClr val="FF0000"/>
                </a:solidFill>
                <a:latin typeface="Times New Roman" pitchFamily="18" charset="0"/>
                <a:cs typeface="Times New Roman" pitchFamily="18" charset="0"/>
              </a:rPr>
              <a:t>tự</a:t>
            </a:r>
            <a:r>
              <a:rPr lang="en-US" sz="3000" b="1" u="sng" dirty="0" smtClean="0">
                <a:solidFill>
                  <a:srgbClr val="FF0000"/>
                </a:solidFill>
                <a:latin typeface="Times New Roman" pitchFamily="18" charset="0"/>
                <a:cs typeface="Times New Roman" pitchFamily="18" charset="0"/>
              </a:rPr>
              <a:t> </a:t>
            </a:r>
            <a:r>
              <a:rPr lang="en-US" sz="3000" b="1" u="sng" dirty="0" err="1" smtClean="0">
                <a:solidFill>
                  <a:srgbClr val="FF0000"/>
                </a:solidFill>
                <a:latin typeface="Times New Roman" pitchFamily="18" charset="0"/>
                <a:cs typeface="Times New Roman" pitchFamily="18" charset="0"/>
              </a:rPr>
              <a:t>sự</a:t>
            </a:r>
            <a:endParaRPr lang="en-US" sz="3000" b="1" u="sng" dirty="0">
              <a:solidFill>
                <a:srgbClr val="FF0000"/>
              </a:solidFill>
              <a:latin typeface="Times New Roman" pitchFamily="18" charset="0"/>
              <a:cs typeface="Times New Roman" pitchFamily="18" charset="0"/>
            </a:endParaRPr>
          </a:p>
        </p:txBody>
      </p:sp>
      <p:sp>
        <p:nvSpPr>
          <p:cNvPr id="5" name="TextBox 4"/>
          <p:cNvSpPr txBox="1"/>
          <p:nvPr/>
        </p:nvSpPr>
        <p:spPr>
          <a:xfrm>
            <a:off x="256309" y="734199"/>
            <a:ext cx="5943600" cy="477054"/>
          </a:xfrm>
          <a:prstGeom prst="rect">
            <a:avLst/>
          </a:prstGeom>
          <a:noFill/>
        </p:spPr>
        <p:txBody>
          <a:bodyPr wrap="square" rtlCol="0">
            <a:spAutoFit/>
          </a:bodyPr>
          <a:lstStyle/>
          <a:p>
            <a:r>
              <a:rPr lang="vi-VN" sz="2500" b="1" u="sng" dirty="0">
                <a:solidFill>
                  <a:srgbClr val="FF0000"/>
                </a:solidFill>
                <a:latin typeface="+mj-lt"/>
              </a:rPr>
              <a:t>1. Tìm hiểu </a:t>
            </a:r>
            <a:r>
              <a:rPr lang="en-US" sz="2500" b="1" u="sng" dirty="0" smtClean="0">
                <a:solidFill>
                  <a:srgbClr val="FF0000"/>
                </a:solidFill>
                <a:latin typeface="+mj-lt"/>
              </a:rPr>
              <a:t>d</a:t>
            </a:r>
            <a:r>
              <a:rPr lang="vi-VN" sz="2500" b="1" u="sng" dirty="0" smtClean="0">
                <a:solidFill>
                  <a:srgbClr val="FF0000"/>
                </a:solidFill>
                <a:latin typeface="+mj-lt"/>
              </a:rPr>
              <a:t>àn </a:t>
            </a:r>
            <a:r>
              <a:rPr lang="vi-VN" sz="2500" b="1" u="sng" dirty="0">
                <a:solidFill>
                  <a:srgbClr val="FF0000"/>
                </a:solidFill>
                <a:latin typeface="+mj-lt"/>
              </a:rPr>
              <a:t>ý của bài văn tự sự:</a:t>
            </a:r>
            <a:endParaRPr lang="en-US" sz="2500" u="sng" dirty="0">
              <a:solidFill>
                <a:srgbClr val="FF0000"/>
              </a:solidFill>
              <a:latin typeface="+mj-lt"/>
            </a:endParaRPr>
          </a:p>
        </p:txBody>
      </p:sp>
      <p:sp>
        <p:nvSpPr>
          <p:cNvPr id="6" name="TextBox 5"/>
          <p:cNvSpPr txBox="1"/>
          <p:nvPr/>
        </p:nvSpPr>
        <p:spPr>
          <a:xfrm>
            <a:off x="256309" y="1211253"/>
            <a:ext cx="8534400" cy="477054"/>
          </a:xfrm>
          <a:prstGeom prst="rect">
            <a:avLst/>
          </a:prstGeom>
          <a:noFill/>
        </p:spPr>
        <p:txBody>
          <a:bodyPr wrap="square" rtlCol="0">
            <a:spAutoFit/>
          </a:bodyPr>
          <a:lstStyle/>
          <a:p>
            <a:r>
              <a:rPr lang="en-US" sz="2500" b="1" dirty="0" err="1" smtClean="0">
                <a:latin typeface="Times New Roman" pitchFamily="18" charset="0"/>
                <a:cs typeface="Times New Roman" pitchFamily="18" charset="0"/>
              </a:rPr>
              <a:t>Đọc</a:t>
            </a:r>
            <a:r>
              <a:rPr lang="en-US" sz="2500" b="1" dirty="0" smtClean="0">
                <a:latin typeface="Times New Roman" pitchFamily="18" charset="0"/>
                <a:cs typeface="Times New Roman" pitchFamily="18" charset="0"/>
              </a:rPr>
              <a:t> </a:t>
            </a:r>
            <a:r>
              <a:rPr lang="vi-VN" sz="2500" b="1" dirty="0" smtClean="0">
                <a:latin typeface="Times New Roman" pitchFamily="18" charset="0"/>
                <a:cs typeface="Times New Roman" pitchFamily="18" charset="0"/>
              </a:rPr>
              <a:t>bài </a:t>
            </a:r>
            <a:r>
              <a:rPr lang="vi-VN" sz="2500" b="1" dirty="0">
                <a:latin typeface="Times New Roman" pitchFamily="18" charset="0"/>
                <a:cs typeface="Times New Roman" pitchFamily="18" charset="0"/>
              </a:rPr>
              <a:t>văn: “Món quà sinh nhật</a:t>
            </a:r>
            <a:r>
              <a:rPr lang="vi-VN" sz="2500" b="1" dirty="0" smtClean="0">
                <a:latin typeface="Times New Roman" pitchFamily="18" charset="0"/>
                <a:cs typeface="Times New Roman" pitchFamily="18" charset="0"/>
              </a:rPr>
              <a:t>”</a:t>
            </a:r>
            <a:r>
              <a:rPr lang="en-US" sz="2500" b="1" dirty="0" smtClean="0">
                <a:latin typeface="Times New Roman" pitchFamily="18" charset="0"/>
                <a:cs typeface="Times New Roman" pitchFamily="18" charset="0"/>
              </a:rPr>
              <a:t> (SGK </a:t>
            </a:r>
            <a:r>
              <a:rPr lang="en-US" sz="2500" b="1" dirty="0" err="1" smtClean="0">
                <a:latin typeface="Times New Roman" pitchFamily="18" charset="0"/>
                <a:cs typeface="Times New Roman" pitchFamily="18" charset="0"/>
              </a:rPr>
              <a:t>trang</a:t>
            </a:r>
            <a:r>
              <a:rPr lang="en-US" sz="2500" b="1" dirty="0" smtClean="0">
                <a:latin typeface="Times New Roman" pitchFamily="18" charset="0"/>
                <a:cs typeface="Times New Roman" pitchFamily="18" charset="0"/>
              </a:rPr>
              <a:t> 92, 93, 94)</a:t>
            </a:r>
            <a:endParaRPr lang="en-US" sz="2500" dirty="0">
              <a:latin typeface="Times New Roman" pitchFamily="18" charset="0"/>
              <a:cs typeface="Times New Roman" pitchFamily="18" charset="0"/>
            </a:endParaRPr>
          </a:p>
        </p:txBody>
      </p:sp>
      <p:sp>
        <p:nvSpPr>
          <p:cNvPr id="7" name="TextBox 6"/>
          <p:cNvSpPr txBox="1"/>
          <p:nvPr/>
        </p:nvSpPr>
        <p:spPr>
          <a:xfrm>
            <a:off x="256309" y="1705376"/>
            <a:ext cx="8534400" cy="477054"/>
          </a:xfrm>
          <a:prstGeom prst="rect">
            <a:avLst/>
          </a:prstGeom>
          <a:noFill/>
        </p:spPr>
        <p:txBody>
          <a:bodyPr wrap="square" rtlCol="0">
            <a:spAutoFit/>
          </a:bodyPr>
          <a:lstStyle/>
          <a:p>
            <a:r>
              <a:rPr lang="en-US" sz="2500" b="1" dirty="0">
                <a:latin typeface="Times New Roman" pitchFamily="18" charset="0"/>
                <a:cs typeface="Times New Roman" pitchFamily="18" charset="0"/>
              </a:rPr>
              <a:t>b. </a:t>
            </a:r>
            <a:r>
              <a:rPr lang="en-US" sz="2500" b="1" dirty="0" err="1">
                <a:latin typeface="Times New Roman" pitchFamily="18" charset="0"/>
                <a:cs typeface="Times New Roman" pitchFamily="18" charset="0"/>
              </a:rPr>
              <a:t>Các</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yếu</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tố</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trong</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bài</a:t>
            </a:r>
            <a:r>
              <a:rPr lang="en-US" sz="2500" b="1" dirty="0">
                <a:latin typeface="Times New Roman" pitchFamily="18" charset="0"/>
                <a:cs typeface="Times New Roman" pitchFamily="18" charset="0"/>
              </a:rPr>
              <a:t>:</a:t>
            </a:r>
            <a:endParaRPr lang="en-US" sz="2500" dirty="0">
              <a:latin typeface="Times New Roman" pitchFamily="18" charset="0"/>
              <a:cs typeface="Times New Roman" pitchFamily="18" charset="0"/>
            </a:endParaRPr>
          </a:p>
        </p:txBody>
      </p:sp>
      <p:sp>
        <p:nvSpPr>
          <p:cNvPr id="8" name="TextBox 7"/>
          <p:cNvSpPr txBox="1"/>
          <p:nvPr/>
        </p:nvSpPr>
        <p:spPr>
          <a:xfrm>
            <a:off x="256309" y="2182430"/>
            <a:ext cx="8915400" cy="861774"/>
          </a:xfrm>
          <a:prstGeom prst="rect">
            <a:avLst/>
          </a:prstGeom>
          <a:noFill/>
        </p:spPr>
        <p:txBody>
          <a:bodyPr wrap="square" rtlCol="0">
            <a:spAutoFit/>
          </a:bodyPr>
          <a:lstStyle/>
          <a:p>
            <a:r>
              <a:rPr lang="vi-VN" sz="2500" b="1" dirty="0">
                <a:latin typeface="+mj-lt"/>
              </a:rPr>
              <a:t>- Sự việc chính: Trinh tặng món quà độc đáo (Diễn biến của buổi sinh nhật).</a:t>
            </a:r>
            <a:endParaRPr lang="en-US" sz="2500" b="1" dirty="0">
              <a:latin typeface="+mj-lt"/>
            </a:endParaRPr>
          </a:p>
        </p:txBody>
      </p:sp>
      <p:sp>
        <p:nvSpPr>
          <p:cNvPr id="9" name="TextBox 8"/>
          <p:cNvSpPr txBox="1"/>
          <p:nvPr/>
        </p:nvSpPr>
        <p:spPr>
          <a:xfrm>
            <a:off x="228600" y="2971800"/>
            <a:ext cx="9144000" cy="477054"/>
          </a:xfrm>
          <a:prstGeom prst="rect">
            <a:avLst/>
          </a:prstGeom>
          <a:noFill/>
        </p:spPr>
        <p:txBody>
          <a:bodyPr wrap="square" rtlCol="0">
            <a:spAutoFit/>
          </a:bodyPr>
          <a:lstStyle/>
          <a:p>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Nhân</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vật</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kể</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Tôi</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Trang</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Ngôi</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kể</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Thứ</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nhất</a:t>
            </a:r>
            <a:r>
              <a:rPr lang="en-US" sz="2500" b="1" dirty="0">
                <a:latin typeface="Times New Roman" pitchFamily="18" charset="0"/>
                <a:cs typeface="Times New Roman" pitchFamily="18" charset="0"/>
              </a:rPr>
              <a:t>.</a:t>
            </a:r>
          </a:p>
        </p:txBody>
      </p:sp>
      <p:sp>
        <p:nvSpPr>
          <p:cNvPr id="3" name="TextBox 2"/>
          <p:cNvSpPr txBox="1"/>
          <p:nvPr/>
        </p:nvSpPr>
        <p:spPr>
          <a:xfrm>
            <a:off x="256309" y="3448854"/>
            <a:ext cx="8991600" cy="861774"/>
          </a:xfrm>
          <a:prstGeom prst="rect">
            <a:avLst/>
          </a:prstGeom>
          <a:noFill/>
        </p:spPr>
        <p:txBody>
          <a:bodyPr wrap="square" rtlCol="0">
            <a:spAutoFit/>
          </a:bodyPr>
          <a:lstStyle/>
          <a:p>
            <a:r>
              <a:rPr lang="vi-VN" sz="2500" b="1" dirty="0">
                <a:latin typeface="+mj-lt"/>
              </a:rPr>
              <a:t>- Câu chuyện xảy ra tại nhà của Trang. Thời gian: Buổi sáng. Hoàn cảnh: Ngày sinh nhật Trang, các bạn đến mừng</a:t>
            </a:r>
            <a:r>
              <a:rPr lang="vi-VN" dirty="0"/>
              <a:t>.</a:t>
            </a:r>
            <a:endParaRPr lang="en-US" dirty="0"/>
          </a:p>
        </p:txBody>
      </p:sp>
      <p:sp>
        <p:nvSpPr>
          <p:cNvPr id="11" name="TextBox 10"/>
          <p:cNvSpPr txBox="1"/>
          <p:nvPr/>
        </p:nvSpPr>
        <p:spPr>
          <a:xfrm>
            <a:off x="256309" y="4277856"/>
            <a:ext cx="8534400" cy="861774"/>
          </a:xfrm>
          <a:prstGeom prst="rect">
            <a:avLst/>
          </a:prstGeom>
          <a:noFill/>
        </p:spPr>
        <p:txBody>
          <a:bodyPr wrap="square" rtlCol="0">
            <a:spAutoFit/>
          </a:bodyPr>
          <a:lstStyle/>
          <a:p>
            <a:r>
              <a:rPr lang="vi-VN" sz="2500" b="1" dirty="0">
                <a:latin typeface="+mj-lt"/>
              </a:rPr>
              <a:t>- Sự việc xoay quanh nhân vật chính: Trang. Ngoài ra </a:t>
            </a:r>
            <a:r>
              <a:rPr lang="en-US" sz="2500" b="1" dirty="0" err="1" smtClean="0">
                <a:latin typeface="Times New Roman" pitchFamily="18" charset="0"/>
                <a:cs typeface="Times New Roman" pitchFamily="18" charset="0"/>
              </a:rPr>
              <a:t>còn</a:t>
            </a:r>
            <a:r>
              <a:rPr lang="en-US" sz="2500" b="1" dirty="0" smtClean="0">
                <a:latin typeface="+mj-lt"/>
              </a:rPr>
              <a:t> </a:t>
            </a:r>
            <a:r>
              <a:rPr lang="vi-VN" sz="2500" b="1" dirty="0" smtClean="0">
                <a:latin typeface="+mj-lt"/>
              </a:rPr>
              <a:t>một </a:t>
            </a:r>
            <a:r>
              <a:rPr lang="vi-VN" sz="2500" b="1" dirty="0">
                <a:latin typeface="+mj-lt"/>
              </a:rPr>
              <a:t>số nhân vật khác như Trinh, Thanh</a:t>
            </a:r>
            <a:r>
              <a:rPr lang="vi-VN" sz="2500" b="1" dirty="0" smtClean="0">
                <a:latin typeface="+mj-lt"/>
              </a:rPr>
              <a:t>. </a:t>
            </a:r>
            <a:endParaRPr lang="en-US" sz="2500" b="1" dirty="0">
              <a:latin typeface="+mj-lt"/>
            </a:endParaRPr>
          </a:p>
        </p:txBody>
      </p:sp>
      <p:sp>
        <p:nvSpPr>
          <p:cNvPr id="12" name="TextBox 11"/>
          <p:cNvSpPr txBox="1"/>
          <p:nvPr/>
        </p:nvSpPr>
        <p:spPr>
          <a:xfrm>
            <a:off x="256309" y="5041504"/>
            <a:ext cx="7010400" cy="477054"/>
          </a:xfrm>
          <a:prstGeom prst="rect">
            <a:avLst/>
          </a:prstGeom>
          <a:noFill/>
        </p:spPr>
        <p:txBody>
          <a:bodyPr wrap="square" rtlCol="0">
            <a:spAutoFit/>
          </a:bodyPr>
          <a:lstStyle/>
          <a:p>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Tính</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cách</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các</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nhân</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vật</a:t>
            </a:r>
            <a:r>
              <a:rPr lang="en-US" sz="2500" b="1" dirty="0">
                <a:latin typeface="Times New Roman" pitchFamily="18" charset="0"/>
                <a:cs typeface="Times New Roman" pitchFamily="18" charset="0"/>
              </a:rPr>
              <a:t>:</a:t>
            </a:r>
          </a:p>
        </p:txBody>
      </p:sp>
      <p:sp>
        <p:nvSpPr>
          <p:cNvPr id="13" name="TextBox 12"/>
          <p:cNvSpPr txBox="1"/>
          <p:nvPr/>
        </p:nvSpPr>
        <p:spPr>
          <a:xfrm>
            <a:off x="256309" y="5506966"/>
            <a:ext cx="6858000" cy="477054"/>
          </a:xfrm>
          <a:prstGeom prst="rect">
            <a:avLst/>
          </a:prstGeom>
          <a:noFill/>
        </p:spPr>
        <p:txBody>
          <a:bodyPr wrap="square" rtlCol="0">
            <a:spAutoFit/>
          </a:bodyPr>
          <a:lstStyle/>
          <a:p>
            <a:r>
              <a:rPr lang="vi-VN" sz="2500" b="1" dirty="0">
                <a:latin typeface="+mj-lt"/>
              </a:rPr>
              <a:t>+ Trang: Hồn nhiên, sôi nổi, hơi vội vàng</a:t>
            </a:r>
            <a:r>
              <a:rPr lang="vi-VN" dirty="0"/>
              <a:t>.</a:t>
            </a:r>
            <a:endParaRPr lang="en-US" dirty="0"/>
          </a:p>
        </p:txBody>
      </p:sp>
      <p:sp>
        <p:nvSpPr>
          <p:cNvPr id="14" name="TextBox 13"/>
          <p:cNvSpPr txBox="1"/>
          <p:nvPr/>
        </p:nvSpPr>
        <p:spPr>
          <a:xfrm>
            <a:off x="256309" y="5903892"/>
            <a:ext cx="7696200" cy="477054"/>
          </a:xfrm>
          <a:prstGeom prst="rect">
            <a:avLst/>
          </a:prstGeom>
          <a:noFill/>
        </p:spPr>
        <p:txBody>
          <a:bodyPr wrap="square" rtlCol="0">
            <a:spAutoFit/>
          </a:bodyPr>
          <a:lstStyle/>
          <a:p>
            <a:r>
              <a:rPr lang="vi-VN" sz="2500" b="1" dirty="0">
                <a:latin typeface="+mj-lt"/>
              </a:rPr>
              <a:t>+ Trinh: Đằm thắm, kín đáo, hiền lành</a:t>
            </a:r>
            <a:r>
              <a:rPr lang="vi-VN" sz="2500" b="1" dirty="0" smtClean="0">
                <a:latin typeface="+mj-lt"/>
              </a:rPr>
              <a:t>.</a:t>
            </a:r>
            <a:endParaRPr lang="en-US" sz="2500" b="1" dirty="0">
              <a:latin typeface="+mj-lt"/>
            </a:endParaRPr>
          </a:p>
        </p:txBody>
      </p:sp>
      <p:sp>
        <p:nvSpPr>
          <p:cNvPr id="15" name="TextBox 14"/>
          <p:cNvSpPr txBox="1"/>
          <p:nvPr/>
        </p:nvSpPr>
        <p:spPr>
          <a:xfrm>
            <a:off x="256309" y="6352804"/>
            <a:ext cx="8382000" cy="477054"/>
          </a:xfrm>
          <a:prstGeom prst="rect">
            <a:avLst/>
          </a:prstGeom>
          <a:noFill/>
        </p:spPr>
        <p:txBody>
          <a:bodyPr wrap="square" rtlCol="0">
            <a:spAutoFit/>
          </a:bodyPr>
          <a:lstStyle/>
          <a:p>
            <a:r>
              <a:rPr lang="en-US" sz="2500" b="1" dirty="0" smtClean="0">
                <a:latin typeface="Times New Roman" pitchFamily="18" charset="0"/>
                <a:cs typeface="Times New Roman" pitchFamily="18" charset="0"/>
              </a:rPr>
              <a:t>+ </a:t>
            </a:r>
            <a:r>
              <a:rPr lang="vi-VN" sz="2500" b="1" dirty="0" smtClean="0">
                <a:latin typeface="Times New Roman" pitchFamily="18" charset="0"/>
                <a:cs typeface="Times New Roman" pitchFamily="18" charset="0"/>
              </a:rPr>
              <a:t>Thanh: Nhanh nhẹn, tinh ý</a:t>
            </a:r>
            <a:endParaRPr lang="en-US" sz="2500" b="1" dirty="0">
              <a:latin typeface="Times New Roman" pitchFamily="18" charset="0"/>
              <a:cs typeface="Times New Roman" pitchFamily="18" charset="0"/>
            </a:endParaRPr>
          </a:p>
        </p:txBody>
      </p:sp>
    </p:spTree>
    <p:extLst>
      <p:ext uri="{BB962C8B-B14F-4D97-AF65-F5344CB8AC3E}">
        <p14:creationId xmlns:p14="http://schemas.microsoft.com/office/powerpoint/2010/main" val="2564638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anim calcmode="lin" valueType="num">
                                      <p:cBhvr>
                                        <p:cTn id="20" dur="1000" fill="hold"/>
                                        <p:tgtEl>
                                          <p:spTgt spid="9"/>
                                        </p:tgtEl>
                                        <p:attrNameLst>
                                          <p:attrName>ppt_x</p:attrName>
                                        </p:attrNameLst>
                                      </p:cBhvr>
                                      <p:tavLst>
                                        <p:tav tm="0">
                                          <p:val>
                                            <p:strVal val="#ppt_x"/>
                                          </p:val>
                                        </p:tav>
                                        <p:tav tm="100000">
                                          <p:val>
                                            <p:strVal val="#ppt_x"/>
                                          </p:val>
                                        </p:tav>
                                      </p:tavLst>
                                    </p:anim>
                                    <p:anim calcmode="lin" valueType="num">
                                      <p:cBhvr>
                                        <p:cTn id="2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down)">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barn(inVertical)">
                                      <p:cBhvr>
                                        <p:cTn id="31" dur="500"/>
                                        <p:tgtEl>
                                          <p:spTgt spid="11"/>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 calcmode="lin" valueType="num">
                                      <p:cBhvr additive="base">
                                        <p:cTn id="36" dur="500" fill="hold"/>
                                        <p:tgtEl>
                                          <p:spTgt spid="12"/>
                                        </p:tgtEl>
                                        <p:attrNameLst>
                                          <p:attrName>ppt_x</p:attrName>
                                        </p:attrNameLst>
                                      </p:cBhvr>
                                      <p:tavLst>
                                        <p:tav tm="0">
                                          <p:val>
                                            <p:strVal val="#ppt_x"/>
                                          </p:val>
                                        </p:tav>
                                        <p:tav tm="100000">
                                          <p:val>
                                            <p:strVal val="#ppt_x"/>
                                          </p:val>
                                        </p:tav>
                                      </p:tavLst>
                                    </p:anim>
                                    <p:anim calcmode="lin" valueType="num">
                                      <p:cBhvr additive="base">
                                        <p:cTn id="37"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wheel(1)">
                                      <p:cBhvr>
                                        <p:cTn id="42" dur="20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barn(inVertical)">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 calcmode="lin" valueType="num">
                                      <p:cBhvr additive="base">
                                        <p:cTn id="52" dur="500" fill="hold"/>
                                        <p:tgtEl>
                                          <p:spTgt spid="15"/>
                                        </p:tgtEl>
                                        <p:attrNameLst>
                                          <p:attrName>ppt_x</p:attrName>
                                        </p:attrNameLst>
                                      </p:cBhvr>
                                      <p:tavLst>
                                        <p:tav tm="0">
                                          <p:val>
                                            <p:strVal val="#ppt_x"/>
                                          </p:val>
                                        </p:tav>
                                        <p:tav tm="100000">
                                          <p:val>
                                            <p:strVal val="#ppt_x"/>
                                          </p:val>
                                        </p:tav>
                                      </p:tavLst>
                                    </p:anim>
                                    <p:anim calcmode="lin" valueType="num">
                                      <p:cBhvr additive="base">
                                        <p:cTn id="53"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3" grpId="0"/>
      <p:bldP spid="11" grpId="0"/>
      <p:bldP spid="12" grpId="0"/>
      <p:bldP spid="13" grpId="0"/>
      <p:bldP spid="14" grpId="0"/>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180201"/>
            <a:ext cx="8077200" cy="553998"/>
          </a:xfrm>
          <a:prstGeom prst="rect">
            <a:avLst/>
          </a:prstGeom>
          <a:noFill/>
        </p:spPr>
        <p:txBody>
          <a:bodyPr wrap="square" rtlCol="0">
            <a:spAutoFit/>
          </a:bodyPr>
          <a:lstStyle/>
          <a:p>
            <a:r>
              <a:rPr lang="en-US" sz="3000" b="1" u="sng" dirty="0" smtClean="0">
                <a:solidFill>
                  <a:srgbClr val="FF0000"/>
                </a:solidFill>
                <a:latin typeface="Times New Roman" pitchFamily="18" charset="0"/>
                <a:cs typeface="Times New Roman" pitchFamily="18" charset="0"/>
              </a:rPr>
              <a:t>I, </a:t>
            </a:r>
            <a:r>
              <a:rPr lang="en-US" sz="3000" b="1" u="sng" dirty="0" err="1" smtClean="0">
                <a:solidFill>
                  <a:srgbClr val="FF0000"/>
                </a:solidFill>
                <a:latin typeface="Times New Roman" pitchFamily="18" charset="0"/>
                <a:cs typeface="Times New Roman" pitchFamily="18" charset="0"/>
              </a:rPr>
              <a:t>Dàn</a:t>
            </a:r>
            <a:r>
              <a:rPr lang="en-US" sz="3000" b="1" u="sng" dirty="0" smtClean="0">
                <a:solidFill>
                  <a:srgbClr val="FF0000"/>
                </a:solidFill>
                <a:latin typeface="Times New Roman" pitchFamily="18" charset="0"/>
                <a:cs typeface="Times New Roman" pitchFamily="18" charset="0"/>
              </a:rPr>
              <a:t> ý </a:t>
            </a:r>
            <a:r>
              <a:rPr lang="en-US" sz="3000" b="1" u="sng" dirty="0" err="1" smtClean="0">
                <a:solidFill>
                  <a:srgbClr val="FF0000"/>
                </a:solidFill>
                <a:latin typeface="Times New Roman" pitchFamily="18" charset="0"/>
                <a:cs typeface="Times New Roman" pitchFamily="18" charset="0"/>
              </a:rPr>
              <a:t>của</a:t>
            </a:r>
            <a:r>
              <a:rPr lang="en-US" sz="3000" b="1" u="sng" dirty="0" smtClean="0">
                <a:solidFill>
                  <a:srgbClr val="FF0000"/>
                </a:solidFill>
                <a:latin typeface="Times New Roman" pitchFamily="18" charset="0"/>
                <a:cs typeface="Times New Roman" pitchFamily="18" charset="0"/>
              </a:rPr>
              <a:t> </a:t>
            </a:r>
            <a:r>
              <a:rPr lang="en-US" sz="3000" b="1" u="sng" dirty="0" err="1" smtClean="0">
                <a:solidFill>
                  <a:srgbClr val="FF0000"/>
                </a:solidFill>
                <a:latin typeface="Times New Roman" pitchFamily="18" charset="0"/>
                <a:cs typeface="Times New Roman" pitchFamily="18" charset="0"/>
              </a:rPr>
              <a:t>bài</a:t>
            </a:r>
            <a:r>
              <a:rPr lang="en-US" sz="3000" b="1" u="sng" dirty="0" smtClean="0">
                <a:solidFill>
                  <a:srgbClr val="FF0000"/>
                </a:solidFill>
                <a:latin typeface="Times New Roman" pitchFamily="18" charset="0"/>
                <a:cs typeface="Times New Roman" pitchFamily="18" charset="0"/>
              </a:rPr>
              <a:t> </a:t>
            </a:r>
            <a:r>
              <a:rPr lang="en-US" sz="3000" b="1" u="sng" dirty="0" err="1" smtClean="0">
                <a:solidFill>
                  <a:srgbClr val="FF0000"/>
                </a:solidFill>
                <a:latin typeface="Times New Roman" pitchFamily="18" charset="0"/>
                <a:cs typeface="Times New Roman" pitchFamily="18" charset="0"/>
              </a:rPr>
              <a:t>văn</a:t>
            </a:r>
            <a:r>
              <a:rPr lang="en-US" sz="3000" b="1" u="sng" dirty="0" smtClean="0">
                <a:solidFill>
                  <a:srgbClr val="FF0000"/>
                </a:solidFill>
                <a:latin typeface="Times New Roman" pitchFamily="18" charset="0"/>
                <a:cs typeface="Times New Roman" pitchFamily="18" charset="0"/>
              </a:rPr>
              <a:t> </a:t>
            </a:r>
            <a:r>
              <a:rPr lang="en-US" sz="3000" b="1" u="sng" dirty="0" err="1" smtClean="0">
                <a:solidFill>
                  <a:srgbClr val="FF0000"/>
                </a:solidFill>
                <a:latin typeface="Times New Roman" pitchFamily="18" charset="0"/>
                <a:cs typeface="Times New Roman" pitchFamily="18" charset="0"/>
              </a:rPr>
              <a:t>tự</a:t>
            </a:r>
            <a:r>
              <a:rPr lang="en-US" sz="3000" b="1" u="sng" dirty="0" smtClean="0">
                <a:solidFill>
                  <a:srgbClr val="FF0000"/>
                </a:solidFill>
                <a:latin typeface="Times New Roman" pitchFamily="18" charset="0"/>
                <a:cs typeface="Times New Roman" pitchFamily="18" charset="0"/>
              </a:rPr>
              <a:t> </a:t>
            </a:r>
            <a:r>
              <a:rPr lang="en-US" sz="3000" b="1" u="sng" dirty="0" err="1" smtClean="0">
                <a:solidFill>
                  <a:srgbClr val="FF0000"/>
                </a:solidFill>
                <a:latin typeface="Times New Roman" pitchFamily="18" charset="0"/>
                <a:cs typeface="Times New Roman" pitchFamily="18" charset="0"/>
              </a:rPr>
              <a:t>sự</a:t>
            </a:r>
            <a:endParaRPr lang="en-US" sz="3000" b="1" u="sng" dirty="0">
              <a:solidFill>
                <a:srgbClr val="FF0000"/>
              </a:solidFill>
              <a:latin typeface="Times New Roman" pitchFamily="18" charset="0"/>
              <a:cs typeface="Times New Roman" pitchFamily="18" charset="0"/>
            </a:endParaRPr>
          </a:p>
        </p:txBody>
      </p:sp>
      <p:sp>
        <p:nvSpPr>
          <p:cNvPr id="5" name="TextBox 4"/>
          <p:cNvSpPr txBox="1"/>
          <p:nvPr/>
        </p:nvSpPr>
        <p:spPr>
          <a:xfrm>
            <a:off x="256309" y="734199"/>
            <a:ext cx="5943600" cy="477054"/>
          </a:xfrm>
          <a:prstGeom prst="rect">
            <a:avLst/>
          </a:prstGeom>
          <a:noFill/>
        </p:spPr>
        <p:txBody>
          <a:bodyPr wrap="square" rtlCol="0">
            <a:spAutoFit/>
          </a:bodyPr>
          <a:lstStyle/>
          <a:p>
            <a:r>
              <a:rPr lang="vi-VN" sz="2500" b="1" u="sng" dirty="0">
                <a:solidFill>
                  <a:srgbClr val="FF0000"/>
                </a:solidFill>
                <a:latin typeface="+mj-lt"/>
              </a:rPr>
              <a:t>1. Tìm hiểu </a:t>
            </a:r>
            <a:r>
              <a:rPr lang="en-US" sz="2500" b="1" u="sng" dirty="0" smtClean="0">
                <a:solidFill>
                  <a:srgbClr val="FF0000"/>
                </a:solidFill>
                <a:latin typeface="+mj-lt"/>
              </a:rPr>
              <a:t>d</a:t>
            </a:r>
            <a:r>
              <a:rPr lang="vi-VN" sz="2500" b="1" u="sng" dirty="0" smtClean="0">
                <a:solidFill>
                  <a:srgbClr val="FF0000"/>
                </a:solidFill>
                <a:latin typeface="+mj-lt"/>
              </a:rPr>
              <a:t>àn </a:t>
            </a:r>
            <a:r>
              <a:rPr lang="vi-VN" sz="2500" b="1" u="sng" dirty="0">
                <a:solidFill>
                  <a:srgbClr val="FF0000"/>
                </a:solidFill>
                <a:latin typeface="+mj-lt"/>
              </a:rPr>
              <a:t>ý của bài văn tự sự:</a:t>
            </a:r>
            <a:endParaRPr lang="en-US" sz="2500" u="sng" dirty="0">
              <a:solidFill>
                <a:srgbClr val="FF0000"/>
              </a:solidFill>
              <a:latin typeface="+mj-lt"/>
            </a:endParaRPr>
          </a:p>
        </p:txBody>
      </p:sp>
      <p:sp>
        <p:nvSpPr>
          <p:cNvPr id="6" name="TextBox 5"/>
          <p:cNvSpPr txBox="1"/>
          <p:nvPr/>
        </p:nvSpPr>
        <p:spPr>
          <a:xfrm>
            <a:off x="256309" y="1211253"/>
            <a:ext cx="8534400" cy="477054"/>
          </a:xfrm>
          <a:prstGeom prst="rect">
            <a:avLst/>
          </a:prstGeom>
          <a:noFill/>
        </p:spPr>
        <p:txBody>
          <a:bodyPr wrap="square" rtlCol="0">
            <a:spAutoFit/>
          </a:bodyPr>
          <a:lstStyle/>
          <a:p>
            <a:r>
              <a:rPr lang="en-US" sz="2500" b="1" dirty="0" err="1" smtClean="0">
                <a:latin typeface="Times New Roman" pitchFamily="18" charset="0"/>
                <a:cs typeface="Times New Roman" pitchFamily="18" charset="0"/>
              </a:rPr>
              <a:t>Đọc</a:t>
            </a:r>
            <a:r>
              <a:rPr lang="en-US" sz="2500" b="1" dirty="0" smtClean="0">
                <a:latin typeface="Times New Roman" pitchFamily="18" charset="0"/>
                <a:cs typeface="Times New Roman" pitchFamily="18" charset="0"/>
              </a:rPr>
              <a:t> </a:t>
            </a:r>
            <a:r>
              <a:rPr lang="vi-VN" sz="2500" b="1" dirty="0" smtClean="0">
                <a:latin typeface="Times New Roman" pitchFamily="18" charset="0"/>
                <a:cs typeface="Times New Roman" pitchFamily="18" charset="0"/>
              </a:rPr>
              <a:t>bài </a:t>
            </a:r>
            <a:r>
              <a:rPr lang="vi-VN" sz="2500" b="1" dirty="0">
                <a:latin typeface="Times New Roman" pitchFamily="18" charset="0"/>
                <a:cs typeface="Times New Roman" pitchFamily="18" charset="0"/>
              </a:rPr>
              <a:t>văn: “Món quà sinh nhật</a:t>
            </a:r>
            <a:r>
              <a:rPr lang="vi-VN" sz="2500" b="1" dirty="0" smtClean="0">
                <a:latin typeface="Times New Roman" pitchFamily="18" charset="0"/>
                <a:cs typeface="Times New Roman" pitchFamily="18" charset="0"/>
              </a:rPr>
              <a:t>”</a:t>
            </a:r>
            <a:r>
              <a:rPr lang="en-US" sz="2500" b="1" dirty="0" smtClean="0">
                <a:latin typeface="Times New Roman" pitchFamily="18" charset="0"/>
                <a:cs typeface="Times New Roman" pitchFamily="18" charset="0"/>
              </a:rPr>
              <a:t> (SGK </a:t>
            </a:r>
            <a:r>
              <a:rPr lang="en-US" sz="2500" b="1" dirty="0" err="1" smtClean="0">
                <a:latin typeface="Times New Roman" pitchFamily="18" charset="0"/>
                <a:cs typeface="Times New Roman" pitchFamily="18" charset="0"/>
              </a:rPr>
              <a:t>trang</a:t>
            </a:r>
            <a:r>
              <a:rPr lang="en-US" sz="2500" b="1" dirty="0" smtClean="0">
                <a:latin typeface="Times New Roman" pitchFamily="18" charset="0"/>
                <a:cs typeface="Times New Roman" pitchFamily="18" charset="0"/>
              </a:rPr>
              <a:t> 92, 93, 94)</a:t>
            </a:r>
            <a:endParaRPr lang="en-US" sz="2500" dirty="0">
              <a:latin typeface="Times New Roman" pitchFamily="18" charset="0"/>
              <a:cs typeface="Times New Roman" pitchFamily="18" charset="0"/>
            </a:endParaRPr>
          </a:p>
        </p:txBody>
      </p:sp>
      <p:sp>
        <p:nvSpPr>
          <p:cNvPr id="7" name="TextBox 6"/>
          <p:cNvSpPr txBox="1"/>
          <p:nvPr/>
        </p:nvSpPr>
        <p:spPr>
          <a:xfrm>
            <a:off x="256309" y="1705376"/>
            <a:ext cx="8534400" cy="477054"/>
          </a:xfrm>
          <a:prstGeom prst="rect">
            <a:avLst/>
          </a:prstGeom>
          <a:noFill/>
        </p:spPr>
        <p:txBody>
          <a:bodyPr wrap="square" rtlCol="0">
            <a:spAutoFit/>
          </a:bodyPr>
          <a:lstStyle/>
          <a:p>
            <a:r>
              <a:rPr lang="en-US" sz="2500" b="1" dirty="0">
                <a:latin typeface="Times New Roman" pitchFamily="18" charset="0"/>
                <a:cs typeface="Times New Roman" pitchFamily="18" charset="0"/>
              </a:rPr>
              <a:t>b. </a:t>
            </a:r>
            <a:r>
              <a:rPr lang="en-US" sz="2500" b="1" dirty="0" err="1">
                <a:latin typeface="Times New Roman" pitchFamily="18" charset="0"/>
                <a:cs typeface="Times New Roman" pitchFamily="18" charset="0"/>
              </a:rPr>
              <a:t>Các</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yếu</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tố</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trong</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bài</a:t>
            </a:r>
            <a:r>
              <a:rPr lang="en-US" sz="2500" b="1" dirty="0">
                <a:latin typeface="Times New Roman" pitchFamily="18" charset="0"/>
                <a:cs typeface="Times New Roman" pitchFamily="18" charset="0"/>
              </a:rPr>
              <a:t>:</a:t>
            </a:r>
            <a:endParaRPr lang="en-US" sz="2500" dirty="0">
              <a:latin typeface="Times New Roman" pitchFamily="18" charset="0"/>
              <a:cs typeface="Times New Roman" pitchFamily="18" charset="0"/>
            </a:endParaRPr>
          </a:p>
        </p:txBody>
      </p:sp>
      <p:sp>
        <p:nvSpPr>
          <p:cNvPr id="8" name="TextBox 7"/>
          <p:cNvSpPr txBox="1"/>
          <p:nvPr/>
        </p:nvSpPr>
        <p:spPr>
          <a:xfrm>
            <a:off x="256309" y="2182430"/>
            <a:ext cx="8915400" cy="477054"/>
          </a:xfrm>
          <a:prstGeom prst="rect">
            <a:avLst/>
          </a:prstGeom>
          <a:noFill/>
        </p:spPr>
        <p:txBody>
          <a:bodyPr wrap="square" rtlCol="0">
            <a:spAutoFit/>
          </a:bodyPr>
          <a:lstStyle/>
          <a:p>
            <a:r>
              <a:rPr lang="en-US" sz="2500" b="1" dirty="0" smtClean="0">
                <a:latin typeface="Times New Roman" pitchFamily="18" charset="0"/>
                <a:cs typeface="Times New Roman" pitchFamily="18" charset="0"/>
              </a:rPr>
              <a:t>- </a:t>
            </a:r>
            <a:r>
              <a:rPr lang="en-US" sz="2500" b="1" dirty="0" err="1" smtClean="0">
                <a:latin typeface="Times New Roman" pitchFamily="18" charset="0"/>
                <a:cs typeface="Times New Roman" pitchFamily="18" charset="0"/>
              </a:rPr>
              <a:t>Diễn</a:t>
            </a:r>
            <a:r>
              <a:rPr lang="en-US" sz="2500" b="1" dirty="0" smtClean="0">
                <a:latin typeface="Times New Roman" pitchFamily="18" charset="0"/>
                <a:cs typeface="Times New Roman" pitchFamily="18" charset="0"/>
              </a:rPr>
              <a:t> </a:t>
            </a:r>
            <a:r>
              <a:rPr lang="en-US" sz="2500" b="1" dirty="0" err="1">
                <a:latin typeface="Times New Roman" pitchFamily="18" charset="0"/>
                <a:cs typeface="Times New Roman" pitchFamily="18" charset="0"/>
              </a:rPr>
              <a:t>biến</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câu</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chuyện</a:t>
            </a:r>
            <a:r>
              <a:rPr lang="en-US" sz="2500" b="1" dirty="0">
                <a:latin typeface="Times New Roman" pitchFamily="18" charset="0"/>
                <a:cs typeface="Times New Roman" pitchFamily="18" charset="0"/>
              </a:rPr>
              <a:t>:</a:t>
            </a:r>
          </a:p>
        </p:txBody>
      </p:sp>
      <p:sp>
        <p:nvSpPr>
          <p:cNvPr id="9" name="TextBox 8"/>
          <p:cNvSpPr txBox="1"/>
          <p:nvPr/>
        </p:nvSpPr>
        <p:spPr>
          <a:xfrm>
            <a:off x="152400" y="2594007"/>
            <a:ext cx="8991600" cy="861774"/>
          </a:xfrm>
          <a:prstGeom prst="rect">
            <a:avLst/>
          </a:prstGeom>
          <a:noFill/>
        </p:spPr>
        <p:txBody>
          <a:bodyPr wrap="square" rtlCol="0">
            <a:spAutoFit/>
          </a:bodyPr>
          <a:lstStyle/>
          <a:p>
            <a:r>
              <a:rPr lang="vi-VN" sz="2500" b="1" dirty="0">
                <a:latin typeface="+mj-lt"/>
              </a:rPr>
              <a:t>+ Ngày sinh nhật của Trang, các bạn đến mừng rất đông vui. (Mở đầu)</a:t>
            </a:r>
            <a:endParaRPr lang="en-US" sz="2500" b="1" dirty="0">
              <a:latin typeface="+mj-lt"/>
              <a:cs typeface="Times New Roman" pitchFamily="18" charset="0"/>
            </a:endParaRPr>
          </a:p>
        </p:txBody>
      </p:sp>
      <p:sp>
        <p:nvSpPr>
          <p:cNvPr id="3" name="TextBox 2"/>
          <p:cNvSpPr txBox="1"/>
          <p:nvPr/>
        </p:nvSpPr>
        <p:spPr>
          <a:xfrm>
            <a:off x="218209" y="3352800"/>
            <a:ext cx="8991600" cy="1246495"/>
          </a:xfrm>
          <a:prstGeom prst="rect">
            <a:avLst/>
          </a:prstGeom>
          <a:noFill/>
        </p:spPr>
        <p:txBody>
          <a:bodyPr wrap="square" rtlCol="0">
            <a:spAutoFit/>
          </a:bodyPr>
          <a:lstStyle/>
          <a:p>
            <a:r>
              <a:rPr lang="vi-VN" sz="2500" b="1" dirty="0">
                <a:latin typeface="+mj-lt"/>
              </a:rPr>
              <a:t>+ Trinh đến muộn làm Trang giận, nhưng khi hiểu ra là vì Trinh phải đi bộ thì Trang không giận nữa mà còn hối hận vì đã trách lầm Trinh.</a:t>
            </a:r>
            <a:endParaRPr lang="en-US" sz="2500" b="1" dirty="0">
              <a:latin typeface="+mj-lt"/>
            </a:endParaRPr>
          </a:p>
        </p:txBody>
      </p:sp>
      <p:sp>
        <p:nvSpPr>
          <p:cNvPr id="11" name="TextBox 10"/>
          <p:cNvSpPr txBox="1"/>
          <p:nvPr/>
        </p:nvSpPr>
        <p:spPr>
          <a:xfrm>
            <a:off x="256309" y="4485373"/>
            <a:ext cx="8534400" cy="477054"/>
          </a:xfrm>
          <a:prstGeom prst="rect">
            <a:avLst/>
          </a:prstGeom>
          <a:noFill/>
        </p:spPr>
        <p:txBody>
          <a:bodyPr wrap="square" rtlCol="0">
            <a:spAutoFit/>
          </a:bodyPr>
          <a:lstStyle/>
          <a:p>
            <a:r>
              <a:rPr lang="vi-VN" sz="2500" b="1" dirty="0">
                <a:latin typeface="+mj-lt"/>
              </a:rPr>
              <a:t>+ Trinh tặng Trang một món quà đó là chùm ổi.</a:t>
            </a:r>
            <a:endParaRPr lang="en-US" sz="2500" b="1" dirty="0">
              <a:latin typeface="+mj-lt"/>
            </a:endParaRPr>
          </a:p>
        </p:txBody>
      </p:sp>
      <p:sp>
        <p:nvSpPr>
          <p:cNvPr id="12" name="TextBox 11"/>
          <p:cNvSpPr txBox="1"/>
          <p:nvPr/>
        </p:nvSpPr>
        <p:spPr>
          <a:xfrm>
            <a:off x="228600" y="4876800"/>
            <a:ext cx="8991600" cy="1631216"/>
          </a:xfrm>
          <a:prstGeom prst="rect">
            <a:avLst/>
          </a:prstGeom>
          <a:noFill/>
        </p:spPr>
        <p:txBody>
          <a:bodyPr wrap="square" rtlCol="0">
            <a:spAutoFit/>
          </a:bodyPr>
          <a:lstStyle/>
          <a:p>
            <a:r>
              <a:rPr lang="vi-VN" sz="2500" b="1" dirty="0">
                <a:latin typeface="+mj-lt"/>
              </a:rPr>
              <a:t>+ Trang nhớ lại mấy tháng trước khi đến nhà Trinh chơi, Trinh đã chỉ cho Trang xem chùm hoa ổi và hứa sẽ giành cho Trang một sự bất ngờ. Bây giờ hiểu ra điều bất ngờ mà Trinh đã giành cho mình nên Trang vô cùng xúc </a:t>
            </a:r>
            <a:r>
              <a:rPr lang="vi-VN" sz="2500" b="1" dirty="0" smtClean="0">
                <a:latin typeface="+mj-lt"/>
              </a:rPr>
              <a:t>động</a:t>
            </a:r>
            <a:r>
              <a:rPr lang="en-US" sz="2500" b="1" dirty="0" smtClean="0">
                <a:latin typeface="+mj-lt"/>
              </a:rPr>
              <a:t> </a:t>
            </a:r>
            <a:r>
              <a:rPr lang="vi-VN" sz="2500" b="1" dirty="0" smtClean="0">
                <a:latin typeface="+mj-lt"/>
              </a:rPr>
              <a:t>(Đỉnh </a:t>
            </a:r>
            <a:r>
              <a:rPr lang="vi-VN" sz="2500" b="1" dirty="0">
                <a:latin typeface="+mj-lt"/>
              </a:rPr>
              <a:t>điểm câu chuyện).</a:t>
            </a:r>
            <a:endParaRPr lang="en-US" sz="2500" b="1" dirty="0">
              <a:latin typeface="+mj-lt"/>
              <a:cs typeface="Times New Roman" pitchFamily="18" charset="0"/>
            </a:endParaRPr>
          </a:p>
        </p:txBody>
      </p:sp>
    </p:spTree>
    <p:extLst>
      <p:ext uri="{BB962C8B-B14F-4D97-AF65-F5344CB8AC3E}">
        <p14:creationId xmlns:p14="http://schemas.microsoft.com/office/powerpoint/2010/main" val="890215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barn(inVertical)">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fade">
                                      <p:cBhvr>
                                        <p:cTn id="30" dur="1000"/>
                                        <p:tgtEl>
                                          <p:spTgt spid="12"/>
                                        </p:tgtEl>
                                      </p:cBhvr>
                                    </p:animEffect>
                                    <p:anim calcmode="lin" valueType="num">
                                      <p:cBhvr>
                                        <p:cTn id="31" dur="1000" fill="hold"/>
                                        <p:tgtEl>
                                          <p:spTgt spid="12"/>
                                        </p:tgtEl>
                                        <p:attrNameLst>
                                          <p:attrName>ppt_x</p:attrName>
                                        </p:attrNameLst>
                                      </p:cBhvr>
                                      <p:tavLst>
                                        <p:tav tm="0">
                                          <p:val>
                                            <p:strVal val="#ppt_x"/>
                                          </p:val>
                                        </p:tav>
                                        <p:tav tm="100000">
                                          <p:val>
                                            <p:strVal val="#ppt_x"/>
                                          </p:val>
                                        </p:tav>
                                      </p:tavLst>
                                    </p:anim>
                                    <p:anim calcmode="lin" valueType="num">
                                      <p:cBhvr>
                                        <p:cTn id="32"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3" grpId="0"/>
      <p:bldP spid="11"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180201"/>
            <a:ext cx="8077200" cy="553998"/>
          </a:xfrm>
          <a:prstGeom prst="rect">
            <a:avLst/>
          </a:prstGeom>
          <a:noFill/>
        </p:spPr>
        <p:txBody>
          <a:bodyPr wrap="square" rtlCol="0">
            <a:spAutoFit/>
          </a:bodyPr>
          <a:lstStyle/>
          <a:p>
            <a:r>
              <a:rPr lang="en-US" sz="3000" b="1" u="sng" dirty="0" smtClean="0">
                <a:solidFill>
                  <a:srgbClr val="FF0000"/>
                </a:solidFill>
                <a:latin typeface="Times New Roman" pitchFamily="18" charset="0"/>
                <a:cs typeface="Times New Roman" pitchFamily="18" charset="0"/>
              </a:rPr>
              <a:t>I, </a:t>
            </a:r>
            <a:r>
              <a:rPr lang="en-US" sz="3000" b="1" u="sng" dirty="0" err="1" smtClean="0">
                <a:solidFill>
                  <a:srgbClr val="FF0000"/>
                </a:solidFill>
                <a:latin typeface="Times New Roman" pitchFamily="18" charset="0"/>
                <a:cs typeface="Times New Roman" pitchFamily="18" charset="0"/>
              </a:rPr>
              <a:t>Dàn</a:t>
            </a:r>
            <a:r>
              <a:rPr lang="en-US" sz="3000" b="1" u="sng" dirty="0" smtClean="0">
                <a:solidFill>
                  <a:srgbClr val="FF0000"/>
                </a:solidFill>
                <a:latin typeface="Times New Roman" pitchFamily="18" charset="0"/>
                <a:cs typeface="Times New Roman" pitchFamily="18" charset="0"/>
              </a:rPr>
              <a:t> ý </a:t>
            </a:r>
            <a:r>
              <a:rPr lang="en-US" sz="3000" b="1" u="sng" dirty="0" err="1" smtClean="0">
                <a:solidFill>
                  <a:srgbClr val="FF0000"/>
                </a:solidFill>
                <a:latin typeface="Times New Roman" pitchFamily="18" charset="0"/>
                <a:cs typeface="Times New Roman" pitchFamily="18" charset="0"/>
              </a:rPr>
              <a:t>của</a:t>
            </a:r>
            <a:r>
              <a:rPr lang="en-US" sz="3000" b="1" u="sng" dirty="0" smtClean="0">
                <a:solidFill>
                  <a:srgbClr val="FF0000"/>
                </a:solidFill>
                <a:latin typeface="Times New Roman" pitchFamily="18" charset="0"/>
                <a:cs typeface="Times New Roman" pitchFamily="18" charset="0"/>
              </a:rPr>
              <a:t> </a:t>
            </a:r>
            <a:r>
              <a:rPr lang="en-US" sz="3000" b="1" u="sng" dirty="0" err="1" smtClean="0">
                <a:solidFill>
                  <a:srgbClr val="FF0000"/>
                </a:solidFill>
                <a:latin typeface="Times New Roman" pitchFamily="18" charset="0"/>
                <a:cs typeface="Times New Roman" pitchFamily="18" charset="0"/>
              </a:rPr>
              <a:t>bài</a:t>
            </a:r>
            <a:r>
              <a:rPr lang="en-US" sz="3000" b="1" u="sng" dirty="0" smtClean="0">
                <a:solidFill>
                  <a:srgbClr val="FF0000"/>
                </a:solidFill>
                <a:latin typeface="Times New Roman" pitchFamily="18" charset="0"/>
                <a:cs typeface="Times New Roman" pitchFamily="18" charset="0"/>
              </a:rPr>
              <a:t> </a:t>
            </a:r>
            <a:r>
              <a:rPr lang="en-US" sz="3000" b="1" u="sng" dirty="0" err="1" smtClean="0">
                <a:solidFill>
                  <a:srgbClr val="FF0000"/>
                </a:solidFill>
                <a:latin typeface="Times New Roman" pitchFamily="18" charset="0"/>
                <a:cs typeface="Times New Roman" pitchFamily="18" charset="0"/>
              </a:rPr>
              <a:t>văn</a:t>
            </a:r>
            <a:r>
              <a:rPr lang="en-US" sz="3000" b="1" u="sng" dirty="0" smtClean="0">
                <a:solidFill>
                  <a:srgbClr val="FF0000"/>
                </a:solidFill>
                <a:latin typeface="Times New Roman" pitchFamily="18" charset="0"/>
                <a:cs typeface="Times New Roman" pitchFamily="18" charset="0"/>
              </a:rPr>
              <a:t> </a:t>
            </a:r>
            <a:r>
              <a:rPr lang="en-US" sz="3000" b="1" u="sng" dirty="0" err="1" smtClean="0">
                <a:solidFill>
                  <a:srgbClr val="FF0000"/>
                </a:solidFill>
                <a:latin typeface="Times New Roman" pitchFamily="18" charset="0"/>
                <a:cs typeface="Times New Roman" pitchFamily="18" charset="0"/>
              </a:rPr>
              <a:t>tự</a:t>
            </a:r>
            <a:r>
              <a:rPr lang="en-US" sz="3000" b="1" u="sng" dirty="0" smtClean="0">
                <a:solidFill>
                  <a:srgbClr val="FF0000"/>
                </a:solidFill>
                <a:latin typeface="Times New Roman" pitchFamily="18" charset="0"/>
                <a:cs typeface="Times New Roman" pitchFamily="18" charset="0"/>
              </a:rPr>
              <a:t> </a:t>
            </a:r>
            <a:r>
              <a:rPr lang="en-US" sz="3000" b="1" u="sng" dirty="0" err="1" smtClean="0">
                <a:solidFill>
                  <a:srgbClr val="FF0000"/>
                </a:solidFill>
                <a:latin typeface="Times New Roman" pitchFamily="18" charset="0"/>
                <a:cs typeface="Times New Roman" pitchFamily="18" charset="0"/>
              </a:rPr>
              <a:t>sự</a:t>
            </a:r>
            <a:endParaRPr lang="en-US" sz="3000" b="1" u="sng" dirty="0">
              <a:solidFill>
                <a:srgbClr val="FF0000"/>
              </a:solidFill>
              <a:latin typeface="Times New Roman" pitchFamily="18" charset="0"/>
              <a:cs typeface="Times New Roman" pitchFamily="18" charset="0"/>
            </a:endParaRPr>
          </a:p>
        </p:txBody>
      </p:sp>
      <p:sp>
        <p:nvSpPr>
          <p:cNvPr id="5" name="TextBox 4"/>
          <p:cNvSpPr txBox="1"/>
          <p:nvPr/>
        </p:nvSpPr>
        <p:spPr>
          <a:xfrm>
            <a:off x="256309" y="734199"/>
            <a:ext cx="5943600" cy="477054"/>
          </a:xfrm>
          <a:prstGeom prst="rect">
            <a:avLst/>
          </a:prstGeom>
          <a:noFill/>
        </p:spPr>
        <p:txBody>
          <a:bodyPr wrap="square" rtlCol="0">
            <a:spAutoFit/>
          </a:bodyPr>
          <a:lstStyle/>
          <a:p>
            <a:r>
              <a:rPr lang="vi-VN" sz="2500" b="1" u="sng" dirty="0">
                <a:solidFill>
                  <a:srgbClr val="FF0000"/>
                </a:solidFill>
                <a:latin typeface="+mj-lt"/>
              </a:rPr>
              <a:t>1. Tìm hiểu </a:t>
            </a:r>
            <a:r>
              <a:rPr lang="en-US" sz="2500" b="1" u="sng" dirty="0" smtClean="0">
                <a:solidFill>
                  <a:srgbClr val="FF0000"/>
                </a:solidFill>
                <a:latin typeface="+mj-lt"/>
              </a:rPr>
              <a:t>d</a:t>
            </a:r>
            <a:r>
              <a:rPr lang="vi-VN" sz="2500" b="1" u="sng" dirty="0" smtClean="0">
                <a:solidFill>
                  <a:srgbClr val="FF0000"/>
                </a:solidFill>
                <a:latin typeface="+mj-lt"/>
              </a:rPr>
              <a:t>àn </a:t>
            </a:r>
            <a:r>
              <a:rPr lang="vi-VN" sz="2500" b="1" u="sng" dirty="0">
                <a:solidFill>
                  <a:srgbClr val="FF0000"/>
                </a:solidFill>
                <a:latin typeface="+mj-lt"/>
              </a:rPr>
              <a:t>ý của bài văn tự sự:</a:t>
            </a:r>
            <a:endParaRPr lang="en-US" sz="2500" u="sng" dirty="0">
              <a:solidFill>
                <a:srgbClr val="FF0000"/>
              </a:solidFill>
              <a:latin typeface="+mj-lt"/>
            </a:endParaRPr>
          </a:p>
        </p:txBody>
      </p:sp>
      <p:sp>
        <p:nvSpPr>
          <p:cNvPr id="6" name="TextBox 5"/>
          <p:cNvSpPr txBox="1"/>
          <p:nvPr/>
        </p:nvSpPr>
        <p:spPr>
          <a:xfrm>
            <a:off x="256309" y="1211253"/>
            <a:ext cx="8534400" cy="477054"/>
          </a:xfrm>
          <a:prstGeom prst="rect">
            <a:avLst/>
          </a:prstGeom>
          <a:noFill/>
        </p:spPr>
        <p:txBody>
          <a:bodyPr wrap="square" rtlCol="0">
            <a:spAutoFit/>
          </a:bodyPr>
          <a:lstStyle/>
          <a:p>
            <a:r>
              <a:rPr lang="en-US" sz="2500" b="1" dirty="0" err="1" smtClean="0">
                <a:latin typeface="Times New Roman" pitchFamily="18" charset="0"/>
                <a:cs typeface="Times New Roman" pitchFamily="18" charset="0"/>
              </a:rPr>
              <a:t>Đọc</a:t>
            </a:r>
            <a:r>
              <a:rPr lang="en-US" sz="2500" b="1" dirty="0" smtClean="0">
                <a:latin typeface="Times New Roman" pitchFamily="18" charset="0"/>
                <a:cs typeface="Times New Roman" pitchFamily="18" charset="0"/>
              </a:rPr>
              <a:t> </a:t>
            </a:r>
            <a:r>
              <a:rPr lang="vi-VN" sz="2500" b="1" dirty="0" smtClean="0">
                <a:latin typeface="Times New Roman" pitchFamily="18" charset="0"/>
                <a:cs typeface="Times New Roman" pitchFamily="18" charset="0"/>
              </a:rPr>
              <a:t>bài </a:t>
            </a:r>
            <a:r>
              <a:rPr lang="vi-VN" sz="2500" b="1" dirty="0">
                <a:latin typeface="Times New Roman" pitchFamily="18" charset="0"/>
                <a:cs typeface="Times New Roman" pitchFamily="18" charset="0"/>
              </a:rPr>
              <a:t>văn: “Món quà sinh nhật</a:t>
            </a:r>
            <a:r>
              <a:rPr lang="vi-VN" sz="2500" b="1" dirty="0" smtClean="0">
                <a:latin typeface="Times New Roman" pitchFamily="18" charset="0"/>
                <a:cs typeface="Times New Roman" pitchFamily="18" charset="0"/>
              </a:rPr>
              <a:t>”</a:t>
            </a:r>
            <a:r>
              <a:rPr lang="en-US" sz="2500" b="1" dirty="0" smtClean="0">
                <a:latin typeface="Times New Roman" pitchFamily="18" charset="0"/>
                <a:cs typeface="Times New Roman" pitchFamily="18" charset="0"/>
              </a:rPr>
              <a:t> (SGK </a:t>
            </a:r>
            <a:r>
              <a:rPr lang="en-US" sz="2500" b="1" dirty="0" err="1" smtClean="0">
                <a:latin typeface="Times New Roman" pitchFamily="18" charset="0"/>
                <a:cs typeface="Times New Roman" pitchFamily="18" charset="0"/>
              </a:rPr>
              <a:t>trang</a:t>
            </a:r>
            <a:r>
              <a:rPr lang="en-US" sz="2500" b="1" dirty="0" smtClean="0">
                <a:latin typeface="Times New Roman" pitchFamily="18" charset="0"/>
                <a:cs typeface="Times New Roman" pitchFamily="18" charset="0"/>
              </a:rPr>
              <a:t> 92, 93, 94)</a:t>
            </a:r>
            <a:endParaRPr lang="en-US" sz="2500" dirty="0">
              <a:latin typeface="Times New Roman" pitchFamily="18" charset="0"/>
              <a:cs typeface="Times New Roman" pitchFamily="18" charset="0"/>
            </a:endParaRPr>
          </a:p>
        </p:txBody>
      </p:sp>
      <p:sp>
        <p:nvSpPr>
          <p:cNvPr id="7" name="TextBox 6"/>
          <p:cNvSpPr txBox="1"/>
          <p:nvPr/>
        </p:nvSpPr>
        <p:spPr>
          <a:xfrm>
            <a:off x="256309" y="1705376"/>
            <a:ext cx="8534400" cy="477054"/>
          </a:xfrm>
          <a:prstGeom prst="rect">
            <a:avLst/>
          </a:prstGeom>
          <a:noFill/>
        </p:spPr>
        <p:txBody>
          <a:bodyPr wrap="square" rtlCol="0">
            <a:spAutoFit/>
          </a:bodyPr>
          <a:lstStyle/>
          <a:p>
            <a:r>
              <a:rPr lang="en-US" sz="2500" b="1" dirty="0">
                <a:latin typeface="Times New Roman" pitchFamily="18" charset="0"/>
                <a:cs typeface="Times New Roman" pitchFamily="18" charset="0"/>
              </a:rPr>
              <a:t>b. </a:t>
            </a:r>
            <a:r>
              <a:rPr lang="en-US" sz="2500" b="1" dirty="0" err="1">
                <a:latin typeface="Times New Roman" pitchFamily="18" charset="0"/>
                <a:cs typeface="Times New Roman" pitchFamily="18" charset="0"/>
              </a:rPr>
              <a:t>Các</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yếu</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tố</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trong</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bài</a:t>
            </a:r>
            <a:r>
              <a:rPr lang="en-US" sz="2500" b="1" dirty="0">
                <a:latin typeface="Times New Roman" pitchFamily="18" charset="0"/>
                <a:cs typeface="Times New Roman" pitchFamily="18" charset="0"/>
              </a:rPr>
              <a:t>:</a:t>
            </a:r>
            <a:endParaRPr lang="en-US" sz="2500" dirty="0">
              <a:latin typeface="Times New Roman" pitchFamily="18" charset="0"/>
              <a:cs typeface="Times New Roman" pitchFamily="18" charset="0"/>
            </a:endParaRPr>
          </a:p>
        </p:txBody>
      </p:sp>
      <p:sp>
        <p:nvSpPr>
          <p:cNvPr id="8" name="TextBox 7"/>
          <p:cNvSpPr txBox="1"/>
          <p:nvPr/>
        </p:nvSpPr>
        <p:spPr>
          <a:xfrm>
            <a:off x="256309" y="2182430"/>
            <a:ext cx="8915400" cy="477054"/>
          </a:xfrm>
          <a:prstGeom prst="rect">
            <a:avLst/>
          </a:prstGeom>
          <a:noFill/>
        </p:spPr>
        <p:txBody>
          <a:bodyPr wrap="square" rtlCol="0">
            <a:spAutoFit/>
          </a:bodyPr>
          <a:lstStyle/>
          <a:p>
            <a:r>
              <a:rPr lang="en-US" sz="2500" b="1" dirty="0" smtClean="0">
                <a:latin typeface="Times New Roman" pitchFamily="18" charset="0"/>
                <a:cs typeface="Times New Roman" pitchFamily="18" charset="0"/>
              </a:rPr>
              <a:t>- </a:t>
            </a:r>
            <a:r>
              <a:rPr lang="en-US" sz="2500" b="1" dirty="0" err="1" smtClean="0">
                <a:latin typeface="Times New Roman" pitchFamily="18" charset="0"/>
                <a:cs typeface="Times New Roman" pitchFamily="18" charset="0"/>
              </a:rPr>
              <a:t>Diễn</a:t>
            </a:r>
            <a:r>
              <a:rPr lang="en-US" sz="2500" b="1" dirty="0" smtClean="0">
                <a:latin typeface="Times New Roman" pitchFamily="18" charset="0"/>
                <a:cs typeface="Times New Roman" pitchFamily="18" charset="0"/>
              </a:rPr>
              <a:t> </a:t>
            </a:r>
            <a:r>
              <a:rPr lang="en-US" sz="2500" b="1" dirty="0" err="1">
                <a:latin typeface="Times New Roman" pitchFamily="18" charset="0"/>
                <a:cs typeface="Times New Roman" pitchFamily="18" charset="0"/>
              </a:rPr>
              <a:t>biến</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câu</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chuyện</a:t>
            </a:r>
            <a:r>
              <a:rPr lang="en-US" sz="2500" b="1" dirty="0">
                <a:latin typeface="Times New Roman" pitchFamily="18" charset="0"/>
                <a:cs typeface="Times New Roman" pitchFamily="18" charset="0"/>
              </a:rPr>
              <a:t>:</a:t>
            </a:r>
          </a:p>
        </p:txBody>
      </p:sp>
      <p:sp>
        <p:nvSpPr>
          <p:cNvPr id="9" name="TextBox 8"/>
          <p:cNvSpPr txBox="1"/>
          <p:nvPr/>
        </p:nvSpPr>
        <p:spPr>
          <a:xfrm>
            <a:off x="152400" y="2594007"/>
            <a:ext cx="8991600" cy="861774"/>
          </a:xfrm>
          <a:prstGeom prst="rect">
            <a:avLst/>
          </a:prstGeom>
          <a:noFill/>
        </p:spPr>
        <p:txBody>
          <a:bodyPr wrap="square" rtlCol="0">
            <a:spAutoFit/>
          </a:bodyPr>
          <a:lstStyle/>
          <a:p>
            <a:r>
              <a:rPr lang="vi-VN" sz="2500" b="1" dirty="0">
                <a:latin typeface="+mj-lt"/>
              </a:rPr>
              <a:t>+ Trang thầm cảm ơn Trinh vì Trinh đã giành cho mình một món quà đặc biệt có ý nghĩa. (Kết thúc)</a:t>
            </a:r>
            <a:endParaRPr lang="en-US" sz="2500" b="1" dirty="0">
              <a:latin typeface="+mj-lt"/>
              <a:cs typeface="Times New Roman" pitchFamily="18" charset="0"/>
            </a:endParaRPr>
          </a:p>
        </p:txBody>
      </p:sp>
      <p:sp>
        <p:nvSpPr>
          <p:cNvPr id="3" name="TextBox 2"/>
          <p:cNvSpPr txBox="1"/>
          <p:nvPr/>
        </p:nvSpPr>
        <p:spPr>
          <a:xfrm>
            <a:off x="152400" y="3366655"/>
            <a:ext cx="9067800" cy="1292662"/>
          </a:xfrm>
          <a:prstGeom prst="rect">
            <a:avLst/>
          </a:prstGeom>
          <a:noFill/>
        </p:spPr>
        <p:txBody>
          <a:bodyPr wrap="square" rtlCol="0">
            <a:spAutoFit/>
          </a:bodyPr>
          <a:lstStyle/>
          <a:p>
            <a:r>
              <a:rPr lang="vi-VN" sz="2500" b="1" dirty="0">
                <a:latin typeface="+mj-lt"/>
              </a:rPr>
              <a:t>- Điều tạo nên sự bất ngờ là tình huống Trinh đến muộn trong ngày sinh nhật Trang và điều bất ngờ Trinh hứa sẽ giành cho Trang</a:t>
            </a:r>
            <a:r>
              <a:rPr lang="vi-VN" sz="2800" dirty="0"/>
              <a:t>.</a:t>
            </a:r>
            <a:endParaRPr lang="en-US" sz="2500" b="1" dirty="0">
              <a:latin typeface="+mj-lt"/>
            </a:endParaRPr>
          </a:p>
        </p:txBody>
      </p:sp>
      <p:sp>
        <p:nvSpPr>
          <p:cNvPr id="11" name="TextBox 10"/>
          <p:cNvSpPr txBox="1"/>
          <p:nvPr/>
        </p:nvSpPr>
        <p:spPr>
          <a:xfrm>
            <a:off x="166255" y="4485373"/>
            <a:ext cx="8915400" cy="861774"/>
          </a:xfrm>
          <a:prstGeom prst="rect">
            <a:avLst/>
          </a:prstGeom>
          <a:noFill/>
        </p:spPr>
        <p:txBody>
          <a:bodyPr wrap="square" rtlCol="0">
            <a:spAutoFit/>
          </a:bodyPr>
          <a:lstStyle/>
          <a:p>
            <a:r>
              <a:rPr lang="vi-VN" sz="2500" b="1" dirty="0">
                <a:latin typeface="+mj-lt"/>
              </a:rPr>
              <a:t>- Thứ tự kể: Thời gian từ đầu đến cuối buổi sinh nhật, có xen sự hồi tưởng. (Nhớ lại mấy tháng trước, lúc đến nhà Trang chơi)</a:t>
            </a:r>
            <a:endParaRPr lang="en-US" sz="2500" b="1" dirty="0">
              <a:latin typeface="+mj-lt"/>
            </a:endParaRPr>
          </a:p>
        </p:txBody>
      </p:sp>
      <p:sp>
        <p:nvSpPr>
          <p:cNvPr id="2" name="TextBox 1"/>
          <p:cNvSpPr txBox="1"/>
          <p:nvPr/>
        </p:nvSpPr>
        <p:spPr>
          <a:xfrm>
            <a:off x="256309" y="5347147"/>
            <a:ext cx="8534400" cy="477054"/>
          </a:xfrm>
          <a:prstGeom prst="rect">
            <a:avLst/>
          </a:prstGeom>
          <a:noFill/>
        </p:spPr>
        <p:txBody>
          <a:bodyPr wrap="square" rtlCol="0">
            <a:spAutoFit/>
          </a:bodyPr>
          <a:lstStyle/>
          <a:p>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Các</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yếu</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tố</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miêu</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tả</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biểu</a:t>
            </a:r>
            <a:r>
              <a:rPr lang="en-US" sz="2500" b="1" dirty="0">
                <a:latin typeface="Times New Roman" pitchFamily="18" charset="0"/>
                <a:cs typeface="Times New Roman" pitchFamily="18" charset="0"/>
              </a:rPr>
              <a:t> </a:t>
            </a:r>
            <a:r>
              <a:rPr lang="en-US" sz="2500" b="1" dirty="0" err="1" smtClean="0">
                <a:latin typeface="Times New Roman" pitchFamily="18" charset="0"/>
                <a:cs typeface="Times New Roman" pitchFamily="18" charset="0"/>
              </a:rPr>
              <a:t>cảm</a:t>
            </a:r>
            <a:r>
              <a:rPr lang="en-US" sz="2500" b="1" dirty="0">
                <a:latin typeface="Times New Roman" pitchFamily="18" charset="0"/>
                <a:cs typeface="Times New Roman" pitchFamily="18" charset="0"/>
              </a:rPr>
              <a:t> </a:t>
            </a:r>
            <a:r>
              <a:rPr lang="en-US" sz="2500" b="1" dirty="0" err="1" smtClean="0">
                <a:latin typeface="Times New Roman" pitchFamily="18" charset="0"/>
                <a:cs typeface="Times New Roman" pitchFamily="18" charset="0"/>
              </a:rPr>
              <a:t>làm</a:t>
            </a:r>
            <a:r>
              <a:rPr lang="en-US" sz="2500" b="1" dirty="0" smtClean="0">
                <a:latin typeface="Times New Roman" pitchFamily="18" charset="0"/>
                <a:cs typeface="Times New Roman" pitchFamily="18" charset="0"/>
              </a:rPr>
              <a:t> </a:t>
            </a:r>
            <a:r>
              <a:rPr lang="en-US" sz="2500" b="1" dirty="0" err="1" smtClean="0">
                <a:latin typeface="Times New Roman" pitchFamily="18" charset="0"/>
                <a:cs typeface="Times New Roman" pitchFamily="18" charset="0"/>
              </a:rPr>
              <a:t>nổi</a:t>
            </a:r>
            <a:r>
              <a:rPr lang="en-US" sz="2500" b="1" dirty="0" smtClean="0">
                <a:latin typeface="Times New Roman" pitchFamily="18" charset="0"/>
                <a:cs typeface="Times New Roman" pitchFamily="18" charset="0"/>
              </a:rPr>
              <a:t> </a:t>
            </a:r>
            <a:r>
              <a:rPr lang="en-US" sz="2500" b="1" dirty="0" err="1" smtClean="0">
                <a:latin typeface="Times New Roman" pitchFamily="18" charset="0"/>
                <a:cs typeface="Times New Roman" pitchFamily="18" charset="0"/>
              </a:rPr>
              <a:t>bật</a:t>
            </a:r>
            <a:r>
              <a:rPr lang="en-US" sz="2500" b="1" dirty="0" smtClean="0">
                <a:latin typeface="Times New Roman" pitchFamily="18" charset="0"/>
                <a:cs typeface="Times New Roman" pitchFamily="18" charset="0"/>
              </a:rPr>
              <a:t> </a:t>
            </a:r>
            <a:r>
              <a:rPr lang="en-US" sz="2500" b="1" dirty="0" err="1" smtClean="0">
                <a:latin typeface="Times New Roman" pitchFamily="18" charset="0"/>
                <a:cs typeface="Times New Roman" pitchFamily="18" charset="0"/>
              </a:rPr>
              <a:t>tình</a:t>
            </a:r>
            <a:r>
              <a:rPr lang="en-US" sz="2500" b="1" dirty="0" smtClean="0">
                <a:latin typeface="Times New Roman" pitchFamily="18" charset="0"/>
                <a:cs typeface="Times New Roman" pitchFamily="18" charset="0"/>
              </a:rPr>
              <a:t> </a:t>
            </a:r>
            <a:r>
              <a:rPr lang="en-US" sz="2500" b="1" dirty="0" err="1" smtClean="0">
                <a:latin typeface="Times New Roman" pitchFamily="18" charset="0"/>
                <a:cs typeface="Times New Roman" pitchFamily="18" charset="0"/>
              </a:rPr>
              <a:t>bạn</a:t>
            </a:r>
            <a:r>
              <a:rPr lang="en-US" sz="2500" b="1" dirty="0" smtClean="0">
                <a:latin typeface="Times New Roman" pitchFamily="18" charset="0"/>
                <a:cs typeface="Times New Roman" pitchFamily="18" charset="0"/>
              </a:rPr>
              <a:t> </a:t>
            </a:r>
            <a:r>
              <a:rPr lang="en-US" sz="2500" b="1" dirty="0" err="1" smtClean="0">
                <a:latin typeface="Times New Roman" pitchFamily="18" charset="0"/>
                <a:cs typeface="Times New Roman" pitchFamily="18" charset="0"/>
              </a:rPr>
              <a:t>sâu</a:t>
            </a:r>
            <a:r>
              <a:rPr lang="en-US" sz="2500" b="1" dirty="0" smtClean="0">
                <a:latin typeface="Times New Roman" pitchFamily="18" charset="0"/>
                <a:cs typeface="Times New Roman" pitchFamily="18" charset="0"/>
              </a:rPr>
              <a:t> </a:t>
            </a:r>
            <a:r>
              <a:rPr lang="en-US" sz="2500" b="1" dirty="0" err="1" smtClean="0">
                <a:latin typeface="Times New Roman" pitchFamily="18" charset="0"/>
                <a:cs typeface="Times New Roman" pitchFamily="18" charset="0"/>
              </a:rPr>
              <a:t>sắc</a:t>
            </a:r>
            <a:endParaRPr lang="en-US" sz="2500" b="1" dirty="0">
              <a:latin typeface="Times New Roman" pitchFamily="18" charset="0"/>
              <a:cs typeface="Times New Roman" pitchFamily="18" charset="0"/>
            </a:endParaRPr>
          </a:p>
        </p:txBody>
      </p:sp>
    </p:spTree>
    <p:extLst>
      <p:ext uri="{BB962C8B-B14F-4D97-AF65-F5344CB8AC3E}">
        <p14:creationId xmlns:p14="http://schemas.microsoft.com/office/powerpoint/2010/main" val="2995704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 grpId="0"/>
      <p:bldP spid="11" grpId="0"/>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180201"/>
            <a:ext cx="8077200" cy="553998"/>
          </a:xfrm>
          <a:prstGeom prst="rect">
            <a:avLst/>
          </a:prstGeom>
          <a:noFill/>
        </p:spPr>
        <p:txBody>
          <a:bodyPr wrap="square" rtlCol="0">
            <a:spAutoFit/>
          </a:bodyPr>
          <a:lstStyle/>
          <a:p>
            <a:r>
              <a:rPr lang="en-US" sz="3000" b="1" u="sng" dirty="0" smtClean="0">
                <a:solidFill>
                  <a:srgbClr val="FF0000"/>
                </a:solidFill>
                <a:latin typeface="Times New Roman" pitchFamily="18" charset="0"/>
                <a:cs typeface="Times New Roman" pitchFamily="18" charset="0"/>
              </a:rPr>
              <a:t>I, </a:t>
            </a:r>
            <a:r>
              <a:rPr lang="en-US" sz="3000" b="1" u="sng" dirty="0" err="1" smtClean="0">
                <a:solidFill>
                  <a:srgbClr val="FF0000"/>
                </a:solidFill>
                <a:latin typeface="Times New Roman" pitchFamily="18" charset="0"/>
                <a:cs typeface="Times New Roman" pitchFamily="18" charset="0"/>
              </a:rPr>
              <a:t>Dàn</a:t>
            </a:r>
            <a:r>
              <a:rPr lang="en-US" sz="3000" b="1" u="sng" dirty="0" smtClean="0">
                <a:solidFill>
                  <a:srgbClr val="FF0000"/>
                </a:solidFill>
                <a:latin typeface="Times New Roman" pitchFamily="18" charset="0"/>
                <a:cs typeface="Times New Roman" pitchFamily="18" charset="0"/>
              </a:rPr>
              <a:t> ý </a:t>
            </a:r>
            <a:r>
              <a:rPr lang="en-US" sz="3000" b="1" u="sng" dirty="0" err="1" smtClean="0">
                <a:solidFill>
                  <a:srgbClr val="FF0000"/>
                </a:solidFill>
                <a:latin typeface="Times New Roman" pitchFamily="18" charset="0"/>
                <a:cs typeface="Times New Roman" pitchFamily="18" charset="0"/>
              </a:rPr>
              <a:t>của</a:t>
            </a:r>
            <a:r>
              <a:rPr lang="en-US" sz="3000" b="1" u="sng" dirty="0" smtClean="0">
                <a:solidFill>
                  <a:srgbClr val="FF0000"/>
                </a:solidFill>
                <a:latin typeface="Times New Roman" pitchFamily="18" charset="0"/>
                <a:cs typeface="Times New Roman" pitchFamily="18" charset="0"/>
              </a:rPr>
              <a:t> </a:t>
            </a:r>
            <a:r>
              <a:rPr lang="en-US" sz="3000" b="1" u="sng" dirty="0" err="1" smtClean="0">
                <a:solidFill>
                  <a:srgbClr val="FF0000"/>
                </a:solidFill>
                <a:latin typeface="Times New Roman" pitchFamily="18" charset="0"/>
                <a:cs typeface="Times New Roman" pitchFamily="18" charset="0"/>
              </a:rPr>
              <a:t>bài</a:t>
            </a:r>
            <a:r>
              <a:rPr lang="en-US" sz="3000" b="1" u="sng" dirty="0" smtClean="0">
                <a:solidFill>
                  <a:srgbClr val="FF0000"/>
                </a:solidFill>
                <a:latin typeface="Times New Roman" pitchFamily="18" charset="0"/>
                <a:cs typeface="Times New Roman" pitchFamily="18" charset="0"/>
              </a:rPr>
              <a:t> </a:t>
            </a:r>
            <a:r>
              <a:rPr lang="en-US" sz="3000" b="1" u="sng" dirty="0" err="1" smtClean="0">
                <a:solidFill>
                  <a:srgbClr val="FF0000"/>
                </a:solidFill>
                <a:latin typeface="Times New Roman" pitchFamily="18" charset="0"/>
                <a:cs typeface="Times New Roman" pitchFamily="18" charset="0"/>
              </a:rPr>
              <a:t>văn</a:t>
            </a:r>
            <a:r>
              <a:rPr lang="en-US" sz="3000" b="1" u="sng" dirty="0" smtClean="0">
                <a:solidFill>
                  <a:srgbClr val="FF0000"/>
                </a:solidFill>
                <a:latin typeface="Times New Roman" pitchFamily="18" charset="0"/>
                <a:cs typeface="Times New Roman" pitchFamily="18" charset="0"/>
              </a:rPr>
              <a:t> </a:t>
            </a:r>
            <a:r>
              <a:rPr lang="en-US" sz="3000" b="1" u="sng" dirty="0" err="1" smtClean="0">
                <a:solidFill>
                  <a:srgbClr val="FF0000"/>
                </a:solidFill>
                <a:latin typeface="Times New Roman" pitchFamily="18" charset="0"/>
                <a:cs typeface="Times New Roman" pitchFamily="18" charset="0"/>
              </a:rPr>
              <a:t>tự</a:t>
            </a:r>
            <a:r>
              <a:rPr lang="en-US" sz="3000" b="1" u="sng" dirty="0" smtClean="0">
                <a:solidFill>
                  <a:srgbClr val="FF0000"/>
                </a:solidFill>
                <a:latin typeface="Times New Roman" pitchFamily="18" charset="0"/>
                <a:cs typeface="Times New Roman" pitchFamily="18" charset="0"/>
              </a:rPr>
              <a:t> </a:t>
            </a:r>
            <a:r>
              <a:rPr lang="en-US" sz="3000" b="1" u="sng" dirty="0" err="1" smtClean="0">
                <a:solidFill>
                  <a:srgbClr val="FF0000"/>
                </a:solidFill>
                <a:latin typeface="Times New Roman" pitchFamily="18" charset="0"/>
                <a:cs typeface="Times New Roman" pitchFamily="18" charset="0"/>
              </a:rPr>
              <a:t>sự</a:t>
            </a:r>
            <a:endParaRPr lang="en-US" sz="3000" b="1" u="sng" dirty="0">
              <a:solidFill>
                <a:srgbClr val="FF0000"/>
              </a:solidFill>
              <a:latin typeface="Times New Roman" pitchFamily="18" charset="0"/>
              <a:cs typeface="Times New Roman" pitchFamily="18" charset="0"/>
            </a:endParaRPr>
          </a:p>
        </p:txBody>
      </p:sp>
      <p:sp>
        <p:nvSpPr>
          <p:cNvPr id="5" name="TextBox 4"/>
          <p:cNvSpPr txBox="1"/>
          <p:nvPr/>
        </p:nvSpPr>
        <p:spPr>
          <a:xfrm>
            <a:off x="228600" y="723252"/>
            <a:ext cx="5943600" cy="477054"/>
          </a:xfrm>
          <a:prstGeom prst="rect">
            <a:avLst/>
          </a:prstGeom>
          <a:noFill/>
        </p:spPr>
        <p:txBody>
          <a:bodyPr wrap="square" rtlCol="0">
            <a:spAutoFit/>
          </a:bodyPr>
          <a:lstStyle/>
          <a:p>
            <a:r>
              <a:rPr lang="en-US" sz="2500" b="1" u="sng" dirty="0" smtClean="0">
                <a:solidFill>
                  <a:srgbClr val="FF0000"/>
                </a:solidFill>
                <a:latin typeface="Times New Roman" pitchFamily="18" charset="0"/>
                <a:cs typeface="Times New Roman" pitchFamily="18" charset="0"/>
              </a:rPr>
              <a:t>2. </a:t>
            </a:r>
            <a:r>
              <a:rPr lang="en-US" sz="2500" b="1" u="sng" dirty="0" err="1" smtClean="0">
                <a:solidFill>
                  <a:srgbClr val="FF0000"/>
                </a:solidFill>
                <a:latin typeface="Times New Roman" pitchFamily="18" charset="0"/>
                <a:cs typeface="Times New Roman" pitchFamily="18" charset="0"/>
              </a:rPr>
              <a:t>Dàn</a:t>
            </a:r>
            <a:r>
              <a:rPr lang="en-US" sz="2500" b="1" u="sng" dirty="0" smtClean="0">
                <a:solidFill>
                  <a:srgbClr val="FF0000"/>
                </a:solidFill>
                <a:latin typeface="Times New Roman" pitchFamily="18" charset="0"/>
                <a:cs typeface="Times New Roman" pitchFamily="18" charset="0"/>
              </a:rPr>
              <a:t> ý </a:t>
            </a:r>
            <a:r>
              <a:rPr lang="en-US" sz="2500" b="1" u="sng" dirty="0" err="1" smtClean="0">
                <a:solidFill>
                  <a:srgbClr val="FF0000"/>
                </a:solidFill>
                <a:latin typeface="Times New Roman" pitchFamily="18" charset="0"/>
                <a:cs typeface="Times New Roman" pitchFamily="18" charset="0"/>
              </a:rPr>
              <a:t>của</a:t>
            </a:r>
            <a:r>
              <a:rPr lang="en-US" sz="2500" b="1" u="sng" dirty="0" smtClean="0">
                <a:solidFill>
                  <a:srgbClr val="FF0000"/>
                </a:solidFill>
                <a:latin typeface="Times New Roman" pitchFamily="18" charset="0"/>
                <a:cs typeface="Times New Roman" pitchFamily="18" charset="0"/>
              </a:rPr>
              <a:t> </a:t>
            </a:r>
            <a:r>
              <a:rPr lang="en-US" sz="2500" b="1" u="sng" dirty="0" err="1" smtClean="0">
                <a:solidFill>
                  <a:srgbClr val="FF0000"/>
                </a:solidFill>
                <a:latin typeface="Times New Roman" pitchFamily="18" charset="0"/>
                <a:cs typeface="Times New Roman" pitchFamily="18" charset="0"/>
              </a:rPr>
              <a:t>bài</a:t>
            </a:r>
            <a:r>
              <a:rPr lang="en-US" sz="2500" b="1" u="sng" dirty="0" smtClean="0">
                <a:solidFill>
                  <a:srgbClr val="FF0000"/>
                </a:solidFill>
                <a:latin typeface="Times New Roman" pitchFamily="18" charset="0"/>
                <a:cs typeface="Times New Roman" pitchFamily="18" charset="0"/>
              </a:rPr>
              <a:t> </a:t>
            </a:r>
            <a:r>
              <a:rPr lang="en-US" sz="2500" b="1" u="sng" dirty="0" err="1" smtClean="0">
                <a:solidFill>
                  <a:srgbClr val="FF0000"/>
                </a:solidFill>
                <a:latin typeface="Times New Roman" pitchFamily="18" charset="0"/>
                <a:cs typeface="Times New Roman" pitchFamily="18" charset="0"/>
              </a:rPr>
              <a:t>văn</a:t>
            </a:r>
            <a:r>
              <a:rPr lang="en-US" sz="2500" b="1" u="sng" dirty="0" smtClean="0">
                <a:solidFill>
                  <a:srgbClr val="FF0000"/>
                </a:solidFill>
                <a:latin typeface="Times New Roman" pitchFamily="18" charset="0"/>
                <a:cs typeface="Times New Roman" pitchFamily="18" charset="0"/>
              </a:rPr>
              <a:t> </a:t>
            </a:r>
            <a:r>
              <a:rPr lang="en-US" sz="2500" b="1" u="sng" dirty="0" err="1" smtClean="0">
                <a:solidFill>
                  <a:srgbClr val="FF0000"/>
                </a:solidFill>
                <a:latin typeface="Times New Roman" pitchFamily="18" charset="0"/>
                <a:cs typeface="Times New Roman" pitchFamily="18" charset="0"/>
              </a:rPr>
              <a:t>tự</a:t>
            </a:r>
            <a:r>
              <a:rPr lang="en-US" sz="2500" b="1" u="sng" dirty="0" smtClean="0">
                <a:solidFill>
                  <a:srgbClr val="FF0000"/>
                </a:solidFill>
                <a:latin typeface="Times New Roman" pitchFamily="18" charset="0"/>
                <a:cs typeface="Times New Roman" pitchFamily="18" charset="0"/>
              </a:rPr>
              <a:t> </a:t>
            </a:r>
            <a:r>
              <a:rPr lang="en-US" sz="2500" b="1" u="sng" dirty="0" err="1" smtClean="0">
                <a:solidFill>
                  <a:srgbClr val="FF0000"/>
                </a:solidFill>
                <a:latin typeface="Times New Roman" pitchFamily="18" charset="0"/>
                <a:cs typeface="Times New Roman" pitchFamily="18" charset="0"/>
              </a:rPr>
              <a:t>sự</a:t>
            </a:r>
            <a:endParaRPr lang="en-US" sz="2500" u="sng" dirty="0">
              <a:solidFill>
                <a:srgbClr val="FF0000"/>
              </a:solidFill>
              <a:latin typeface="Times New Roman" pitchFamily="18" charset="0"/>
              <a:cs typeface="Times New Roman" pitchFamily="18" charset="0"/>
            </a:endParaRPr>
          </a:p>
        </p:txBody>
      </p:sp>
      <p:sp>
        <p:nvSpPr>
          <p:cNvPr id="2" name="TextBox 1"/>
          <p:cNvSpPr txBox="1"/>
          <p:nvPr/>
        </p:nvSpPr>
        <p:spPr>
          <a:xfrm>
            <a:off x="228600" y="1371600"/>
            <a:ext cx="8915400" cy="861774"/>
          </a:xfrm>
          <a:prstGeom prst="rect">
            <a:avLst/>
          </a:prstGeom>
          <a:noFill/>
        </p:spPr>
        <p:txBody>
          <a:bodyPr wrap="square" rtlCol="0">
            <a:spAutoFit/>
          </a:bodyPr>
          <a:lstStyle/>
          <a:p>
            <a:r>
              <a:rPr lang="en-US" sz="2500" b="1" dirty="0">
                <a:latin typeface="Times New Roman" pitchFamily="18" charset="0"/>
                <a:cs typeface="Times New Roman" pitchFamily="18" charset="0"/>
              </a:rPr>
              <a:t>a. </a:t>
            </a:r>
            <a:r>
              <a:rPr lang="en-US" sz="2500" b="1" dirty="0" err="1">
                <a:latin typeface="Times New Roman" pitchFamily="18" charset="0"/>
                <a:cs typeface="Times New Roman" pitchFamily="18" charset="0"/>
              </a:rPr>
              <a:t>Mở</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bài</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Giới</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thiệu</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nhân</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vật</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sự</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việc</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và</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tình</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huống</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xảy</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ra</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câu</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chuyện</a:t>
            </a:r>
            <a:r>
              <a:rPr lang="en-US" sz="2500" b="1" dirty="0">
                <a:latin typeface="Times New Roman" pitchFamily="18" charset="0"/>
                <a:cs typeface="Times New Roman" pitchFamily="18" charset="0"/>
              </a:rPr>
              <a:t>.</a:t>
            </a:r>
          </a:p>
        </p:txBody>
      </p:sp>
      <p:sp>
        <p:nvSpPr>
          <p:cNvPr id="3" name="TextBox 2"/>
          <p:cNvSpPr txBox="1"/>
          <p:nvPr/>
        </p:nvSpPr>
        <p:spPr>
          <a:xfrm>
            <a:off x="207818" y="2233374"/>
            <a:ext cx="8783782" cy="1246495"/>
          </a:xfrm>
          <a:prstGeom prst="rect">
            <a:avLst/>
          </a:prstGeom>
          <a:noFill/>
        </p:spPr>
        <p:txBody>
          <a:bodyPr wrap="square" rtlCol="0">
            <a:spAutoFit/>
          </a:bodyPr>
          <a:lstStyle/>
          <a:p>
            <a:r>
              <a:rPr lang="vi-VN" sz="2500" b="1" dirty="0">
                <a:latin typeface="+mj-lt"/>
              </a:rPr>
              <a:t>b. Thân bài: Kể diễn biến câu chuyện theo một trình tự nhất định. Kết hợp miêu tả sự vật, sự </a:t>
            </a:r>
            <a:r>
              <a:rPr lang="vi-VN" sz="2500" b="1" dirty="0" smtClean="0">
                <a:latin typeface="+mj-lt"/>
              </a:rPr>
              <a:t>vi</a:t>
            </a:r>
            <a:r>
              <a:rPr lang="en-US" sz="2500" b="1" dirty="0" err="1" smtClean="0">
                <a:latin typeface="Times New Roman" pitchFamily="18" charset="0"/>
                <a:cs typeface="Times New Roman" pitchFamily="18" charset="0"/>
              </a:rPr>
              <a:t>ệc</a:t>
            </a:r>
            <a:r>
              <a:rPr lang="vi-VN" sz="2500" b="1" dirty="0" smtClean="0">
                <a:latin typeface="+mj-lt"/>
              </a:rPr>
              <a:t>, </a:t>
            </a:r>
            <a:r>
              <a:rPr lang="vi-VN" sz="2500" b="1" dirty="0">
                <a:latin typeface="+mj-lt"/>
              </a:rPr>
              <a:t>con người và thể hiện tình cảm, thái độ</a:t>
            </a:r>
            <a:r>
              <a:rPr lang="vi-VN" dirty="0"/>
              <a:t>.</a:t>
            </a:r>
            <a:endParaRPr lang="en-US" dirty="0"/>
          </a:p>
        </p:txBody>
      </p:sp>
      <p:sp>
        <p:nvSpPr>
          <p:cNvPr id="6" name="TextBox 5"/>
          <p:cNvSpPr txBox="1"/>
          <p:nvPr/>
        </p:nvSpPr>
        <p:spPr>
          <a:xfrm>
            <a:off x="228600" y="3496102"/>
            <a:ext cx="8763000" cy="477054"/>
          </a:xfrm>
          <a:prstGeom prst="rect">
            <a:avLst/>
          </a:prstGeom>
          <a:noFill/>
        </p:spPr>
        <p:txBody>
          <a:bodyPr wrap="square" rtlCol="0">
            <a:spAutoFit/>
          </a:bodyPr>
          <a:lstStyle/>
          <a:p>
            <a:r>
              <a:rPr lang="vi-VN" sz="2500" b="1" dirty="0">
                <a:latin typeface="+mj-lt"/>
              </a:rPr>
              <a:t>c. Kết bài: Nêu kết cục và cảm nghĩ của người trong </a:t>
            </a:r>
            <a:r>
              <a:rPr lang="vi-VN" sz="2500" b="1" dirty="0" smtClean="0">
                <a:latin typeface="+mj-lt"/>
              </a:rPr>
              <a:t>cuộc</a:t>
            </a:r>
            <a:endParaRPr lang="en-US" sz="2500" b="1" dirty="0">
              <a:latin typeface="+mj-lt"/>
            </a:endParaRPr>
          </a:p>
        </p:txBody>
      </p:sp>
      <p:sp>
        <p:nvSpPr>
          <p:cNvPr id="7" name="TextBox 6"/>
          <p:cNvSpPr txBox="1"/>
          <p:nvPr/>
        </p:nvSpPr>
        <p:spPr>
          <a:xfrm>
            <a:off x="228600" y="3992812"/>
            <a:ext cx="3810000" cy="477054"/>
          </a:xfrm>
          <a:prstGeom prst="rect">
            <a:avLst/>
          </a:prstGeom>
          <a:solidFill>
            <a:schemeClr val="bg1">
              <a:lumMod val="95000"/>
            </a:schemeClr>
          </a:solidFill>
        </p:spPr>
        <p:txBody>
          <a:bodyPr wrap="square" rtlCol="0">
            <a:spAutoFit/>
          </a:bodyPr>
          <a:lstStyle/>
          <a:p>
            <a:r>
              <a:rPr lang="en-US" sz="2500" b="1" dirty="0" smtClean="0">
                <a:latin typeface="Times New Roman" pitchFamily="18" charset="0"/>
                <a:cs typeface="Times New Roman" pitchFamily="18" charset="0"/>
              </a:rPr>
              <a:t>*</a:t>
            </a:r>
            <a:r>
              <a:rPr lang="en-US" sz="2500" b="1" u="sng" dirty="0" err="1" smtClean="0">
                <a:latin typeface="Times New Roman" pitchFamily="18" charset="0"/>
                <a:cs typeface="Times New Roman" pitchFamily="18" charset="0"/>
              </a:rPr>
              <a:t>Ghi</a:t>
            </a:r>
            <a:r>
              <a:rPr lang="en-US" sz="2500" b="1" u="sng" dirty="0" smtClean="0">
                <a:latin typeface="Times New Roman" pitchFamily="18" charset="0"/>
                <a:cs typeface="Times New Roman" pitchFamily="18" charset="0"/>
              </a:rPr>
              <a:t> </a:t>
            </a:r>
            <a:r>
              <a:rPr lang="en-US" sz="2500" b="1" u="sng" dirty="0" err="1" smtClean="0">
                <a:latin typeface="Times New Roman" pitchFamily="18" charset="0"/>
                <a:cs typeface="Times New Roman" pitchFamily="18" charset="0"/>
              </a:rPr>
              <a:t>nhớ</a:t>
            </a:r>
            <a:r>
              <a:rPr lang="en-US" sz="2500" b="1" u="sng" dirty="0" smtClean="0">
                <a:latin typeface="Times New Roman" pitchFamily="18" charset="0"/>
                <a:cs typeface="Times New Roman" pitchFamily="18" charset="0"/>
              </a:rPr>
              <a:t> </a:t>
            </a:r>
            <a:r>
              <a:rPr lang="en-US" sz="2500" b="1" dirty="0" smtClean="0">
                <a:latin typeface="Times New Roman" pitchFamily="18" charset="0"/>
                <a:cs typeface="Times New Roman" pitchFamily="18" charset="0"/>
              </a:rPr>
              <a:t>: SGK </a:t>
            </a:r>
            <a:r>
              <a:rPr lang="en-US" sz="2500" b="1" dirty="0" err="1" smtClean="0">
                <a:latin typeface="Times New Roman" pitchFamily="18" charset="0"/>
                <a:cs typeface="Times New Roman" pitchFamily="18" charset="0"/>
              </a:rPr>
              <a:t>trang</a:t>
            </a:r>
            <a:r>
              <a:rPr lang="en-US" sz="2500" b="1" dirty="0" smtClean="0">
                <a:latin typeface="Times New Roman" pitchFamily="18" charset="0"/>
                <a:cs typeface="Times New Roman" pitchFamily="18" charset="0"/>
              </a:rPr>
              <a:t> 95 </a:t>
            </a:r>
            <a:endParaRPr lang="en-US" sz="2500" b="1" dirty="0">
              <a:latin typeface="Times New Roman" pitchFamily="18" charset="0"/>
              <a:cs typeface="Times New Roman" pitchFamily="18" charset="0"/>
            </a:endParaRPr>
          </a:p>
        </p:txBody>
      </p:sp>
    </p:spTree>
    <p:extLst>
      <p:ext uri="{BB962C8B-B14F-4D97-AF65-F5344CB8AC3E}">
        <p14:creationId xmlns:p14="http://schemas.microsoft.com/office/powerpoint/2010/main" val="271561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500"/>
                                        <p:tgtEl>
                                          <p:spTgt spid="3"/>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arn(inVertical)">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3" grpId="0"/>
      <p:bldP spid="6" grpId="0"/>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180201"/>
            <a:ext cx="8077200" cy="553998"/>
          </a:xfrm>
          <a:prstGeom prst="rect">
            <a:avLst/>
          </a:prstGeom>
          <a:noFill/>
        </p:spPr>
        <p:txBody>
          <a:bodyPr wrap="square" rtlCol="0">
            <a:spAutoFit/>
          </a:bodyPr>
          <a:lstStyle/>
          <a:p>
            <a:r>
              <a:rPr lang="en-US" sz="3000" b="1" u="sng" dirty="0" smtClean="0">
                <a:solidFill>
                  <a:srgbClr val="FF0000"/>
                </a:solidFill>
                <a:latin typeface="Times New Roman" pitchFamily="18" charset="0"/>
                <a:cs typeface="Times New Roman" pitchFamily="18" charset="0"/>
              </a:rPr>
              <a:t>II, </a:t>
            </a:r>
            <a:r>
              <a:rPr lang="en-US" sz="3000" b="1" u="sng" dirty="0" err="1" smtClean="0">
                <a:solidFill>
                  <a:srgbClr val="FF0000"/>
                </a:solidFill>
                <a:latin typeface="Times New Roman" pitchFamily="18" charset="0"/>
                <a:cs typeface="Times New Roman" pitchFamily="18" charset="0"/>
              </a:rPr>
              <a:t>Luyện</a:t>
            </a:r>
            <a:r>
              <a:rPr lang="en-US" sz="3000" b="1" u="sng" dirty="0" smtClean="0">
                <a:solidFill>
                  <a:srgbClr val="FF0000"/>
                </a:solidFill>
                <a:latin typeface="Times New Roman" pitchFamily="18" charset="0"/>
                <a:cs typeface="Times New Roman" pitchFamily="18" charset="0"/>
              </a:rPr>
              <a:t> </a:t>
            </a:r>
            <a:r>
              <a:rPr lang="en-US" sz="3000" b="1" u="sng" dirty="0" err="1" smtClean="0">
                <a:solidFill>
                  <a:srgbClr val="FF0000"/>
                </a:solidFill>
                <a:latin typeface="Times New Roman" pitchFamily="18" charset="0"/>
                <a:cs typeface="Times New Roman" pitchFamily="18" charset="0"/>
              </a:rPr>
              <a:t>tập</a:t>
            </a:r>
            <a:endParaRPr lang="en-US" sz="3000" b="1" u="sng" dirty="0">
              <a:solidFill>
                <a:srgbClr val="FF0000"/>
              </a:solidFill>
              <a:latin typeface="Times New Roman" pitchFamily="18" charset="0"/>
              <a:cs typeface="Times New Roman" pitchFamily="18" charset="0"/>
            </a:endParaRPr>
          </a:p>
        </p:txBody>
      </p:sp>
      <p:sp>
        <p:nvSpPr>
          <p:cNvPr id="5" name="TextBox 4"/>
          <p:cNvSpPr txBox="1"/>
          <p:nvPr/>
        </p:nvSpPr>
        <p:spPr>
          <a:xfrm>
            <a:off x="228600" y="723252"/>
            <a:ext cx="5943600" cy="477054"/>
          </a:xfrm>
          <a:prstGeom prst="rect">
            <a:avLst/>
          </a:prstGeom>
          <a:noFill/>
        </p:spPr>
        <p:txBody>
          <a:bodyPr wrap="square" rtlCol="0">
            <a:spAutoFit/>
          </a:bodyPr>
          <a:lstStyle/>
          <a:p>
            <a:r>
              <a:rPr lang="en-US" sz="2500" b="1" u="sng" dirty="0" err="1" smtClean="0">
                <a:solidFill>
                  <a:srgbClr val="FF0000"/>
                </a:solidFill>
                <a:latin typeface="Times New Roman" pitchFamily="18" charset="0"/>
                <a:cs typeface="Times New Roman" pitchFamily="18" charset="0"/>
              </a:rPr>
              <a:t>Bài</a:t>
            </a:r>
            <a:r>
              <a:rPr lang="en-US" sz="2500" b="1" u="sng" dirty="0" smtClean="0">
                <a:solidFill>
                  <a:srgbClr val="FF0000"/>
                </a:solidFill>
                <a:latin typeface="Times New Roman" pitchFamily="18" charset="0"/>
                <a:cs typeface="Times New Roman" pitchFamily="18" charset="0"/>
              </a:rPr>
              <a:t> </a:t>
            </a:r>
            <a:r>
              <a:rPr lang="en-US" sz="2500" b="1" u="sng" dirty="0" err="1" smtClean="0">
                <a:solidFill>
                  <a:srgbClr val="FF0000"/>
                </a:solidFill>
                <a:latin typeface="Times New Roman" pitchFamily="18" charset="0"/>
                <a:cs typeface="Times New Roman" pitchFamily="18" charset="0"/>
              </a:rPr>
              <a:t>tập</a:t>
            </a:r>
            <a:r>
              <a:rPr lang="en-US" sz="2500" b="1" u="sng" dirty="0" smtClean="0">
                <a:solidFill>
                  <a:srgbClr val="FF0000"/>
                </a:solidFill>
                <a:latin typeface="Times New Roman" pitchFamily="18" charset="0"/>
                <a:cs typeface="Times New Roman" pitchFamily="18" charset="0"/>
              </a:rPr>
              <a:t> 1</a:t>
            </a:r>
            <a:r>
              <a:rPr lang="en-US" sz="2500" b="1" dirty="0" smtClean="0">
                <a:solidFill>
                  <a:srgbClr val="FF0000"/>
                </a:solidFill>
                <a:latin typeface="Times New Roman" pitchFamily="18" charset="0"/>
                <a:cs typeface="Times New Roman" pitchFamily="18" charset="0"/>
              </a:rPr>
              <a:t>/ </a:t>
            </a:r>
            <a:r>
              <a:rPr lang="en-US" sz="2500" b="1" dirty="0" err="1" smtClean="0">
                <a:solidFill>
                  <a:srgbClr val="FF0000"/>
                </a:solidFill>
                <a:latin typeface="Times New Roman" pitchFamily="18" charset="0"/>
                <a:cs typeface="Times New Roman" pitchFamily="18" charset="0"/>
              </a:rPr>
              <a:t>sgk</a:t>
            </a:r>
            <a:r>
              <a:rPr lang="en-US" sz="2500" b="1" dirty="0" smtClean="0">
                <a:solidFill>
                  <a:srgbClr val="FF0000"/>
                </a:solidFill>
                <a:latin typeface="Times New Roman" pitchFamily="18" charset="0"/>
                <a:cs typeface="Times New Roman" pitchFamily="18" charset="0"/>
              </a:rPr>
              <a:t> </a:t>
            </a:r>
            <a:r>
              <a:rPr lang="en-US" sz="2500" b="1" dirty="0" err="1" smtClean="0">
                <a:solidFill>
                  <a:srgbClr val="FF0000"/>
                </a:solidFill>
                <a:latin typeface="Times New Roman" pitchFamily="18" charset="0"/>
                <a:cs typeface="Times New Roman" pitchFamily="18" charset="0"/>
              </a:rPr>
              <a:t>trang</a:t>
            </a:r>
            <a:r>
              <a:rPr lang="en-US" sz="2500" b="1" dirty="0" smtClean="0">
                <a:solidFill>
                  <a:srgbClr val="FF0000"/>
                </a:solidFill>
                <a:latin typeface="Times New Roman" pitchFamily="18" charset="0"/>
                <a:cs typeface="Times New Roman" pitchFamily="18" charset="0"/>
              </a:rPr>
              <a:t> 95</a:t>
            </a:r>
            <a:endParaRPr lang="en-US" sz="2500" dirty="0">
              <a:solidFill>
                <a:srgbClr val="FF0000"/>
              </a:solidFill>
              <a:latin typeface="Times New Roman" pitchFamily="18" charset="0"/>
              <a:cs typeface="Times New Roman" pitchFamily="18" charset="0"/>
            </a:endParaRPr>
          </a:p>
        </p:txBody>
      </p:sp>
      <p:sp>
        <p:nvSpPr>
          <p:cNvPr id="2" name="TextBox 1"/>
          <p:cNvSpPr txBox="1"/>
          <p:nvPr/>
        </p:nvSpPr>
        <p:spPr>
          <a:xfrm>
            <a:off x="207818" y="1200306"/>
            <a:ext cx="8915400" cy="523220"/>
          </a:xfrm>
          <a:prstGeom prst="rect">
            <a:avLst/>
          </a:prstGeom>
          <a:noFill/>
        </p:spPr>
        <p:txBody>
          <a:bodyPr wrap="square" rtlCol="0">
            <a:spAutoFit/>
          </a:bodyPr>
          <a:lstStyle/>
          <a:p>
            <a:r>
              <a:rPr lang="vi-VN" sz="2500" b="1" dirty="0">
                <a:latin typeface="+mj-lt"/>
              </a:rPr>
              <a:t>- Lập dàn ý cho văn bản “Cô bé bán diêm</a:t>
            </a:r>
            <a:r>
              <a:rPr lang="vi-VN" sz="2800" dirty="0"/>
              <a:t>”.</a:t>
            </a:r>
            <a:endParaRPr lang="en-US" sz="2500" b="1" dirty="0">
              <a:latin typeface="Times New Roman" pitchFamily="18" charset="0"/>
              <a:cs typeface="Times New Roman" pitchFamily="18" charset="0"/>
            </a:endParaRPr>
          </a:p>
        </p:txBody>
      </p:sp>
      <p:sp>
        <p:nvSpPr>
          <p:cNvPr id="3" name="TextBox 2"/>
          <p:cNvSpPr txBox="1"/>
          <p:nvPr/>
        </p:nvSpPr>
        <p:spPr>
          <a:xfrm>
            <a:off x="207818" y="1704171"/>
            <a:ext cx="8783782" cy="907941"/>
          </a:xfrm>
          <a:prstGeom prst="rect">
            <a:avLst/>
          </a:prstGeom>
          <a:noFill/>
        </p:spPr>
        <p:txBody>
          <a:bodyPr wrap="square" rtlCol="0">
            <a:spAutoFit/>
          </a:bodyPr>
          <a:lstStyle/>
          <a:p>
            <a:r>
              <a:rPr lang="vi-VN" sz="2500" b="1" dirty="0">
                <a:latin typeface="+mj-lt"/>
              </a:rPr>
              <a:t>a. Mở </a:t>
            </a:r>
            <a:r>
              <a:rPr lang="vi-VN" sz="2500" b="1" dirty="0" smtClean="0">
                <a:latin typeface="+mj-lt"/>
              </a:rPr>
              <a:t>bài:</a:t>
            </a:r>
            <a:r>
              <a:rPr lang="en-US" sz="2500" b="1" dirty="0" smtClean="0">
                <a:latin typeface="+mj-lt"/>
              </a:rPr>
              <a:t> </a:t>
            </a:r>
            <a:r>
              <a:rPr lang="vi-VN" sz="2500" b="1" dirty="0" smtClean="0">
                <a:latin typeface="+mj-lt"/>
              </a:rPr>
              <a:t>Giới </a:t>
            </a:r>
            <a:r>
              <a:rPr lang="vi-VN" sz="2500" b="1" dirty="0">
                <a:latin typeface="+mj-lt"/>
              </a:rPr>
              <a:t>thiệu quang cảnh đêm giao thừa và gia cảnh của nhân vật chính- cô bé bán diêm</a:t>
            </a:r>
            <a:r>
              <a:rPr lang="vi-VN" sz="2800" dirty="0"/>
              <a:t>.</a:t>
            </a:r>
          </a:p>
        </p:txBody>
      </p:sp>
      <p:sp>
        <p:nvSpPr>
          <p:cNvPr id="6" name="TextBox 5"/>
          <p:cNvSpPr txBox="1"/>
          <p:nvPr/>
        </p:nvSpPr>
        <p:spPr>
          <a:xfrm>
            <a:off x="228600" y="2514600"/>
            <a:ext cx="8763000" cy="2015936"/>
          </a:xfrm>
          <a:prstGeom prst="rect">
            <a:avLst/>
          </a:prstGeom>
          <a:noFill/>
        </p:spPr>
        <p:txBody>
          <a:bodyPr wrap="square" rtlCol="0">
            <a:spAutoFit/>
          </a:bodyPr>
          <a:lstStyle/>
          <a:p>
            <a:r>
              <a:rPr lang="vi-VN" sz="2500" b="1" dirty="0">
                <a:latin typeface="+mj-lt"/>
              </a:rPr>
              <a:t>b. Thân bài:</a:t>
            </a:r>
          </a:p>
          <a:p>
            <a:r>
              <a:rPr lang="vi-VN" sz="2500" b="1" dirty="0">
                <a:latin typeface="+mj-lt"/>
              </a:rPr>
              <a:t>- Không bán được diêm em bé không dám về nhà, em bị rét ngồi nép bên tường.</a:t>
            </a:r>
          </a:p>
          <a:p>
            <a:r>
              <a:rPr lang="vi-VN" sz="2500" b="1" dirty="0">
                <a:latin typeface="+mj-lt"/>
              </a:rPr>
              <a:t>- Em liều đánh các que diêm và mộng tưởng hiện ra...( 5 lần quẹt diêm gắn với 5 mộng tưởng)</a:t>
            </a:r>
          </a:p>
        </p:txBody>
      </p:sp>
      <p:sp>
        <p:nvSpPr>
          <p:cNvPr id="8" name="TextBox 7"/>
          <p:cNvSpPr txBox="1"/>
          <p:nvPr/>
        </p:nvSpPr>
        <p:spPr>
          <a:xfrm>
            <a:off x="228600" y="4419600"/>
            <a:ext cx="8915400" cy="1246495"/>
          </a:xfrm>
          <a:prstGeom prst="rect">
            <a:avLst/>
          </a:prstGeom>
          <a:noFill/>
        </p:spPr>
        <p:txBody>
          <a:bodyPr wrap="square" rtlCol="0">
            <a:spAutoFit/>
          </a:bodyPr>
          <a:lstStyle/>
          <a:p>
            <a:r>
              <a:rPr lang="vi-VN" sz="2500" b="1" dirty="0">
                <a:latin typeface="+mj-lt"/>
              </a:rPr>
              <a:t>* Yếu tố miêu tả, biểu cảm: đan xen trong quá trình kể: Mỗi lần em bé quẹt diêm mộng tưởng hiện lên → tác giả miêu tả rất sinh động kèm theo đó là những suy nghĩ, tâm trạng nhân vật</a:t>
            </a:r>
            <a:endParaRPr lang="en-US" sz="2500" b="1" dirty="0">
              <a:latin typeface="+mj-lt"/>
            </a:endParaRPr>
          </a:p>
        </p:txBody>
      </p:sp>
      <p:sp>
        <p:nvSpPr>
          <p:cNvPr id="9" name="TextBox 8"/>
          <p:cNvSpPr txBox="1"/>
          <p:nvPr/>
        </p:nvSpPr>
        <p:spPr>
          <a:xfrm>
            <a:off x="207818" y="5666095"/>
            <a:ext cx="9164782" cy="1138773"/>
          </a:xfrm>
          <a:prstGeom prst="rect">
            <a:avLst/>
          </a:prstGeom>
          <a:noFill/>
        </p:spPr>
        <p:txBody>
          <a:bodyPr wrap="square" rtlCol="0">
            <a:spAutoFit/>
          </a:bodyPr>
          <a:lstStyle/>
          <a:p>
            <a:r>
              <a:rPr lang="vi-VN" sz="2500" b="1" dirty="0">
                <a:latin typeface="+mj-lt"/>
              </a:rPr>
              <a:t>c. Kết </a:t>
            </a:r>
            <a:r>
              <a:rPr lang="vi-VN" sz="2500" b="1" dirty="0" smtClean="0">
                <a:latin typeface="+mj-lt"/>
              </a:rPr>
              <a:t>bài:Em </a:t>
            </a:r>
            <a:r>
              <a:rPr lang="vi-VN" sz="2500" b="1" dirty="0">
                <a:latin typeface="+mj-lt"/>
              </a:rPr>
              <a:t>bé chết vì rét, mọi người không ai biết về những điều kì diệu mà em đã trông thấy, thái độ của </a:t>
            </a:r>
            <a:r>
              <a:rPr lang="vi-VN" sz="2500" b="1" dirty="0" smtClean="0">
                <a:latin typeface="+mj-lt"/>
              </a:rPr>
              <a:t>ng</a:t>
            </a:r>
            <a:r>
              <a:rPr lang="en-US" sz="2500" b="1" dirty="0" err="1" smtClean="0">
                <a:latin typeface="Times New Roman" pitchFamily="18" charset="0"/>
                <a:cs typeface="Times New Roman" pitchFamily="18" charset="0"/>
              </a:rPr>
              <a:t>ười</a:t>
            </a:r>
            <a:r>
              <a:rPr lang="vi-VN" sz="2500" b="1" dirty="0" smtClean="0">
                <a:latin typeface="+mj-lt"/>
              </a:rPr>
              <a:t> </a:t>
            </a:r>
            <a:r>
              <a:rPr lang="vi-VN" sz="2500" b="1" dirty="0">
                <a:latin typeface="+mj-lt"/>
              </a:rPr>
              <a:t>qua đường.</a:t>
            </a:r>
          </a:p>
          <a:p>
            <a:endParaRPr lang="en-US" dirty="0"/>
          </a:p>
        </p:txBody>
      </p:sp>
    </p:spTree>
    <p:extLst>
      <p:ext uri="{BB962C8B-B14F-4D97-AF65-F5344CB8AC3E}">
        <p14:creationId xmlns:p14="http://schemas.microsoft.com/office/powerpoint/2010/main" val="1868626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arn(inVertical)">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fade">
                                      <p:cBhvr>
                                        <p:cTn id="18" dur="5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1000"/>
                                        <p:tgtEl>
                                          <p:spTgt spid="6"/>
                                        </p:tgtEl>
                                      </p:cBhvr>
                                    </p:animEffect>
                                    <p:anim calcmode="lin" valueType="num">
                                      <p:cBhvr>
                                        <p:cTn id="24" dur="1000" fill="hold"/>
                                        <p:tgtEl>
                                          <p:spTgt spid="6"/>
                                        </p:tgtEl>
                                        <p:attrNameLst>
                                          <p:attrName>ppt_x</p:attrName>
                                        </p:attrNameLst>
                                      </p:cBhvr>
                                      <p:tavLst>
                                        <p:tav tm="0">
                                          <p:val>
                                            <p:strVal val="#ppt_x"/>
                                          </p:val>
                                        </p:tav>
                                        <p:tav tm="100000">
                                          <p:val>
                                            <p:strVal val="#ppt_x"/>
                                          </p:val>
                                        </p:tav>
                                      </p:tavLst>
                                    </p:anim>
                                    <p:anim calcmode="lin" valueType="num">
                                      <p:cBhvr>
                                        <p:cTn id="2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3" grpId="0"/>
      <p:bldP spid="6" grpId="0"/>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180201"/>
            <a:ext cx="8077200" cy="553998"/>
          </a:xfrm>
          <a:prstGeom prst="rect">
            <a:avLst/>
          </a:prstGeom>
          <a:noFill/>
        </p:spPr>
        <p:txBody>
          <a:bodyPr wrap="square" rtlCol="0">
            <a:spAutoFit/>
          </a:bodyPr>
          <a:lstStyle/>
          <a:p>
            <a:r>
              <a:rPr lang="en-US" sz="3000" b="1" u="sng" dirty="0" smtClean="0">
                <a:solidFill>
                  <a:srgbClr val="FF0000"/>
                </a:solidFill>
                <a:latin typeface="Times New Roman" pitchFamily="18" charset="0"/>
                <a:cs typeface="Times New Roman" pitchFamily="18" charset="0"/>
              </a:rPr>
              <a:t>II, </a:t>
            </a:r>
            <a:r>
              <a:rPr lang="en-US" sz="3000" b="1" u="sng" dirty="0" err="1" smtClean="0">
                <a:solidFill>
                  <a:srgbClr val="FF0000"/>
                </a:solidFill>
                <a:latin typeface="Times New Roman" pitchFamily="18" charset="0"/>
                <a:cs typeface="Times New Roman" pitchFamily="18" charset="0"/>
              </a:rPr>
              <a:t>Luyện</a:t>
            </a:r>
            <a:r>
              <a:rPr lang="en-US" sz="3000" b="1" u="sng" dirty="0" smtClean="0">
                <a:solidFill>
                  <a:srgbClr val="FF0000"/>
                </a:solidFill>
                <a:latin typeface="Times New Roman" pitchFamily="18" charset="0"/>
                <a:cs typeface="Times New Roman" pitchFamily="18" charset="0"/>
              </a:rPr>
              <a:t> </a:t>
            </a:r>
            <a:r>
              <a:rPr lang="en-US" sz="3000" b="1" u="sng" dirty="0" err="1" smtClean="0">
                <a:solidFill>
                  <a:srgbClr val="FF0000"/>
                </a:solidFill>
                <a:latin typeface="Times New Roman" pitchFamily="18" charset="0"/>
                <a:cs typeface="Times New Roman" pitchFamily="18" charset="0"/>
              </a:rPr>
              <a:t>tập</a:t>
            </a:r>
            <a:endParaRPr lang="en-US" sz="3000" b="1" u="sng" dirty="0">
              <a:solidFill>
                <a:srgbClr val="FF0000"/>
              </a:solidFill>
              <a:latin typeface="Times New Roman" pitchFamily="18" charset="0"/>
              <a:cs typeface="Times New Roman" pitchFamily="18" charset="0"/>
            </a:endParaRPr>
          </a:p>
        </p:txBody>
      </p:sp>
      <p:sp>
        <p:nvSpPr>
          <p:cNvPr id="5" name="TextBox 4"/>
          <p:cNvSpPr txBox="1"/>
          <p:nvPr/>
        </p:nvSpPr>
        <p:spPr>
          <a:xfrm>
            <a:off x="228600" y="723252"/>
            <a:ext cx="5943600" cy="477054"/>
          </a:xfrm>
          <a:prstGeom prst="rect">
            <a:avLst/>
          </a:prstGeom>
          <a:noFill/>
        </p:spPr>
        <p:txBody>
          <a:bodyPr wrap="square" rtlCol="0">
            <a:spAutoFit/>
          </a:bodyPr>
          <a:lstStyle/>
          <a:p>
            <a:r>
              <a:rPr lang="en-US" sz="2500" b="1" u="sng" dirty="0" err="1" smtClean="0">
                <a:solidFill>
                  <a:srgbClr val="FF0000"/>
                </a:solidFill>
                <a:latin typeface="Times New Roman" pitchFamily="18" charset="0"/>
                <a:cs typeface="Times New Roman" pitchFamily="18" charset="0"/>
              </a:rPr>
              <a:t>Bài</a:t>
            </a:r>
            <a:r>
              <a:rPr lang="en-US" sz="2500" b="1" u="sng" dirty="0" smtClean="0">
                <a:solidFill>
                  <a:srgbClr val="FF0000"/>
                </a:solidFill>
                <a:latin typeface="Times New Roman" pitchFamily="18" charset="0"/>
                <a:cs typeface="Times New Roman" pitchFamily="18" charset="0"/>
              </a:rPr>
              <a:t> </a:t>
            </a:r>
            <a:r>
              <a:rPr lang="en-US" sz="2500" b="1" u="sng" dirty="0" err="1" smtClean="0">
                <a:solidFill>
                  <a:srgbClr val="FF0000"/>
                </a:solidFill>
                <a:latin typeface="Times New Roman" pitchFamily="18" charset="0"/>
                <a:cs typeface="Times New Roman" pitchFamily="18" charset="0"/>
              </a:rPr>
              <a:t>tập</a:t>
            </a:r>
            <a:r>
              <a:rPr lang="en-US" sz="2500" b="1" u="sng" dirty="0" smtClean="0">
                <a:solidFill>
                  <a:srgbClr val="FF0000"/>
                </a:solidFill>
                <a:latin typeface="Times New Roman" pitchFamily="18" charset="0"/>
                <a:cs typeface="Times New Roman" pitchFamily="18" charset="0"/>
              </a:rPr>
              <a:t> 2</a:t>
            </a:r>
            <a:r>
              <a:rPr lang="en-US" sz="2500" b="1" dirty="0" smtClean="0">
                <a:solidFill>
                  <a:srgbClr val="FF0000"/>
                </a:solidFill>
                <a:latin typeface="Times New Roman" pitchFamily="18" charset="0"/>
                <a:cs typeface="Times New Roman" pitchFamily="18" charset="0"/>
              </a:rPr>
              <a:t>/ </a:t>
            </a:r>
            <a:r>
              <a:rPr lang="en-US" sz="2500" b="1" dirty="0" err="1" smtClean="0">
                <a:solidFill>
                  <a:srgbClr val="FF0000"/>
                </a:solidFill>
                <a:latin typeface="Times New Roman" pitchFamily="18" charset="0"/>
                <a:cs typeface="Times New Roman" pitchFamily="18" charset="0"/>
              </a:rPr>
              <a:t>sgk</a:t>
            </a:r>
            <a:r>
              <a:rPr lang="en-US" sz="2500" b="1" dirty="0" smtClean="0">
                <a:solidFill>
                  <a:srgbClr val="FF0000"/>
                </a:solidFill>
                <a:latin typeface="Times New Roman" pitchFamily="18" charset="0"/>
                <a:cs typeface="Times New Roman" pitchFamily="18" charset="0"/>
              </a:rPr>
              <a:t> </a:t>
            </a:r>
            <a:r>
              <a:rPr lang="en-US" sz="2500" b="1" dirty="0" err="1" smtClean="0">
                <a:solidFill>
                  <a:srgbClr val="FF0000"/>
                </a:solidFill>
                <a:latin typeface="Times New Roman" pitchFamily="18" charset="0"/>
                <a:cs typeface="Times New Roman" pitchFamily="18" charset="0"/>
              </a:rPr>
              <a:t>trang</a:t>
            </a:r>
            <a:r>
              <a:rPr lang="en-US" sz="2500" b="1" dirty="0" smtClean="0">
                <a:solidFill>
                  <a:srgbClr val="FF0000"/>
                </a:solidFill>
                <a:latin typeface="Times New Roman" pitchFamily="18" charset="0"/>
                <a:cs typeface="Times New Roman" pitchFamily="18" charset="0"/>
              </a:rPr>
              <a:t> 95</a:t>
            </a:r>
            <a:endParaRPr lang="en-US" sz="2500" dirty="0">
              <a:solidFill>
                <a:srgbClr val="FF0000"/>
              </a:solidFill>
              <a:latin typeface="Times New Roman" pitchFamily="18" charset="0"/>
              <a:cs typeface="Times New Roman" pitchFamily="18" charset="0"/>
            </a:endParaRPr>
          </a:p>
        </p:txBody>
      </p:sp>
      <p:sp>
        <p:nvSpPr>
          <p:cNvPr id="2" name="TextBox 1"/>
          <p:cNvSpPr txBox="1"/>
          <p:nvPr/>
        </p:nvSpPr>
        <p:spPr>
          <a:xfrm>
            <a:off x="207818" y="1200306"/>
            <a:ext cx="8915400" cy="861774"/>
          </a:xfrm>
          <a:prstGeom prst="rect">
            <a:avLst/>
          </a:prstGeom>
          <a:noFill/>
        </p:spPr>
        <p:txBody>
          <a:bodyPr wrap="square" rtlCol="0">
            <a:spAutoFit/>
          </a:bodyPr>
          <a:lstStyle/>
          <a:p>
            <a:r>
              <a:rPr lang="vi-VN" sz="2500" b="1" dirty="0">
                <a:latin typeface="+mj-lt"/>
              </a:rPr>
              <a:t>- Lập dàn ý cho đề bài: Hãy kể một kỉ niệm với người bạn tuổi thơ khiến em xúc động và nhớ mãi.</a:t>
            </a:r>
            <a:endParaRPr lang="en-US" sz="2500" b="1" dirty="0">
              <a:latin typeface="+mj-lt"/>
              <a:cs typeface="Times New Roman" pitchFamily="18" charset="0"/>
            </a:endParaRPr>
          </a:p>
        </p:txBody>
      </p:sp>
      <p:sp>
        <p:nvSpPr>
          <p:cNvPr id="3" name="TextBox 2"/>
          <p:cNvSpPr txBox="1"/>
          <p:nvPr/>
        </p:nvSpPr>
        <p:spPr>
          <a:xfrm>
            <a:off x="242454" y="2060629"/>
            <a:ext cx="8783782" cy="861774"/>
          </a:xfrm>
          <a:prstGeom prst="rect">
            <a:avLst/>
          </a:prstGeom>
          <a:noFill/>
        </p:spPr>
        <p:txBody>
          <a:bodyPr wrap="square" rtlCol="0">
            <a:spAutoFit/>
          </a:bodyPr>
          <a:lstStyle/>
          <a:p>
            <a:r>
              <a:rPr lang="vi-VN" sz="2500" b="1" dirty="0">
                <a:latin typeface="+mj-lt"/>
              </a:rPr>
              <a:t>a. Mở bài: Giới thiệu người bạn của mình là ai? Kỉ niệm khiến em xúc động là kỉ niệm gì? (nêu khái quát).</a:t>
            </a:r>
          </a:p>
        </p:txBody>
      </p:sp>
      <p:sp>
        <p:nvSpPr>
          <p:cNvPr id="6" name="TextBox 5"/>
          <p:cNvSpPr txBox="1"/>
          <p:nvPr/>
        </p:nvSpPr>
        <p:spPr>
          <a:xfrm>
            <a:off x="207818" y="3019984"/>
            <a:ext cx="8763000" cy="2015936"/>
          </a:xfrm>
          <a:prstGeom prst="rect">
            <a:avLst/>
          </a:prstGeom>
          <a:noFill/>
        </p:spPr>
        <p:txBody>
          <a:bodyPr wrap="square" rtlCol="0">
            <a:spAutoFit/>
          </a:bodyPr>
          <a:lstStyle/>
          <a:p>
            <a:r>
              <a:rPr lang="vi-VN" sz="2500" b="1" dirty="0">
                <a:latin typeface="+mj-lt"/>
              </a:rPr>
              <a:t>b. Thân bài: Tập trung kể về kỉ niệm xúc động ấy.</a:t>
            </a:r>
          </a:p>
          <a:p>
            <a:r>
              <a:rPr lang="vi-VN" sz="2500" b="1" dirty="0">
                <a:latin typeface="+mj-lt"/>
              </a:rPr>
              <a:t>- Nó xảy ra ở đâu? lúc nào? với ai?</a:t>
            </a:r>
          </a:p>
          <a:p>
            <a:r>
              <a:rPr lang="vi-VN" sz="2500" b="1" dirty="0">
                <a:latin typeface="+mj-lt"/>
              </a:rPr>
              <a:t>- Chuyện xảy ra như thế nào? Mở đầu, diễn biến, kết quả?</a:t>
            </a:r>
          </a:p>
          <a:p>
            <a:r>
              <a:rPr lang="vi-VN" sz="2500" b="1" dirty="0">
                <a:latin typeface="+mj-lt"/>
              </a:rPr>
              <a:t>- Điều gì khiến em xúc động, xúc động như thế nào? (miêu tả các biểu hiện xúc động đó).</a:t>
            </a:r>
          </a:p>
        </p:txBody>
      </p:sp>
      <p:sp>
        <p:nvSpPr>
          <p:cNvPr id="9" name="TextBox 8"/>
          <p:cNvSpPr txBox="1"/>
          <p:nvPr/>
        </p:nvSpPr>
        <p:spPr>
          <a:xfrm>
            <a:off x="228600" y="5035920"/>
            <a:ext cx="9164782" cy="523220"/>
          </a:xfrm>
          <a:prstGeom prst="rect">
            <a:avLst/>
          </a:prstGeom>
          <a:noFill/>
        </p:spPr>
        <p:txBody>
          <a:bodyPr wrap="square" rtlCol="0">
            <a:spAutoFit/>
          </a:bodyPr>
          <a:lstStyle/>
          <a:p>
            <a:r>
              <a:rPr lang="vi-VN" sz="2500" b="1" dirty="0">
                <a:latin typeface="+mj-lt"/>
              </a:rPr>
              <a:t>c. Kết bài: suy nghĩ gì về kỷ niệm đó và người bạn</a:t>
            </a:r>
            <a:r>
              <a:rPr lang="vi-VN" sz="2800" dirty="0"/>
              <a:t>.</a:t>
            </a:r>
            <a:endParaRPr lang="en-US" dirty="0"/>
          </a:p>
        </p:txBody>
      </p:sp>
    </p:spTree>
    <p:extLst>
      <p:ext uri="{BB962C8B-B14F-4D97-AF65-F5344CB8AC3E}">
        <p14:creationId xmlns:p14="http://schemas.microsoft.com/office/powerpoint/2010/main" val="4292085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fade">
                                      <p:cBhvr>
                                        <p:cTn id="18" dur="1000"/>
                                        <p:tgtEl>
                                          <p:spTgt spid="3"/>
                                        </p:tgtEl>
                                      </p:cBhvr>
                                    </p:animEffect>
                                    <p:anim calcmode="lin" valueType="num">
                                      <p:cBhvr>
                                        <p:cTn id="19" dur="1000" fill="hold"/>
                                        <p:tgtEl>
                                          <p:spTgt spid="3"/>
                                        </p:tgtEl>
                                        <p:attrNameLst>
                                          <p:attrName>ppt_x</p:attrName>
                                        </p:attrNameLst>
                                      </p:cBhvr>
                                      <p:tavLst>
                                        <p:tav tm="0">
                                          <p:val>
                                            <p:strVal val="#ppt_x"/>
                                          </p:val>
                                        </p:tav>
                                        <p:tav tm="100000">
                                          <p:val>
                                            <p:strVal val="#ppt_x"/>
                                          </p:val>
                                        </p:tav>
                                      </p:tavLst>
                                    </p:anim>
                                    <p:anim calcmode="lin" valueType="num">
                                      <p:cBhvr>
                                        <p:cTn id="20"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arn(inVertical)">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 calcmode="lin" valueType="num">
                                      <p:cBhvr additive="base">
                                        <p:cTn id="30" dur="500" fill="hold"/>
                                        <p:tgtEl>
                                          <p:spTgt spid="9"/>
                                        </p:tgtEl>
                                        <p:attrNameLst>
                                          <p:attrName>ppt_x</p:attrName>
                                        </p:attrNameLst>
                                      </p:cBhvr>
                                      <p:tavLst>
                                        <p:tav tm="0">
                                          <p:val>
                                            <p:strVal val="#ppt_x"/>
                                          </p:val>
                                        </p:tav>
                                        <p:tav tm="100000">
                                          <p:val>
                                            <p:strVal val="#ppt_x"/>
                                          </p:val>
                                        </p:tav>
                                      </p:tavLst>
                                    </p:anim>
                                    <p:anim calcmode="lin" valueType="num">
                                      <p:cBhvr additive="base">
                                        <p:cTn id="31"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3" grpId="0"/>
      <p:bldP spid="6"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180201"/>
            <a:ext cx="8077200" cy="553998"/>
          </a:xfrm>
          <a:prstGeom prst="rect">
            <a:avLst/>
          </a:prstGeom>
          <a:noFill/>
        </p:spPr>
        <p:txBody>
          <a:bodyPr wrap="square" rtlCol="0">
            <a:spAutoFit/>
          </a:bodyPr>
          <a:lstStyle/>
          <a:p>
            <a:r>
              <a:rPr lang="en-US" sz="3000" b="1" u="sng" dirty="0" smtClean="0">
                <a:solidFill>
                  <a:srgbClr val="FF0000"/>
                </a:solidFill>
                <a:latin typeface="Times New Roman" pitchFamily="18" charset="0"/>
                <a:cs typeface="Times New Roman" pitchFamily="18" charset="0"/>
              </a:rPr>
              <a:t>II, </a:t>
            </a:r>
            <a:r>
              <a:rPr lang="en-US" sz="3000" b="1" u="sng" dirty="0" err="1" smtClean="0">
                <a:solidFill>
                  <a:srgbClr val="FF0000"/>
                </a:solidFill>
                <a:latin typeface="Times New Roman" pitchFamily="18" charset="0"/>
                <a:cs typeface="Times New Roman" pitchFamily="18" charset="0"/>
              </a:rPr>
              <a:t>Luyện</a:t>
            </a:r>
            <a:r>
              <a:rPr lang="en-US" sz="3000" b="1" u="sng" dirty="0" smtClean="0">
                <a:solidFill>
                  <a:srgbClr val="FF0000"/>
                </a:solidFill>
                <a:latin typeface="Times New Roman" pitchFamily="18" charset="0"/>
                <a:cs typeface="Times New Roman" pitchFamily="18" charset="0"/>
              </a:rPr>
              <a:t> </a:t>
            </a:r>
            <a:r>
              <a:rPr lang="en-US" sz="3000" b="1" u="sng" dirty="0" err="1" smtClean="0">
                <a:solidFill>
                  <a:srgbClr val="FF0000"/>
                </a:solidFill>
                <a:latin typeface="Times New Roman" pitchFamily="18" charset="0"/>
                <a:cs typeface="Times New Roman" pitchFamily="18" charset="0"/>
              </a:rPr>
              <a:t>tập</a:t>
            </a:r>
            <a:endParaRPr lang="en-US" sz="3000" b="1" u="sng" dirty="0">
              <a:solidFill>
                <a:srgbClr val="FF0000"/>
              </a:solidFill>
              <a:latin typeface="Times New Roman" pitchFamily="18" charset="0"/>
              <a:cs typeface="Times New Roman" pitchFamily="18" charset="0"/>
            </a:endParaRPr>
          </a:p>
        </p:txBody>
      </p:sp>
      <p:sp>
        <p:nvSpPr>
          <p:cNvPr id="5" name="TextBox 4"/>
          <p:cNvSpPr txBox="1"/>
          <p:nvPr/>
        </p:nvSpPr>
        <p:spPr>
          <a:xfrm>
            <a:off x="228600" y="723252"/>
            <a:ext cx="5943600" cy="477054"/>
          </a:xfrm>
          <a:prstGeom prst="rect">
            <a:avLst/>
          </a:prstGeom>
          <a:noFill/>
        </p:spPr>
        <p:txBody>
          <a:bodyPr wrap="square" rtlCol="0">
            <a:spAutoFit/>
          </a:bodyPr>
          <a:lstStyle/>
          <a:p>
            <a:r>
              <a:rPr lang="en-US" sz="2500" b="1" u="sng" dirty="0" err="1" smtClean="0">
                <a:solidFill>
                  <a:srgbClr val="FF0000"/>
                </a:solidFill>
                <a:latin typeface="Times New Roman" pitchFamily="18" charset="0"/>
                <a:cs typeface="Times New Roman" pitchFamily="18" charset="0"/>
              </a:rPr>
              <a:t>Bài</a:t>
            </a:r>
            <a:r>
              <a:rPr lang="en-US" sz="2500" b="1" u="sng" dirty="0" smtClean="0">
                <a:solidFill>
                  <a:srgbClr val="FF0000"/>
                </a:solidFill>
                <a:latin typeface="Times New Roman" pitchFamily="18" charset="0"/>
                <a:cs typeface="Times New Roman" pitchFamily="18" charset="0"/>
              </a:rPr>
              <a:t> </a:t>
            </a:r>
            <a:r>
              <a:rPr lang="en-US" sz="2500" b="1" u="sng" dirty="0" err="1" smtClean="0">
                <a:solidFill>
                  <a:srgbClr val="FF0000"/>
                </a:solidFill>
                <a:latin typeface="Times New Roman" pitchFamily="18" charset="0"/>
                <a:cs typeface="Times New Roman" pitchFamily="18" charset="0"/>
              </a:rPr>
              <a:t>tập</a:t>
            </a:r>
            <a:r>
              <a:rPr lang="en-US" sz="2500" b="1" u="sng" dirty="0" smtClean="0">
                <a:solidFill>
                  <a:srgbClr val="FF0000"/>
                </a:solidFill>
                <a:latin typeface="Times New Roman" pitchFamily="18" charset="0"/>
                <a:cs typeface="Times New Roman" pitchFamily="18" charset="0"/>
              </a:rPr>
              <a:t> 2</a:t>
            </a:r>
            <a:r>
              <a:rPr lang="en-US" sz="2500" b="1" dirty="0" smtClean="0">
                <a:solidFill>
                  <a:srgbClr val="FF0000"/>
                </a:solidFill>
                <a:latin typeface="Times New Roman" pitchFamily="18" charset="0"/>
                <a:cs typeface="Times New Roman" pitchFamily="18" charset="0"/>
              </a:rPr>
              <a:t>/ </a:t>
            </a:r>
            <a:r>
              <a:rPr lang="en-US" sz="2500" b="1" dirty="0" err="1" smtClean="0">
                <a:solidFill>
                  <a:srgbClr val="FF0000"/>
                </a:solidFill>
                <a:latin typeface="Times New Roman" pitchFamily="18" charset="0"/>
                <a:cs typeface="Times New Roman" pitchFamily="18" charset="0"/>
              </a:rPr>
              <a:t>sgk</a:t>
            </a:r>
            <a:r>
              <a:rPr lang="en-US" sz="2500" b="1" dirty="0" smtClean="0">
                <a:solidFill>
                  <a:srgbClr val="FF0000"/>
                </a:solidFill>
                <a:latin typeface="Times New Roman" pitchFamily="18" charset="0"/>
                <a:cs typeface="Times New Roman" pitchFamily="18" charset="0"/>
              </a:rPr>
              <a:t> </a:t>
            </a:r>
            <a:r>
              <a:rPr lang="en-US" sz="2500" b="1" dirty="0" err="1" smtClean="0">
                <a:solidFill>
                  <a:srgbClr val="FF0000"/>
                </a:solidFill>
                <a:latin typeface="Times New Roman" pitchFamily="18" charset="0"/>
                <a:cs typeface="Times New Roman" pitchFamily="18" charset="0"/>
              </a:rPr>
              <a:t>trang</a:t>
            </a:r>
            <a:r>
              <a:rPr lang="en-US" sz="2500" b="1" dirty="0" smtClean="0">
                <a:solidFill>
                  <a:srgbClr val="FF0000"/>
                </a:solidFill>
                <a:latin typeface="Times New Roman" pitchFamily="18" charset="0"/>
                <a:cs typeface="Times New Roman" pitchFamily="18" charset="0"/>
              </a:rPr>
              <a:t> 95</a:t>
            </a:r>
            <a:endParaRPr lang="en-US" sz="2500" dirty="0">
              <a:solidFill>
                <a:srgbClr val="FF0000"/>
              </a:solidFill>
              <a:latin typeface="Times New Roman" pitchFamily="18" charset="0"/>
              <a:cs typeface="Times New Roman" pitchFamily="18" charset="0"/>
            </a:endParaRPr>
          </a:p>
        </p:txBody>
      </p:sp>
      <p:sp>
        <p:nvSpPr>
          <p:cNvPr id="2" name="TextBox 1"/>
          <p:cNvSpPr txBox="1"/>
          <p:nvPr/>
        </p:nvSpPr>
        <p:spPr>
          <a:xfrm>
            <a:off x="207818" y="1200306"/>
            <a:ext cx="8915400" cy="477054"/>
          </a:xfrm>
          <a:prstGeom prst="rect">
            <a:avLst/>
          </a:prstGeom>
          <a:noFill/>
        </p:spPr>
        <p:txBody>
          <a:bodyPr wrap="square" rtlCol="0">
            <a:spAutoFit/>
          </a:bodyPr>
          <a:lstStyle/>
          <a:p>
            <a:r>
              <a:rPr lang="en-US" sz="2500" b="1" u="sng" dirty="0" smtClean="0">
                <a:latin typeface="Times New Roman" pitchFamily="18" charset="0"/>
                <a:cs typeface="Times New Roman" pitchFamily="18" charset="0"/>
              </a:rPr>
              <a:t>BÀI MẪU :</a:t>
            </a:r>
            <a:endParaRPr lang="en-US" sz="2500" b="1" u="sng" dirty="0">
              <a:latin typeface="Times New Roman" pitchFamily="18" charset="0"/>
              <a:cs typeface="Times New Roman" pitchFamily="18" charset="0"/>
            </a:endParaRPr>
          </a:p>
        </p:txBody>
      </p:sp>
      <p:sp>
        <p:nvSpPr>
          <p:cNvPr id="9" name="TextBox 8"/>
          <p:cNvSpPr txBox="1"/>
          <p:nvPr/>
        </p:nvSpPr>
        <p:spPr>
          <a:xfrm>
            <a:off x="83127" y="1678320"/>
            <a:ext cx="9040091" cy="4524315"/>
          </a:xfrm>
          <a:prstGeom prst="rect">
            <a:avLst/>
          </a:prstGeom>
          <a:solidFill>
            <a:schemeClr val="bg1">
              <a:lumMod val="95000"/>
            </a:schemeClr>
          </a:solidFill>
        </p:spPr>
        <p:txBody>
          <a:bodyPr wrap="square" rtlCol="0">
            <a:spAutoFit/>
          </a:bodyPr>
          <a:lstStyle/>
          <a:p>
            <a:r>
              <a:rPr lang="vi-VN" b="1" dirty="0">
                <a:latin typeface="+mj-lt"/>
              </a:rPr>
              <a:t>Tôi có một người bạn Tên là Hoa, chúng tôi lớn lên cùng nhau, cùng chơi, cùng học chung một lớp, tuổi thơ của chúng tôi trải qua biết bao nhiêu kỉ niệm vui buồn, giữa tôi và Hoa có một kỉ niệm mà tôi không bao giờ quên đó là kỉ niệm ngã xe.</a:t>
            </a:r>
          </a:p>
          <a:p>
            <a:r>
              <a:rPr lang="vi-VN" b="1" dirty="0">
                <a:latin typeface="+mj-lt"/>
              </a:rPr>
              <a:t>Tôi còn nhớ khi ấy chúng tôi học lớp 6, hai đứa lại cùng chung một xóm, tôi đầu xóm Hoa cuối xóm nhưng mỗi lần đi học Hoa thường rủ tôi cùng đi, hôm ấy cũng như mọi ngày Hoa sang rủ tôi đi học chúng tôi vừa đi vừa trò chuyện rất vui vẻ. Đang đi bỗng có một chiếc xe máy đi ngược chiều phóng tới dù tôi và Hoa đã đi hết vào lề đường nhưng chiếc xe đó vẫn va vào xe chúng tôi khiến tôi mất tay lái, loạng choạng rồi cả xe lẫn người nằm xoài trên đường. Ngay lúc đó chiếc xe máy phóng thật nhanh và không thèm ngoáy lại nhìn, tôi ngã quả đó vừa đau vừa tức, khi ấy Hoa đã nhanh chóng tiến tới đỡ tôi vào lề đường ngồi rồi dựng xe lên giúp tôi. Hoa tỏ ra rất lo lắng, phủi bụi quần áo cho tôi rồi cẩn thận ngó xem tôi có bị đau chỗ nào không, Hoa thấy tôi bị đau liền bảo tôi lên xe để bạn ý trở đi học, trên đường đi Hoa còn liên tục hỏi thăm tôi "cậu có bị đau lắm không?", rồi cứ bắt tôi vào phòng y tế của trường, khiến tôi cảm giác đôi khi bạn ấy như là bà cụ non vậy, nhưng đối với tôi sự quan tâm của bạn ấy khiến tôi cảm thấy an ủi một phần nào, tôi cứ nhìn bạn ấy rồi thầm cảm ơn vì mình đã có một người bạn tốt</a:t>
            </a:r>
          </a:p>
        </p:txBody>
      </p:sp>
    </p:spTree>
    <p:extLst>
      <p:ext uri="{BB962C8B-B14F-4D97-AF65-F5344CB8AC3E}">
        <p14:creationId xmlns:p14="http://schemas.microsoft.com/office/powerpoint/2010/main" val="2312010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CFCFC"/>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1377</Words>
  <Application>Microsoft Office PowerPoint</Application>
  <PresentationFormat>On-screen Show (4:3)</PresentationFormat>
  <Paragraphs>68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A</cp:lastModifiedBy>
  <cp:revision>8</cp:revision>
  <dcterms:created xsi:type="dcterms:W3CDTF">2021-10-25T09:51:09Z</dcterms:created>
  <dcterms:modified xsi:type="dcterms:W3CDTF">2021-10-26T13:03:35Z</dcterms:modified>
</cp:coreProperties>
</file>