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  <p:sldMasterId id="2147483732" r:id="rId2"/>
  </p:sldMasterIdLst>
  <p:notesMasterIdLst>
    <p:notesMasterId r:id="rId27"/>
  </p:notesMasterIdLst>
  <p:sldIdLst>
    <p:sldId id="335" r:id="rId3"/>
    <p:sldId id="326" r:id="rId4"/>
    <p:sldId id="308" r:id="rId5"/>
    <p:sldId id="311" r:id="rId6"/>
    <p:sldId id="282" r:id="rId7"/>
    <p:sldId id="312" r:id="rId8"/>
    <p:sldId id="285" r:id="rId9"/>
    <p:sldId id="290" r:id="rId10"/>
    <p:sldId id="287" r:id="rId11"/>
    <p:sldId id="294" r:id="rId12"/>
    <p:sldId id="336" r:id="rId13"/>
    <p:sldId id="342" r:id="rId14"/>
    <p:sldId id="330" r:id="rId15"/>
    <p:sldId id="348" r:id="rId16"/>
    <p:sldId id="337" r:id="rId17"/>
    <p:sldId id="338" r:id="rId18"/>
    <p:sldId id="343" r:id="rId19"/>
    <p:sldId id="322" r:id="rId20"/>
    <p:sldId id="344" r:id="rId21"/>
    <p:sldId id="345" r:id="rId22"/>
    <p:sldId id="331" r:id="rId23"/>
    <p:sldId id="325" r:id="rId24"/>
    <p:sldId id="333" r:id="rId25"/>
    <p:sldId id="306" r:id="rId2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33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6006" autoAdjust="0"/>
  </p:normalViewPr>
  <p:slideViewPr>
    <p:cSldViewPr>
      <p:cViewPr varScale="1">
        <p:scale>
          <a:sx n="70" d="100"/>
          <a:sy n="70" d="100"/>
        </p:scale>
        <p:origin x="-1368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D740BAB-9587-4ADB-9165-481384DF89EC}" type="datetimeFigureOut">
              <a:rPr lang="en-US" smtClean="0"/>
              <a:t>11/8/2021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71C6235-F9AD-4E2B-B79A-8C93DC541E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49883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sz="2800">
                <a:solidFill>
                  <a:schemeClr val="tx1"/>
                </a:solidFill>
                <a:latin typeface="VNI-Ariston" pitchFamily="2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VNI-Ariston" pitchFamily="2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VNI-Ariston" pitchFamily="2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VNI-Ariston" pitchFamily="2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VNI-Ariston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VNI-Ariston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VNI-Ariston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VNI-Ariston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VNI-Ariston" pitchFamily="2" charset="0"/>
              </a:defRPr>
            </a:lvl9pPr>
          </a:lstStyle>
          <a:p>
            <a:pPr eaLnBrk="1" hangingPunct="1"/>
            <a:fld id="{A8124B12-2112-424A-99D2-2165055770BE}" type="slidenum">
              <a:rPr lang="en-US" sz="1200" smtClean="0">
                <a:latin typeface="Arial" charset="0"/>
              </a:rPr>
              <a:pPr eaLnBrk="1" hangingPunct="1"/>
              <a:t>1</a:t>
            </a:fld>
            <a:endParaRPr lang="en-US" sz="1200">
              <a:latin typeface="Arial" charset="0"/>
            </a:endParaRPr>
          </a:p>
        </p:txBody>
      </p:sp>
      <p:sp>
        <p:nvSpPr>
          <p:cNvPr id="24579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80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24581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>
            <a:lvl1pPr>
              <a:defRPr sz="2800">
                <a:solidFill>
                  <a:schemeClr val="tx1"/>
                </a:solidFill>
                <a:latin typeface="VNI-Ariston" pitchFamily="2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VNI-Ariston" pitchFamily="2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VNI-Ariston" pitchFamily="2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VNI-Ariston" pitchFamily="2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VNI-Ariston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VNI-Ariston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VNI-Ariston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VNI-Ariston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VNI-Ariston" pitchFamily="2" charset="0"/>
              </a:defRPr>
            </a:lvl9pPr>
          </a:lstStyle>
          <a:p>
            <a:pPr algn="r" eaLnBrk="1" hangingPunct="1"/>
            <a:fld id="{93A14DD7-E685-4DC3-8711-90903ED91397}" type="slidenum">
              <a:rPr lang="en-US" altLang="en-US" sz="1200">
                <a:latin typeface="Arial" charset="0"/>
              </a:rPr>
              <a:pPr algn="r" eaLnBrk="1" hangingPunct="1"/>
              <a:t>1</a:t>
            </a:fld>
            <a:endParaRPr lang="en-US" altLang="en-US" sz="1200">
              <a:latin typeface="Arial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4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0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5" name="Rectangle 11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6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7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1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5" name="Rectangle 8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11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1" name="Rectangle 80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5" name="Freeform 44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Freeform 51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Freeform 57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Freeform 67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Freeform 68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4649096" y="-21511"/>
            <a:ext cx="3505200" cy="231288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33365" y="2708476"/>
            <a:ext cx="3313355" cy="170216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33365" y="4421080"/>
            <a:ext cx="3309803" cy="1260629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42424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38744" y="1516828"/>
            <a:ext cx="2133600" cy="750981"/>
          </a:xfrm>
        </p:spPr>
        <p:txBody>
          <a:bodyPr anchor="b"/>
          <a:lstStyle>
            <a:lvl1pPr algn="l">
              <a:defRPr sz="2400"/>
            </a:lvl1pPr>
          </a:lstStyle>
          <a:p>
            <a:pPr>
              <a:defRPr/>
            </a:pPr>
            <a:fld id="{861998AB-1284-49CF-B9BE-607E99FD4D0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11/8/2021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0" name="Rectangle 49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03520" y="5719966"/>
            <a:ext cx="2831592" cy="365125"/>
          </a:xfrm>
        </p:spPr>
        <p:txBody>
          <a:bodyPr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9096" y="5719966"/>
            <a:ext cx="643666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pPr>
              <a:defRPr/>
            </a:pPr>
            <a:fld id="{D479C836-9277-4604-9363-968730AA8C6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9" name="Rectangle 88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F4D7FAB-AF99-48D6-B655-7CBAD75E21F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11/8/2021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44ED6C7-77D1-44FF-BAB5-9644830B324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030147"/>
            <a:ext cx="1484453" cy="4780344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53296" y="1030147"/>
            <a:ext cx="5423704" cy="47803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F39A800-71DC-4145-90FD-3C09C0CBA23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11/8/2021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A184529-AACC-4507-B544-63584734DA0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AF1C2A-9B58-4D95-BB6C-E53D57BBC118}" type="datetimeFigureOut">
              <a:rPr lang="en-US" smtClean="0"/>
              <a:t>11/8/2021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C2C537-C1CE-41C7-8BA1-168DB447AF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012229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AF1C2A-9B58-4D95-BB6C-E53D57BBC118}" type="datetimeFigureOut">
              <a:rPr lang="en-US" smtClean="0"/>
              <a:t>11/8/2021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C2C537-C1CE-41C7-8BA1-168DB447AF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70305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AF1C2A-9B58-4D95-BB6C-E53D57BBC118}" type="datetimeFigureOut">
              <a:rPr lang="en-US" smtClean="0"/>
              <a:t>11/8/2021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C2C537-C1CE-41C7-8BA1-168DB447AF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790624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AF1C2A-9B58-4D95-BB6C-E53D57BBC118}" type="datetimeFigureOut">
              <a:rPr lang="en-US" smtClean="0"/>
              <a:t>11/8/2021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C2C537-C1CE-41C7-8BA1-168DB447AF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363577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AF1C2A-9B58-4D95-BB6C-E53D57BBC118}" type="datetimeFigureOut">
              <a:rPr lang="en-US" smtClean="0"/>
              <a:t>11/8/2021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C2C537-C1CE-41C7-8BA1-168DB447AF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665199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AF1C2A-9B58-4D95-BB6C-E53D57BBC118}" type="datetimeFigureOut">
              <a:rPr lang="en-US" smtClean="0"/>
              <a:t>11/8/2021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C2C537-C1CE-41C7-8BA1-168DB447AF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877265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AF1C2A-9B58-4D95-BB6C-E53D57BBC118}" type="datetimeFigureOut">
              <a:rPr lang="en-US" smtClean="0"/>
              <a:t>11/8/2021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C2C537-C1CE-41C7-8BA1-168DB447AF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711800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AF1C2A-9B58-4D95-BB6C-E53D57BBC118}" type="datetimeFigureOut">
              <a:rPr lang="en-US" smtClean="0"/>
              <a:t>11/8/2021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C2C537-C1CE-41C7-8BA1-168DB447AF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08938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28FC1C3-CC92-44AD-BCCA-C5898E2B479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11/8/2021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E12E0EE-4706-4D53-A8EE-F0A5C728BF5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AF1C2A-9B58-4D95-BB6C-E53D57BBC118}" type="datetimeFigureOut">
              <a:rPr lang="en-US" smtClean="0"/>
              <a:t>11/8/2021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C2C537-C1CE-41C7-8BA1-168DB447AF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57604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AF1C2A-9B58-4D95-BB6C-E53D57BBC118}" type="datetimeFigureOut">
              <a:rPr lang="en-US" smtClean="0"/>
              <a:t>11/8/2021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C2C537-C1CE-41C7-8BA1-168DB447AF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914298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AF1C2A-9B58-4D95-BB6C-E53D57BBC118}" type="datetimeFigureOut">
              <a:rPr lang="en-US" smtClean="0"/>
              <a:t>11/8/2021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C2C537-C1CE-41C7-8BA1-168DB447AF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64987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8645" y="2900829"/>
            <a:ext cx="6637468" cy="1362075"/>
          </a:xfrm>
        </p:spPr>
        <p:txBody>
          <a:bodyPr anchor="b"/>
          <a:lstStyle>
            <a:lvl1pPr algn="l">
              <a:defRPr sz="4000" b="0" cap="none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8645" y="4267200"/>
            <a:ext cx="6637467" cy="1520413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D1B1E97-9239-4819-AB66-AA9C80773F6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11/8/2021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E3F6439-4D9D-45E1-B909-06889773AD4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29F100C-77FB-4DB1-AAC1-56DF0531843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11/8/2021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9D6CA26-A9AA-4D44-B58E-C4C3E28930E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042416" y="2313432"/>
            <a:ext cx="3419856" cy="349300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313431"/>
            <a:ext cx="3419856" cy="349300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12111" y="2316009"/>
            <a:ext cx="305714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1721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1837" y="2316010"/>
            <a:ext cx="3055717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104C8EA-299F-4866-AF73-3337AD3A93C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11/8/2021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F05883D-1EF9-400C-A5E9-AE2E63A3935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D617C95-3A03-4929-91F2-8452D689C61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11/8/2021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798C5E6-5DF0-4107-B6A1-17A4223B6DD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7FF023D-B3B6-428B-80E2-6C8792E8B59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11/8/2021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4764C66-9CCC-4C0F-BBEA-090E7FDF0BF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2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4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0" name="Rectangle 79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7" name="Freeform 46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Freeform 58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Freeform 69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Freeform 70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CC43130-BB37-4384-9E4E-0116EA83BAD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11/8/2021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2055C65-9681-40F3-B0AC-F03E20784E0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8" name="Rectangle 57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5894" y="856527"/>
            <a:ext cx="3090440" cy="5150734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1" name="Rectangle 60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9833" y="2657434"/>
            <a:ext cx="3304572" cy="1463153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6592" y="4136994"/>
            <a:ext cx="3298784" cy="1517904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5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7" name="Rectangle 8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8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9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6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84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7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8" name="Rectangle 77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Rectangle 78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Rectangle 79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6" name="Freeform 45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Freeform 62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Hexagon 69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Hexagon 70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Hexagon 71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Freeform 72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Freeform 73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4" name="Rectangle 93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Rectangle 10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Rectangle 101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rgbClr val="FFFFFF"/>
          </a:solidFill>
          <a:ln w="31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Rectangle 104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4424" y="2660904"/>
            <a:ext cx="3300984" cy="146304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05208" y="693795"/>
            <a:ext cx="3359623" cy="5468112"/>
          </a:xfrm>
        </p:spPr>
        <p:txBody>
          <a:bodyPr/>
          <a:lstStyle>
            <a:lvl1pPr marL="0" indent="0">
              <a:buNone/>
              <a:defRPr sz="3200">
                <a:solidFill>
                  <a:schemeClr val="accent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4630" y="4133088"/>
            <a:ext cx="3300573" cy="1519561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3CC7364-914A-44EB-A37C-48CF8BEB622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11/8/2021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723CA12-7339-41D4-9458-D583B89A715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/>
          <p:cNvGrpSpPr/>
          <p:nvPr/>
        </p:nvGrpSpPr>
        <p:grpSpPr>
          <a:xfrm>
            <a:off x="-304800" y="0"/>
            <a:ext cx="9932332" cy="6858000"/>
            <a:chOff x="-382404" y="0"/>
            <a:chExt cx="9932332" cy="6858000"/>
          </a:xfrm>
        </p:grpSpPr>
        <p:grpSp>
          <p:nvGrpSpPr>
            <p:cNvPr id="43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101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3" name="Rectangle 112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5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2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110" name="Rectangle 109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1" name="Rectangle 110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2" name="Rectangle 111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107" name="Rectangle 10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8" name="Rectangle 107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9" name="Rectangle 108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04" name="Rectangle 103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4" name="Freeform 43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Freeform 44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Freeform 45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Hexagon 49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Freeform 54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Hexagon 57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Hexagon 94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Hexagon 95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Hexagon 96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Hexagon 97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Freeform 98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Freeform 99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6" name="Rectangle 65"/>
          <p:cNvSpPr/>
          <p:nvPr/>
        </p:nvSpPr>
        <p:spPr>
          <a:xfrm>
            <a:off x="457200" y="333487"/>
            <a:ext cx="8229600" cy="6185647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 69"/>
          <p:cNvSpPr/>
          <p:nvPr/>
        </p:nvSpPr>
        <p:spPr>
          <a:xfrm>
            <a:off x="4561242" y="-21511"/>
            <a:ext cx="3679116" cy="699244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 7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3492" y="2323652"/>
            <a:ext cx="6777317" cy="35089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97388" y="22449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EFEFE"/>
                </a:solidFill>
              </a:defRPr>
            </a:lvl1pPr>
          </a:lstStyle>
          <a:p>
            <a:pPr>
              <a:defRPr/>
            </a:pPr>
            <a:fld id="{25A0FADF-4B85-4D9E-83D0-0969C16E61E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11/8/2021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1448" y="5852160"/>
            <a:ext cx="35021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49096" y="224491"/>
            <a:ext cx="13321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EFEFE"/>
                </a:solidFill>
              </a:defRPr>
            </a:lvl1pPr>
          </a:lstStyle>
          <a:p>
            <a:pPr>
              <a:defRPr/>
            </a:pPr>
            <a:fld id="{023359FC-8718-4E8B-A4FD-67E491509E8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2471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2588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517904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92024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121408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25A0FADF-4B85-4D9E-83D0-0969C16E61E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11/8/2021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023359FC-8718-4E8B-A4FD-67E491509E8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21943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hyperlink" Target="YouTube%20-%20Ng&#224;y%20M&#249;a.mp4" TargetMode="External"/><Relationship Id="rId7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3.png"/><Relationship Id="rId5" Type="http://schemas.openxmlformats.org/officeDocument/2006/relationships/hyperlink" Target="H&#227;y%20tha%20l&#7895;i%20cho%20em.docx" TargetMode="Externa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wmf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http://htmlimg2.scribdassets.com/lu09fdio0zos3t/images/4-23f16c7a70.jpg" TargetMode="External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http://ca.cand.com.vn/Images/reddot.gif" TargetMode="Externa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5.jpe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wmf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wmf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&#227;y%20tha%20l&#7895;i%20cho%20em.docx" TargetMode="Externa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4.jpeg"/><Relationship Id="rId5" Type="http://schemas.openxmlformats.org/officeDocument/2006/relationships/image" Target="../media/image5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wmf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wmf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wmf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wmf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Rectangle 3"/>
          <p:cNvSpPr>
            <a:spLocks noChangeArrowheads="1"/>
          </p:cNvSpPr>
          <p:nvPr/>
        </p:nvSpPr>
        <p:spPr bwMode="auto">
          <a:xfrm>
            <a:off x="-768350" y="2284413"/>
            <a:ext cx="1043940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endParaRPr lang="en-US" altLang="en-US"/>
          </a:p>
        </p:txBody>
      </p:sp>
      <p:sp>
        <p:nvSpPr>
          <p:cNvPr id="6148" name="WordArt 4"/>
          <p:cNvSpPr>
            <a:spLocks noChangeArrowheads="1" noChangeShapeType="1" noTextEdit="1"/>
          </p:cNvSpPr>
          <p:nvPr/>
        </p:nvSpPr>
        <p:spPr bwMode="auto">
          <a:xfrm>
            <a:off x="1066799" y="99219"/>
            <a:ext cx="7426325" cy="1219200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5796"/>
              </a:avLst>
            </a:prstTxWarp>
          </a:bodyPr>
          <a:lstStyle/>
          <a:p>
            <a:r>
              <a:rPr lang="en-US" b="1" kern="1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Times New Roman"/>
                <a:cs typeface="Times New Roman"/>
              </a:rPr>
              <a:t>Tiết 10 - BÀI </a:t>
            </a:r>
            <a:r>
              <a:rPr lang="en-US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Times New Roman"/>
                <a:cs typeface="Times New Roman"/>
              </a:rPr>
              <a:t>8: KHOAN DUNG </a:t>
            </a:r>
          </a:p>
        </p:txBody>
      </p:sp>
      <p:sp>
        <p:nvSpPr>
          <p:cNvPr id="6149" name="Footer Placeholder 6"/>
          <p:cNvSpPr txBox="1">
            <a:spLocks noGrp="1"/>
          </p:cNvSpPr>
          <p:nvPr/>
        </p:nvSpPr>
        <p:spPr bwMode="auto">
          <a:xfrm>
            <a:off x="3028950" y="6356350"/>
            <a:ext cx="30861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2800">
                <a:solidFill>
                  <a:schemeClr val="tx1"/>
                </a:solidFill>
                <a:latin typeface="VNI-Ariston" pitchFamily="2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VNI-Ariston" pitchFamily="2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VNI-Ariston" pitchFamily="2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VNI-Ariston" pitchFamily="2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VNI-Ariston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VNI-Ariston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VNI-Ariston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VNI-Ariston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VNI-Ariston" pitchFamily="2" charset="0"/>
              </a:defRPr>
            </a:lvl9pPr>
          </a:lstStyle>
          <a:p>
            <a:pPr eaLnBrk="1" hangingPunct="1"/>
            <a:r>
              <a:rPr lang="en-US" altLang="en-US" sz="1400">
                <a:latin typeface="Arial" charset="0"/>
              </a:rPr>
              <a:t>3</a:t>
            </a:r>
          </a:p>
        </p:txBody>
      </p:sp>
      <p:pic>
        <p:nvPicPr>
          <p:cNvPr id="6150" name="Picture 8" descr="35064271_14">
            <a:hlinkClick r:id="rId3" action="ppaction://hlinkfile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2851" y="4826339"/>
            <a:ext cx="2592388" cy="1954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1" name="Picture 8" descr="35064271_14">
            <a:hlinkClick r:id="rId3" action="ppaction://hlinkfile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4945289"/>
            <a:ext cx="2592388" cy="1954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9" descr="bg1">
            <a:hlinkClick r:id="rId5" action="ppaction://hlinkfile"/>
            <a:extLst>
              <a:ext uri="{FF2B5EF4-FFF2-40B4-BE49-F238E27FC236}">
                <a16:creationId xmlns:a16="http://schemas.microsoft.com/office/drawing/2014/main" xmlns="" id="{849E5116-0F5E-4220-A625-2708DCD534F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415" t="7385" r="3099" b="21158"/>
          <a:stretch>
            <a:fillRect/>
          </a:stretch>
        </p:blipFill>
        <p:spPr bwMode="auto">
          <a:xfrm>
            <a:off x="1161427" y="1647032"/>
            <a:ext cx="6858000" cy="3382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4" descr="GDCD7-2.jpg">
            <a:extLst>
              <a:ext uri="{FF2B5EF4-FFF2-40B4-BE49-F238E27FC236}">
                <a16:creationId xmlns:a16="http://schemas.microsoft.com/office/drawing/2014/main" xmlns="" id="{30EEB98A-D05B-47F4-B779-D62DB99455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3906" y="1828800"/>
            <a:ext cx="2992438" cy="27447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3">
            <a:extLst>
              <a:ext uri="{FF2B5EF4-FFF2-40B4-BE49-F238E27FC236}">
                <a16:creationId xmlns:a16="http://schemas.microsoft.com/office/drawing/2014/main" xmlns="" id="{EC6BE5A3-3FF8-4AC0-BCF1-905074BA81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9562" y="3154363"/>
            <a:ext cx="2992438" cy="549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5318271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POINSET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7543800" y="5105400"/>
            <a:ext cx="1463675" cy="1709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4" descr="POINSET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7620000" y="0"/>
            <a:ext cx="137160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5" descr="POINSET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-38100" y="5219700"/>
            <a:ext cx="1676400" cy="144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8" descr="POINSET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0"/>
            <a:ext cx="137160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/>
        </p:nvSpPr>
        <p:spPr>
          <a:xfrm>
            <a:off x="1503218" y="183133"/>
            <a:ext cx="1197764" cy="646331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>
              <a:defRPr/>
            </a:pPr>
            <a:r>
              <a:rPr lang="en-US" sz="3600" b="1" dirty="0" err="1">
                <a:ln w="11430"/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600" b="1" dirty="0">
                <a:ln w="11430"/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8</a:t>
            </a:r>
          </a:p>
        </p:txBody>
      </p:sp>
      <p:sp>
        <p:nvSpPr>
          <p:cNvPr id="7" name="Rectangle 6"/>
          <p:cNvSpPr/>
          <p:nvPr/>
        </p:nvSpPr>
        <p:spPr>
          <a:xfrm>
            <a:off x="2904105" y="193243"/>
            <a:ext cx="5429404" cy="923330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>
              <a:defRPr/>
            </a:pPr>
            <a:r>
              <a:rPr lang="en-US" sz="5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KHOAN DUNG</a:t>
            </a:r>
          </a:p>
        </p:txBody>
      </p:sp>
      <p:sp>
        <p:nvSpPr>
          <p:cNvPr id="8" name="Rectangle 7"/>
          <p:cNvSpPr/>
          <p:nvPr/>
        </p:nvSpPr>
        <p:spPr>
          <a:xfrm>
            <a:off x="609600" y="986879"/>
            <a:ext cx="3596690" cy="76944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4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I. </a:t>
            </a:r>
            <a:r>
              <a:rPr lang="en-US" sz="44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Truyện</a:t>
            </a:r>
            <a:r>
              <a:rPr lang="en-US" sz="4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đọc</a:t>
            </a:r>
            <a:r>
              <a:rPr lang="en-US" sz="4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  <p:sp>
        <p:nvSpPr>
          <p:cNvPr id="16" name="AutoShape 11"/>
          <p:cNvSpPr>
            <a:spLocks noChangeArrowheads="1"/>
          </p:cNvSpPr>
          <p:nvPr/>
        </p:nvSpPr>
        <p:spPr bwMode="auto">
          <a:xfrm>
            <a:off x="1905000" y="2636610"/>
            <a:ext cx="5257799" cy="2773590"/>
          </a:xfrm>
          <a:prstGeom prst="cloudCallout">
            <a:avLst>
              <a:gd name="adj1" fmla="val -42365"/>
              <a:gd name="adj2" fmla="val 62244"/>
            </a:avLst>
          </a:prstGeom>
          <a:noFill/>
          <a:ln w="952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eaLnBrk="0" hangingPunct="0"/>
            <a:r>
              <a:rPr lang="en-US" sz="4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4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hiểu</a:t>
            </a:r>
            <a:r>
              <a:rPr lang="en-US" sz="4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sz="4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4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4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khoan</a:t>
            </a:r>
            <a:r>
              <a:rPr lang="en-US" sz="4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dung?</a:t>
            </a:r>
          </a:p>
        </p:txBody>
      </p:sp>
      <p:sp>
        <p:nvSpPr>
          <p:cNvPr id="10" name="Rectangle 9"/>
          <p:cNvSpPr/>
          <p:nvPr/>
        </p:nvSpPr>
        <p:spPr>
          <a:xfrm>
            <a:off x="609599" y="1756320"/>
            <a:ext cx="5187639" cy="76944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4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II. </a:t>
            </a:r>
            <a:r>
              <a:rPr lang="en-US" sz="44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Nội</a:t>
            </a:r>
            <a:r>
              <a:rPr lang="en-US" sz="4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dung </a:t>
            </a:r>
            <a:r>
              <a:rPr lang="en-US" sz="44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4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4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</p:spTree>
    <p:extLst>
      <p:ext uri="{BB962C8B-B14F-4D97-AF65-F5344CB8AC3E}">
        <p14:creationId xmlns:p14="http://schemas.microsoft.com/office/powerpoint/2010/main" val="41323133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Arrow Connector 5"/>
          <p:cNvCxnSpPr/>
          <p:nvPr/>
        </p:nvCxnSpPr>
        <p:spPr>
          <a:xfrm rot="5400000">
            <a:off x="1105694" y="3771106"/>
            <a:ext cx="617220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48" name="TextBox 6"/>
          <p:cNvSpPr txBox="1">
            <a:spLocks noChangeArrowheads="1"/>
          </p:cNvSpPr>
          <p:nvPr/>
        </p:nvSpPr>
        <p:spPr bwMode="auto">
          <a:xfrm>
            <a:off x="0" y="685800"/>
            <a:ext cx="25146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b="1" u="sng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1.Truyện đọc: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“ Hãy tha lỗi cho em”</a:t>
            </a:r>
          </a:p>
        </p:txBody>
      </p:sp>
      <p:sp>
        <p:nvSpPr>
          <p:cNvPr id="6149" name="TextBox 25"/>
          <p:cNvSpPr txBox="1">
            <a:spLocks noChangeArrowheads="1"/>
          </p:cNvSpPr>
          <p:nvPr/>
        </p:nvSpPr>
        <p:spPr bwMode="auto">
          <a:xfrm>
            <a:off x="0" y="1371600"/>
            <a:ext cx="25146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b="1" u="sng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2.Nội dung bài học:</a:t>
            </a:r>
          </a:p>
        </p:txBody>
      </p:sp>
      <p:sp>
        <p:nvSpPr>
          <p:cNvPr id="6150" name="TextBox 26"/>
          <p:cNvSpPr txBox="1">
            <a:spLocks noChangeArrowheads="1"/>
          </p:cNvSpPr>
          <p:nvPr/>
        </p:nvSpPr>
        <p:spPr bwMode="auto">
          <a:xfrm>
            <a:off x="0" y="1676400"/>
            <a:ext cx="25146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b="1" u="sng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a.Khoan</a:t>
            </a:r>
            <a:r>
              <a:rPr lang="en-US" altLang="en-US" b="1" u="sng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dung </a:t>
            </a:r>
            <a:r>
              <a:rPr lang="en-US" altLang="en-US" b="1" u="sng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altLang="en-US" b="1" u="sng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  <p:sp>
        <p:nvSpPr>
          <p:cNvPr id="6151" name="TextBox 27"/>
          <p:cNvSpPr txBox="1">
            <a:spLocks noChangeArrowheads="1"/>
          </p:cNvSpPr>
          <p:nvPr/>
        </p:nvSpPr>
        <p:spPr bwMode="auto">
          <a:xfrm>
            <a:off x="0" y="2057400"/>
            <a:ext cx="22098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dirty="0">
                <a:solidFill>
                  <a:prstClr val="black"/>
                </a:solidFill>
              </a:rPr>
              <a:t>- </a:t>
            </a:r>
            <a:r>
              <a:rPr lang="en-US" altLang="en-US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Rộng</a:t>
            </a:r>
            <a:r>
              <a:rPr lang="en-US" altLang="en-US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lòng</a:t>
            </a:r>
            <a:r>
              <a:rPr lang="en-US" altLang="en-US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tha</a:t>
            </a:r>
            <a:r>
              <a:rPr lang="en-US" altLang="en-US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thứ</a:t>
            </a:r>
            <a:endParaRPr lang="en-US" altLang="en-US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152" name="TextBox 28"/>
          <p:cNvSpPr txBox="1">
            <a:spLocks noChangeArrowheads="1"/>
          </p:cNvSpPr>
          <p:nvPr/>
        </p:nvSpPr>
        <p:spPr bwMode="auto">
          <a:xfrm>
            <a:off x="0" y="2438400"/>
            <a:ext cx="44196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>
                <a:solidFill>
                  <a:prstClr val="black"/>
                </a:solidFill>
              </a:rPr>
              <a:t>- </a:t>
            </a:r>
            <a:r>
              <a:rPr lang="en-US" altLang="en-US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Tôn trọng và thông cảm với người khác</a:t>
            </a:r>
          </a:p>
        </p:txBody>
      </p:sp>
      <p:pic>
        <p:nvPicPr>
          <p:cNvPr id="12" name="Picture 4" descr="http://htmlimg2.scribdassets.com/lu09fdio0zos3t/images/4-23f16c7a70.jpg"/>
          <p:cNvPicPr>
            <a:picLocks noChangeAspect="1" noChangeArrowheads="1"/>
          </p:cNvPicPr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0" y="293688"/>
            <a:ext cx="4953000" cy="251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Rectangle 6"/>
          <p:cNvSpPr>
            <a:spLocks noChangeArrowheads="1"/>
          </p:cNvSpPr>
          <p:nvPr/>
        </p:nvSpPr>
        <p:spPr bwMode="auto">
          <a:xfrm>
            <a:off x="4192589" y="2895600"/>
            <a:ext cx="5181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dirty="0" err="1">
                <a:solidFill>
                  <a:schemeClr val="tx2"/>
                </a:solidFill>
              </a:rPr>
              <a:t>Bác</a:t>
            </a:r>
            <a:r>
              <a:rPr lang="en-US" altLang="en-US" dirty="0">
                <a:solidFill>
                  <a:schemeClr val="tx2"/>
                </a:solidFill>
              </a:rPr>
              <a:t> </a:t>
            </a:r>
            <a:r>
              <a:rPr lang="en-US" altLang="en-US" dirty="0" err="1">
                <a:solidFill>
                  <a:schemeClr val="tx2"/>
                </a:solidFill>
              </a:rPr>
              <a:t>Hồ</a:t>
            </a:r>
            <a:r>
              <a:rPr lang="en-US" altLang="en-US" dirty="0">
                <a:solidFill>
                  <a:schemeClr val="tx2"/>
                </a:solidFill>
              </a:rPr>
              <a:t> ở </a:t>
            </a:r>
            <a:r>
              <a:rPr lang="en-US" altLang="en-US" dirty="0" err="1">
                <a:solidFill>
                  <a:schemeClr val="tx2"/>
                </a:solidFill>
              </a:rPr>
              <a:t>mặt</a:t>
            </a:r>
            <a:r>
              <a:rPr lang="en-US" altLang="en-US" dirty="0">
                <a:solidFill>
                  <a:schemeClr val="tx2"/>
                </a:solidFill>
              </a:rPr>
              <a:t> </a:t>
            </a:r>
            <a:r>
              <a:rPr lang="en-US" altLang="en-US" dirty="0" err="1">
                <a:solidFill>
                  <a:schemeClr val="tx2"/>
                </a:solidFill>
              </a:rPr>
              <a:t>trận</a:t>
            </a:r>
            <a:r>
              <a:rPr lang="en-US" altLang="en-US" dirty="0">
                <a:solidFill>
                  <a:schemeClr val="tx2"/>
                </a:solidFill>
              </a:rPr>
              <a:t> </a:t>
            </a:r>
            <a:r>
              <a:rPr lang="en-US" altLang="en-US" dirty="0" err="1">
                <a:solidFill>
                  <a:schemeClr val="tx2"/>
                </a:solidFill>
              </a:rPr>
              <a:t>Đông</a:t>
            </a:r>
            <a:r>
              <a:rPr lang="en-US" altLang="en-US" dirty="0">
                <a:solidFill>
                  <a:schemeClr val="tx2"/>
                </a:solidFill>
              </a:rPr>
              <a:t> </a:t>
            </a:r>
            <a:r>
              <a:rPr lang="en-US" altLang="en-US" dirty="0" err="1">
                <a:solidFill>
                  <a:schemeClr val="tx2"/>
                </a:solidFill>
              </a:rPr>
              <a:t>Khê</a:t>
            </a:r>
            <a:r>
              <a:rPr lang="en-US" altLang="en-US" dirty="0">
                <a:solidFill>
                  <a:schemeClr val="tx2"/>
                </a:solidFill>
              </a:rPr>
              <a:t>(1950)</a:t>
            </a:r>
          </a:p>
        </p:txBody>
      </p:sp>
      <p:sp>
        <p:nvSpPr>
          <p:cNvPr id="15" name="Rectangle 8"/>
          <p:cNvSpPr>
            <a:spLocks noChangeArrowheads="1"/>
          </p:cNvSpPr>
          <p:nvPr/>
        </p:nvSpPr>
        <p:spPr bwMode="auto">
          <a:xfrm>
            <a:off x="4191000" y="3352800"/>
            <a:ext cx="4953000" cy="23083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just" eaLnBrk="1" hangingPunct="1"/>
            <a:r>
              <a:rPr lang="en-US" altLang="en-US" dirty="0"/>
              <a:t>Sau </a:t>
            </a:r>
            <a:r>
              <a:rPr lang="en-US" altLang="en-US" dirty="0" err="1"/>
              <a:t>chiến</a:t>
            </a:r>
            <a:r>
              <a:rPr lang="en-US" altLang="en-US" dirty="0"/>
              <a:t> </a:t>
            </a:r>
            <a:r>
              <a:rPr lang="en-US" altLang="en-US" dirty="0" err="1"/>
              <a:t>dịch</a:t>
            </a:r>
            <a:r>
              <a:rPr lang="en-US" altLang="en-US" dirty="0"/>
              <a:t> </a:t>
            </a:r>
            <a:r>
              <a:rPr lang="en-US" altLang="en-US" dirty="0" err="1"/>
              <a:t>Biên</a:t>
            </a:r>
            <a:r>
              <a:rPr lang="en-US" altLang="en-US" dirty="0"/>
              <a:t> </a:t>
            </a:r>
            <a:r>
              <a:rPr lang="en-US" altLang="en-US" dirty="0" err="1"/>
              <a:t>Giới</a:t>
            </a:r>
            <a:r>
              <a:rPr lang="en-US" altLang="en-US" dirty="0"/>
              <a:t> (1950) </a:t>
            </a:r>
            <a:r>
              <a:rPr lang="en-US" altLang="en-US" dirty="0" err="1"/>
              <a:t>kết</a:t>
            </a:r>
            <a:r>
              <a:rPr lang="en-US" altLang="en-US" dirty="0"/>
              <a:t> </a:t>
            </a:r>
            <a:r>
              <a:rPr lang="en-US" altLang="en-US" dirty="0" err="1"/>
              <a:t>thúc,Bác</a:t>
            </a:r>
            <a:r>
              <a:rPr lang="en-US" altLang="en-US" dirty="0"/>
              <a:t> </a:t>
            </a:r>
            <a:r>
              <a:rPr lang="en-US" altLang="en-US" dirty="0" err="1"/>
              <a:t>Hồ</a:t>
            </a:r>
            <a:r>
              <a:rPr lang="en-US" altLang="en-US" dirty="0"/>
              <a:t> </a:t>
            </a:r>
            <a:r>
              <a:rPr lang="en-US" altLang="en-US" dirty="0" err="1"/>
              <a:t>đã</a:t>
            </a:r>
            <a:r>
              <a:rPr lang="en-US" altLang="en-US" dirty="0"/>
              <a:t> </a:t>
            </a:r>
            <a:r>
              <a:rPr lang="en-US" altLang="en-US" dirty="0" err="1"/>
              <a:t>chỉ</a:t>
            </a:r>
            <a:r>
              <a:rPr lang="en-US" altLang="en-US" dirty="0"/>
              <a:t> </a:t>
            </a:r>
            <a:r>
              <a:rPr lang="en-US" altLang="en-US" dirty="0" err="1"/>
              <a:t>thị</a:t>
            </a:r>
            <a:r>
              <a:rPr lang="en-US" altLang="en-US" dirty="0"/>
              <a:t>: </a:t>
            </a:r>
            <a:r>
              <a:rPr lang="en-US" altLang="en-US" dirty="0" err="1"/>
              <a:t>phải</a:t>
            </a:r>
            <a:r>
              <a:rPr lang="en-US" altLang="en-US" dirty="0"/>
              <a:t> </a:t>
            </a:r>
            <a:r>
              <a:rPr lang="en-US" altLang="en-US" dirty="0" err="1"/>
              <a:t>cứu</a:t>
            </a:r>
            <a:r>
              <a:rPr lang="en-US" altLang="en-US" dirty="0"/>
              <a:t> </a:t>
            </a:r>
            <a:r>
              <a:rPr lang="en-US" altLang="en-US" dirty="0" err="1"/>
              <a:t>chữa</a:t>
            </a:r>
            <a:r>
              <a:rPr lang="en-US" altLang="en-US" dirty="0"/>
              <a:t> </a:t>
            </a:r>
            <a:r>
              <a:rPr lang="en-US" altLang="en-US" dirty="0" err="1"/>
              <a:t>tận</a:t>
            </a:r>
            <a:r>
              <a:rPr lang="en-US" altLang="en-US" dirty="0"/>
              <a:t> </a:t>
            </a:r>
            <a:r>
              <a:rPr lang="en-US" altLang="en-US" dirty="0" err="1"/>
              <a:t>tình</a:t>
            </a:r>
            <a:r>
              <a:rPr lang="en-US" altLang="en-US" dirty="0"/>
              <a:t> </a:t>
            </a:r>
            <a:r>
              <a:rPr lang="en-US" altLang="en-US" dirty="0" err="1"/>
              <a:t>cho</a:t>
            </a:r>
            <a:r>
              <a:rPr lang="en-US" altLang="en-US" dirty="0"/>
              <a:t> </a:t>
            </a:r>
            <a:r>
              <a:rPr lang="en-US" altLang="en-US" dirty="0" err="1"/>
              <a:t>thương</a:t>
            </a:r>
            <a:r>
              <a:rPr lang="en-US" altLang="en-US" dirty="0"/>
              <a:t> </a:t>
            </a:r>
            <a:r>
              <a:rPr lang="en-US" altLang="en-US" dirty="0" err="1"/>
              <a:t>binh</a:t>
            </a:r>
            <a:r>
              <a:rPr lang="en-US" altLang="en-US" dirty="0"/>
              <a:t> </a:t>
            </a:r>
            <a:r>
              <a:rPr lang="en-US" altLang="en-US" dirty="0" err="1"/>
              <a:t>địch</a:t>
            </a:r>
            <a:r>
              <a:rPr lang="en-US" altLang="en-US" dirty="0"/>
              <a:t>, </a:t>
            </a:r>
            <a:r>
              <a:rPr lang="en-US" altLang="en-US" dirty="0" err="1"/>
              <a:t>không</a:t>
            </a:r>
            <a:r>
              <a:rPr lang="en-US" altLang="en-US" dirty="0"/>
              <a:t> </a:t>
            </a:r>
            <a:r>
              <a:rPr lang="en-US" altLang="en-US" dirty="0" err="1"/>
              <a:t>được</a:t>
            </a:r>
            <a:r>
              <a:rPr lang="en-US" altLang="en-US" dirty="0"/>
              <a:t> </a:t>
            </a:r>
            <a:r>
              <a:rPr lang="en-US" altLang="en-US" dirty="0" err="1"/>
              <a:t>để</a:t>
            </a:r>
            <a:r>
              <a:rPr lang="en-US" altLang="en-US" dirty="0"/>
              <a:t> </a:t>
            </a:r>
            <a:r>
              <a:rPr lang="en-US" altLang="en-US" dirty="0" err="1"/>
              <a:t>tù</a:t>
            </a:r>
            <a:r>
              <a:rPr lang="en-US" altLang="en-US" dirty="0"/>
              <a:t> </a:t>
            </a:r>
            <a:r>
              <a:rPr lang="en-US" altLang="en-US" dirty="0" err="1"/>
              <a:t>binh</a:t>
            </a:r>
            <a:r>
              <a:rPr lang="en-US" altLang="en-US" dirty="0"/>
              <a:t> </a:t>
            </a:r>
            <a:r>
              <a:rPr lang="en-US" altLang="en-US" dirty="0" err="1"/>
              <a:t>thiếu</a:t>
            </a:r>
            <a:r>
              <a:rPr lang="en-US" altLang="en-US" dirty="0"/>
              <a:t> </a:t>
            </a:r>
            <a:r>
              <a:rPr lang="en-US" altLang="en-US" dirty="0" err="1"/>
              <a:t>ăn</a:t>
            </a:r>
            <a:r>
              <a:rPr lang="en-US" altLang="en-US" dirty="0"/>
              <a:t>. </a:t>
            </a:r>
            <a:r>
              <a:rPr lang="en-US" altLang="en-US" dirty="0" err="1"/>
              <a:t>Trong</a:t>
            </a:r>
            <a:r>
              <a:rPr lang="en-US" altLang="en-US" dirty="0"/>
              <a:t> </a:t>
            </a:r>
            <a:r>
              <a:rPr lang="en-US" altLang="en-US" dirty="0" err="1"/>
              <a:t>lúc</a:t>
            </a:r>
            <a:r>
              <a:rPr lang="en-US" altLang="en-US" dirty="0"/>
              <a:t> </a:t>
            </a:r>
            <a:r>
              <a:rPr lang="en-US" altLang="en-US" dirty="0" err="1"/>
              <a:t>thuốc</a:t>
            </a:r>
            <a:r>
              <a:rPr lang="en-US" altLang="en-US" dirty="0"/>
              <a:t> men, </a:t>
            </a:r>
            <a:r>
              <a:rPr lang="en-US" altLang="en-US" dirty="0" err="1"/>
              <a:t>lương</a:t>
            </a:r>
            <a:r>
              <a:rPr lang="en-US" altLang="en-US" dirty="0"/>
              <a:t> </a:t>
            </a:r>
            <a:r>
              <a:rPr lang="en-US" altLang="en-US" dirty="0" err="1"/>
              <a:t>thực</a:t>
            </a:r>
            <a:r>
              <a:rPr lang="en-US" altLang="en-US" dirty="0"/>
              <a:t> ta </a:t>
            </a:r>
            <a:r>
              <a:rPr lang="en-US" altLang="en-US" dirty="0" err="1"/>
              <a:t>không</a:t>
            </a:r>
            <a:r>
              <a:rPr lang="en-US" altLang="en-US" dirty="0"/>
              <a:t> </a:t>
            </a:r>
            <a:r>
              <a:rPr lang="en-US" altLang="en-US" dirty="0" err="1"/>
              <a:t>hề</a:t>
            </a:r>
            <a:r>
              <a:rPr lang="en-US" altLang="en-US" dirty="0"/>
              <a:t> </a:t>
            </a:r>
            <a:r>
              <a:rPr lang="en-US" altLang="en-US" dirty="0" err="1"/>
              <a:t>dư</a:t>
            </a:r>
            <a:r>
              <a:rPr lang="en-US" altLang="en-US" dirty="0"/>
              <a:t> </a:t>
            </a:r>
            <a:r>
              <a:rPr lang="en-US" altLang="en-US" dirty="0" err="1"/>
              <a:t>dật</a:t>
            </a:r>
            <a:r>
              <a:rPr lang="en-US" altLang="en-US" dirty="0"/>
              <a:t>. </a:t>
            </a:r>
          </a:p>
          <a:p>
            <a:pPr algn="just" eaLnBrk="1" hangingPunct="1"/>
            <a:r>
              <a:rPr lang="en-US" altLang="en-US" dirty="0" err="1"/>
              <a:t>Bác</a:t>
            </a:r>
            <a:r>
              <a:rPr lang="en-US" altLang="en-US" dirty="0"/>
              <a:t> </a:t>
            </a:r>
            <a:r>
              <a:rPr lang="en-US" altLang="en-US" dirty="0" err="1"/>
              <a:t>chỉ</a:t>
            </a:r>
            <a:r>
              <a:rPr lang="en-US" altLang="en-US" dirty="0"/>
              <a:t> </a:t>
            </a:r>
            <a:r>
              <a:rPr lang="en-US" altLang="en-US" dirty="0" err="1"/>
              <a:t>thị</a:t>
            </a:r>
            <a:r>
              <a:rPr lang="en-US" altLang="en-US" dirty="0"/>
              <a:t> </a:t>
            </a:r>
            <a:r>
              <a:rPr lang="en-US" altLang="en-US" dirty="0" err="1"/>
              <a:t>cho</a:t>
            </a:r>
            <a:r>
              <a:rPr lang="en-US" altLang="en-US" dirty="0"/>
              <a:t> </a:t>
            </a:r>
            <a:r>
              <a:rPr lang="en-US" altLang="en-US" dirty="0" err="1"/>
              <a:t>Bộ</a:t>
            </a:r>
            <a:r>
              <a:rPr lang="en-US" altLang="en-US" dirty="0"/>
              <a:t> </a:t>
            </a:r>
            <a:r>
              <a:rPr lang="en-US" altLang="en-US" dirty="0" err="1"/>
              <a:t>chỉ</a:t>
            </a:r>
            <a:r>
              <a:rPr lang="en-US" altLang="en-US" dirty="0"/>
              <a:t> </a:t>
            </a:r>
            <a:r>
              <a:rPr lang="en-US" altLang="en-US" dirty="0" err="1"/>
              <a:t>huy</a:t>
            </a:r>
            <a:r>
              <a:rPr lang="en-US" altLang="en-US" dirty="0"/>
              <a:t> </a:t>
            </a:r>
            <a:r>
              <a:rPr lang="en-US" altLang="en-US" dirty="0" err="1"/>
              <a:t>chiến</a:t>
            </a:r>
            <a:r>
              <a:rPr lang="en-US" altLang="en-US" dirty="0"/>
              <a:t> </a:t>
            </a:r>
            <a:r>
              <a:rPr lang="en-US" altLang="en-US" dirty="0" err="1"/>
              <a:t>dịch</a:t>
            </a:r>
            <a:r>
              <a:rPr lang="en-US" altLang="en-US" dirty="0"/>
              <a:t> </a:t>
            </a:r>
            <a:r>
              <a:rPr lang="en-US" altLang="en-US" dirty="0" err="1"/>
              <a:t>thông</a:t>
            </a:r>
            <a:r>
              <a:rPr lang="en-US" altLang="en-US" dirty="0"/>
              <a:t> </a:t>
            </a:r>
            <a:r>
              <a:rPr lang="en-US" altLang="en-US" dirty="0" err="1"/>
              <a:t>báo</a:t>
            </a:r>
            <a:r>
              <a:rPr lang="en-US" altLang="en-US" dirty="0"/>
              <a:t> </a:t>
            </a:r>
            <a:r>
              <a:rPr lang="en-US" altLang="en-US" dirty="0" err="1"/>
              <a:t>cho</a:t>
            </a:r>
            <a:r>
              <a:rPr lang="en-US" altLang="en-US" dirty="0"/>
              <a:t> </a:t>
            </a:r>
            <a:r>
              <a:rPr lang="en-US" altLang="en-US" dirty="0" err="1"/>
              <a:t>phía</a:t>
            </a:r>
            <a:r>
              <a:rPr lang="en-US" altLang="en-US" dirty="0"/>
              <a:t> </a:t>
            </a:r>
            <a:r>
              <a:rPr lang="en-US" altLang="en-US" dirty="0" err="1"/>
              <a:t>Pháp</a:t>
            </a:r>
            <a:r>
              <a:rPr lang="en-US" altLang="en-US" dirty="0"/>
              <a:t> </a:t>
            </a:r>
            <a:r>
              <a:rPr lang="en-US" altLang="en-US" dirty="0" err="1"/>
              <a:t>rằng</a:t>
            </a:r>
            <a:r>
              <a:rPr lang="en-US" altLang="en-US" dirty="0"/>
              <a:t> ta </a:t>
            </a:r>
            <a:r>
              <a:rPr lang="en-US" altLang="en-US" dirty="0" err="1"/>
              <a:t>sẽ</a:t>
            </a:r>
            <a:r>
              <a:rPr lang="en-US" altLang="en-US" dirty="0"/>
              <a:t> </a:t>
            </a:r>
            <a:r>
              <a:rPr lang="en-US" altLang="en-US" dirty="0" err="1"/>
              <a:t>trao</a:t>
            </a:r>
            <a:r>
              <a:rPr lang="en-US" altLang="en-US" dirty="0"/>
              <a:t> </a:t>
            </a:r>
            <a:r>
              <a:rPr lang="en-US" altLang="en-US" dirty="0" err="1"/>
              <a:t>trả</a:t>
            </a:r>
            <a:r>
              <a:rPr lang="en-US" altLang="en-US" dirty="0"/>
              <a:t> </a:t>
            </a:r>
            <a:r>
              <a:rPr lang="en-US" altLang="en-US" dirty="0" err="1"/>
              <a:t>tất</a:t>
            </a:r>
            <a:r>
              <a:rPr lang="en-US" altLang="en-US" dirty="0"/>
              <a:t> </a:t>
            </a:r>
            <a:r>
              <a:rPr lang="en-US" altLang="en-US" dirty="0" err="1"/>
              <a:t>cả</a:t>
            </a:r>
            <a:r>
              <a:rPr lang="en-US" altLang="en-US" dirty="0"/>
              <a:t> </a:t>
            </a:r>
            <a:r>
              <a:rPr lang="en-US" altLang="en-US" dirty="0" err="1"/>
              <a:t>số</a:t>
            </a:r>
            <a:r>
              <a:rPr lang="en-US" altLang="en-US" dirty="0"/>
              <a:t> </a:t>
            </a:r>
            <a:r>
              <a:rPr lang="en-US" altLang="en-US" dirty="0" err="1"/>
              <a:t>tù</a:t>
            </a:r>
            <a:r>
              <a:rPr lang="en-US" altLang="en-US" dirty="0"/>
              <a:t> </a:t>
            </a:r>
            <a:r>
              <a:rPr lang="en-US" altLang="en-US" dirty="0" err="1"/>
              <a:t>binh</a:t>
            </a:r>
            <a:r>
              <a:rPr lang="en-US" altLang="en-US" dirty="0"/>
              <a:t> </a:t>
            </a:r>
            <a:r>
              <a:rPr lang="en-US" altLang="en-US" dirty="0" err="1"/>
              <a:t>Pháp</a:t>
            </a:r>
            <a:r>
              <a:rPr lang="en-US" altLang="en-US" dirty="0"/>
              <a:t> </a:t>
            </a:r>
            <a:r>
              <a:rPr lang="en-US" altLang="en-US" dirty="0" err="1"/>
              <a:t>bị</a:t>
            </a:r>
            <a:r>
              <a:rPr lang="en-US" altLang="en-US" dirty="0"/>
              <a:t> </a:t>
            </a:r>
            <a:r>
              <a:rPr lang="en-US" altLang="en-US" dirty="0" err="1"/>
              <a:t>thương</a:t>
            </a:r>
            <a:r>
              <a:rPr lang="en-US" altLang="en-US" dirty="0"/>
              <a:t> </a:t>
            </a:r>
            <a:r>
              <a:rPr lang="en-US" altLang="en-US" dirty="0" err="1"/>
              <a:t>tại</a:t>
            </a:r>
            <a:r>
              <a:rPr lang="en-US" altLang="en-US" dirty="0"/>
              <a:t> </a:t>
            </a:r>
            <a:r>
              <a:rPr lang="en-US" altLang="en-US" dirty="0" err="1"/>
              <a:t>Thất</a:t>
            </a:r>
            <a:r>
              <a:rPr lang="en-US" altLang="en-US" dirty="0"/>
              <a:t> </a:t>
            </a:r>
            <a:r>
              <a:rPr lang="en-US" altLang="en-US" dirty="0" err="1"/>
              <a:t>Khê</a:t>
            </a:r>
            <a:r>
              <a:rPr lang="en-US" altLang="en-US" dirty="0"/>
              <a:t>…</a:t>
            </a:r>
            <a:endParaRPr lang="en-US" altLang="en-US" sz="1600" dirty="0"/>
          </a:p>
        </p:txBody>
      </p:sp>
    </p:spTree>
    <p:extLst>
      <p:ext uri="{BB962C8B-B14F-4D97-AF65-F5344CB8AC3E}">
        <p14:creationId xmlns:p14="http://schemas.microsoft.com/office/powerpoint/2010/main" val="23567370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Khoan dung và hướng thiện trong tư tưởng Hồ Chí Minh"/>
          <p:cNvPicPr>
            <a:picLocks noChangeAspect="1" noChangeArrowheads="1"/>
          </p:cNvPicPr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981450" y="3289300"/>
            <a:ext cx="114300" cy="142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5" name="Text Box 3"/>
          <p:cNvSpPr txBox="1">
            <a:spLocks noChangeArrowheads="1"/>
          </p:cNvSpPr>
          <p:nvPr/>
        </p:nvSpPr>
        <p:spPr bwMode="auto">
          <a:xfrm>
            <a:off x="0" y="1219200"/>
            <a:ext cx="8991600" cy="35394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en-US" altLang="en-US" sz="3200" dirty="0">
                <a:solidFill>
                  <a:srgbClr val="3333CC"/>
                </a:solidFill>
              </a:rPr>
              <a:t>	       </a:t>
            </a:r>
            <a:r>
              <a:rPr lang="en-US" altLang="en-US" sz="3200" dirty="0" err="1">
                <a:solidFill>
                  <a:srgbClr val="3333CC"/>
                </a:solidFill>
              </a:rPr>
              <a:t>Người</a:t>
            </a:r>
            <a:r>
              <a:rPr lang="en-US" altLang="en-US" sz="3200" dirty="0">
                <a:solidFill>
                  <a:srgbClr val="3333CC"/>
                </a:solidFill>
              </a:rPr>
              <a:t> </a:t>
            </a:r>
            <a:r>
              <a:rPr lang="en-US" altLang="en-US" sz="3200" dirty="0" err="1">
                <a:solidFill>
                  <a:srgbClr val="3333CC"/>
                </a:solidFill>
              </a:rPr>
              <a:t>tha</a:t>
            </a:r>
            <a:r>
              <a:rPr lang="en-US" altLang="en-US" sz="3200" dirty="0">
                <a:solidFill>
                  <a:srgbClr val="3333CC"/>
                </a:solidFill>
              </a:rPr>
              <a:t> </a:t>
            </a:r>
            <a:r>
              <a:rPr lang="en-US" altLang="en-US" sz="3200" dirty="0" err="1">
                <a:solidFill>
                  <a:srgbClr val="3333CC"/>
                </a:solidFill>
              </a:rPr>
              <a:t>thiết</a:t>
            </a:r>
            <a:r>
              <a:rPr lang="en-US" altLang="en-US" sz="3200" dirty="0">
                <a:solidFill>
                  <a:srgbClr val="3333CC"/>
                </a:solidFill>
              </a:rPr>
              <a:t>: </a:t>
            </a:r>
            <a:r>
              <a:rPr lang="en-US" altLang="en-US" sz="3200" i="1" dirty="0">
                <a:solidFill>
                  <a:srgbClr val="3333CC"/>
                </a:solidFill>
              </a:rPr>
              <a:t>“</a:t>
            </a:r>
            <a:r>
              <a:rPr lang="en-US" altLang="en-US" sz="3200" i="1" dirty="0" err="1">
                <a:solidFill>
                  <a:srgbClr val="3333CC"/>
                </a:solidFill>
              </a:rPr>
              <a:t>Tôi</a:t>
            </a:r>
            <a:r>
              <a:rPr lang="en-US" altLang="en-US" sz="3200" i="1" dirty="0">
                <a:solidFill>
                  <a:srgbClr val="3333CC"/>
                </a:solidFill>
              </a:rPr>
              <a:t> </a:t>
            </a:r>
            <a:r>
              <a:rPr lang="en-US" altLang="en-US" sz="3200" i="1" dirty="0" err="1">
                <a:solidFill>
                  <a:srgbClr val="3333CC"/>
                </a:solidFill>
              </a:rPr>
              <a:t>khuyên</a:t>
            </a:r>
            <a:r>
              <a:rPr lang="en-US" altLang="en-US" sz="3200" i="1" dirty="0">
                <a:solidFill>
                  <a:srgbClr val="3333CC"/>
                </a:solidFill>
              </a:rPr>
              <a:t> </a:t>
            </a:r>
            <a:r>
              <a:rPr lang="en-US" altLang="en-US" sz="3200" i="1" dirty="0" err="1">
                <a:solidFill>
                  <a:srgbClr val="3333CC"/>
                </a:solidFill>
              </a:rPr>
              <a:t>đồng</a:t>
            </a:r>
            <a:r>
              <a:rPr lang="en-US" altLang="en-US" sz="3200" i="1" dirty="0">
                <a:solidFill>
                  <a:srgbClr val="3333CC"/>
                </a:solidFill>
              </a:rPr>
              <a:t> </a:t>
            </a:r>
            <a:r>
              <a:rPr lang="en-US" altLang="en-US" sz="3200" i="1" dirty="0" err="1">
                <a:solidFill>
                  <a:srgbClr val="3333CC"/>
                </a:solidFill>
              </a:rPr>
              <a:t>bào</a:t>
            </a:r>
            <a:r>
              <a:rPr lang="en-US" altLang="en-US" sz="3200" i="1" dirty="0">
                <a:solidFill>
                  <a:srgbClr val="3333CC"/>
                </a:solidFill>
              </a:rPr>
              <a:t> </a:t>
            </a:r>
            <a:r>
              <a:rPr lang="en-US" altLang="en-US" sz="3200" i="1" dirty="0" err="1">
                <a:solidFill>
                  <a:srgbClr val="3333CC"/>
                </a:solidFill>
              </a:rPr>
              <a:t>đoàn</a:t>
            </a:r>
            <a:r>
              <a:rPr lang="en-US" altLang="en-US" sz="3200" i="1" dirty="0">
                <a:solidFill>
                  <a:srgbClr val="3333CC"/>
                </a:solidFill>
              </a:rPr>
              <a:t> </a:t>
            </a:r>
            <a:r>
              <a:rPr lang="en-US" altLang="en-US" sz="3200" i="1" dirty="0" err="1">
                <a:solidFill>
                  <a:srgbClr val="3333CC"/>
                </a:solidFill>
              </a:rPr>
              <a:t>kết</a:t>
            </a:r>
            <a:r>
              <a:rPr lang="en-US" altLang="en-US" sz="3200" i="1" dirty="0">
                <a:solidFill>
                  <a:srgbClr val="3333CC"/>
                </a:solidFill>
              </a:rPr>
              <a:t> </a:t>
            </a:r>
            <a:r>
              <a:rPr lang="en-US" altLang="en-US" sz="3200" i="1" dirty="0" err="1">
                <a:solidFill>
                  <a:srgbClr val="3333CC"/>
                </a:solidFill>
              </a:rPr>
              <a:t>chặt</a:t>
            </a:r>
            <a:r>
              <a:rPr lang="en-US" altLang="en-US" sz="3200" i="1" dirty="0">
                <a:solidFill>
                  <a:srgbClr val="3333CC"/>
                </a:solidFill>
              </a:rPr>
              <a:t> </a:t>
            </a:r>
            <a:r>
              <a:rPr lang="en-US" altLang="en-US" sz="3200" i="1" dirty="0" err="1">
                <a:solidFill>
                  <a:srgbClr val="3333CC"/>
                </a:solidFill>
              </a:rPr>
              <a:t>chẽ</a:t>
            </a:r>
            <a:r>
              <a:rPr lang="en-US" altLang="en-US" sz="3200" i="1" dirty="0">
                <a:solidFill>
                  <a:srgbClr val="3333CC"/>
                </a:solidFill>
              </a:rPr>
              <a:t> </a:t>
            </a:r>
            <a:r>
              <a:rPr lang="en-US" altLang="en-US" sz="3200" i="1" dirty="0" err="1">
                <a:solidFill>
                  <a:srgbClr val="3333CC"/>
                </a:solidFill>
              </a:rPr>
              <a:t>và</a:t>
            </a:r>
            <a:r>
              <a:rPr lang="en-US" altLang="en-US" sz="3200" i="1" dirty="0">
                <a:solidFill>
                  <a:srgbClr val="3333CC"/>
                </a:solidFill>
              </a:rPr>
              <a:t> </a:t>
            </a:r>
            <a:r>
              <a:rPr lang="en-US" altLang="en-US" sz="3200" i="1" dirty="0" err="1">
                <a:solidFill>
                  <a:srgbClr val="3333CC"/>
                </a:solidFill>
              </a:rPr>
              <a:t>rộng</a:t>
            </a:r>
            <a:r>
              <a:rPr lang="en-US" altLang="en-US" sz="3200" i="1" dirty="0">
                <a:solidFill>
                  <a:srgbClr val="3333CC"/>
                </a:solidFill>
              </a:rPr>
              <a:t> </a:t>
            </a:r>
            <a:r>
              <a:rPr lang="en-US" altLang="en-US" sz="3200" i="1" dirty="0" err="1">
                <a:solidFill>
                  <a:srgbClr val="3333CC"/>
                </a:solidFill>
              </a:rPr>
              <a:t>rãi</a:t>
            </a:r>
            <a:r>
              <a:rPr lang="en-US" altLang="en-US" sz="3200" i="1" dirty="0">
                <a:solidFill>
                  <a:srgbClr val="3333CC"/>
                </a:solidFill>
              </a:rPr>
              <a:t>. </a:t>
            </a:r>
            <a:r>
              <a:rPr lang="en-US" altLang="en-US" sz="3200" i="1" dirty="0" err="1">
                <a:solidFill>
                  <a:srgbClr val="3333CC"/>
                </a:solidFill>
              </a:rPr>
              <a:t>Năm</a:t>
            </a:r>
            <a:r>
              <a:rPr lang="en-US" altLang="en-US" sz="3200" i="1" dirty="0">
                <a:solidFill>
                  <a:srgbClr val="3333CC"/>
                </a:solidFill>
              </a:rPr>
              <a:t> </a:t>
            </a:r>
            <a:r>
              <a:rPr lang="en-US" altLang="en-US" sz="3200" i="1" dirty="0" err="1">
                <a:solidFill>
                  <a:srgbClr val="3333CC"/>
                </a:solidFill>
              </a:rPr>
              <a:t>ngón</a:t>
            </a:r>
            <a:r>
              <a:rPr lang="en-US" altLang="en-US" sz="3200" i="1" dirty="0">
                <a:solidFill>
                  <a:srgbClr val="3333CC"/>
                </a:solidFill>
              </a:rPr>
              <a:t> </a:t>
            </a:r>
            <a:r>
              <a:rPr lang="en-US" altLang="en-US" sz="3200" i="1" dirty="0" err="1">
                <a:solidFill>
                  <a:srgbClr val="3333CC"/>
                </a:solidFill>
              </a:rPr>
              <a:t>tay</a:t>
            </a:r>
            <a:r>
              <a:rPr lang="en-US" altLang="en-US" sz="3200" i="1" dirty="0">
                <a:solidFill>
                  <a:srgbClr val="3333CC"/>
                </a:solidFill>
              </a:rPr>
              <a:t> </a:t>
            </a:r>
            <a:r>
              <a:rPr lang="en-US" altLang="en-US" sz="3200" i="1" dirty="0" err="1">
                <a:solidFill>
                  <a:srgbClr val="3333CC"/>
                </a:solidFill>
              </a:rPr>
              <a:t>cũng</a:t>
            </a:r>
            <a:r>
              <a:rPr lang="en-US" altLang="en-US" sz="3200" i="1" dirty="0">
                <a:solidFill>
                  <a:srgbClr val="3333CC"/>
                </a:solidFill>
              </a:rPr>
              <a:t> </a:t>
            </a:r>
            <a:r>
              <a:rPr lang="en-US" altLang="en-US" sz="3200" i="1" dirty="0" err="1">
                <a:solidFill>
                  <a:srgbClr val="3333CC"/>
                </a:solidFill>
              </a:rPr>
              <a:t>có</a:t>
            </a:r>
            <a:r>
              <a:rPr lang="en-US" altLang="en-US" sz="3200" i="1" dirty="0">
                <a:solidFill>
                  <a:srgbClr val="3333CC"/>
                </a:solidFill>
              </a:rPr>
              <a:t> </a:t>
            </a:r>
            <a:r>
              <a:rPr lang="en-US" altLang="en-US" sz="3200" i="1" dirty="0" err="1">
                <a:solidFill>
                  <a:srgbClr val="3333CC"/>
                </a:solidFill>
              </a:rPr>
              <a:t>ngón</a:t>
            </a:r>
            <a:r>
              <a:rPr lang="en-US" altLang="en-US" sz="3200" i="1" dirty="0">
                <a:solidFill>
                  <a:srgbClr val="3333CC"/>
                </a:solidFill>
              </a:rPr>
              <a:t> </a:t>
            </a:r>
            <a:r>
              <a:rPr lang="en-US" altLang="en-US" sz="3200" i="1" dirty="0" err="1">
                <a:solidFill>
                  <a:srgbClr val="3333CC"/>
                </a:solidFill>
              </a:rPr>
              <a:t>ngắn</a:t>
            </a:r>
            <a:r>
              <a:rPr lang="en-US" altLang="en-US" sz="3200" i="1" dirty="0">
                <a:solidFill>
                  <a:srgbClr val="3333CC"/>
                </a:solidFill>
              </a:rPr>
              <a:t>, </a:t>
            </a:r>
            <a:r>
              <a:rPr lang="en-US" altLang="en-US" sz="3200" i="1" dirty="0" err="1">
                <a:solidFill>
                  <a:srgbClr val="3333CC"/>
                </a:solidFill>
              </a:rPr>
              <a:t>ngón</a:t>
            </a:r>
            <a:r>
              <a:rPr lang="en-US" altLang="en-US" sz="3200" i="1" dirty="0">
                <a:solidFill>
                  <a:srgbClr val="3333CC"/>
                </a:solidFill>
              </a:rPr>
              <a:t> </a:t>
            </a:r>
            <a:r>
              <a:rPr lang="en-US" altLang="en-US" sz="3200" i="1" dirty="0" err="1">
                <a:solidFill>
                  <a:srgbClr val="3333CC"/>
                </a:solidFill>
              </a:rPr>
              <a:t>dài</a:t>
            </a:r>
            <a:r>
              <a:rPr lang="en-US" altLang="en-US" sz="3200" i="1" dirty="0">
                <a:solidFill>
                  <a:srgbClr val="3333CC"/>
                </a:solidFill>
              </a:rPr>
              <a:t>. </a:t>
            </a:r>
            <a:r>
              <a:rPr lang="en-US" altLang="en-US" sz="3200" i="1" dirty="0" err="1">
                <a:solidFill>
                  <a:srgbClr val="3333CC"/>
                </a:solidFill>
              </a:rPr>
              <a:t>Nhưng</a:t>
            </a:r>
            <a:r>
              <a:rPr lang="en-US" altLang="en-US" sz="3200" i="1" dirty="0">
                <a:solidFill>
                  <a:srgbClr val="3333CC"/>
                </a:solidFill>
              </a:rPr>
              <a:t> </a:t>
            </a:r>
            <a:r>
              <a:rPr lang="en-US" altLang="en-US" sz="3200" i="1" dirty="0" err="1">
                <a:solidFill>
                  <a:srgbClr val="3333CC"/>
                </a:solidFill>
              </a:rPr>
              <a:t>ngắn</a:t>
            </a:r>
            <a:r>
              <a:rPr lang="en-US" altLang="en-US" sz="3200" i="1" dirty="0">
                <a:solidFill>
                  <a:srgbClr val="3333CC"/>
                </a:solidFill>
              </a:rPr>
              <a:t>, </a:t>
            </a:r>
            <a:r>
              <a:rPr lang="en-US" altLang="en-US" sz="3200" i="1" dirty="0" err="1">
                <a:solidFill>
                  <a:srgbClr val="3333CC"/>
                </a:solidFill>
              </a:rPr>
              <a:t>dài</a:t>
            </a:r>
            <a:r>
              <a:rPr lang="en-US" altLang="en-US" sz="3200" i="1" dirty="0">
                <a:solidFill>
                  <a:srgbClr val="3333CC"/>
                </a:solidFill>
              </a:rPr>
              <a:t> </a:t>
            </a:r>
            <a:r>
              <a:rPr lang="en-US" altLang="en-US" sz="3200" i="1" dirty="0" err="1">
                <a:solidFill>
                  <a:srgbClr val="3333CC"/>
                </a:solidFill>
              </a:rPr>
              <a:t>đều</a:t>
            </a:r>
            <a:r>
              <a:rPr lang="en-US" altLang="en-US" sz="3200" i="1" dirty="0">
                <a:solidFill>
                  <a:srgbClr val="3333CC"/>
                </a:solidFill>
              </a:rPr>
              <a:t> </a:t>
            </a:r>
            <a:r>
              <a:rPr lang="en-US" altLang="en-US" sz="3200" i="1" dirty="0" err="1">
                <a:solidFill>
                  <a:srgbClr val="3333CC"/>
                </a:solidFill>
              </a:rPr>
              <a:t>hợp</a:t>
            </a:r>
            <a:r>
              <a:rPr lang="en-US" altLang="en-US" sz="3200" i="1" dirty="0">
                <a:solidFill>
                  <a:srgbClr val="3333CC"/>
                </a:solidFill>
              </a:rPr>
              <a:t> </a:t>
            </a:r>
            <a:r>
              <a:rPr lang="en-US" altLang="en-US" sz="3200" i="1" dirty="0" err="1">
                <a:solidFill>
                  <a:srgbClr val="3333CC"/>
                </a:solidFill>
              </a:rPr>
              <a:t>nhau</a:t>
            </a:r>
            <a:r>
              <a:rPr lang="en-US" altLang="en-US" sz="3200" i="1" dirty="0">
                <a:solidFill>
                  <a:srgbClr val="3333CC"/>
                </a:solidFill>
              </a:rPr>
              <a:t> </a:t>
            </a:r>
            <a:r>
              <a:rPr lang="en-US" altLang="en-US" sz="3200" i="1" dirty="0" err="1">
                <a:solidFill>
                  <a:srgbClr val="3333CC"/>
                </a:solidFill>
              </a:rPr>
              <a:t>lại</a:t>
            </a:r>
            <a:r>
              <a:rPr lang="en-US" altLang="en-US" sz="3200" i="1" dirty="0">
                <a:solidFill>
                  <a:srgbClr val="3333CC"/>
                </a:solidFill>
              </a:rPr>
              <a:t> </a:t>
            </a:r>
            <a:r>
              <a:rPr lang="en-US" altLang="en-US" sz="3200" i="1" dirty="0" err="1">
                <a:solidFill>
                  <a:srgbClr val="3333CC"/>
                </a:solidFill>
              </a:rPr>
              <a:t>nơi</a:t>
            </a:r>
            <a:r>
              <a:rPr lang="en-US" altLang="en-US" sz="3200" i="1" dirty="0">
                <a:solidFill>
                  <a:srgbClr val="3333CC"/>
                </a:solidFill>
              </a:rPr>
              <a:t> </a:t>
            </a:r>
            <a:r>
              <a:rPr lang="en-US" altLang="en-US" sz="3200" i="1" dirty="0" err="1">
                <a:solidFill>
                  <a:srgbClr val="3333CC"/>
                </a:solidFill>
              </a:rPr>
              <a:t>bàn</a:t>
            </a:r>
            <a:r>
              <a:rPr lang="en-US" altLang="en-US" sz="3200" i="1" dirty="0">
                <a:solidFill>
                  <a:srgbClr val="3333CC"/>
                </a:solidFill>
              </a:rPr>
              <a:t> </a:t>
            </a:r>
            <a:r>
              <a:rPr lang="en-US" altLang="en-US" sz="3200" i="1" dirty="0" err="1">
                <a:solidFill>
                  <a:srgbClr val="3333CC"/>
                </a:solidFill>
              </a:rPr>
              <a:t>tay</a:t>
            </a:r>
            <a:r>
              <a:rPr lang="en-US" altLang="en-US" sz="3200" i="1" dirty="0">
                <a:solidFill>
                  <a:srgbClr val="3333CC"/>
                </a:solidFill>
              </a:rPr>
              <a:t>. </a:t>
            </a:r>
            <a:r>
              <a:rPr lang="en-US" altLang="en-US" sz="3200" i="1" dirty="0" err="1">
                <a:solidFill>
                  <a:srgbClr val="3333CC"/>
                </a:solidFill>
              </a:rPr>
              <a:t>Trong</a:t>
            </a:r>
            <a:r>
              <a:rPr lang="en-US" altLang="en-US" sz="3200" i="1" dirty="0">
                <a:solidFill>
                  <a:srgbClr val="3333CC"/>
                </a:solidFill>
              </a:rPr>
              <a:t> </a:t>
            </a:r>
            <a:r>
              <a:rPr lang="en-US" altLang="en-US" sz="3200" i="1" dirty="0" err="1">
                <a:solidFill>
                  <a:srgbClr val="3333CC"/>
                </a:solidFill>
              </a:rPr>
              <a:t>mấy</a:t>
            </a:r>
            <a:r>
              <a:rPr lang="en-US" altLang="en-US" sz="3200" i="1" dirty="0">
                <a:solidFill>
                  <a:srgbClr val="3333CC"/>
                </a:solidFill>
              </a:rPr>
              <a:t> </a:t>
            </a:r>
            <a:r>
              <a:rPr lang="en-US" altLang="en-US" sz="3200" i="1" dirty="0" err="1">
                <a:solidFill>
                  <a:srgbClr val="3333CC"/>
                </a:solidFill>
              </a:rPr>
              <a:t>triệu</a:t>
            </a:r>
            <a:r>
              <a:rPr lang="en-US" altLang="en-US" sz="3200" i="1" dirty="0">
                <a:solidFill>
                  <a:srgbClr val="3333CC"/>
                </a:solidFill>
              </a:rPr>
              <a:t> </a:t>
            </a:r>
            <a:r>
              <a:rPr lang="en-US" altLang="en-US" sz="3200" i="1" dirty="0" err="1">
                <a:solidFill>
                  <a:srgbClr val="3333CC"/>
                </a:solidFill>
              </a:rPr>
              <a:t>người</a:t>
            </a:r>
            <a:r>
              <a:rPr lang="en-US" altLang="en-US" sz="3200" i="1" dirty="0">
                <a:solidFill>
                  <a:srgbClr val="3333CC"/>
                </a:solidFill>
              </a:rPr>
              <a:t> </a:t>
            </a:r>
            <a:r>
              <a:rPr lang="en-US" altLang="en-US" sz="3200" i="1" dirty="0" err="1">
                <a:solidFill>
                  <a:srgbClr val="3333CC"/>
                </a:solidFill>
              </a:rPr>
              <a:t>cũng</a:t>
            </a:r>
            <a:r>
              <a:rPr lang="en-US" altLang="en-US" sz="3200" i="1" dirty="0">
                <a:solidFill>
                  <a:srgbClr val="3333CC"/>
                </a:solidFill>
              </a:rPr>
              <a:t> </a:t>
            </a:r>
            <a:r>
              <a:rPr lang="en-US" altLang="en-US" sz="3200" i="1" dirty="0" err="1">
                <a:solidFill>
                  <a:srgbClr val="3333CC"/>
                </a:solidFill>
              </a:rPr>
              <a:t>có</a:t>
            </a:r>
            <a:r>
              <a:rPr lang="en-US" altLang="en-US" sz="3200" i="1" dirty="0">
                <a:solidFill>
                  <a:srgbClr val="3333CC"/>
                </a:solidFill>
              </a:rPr>
              <a:t> </a:t>
            </a:r>
            <a:r>
              <a:rPr lang="en-US" altLang="en-US" sz="3200" i="1" dirty="0" err="1">
                <a:solidFill>
                  <a:srgbClr val="3333CC"/>
                </a:solidFill>
              </a:rPr>
              <a:t>người</a:t>
            </a:r>
            <a:r>
              <a:rPr lang="en-US" altLang="en-US" sz="3200" i="1" dirty="0">
                <a:solidFill>
                  <a:srgbClr val="3333CC"/>
                </a:solidFill>
              </a:rPr>
              <a:t> </a:t>
            </a:r>
            <a:r>
              <a:rPr lang="en-US" altLang="en-US" sz="3200" i="1" dirty="0" err="1">
                <a:solidFill>
                  <a:srgbClr val="3333CC"/>
                </a:solidFill>
              </a:rPr>
              <a:t>thế</a:t>
            </a:r>
            <a:r>
              <a:rPr lang="en-US" altLang="en-US" sz="3200" i="1" dirty="0">
                <a:solidFill>
                  <a:srgbClr val="3333CC"/>
                </a:solidFill>
              </a:rPr>
              <a:t> </a:t>
            </a:r>
            <a:r>
              <a:rPr lang="en-US" altLang="en-US" sz="3200" i="1" dirty="0" err="1">
                <a:solidFill>
                  <a:srgbClr val="3333CC"/>
                </a:solidFill>
              </a:rPr>
              <a:t>này</a:t>
            </a:r>
            <a:r>
              <a:rPr lang="en-US" altLang="en-US" sz="3200" i="1" dirty="0">
                <a:solidFill>
                  <a:srgbClr val="3333CC"/>
                </a:solidFill>
              </a:rPr>
              <a:t>, </a:t>
            </a:r>
            <a:r>
              <a:rPr lang="en-US" altLang="en-US" sz="3200" i="1" dirty="0" err="1">
                <a:solidFill>
                  <a:srgbClr val="3333CC"/>
                </a:solidFill>
              </a:rPr>
              <a:t>người</a:t>
            </a:r>
            <a:r>
              <a:rPr lang="en-US" altLang="en-US" sz="3200" i="1" dirty="0">
                <a:solidFill>
                  <a:srgbClr val="3333CC"/>
                </a:solidFill>
              </a:rPr>
              <a:t> </a:t>
            </a:r>
            <a:r>
              <a:rPr lang="en-US" altLang="en-US" sz="3200" i="1" dirty="0" err="1">
                <a:solidFill>
                  <a:srgbClr val="3333CC"/>
                </a:solidFill>
              </a:rPr>
              <a:t>thế</a:t>
            </a:r>
            <a:r>
              <a:rPr lang="en-US" altLang="en-US" sz="3200" i="1" dirty="0">
                <a:solidFill>
                  <a:srgbClr val="3333CC"/>
                </a:solidFill>
              </a:rPr>
              <a:t> </a:t>
            </a:r>
            <a:r>
              <a:rPr lang="en-US" altLang="en-US" sz="3200" i="1" dirty="0" err="1">
                <a:solidFill>
                  <a:srgbClr val="3333CC"/>
                </a:solidFill>
              </a:rPr>
              <a:t>khác</a:t>
            </a:r>
            <a:r>
              <a:rPr lang="en-US" altLang="en-US" sz="3200" i="1" dirty="0">
                <a:solidFill>
                  <a:srgbClr val="3333CC"/>
                </a:solidFill>
              </a:rPr>
              <a:t>. </a:t>
            </a:r>
            <a:r>
              <a:rPr lang="en-US" altLang="en-US" sz="3200" i="1" dirty="0" err="1">
                <a:solidFill>
                  <a:srgbClr val="3333CC"/>
                </a:solidFill>
              </a:rPr>
              <a:t>Nhưng</a:t>
            </a:r>
            <a:r>
              <a:rPr lang="en-US" altLang="en-US" sz="3200" i="1" dirty="0">
                <a:solidFill>
                  <a:srgbClr val="3333CC"/>
                </a:solidFill>
              </a:rPr>
              <a:t> </a:t>
            </a:r>
            <a:r>
              <a:rPr lang="en-US" altLang="en-US" sz="3200" i="1" dirty="0" err="1">
                <a:solidFill>
                  <a:srgbClr val="3333CC"/>
                </a:solidFill>
              </a:rPr>
              <a:t>thế</a:t>
            </a:r>
            <a:r>
              <a:rPr lang="en-US" altLang="en-US" sz="3200" i="1" dirty="0">
                <a:solidFill>
                  <a:srgbClr val="3333CC"/>
                </a:solidFill>
              </a:rPr>
              <a:t> </a:t>
            </a:r>
            <a:r>
              <a:rPr lang="en-US" altLang="en-US" sz="3200" i="1" dirty="0" err="1">
                <a:solidFill>
                  <a:srgbClr val="3333CC"/>
                </a:solidFill>
              </a:rPr>
              <a:t>này</a:t>
            </a:r>
            <a:r>
              <a:rPr lang="en-US" altLang="en-US" sz="3200" i="1" dirty="0">
                <a:solidFill>
                  <a:srgbClr val="3333CC"/>
                </a:solidFill>
              </a:rPr>
              <a:t> hay </a:t>
            </a:r>
            <a:r>
              <a:rPr lang="en-US" altLang="en-US" sz="3200" i="1" dirty="0" err="1">
                <a:solidFill>
                  <a:srgbClr val="3333CC"/>
                </a:solidFill>
              </a:rPr>
              <a:t>thế</a:t>
            </a:r>
            <a:r>
              <a:rPr lang="en-US" altLang="en-US" sz="3200" i="1" dirty="0">
                <a:solidFill>
                  <a:srgbClr val="3333CC"/>
                </a:solidFill>
              </a:rPr>
              <a:t> </a:t>
            </a:r>
            <a:r>
              <a:rPr lang="en-US" altLang="en-US" sz="3200" i="1" dirty="0" err="1">
                <a:solidFill>
                  <a:srgbClr val="3333CC"/>
                </a:solidFill>
              </a:rPr>
              <a:t>khác</a:t>
            </a:r>
            <a:r>
              <a:rPr lang="en-US" altLang="en-US" sz="3200" i="1" dirty="0">
                <a:solidFill>
                  <a:srgbClr val="3333CC"/>
                </a:solidFill>
              </a:rPr>
              <a:t> </a:t>
            </a:r>
            <a:r>
              <a:rPr lang="en-US" altLang="en-US" sz="3200" i="1" dirty="0" err="1">
                <a:solidFill>
                  <a:srgbClr val="3333CC"/>
                </a:solidFill>
              </a:rPr>
              <a:t>đều</a:t>
            </a:r>
            <a:r>
              <a:rPr lang="en-US" altLang="en-US" sz="3200" i="1" dirty="0">
                <a:solidFill>
                  <a:srgbClr val="3333CC"/>
                </a:solidFill>
              </a:rPr>
              <a:t> </a:t>
            </a:r>
            <a:r>
              <a:rPr lang="en-US" altLang="en-US" sz="3200" i="1" dirty="0" err="1">
                <a:solidFill>
                  <a:srgbClr val="3333CC"/>
                </a:solidFill>
              </a:rPr>
              <a:t>thuộc</a:t>
            </a:r>
            <a:r>
              <a:rPr lang="en-US" altLang="en-US" sz="3200" i="1" dirty="0">
                <a:solidFill>
                  <a:srgbClr val="3333CC"/>
                </a:solidFill>
              </a:rPr>
              <a:t> </a:t>
            </a:r>
            <a:r>
              <a:rPr lang="en-US" altLang="en-US" sz="3200" i="1" dirty="0" err="1">
                <a:solidFill>
                  <a:srgbClr val="3333CC"/>
                </a:solidFill>
              </a:rPr>
              <a:t>dòng</a:t>
            </a:r>
            <a:r>
              <a:rPr lang="en-US" altLang="en-US" sz="3200" i="1" dirty="0">
                <a:solidFill>
                  <a:srgbClr val="3333CC"/>
                </a:solidFill>
              </a:rPr>
              <a:t> </a:t>
            </a:r>
            <a:r>
              <a:rPr lang="en-US" altLang="en-US" sz="3200" i="1" dirty="0" err="1">
                <a:solidFill>
                  <a:srgbClr val="3333CC"/>
                </a:solidFill>
              </a:rPr>
              <a:t>dõi</a:t>
            </a:r>
            <a:r>
              <a:rPr lang="en-US" altLang="en-US" sz="3200" i="1" dirty="0">
                <a:solidFill>
                  <a:srgbClr val="3333CC"/>
                </a:solidFill>
              </a:rPr>
              <a:t> </a:t>
            </a:r>
            <a:r>
              <a:rPr lang="en-US" altLang="en-US" sz="3200" i="1" dirty="0" err="1">
                <a:solidFill>
                  <a:srgbClr val="3333CC"/>
                </a:solidFill>
              </a:rPr>
              <a:t>tổ</a:t>
            </a:r>
            <a:r>
              <a:rPr lang="en-US" altLang="en-US" sz="3200" i="1" dirty="0">
                <a:solidFill>
                  <a:srgbClr val="3333CC"/>
                </a:solidFill>
              </a:rPr>
              <a:t> </a:t>
            </a:r>
            <a:r>
              <a:rPr lang="en-US" altLang="en-US" sz="3200" i="1" dirty="0" err="1">
                <a:solidFill>
                  <a:srgbClr val="3333CC"/>
                </a:solidFill>
              </a:rPr>
              <a:t>tiên</a:t>
            </a:r>
            <a:r>
              <a:rPr lang="en-US" altLang="en-US" sz="3200" i="1" dirty="0">
                <a:solidFill>
                  <a:srgbClr val="3333CC"/>
                </a:solidFill>
              </a:rPr>
              <a:t> ta.</a:t>
            </a:r>
            <a:r>
              <a:rPr lang="en-US" altLang="en-US" sz="3200" i="1" dirty="0">
                <a:solidFill>
                  <a:srgbClr val="FF0000"/>
                </a:solidFill>
              </a:rPr>
              <a:t> </a:t>
            </a:r>
            <a:r>
              <a:rPr lang="en-US" altLang="en-US" sz="3200" i="1" dirty="0" err="1">
                <a:solidFill>
                  <a:srgbClr val="3333CC"/>
                </a:solidFill>
              </a:rPr>
              <a:t>Vậy</a:t>
            </a:r>
            <a:r>
              <a:rPr lang="en-US" altLang="en-US" sz="3200" i="1" dirty="0">
                <a:solidFill>
                  <a:srgbClr val="3333CC"/>
                </a:solidFill>
              </a:rPr>
              <a:t> </a:t>
            </a:r>
            <a:r>
              <a:rPr lang="en-US" altLang="en-US" sz="3200" i="1" dirty="0" err="1">
                <a:solidFill>
                  <a:srgbClr val="3333CC"/>
                </a:solidFill>
              </a:rPr>
              <a:t>nên</a:t>
            </a:r>
            <a:r>
              <a:rPr lang="en-US" altLang="en-US" sz="3200" i="1" dirty="0">
                <a:solidFill>
                  <a:srgbClr val="FF0000"/>
                </a:solidFill>
              </a:rPr>
              <a:t> ta </a:t>
            </a:r>
            <a:r>
              <a:rPr lang="en-US" altLang="en-US" sz="3200" i="1" dirty="0" err="1">
                <a:solidFill>
                  <a:srgbClr val="FF0000"/>
                </a:solidFill>
              </a:rPr>
              <a:t>phải</a:t>
            </a:r>
            <a:r>
              <a:rPr lang="en-US" altLang="en-US" sz="3200" i="1" dirty="0">
                <a:solidFill>
                  <a:srgbClr val="FF0000"/>
                </a:solidFill>
              </a:rPr>
              <a:t> </a:t>
            </a:r>
            <a:r>
              <a:rPr lang="en-US" altLang="en-US" sz="3200" i="1" dirty="0" err="1">
                <a:solidFill>
                  <a:srgbClr val="FF0000"/>
                </a:solidFill>
              </a:rPr>
              <a:t>khoan</a:t>
            </a:r>
            <a:r>
              <a:rPr lang="en-US" altLang="en-US" sz="3200" i="1" dirty="0">
                <a:solidFill>
                  <a:srgbClr val="FF0000"/>
                </a:solidFill>
              </a:rPr>
              <a:t> </a:t>
            </a:r>
            <a:r>
              <a:rPr lang="en-US" altLang="en-US" sz="3200" i="1" dirty="0" err="1">
                <a:solidFill>
                  <a:srgbClr val="FF0000"/>
                </a:solidFill>
              </a:rPr>
              <a:t>hồng</a:t>
            </a:r>
            <a:r>
              <a:rPr lang="en-US" altLang="en-US" sz="3200" i="1" dirty="0">
                <a:solidFill>
                  <a:srgbClr val="FF0000"/>
                </a:solidFill>
              </a:rPr>
              <a:t>, </a:t>
            </a:r>
            <a:r>
              <a:rPr lang="en-US" altLang="en-US" sz="3200" i="1" dirty="0" err="1">
                <a:solidFill>
                  <a:srgbClr val="FF0000"/>
                </a:solidFill>
              </a:rPr>
              <a:t>đại</a:t>
            </a:r>
            <a:r>
              <a:rPr lang="en-US" altLang="en-US" sz="3200" i="1" dirty="0">
                <a:solidFill>
                  <a:srgbClr val="FF0000"/>
                </a:solidFill>
              </a:rPr>
              <a:t> </a:t>
            </a:r>
            <a:r>
              <a:rPr lang="en-US" altLang="en-US" sz="3200" i="1" dirty="0" err="1">
                <a:solidFill>
                  <a:srgbClr val="FF0000"/>
                </a:solidFill>
              </a:rPr>
              <a:t>độ</a:t>
            </a:r>
            <a:r>
              <a:rPr lang="en-US" altLang="en-US" sz="3200" i="1" dirty="0">
                <a:solidFill>
                  <a:srgbClr val="FF0000"/>
                </a:solidFill>
              </a:rPr>
              <a:t>”.</a:t>
            </a:r>
          </a:p>
        </p:txBody>
      </p:sp>
      <p:sp>
        <p:nvSpPr>
          <p:cNvPr id="13316" name="Rectangle 7"/>
          <p:cNvSpPr>
            <a:spLocks noChangeArrowheads="1"/>
          </p:cNvSpPr>
          <p:nvPr/>
        </p:nvSpPr>
        <p:spPr bwMode="auto">
          <a:xfrm>
            <a:off x="0" y="0"/>
            <a:ext cx="9144000" cy="94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altLang="en-US" sz="2800" dirty="0" err="1">
                <a:solidFill>
                  <a:srgbClr val="FF0000"/>
                </a:solidFill>
              </a:rPr>
              <a:t>Lòng</a:t>
            </a:r>
            <a:r>
              <a:rPr lang="en-US" altLang="en-US" sz="2800" dirty="0">
                <a:solidFill>
                  <a:srgbClr val="FF0000"/>
                </a:solidFill>
              </a:rPr>
              <a:t> </a:t>
            </a:r>
            <a:r>
              <a:rPr lang="en-US" altLang="en-US" sz="2800" dirty="0" err="1">
                <a:solidFill>
                  <a:srgbClr val="FF0000"/>
                </a:solidFill>
              </a:rPr>
              <a:t>nhân</a:t>
            </a:r>
            <a:r>
              <a:rPr lang="en-US" altLang="en-US" sz="2800" dirty="0">
                <a:solidFill>
                  <a:srgbClr val="FF0000"/>
                </a:solidFill>
              </a:rPr>
              <a:t> </a:t>
            </a:r>
            <a:r>
              <a:rPr lang="en-US" altLang="en-US" sz="2800" dirty="0" err="1">
                <a:solidFill>
                  <a:srgbClr val="FF0000"/>
                </a:solidFill>
              </a:rPr>
              <a:t>ái</a:t>
            </a:r>
            <a:r>
              <a:rPr lang="en-US" altLang="en-US" sz="2800" dirty="0">
                <a:solidFill>
                  <a:srgbClr val="FF0000"/>
                </a:solidFill>
              </a:rPr>
              <a:t> </a:t>
            </a:r>
            <a:r>
              <a:rPr lang="en-US" altLang="en-US" sz="2800" dirty="0" err="1">
                <a:solidFill>
                  <a:srgbClr val="FF0000"/>
                </a:solidFill>
              </a:rPr>
              <a:t>của</a:t>
            </a:r>
            <a:r>
              <a:rPr lang="en-US" altLang="en-US" sz="2800" dirty="0">
                <a:solidFill>
                  <a:srgbClr val="FF0000"/>
                </a:solidFill>
              </a:rPr>
              <a:t> </a:t>
            </a:r>
            <a:r>
              <a:rPr lang="en-US" altLang="en-US" sz="2800" dirty="0" err="1">
                <a:solidFill>
                  <a:srgbClr val="FF0000"/>
                </a:solidFill>
              </a:rPr>
              <a:t>Bác</a:t>
            </a:r>
            <a:r>
              <a:rPr lang="en-US" altLang="en-US" sz="2800" dirty="0">
                <a:solidFill>
                  <a:srgbClr val="FF0000"/>
                </a:solidFill>
              </a:rPr>
              <a:t> </a:t>
            </a:r>
            <a:r>
              <a:rPr lang="en-US" altLang="en-US" sz="2800" dirty="0" err="1">
                <a:solidFill>
                  <a:srgbClr val="FF0000"/>
                </a:solidFill>
              </a:rPr>
              <a:t>Hồ</a:t>
            </a:r>
            <a:endParaRPr lang="en-US" altLang="en-US" sz="2800" dirty="0">
              <a:solidFill>
                <a:srgbClr val="FF0000"/>
              </a:solidFill>
            </a:endParaRPr>
          </a:p>
          <a:p>
            <a:pPr algn="ctr" eaLnBrk="1" hangingPunct="1"/>
            <a:r>
              <a:rPr lang="en-US" altLang="en-US" sz="2800" dirty="0">
                <a:solidFill>
                  <a:srgbClr val="FF0000"/>
                </a:solidFill>
              </a:rPr>
              <a:t>( </a:t>
            </a:r>
            <a:r>
              <a:rPr lang="en-US" altLang="en-US" sz="2800" dirty="0" err="1">
                <a:solidFill>
                  <a:srgbClr val="FF0000"/>
                </a:solidFill>
              </a:rPr>
              <a:t>Đối</a:t>
            </a:r>
            <a:r>
              <a:rPr lang="en-US" altLang="en-US" sz="2800" dirty="0">
                <a:solidFill>
                  <a:srgbClr val="FF0000"/>
                </a:solidFill>
              </a:rPr>
              <a:t> </a:t>
            </a:r>
            <a:r>
              <a:rPr lang="en-US" altLang="en-US" sz="2800" dirty="0" err="1">
                <a:solidFill>
                  <a:srgbClr val="FF0000"/>
                </a:solidFill>
              </a:rPr>
              <a:t>với</a:t>
            </a:r>
            <a:r>
              <a:rPr lang="en-US" altLang="en-US" sz="2800" dirty="0">
                <a:solidFill>
                  <a:srgbClr val="FF0000"/>
                </a:solidFill>
              </a:rPr>
              <a:t> </a:t>
            </a:r>
            <a:r>
              <a:rPr lang="en-US" altLang="en-US" sz="2800" dirty="0" err="1">
                <a:solidFill>
                  <a:srgbClr val="FF0000"/>
                </a:solidFill>
              </a:rPr>
              <a:t>những</a:t>
            </a:r>
            <a:r>
              <a:rPr lang="en-US" altLang="en-US" sz="2800" dirty="0">
                <a:solidFill>
                  <a:srgbClr val="FF0000"/>
                </a:solidFill>
              </a:rPr>
              <a:t> </a:t>
            </a:r>
            <a:r>
              <a:rPr lang="en-US" altLang="en-US" sz="2800" dirty="0" err="1">
                <a:solidFill>
                  <a:srgbClr val="FF0000"/>
                </a:solidFill>
              </a:rPr>
              <a:t>người</a:t>
            </a:r>
            <a:r>
              <a:rPr lang="en-US" altLang="en-US" sz="2800" dirty="0">
                <a:solidFill>
                  <a:srgbClr val="FF0000"/>
                </a:solidFill>
              </a:rPr>
              <a:t> </a:t>
            </a:r>
            <a:r>
              <a:rPr lang="en-US" altLang="en-US" sz="2800" dirty="0" err="1">
                <a:solidFill>
                  <a:srgbClr val="FF0000"/>
                </a:solidFill>
              </a:rPr>
              <a:t>lầm</a:t>
            </a:r>
            <a:r>
              <a:rPr lang="en-US" altLang="en-US" sz="2800" dirty="0">
                <a:solidFill>
                  <a:srgbClr val="FF0000"/>
                </a:solidFill>
              </a:rPr>
              <a:t> </a:t>
            </a:r>
            <a:r>
              <a:rPr lang="en-US" altLang="en-US" sz="2800" dirty="0" err="1">
                <a:solidFill>
                  <a:srgbClr val="FF0000"/>
                </a:solidFill>
              </a:rPr>
              <a:t>lỗi</a:t>
            </a:r>
            <a:r>
              <a:rPr lang="en-US" altLang="en-US" sz="2800" dirty="0">
                <a:solidFill>
                  <a:srgbClr val="FF0000"/>
                </a:solidFill>
              </a:rPr>
              <a:t> )</a:t>
            </a:r>
          </a:p>
        </p:txBody>
      </p:sp>
    </p:spTree>
    <p:extLst>
      <p:ext uri="{BB962C8B-B14F-4D97-AF65-F5344CB8AC3E}">
        <p14:creationId xmlns:p14="http://schemas.microsoft.com/office/powerpoint/2010/main" val="37374806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7090" name="Picture 2" descr="untitle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457200"/>
            <a:ext cx="7848600" cy="5257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7091" name="Rectangle 3"/>
          <p:cNvSpPr>
            <a:spLocks noChangeArrowheads="1"/>
          </p:cNvSpPr>
          <p:nvPr/>
        </p:nvSpPr>
        <p:spPr bwMode="auto">
          <a:xfrm>
            <a:off x="0" y="5889625"/>
            <a:ext cx="9144000" cy="44767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38100">
                <a:solidFill>
                  <a:srgbClr val="FFFF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>
              <a:lnSpc>
                <a:spcPct val="90000"/>
              </a:lnSpc>
              <a:spcBef>
                <a:spcPct val="20000"/>
              </a:spcBef>
            </a:pPr>
            <a:r>
              <a:rPr lang="en-US" sz="2600" b="1">
                <a:solidFill>
                  <a:srgbClr val="0000FF"/>
                </a:solidFill>
                <a:latin typeface="Times New Roman" pitchFamily="18" charset="0"/>
              </a:rPr>
              <a:t>Trao giấy chứng nhận đặc xá cho các phạm nhân cải tạo tốt.</a:t>
            </a:r>
          </a:p>
        </p:txBody>
      </p:sp>
    </p:spTree>
    <p:extLst>
      <p:ext uri="{BB962C8B-B14F-4D97-AF65-F5344CB8AC3E}">
        <p14:creationId xmlns:p14="http://schemas.microsoft.com/office/powerpoint/2010/main" val="2119043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0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1000"/>
                                        <p:tgtEl>
                                          <p:spTgt spid="2170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9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0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1" dur="2000"/>
                                        <p:tgtEl>
                                          <p:spTgt spid="2170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7091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0" y="0"/>
            <a:ext cx="9144000" cy="64611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000" b="1" i="1" u="sng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.VnTimeH" pitchFamily="34" charset="0"/>
                <a:cs typeface="Arial" charset="0"/>
              </a:rPr>
              <a:t>b</a:t>
            </a:r>
            <a:r>
              <a:rPr lang="en-US" sz="2000" b="1" i="1" u="sng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.VnTime" pitchFamily="34" charset="0"/>
                <a:cs typeface="Arial" charset="0"/>
              </a:rPr>
              <a:t>µi</a:t>
            </a:r>
            <a:r>
              <a:rPr lang="en-US" sz="2000" b="1" i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.VnTime" pitchFamily="34" charset="0"/>
                <a:cs typeface="Arial" charset="0"/>
              </a:rPr>
              <a:t> 8:</a:t>
            </a:r>
            <a:r>
              <a:rPr lang="en-US" sz="20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.VnTime" pitchFamily="34" charset="0"/>
                <a:cs typeface="Arial" charset="0"/>
              </a:rPr>
              <a:t>                                   </a:t>
            </a:r>
            <a:r>
              <a:rPr lang="en-US" sz="36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.VnTime" pitchFamily="34" charset="0"/>
                <a:cs typeface="Arial" charset="0"/>
              </a:rPr>
              <a:t>Khoan</a:t>
            </a:r>
            <a:r>
              <a:rPr lang="en-US" sz="3600" b="1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.VnTime" pitchFamily="34" charset="0"/>
                <a:cs typeface="Arial" charset="0"/>
              </a:rPr>
              <a:t> Dung</a:t>
            </a:r>
          </a:p>
        </p:txBody>
      </p:sp>
      <p:cxnSp>
        <p:nvCxnSpPr>
          <p:cNvPr id="6" name="Straight Arrow Connector 5"/>
          <p:cNvCxnSpPr/>
          <p:nvPr/>
        </p:nvCxnSpPr>
        <p:spPr>
          <a:xfrm rot="5400000">
            <a:off x="1105694" y="3771106"/>
            <a:ext cx="617220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48" name="TextBox 6"/>
          <p:cNvSpPr txBox="1">
            <a:spLocks noChangeArrowheads="1"/>
          </p:cNvSpPr>
          <p:nvPr/>
        </p:nvSpPr>
        <p:spPr bwMode="auto">
          <a:xfrm>
            <a:off x="0" y="685800"/>
            <a:ext cx="25146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b="1" u="sng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1.Truyện đọc: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“ Hãy tha lỗi cho em”</a:t>
            </a:r>
          </a:p>
        </p:txBody>
      </p:sp>
      <p:sp>
        <p:nvSpPr>
          <p:cNvPr id="6149" name="TextBox 25"/>
          <p:cNvSpPr txBox="1">
            <a:spLocks noChangeArrowheads="1"/>
          </p:cNvSpPr>
          <p:nvPr/>
        </p:nvSpPr>
        <p:spPr bwMode="auto">
          <a:xfrm>
            <a:off x="0" y="1371600"/>
            <a:ext cx="25146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b="1" u="sng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2.Nội dung bài học:</a:t>
            </a:r>
          </a:p>
        </p:txBody>
      </p:sp>
      <p:sp>
        <p:nvSpPr>
          <p:cNvPr id="6150" name="TextBox 26"/>
          <p:cNvSpPr txBox="1">
            <a:spLocks noChangeArrowheads="1"/>
          </p:cNvSpPr>
          <p:nvPr/>
        </p:nvSpPr>
        <p:spPr bwMode="auto">
          <a:xfrm>
            <a:off x="0" y="1676400"/>
            <a:ext cx="25146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b="1" u="sng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a.Khoan</a:t>
            </a:r>
            <a:r>
              <a:rPr lang="en-US" altLang="en-US" b="1" u="sng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dung </a:t>
            </a:r>
            <a:r>
              <a:rPr lang="en-US" altLang="en-US" b="1" u="sng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altLang="en-US" b="1" u="sng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  <p:sp>
        <p:nvSpPr>
          <p:cNvPr id="6151" name="TextBox 27"/>
          <p:cNvSpPr txBox="1">
            <a:spLocks noChangeArrowheads="1"/>
          </p:cNvSpPr>
          <p:nvPr/>
        </p:nvSpPr>
        <p:spPr bwMode="auto">
          <a:xfrm>
            <a:off x="0" y="2057400"/>
            <a:ext cx="22098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dirty="0">
                <a:solidFill>
                  <a:prstClr val="black"/>
                </a:solidFill>
              </a:rPr>
              <a:t>- </a:t>
            </a:r>
            <a:r>
              <a:rPr lang="en-US" altLang="en-US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Rộng</a:t>
            </a:r>
            <a:r>
              <a:rPr lang="en-US" altLang="en-US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lòng</a:t>
            </a:r>
            <a:r>
              <a:rPr lang="en-US" altLang="en-US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tha</a:t>
            </a:r>
            <a:r>
              <a:rPr lang="en-US" altLang="en-US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thứ</a:t>
            </a:r>
            <a:endParaRPr lang="en-US" altLang="en-US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152" name="TextBox 28"/>
          <p:cNvSpPr txBox="1">
            <a:spLocks noChangeArrowheads="1"/>
          </p:cNvSpPr>
          <p:nvPr/>
        </p:nvSpPr>
        <p:spPr bwMode="auto">
          <a:xfrm>
            <a:off x="0" y="2438400"/>
            <a:ext cx="44196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>
                <a:solidFill>
                  <a:prstClr val="black"/>
                </a:solidFill>
              </a:rPr>
              <a:t>- </a:t>
            </a:r>
            <a:r>
              <a:rPr lang="en-US" altLang="en-US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Tôn trọng và thông cảm với người khác</a:t>
            </a:r>
          </a:p>
        </p:txBody>
      </p:sp>
      <p:sp>
        <p:nvSpPr>
          <p:cNvPr id="10" name="Rectangle 5"/>
          <p:cNvSpPr txBox="1">
            <a:spLocks noChangeArrowheads="1"/>
          </p:cNvSpPr>
          <p:nvPr/>
        </p:nvSpPr>
        <p:spPr bwMode="auto">
          <a:xfrm>
            <a:off x="4192589" y="1524000"/>
            <a:ext cx="4951411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fontAlgn="base">
              <a:spcBef>
                <a:spcPct val="20000"/>
              </a:spcBef>
              <a:spcAft>
                <a:spcPct val="0"/>
              </a:spcAft>
              <a:defRPr/>
            </a:pPr>
            <a:r>
              <a:rPr lang="en-US" sz="2000" i="1" dirty="0" err="1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Bình</a:t>
            </a:r>
            <a:r>
              <a:rPr lang="en-US" sz="2000" i="1" dirty="0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i="1" dirty="0" err="1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000" i="1" dirty="0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i="1" dirty="0" err="1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Tùng</a:t>
            </a:r>
            <a:r>
              <a:rPr lang="en-US" sz="2000" i="1" dirty="0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i="1" dirty="0" err="1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000" i="1" dirty="0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i="1" dirty="0" err="1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đôi</a:t>
            </a:r>
            <a:r>
              <a:rPr lang="en-US" sz="2000" i="1" dirty="0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i="1" dirty="0" err="1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2000" i="1" dirty="0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i="1" dirty="0" err="1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thân</a:t>
            </a:r>
            <a:r>
              <a:rPr lang="en-US" sz="2000" i="1" dirty="0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000" i="1" dirty="0" err="1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Bình</a:t>
            </a:r>
            <a:r>
              <a:rPr lang="en-US" sz="2000" i="1" dirty="0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i="1" dirty="0" err="1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000" i="1" dirty="0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i="1" dirty="0" err="1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2000" i="1" dirty="0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i="1" dirty="0" err="1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trưởng</a:t>
            </a:r>
            <a:r>
              <a:rPr lang="en-US" sz="2000" i="1" dirty="0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000" i="1" dirty="0" err="1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luôn</a:t>
            </a:r>
            <a:r>
              <a:rPr lang="en-US" sz="2000" i="1" dirty="0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i="1" dirty="0" err="1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bỏ</a:t>
            </a:r>
            <a:r>
              <a:rPr lang="en-US" sz="2000" i="1" dirty="0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qua </a:t>
            </a:r>
            <a:r>
              <a:rPr lang="en-US" sz="2000" i="1" dirty="0" err="1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lỗi</a:t>
            </a:r>
            <a:r>
              <a:rPr lang="en-US" sz="2000" i="1" dirty="0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i="1" dirty="0" err="1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000" i="1" dirty="0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i="1" dirty="0" err="1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2000" i="1" dirty="0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i="1" dirty="0" err="1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ngay</a:t>
            </a:r>
            <a:r>
              <a:rPr lang="en-US" sz="2000" i="1" dirty="0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i="1" dirty="0" err="1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cả</a:t>
            </a:r>
            <a:r>
              <a:rPr lang="en-US" sz="2000" i="1" dirty="0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i="1" dirty="0" err="1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2000" i="1" dirty="0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i="1" dirty="0" err="1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Tùng</a:t>
            </a:r>
            <a:r>
              <a:rPr lang="en-US" sz="2000" i="1" dirty="0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i="1" dirty="0" err="1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thường</a:t>
            </a:r>
            <a:r>
              <a:rPr lang="en-US" sz="2000" i="1" dirty="0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i="1" dirty="0" err="1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xuyên</a:t>
            </a:r>
            <a:r>
              <a:rPr lang="en-US" sz="2000" i="1" dirty="0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i="1" dirty="0" err="1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000" i="1" dirty="0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i="1" dirty="0" err="1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2000" i="1" dirty="0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i="1" dirty="0" err="1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000" i="1" dirty="0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i="1" dirty="0" err="1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2000" i="1" dirty="0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342900" indent="-342900" fontAlgn="base">
              <a:spcBef>
                <a:spcPct val="20000"/>
              </a:spcBef>
              <a:spcAft>
                <a:spcPct val="0"/>
              </a:spcAft>
              <a:defRPr/>
            </a:pPr>
            <a:r>
              <a:rPr lang="en-US" sz="2000" i="1" dirty="0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sz="2000" i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? </a:t>
            </a:r>
            <a:r>
              <a:rPr lang="en-US" sz="2000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000" i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000" i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nhận</a:t>
            </a:r>
            <a:r>
              <a:rPr lang="en-US" sz="2000" i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xét</a:t>
            </a:r>
            <a:r>
              <a:rPr lang="en-US" sz="2000" i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2000" i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2000" i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việc</a:t>
            </a:r>
            <a:r>
              <a:rPr lang="en-US" sz="2000" i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2000" i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000" i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000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Bình</a:t>
            </a:r>
            <a:r>
              <a:rPr lang="en-US" sz="2000" i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pPr marL="342900" indent="-342900" fontAlgn="base">
              <a:spcBef>
                <a:spcPct val="20000"/>
              </a:spcBef>
              <a:spcAft>
                <a:spcPct val="0"/>
              </a:spcAft>
              <a:defRPr/>
            </a:pPr>
            <a:endParaRPr lang="en-US" sz="3200" dirty="0">
              <a:solidFill>
                <a:srgbClr val="000066"/>
              </a:solidFill>
              <a:effectLst>
                <a:outerShdw blurRad="38100" dist="38100" dir="2700000" algn="tl">
                  <a:srgbClr val="C0C0C0"/>
                </a:outerShdw>
              </a:effectLst>
              <a:cs typeface="Arial" charset="0"/>
            </a:endParaRPr>
          </a:p>
          <a:p>
            <a:pPr marL="342900" indent="-342900" fontAlgn="base">
              <a:spcBef>
                <a:spcPct val="20000"/>
              </a:spcBef>
              <a:spcAft>
                <a:spcPct val="0"/>
              </a:spcAft>
              <a:defRPr/>
            </a:pPr>
            <a:r>
              <a:rPr lang="en-US" sz="3200" i="1" dirty="0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Arial" charset="0"/>
              </a:rPr>
              <a:t> </a:t>
            </a:r>
            <a:endParaRPr lang="en-US" sz="3200" i="1" dirty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cs typeface="Arial" charset="0"/>
            </a:endParaRPr>
          </a:p>
        </p:txBody>
      </p:sp>
      <p:sp>
        <p:nvSpPr>
          <p:cNvPr id="11" name="Text Box 6"/>
          <p:cNvSpPr txBox="1">
            <a:spLocks noChangeArrowheads="1"/>
          </p:cNvSpPr>
          <p:nvPr/>
        </p:nvSpPr>
        <p:spPr bwMode="auto">
          <a:xfrm>
            <a:off x="5334000" y="838200"/>
            <a:ext cx="274320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altLang="en-US" sz="1600" u="sng">
                <a:solidFill>
                  <a:srgbClr val="FF0000"/>
                </a:solidFill>
              </a:rPr>
              <a:t>TÌNH HUỐNG</a:t>
            </a:r>
            <a:endParaRPr lang="en-US" altLang="en-US" sz="1600">
              <a:solidFill>
                <a:srgbClr val="FF00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343400" y="3657600"/>
            <a:ext cx="4191000" cy="1200329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400" i="1" dirty="0">
                <a:solidFill>
                  <a:srgbClr val="3333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=&gt; </a:t>
            </a:r>
            <a:r>
              <a:rPr lang="en-US" sz="2400" i="1" dirty="0" err="1">
                <a:solidFill>
                  <a:srgbClr val="3333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Khoan</a:t>
            </a:r>
            <a:r>
              <a:rPr lang="en-US" sz="2400" i="1" dirty="0">
                <a:solidFill>
                  <a:srgbClr val="3333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dung </a:t>
            </a:r>
            <a:r>
              <a:rPr lang="en-US" sz="2400" i="1" dirty="0" err="1">
                <a:solidFill>
                  <a:srgbClr val="3333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400" i="1" dirty="0">
                <a:solidFill>
                  <a:srgbClr val="3333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3333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i="1" dirty="0">
                <a:solidFill>
                  <a:srgbClr val="3333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3333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nghĩa</a:t>
            </a:r>
            <a:r>
              <a:rPr lang="en-US" sz="2400" i="1" dirty="0">
                <a:solidFill>
                  <a:srgbClr val="3333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3333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400" i="1" dirty="0">
                <a:solidFill>
                  <a:srgbClr val="3333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3333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thỏa</a:t>
            </a:r>
            <a:r>
              <a:rPr lang="en-US" sz="2400" i="1" dirty="0">
                <a:solidFill>
                  <a:srgbClr val="3333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3333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hiệp</a:t>
            </a:r>
            <a:r>
              <a:rPr lang="en-US" sz="2400" i="1" dirty="0">
                <a:solidFill>
                  <a:srgbClr val="3333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3333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vô</a:t>
            </a:r>
            <a:r>
              <a:rPr lang="en-US" sz="2400" i="1" dirty="0">
                <a:solidFill>
                  <a:srgbClr val="3333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3333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2400" i="1" dirty="0">
                <a:solidFill>
                  <a:srgbClr val="3333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3333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tắc</a:t>
            </a:r>
            <a:r>
              <a:rPr lang="en-US" sz="2400" i="1" dirty="0">
                <a:solidFill>
                  <a:srgbClr val="3333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3333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400" i="1" dirty="0">
                <a:solidFill>
                  <a:srgbClr val="3333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3333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400" i="1" dirty="0">
                <a:solidFill>
                  <a:srgbClr val="3333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3333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2400" i="1" dirty="0">
                <a:solidFill>
                  <a:srgbClr val="3333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3333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sai</a:t>
            </a:r>
            <a:r>
              <a:rPr lang="en-US" sz="2400" i="1" dirty="0">
                <a:solidFill>
                  <a:srgbClr val="3333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3333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trái</a:t>
            </a:r>
            <a:r>
              <a:rPr lang="en-US" sz="2400" i="1" dirty="0">
                <a:solidFill>
                  <a:srgbClr val="3333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400" dirty="0">
              <a:solidFill>
                <a:srgbClr val="3333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171857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0" y="0"/>
            <a:ext cx="9144000" cy="64611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en-US" sz="2000" b="1" i="1" u="sng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.VnTime" pitchFamily="34" charset="0"/>
                <a:cs typeface="+mn-cs"/>
              </a:rPr>
              <a:t>TiÕt</a:t>
            </a:r>
            <a:r>
              <a:rPr lang="en-US" sz="2000" b="1" i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.VnTime" pitchFamily="34" charset="0"/>
                <a:cs typeface="+mn-cs"/>
              </a:rPr>
              <a:t> 10, </a:t>
            </a:r>
            <a:r>
              <a:rPr lang="en-US" sz="2000" b="1" i="1" u="sng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.VnTimeH" pitchFamily="34" charset="0"/>
                <a:cs typeface="+mn-cs"/>
              </a:rPr>
              <a:t>b</a:t>
            </a:r>
            <a:r>
              <a:rPr lang="en-US" sz="2000" b="1" i="1" u="sng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.VnTime" pitchFamily="34" charset="0"/>
                <a:cs typeface="+mn-cs"/>
              </a:rPr>
              <a:t>µi</a:t>
            </a:r>
            <a:r>
              <a:rPr lang="en-US" sz="2000" b="1" i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.VnTime" pitchFamily="34" charset="0"/>
                <a:cs typeface="+mn-cs"/>
              </a:rPr>
              <a:t> 8:</a:t>
            </a:r>
            <a:r>
              <a:rPr lang="en-US" sz="20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.VnTime" pitchFamily="34" charset="0"/>
                <a:cs typeface="+mn-cs"/>
              </a:rPr>
              <a:t>                                   </a:t>
            </a:r>
            <a:r>
              <a:rPr lang="en-US" sz="36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.VnTime" pitchFamily="34" charset="0"/>
                <a:cs typeface="+mn-cs"/>
              </a:rPr>
              <a:t>Khoan</a:t>
            </a:r>
            <a:r>
              <a:rPr lang="en-US" sz="3600" b="1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.VnTime" pitchFamily="34" charset="0"/>
                <a:cs typeface="+mn-cs"/>
              </a:rPr>
              <a:t> Dung</a:t>
            </a:r>
          </a:p>
        </p:txBody>
      </p:sp>
      <p:cxnSp>
        <p:nvCxnSpPr>
          <p:cNvPr id="6" name="Straight Arrow Connector 5"/>
          <p:cNvCxnSpPr/>
          <p:nvPr/>
        </p:nvCxnSpPr>
        <p:spPr>
          <a:xfrm rot="16200000" flipH="1">
            <a:off x="1066800" y="3733800"/>
            <a:ext cx="6172200" cy="762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172" name="TextBox 6"/>
          <p:cNvSpPr txBox="1">
            <a:spLocks noChangeArrowheads="1"/>
          </p:cNvSpPr>
          <p:nvPr/>
        </p:nvSpPr>
        <p:spPr bwMode="auto">
          <a:xfrm>
            <a:off x="0" y="685800"/>
            <a:ext cx="25146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b="1" u="sng">
                <a:latin typeface="Times New Roman" pitchFamily="18" charset="0"/>
                <a:cs typeface="Times New Roman" pitchFamily="18" charset="0"/>
              </a:rPr>
              <a:t>1.Truyện đọc:</a:t>
            </a:r>
          </a:p>
          <a:p>
            <a:pPr eaLnBrk="1" hangingPunct="1"/>
            <a:r>
              <a:rPr lang="en-US" altLang="en-US">
                <a:latin typeface="Times New Roman" pitchFamily="18" charset="0"/>
                <a:cs typeface="Times New Roman" pitchFamily="18" charset="0"/>
              </a:rPr>
              <a:t>“ Hãy tha lỗi cho em”</a:t>
            </a:r>
          </a:p>
        </p:txBody>
      </p:sp>
      <p:sp>
        <p:nvSpPr>
          <p:cNvPr id="7173" name="TextBox 25"/>
          <p:cNvSpPr txBox="1">
            <a:spLocks noChangeArrowheads="1"/>
          </p:cNvSpPr>
          <p:nvPr/>
        </p:nvSpPr>
        <p:spPr bwMode="auto">
          <a:xfrm>
            <a:off x="0" y="1371600"/>
            <a:ext cx="25146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b="1" u="sng">
                <a:latin typeface="Times New Roman" pitchFamily="18" charset="0"/>
                <a:cs typeface="Times New Roman" pitchFamily="18" charset="0"/>
              </a:rPr>
              <a:t>2.Nội dung bài học:</a:t>
            </a:r>
          </a:p>
        </p:txBody>
      </p:sp>
      <p:sp>
        <p:nvSpPr>
          <p:cNvPr id="7174" name="TextBox 27"/>
          <p:cNvSpPr txBox="1">
            <a:spLocks noChangeArrowheads="1"/>
          </p:cNvSpPr>
          <p:nvPr/>
        </p:nvSpPr>
        <p:spPr bwMode="auto">
          <a:xfrm>
            <a:off x="0" y="2057400"/>
            <a:ext cx="22098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/>
              <a:t>- </a:t>
            </a:r>
            <a:r>
              <a:rPr lang="en-US" altLang="en-US">
                <a:latin typeface="Times New Roman" pitchFamily="18" charset="0"/>
                <a:cs typeface="Times New Roman" pitchFamily="18" charset="0"/>
              </a:rPr>
              <a:t>Rộng lòng tha thứ</a:t>
            </a:r>
          </a:p>
        </p:txBody>
      </p:sp>
      <p:sp>
        <p:nvSpPr>
          <p:cNvPr id="7175" name="TextBox 28"/>
          <p:cNvSpPr txBox="1">
            <a:spLocks noChangeArrowheads="1"/>
          </p:cNvSpPr>
          <p:nvPr/>
        </p:nvSpPr>
        <p:spPr bwMode="auto">
          <a:xfrm>
            <a:off x="0" y="2438400"/>
            <a:ext cx="44196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/>
              <a:t>- </a:t>
            </a:r>
            <a:r>
              <a:rPr lang="en-US" altLang="en-US">
                <a:latin typeface="Times New Roman" pitchFamily="18" charset="0"/>
                <a:cs typeface="Times New Roman" pitchFamily="18" charset="0"/>
              </a:rPr>
              <a:t>Tôn trọng và thông cảm với người khác</a:t>
            </a:r>
          </a:p>
        </p:txBody>
      </p:sp>
      <p:sp>
        <p:nvSpPr>
          <p:cNvPr id="31" name="TextBox 30"/>
          <p:cNvSpPr txBox="1">
            <a:spLocks noChangeArrowheads="1"/>
          </p:cNvSpPr>
          <p:nvPr/>
        </p:nvSpPr>
        <p:spPr bwMode="auto">
          <a:xfrm>
            <a:off x="0" y="2819400"/>
            <a:ext cx="40386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dirty="0"/>
              <a:t>- </a:t>
            </a:r>
            <a:r>
              <a:rPr lang="en-US" altLang="en-US" dirty="0" err="1">
                <a:latin typeface="Times New Roman" pitchFamily="18" charset="0"/>
                <a:cs typeface="Times New Roman" pitchFamily="18" charset="0"/>
              </a:rPr>
              <a:t>Khoan</a:t>
            </a:r>
            <a:r>
              <a:rPr lang="en-US" altLang="en-US" dirty="0">
                <a:latin typeface="Times New Roman" pitchFamily="18" charset="0"/>
                <a:cs typeface="Times New Roman" pitchFamily="18" charset="0"/>
              </a:rPr>
              <a:t> dung </a:t>
            </a:r>
            <a:r>
              <a:rPr lang="en-US" altLang="en-US" dirty="0" err="1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alt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alt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dirty="0" err="1">
                <a:latin typeface="Times New Roman" pitchFamily="18" charset="0"/>
                <a:cs typeface="Times New Roman" pitchFamily="18" charset="0"/>
              </a:rPr>
              <a:t>nghĩa</a:t>
            </a:r>
            <a:r>
              <a:rPr lang="en-US" alt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alt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dirty="0" err="1">
                <a:latin typeface="Times New Roman" pitchFamily="18" charset="0"/>
                <a:cs typeface="Times New Roman" pitchFamily="18" charset="0"/>
              </a:rPr>
              <a:t>bỏ</a:t>
            </a:r>
            <a:r>
              <a:rPr lang="en-US" altLang="en-US" dirty="0">
                <a:latin typeface="Times New Roman" pitchFamily="18" charset="0"/>
                <a:cs typeface="Times New Roman" pitchFamily="18" charset="0"/>
              </a:rPr>
              <a:t> qua </a:t>
            </a:r>
            <a:r>
              <a:rPr lang="en-US" altLang="en-US" dirty="0" err="1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alt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dirty="0" err="1">
                <a:latin typeface="Times New Roman" pitchFamily="18" charset="0"/>
                <a:cs typeface="Times New Roman" pitchFamily="18" charset="0"/>
              </a:rPr>
              <a:t>việc</a:t>
            </a:r>
            <a:r>
              <a:rPr lang="en-US" alt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dirty="0" err="1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alt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dirty="0" err="1">
                <a:latin typeface="Times New Roman" pitchFamily="18" charset="0"/>
                <a:cs typeface="Times New Roman" pitchFamily="18" charset="0"/>
              </a:rPr>
              <a:t>sai</a:t>
            </a:r>
            <a:r>
              <a:rPr lang="en-US" alt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dirty="0" err="1">
                <a:latin typeface="Times New Roman" pitchFamily="18" charset="0"/>
                <a:cs typeface="Times New Roman" pitchFamily="18" charset="0"/>
              </a:rPr>
              <a:t>trái</a:t>
            </a:r>
            <a:r>
              <a:rPr lang="en-US" altLang="en-US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7179" name="TextBox 26"/>
          <p:cNvSpPr txBox="1">
            <a:spLocks noChangeArrowheads="1"/>
          </p:cNvSpPr>
          <p:nvPr/>
        </p:nvSpPr>
        <p:spPr bwMode="auto">
          <a:xfrm>
            <a:off x="0" y="1676400"/>
            <a:ext cx="25146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b="1" u="sng">
                <a:latin typeface="Times New Roman" pitchFamily="18" charset="0"/>
                <a:cs typeface="Times New Roman" pitchFamily="18" charset="0"/>
              </a:rPr>
              <a:t>a.Khoan dung là: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3375" y="1331913"/>
            <a:ext cx="4924425" cy="3163887"/>
          </a:xfrm>
          <a:prstGeom prst="rect">
            <a:avLst/>
          </a:prstGeom>
        </p:spPr>
      </p:pic>
      <p:sp>
        <p:nvSpPr>
          <p:cNvPr id="3" name="Horizontal Scroll 2"/>
          <p:cNvSpPr/>
          <p:nvPr/>
        </p:nvSpPr>
        <p:spPr>
          <a:xfrm>
            <a:off x="4191001" y="4495800"/>
            <a:ext cx="4419599" cy="1143000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err="1"/>
              <a:t>Lê</a:t>
            </a:r>
            <a:r>
              <a:rPr lang="en-US" sz="2000" dirty="0"/>
              <a:t> </a:t>
            </a:r>
            <a:r>
              <a:rPr lang="en-US" sz="2000" dirty="0" err="1"/>
              <a:t>Văn</a:t>
            </a:r>
            <a:r>
              <a:rPr lang="en-US" sz="2000" dirty="0"/>
              <a:t> </a:t>
            </a:r>
            <a:r>
              <a:rPr lang="en-US" sz="2000" dirty="0" err="1"/>
              <a:t>Luyện</a:t>
            </a:r>
            <a:r>
              <a:rPr lang="en-US" sz="2000" dirty="0"/>
              <a:t> </a:t>
            </a:r>
            <a:r>
              <a:rPr lang="en-US" sz="2000" dirty="0" err="1"/>
              <a:t>bị</a:t>
            </a:r>
            <a:r>
              <a:rPr lang="en-US" sz="2000" dirty="0"/>
              <a:t> </a:t>
            </a:r>
            <a:r>
              <a:rPr lang="en-US" sz="2000" dirty="0" err="1"/>
              <a:t>tuyên</a:t>
            </a:r>
            <a:r>
              <a:rPr lang="en-US" sz="2000" dirty="0"/>
              <a:t> </a:t>
            </a:r>
            <a:r>
              <a:rPr lang="en-US" sz="2000" dirty="0" err="1"/>
              <a:t>án</a:t>
            </a:r>
            <a:r>
              <a:rPr lang="en-US" sz="2000" dirty="0"/>
              <a:t> 18 </a:t>
            </a:r>
            <a:r>
              <a:rPr lang="en-US" sz="2000" dirty="0" err="1"/>
              <a:t>năm</a:t>
            </a:r>
            <a:r>
              <a:rPr lang="en-US" sz="2000" dirty="0"/>
              <a:t> </a:t>
            </a:r>
            <a:r>
              <a:rPr lang="en-US" sz="2000" dirty="0" err="1"/>
              <a:t>tù</a:t>
            </a:r>
            <a:r>
              <a:rPr lang="en-US" sz="2000" dirty="0"/>
              <a:t>, </a:t>
            </a:r>
            <a:r>
              <a:rPr lang="en-US" sz="2000" dirty="0" err="1"/>
              <a:t>bồi</a:t>
            </a:r>
            <a:r>
              <a:rPr lang="en-US" sz="2000" dirty="0"/>
              <a:t> </a:t>
            </a:r>
            <a:r>
              <a:rPr lang="en-US" sz="2000" dirty="0" err="1"/>
              <a:t>thường</a:t>
            </a:r>
            <a:r>
              <a:rPr lang="en-US" sz="2000" dirty="0"/>
              <a:t> </a:t>
            </a:r>
            <a:r>
              <a:rPr lang="en-US" sz="2000" dirty="0" err="1"/>
              <a:t>hơn</a:t>
            </a:r>
            <a:r>
              <a:rPr lang="en-US" sz="2000" dirty="0"/>
              <a:t> 300 </a:t>
            </a:r>
            <a:r>
              <a:rPr lang="en-US" sz="2000" dirty="0" err="1"/>
              <a:t>triệu</a:t>
            </a:r>
            <a:r>
              <a:rPr lang="en-US" sz="2000" dirty="0"/>
              <a:t> </a:t>
            </a:r>
            <a:r>
              <a:rPr lang="en-US" sz="2000" dirty="0" err="1"/>
              <a:t>đồng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8473671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  <p:bldP spid="3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0" y="0"/>
            <a:ext cx="9144000" cy="64611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en-US" sz="2000" b="1" i="1" u="sng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.VnTime" pitchFamily="34" charset="0"/>
                <a:cs typeface="+mn-cs"/>
              </a:rPr>
              <a:t>TiÕt</a:t>
            </a:r>
            <a:r>
              <a:rPr lang="en-US" sz="2000" b="1" i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.VnTime" pitchFamily="34" charset="0"/>
                <a:cs typeface="+mn-cs"/>
              </a:rPr>
              <a:t> 10, </a:t>
            </a:r>
            <a:r>
              <a:rPr lang="en-US" sz="2000" b="1" i="1" u="sng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.VnTimeH" pitchFamily="34" charset="0"/>
                <a:cs typeface="+mn-cs"/>
              </a:rPr>
              <a:t>b</a:t>
            </a:r>
            <a:r>
              <a:rPr lang="en-US" sz="2000" b="1" i="1" u="sng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.VnTime" pitchFamily="34" charset="0"/>
                <a:cs typeface="+mn-cs"/>
              </a:rPr>
              <a:t>µi</a:t>
            </a:r>
            <a:r>
              <a:rPr lang="en-US" sz="2000" b="1" i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.VnTime" pitchFamily="34" charset="0"/>
                <a:cs typeface="+mn-cs"/>
              </a:rPr>
              <a:t> 8:</a:t>
            </a:r>
            <a:r>
              <a:rPr lang="en-US" sz="20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.VnTime" pitchFamily="34" charset="0"/>
                <a:cs typeface="+mn-cs"/>
              </a:rPr>
              <a:t>                                   </a:t>
            </a:r>
            <a:r>
              <a:rPr lang="en-US" sz="36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.VnTime" pitchFamily="34" charset="0"/>
                <a:cs typeface="+mn-cs"/>
              </a:rPr>
              <a:t>Khoan</a:t>
            </a:r>
            <a:r>
              <a:rPr lang="en-US" sz="3600" b="1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.VnTime" pitchFamily="34" charset="0"/>
                <a:cs typeface="+mn-cs"/>
              </a:rPr>
              <a:t> Dung</a:t>
            </a:r>
          </a:p>
        </p:txBody>
      </p:sp>
      <p:cxnSp>
        <p:nvCxnSpPr>
          <p:cNvPr id="6" name="Straight Arrow Connector 5"/>
          <p:cNvCxnSpPr/>
          <p:nvPr/>
        </p:nvCxnSpPr>
        <p:spPr>
          <a:xfrm rot="16200000" flipH="1">
            <a:off x="1905000" y="3733800"/>
            <a:ext cx="6172200" cy="762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196" name="TextBox 6"/>
          <p:cNvSpPr txBox="1">
            <a:spLocks noChangeArrowheads="1"/>
          </p:cNvSpPr>
          <p:nvPr/>
        </p:nvSpPr>
        <p:spPr bwMode="auto">
          <a:xfrm>
            <a:off x="0" y="685800"/>
            <a:ext cx="25146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b="1" u="sng">
                <a:latin typeface="Times New Roman" pitchFamily="18" charset="0"/>
                <a:cs typeface="Times New Roman" pitchFamily="18" charset="0"/>
              </a:rPr>
              <a:t>1.Truyện đọc:</a:t>
            </a:r>
          </a:p>
          <a:p>
            <a:pPr eaLnBrk="1" hangingPunct="1"/>
            <a:r>
              <a:rPr lang="en-US" altLang="en-US">
                <a:latin typeface="Times New Roman" pitchFamily="18" charset="0"/>
                <a:cs typeface="Times New Roman" pitchFamily="18" charset="0"/>
              </a:rPr>
              <a:t>“ Hãy tha lỗi cho em”</a:t>
            </a:r>
          </a:p>
        </p:txBody>
      </p:sp>
      <p:sp>
        <p:nvSpPr>
          <p:cNvPr id="8197" name="TextBox 25"/>
          <p:cNvSpPr txBox="1">
            <a:spLocks noChangeArrowheads="1"/>
          </p:cNvSpPr>
          <p:nvPr/>
        </p:nvSpPr>
        <p:spPr bwMode="auto">
          <a:xfrm>
            <a:off x="0" y="1371600"/>
            <a:ext cx="25146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b="1" u="sng">
                <a:latin typeface="Times New Roman" pitchFamily="18" charset="0"/>
                <a:cs typeface="Times New Roman" pitchFamily="18" charset="0"/>
              </a:rPr>
              <a:t>2.Nội dung bài học:</a:t>
            </a:r>
          </a:p>
        </p:txBody>
      </p:sp>
      <p:sp>
        <p:nvSpPr>
          <p:cNvPr id="8198" name="TextBox 27"/>
          <p:cNvSpPr txBox="1">
            <a:spLocks noChangeArrowheads="1"/>
          </p:cNvSpPr>
          <p:nvPr/>
        </p:nvSpPr>
        <p:spPr bwMode="auto">
          <a:xfrm>
            <a:off x="0" y="2057400"/>
            <a:ext cx="22098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/>
              <a:t>- </a:t>
            </a:r>
            <a:r>
              <a:rPr lang="en-US" altLang="en-US">
                <a:latin typeface="Times New Roman" pitchFamily="18" charset="0"/>
                <a:cs typeface="Times New Roman" pitchFamily="18" charset="0"/>
              </a:rPr>
              <a:t>Rộng lòng tha thứ</a:t>
            </a:r>
          </a:p>
        </p:txBody>
      </p:sp>
      <p:sp>
        <p:nvSpPr>
          <p:cNvPr id="8199" name="TextBox 28"/>
          <p:cNvSpPr txBox="1">
            <a:spLocks noChangeArrowheads="1"/>
          </p:cNvSpPr>
          <p:nvPr/>
        </p:nvSpPr>
        <p:spPr bwMode="auto">
          <a:xfrm>
            <a:off x="0" y="2438400"/>
            <a:ext cx="44196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dirty="0"/>
              <a:t>- </a:t>
            </a:r>
            <a:r>
              <a:rPr lang="en-US" altLang="en-US" dirty="0" err="1">
                <a:latin typeface="Times New Roman" pitchFamily="18" charset="0"/>
                <a:cs typeface="Times New Roman" pitchFamily="18" charset="0"/>
              </a:rPr>
              <a:t>Tôn</a:t>
            </a:r>
            <a:r>
              <a:rPr lang="en-US" alt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dirty="0" err="1">
                <a:latin typeface="Times New Roman" pitchFamily="18" charset="0"/>
                <a:cs typeface="Times New Roman" pitchFamily="18" charset="0"/>
              </a:rPr>
              <a:t>trọng</a:t>
            </a:r>
            <a:r>
              <a:rPr lang="en-US" alt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alt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dirty="0" err="1">
                <a:latin typeface="Times New Roman" pitchFamily="18" charset="0"/>
                <a:cs typeface="Times New Roman" pitchFamily="18" charset="0"/>
              </a:rPr>
              <a:t>thông</a:t>
            </a:r>
            <a:r>
              <a:rPr lang="en-US" alt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dirty="0" err="1">
                <a:latin typeface="Times New Roman" pitchFamily="18" charset="0"/>
                <a:cs typeface="Times New Roman" pitchFamily="18" charset="0"/>
              </a:rPr>
              <a:t>cảm</a:t>
            </a:r>
            <a:r>
              <a:rPr lang="en-US" alt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dirty="0" err="1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alt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dirty="0" err="1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alt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dirty="0" err="1">
                <a:latin typeface="Times New Roman" pitchFamily="18" charset="0"/>
                <a:cs typeface="Times New Roman" pitchFamily="18" charset="0"/>
              </a:rPr>
              <a:t>khác</a:t>
            </a:r>
            <a:endParaRPr lang="en-US" alt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200" name="TextBox 30"/>
          <p:cNvSpPr txBox="1">
            <a:spLocks noChangeArrowheads="1"/>
          </p:cNvSpPr>
          <p:nvPr/>
        </p:nvSpPr>
        <p:spPr bwMode="auto">
          <a:xfrm>
            <a:off x="0" y="2819400"/>
            <a:ext cx="50292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/>
              <a:t>- </a:t>
            </a:r>
            <a:r>
              <a:rPr lang="en-US" altLang="en-US">
                <a:latin typeface="Times New Roman" pitchFamily="18" charset="0"/>
                <a:cs typeface="Times New Roman" pitchFamily="18" charset="0"/>
              </a:rPr>
              <a:t>Khoan dung không có nghĩa là bỏ qua những việc làm sai trái.</a:t>
            </a:r>
          </a:p>
        </p:txBody>
      </p:sp>
      <p:sp>
        <p:nvSpPr>
          <p:cNvPr id="11275" name="TextBox 10"/>
          <p:cNvSpPr txBox="1">
            <a:spLocks noChangeArrowheads="1"/>
          </p:cNvSpPr>
          <p:nvPr/>
        </p:nvSpPr>
        <p:spPr bwMode="auto">
          <a:xfrm>
            <a:off x="0" y="3505200"/>
            <a:ext cx="50292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dirty="0"/>
              <a:t>- </a:t>
            </a:r>
            <a:r>
              <a:rPr lang="en-US" altLang="en-US" dirty="0" err="1">
                <a:latin typeface="Times New Roman" pitchFamily="18" charset="0"/>
                <a:cs typeface="Times New Roman" pitchFamily="18" charset="0"/>
              </a:rPr>
              <a:t>Khoan</a:t>
            </a:r>
            <a:r>
              <a:rPr lang="en-US" altLang="en-US" dirty="0">
                <a:latin typeface="Times New Roman" pitchFamily="18" charset="0"/>
                <a:cs typeface="Times New Roman" pitchFamily="18" charset="0"/>
              </a:rPr>
              <a:t> dung </a:t>
            </a:r>
            <a:r>
              <a:rPr lang="en-US" altLang="en-US" dirty="0" err="1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alt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alt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dirty="0" err="1">
                <a:latin typeface="Times New Roman" pitchFamily="18" charset="0"/>
                <a:cs typeface="Times New Roman" pitchFamily="18" charset="0"/>
              </a:rPr>
              <a:t>nghĩa</a:t>
            </a:r>
            <a:r>
              <a:rPr lang="en-US" alt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alt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dirty="0" err="1">
                <a:latin typeface="Times New Roman" pitchFamily="18" charset="0"/>
                <a:cs typeface="Times New Roman" pitchFamily="18" charset="0"/>
              </a:rPr>
              <a:t>nhẫn</a:t>
            </a:r>
            <a:r>
              <a:rPr lang="en-US" alt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dirty="0" err="1">
                <a:latin typeface="Times New Roman" pitchFamily="18" charset="0"/>
                <a:cs typeface="Times New Roman" pitchFamily="18" charset="0"/>
              </a:rPr>
              <a:t>nhục</a:t>
            </a:r>
            <a:r>
              <a:rPr lang="en-US" altLang="en-US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990600"/>
            <a:ext cx="4114800" cy="4454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TextBox 12"/>
          <p:cNvSpPr txBox="1">
            <a:spLocks noChangeArrowheads="1"/>
          </p:cNvSpPr>
          <p:nvPr/>
        </p:nvSpPr>
        <p:spPr bwMode="auto">
          <a:xfrm>
            <a:off x="5105400" y="5486400"/>
            <a:ext cx="40386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altLang="en-US" sz="280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Bạo lực gia đình</a:t>
            </a:r>
          </a:p>
        </p:txBody>
      </p:sp>
      <p:sp>
        <p:nvSpPr>
          <p:cNvPr id="8205" name="TextBox 26"/>
          <p:cNvSpPr txBox="1">
            <a:spLocks noChangeArrowheads="1"/>
          </p:cNvSpPr>
          <p:nvPr/>
        </p:nvSpPr>
        <p:spPr bwMode="auto">
          <a:xfrm>
            <a:off x="0" y="1676400"/>
            <a:ext cx="25146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b="1" u="sng">
                <a:latin typeface="Times New Roman" pitchFamily="18" charset="0"/>
                <a:cs typeface="Times New Roman" pitchFamily="18" charset="0"/>
              </a:rPr>
              <a:t>a.Khoan dung là:</a:t>
            </a:r>
          </a:p>
        </p:txBody>
      </p:sp>
    </p:spTree>
    <p:extLst>
      <p:ext uri="{BB962C8B-B14F-4D97-AF65-F5344CB8AC3E}">
        <p14:creationId xmlns:p14="http://schemas.microsoft.com/office/powerpoint/2010/main" val="27760018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12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75" grpId="0"/>
      <p:bldP spid="1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0" y="0"/>
            <a:ext cx="9144000" cy="64611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en-US" sz="2000" b="1" i="1" u="sng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.VnTimeH" pitchFamily="34" charset="0"/>
                <a:cs typeface="+mn-cs"/>
              </a:rPr>
              <a:t>b</a:t>
            </a:r>
            <a:r>
              <a:rPr lang="en-US" sz="2000" b="1" i="1" u="sng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.VnTime" pitchFamily="34" charset="0"/>
                <a:cs typeface="+mn-cs"/>
              </a:rPr>
              <a:t>µi</a:t>
            </a:r>
            <a:r>
              <a:rPr lang="en-US" sz="2000" b="1" i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.VnTime" pitchFamily="34" charset="0"/>
                <a:cs typeface="+mn-cs"/>
              </a:rPr>
              <a:t> 8:</a:t>
            </a:r>
            <a:r>
              <a:rPr lang="en-US" sz="20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.VnTime" pitchFamily="34" charset="0"/>
                <a:cs typeface="+mn-cs"/>
              </a:rPr>
              <a:t>                                   </a:t>
            </a:r>
            <a:r>
              <a:rPr lang="en-US" sz="36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.VnTime" pitchFamily="34" charset="0"/>
                <a:cs typeface="+mn-cs"/>
              </a:rPr>
              <a:t>Khoan</a:t>
            </a:r>
            <a:r>
              <a:rPr lang="en-US" sz="3600" b="1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.VnTime" pitchFamily="34" charset="0"/>
                <a:cs typeface="+mn-cs"/>
              </a:rPr>
              <a:t> Dung</a:t>
            </a:r>
          </a:p>
        </p:txBody>
      </p:sp>
      <p:sp>
        <p:nvSpPr>
          <p:cNvPr id="16389" name="TextBox 25"/>
          <p:cNvSpPr txBox="1">
            <a:spLocks noChangeArrowheads="1"/>
          </p:cNvSpPr>
          <p:nvPr/>
        </p:nvSpPr>
        <p:spPr bwMode="auto">
          <a:xfrm>
            <a:off x="0" y="1219200"/>
            <a:ext cx="25146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b="1" u="sng">
                <a:latin typeface="Times New Roman" pitchFamily="18" charset="0"/>
                <a:cs typeface="Times New Roman" pitchFamily="18" charset="0"/>
              </a:rPr>
              <a:t>2.Nội dung bài học:</a:t>
            </a:r>
          </a:p>
        </p:txBody>
      </p:sp>
      <p:sp>
        <p:nvSpPr>
          <p:cNvPr id="15" name="TextBox 14"/>
          <p:cNvSpPr txBox="1">
            <a:spLocks noChangeArrowheads="1"/>
          </p:cNvSpPr>
          <p:nvPr/>
        </p:nvSpPr>
        <p:spPr bwMode="auto">
          <a:xfrm>
            <a:off x="-76200" y="1828800"/>
            <a:ext cx="25146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b="1" u="sng" dirty="0" err="1">
                <a:latin typeface="Times New Roman" pitchFamily="18" charset="0"/>
                <a:cs typeface="Times New Roman" pitchFamily="18" charset="0"/>
              </a:rPr>
              <a:t>b.Ý</a:t>
            </a:r>
            <a:r>
              <a:rPr lang="en-US" altLang="en-US" b="1" u="sng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b="1" u="sng" dirty="0" err="1">
                <a:latin typeface="Times New Roman" pitchFamily="18" charset="0"/>
                <a:cs typeface="Times New Roman" pitchFamily="18" charset="0"/>
              </a:rPr>
              <a:t>nghĩa</a:t>
            </a:r>
            <a:r>
              <a:rPr lang="en-US" altLang="en-US" b="1" u="sng" dirty="0"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  <p:sp>
        <p:nvSpPr>
          <p:cNvPr id="16" name="TextBox 15"/>
          <p:cNvSpPr txBox="1">
            <a:spLocks noChangeArrowheads="1"/>
          </p:cNvSpPr>
          <p:nvPr/>
        </p:nvSpPr>
        <p:spPr bwMode="auto">
          <a:xfrm>
            <a:off x="0" y="2514600"/>
            <a:ext cx="26670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>
                <a:latin typeface="Times New Roman" pitchFamily="18" charset="0"/>
                <a:cs typeface="Times New Roman" pitchFamily="18" charset="0"/>
              </a:rPr>
              <a:t>* Đối với cá nhân:</a:t>
            </a:r>
          </a:p>
        </p:txBody>
      </p:sp>
      <p:sp>
        <p:nvSpPr>
          <p:cNvPr id="17" name="TextBox 16"/>
          <p:cNvSpPr txBox="1">
            <a:spLocks noChangeArrowheads="1"/>
          </p:cNvSpPr>
          <p:nvPr/>
        </p:nvSpPr>
        <p:spPr bwMode="auto">
          <a:xfrm>
            <a:off x="1828800" y="2237581"/>
            <a:ext cx="480060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buFontTx/>
              <a:buChar char="-"/>
            </a:pPr>
            <a:r>
              <a:rPr lang="en-US" altLang="en-US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alt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dirty="0" err="1">
                <a:latin typeface="Times New Roman" pitchFamily="18" charset="0"/>
                <a:cs typeface="Times New Roman" pitchFamily="18" charset="0"/>
              </a:rPr>
              <a:t>đức</a:t>
            </a:r>
            <a:r>
              <a:rPr lang="en-US" alt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dirty="0" err="1"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alt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dirty="0" err="1">
                <a:latin typeface="Times New Roman" pitchFamily="18" charset="0"/>
                <a:cs typeface="Times New Roman" pitchFamily="18" charset="0"/>
              </a:rPr>
              <a:t>quý</a:t>
            </a:r>
            <a:r>
              <a:rPr lang="en-US" alt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dirty="0" err="1">
                <a:latin typeface="Times New Roman" pitchFamily="18" charset="0"/>
                <a:cs typeface="Times New Roman" pitchFamily="18" charset="0"/>
              </a:rPr>
              <a:t>báu</a:t>
            </a:r>
            <a:r>
              <a:rPr lang="en-US" alt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alt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dirty="0" err="1">
                <a:latin typeface="Times New Roman" pitchFamily="18" charset="0"/>
                <a:cs typeface="Times New Roman" pitchFamily="18" charset="0"/>
              </a:rPr>
              <a:t>mỗi</a:t>
            </a:r>
            <a:r>
              <a:rPr lang="en-US" alt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dirty="0" err="1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altLang="en-US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eaLnBrk="1" hangingPunct="1">
              <a:buFontTx/>
              <a:buChar char="-"/>
            </a:pPr>
            <a:r>
              <a:rPr lang="en-US" alt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dirty="0" err="1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alt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dirty="0" err="1">
                <a:latin typeface="Times New Roman" pitchFamily="18" charset="0"/>
                <a:cs typeface="Times New Roman" pitchFamily="18" charset="0"/>
              </a:rPr>
              <a:t>mọi</a:t>
            </a:r>
            <a:r>
              <a:rPr lang="en-US" alt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dirty="0" err="1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alt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dirty="0" err="1">
                <a:latin typeface="Times New Roman" pitchFamily="18" charset="0"/>
                <a:cs typeface="Times New Roman" pitchFamily="18" charset="0"/>
              </a:rPr>
              <a:t>yêu</a:t>
            </a:r>
            <a:r>
              <a:rPr lang="en-US" alt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dirty="0" err="1">
                <a:latin typeface="Times New Roman" pitchFamily="18" charset="0"/>
                <a:cs typeface="Times New Roman" pitchFamily="18" charset="0"/>
              </a:rPr>
              <a:t>mến</a:t>
            </a:r>
            <a:r>
              <a:rPr lang="en-US" altLang="en-US" dirty="0">
                <a:latin typeface="Times New Roman" pitchFamily="18" charset="0"/>
                <a:cs typeface="Times New Roman" pitchFamily="18" charset="0"/>
              </a:rPr>
              <a:t>, tin </a:t>
            </a:r>
            <a:r>
              <a:rPr lang="en-US" altLang="en-US" dirty="0" err="1">
                <a:latin typeface="Times New Roman" pitchFamily="18" charset="0"/>
                <a:cs typeface="Times New Roman" pitchFamily="18" charset="0"/>
              </a:rPr>
              <a:t>cậy</a:t>
            </a:r>
            <a:r>
              <a:rPr lang="en-US" alt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alt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alt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dirty="0" err="1">
                <a:latin typeface="Times New Roman" pitchFamily="18" charset="0"/>
                <a:cs typeface="Times New Roman" pitchFamily="18" charset="0"/>
              </a:rPr>
              <a:t>nhiều</a:t>
            </a:r>
            <a:r>
              <a:rPr lang="en-US" alt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dirty="0" err="1"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alt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dirty="0" err="1">
                <a:latin typeface="Times New Roman" pitchFamily="18" charset="0"/>
                <a:cs typeface="Times New Roman" pitchFamily="18" charset="0"/>
              </a:rPr>
              <a:t>tốt</a:t>
            </a:r>
            <a:endParaRPr lang="en-US" alt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TextBox 17"/>
          <p:cNvSpPr txBox="1">
            <a:spLocks noChangeArrowheads="1"/>
          </p:cNvSpPr>
          <p:nvPr/>
        </p:nvSpPr>
        <p:spPr bwMode="auto">
          <a:xfrm>
            <a:off x="0" y="3649662"/>
            <a:ext cx="26670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dirty="0">
                <a:latin typeface="Times New Roman" pitchFamily="18" charset="0"/>
                <a:cs typeface="Times New Roman" pitchFamily="18" charset="0"/>
              </a:rPr>
              <a:t>* </a:t>
            </a:r>
            <a:r>
              <a:rPr lang="en-US" altLang="en-US" dirty="0" err="1">
                <a:latin typeface="Times New Roman" pitchFamily="18" charset="0"/>
                <a:cs typeface="Times New Roman" pitchFamily="18" charset="0"/>
              </a:rPr>
              <a:t>Đối</a:t>
            </a:r>
            <a:r>
              <a:rPr lang="en-US" alt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dirty="0" err="1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alt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dirty="0" err="1">
                <a:latin typeface="Times New Roman" pitchFamily="18" charset="0"/>
                <a:cs typeface="Times New Roman" pitchFamily="18" charset="0"/>
              </a:rPr>
              <a:t>xã</a:t>
            </a:r>
            <a:r>
              <a:rPr lang="en-US" alt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dirty="0" err="1">
                <a:latin typeface="Times New Roman" pitchFamily="18" charset="0"/>
                <a:cs typeface="Times New Roman" pitchFamily="18" charset="0"/>
              </a:rPr>
              <a:t>hội</a:t>
            </a:r>
            <a:r>
              <a:rPr lang="en-US" altLang="en-US" dirty="0"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  <p:sp>
        <p:nvSpPr>
          <p:cNvPr id="19" name="TextBox 18"/>
          <p:cNvSpPr txBox="1">
            <a:spLocks noChangeArrowheads="1"/>
          </p:cNvSpPr>
          <p:nvPr/>
        </p:nvSpPr>
        <p:spPr bwMode="auto">
          <a:xfrm>
            <a:off x="1676401" y="3649662"/>
            <a:ext cx="47244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dirty="0" err="1"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alt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dirty="0" err="1">
                <a:latin typeface="Times New Roman" pitchFamily="18" charset="0"/>
                <a:cs typeface="Times New Roman" pitchFamily="18" charset="0"/>
              </a:rPr>
              <a:t>hệ</a:t>
            </a:r>
            <a:r>
              <a:rPr lang="en-US" alt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dirty="0" err="1">
                <a:latin typeface="Times New Roman" pitchFamily="18" charset="0"/>
                <a:cs typeface="Times New Roman" pitchFamily="18" charset="0"/>
              </a:rPr>
              <a:t>giữa</a:t>
            </a:r>
            <a:r>
              <a:rPr lang="en-US" altLang="en-US" dirty="0"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altLang="en-US" dirty="0" err="1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alt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dirty="0" err="1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altLang="en-US" dirty="0"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altLang="en-US" dirty="0" err="1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alt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dirty="0" err="1">
                <a:latin typeface="Times New Roman" pitchFamily="18" charset="0"/>
                <a:cs typeface="Times New Roman" pitchFamily="18" charset="0"/>
              </a:rPr>
              <a:t>trở</a:t>
            </a:r>
            <a:r>
              <a:rPr lang="en-US" alt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dirty="0" err="1">
                <a:latin typeface="Times New Roman" pitchFamily="18" charset="0"/>
                <a:cs typeface="Times New Roman" pitchFamily="18" charset="0"/>
              </a:rPr>
              <a:t>nên</a:t>
            </a:r>
            <a:r>
              <a:rPr lang="en-US" alt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dirty="0" err="1">
                <a:latin typeface="Times New Roman" pitchFamily="18" charset="0"/>
                <a:cs typeface="Times New Roman" pitchFamily="18" charset="0"/>
              </a:rPr>
              <a:t>lành</a:t>
            </a:r>
            <a:r>
              <a:rPr lang="en-US" alt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dirty="0" err="1">
                <a:latin typeface="Times New Roman" pitchFamily="18" charset="0"/>
                <a:cs typeface="Times New Roman" pitchFamily="18" charset="0"/>
              </a:rPr>
              <a:t>mạnh</a:t>
            </a:r>
            <a:r>
              <a:rPr lang="en-US" altLang="en-US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altLang="en-US" dirty="0" err="1">
                <a:latin typeface="Times New Roman" pitchFamily="18" charset="0"/>
                <a:cs typeface="Times New Roman" pitchFamily="18" charset="0"/>
              </a:rPr>
              <a:t>thân</a:t>
            </a:r>
            <a:r>
              <a:rPr lang="en-US" alt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dirty="0" err="1">
                <a:latin typeface="Times New Roman" pitchFamily="18" charset="0"/>
                <a:cs typeface="Times New Roman" pitchFamily="18" charset="0"/>
              </a:rPr>
              <a:t>ái</a:t>
            </a:r>
            <a:r>
              <a:rPr lang="en-US" altLang="en-US" dirty="0">
                <a:latin typeface="Times New Roman" pitchFamily="18" charset="0"/>
                <a:cs typeface="Times New Roman" pitchFamily="18" charset="0"/>
              </a:rPr>
              <a:t> =&gt; </a:t>
            </a:r>
            <a:r>
              <a:rPr lang="en-US" altLang="en-US" dirty="0" err="1">
                <a:latin typeface="Times New Roman" pitchFamily="18" charset="0"/>
                <a:cs typeface="Times New Roman" pitchFamily="18" charset="0"/>
              </a:rPr>
              <a:t>xã</a:t>
            </a:r>
            <a:r>
              <a:rPr lang="en-US" alt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dirty="0" err="1">
                <a:latin typeface="Times New Roman" pitchFamily="18" charset="0"/>
                <a:cs typeface="Times New Roman" pitchFamily="18" charset="0"/>
              </a:rPr>
              <a:t>hội</a:t>
            </a:r>
            <a:r>
              <a:rPr lang="en-US" alt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dirty="0" err="1">
                <a:latin typeface="Times New Roman" pitchFamily="18" charset="0"/>
                <a:cs typeface="Times New Roman" pitchFamily="18" charset="0"/>
              </a:rPr>
              <a:t>trở</a:t>
            </a:r>
            <a:r>
              <a:rPr lang="en-US" alt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dirty="0" err="1">
                <a:latin typeface="Times New Roman" pitchFamily="18" charset="0"/>
                <a:cs typeface="Times New Roman" pitchFamily="18" charset="0"/>
              </a:rPr>
              <a:t>nên</a:t>
            </a:r>
            <a:r>
              <a:rPr lang="en-US" alt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dirty="0" err="1">
                <a:latin typeface="Times New Roman" pitchFamily="18" charset="0"/>
                <a:cs typeface="Times New Roman" pitchFamily="18" charset="0"/>
              </a:rPr>
              <a:t>tốt</a:t>
            </a:r>
            <a:r>
              <a:rPr lang="en-US" alt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dirty="0" err="1">
                <a:latin typeface="Times New Roman" pitchFamily="18" charset="0"/>
                <a:cs typeface="Times New Roman" pitchFamily="18" charset="0"/>
              </a:rPr>
              <a:t>đẹp</a:t>
            </a:r>
            <a:endParaRPr lang="en-US" alt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Left Brace 19"/>
          <p:cNvSpPr/>
          <p:nvPr/>
        </p:nvSpPr>
        <p:spPr>
          <a:xfrm>
            <a:off x="1809750" y="2247106"/>
            <a:ext cx="76200" cy="914400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89080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  <p:bldP spid="17" grpId="0"/>
      <p:bldP spid="18" grpId="0"/>
      <p:bldP spid="19" grpId="0"/>
      <p:bldP spid="20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7412" name="TextBox 6"/>
          <p:cNvSpPr txBox="1">
            <a:spLocks noChangeArrowheads="1"/>
          </p:cNvSpPr>
          <p:nvPr/>
        </p:nvSpPr>
        <p:spPr bwMode="auto">
          <a:xfrm>
            <a:off x="1905000" y="152400"/>
            <a:ext cx="55626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en-US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BÀI 8: KHOAN DUNG</a:t>
            </a:r>
          </a:p>
        </p:txBody>
      </p:sp>
      <p:sp>
        <p:nvSpPr>
          <p:cNvPr id="2" name="Rectangle 1"/>
          <p:cNvSpPr/>
          <p:nvPr/>
        </p:nvSpPr>
        <p:spPr>
          <a:xfrm>
            <a:off x="304800" y="1066800"/>
            <a:ext cx="3581400" cy="5562600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5181600" y="1027113"/>
            <a:ext cx="3581400" cy="5602287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" name="Right Arrow 2"/>
          <p:cNvSpPr/>
          <p:nvPr/>
        </p:nvSpPr>
        <p:spPr>
          <a:xfrm>
            <a:off x="4038600" y="3200400"/>
            <a:ext cx="990600" cy="762000"/>
          </a:xfrm>
          <a:prstGeom prst="rightArrow">
            <a:avLst/>
          </a:prstGeom>
          <a:blipFill>
            <a:blip r:embed="rId4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576263" y="1371600"/>
            <a:ext cx="304800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en-US" sz="2400" b="1">
                <a:latin typeface="Times New Roman" pitchFamily="18" charset="0"/>
                <a:cs typeface="Times New Roman" pitchFamily="18" charset="0"/>
              </a:rPr>
              <a:t>Một số mâu thuẫn hằng ngày</a:t>
            </a:r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5448300" y="1214438"/>
            <a:ext cx="30480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en-US" sz="2400" b="1">
                <a:latin typeface="Times New Roman" pitchFamily="18" charset="0"/>
                <a:cs typeface="Times New Roman" pitchFamily="18" charset="0"/>
              </a:rPr>
              <a:t>Một số cách ứng xử</a:t>
            </a:r>
          </a:p>
        </p:txBody>
      </p:sp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685800" y="2590800"/>
            <a:ext cx="2938463" cy="3108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just" eaLnBrk="1" hangingPunct="1"/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Nói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xấu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nhau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Nhìn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thiếu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thiện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chí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Lời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nói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thiếu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tôn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trọng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Hành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thô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tục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5334000" y="1768475"/>
            <a:ext cx="3429000" cy="4708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- 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Yên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lặng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bỏ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→ </a:t>
            </a:r>
            <a:r>
              <a:rPr lang="en-US" sz="20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thụ</a:t>
            </a:r>
            <a:r>
              <a:rPr lang="en-US" sz="20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20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0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mâu</a:t>
            </a:r>
            <a:r>
              <a:rPr lang="en-US" sz="20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thuẫn</a:t>
            </a:r>
            <a:r>
              <a:rPr lang="en-US" sz="20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0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0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giải</a:t>
            </a:r>
            <a:r>
              <a:rPr lang="en-US" sz="20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quyết</a:t>
            </a:r>
            <a:r>
              <a:rPr lang="en-US" sz="20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dứt</a:t>
            </a:r>
            <a:r>
              <a:rPr lang="en-US" sz="20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điểm</a:t>
            </a:r>
            <a:r>
              <a:rPr lang="en-US" sz="20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eaLnBrk="1" hangingPunct="1"/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- 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Khiêu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khích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trả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đũa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đánh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phổ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biến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) → </a:t>
            </a:r>
            <a:r>
              <a:rPr lang="en-US" sz="20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hậu</a:t>
            </a:r>
            <a:r>
              <a:rPr lang="en-US" sz="20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sz="20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0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hay.</a:t>
            </a:r>
          </a:p>
          <a:p>
            <a:pPr eaLnBrk="1" hangingPunct="1"/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Khẳng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định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mình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bao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dung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khác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:  </a:t>
            </a:r>
            <a:r>
              <a:rPr lang="en-US" sz="20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“</a:t>
            </a:r>
            <a:r>
              <a:rPr lang="en-US" sz="20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Tôi</a:t>
            </a:r>
            <a:r>
              <a:rPr lang="en-US" sz="20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0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thích</a:t>
            </a:r>
            <a:r>
              <a:rPr lang="en-US" sz="20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20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20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đùa</a:t>
            </a:r>
            <a:r>
              <a:rPr lang="en-US" sz="20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sz="20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vậy</a:t>
            </a:r>
            <a:r>
              <a:rPr lang="en-US" sz="20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” </a:t>
            </a:r>
            <a:r>
              <a:rPr lang="en-US" sz="20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hoặc</a:t>
            </a:r>
            <a:r>
              <a:rPr lang="en-US" sz="20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vi-VN" sz="20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“Tôi cảm thấy bạn đã sai, chúng ta cần cùng nhau nhìn nhận lại vấn đề” hoặc</a:t>
            </a:r>
            <a:r>
              <a:rPr lang="en-US" sz="20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vi-VN" sz="20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ngăn cản, tìm hiểu nguyên nhân để giải thích</a:t>
            </a:r>
            <a:r>
              <a:rPr lang="en-US" sz="20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,</a:t>
            </a:r>
            <a:r>
              <a:rPr lang="vi-VN" sz="20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góp ý</a:t>
            </a:r>
            <a:r>
              <a:rPr lang="en-US" sz="20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,</a:t>
            </a:r>
            <a:r>
              <a:rPr lang="vi-VN" sz="20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giải quyết bằng đàm phán, giảng hòa.</a:t>
            </a:r>
            <a:endParaRPr lang="en-US" sz="20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142653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9" grpId="0"/>
      <p:bldP spid="10" grpId="0"/>
      <p:bldP spid="11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25" name="TextBox 21"/>
          <p:cNvSpPr txBox="1">
            <a:spLocks noChangeArrowheads="1"/>
          </p:cNvSpPr>
          <p:nvPr/>
        </p:nvSpPr>
        <p:spPr bwMode="auto">
          <a:xfrm>
            <a:off x="-28575" y="24825"/>
            <a:ext cx="38862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3200" b="1" u="sng" dirty="0" err="1">
                <a:latin typeface="Times New Roman" pitchFamily="18" charset="0"/>
                <a:cs typeface="Times New Roman" pitchFamily="18" charset="0"/>
              </a:rPr>
              <a:t>d.Cách</a:t>
            </a:r>
            <a:r>
              <a:rPr lang="en-US" altLang="en-US" sz="3200" b="1" u="sng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u="sng" dirty="0" err="1">
                <a:latin typeface="Times New Roman" pitchFamily="18" charset="0"/>
                <a:cs typeface="Times New Roman" pitchFamily="18" charset="0"/>
              </a:rPr>
              <a:t>rèn</a:t>
            </a:r>
            <a:r>
              <a:rPr lang="en-US" altLang="en-US" sz="3200" b="1" u="sng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u="sng" dirty="0" err="1">
                <a:latin typeface="Times New Roman" pitchFamily="18" charset="0"/>
                <a:cs typeface="Times New Roman" pitchFamily="18" charset="0"/>
              </a:rPr>
              <a:t>luyện</a:t>
            </a:r>
            <a:r>
              <a:rPr lang="en-US" altLang="en-US" sz="3200" b="1" u="sng" dirty="0"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  <p:sp>
        <p:nvSpPr>
          <p:cNvPr id="23" name="TextBox 22"/>
          <p:cNvSpPr txBox="1">
            <a:spLocks noChangeArrowheads="1"/>
          </p:cNvSpPr>
          <p:nvPr/>
        </p:nvSpPr>
        <p:spPr bwMode="auto">
          <a:xfrm>
            <a:off x="-28575" y="914400"/>
            <a:ext cx="8763000" cy="40318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buFontTx/>
              <a:buChar char="-"/>
            </a:pPr>
            <a:r>
              <a:rPr lang="en-US" alt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 err="1">
                <a:latin typeface="Times New Roman" pitchFamily="18" charset="0"/>
                <a:cs typeface="Times New Roman" pitchFamily="18" charset="0"/>
              </a:rPr>
              <a:t>Sống</a:t>
            </a:r>
            <a:r>
              <a:rPr lang="en-US" alt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 err="1">
                <a:latin typeface="Times New Roman" pitchFamily="18" charset="0"/>
                <a:cs typeface="Times New Roman" pitchFamily="18" charset="0"/>
              </a:rPr>
              <a:t>cởi</a:t>
            </a:r>
            <a:r>
              <a:rPr lang="en-US" alt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 err="1">
                <a:latin typeface="Times New Roman" pitchFamily="18" charset="0"/>
                <a:cs typeface="Times New Roman" pitchFamily="18" charset="0"/>
              </a:rPr>
              <a:t>mở</a:t>
            </a:r>
            <a:r>
              <a:rPr lang="en-US" altLang="en-US" sz="32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altLang="en-US" sz="3200" dirty="0" err="1">
                <a:latin typeface="Times New Roman" pitchFamily="18" charset="0"/>
                <a:cs typeface="Times New Roman" pitchFamily="18" charset="0"/>
              </a:rPr>
              <a:t>gần</a:t>
            </a:r>
            <a:r>
              <a:rPr lang="en-US" alt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 err="1">
                <a:latin typeface="Times New Roman" pitchFamily="18" charset="0"/>
                <a:cs typeface="Times New Roman" pitchFamily="18" charset="0"/>
              </a:rPr>
              <a:t>gũi</a:t>
            </a:r>
            <a:r>
              <a:rPr lang="en-US" altLang="en-US" sz="32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altLang="en-US" sz="3200" dirty="0" err="1">
                <a:latin typeface="Times New Roman" pitchFamily="18" charset="0"/>
                <a:cs typeface="Times New Roman" pitchFamily="18" charset="0"/>
              </a:rPr>
              <a:t>tôn</a:t>
            </a:r>
            <a:r>
              <a:rPr lang="en-US" alt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 err="1">
                <a:latin typeface="Times New Roman" pitchFamily="18" charset="0"/>
                <a:cs typeface="Times New Roman" pitchFamily="18" charset="0"/>
              </a:rPr>
              <a:t>trọng</a:t>
            </a:r>
            <a:r>
              <a:rPr lang="en-US" alt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 err="1">
                <a:latin typeface="Times New Roman" pitchFamily="18" charset="0"/>
                <a:cs typeface="Times New Roman" pitchFamily="18" charset="0"/>
              </a:rPr>
              <a:t>mọi</a:t>
            </a:r>
            <a:r>
              <a:rPr lang="en-US" alt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 err="1">
                <a:latin typeface="Times New Roman" pitchFamily="18" charset="0"/>
                <a:cs typeface="Times New Roman" pitchFamily="18" charset="0"/>
              </a:rPr>
              <a:t>người</a:t>
            </a:r>
            <a:endParaRPr lang="en-US" altLang="en-US" sz="3200" dirty="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buFontTx/>
              <a:buChar char="-"/>
            </a:pPr>
            <a:r>
              <a:rPr lang="en-US" alt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 err="1">
                <a:latin typeface="Times New Roman" pitchFamily="18" charset="0"/>
                <a:cs typeface="Times New Roman" pitchFamily="18" charset="0"/>
              </a:rPr>
              <a:t>Cư</a:t>
            </a:r>
            <a:r>
              <a:rPr lang="en-US" alt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 err="1">
                <a:latin typeface="Times New Roman" pitchFamily="18" charset="0"/>
                <a:cs typeface="Times New Roman" pitchFamily="18" charset="0"/>
              </a:rPr>
              <a:t>xử</a:t>
            </a:r>
            <a:r>
              <a:rPr lang="en-US" alt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 err="1">
                <a:latin typeface="Times New Roman" pitchFamily="18" charset="0"/>
                <a:cs typeface="Times New Roman" pitchFamily="18" charset="0"/>
              </a:rPr>
              <a:t>chân</a:t>
            </a:r>
            <a:r>
              <a:rPr lang="en-US" alt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 err="1"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altLang="en-US" sz="32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altLang="en-US" sz="3200" dirty="0" err="1">
                <a:latin typeface="Times New Roman" pitchFamily="18" charset="0"/>
                <a:cs typeface="Times New Roman" pitchFamily="18" charset="0"/>
              </a:rPr>
              <a:t>rộng</a:t>
            </a:r>
            <a:r>
              <a:rPr lang="en-US" alt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 err="1">
                <a:latin typeface="Times New Roman" pitchFamily="18" charset="0"/>
                <a:cs typeface="Times New Roman" pitchFamily="18" charset="0"/>
              </a:rPr>
              <a:t>lượng</a:t>
            </a:r>
            <a:endParaRPr lang="en-US" altLang="en-US" sz="3200" dirty="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buFontTx/>
              <a:buChar char="-"/>
            </a:pPr>
            <a:r>
              <a:rPr lang="en-US" alt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 err="1"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alt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 err="1">
                <a:latin typeface="Times New Roman" pitchFamily="18" charset="0"/>
                <a:cs typeface="Times New Roman" pitchFamily="18" charset="0"/>
              </a:rPr>
              <a:t>thông</a:t>
            </a:r>
            <a:r>
              <a:rPr lang="en-US" alt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 err="1">
                <a:latin typeface="Times New Roman" pitchFamily="18" charset="0"/>
                <a:cs typeface="Times New Roman" pitchFamily="18" charset="0"/>
              </a:rPr>
              <a:t>cảm</a:t>
            </a:r>
            <a:r>
              <a:rPr lang="en-US" altLang="en-US" sz="32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altLang="en-US" sz="3200" dirty="0" err="1"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alt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 err="1">
                <a:latin typeface="Times New Roman" pitchFamily="18" charset="0"/>
                <a:cs typeface="Times New Roman" pitchFamily="18" charset="0"/>
              </a:rPr>
              <a:t>tha</a:t>
            </a:r>
            <a:r>
              <a:rPr lang="en-US" alt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 err="1">
                <a:latin typeface="Times New Roman" pitchFamily="18" charset="0"/>
                <a:cs typeface="Times New Roman" pitchFamily="18" charset="0"/>
              </a:rPr>
              <a:t>thứ</a:t>
            </a:r>
            <a:r>
              <a:rPr lang="en-US" altLang="en-US" sz="32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altLang="en-US" sz="3200" dirty="0" err="1"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alt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 err="1">
                <a:latin typeface="Times New Roman" pitchFamily="18" charset="0"/>
                <a:cs typeface="Times New Roman" pitchFamily="18" charset="0"/>
              </a:rPr>
              <a:t>tự</a:t>
            </a:r>
            <a:r>
              <a:rPr lang="en-US" alt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 err="1">
                <a:latin typeface="Times New Roman" pitchFamily="18" charset="0"/>
                <a:cs typeface="Times New Roman" pitchFamily="18" charset="0"/>
              </a:rPr>
              <a:t>kiềm</a:t>
            </a:r>
            <a:r>
              <a:rPr lang="en-US" alt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 err="1">
                <a:latin typeface="Times New Roman" pitchFamily="18" charset="0"/>
                <a:cs typeface="Times New Roman" pitchFamily="18" charset="0"/>
              </a:rPr>
              <a:t>chế</a:t>
            </a:r>
            <a:r>
              <a:rPr lang="en-US" alt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 err="1">
                <a:latin typeface="Times New Roman" pitchFamily="18" charset="0"/>
                <a:cs typeface="Times New Roman" pitchFamily="18" charset="0"/>
              </a:rPr>
              <a:t>bản</a:t>
            </a:r>
            <a:r>
              <a:rPr lang="en-US" alt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 err="1">
                <a:latin typeface="Times New Roman" pitchFamily="18" charset="0"/>
                <a:cs typeface="Times New Roman" pitchFamily="18" charset="0"/>
              </a:rPr>
              <a:t>thân</a:t>
            </a:r>
            <a:r>
              <a:rPr lang="en-US" altLang="en-US" sz="32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eaLnBrk="1" hangingPunct="1">
              <a:buFontTx/>
              <a:buChar char="-"/>
            </a:pPr>
            <a:r>
              <a:rPr lang="en-US" alt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 err="1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alt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 err="1">
                <a:latin typeface="Times New Roman" pitchFamily="18" charset="0"/>
                <a:cs typeface="Times New Roman" pitchFamily="18" charset="0"/>
              </a:rPr>
              <a:t>đối</a:t>
            </a:r>
            <a:r>
              <a:rPr lang="en-US" alt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 err="1">
                <a:latin typeface="Times New Roman" pitchFamily="18" charset="0"/>
                <a:cs typeface="Times New Roman" pitchFamily="18" charset="0"/>
              </a:rPr>
              <a:t>xử</a:t>
            </a:r>
            <a:r>
              <a:rPr lang="en-US" alt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 err="1">
                <a:latin typeface="Times New Roman" pitchFamily="18" charset="0"/>
                <a:cs typeface="Times New Roman" pitchFamily="18" charset="0"/>
              </a:rPr>
              <a:t>thô</a:t>
            </a:r>
            <a:r>
              <a:rPr lang="en-US" alt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 err="1">
                <a:latin typeface="Times New Roman" pitchFamily="18" charset="0"/>
                <a:cs typeface="Times New Roman" pitchFamily="18" charset="0"/>
              </a:rPr>
              <a:t>bạo</a:t>
            </a:r>
            <a:r>
              <a:rPr lang="en-US" altLang="en-US" sz="32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altLang="en-US" sz="3200" dirty="0" err="1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alt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 err="1">
                <a:latin typeface="Times New Roman" pitchFamily="18" charset="0"/>
                <a:cs typeface="Times New Roman" pitchFamily="18" charset="0"/>
              </a:rPr>
              <a:t>chấp</a:t>
            </a:r>
            <a:r>
              <a:rPr lang="en-US" alt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 err="1">
                <a:latin typeface="Times New Roman" pitchFamily="18" charset="0"/>
                <a:cs typeface="Times New Roman" pitchFamily="18" charset="0"/>
              </a:rPr>
              <a:t>nhặt</a:t>
            </a:r>
            <a:r>
              <a:rPr lang="en-US" alt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 err="1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alt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 err="1">
                <a:latin typeface="Times New Roman" pitchFamily="18" charset="0"/>
                <a:cs typeface="Times New Roman" pitchFamily="18" charset="0"/>
              </a:rPr>
              <a:t>hẹp</a:t>
            </a:r>
            <a:r>
              <a:rPr lang="en-US" alt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 err="1">
                <a:latin typeface="Times New Roman" pitchFamily="18" charset="0"/>
                <a:cs typeface="Times New Roman" pitchFamily="18" charset="0"/>
              </a:rPr>
              <a:t>hòi</a:t>
            </a:r>
            <a:r>
              <a:rPr lang="en-US" altLang="en-US" sz="32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eaLnBrk="1" hangingPunct="1">
              <a:buFontTx/>
              <a:buChar char="-"/>
            </a:pPr>
            <a:r>
              <a:rPr lang="en-US" alt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 err="1">
                <a:latin typeface="Times New Roman" pitchFamily="18" charset="0"/>
                <a:cs typeface="Times New Roman" pitchFamily="18" charset="0"/>
              </a:rPr>
              <a:t>Nghiêm</a:t>
            </a:r>
            <a:r>
              <a:rPr lang="en-US" alt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 err="1">
                <a:latin typeface="Times New Roman" pitchFamily="18" charset="0"/>
                <a:cs typeface="Times New Roman" pitchFamily="18" charset="0"/>
              </a:rPr>
              <a:t>khắc</a:t>
            </a:r>
            <a:r>
              <a:rPr lang="en-US" alt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 err="1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alt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 err="1">
                <a:latin typeface="Times New Roman" pitchFamily="18" charset="0"/>
                <a:cs typeface="Times New Roman" pitchFamily="18" charset="0"/>
              </a:rPr>
              <a:t>bản</a:t>
            </a:r>
            <a:r>
              <a:rPr lang="en-US" alt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 err="1">
                <a:latin typeface="Times New Roman" pitchFamily="18" charset="0"/>
                <a:cs typeface="Times New Roman" pitchFamily="18" charset="0"/>
              </a:rPr>
              <a:t>thân</a:t>
            </a:r>
            <a:r>
              <a:rPr lang="en-US" altLang="en-US" sz="32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altLang="en-US" sz="3200" dirty="0" err="1">
                <a:latin typeface="Times New Roman" pitchFamily="18" charset="0"/>
                <a:cs typeface="Times New Roman" pitchFamily="18" charset="0"/>
              </a:rPr>
              <a:t>dũng</a:t>
            </a:r>
            <a:r>
              <a:rPr lang="en-US" alt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 err="1">
                <a:latin typeface="Times New Roman" pitchFamily="18" charset="0"/>
                <a:cs typeface="Times New Roman" pitchFamily="18" charset="0"/>
              </a:rPr>
              <a:t>cảm</a:t>
            </a:r>
            <a:r>
              <a:rPr lang="en-US" alt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 err="1">
                <a:latin typeface="Times New Roman" pitchFamily="18" charset="0"/>
                <a:cs typeface="Times New Roman" pitchFamily="18" charset="0"/>
              </a:rPr>
              <a:t>nhận</a:t>
            </a:r>
            <a:r>
              <a:rPr lang="en-US" alt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 err="1">
                <a:latin typeface="Times New Roman" pitchFamily="18" charset="0"/>
                <a:cs typeface="Times New Roman" pitchFamily="18" charset="0"/>
              </a:rPr>
              <a:t>lỗi</a:t>
            </a:r>
            <a:r>
              <a:rPr lang="en-US" altLang="en-US" sz="32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altLang="en-US" sz="3200" dirty="0" err="1">
                <a:latin typeface="Times New Roman" pitchFamily="18" charset="0"/>
                <a:cs typeface="Times New Roman" pitchFamily="18" charset="0"/>
              </a:rPr>
              <a:t>sửa</a:t>
            </a:r>
            <a:r>
              <a:rPr lang="en-US" alt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 err="1">
                <a:latin typeface="Times New Roman" pitchFamily="18" charset="0"/>
                <a:cs typeface="Times New Roman" pitchFamily="18" charset="0"/>
              </a:rPr>
              <a:t>lỗi</a:t>
            </a:r>
            <a:r>
              <a:rPr lang="en-US" altLang="en-US" sz="3200" dirty="0">
                <a:latin typeface="Times New Roman" pitchFamily="18" charset="0"/>
                <a:cs typeface="Times New Roman" pitchFamily="18" charset="0"/>
              </a:rPr>
              <a:t>; </a:t>
            </a:r>
            <a:r>
              <a:rPr lang="en-US" altLang="en-US" sz="3200" dirty="0" err="1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alt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 err="1"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alt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 err="1"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alt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 err="1">
                <a:latin typeface="Times New Roman" pitchFamily="18" charset="0"/>
                <a:cs typeface="Times New Roman" pitchFamily="18" charset="0"/>
              </a:rPr>
              <a:t>đổ</a:t>
            </a:r>
            <a:r>
              <a:rPr lang="en-US" alt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 err="1">
                <a:latin typeface="Times New Roman" pitchFamily="18" charset="0"/>
                <a:cs typeface="Times New Roman" pitchFamily="18" charset="0"/>
              </a:rPr>
              <a:t>lỗi</a:t>
            </a:r>
            <a:r>
              <a:rPr lang="en-US" alt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 err="1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alt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 err="1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alt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 err="1">
                <a:latin typeface="Times New Roman" pitchFamily="18" charset="0"/>
                <a:cs typeface="Times New Roman" pitchFamily="18" charset="0"/>
              </a:rPr>
              <a:t>khác</a:t>
            </a:r>
            <a:endParaRPr lang="en-US" altLang="en-US" sz="32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200884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4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25" grpId="0"/>
      <p:bldP spid="2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52400" y="1447800"/>
            <a:ext cx="8839200" cy="5410200"/>
          </a:xfrm>
        </p:spPr>
        <p:txBody>
          <a:bodyPr/>
          <a:lstStyle/>
          <a:p>
            <a:pPr marL="609600" indent="-609600" algn="just">
              <a:buClr>
                <a:srgbClr val="FFCC00"/>
              </a:buClr>
            </a:pPr>
            <a:r>
              <a:rPr lang="en-US" b="1">
                <a:solidFill>
                  <a:srgbClr val="FFCC00"/>
                </a:solidFill>
                <a:latin typeface="VNI-Helve-Condense" pitchFamily="2" charset="0"/>
              </a:rPr>
              <a:t>	</a:t>
            </a:r>
          </a:p>
        </p:txBody>
      </p:sp>
      <p:pic>
        <p:nvPicPr>
          <p:cNvPr id="5734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1018520"/>
            <a:ext cx="7239000" cy="45440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7351" name="Text Box 7"/>
          <p:cNvSpPr txBox="1">
            <a:spLocks noChangeArrowheads="1"/>
          </p:cNvSpPr>
          <p:nvPr/>
        </p:nvSpPr>
        <p:spPr bwMode="auto">
          <a:xfrm>
            <a:off x="1143000" y="457200"/>
            <a:ext cx="70104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2800" dirty="0" err="1">
                <a:cs typeface="Times New Roman" pitchFamily="18" charset="0"/>
              </a:rPr>
              <a:t>Hình</a:t>
            </a:r>
            <a:r>
              <a:rPr lang="en-US" sz="2800" dirty="0">
                <a:cs typeface="Times New Roman" pitchFamily="18" charset="0"/>
              </a:rPr>
              <a:t> </a:t>
            </a:r>
            <a:r>
              <a:rPr lang="en-US" sz="2800" dirty="0" err="1">
                <a:cs typeface="Times New Roman" pitchFamily="18" charset="0"/>
              </a:rPr>
              <a:t>ảnh</a:t>
            </a:r>
            <a:r>
              <a:rPr lang="en-US" sz="2800" dirty="0">
                <a:cs typeface="Times New Roman" pitchFamily="18" charset="0"/>
              </a:rPr>
              <a:t> </a:t>
            </a:r>
            <a:r>
              <a:rPr lang="en-US" sz="2800" dirty="0" err="1">
                <a:cs typeface="Times New Roman" pitchFamily="18" charset="0"/>
              </a:rPr>
              <a:t>dưới</a:t>
            </a:r>
            <a:r>
              <a:rPr lang="en-US" sz="2800" dirty="0">
                <a:cs typeface="Times New Roman" pitchFamily="18" charset="0"/>
              </a:rPr>
              <a:t> </a:t>
            </a:r>
            <a:r>
              <a:rPr lang="en-US" sz="2800" dirty="0" err="1">
                <a:cs typeface="Times New Roman" pitchFamily="18" charset="0"/>
              </a:rPr>
              <a:t>đây</a:t>
            </a:r>
            <a:r>
              <a:rPr lang="en-US" sz="2800" dirty="0">
                <a:cs typeface="Times New Roman" pitchFamily="18" charset="0"/>
              </a:rPr>
              <a:t> </a:t>
            </a:r>
            <a:r>
              <a:rPr lang="en-US" sz="2800" dirty="0" err="1">
                <a:cs typeface="Times New Roman" pitchFamily="18" charset="0"/>
              </a:rPr>
              <a:t>thể</a:t>
            </a:r>
            <a:r>
              <a:rPr lang="en-US" sz="2800" dirty="0">
                <a:cs typeface="Times New Roman" pitchFamily="18" charset="0"/>
              </a:rPr>
              <a:t> </a:t>
            </a:r>
            <a:r>
              <a:rPr lang="en-US" sz="2800" dirty="0" err="1">
                <a:cs typeface="Times New Roman" pitchFamily="18" charset="0"/>
              </a:rPr>
              <a:t>hiện</a:t>
            </a:r>
            <a:r>
              <a:rPr lang="en-US" sz="2800" dirty="0">
                <a:cs typeface="Times New Roman" pitchFamily="18" charset="0"/>
              </a:rPr>
              <a:t> </a:t>
            </a:r>
            <a:r>
              <a:rPr lang="en-US" sz="2800" dirty="0" err="1">
                <a:cs typeface="Times New Roman" pitchFamily="18" charset="0"/>
              </a:rPr>
              <a:t>câu</a:t>
            </a:r>
            <a:r>
              <a:rPr lang="en-US" sz="2800" dirty="0">
                <a:cs typeface="Times New Roman" pitchFamily="18" charset="0"/>
              </a:rPr>
              <a:t> </a:t>
            </a:r>
            <a:r>
              <a:rPr lang="en-US" sz="2800" dirty="0" err="1">
                <a:cs typeface="Times New Roman" pitchFamily="18" charset="0"/>
              </a:rPr>
              <a:t>tục</a:t>
            </a:r>
            <a:r>
              <a:rPr lang="en-US" sz="2800" dirty="0">
                <a:cs typeface="Times New Roman" pitchFamily="18" charset="0"/>
              </a:rPr>
              <a:t> </a:t>
            </a:r>
            <a:r>
              <a:rPr lang="en-US" sz="2800" dirty="0" err="1">
                <a:cs typeface="Times New Roman" pitchFamily="18" charset="0"/>
              </a:rPr>
              <a:t>ngữ</a:t>
            </a:r>
            <a:r>
              <a:rPr lang="en-US" sz="2800" dirty="0">
                <a:cs typeface="Times New Roman" pitchFamily="18" charset="0"/>
              </a:rPr>
              <a:t> </a:t>
            </a:r>
            <a:r>
              <a:rPr lang="en-US" sz="2800" dirty="0" err="1">
                <a:cs typeface="Times New Roman" pitchFamily="18" charset="0"/>
              </a:rPr>
              <a:t>gì</a:t>
            </a:r>
            <a:r>
              <a:rPr lang="en-US" sz="2800" dirty="0">
                <a:cs typeface="Times New Roman" pitchFamily="18" charset="0"/>
              </a:rPr>
              <a:t>?</a:t>
            </a:r>
          </a:p>
        </p:txBody>
      </p:sp>
      <p:sp>
        <p:nvSpPr>
          <p:cNvPr id="5" name="Text Box 7"/>
          <p:cNvSpPr txBox="1">
            <a:spLocks noChangeArrowheads="1"/>
          </p:cNvSpPr>
          <p:nvPr/>
        </p:nvSpPr>
        <p:spPr bwMode="auto">
          <a:xfrm>
            <a:off x="685800" y="5638800"/>
            <a:ext cx="769620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dirty="0" err="1">
                <a:cs typeface="Times New Roman" pitchFamily="18" charset="0"/>
              </a:rPr>
              <a:t>Đánh</a:t>
            </a:r>
            <a:r>
              <a:rPr lang="en-US" dirty="0">
                <a:cs typeface="Times New Roman" pitchFamily="18" charset="0"/>
              </a:rPr>
              <a:t> </a:t>
            </a:r>
            <a:r>
              <a:rPr lang="en-US" dirty="0" err="1">
                <a:cs typeface="Times New Roman" pitchFamily="18" charset="0"/>
              </a:rPr>
              <a:t>kẻ</a:t>
            </a:r>
            <a:r>
              <a:rPr lang="en-US" dirty="0">
                <a:cs typeface="Times New Roman" pitchFamily="18" charset="0"/>
              </a:rPr>
              <a:t> </a:t>
            </a:r>
            <a:r>
              <a:rPr lang="en-US" dirty="0" err="1">
                <a:cs typeface="Times New Roman" pitchFamily="18" charset="0"/>
              </a:rPr>
              <a:t>chạy</a:t>
            </a:r>
            <a:r>
              <a:rPr lang="en-US" dirty="0">
                <a:cs typeface="Times New Roman" pitchFamily="18" charset="0"/>
              </a:rPr>
              <a:t> </a:t>
            </a:r>
            <a:r>
              <a:rPr lang="en-US" dirty="0" err="1">
                <a:cs typeface="Times New Roman" pitchFamily="18" charset="0"/>
              </a:rPr>
              <a:t>đi</a:t>
            </a:r>
            <a:r>
              <a:rPr lang="en-US" dirty="0">
                <a:cs typeface="Times New Roman" pitchFamily="18" charset="0"/>
              </a:rPr>
              <a:t> </a:t>
            </a:r>
            <a:r>
              <a:rPr lang="en-US" dirty="0" err="1">
                <a:cs typeface="Times New Roman" pitchFamily="18" charset="0"/>
              </a:rPr>
              <a:t>không</a:t>
            </a:r>
            <a:r>
              <a:rPr lang="en-US" dirty="0">
                <a:cs typeface="Times New Roman" pitchFamily="18" charset="0"/>
              </a:rPr>
              <a:t> </a:t>
            </a:r>
            <a:r>
              <a:rPr lang="en-US" dirty="0" err="1">
                <a:cs typeface="Times New Roman" pitchFamily="18" charset="0"/>
              </a:rPr>
              <a:t>ai</a:t>
            </a:r>
            <a:r>
              <a:rPr lang="en-US" dirty="0">
                <a:cs typeface="Times New Roman" pitchFamily="18" charset="0"/>
              </a:rPr>
              <a:t> </a:t>
            </a:r>
            <a:r>
              <a:rPr lang="en-US" dirty="0" err="1">
                <a:cs typeface="Times New Roman" pitchFamily="18" charset="0"/>
              </a:rPr>
              <a:t>đánh</a:t>
            </a:r>
            <a:r>
              <a:rPr lang="en-US" dirty="0">
                <a:cs typeface="Times New Roman" pitchFamily="18" charset="0"/>
              </a:rPr>
              <a:t> </a:t>
            </a:r>
            <a:r>
              <a:rPr lang="en-US" dirty="0" err="1">
                <a:cs typeface="Times New Roman" pitchFamily="18" charset="0"/>
              </a:rPr>
              <a:t>người</a:t>
            </a:r>
            <a:r>
              <a:rPr lang="en-US" dirty="0">
                <a:cs typeface="Times New Roman" pitchFamily="18" charset="0"/>
              </a:rPr>
              <a:t> </a:t>
            </a:r>
            <a:r>
              <a:rPr lang="en-US" dirty="0" err="1">
                <a:cs typeface="Times New Roman" pitchFamily="18" charset="0"/>
              </a:rPr>
              <a:t>chạy</a:t>
            </a:r>
            <a:r>
              <a:rPr lang="en-US" dirty="0">
                <a:cs typeface="Times New Roman" pitchFamily="18" charset="0"/>
              </a:rPr>
              <a:t> </a:t>
            </a:r>
            <a:r>
              <a:rPr lang="en-US" dirty="0" err="1">
                <a:cs typeface="Times New Roman" pitchFamily="18" charset="0"/>
              </a:rPr>
              <a:t>lại</a:t>
            </a:r>
            <a:endParaRPr lang="en-US" dirty="0"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05710650"/>
      </p:ext>
    </p:extLst>
  </p:cSld>
  <p:clrMapOvr>
    <a:masterClrMapping/>
  </p:clrMapOvr>
  <p:transition spd="slow">
    <p:spli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73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573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2600"/>
                                        <p:tgtEl>
                                          <p:spTgt spid="573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347" grpId="0" build="p"/>
      <p:bldP spid="57351" grpId="0"/>
      <p:bldP spid="5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extBox 2"/>
          <p:cNvSpPr txBox="1">
            <a:spLocks noChangeArrowheads="1"/>
          </p:cNvSpPr>
          <p:nvPr/>
        </p:nvSpPr>
        <p:spPr bwMode="auto">
          <a:xfrm>
            <a:off x="1219200" y="371475"/>
            <a:ext cx="7391400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THÔNG ĐIỆP CỦA LÒNG KHOAN DUNG</a:t>
            </a:r>
          </a:p>
          <a:p>
            <a:pPr eaLnBrk="1" hangingPunct="1"/>
            <a:endParaRPr lang="en-US" alt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435" name="Rectangle 5"/>
          <p:cNvSpPr>
            <a:spLocks noChangeArrowheads="1"/>
          </p:cNvSpPr>
          <p:nvPr/>
        </p:nvSpPr>
        <p:spPr bwMode="auto">
          <a:xfrm>
            <a:off x="76200" y="1219200"/>
            <a:ext cx="9296400" cy="48320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2800" dirty="0">
                <a:solidFill>
                  <a:srgbClr val="3333CC"/>
                </a:solidFill>
                <a:latin typeface="VNI-Palatin" pitchFamily="2" charset="0"/>
              </a:rPr>
              <a:t>	</a:t>
            </a:r>
            <a:r>
              <a:rPr lang="en-US" altLang="en-US" sz="2800" dirty="0" err="1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Khoan</a:t>
            </a:r>
            <a:r>
              <a:rPr lang="en-US" altLang="en-US" sz="2800" dirty="0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dung </a:t>
            </a:r>
            <a:r>
              <a:rPr lang="en-US" altLang="en-US" sz="2800" dirty="0" err="1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đâu</a:t>
            </a:r>
            <a:r>
              <a:rPr lang="en-US" altLang="en-US" sz="2800" dirty="0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altLang="en-US" sz="2800" dirty="0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sz="2800" dirty="0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</a:t>
            </a:r>
            <a:r>
              <a:rPr lang="en-US" altLang="en-US" sz="2800" dirty="0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altLang="en-US" sz="2800" dirty="0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altLang="en-US" sz="2800" dirty="0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altLang="en-US" sz="2800" dirty="0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altLang="en-US" sz="2800" dirty="0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sz="2800" dirty="0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quá</a:t>
            </a:r>
            <a:r>
              <a:rPr lang="en-US" altLang="en-US" sz="2800" dirty="0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lớn</a:t>
            </a:r>
            <a:r>
              <a:rPr lang="en-US" altLang="en-US" sz="2800" dirty="0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800" dirty="0" err="1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altLang="en-US" sz="2800" dirty="0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altLang="en-US" sz="2800" dirty="0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altLang="en-US" sz="2800" dirty="0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đơn</a:t>
            </a:r>
            <a:r>
              <a:rPr lang="en-US" altLang="en-US" sz="2800" dirty="0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giản</a:t>
            </a:r>
            <a:r>
              <a:rPr lang="en-US" altLang="en-US" sz="2800" dirty="0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altLang="en-US" sz="2800" dirty="0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altLang="en-US" sz="2800" dirty="0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gái</a:t>
            </a:r>
            <a:r>
              <a:rPr lang="en-US" altLang="en-US" sz="2800" dirty="0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altLang="en-US" sz="2800" dirty="0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hỏng</a:t>
            </a:r>
            <a:r>
              <a:rPr lang="en-US" altLang="en-US" sz="2800" dirty="0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món</a:t>
            </a:r>
            <a:r>
              <a:rPr lang="en-US" altLang="en-US" sz="2800" dirty="0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altLang="en-US" sz="2800" dirty="0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altLang="en-US" sz="2800" dirty="0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</a:t>
            </a:r>
            <a:r>
              <a:rPr lang="en-US" altLang="en-US" sz="2800" dirty="0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altLang="en-US" sz="2800" dirty="0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altLang="en-US" sz="2800" dirty="0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thích</a:t>
            </a:r>
            <a:r>
              <a:rPr lang="en-US" altLang="en-US" sz="2800" dirty="0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hay  </a:t>
            </a:r>
            <a:r>
              <a:rPr lang="en-US" altLang="en-US" sz="2800" dirty="0" err="1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anh</a:t>
            </a:r>
            <a:r>
              <a:rPr lang="en-US" altLang="en-US" sz="2800" dirty="0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trai</a:t>
            </a:r>
            <a:r>
              <a:rPr lang="en-US" altLang="en-US" sz="2800" dirty="0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trót</a:t>
            </a:r>
            <a:r>
              <a:rPr lang="en-US" altLang="en-US" sz="2800" dirty="0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altLang="en-US" sz="2800" dirty="0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bẩn</a:t>
            </a:r>
            <a:r>
              <a:rPr lang="en-US" altLang="en-US" sz="2800" dirty="0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chiếc</a:t>
            </a:r>
            <a:r>
              <a:rPr lang="en-US" altLang="en-US" sz="2800" dirty="0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váy</a:t>
            </a:r>
            <a:r>
              <a:rPr lang="en-US" altLang="en-US" sz="2800" dirty="0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đẹp</a:t>
            </a:r>
            <a:r>
              <a:rPr lang="en-US" altLang="en-US" sz="2800" dirty="0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altLang="en-US" sz="2800" dirty="0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2800" dirty="0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altLang="en-US" sz="2800" dirty="0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altLang="en-US" sz="2800" dirty="0" err="1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Khoan</a:t>
            </a:r>
            <a:r>
              <a:rPr lang="en-US" altLang="en-US" sz="2800" dirty="0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dung </a:t>
            </a:r>
            <a:r>
              <a:rPr lang="en-US" altLang="en-US" sz="2800" dirty="0" err="1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altLang="en-US" sz="2800" dirty="0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altLang="en-US" sz="2800" dirty="0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cầu</a:t>
            </a:r>
            <a:r>
              <a:rPr lang="en-US" altLang="en-US" sz="2800" dirty="0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altLang="en-US" sz="2800" dirty="0" err="1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altLang="en-US" sz="2800" dirty="0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en-US" altLang="en-US" sz="2800" dirty="0" err="1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altLang="en-US" sz="2800" dirty="0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bỏ</a:t>
            </a:r>
            <a:r>
              <a:rPr lang="en-US" altLang="en-US" sz="2800" dirty="0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qua </a:t>
            </a:r>
            <a:r>
              <a:rPr lang="en-US" altLang="en-US" sz="2800" dirty="0" err="1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ngay</a:t>
            </a:r>
            <a:r>
              <a:rPr lang="en-US" altLang="en-US" sz="2800" dirty="0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lập</a:t>
            </a:r>
            <a:r>
              <a:rPr lang="en-US" altLang="en-US" sz="2800" dirty="0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tức</a:t>
            </a:r>
            <a:r>
              <a:rPr lang="en-US" altLang="en-US" sz="2800" dirty="0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</a:t>
            </a:r>
            <a:r>
              <a:rPr lang="en-US" altLang="en-US" sz="2800" dirty="0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sz="2800" dirty="0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altLang="en-US" sz="2800" dirty="0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2800" dirty="0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altLang="en-US" sz="2800" dirty="0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bỏ</a:t>
            </a:r>
            <a:r>
              <a:rPr lang="en-US" altLang="en-US" sz="2800" dirty="0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qua, </a:t>
            </a:r>
            <a:r>
              <a:rPr lang="en-US" altLang="en-US" sz="2800" dirty="0" err="1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</a:t>
            </a:r>
            <a:r>
              <a:rPr lang="en-US" altLang="en-US" sz="2800" dirty="0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altLang="en-US" sz="2800" dirty="0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altLang="en-US" sz="2800" dirty="0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altLang="en-US" sz="2800" dirty="0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gây</a:t>
            </a:r>
            <a:r>
              <a:rPr lang="en-US" altLang="en-US" sz="2800" dirty="0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altLang="en-US" sz="2800" dirty="0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lỗi</a:t>
            </a:r>
            <a:r>
              <a:rPr lang="en-US" altLang="en-US" sz="2800" dirty="0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lầm</a:t>
            </a:r>
            <a:r>
              <a:rPr lang="en-US" altLang="en-US" sz="2800" dirty="0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altLang="en-US" sz="2800" dirty="0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altLang="en-US" sz="2800" dirty="0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altLang="en-US" sz="2800" dirty="0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altLang="en-US" sz="2800" dirty="0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thanh</a:t>
            </a:r>
            <a:r>
              <a:rPr lang="en-US" altLang="en-US" sz="2800" dirty="0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thản</a:t>
            </a:r>
            <a:r>
              <a:rPr lang="en-US" altLang="en-US" sz="2800" dirty="0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800" dirty="0" err="1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nhẹ</a:t>
            </a:r>
            <a:r>
              <a:rPr lang="en-US" altLang="en-US" sz="2800" dirty="0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nhàng</a:t>
            </a:r>
            <a:r>
              <a:rPr lang="en-US" altLang="en-US" sz="2800" dirty="0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800" dirty="0" err="1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cũng</a:t>
            </a:r>
            <a:r>
              <a:rPr lang="en-US" altLang="en-US" sz="2800" dirty="0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altLang="en-US" sz="2800" dirty="0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altLang="en-US" sz="2800" dirty="0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altLang="en-US" sz="2800" dirty="0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altLang="en-US" sz="2800" dirty="0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altLang="en-US" sz="2800" dirty="0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US" altLang="en-US" sz="2800" dirty="0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thấy</a:t>
            </a:r>
            <a:r>
              <a:rPr lang="en-US" altLang="en-US" sz="2800" dirty="0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áy</a:t>
            </a:r>
            <a:r>
              <a:rPr lang="en-US" altLang="en-US" sz="2800" dirty="0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náy</a:t>
            </a:r>
            <a:r>
              <a:rPr lang="en-US" altLang="en-US" sz="2800" dirty="0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altLang="en-US" sz="2800" dirty="0" err="1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altLang="en-US" sz="2800" dirty="0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altLang="en-US" sz="2800" dirty="0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2800" dirty="0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đức</a:t>
            </a:r>
            <a:r>
              <a:rPr lang="en-US" altLang="en-US" sz="2800" dirty="0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altLang="en-US" sz="2800" dirty="0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này</a:t>
            </a:r>
            <a:r>
              <a:rPr lang="en-US" altLang="en-US" sz="2800" dirty="0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luôn</a:t>
            </a:r>
            <a:r>
              <a:rPr lang="en-US" altLang="en-US" sz="2800" dirty="0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2800" dirty="0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cuộc</a:t>
            </a:r>
            <a:r>
              <a:rPr lang="en-US" altLang="en-US" sz="2800" dirty="0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sống</a:t>
            </a:r>
            <a:r>
              <a:rPr lang="en-US" altLang="en-US" sz="2800" dirty="0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thanh</a:t>
            </a:r>
            <a:r>
              <a:rPr lang="en-US" altLang="en-US" sz="2800" dirty="0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thản</a:t>
            </a:r>
            <a:r>
              <a:rPr lang="en-US" altLang="en-US" sz="2800" dirty="0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800" dirty="0" err="1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nhẹ</a:t>
            </a:r>
            <a:r>
              <a:rPr lang="en-US" altLang="en-US" sz="2800" dirty="0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nhàng</a:t>
            </a:r>
            <a:r>
              <a:rPr lang="en-US" altLang="en-US" sz="2800" dirty="0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altLang="en-US" sz="2800" dirty="0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altLang="en-US" sz="2800" dirty="0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altLang="en-US" sz="2800" dirty="0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</a:t>
            </a:r>
            <a:r>
              <a:rPr lang="en-US" altLang="en-US" sz="2800" dirty="0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</a:t>
            </a:r>
            <a:r>
              <a:rPr lang="en-US" altLang="en-US" sz="2800" dirty="0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đối</a:t>
            </a:r>
            <a:r>
              <a:rPr lang="en-US" altLang="en-US" sz="2800" dirty="0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xử</a:t>
            </a:r>
            <a:r>
              <a:rPr lang="en-US" altLang="en-US" sz="2800" dirty="0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altLang="en-US" sz="2800" dirty="0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altLang="en-US" sz="2800" dirty="0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altLang="en-US" sz="2800" dirty="0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vậy</a:t>
            </a:r>
            <a:r>
              <a:rPr lang="en-US" altLang="en-US" sz="2800" dirty="0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Con </a:t>
            </a:r>
            <a:r>
              <a:rPr lang="en-US" altLang="en-US" sz="2800" dirty="0" err="1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altLang="en-US" sz="2800" dirty="0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altLang="en-US" sz="2800" dirty="0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2800" dirty="0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lòng</a:t>
            </a:r>
            <a:r>
              <a:rPr lang="en-US" altLang="en-US" sz="2800" dirty="0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khoan</a:t>
            </a:r>
            <a:r>
              <a:rPr lang="en-US" altLang="en-US" sz="2800" dirty="0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dung </a:t>
            </a:r>
            <a:r>
              <a:rPr lang="en-US" altLang="en-US" sz="2800" dirty="0" err="1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altLang="en-US" sz="2800" dirty="0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</a:t>
            </a:r>
            <a:r>
              <a:rPr lang="en-US" altLang="en-US" sz="2800" dirty="0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altLang="en-US" sz="2800" dirty="0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altLang="en-US" sz="2800" dirty="0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altLang="en-US" sz="2800" dirty="0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800" dirty="0" err="1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altLang="en-US" sz="2800" dirty="0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sống</a:t>
            </a:r>
            <a:r>
              <a:rPr lang="en-US" altLang="en-US" sz="2800" dirty="0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tốt</a:t>
            </a:r>
            <a:r>
              <a:rPr lang="en-US" altLang="en-US" sz="2800" dirty="0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r>
              <a:rPr lang="en-US" altLang="en-US" sz="2800" dirty="0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800" dirty="0" err="1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đẹp</a:t>
            </a:r>
            <a:r>
              <a:rPr lang="en-US" altLang="en-US" sz="2800" dirty="0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r>
              <a:rPr lang="en-US" altLang="en-US" sz="2800" dirty="0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eaLnBrk="1" hangingPunct="1"/>
            <a:endParaRPr lang="en-US" altLang="en-US" sz="2800" dirty="0">
              <a:solidFill>
                <a:srgbClr val="3333CC"/>
              </a:solidFill>
              <a:latin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946350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8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8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234" name="Rectangle 2"/>
          <p:cNvSpPr>
            <a:spLocks noGrp="1" noChangeArrowheads="1"/>
          </p:cNvSpPr>
          <p:nvPr>
            <p:ph idx="1"/>
          </p:nvPr>
        </p:nvSpPr>
        <p:spPr>
          <a:xfrm>
            <a:off x="304800" y="838200"/>
            <a:ext cx="8534400" cy="5830887"/>
          </a:xfrm>
          <a:noFill/>
          <a:ln/>
        </p:spPr>
        <p:txBody>
          <a:bodyPr/>
          <a:lstStyle/>
          <a:p>
            <a:pPr marL="0" indent="571500" algn="just">
              <a:buFontTx/>
              <a:buNone/>
            </a:pPr>
            <a:r>
              <a:rPr lang="en-US" sz="2400" dirty="0" err="1">
                <a:latin typeface="Times New Roman" pitchFamily="18" charset="0"/>
              </a:rPr>
              <a:t>Một</a:t>
            </a:r>
            <a:r>
              <a:rPr lang="en-US" sz="2400" dirty="0">
                <a:latin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</a:rPr>
              <a:t>lần</a:t>
            </a:r>
            <a:r>
              <a:rPr lang="en-US" sz="2400" dirty="0">
                <a:latin typeface="Times New Roman" pitchFamily="18" charset="0"/>
              </a:rPr>
              <a:t>, </a:t>
            </a:r>
            <a:r>
              <a:rPr lang="en-US" sz="2400" dirty="0" err="1">
                <a:latin typeface="Times New Roman" pitchFamily="18" charset="0"/>
              </a:rPr>
              <a:t>cô</a:t>
            </a:r>
            <a:r>
              <a:rPr lang="en-US" sz="2400" dirty="0">
                <a:latin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</a:rPr>
              <a:t>giáo</a:t>
            </a:r>
            <a:r>
              <a:rPr lang="en-US" sz="2400" dirty="0">
                <a:latin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</a:rPr>
              <a:t>dặn</a:t>
            </a:r>
            <a:r>
              <a:rPr lang="en-US" sz="2400" dirty="0">
                <a:latin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</a:rPr>
              <a:t>tất</a:t>
            </a:r>
            <a:r>
              <a:rPr lang="en-US" sz="2400" dirty="0">
                <a:latin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</a:rPr>
              <a:t>cả</a:t>
            </a:r>
            <a:r>
              <a:rPr lang="en-US" sz="2400" dirty="0">
                <a:latin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</a:rPr>
              <a:t>học</a:t>
            </a:r>
            <a:r>
              <a:rPr lang="en-US" sz="2400" dirty="0">
                <a:latin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</a:rPr>
              <a:t>sinh</a:t>
            </a:r>
            <a:r>
              <a:rPr lang="en-US" sz="2400" dirty="0">
                <a:latin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</a:rPr>
              <a:t>của</a:t>
            </a:r>
            <a:r>
              <a:rPr lang="en-US" sz="2400" dirty="0">
                <a:latin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</a:rPr>
              <a:t>mình</a:t>
            </a:r>
            <a:r>
              <a:rPr lang="en-US" sz="2400" dirty="0">
                <a:latin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</a:rPr>
              <a:t>mang</a:t>
            </a:r>
            <a:r>
              <a:rPr lang="en-US" sz="2400" dirty="0">
                <a:latin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</a:rPr>
              <a:t>theo</a:t>
            </a:r>
            <a:r>
              <a:rPr lang="en-US" sz="2400" dirty="0">
                <a:latin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</a:rPr>
              <a:t>một</a:t>
            </a:r>
            <a:r>
              <a:rPr lang="en-US" sz="2400" dirty="0">
                <a:latin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</a:rPr>
              <a:t>túi</a:t>
            </a:r>
            <a:r>
              <a:rPr lang="en-US" sz="2400" dirty="0">
                <a:latin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</a:rPr>
              <a:t>rỗng</a:t>
            </a:r>
            <a:r>
              <a:rPr lang="en-US" sz="2400" dirty="0">
                <a:latin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</a:rPr>
              <a:t>vào</a:t>
            </a:r>
            <a:r>
              <a:rPr lang="en-US" sz="2400" dirty="0">
                <a:latin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</a:rPr>
              <a:t>lớp</a:t>
            </a:r>
            <a:r>
              <a:rPr lang="en-US" sz="2400" dirty="0">
                <a:latin typeface="Times New Roman" pitchFamily="18" charset="0"/>
              </a:rPr>
              <a:t>. </a:t>
            </a:r>
            <a:r>
              <a:rPr lang="en-US" sz="2400" dirty="0" err="1">
                <a:latin typeface="Times New Roman" pitchFamily="18" charset="0"/>
              </a:rPr>
              <a:t>Cô</a:t>
            </a:r>
            <a:r>
              <a:rPr lang="en-US" sz="2400" dirty="0">
                <a:latin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</a:rPr>
              <a:t>giáo</a:t>
            </a:r>
            <a:r>
              <a:rPr lang="en-US" sz="2400" dirty="0">
                <a:latin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</a:rPr>
              <a:t>mang</a:t>
            </a:r>
            <a:r>
              <a:rPr lang="en-US" sz="2400" dirty="0">
                <a:latin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</a:rPr>
              <a:t>ra</a:t>
            </a:r>
            <a:r>
              <a:rPr lang="en-US" sz="2400" dirty="0">
                <a:latin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</a:rPr>
              <a:t>một</a:t>
            </a:r>
            <a:r>
              <a:rPr lang="en-US" sz="2400" dirty="0">
                <a:latin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</a:rPr>
              <a:t>rổ</a:t>
            </a:r>
            <a:r>
              <a:rPr lang="en-US" sz="2400" dirty="0">
                <a:latin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</a:rPr>
              <a:t>khoai</a:t>
            </a:r>
            <a:r>
              <a:rPr lang="en-US" sz="2400" dirty="0">
                <a:latin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</a:rPr>
              <a:t>tây</a:t>
            </a:r>
            <a:r>
              <a:rPr lang="en-US" sz="2400" dirty="0">
                <a:latin typeface="Times New Roman" pitchFamily="18" charset="0"/>
              </a:rPr>
              <a:t> to </a:t>
            </a:r>
            <a:r>
              <a:rPr lang="en-US" sz="2400" dirty="0" err="1">
                <a:latin typeface="Times New Roman" pitchFamily="18" charset="0"/>
              </a:rPr>
              <a:t>và</a:t>
            </a:r>
            <a:r>
              <a:rPr lang="en-US" sz="2400" dirty="0">
                <a:latin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</a:rPr>
              <a:t>bảo</a:t>
            </a:r>
            <a:r>
              <a:rPr lang="en-US" sz="2400" dirty="0">
                <a:latin typeface="Times New Roman" pitchFamily="18" charset="0"/>
              </a:rPr>
              <a:t>: “</a:t>
            </a:r>
            <a:r>
              <a:rPr lang="en-US" sz="2400" dirty="0" err="1">
                <a:latin typeface="Times New Roman" pitchFamily="18" charset="0"/>
              </a:rPr>
              <a:t>Hãy</a:t>
            </a:r>
            <a:r>
              <a:rPr lang="en-US" sz="2400" dirty="0">
                <a:latin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</a:rPr>
              <a:t>viết</a:t>
            </a:r>
            <a:r>
              <a:rPr lang="en-US" sz="2400" dirty="0">
                <a:latin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</a:rPr>
              <a:t>tên</a:t>
            </a:r>
            <a:r>
              <a:rPr lang="en-US" sz="2400" dirty="0">
                <a:latin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</a:rPr>
              <a:t>tuổi</a:t>
            </a:r>
            <a:r>
              <a:rPr lang="en-US" sz="2400" dirty="0">
                <a:latin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</a:rPr>
              <a:t>mỗi</a:t>
            </a:r>
            <a:r>
              <a:rPr lang="en-US" sz="2400" dirty="0">
                <a:latin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</a:rPr>
              <a:t>người</a:t>
            </a:r>
            <a:r>
              <a:rPr lang="en-US" sz="2400" dirty="0">
                <a:latin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</a:rPr>
              <a:t>mà</a:t>
            </a:r>
            <a:r>
              <a:rPr lang="en-US" sz="2400" dirty="0">
                <a:latin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</a:rPr>
              <a:t>các</a:t>
            </a:r>
            <a:r>
              <a:rPr lang="en-US" sz="2400" dirty="0">
                <a:latin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</a:rPr>
              <a:t>em</a:t>
            </a:r>
            <a:r>
              <a:rPr lang="en-US" sz="2400" dirty="0">
                <a:latin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</a:rPr>
              <a:t>không</a:t>
            </a:r>
            <a:r>
              <a:rPr lang="en-US" sz="2400" dirty="0">
                <a:latin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</a:rPr>
              <a:t>thể</a:t>
            </a:r>
            <a:r>
              <a:rPr lang="en-US" sz="2400" dirty="0">
                <a:latin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</a:rPr>
              <a:t>tha</a:t>
            </a:r>
            <a:r>
              <a:rPr lang="en-US" sz="2400" dirty="0">
                <a:latin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</a:rPr>
              <a:t>thứ</a:t>
            </a:r>
            <a:r>
              <a:rPr lang="en-US" sz="2400" dirty="0">
                <a:latin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</a:rPr>
              <a:t>lên</a:t>
            </a:r>
            <a:r>
              <a:rPr lang="en-US" sz="2400" dirty="0">
                <a:latin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</a:rPr>
              <a:t>một</a:t>
            </a:r>
            <a:r>
              <a:rPr lang="en-US" sz="2400" dirty="0">
                <a:latin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</a:rPr>
              <a:t>củ</a:t>
            </a:r>
            <a:r>
              <a:rPr lang="en-US" sz="2400" dirty="0">
                <a:latin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</a:rPr>
              <a:t>khoai</a:t>
            </a:r>
            <a:r>
              <a:rPr lang="en-US" sz="2400" dirty="0">
                <a:latin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</a:rPr>
              <a:t>tây</a:t>
            </a:r>
            <a:r>
              <a:rPr lang="en-US" sz="2400" dirty="0">
                <a:latin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</a:rPr>
              <a:t>và</a:t>
            </a:r>
            <a:r>
              <a:rPr lang="en-US" sz="2400" dirty="0">
                <a:latin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</a:rPr>
              <a:t>cho</a:t>
            </a:r>
            <a:r>
              <a:rPr lang="en-US" sz="2400" dirty="0">
                <a:latin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</a:rPr>
              <a:t>vào</a:t>
            </a:r>
            <a:r>
              <a:rPr lang="en-US" sz="2400" dirty="0">
                <a:latin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</a:rPr>
              <a:t>túi</a:t>
            </a:r>
            <a:r>
              <a:rPr lang="en-US" sz="2400" dirty="0">
                <a:latin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</a:rPr>
              <a:t>của</a:t>
            </a:r>
            <a:r>
              <a:rPr lang="en-US" sz="2400" dirty="0">
                <a:latin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</a:rPr>
              <a:t>mình</a:t>
            </a:r>
            <a:r>
              <a:rPr lang="en-US" sz="2400" dirty="0">
                <a:latin typeface="Times New Roman" pitchFamily="18" charset="0"/>
              </a:rPr>
              <a:t>. </a:t>
            </a:r>
            <a:r>
              <a:rPr lang="en-US" sz="2400" dirty="0" err="1">
                <a:latin typeface="Times New Roman" pitchFamily="18" charset="0"/>
              </a:rPr>
              <a:t>Các</a:t>
            </a:r>
            <a:r>
              <a:rPr lang="en-US" sz="2400" dirty="0">
                <a:latin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</a:rPr>
              <a:t>em</a:t>
            </a:r>
            <a:r>
              <a:rPr lang="en-US" sz="2400" dirty="0">
                <a:latin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</a:rPr>
              <a:t>luôn</a:t>
            </a:r>
            <a:r>
              <a:rPr lang="en-US" sz="2400" dirty="0">
                <a:latin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</a:rPr>
              <a:t>phải</a:t>
            </a:r>
            <a:r>
              <a:rPr lang="en-US" sz="2400" dirty="0">
                <a:latin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</a:rPr>
              <a:t>giữ</a:t>
            </a:r>
            <a:r>
              <a:rPr lang="en-US" sz="2400" dirty="0">
                <a:latin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</a:rPr>
              <a:t>túi</a:t>
            </a:r>
            <a:r>
              <a:rPr lang="en-US" sz="2400" dirty="0">
                <a:latin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</a:rPr>
              <a:t>bên</a:t>
            </a:r>
            <a:r>
              <a:rPr lang="en-US" sz="2400" dirty="0">
                <a:latin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</a:rPr>
              <a:t>mình</a:t>
            </a:r>
            <a:r>
              <a:rPr lang="en-US" sz="2400" dirty="0">
                <a:latin typeface="Times New Roman" pitchFamily="18" charset="0"/>
              </a:rPr>
              <a:t>”.</a:t>
            </a:r>
          </a:p>
          <a:p>
            <a:pPr marL="0" indent="571500" algn="just">
              <a:buFontTx/>
              <a:buNone/>
            </a:pPr>
            <a:r>
              <a:rPr lang="en-US" sz="2400" dirty="0" err="1">
                <a:latin typeface="Times New Roman" pitchFamily="18" charset="0"/>
              </a:rPr>
              <a:t>Vì</a:t>
            </a:r>
            <a:r>
              <a:rPr lang="en-US" sz="2400" dirty="0">
                <a:latin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</a:rPr>
              <a:t>luôn</a:t>
            </a:r>
            <a:r>
              <a:rPr lang="en-US" sz="2400" dirty="0">
                <a:latin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</a:rPr>
              <a:t>phải</a:t>
            </a:r>
            <a:r>
              <a:rPr lang="en-US" sz="2400" dirty="0">
                <a:latin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</a:rPr>
              <a:t>mang</a:t>
            </a:r>
            <a:r>
              <a:rPr lang="en-US" sz="2400" dirty="0">
                <a:latin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</a:rPr>
              <a:t>bên</a:t>
            </a:r>
            <a:r>
              <a:rPr lang="en-US" sz="2400" dirty="0">
                <a:latin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</a:rPr>
              <a:t>mình</a:t>
            </a:r>
            <a:r>
              <a:rPr lang="en-US" sz="2400" dirty="0">
                <a:latin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</a:rPr>
              <a:t>nên</a:t>
            </a:r>
            <a:r>
              <a:rPr lang="en-US" sz="2400" dirty="0">
                <a:latin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</a:rPr>
              <a:t>túi</a:t>
            </a:r>
            <a:r>
              <a:rPr lang="en-US" sz="2400" dirty="0">
                <a:latin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</a:rPr>
              <a:t>khoai</a:t>
            </a:r>
            <a:r>
              <a:rPr lang="en-US" sz="2400" dirty="0">
                <a:latin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</a:rPr>
              <a:t>tây</a:t>
            </a:r>
            <a:r>
              <a:rPr lang="en-US" sz="2400" dirty="0">
                <a:latin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</a:rPr>
              <a:t>càng</a:t>
            </a:r>
            <a:r>
              <a:rPr lang="en-US" sz="2400" dirty="0">
                <a:latin typeface="Times New Roman" pitchFamily="18" charset="0"/>
              </a:rPr>
              <a:t> to </a:t>
            </a:r>
            <a:r>
              <a:rPr lang="en-US" sz="2400" dirty="0" err="1">
                <a:latin typeface="Times New Roman" pitchFamily="18" charset="0"/>
              </a:rPr>
              <a:t>thì</a:t>
            </a:r>
            <a:r>
              <a:rPr lang="en-US" sz="2400" dirty="0">
                <a:latin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</a:rPr>
              <a:t>càng</a:t>
            </a:r>
            <a:r>
              <a:rPr lang="en-US" sz="2400" dirty="0">
                <a:latin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</a:rPr>
              <a:t>mang</a:t>
            </a:r>
            <a:r>
              <a:rPr lang="en-US" sz="2400" dirty="0">
                <a:latin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</a:rPr>
              <a:t>lại</a:t>
            </a:r>
            <a:r>
              <a:rPr lang="en-US" sz="2400" dirty="0">
                <a:latin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</a:rPr>
              <a:t>nhiều</a:t>
            </a:r>
            <a:r>
              <a:rPr lang="en-US" sz="2400" dirty="0">
                <a:latin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</a:rPr>
              <a:t>rắc</a:t>
            </a:r>
            <a:r>
              <a:rPr lang="en-US" sz="2400" dirty="0">
                <a:latin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</a:rPr>
              <a:t>rối</a:t>
            </a:r>
            <a:r>
              <a:rPr lang="en-US" sz="2400" dirty="0">
                <a:latin typeface="Times New Roman" pitchFamily="18" charset="0"/>
              </a:rPr>
              <a:t>. </a:t>
            </a:r>
            <a:r>
              <a:rPr lang="en-US" sz="2400" dirty="0" err="1">
                <a:latin typeface="Times New Roman" pitchFamily="18" charset="0"/>
              </a:rPr>
              <a:t>Hơn</a:t>
            </a:r>
            <a:r>
              <a:rPr lang="en-US" sz="2400" dirty="0">
                <a:latin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</a:rPr>
              <a:t>thế</a:t>
            </a:r>
            <a:r>
              <a:rPr lang="en-US" sz="2400" dirty="0">
                <a:latin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</a:rPr>
              <a:t>nữa</a:t>
            </a:r>
            <a:r>
              <a:rPr lang="en-US" sz="2400" dirty="0">
                <a:latin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</a:rPr>
              <a:t>sau</a:t>
            </a:r>
            <a:r>
              <a:rPr lang="en-US" sz="2400" dirty="0">
                <a:latin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</a:rPr>
              <a:t>vài</a:t>
            </a:r>
            <a:r>
              <a:rPr lang="en-US" sz="2400" dirty="0">
                <a:latin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</a:rPr>
              <a:t>ngày</a:t>
            </a:r>
            <a:r>
              <a:rPr lang="en-US" sz="2400" dirty="0">
                <a:latin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</a:rPr>
              <a:t>thì</a:t>
            </a:r>
            <a:r>
              <a:rPr lang="en-US" sz="2400" dirty="0">
                <a:latin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</a:rPr>
              <a:t>khoai</a:t>
            </a:r>
            <a:r>
              <a:rPr lang="en-US" sz="2400" dirty="0">
                <a:latin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</a:rPr>
              <a:t>tây</a:t>
            </a:r>
            <a:r>
              <a:rPr lang="en-US" sz="2400" dirty="0">
                <a:latin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</a:rPr>
              <a:t>bị</a:t>
            </a:r>
            <a:r>
              <a:rPr lang="en-US" sz="2400" dirty="0">
                <a:latin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</a:rPr>
              <a:t>phân</a:t>
            </a:r>
            <a:r>
              <a:rPr lang="en-US" sz="2400" dirty="0">
                <a:latin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</a:rPr>
              <a:t>hủy</a:t>
            </a:r>
            <a:r>
              <a:rPr lang="en-US" sz="2400" dirty="0">
                <a:latin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</a:rPr>
              <a:t>và</a:t>
            </a:r>
            <a:r>
              <a:rPr lang="en-US" sz="2400" dirty="0">
                <a:latin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</a:rPr>
              <a:t>có</a:t>
            </a:r>
            <a:r>
              <a:rPr lang="en-US" sz="2400" dirty="0">
                <a:latin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</a:rPr>
              <a:t>mùi</a:t>
            </a:r>
            <a:r>
              <a:rPr lang="en-US" sz="2400" dirty="0">
                <a:latin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</a:rPr>
              <a:t>khó</a:t>
            </a:r>
            <a:r>
              <a:rPr lang="en-US" sz="2400" dirty="0">
                <a:latin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</a:rPr>
              <a:t>chịu</a:t>
            </a:r>
            <a:r>
              <a:rPr lang="en-US" sz="2400" dirty="0">
                <a:latin typeface="Times New Roman" pitchFamily="18" charset="0"/>
              </a:rPr>
              <a:t>. </a:t>
            </a:r>
            <a:r>
              <a:rPr lang="en-US" sz="2400" dirty="0" err="1">
                <a:latin typeface="Times New Roman" pitchFamily="18" charset="0"/>
              </a:rPr>
              <a:t>Sau</a:t>
            </a:r>
            <a:r>
              <a:rPr lang="en-US" sz="2400" dirty="0">
                <a:latin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</a:rPr>
              <a:t>một</a:t>
            </a:r>
            <a:r>
              <a:rPr lang="en-US" sz="2400" dirty="0">
                <a:latin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</a:rPr>
              <a:t>tuần</a:t>
            </a:r>
            <a:r>
              <a:rPr lang="en-US" sz="2400" dirty="0">
                <a:latin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</a:rPr>
              <a:t>cô</a:t>
            </a:r>
            <a:r>
              <a:rPr lang="en-US" sz="2400" dirty="0">
                <a:latin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</a:rPr>
              <a:t>giáo</a:t>
            </a:r>
            <a:r>
              <a:rPr lang="en-US" sz="2400" dirty="0">
                <a:latin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</a:rPr>
              <a:t>bảo</a:t>
            </a:r>
            <a:r>
              <a:rPr lang="en-US" sz="2400" dirty="0">
                <a:latin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</a:rPr>
              <a:t>học</a:t>
            </a:r>
            <a:r>
              <a:rPr lang="en-US" sz="2400" dirty="0">
                <a:latin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</a:rPr>
              <a:t>sinh</a:t>
            </a:r>
            <a:r>
              <a:rPr lang="en-US" sz="2400" dirty="0">
                <a:latin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</a:rPr>
              <a:t>hãy</a:t>
            </a:r>
            <a:r>
              <a:rPr lang="en-US" sz="2400" dirty="0">
                <a:latin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</a:rPr>
              <a:t>quẳng</a:t>
            </a:r>
            <a:r>
              <a:rPr lang="en-US" sz="2400" dirty="0">
                <a:latin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</a:rPr>
              <a:t>túi</a:t>
            </a:r>
            <a:r>
              <a:rPr lang="en-US" sz="2400" dirty="0">
                <a:latin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</a:rPr>
              <a:t>khoai</a:t>
            </a:r>
            <a:r>
              <a:rPr lang="en-US" sz="2400" dirty="0">
                <a:latin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</a:rPr>
              <a:t>tây</a:t>
            </a:r>
            <a:r>
              <a:rPr lang="en-US" sz="2400" dirty="0">
                <a:latin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</a:rPr>
              <a:t>đi</a:t>
            </a:r>
            <a:r>
              <a:rPr lang="en-US" sz="2400" dirty="0">
                <a:latin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</a:rPr>
              <a:t>cùng</a:t>
            </a:r>
            <a:r>
              <a:rPr lang="en-US" sz="2400" dirty="0">
                <a:latin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</a:rPr>
              <a:t>với</a:t>
            </a:r>
            <a:r>
              <a:rPr lang="en-US" sz="2400" dirty="0">
                <a:latin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</a:rPr>
              <a:t>sự</a:t>
            </a:r>
            <a:r>
              <a:rPr lang="en-US" sz="2400" dirty="0">
                <a:latin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</a:rPr>
              <a:t>tha</a:t>
            </a:r>
            <a:r>
              <a:rPr lang="en-US" sz="2400" dirty="0">
                <a:latin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</a:rPr>
              <a:t>thứ</a:t>
            </a:r>
            <a:r>
              <a:rPr lang="en-US" sz="2400" dirty="0">
                <a:latin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</a:rPr>
              <a:t>cho</a:t>
            </a:r>
            <a:r>
              <a:rPr lang="en-US" sz="2400" dirty="0">
                <a:latin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</a:rPr>
              <a:t>những</a:t>
            </a:r>
            <a:r>
              <a:rPr lang="en-US" sz="2400" dirty="0">
                <a:latin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</a:rPr>
              <a:t>người</a:t>
            </a:r>
            <a:r>
              <a:rPr lang="en-US" sz="2400" dirty="0">
                <a:latin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</a:rPr>
              <a:t>mà</a:t>
            </a:r>
            <a:r>
              <a:rPr lang="en-US" sz="2400" dirty="0">
                <a:latin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</a:rPr>
              <a:t>họ</a:t>
            </a:r>
            <a:r>
              <a:rPr lang="en-US" sz="2400" dirty="0">
                <a:latin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</a:rPr>
              <a:t>căm</a:t>
            </a:r>
            <a:r>
              <a:rPr lang="en-US" sz="2400" dirty="0">
                <a:latin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</a:rPr>
              <a:t>ghét</a:t>
            </a:r>
            <a:r>
              <a:rPr lang="en-US" sz="2400" dirty="0">
                <a:latin typeface="Times New Roman" pitchFamily="18" charset="0"/>
              </a:rPr>
              <a:t>. </a:t>
            </a:r>
            <a:r>
              <a:rPr lang="en-US" sz="2400" dirty="0" err="1">
                <a:latin typeface="Times New Roman" pitchFamily="18" charset="0"/>
              </a:rPr>
              <a:t>Túi</a:t>
            </a:r>
            <a:r>
              <a:rPr lang="en-US" sz="2400" dirty="0">
                <a:latin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</a:rPr>
              <a:t>khoai</a:t>
            </a:r>
            <a:r>
              <a:rPr lang="en-US" sz="2400" dirty="0">
                <a:latin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</a:rPr>
              <a:t>tây</a:t>
            </a:r>
            <a:r>
              <a:rPr lang="en-US" sz="2400" dirty="0">
                <a:latin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</a:rPr>
              <a:t>được</a:t>
            </a:r>
            <a:r>
              <a:rPr lang="en-US" sz="2400" dirty="0">
                <a:latin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</a:rPr>
              <a:t>vứt</a:t>
            </a:r>
            <a:r>
              <a:rPr lang="en-US" sz="2400" dirty="0">
                <a:latin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</a:rPr>
              <a:t>đi</a:t>
            </a:r>
            <a:r>
              <a:rPr lang="en-US" sz="2400" dirty="0">
                <a:latin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</a:rPr>
              <a:t>rồi</a:t>
            </a:r>
            <a:r>
              <a:rPr lang="en-US" sz="2400" dirty="0">
                <a:latin typeface="Times New Roman" pitchFamily="18" charset="0"/>
              </a:rPr>
              <a:t>, </a:t>
            </a:r>
            <a:r>
              <a:rPr lang="en-US" sz="2400" dirty="0" err="1">
                <a:latin typeface="Times New Roman" pitchFamily="18" charset="0"/>
              </a:rPr>
              <a:t>tất</a:t>
            </a:r>
            <a:r>
              <a:rPr lang="en-US" sz="2400" dirty="0">
                <a:latin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</a:rPr>
              <a:t>cả</a:t>
            </a:r>
            <a:r>
              <a:rPr lang="en-US" sz="2400" dirty="0">
                <a:latin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</a:rPr>
              <a:t>học</a:t>
            </a:r>
            <a:r>
              <a:rPr lang="en-US" sz="2400" dirty="0">
                <a:latin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</a:rPr>
              <a:t>sinh</a:t>
            </a:r>
            <a:r>
              <a:rPr lang="en-US" sz="2400" dirty="0">
                <a:latin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</a:rPr>
              <a:t>đều</a:t>
            </a:r>
            <a:r>
              <a:rPr lang="en-US" sz="2400" dirty="0">
                <a:latin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</a:rPr>
              <a:t>thấy</a:t>
            </a:r>
            <a:r>
              <a:rPr lang="en-US" sz="2400" dirty="0">
                <a:latin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</a:rPr>
              <a:t>nhẹ</a:t>
            </a:r>
            <a:r>
              <a:rPr lang="en-US" sz="2400" dirty="0">
                <a:latin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</a:rPr>
              <a:t>nhõm</a:t>
            </a:r>
            <a:r>
              <a:rPr lang="en-US" sz="2400" dirty="0">
                <a:latin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</a:rPr>
              <a:t>và</a:t>
            </a:r>
            <a:r>
              <a:rPr lang="en-US" sz="2400" dirty="0">
                <a:latin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</a:rPr>
              <a:t>không</a:t>
            </a:r>
            <a:r>
              <a:rPr lang="en-US" sz="2400" dirty="0">
                <a:latin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</a:rPr>
              <a:t>phải</a:t>
            </a:r>
            <a:r>
              <a:rPr lang="en-US" sz="2400" dirty="0">
                <a:latin typeface="Times New Roman" pitchFamily="18" charset="0"/>
              </a:rPr>
              <a:t> lo </a:t>
            </a:r>
            <a:r>
              <a:rPr lang="en-US" sz="2400" dirty="0" err="1">
                <a:latin typeface="Times New Roman" pitchFamily="18" charset="0"/>
              </a:rPr>
              <a:t>lắng</a:t>
            </a:r>
            <a:r>
              <a:rPr lang="en-US" sz="2400" dirty="0">
                <a:latin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</a:rPr>
              <a:t>nhiều</a:t>
            </a:r>
            <a:r>
              <a:rPr lang="en-US" sz="2400" dirty="0">
                <a:latin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</a:rPr>
              <a:t>nữa</a:t>
            </a:r>
            <a:r>
              <a:rPr lang="en-US" sz="2400" dirty="0">
                <a:latin typeface="Times New Roman" pitchFamily="18" charset="0"/>
              </a:rPr>
              <a:t>.</a:t>
            </a:r>
          </a:p>
          <a:p>
            <a:pPr marL="0" indent="571500" algn="just">
              <a:buFontTx/>
              <a:buNone/>
            </a:pPr>
            <a:r>
              <a:rPr lang="en-US" sz="2400" dirty="0" err="1">
                <a:latin typeface="Times New Roman" pitchFamily="18" charset="0"/>
              </a:rPr>
              <a:t>Mọi</a:t>
            </a:r>
            <a:r>
              <a:rPr lang="en-US" sz="2400" dirty="0">
                <a:latin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</a:rPr>
              <a:t>người</a:t>
            </a:r>
            <a:r>
              <a:rPr lang="en-US" sz="2400" dirty="0">
                <a:latin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</a:rPr>
              <a:t>thường</a:t>
            </a:r>
            <a:r>
              <a:rPr lang="en-US" sz="2400" dirty="0">
                <a:latin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</a:rPr>
              <a:t>nghĩ</a:t>
            </a:r>
            <a:r>
              <a:rPr lang="en-US" sz="2400" dirty="0">
                <a:latin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</a:rPr>
              <a:t>rằng</a:t>
            </a:r>
            <a:r>
              <a:rPr lang="en-US" sz="2400" dirty="0">
                <a:latin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</a:rPr>
              <a:t>tha</a:t>
            </a:r>
            <a:r>
              <a:rPr lang="en-US" sz="2400" dirty="0">
                <a:latin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</a:rPr>
              <a:t>thứ</a:t>
            </a:r>
            <a:r>
              <a:rPr lang="en-US" sz="2400" dirty="0">
                <a:latin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</a:rPr>
              <a:t>là</a:t>
            </a:r>
            <a:r>
              <a:rPr lang="en-US" sz="2400" dirty="0">
                <a:latin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</a:rPr>
              <a:t>sự</a:t>
            </a:r>
            <a:r>
              <a:rPr lang="en-US" sz="2400" dirty="0">
                <a:latin typeface="Times New Roman" pitchFamily="18" charset="0"/>
              </a:rPr>
              <a:t> ban </a:t>
            </a:r>
            <a:r>
              <a:rPr lang="en-US" sz="2400" dirty="0" err="1">
                <a:latin typeface="Times New Roman" pitchFamily="18" charset="0"/>
              </a:rPr>
              <a:t>ơn</a:t>
            </a:r>
            <a:r>
              <a:rPr lang="en-US" sz="2400" dirty="0">
                <a:latin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</a:rPr>
              <a:t>dành</a:t>
            </a:r>
            <a:r>
              <a:rPr lang="en-US" sz="2400" dirty="0">
                <a:latin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</a:rPr>
              <a:t>cho</a:t>
            </a:r>
            <a:r>
              <a:rPr lang="en-US" sz="2400" dirty="0">
                <a:latin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</a:rPr>
              <a:t>người</a:t>
            </a:r>
            <a:r>
              <a:rPr lang="en-US" sz="2400" dirty="0">
                <a:latin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</a:rPr>
              <a:t>khác</a:t>
            </a:r>
            <a:r>
              <a:rPr lang="en-US" sz="2400" dirty="0">
                <a:latin typeface="Times New Roman" pitchFamily="18" charset="0"/>
              </a:rPr>
              <a:t>, </a:t>
            </a:r>
            <a:r>
              <a:rPr lang="en-US" sz="2400" dirty="0" err="1">
                <a:latin typeface="Times New Roman" pitchFamily="18" charset="0"/>
              </a:rPr>
              <a:t>nhưng</a:t>
            </a:r>
            <a:r>
              <a:rPr lang="en-US" sz="2400" dirty="0">
                <a:latin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</a:rPr>
              <a:t>hơn</a:t>
            </a:r>
            <a:r>
              <a:rPr lang="en-US" sz="2400" dirty="0">
                <a:latin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</a:rPr>
              <a:t>hết</a:t>
            </a:r>
            <a:r>
              <a:rPr lang="en-US" sz="2400" dirty="0">
                <a:latin typeface="Times New Roman" pitchFamily="18" charset="0"/>
              </a:rPr>
              <a:t>, </a:t>
            </a:r>
            <a:r>
              <a:rPr lang="en-US" sz="2400" dirty="0" err="1">
                <a:latin typeface="Times New Roman" pitchFamily="18" charset="0"/>
              </a:rPr>
              <a:t>nó</a:t>
            </a:r>
            <a:r>
              <a:rPr lang="en-US" sz="2400" dirty="0">
                <a:latin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</a:rPr>
              <a:t>cũng</a:t>
            </a:r>
            <a:r>
              <a:rPr lang="en-US" sz="2400" dirty="0">
                <a:latin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</a:rPr>
              <a:t>là</a:t>
            </a:r>
            <a:r>
              <a:rPr lang="en-US" sz="2400" dirty="0">
                <a:latin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</a:rPr>
              <a:t>món</a:t>
            </a:r>
            <a:r>
              <a:rPr lang="en-US" sz="2400" dirty="0">
                <a:latin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</a:rPr>
              <a:t>quà</a:t>
            </a:r>
            <a:r>
              <a:rPr lang="en-US" sz="2400" dirty="0">
                <a:latin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</a:rPr>
              <a:t>dành</a:t>
            </a:r>
            <a:r>
              <a:rPr lang="en-US" sz="2400" dirty="0">
                <a:latin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</a:rPr>
              <a:t>cho</a:t>
            </a:r>
            <a:r>
              <a:rPr lang="en-US" sz="2400" dirty="0">
                <a:latin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</a:rPr>
              <a:t>chính</a:t>
            </a:r>
            <a:r>
              <a:rPr lang="en-US" sz="2400" dirty="0">
                <a:latin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</a:rPr>
              <a:t>bản</a:t>
            </a:r>
            <a:r>
              <a:rPr lang="en-US" sz="2400" dirty="0">
                <a:latin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</a:rPr>
              <a:t>thân</a:t>
            </a:r>
            <a:r>
              <a:rPr lang="en-US" sz="2400" dirty="0">
                <a:latin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</a:rPr>
              <a:t>chúng</a:t>
            </a:r>
            <a:r>
              <a:rPr lang="en-US" sz="2400" dirty="0">
                <a:latin typeface="Times New Roman" pitchFamily="18" charset="0"/>
              </a:rPr>
              <a:t> ta.</a:t>
            </a:r>
          </a:p>
        </p:txBody>
      </p:sp>
      <p:sp>
        <p:nvSpPr>
          <p:cNvPr id="223235" name="Text Box 3"/>
          <p:cNvSpPr txBox="1">
            <a:spLocks noChangeArrowheads="1"/>
          </p:cNvSpPr>
          <p:nvPr/>
        </p:nvSpPr>
        <p:spPr bwMode="auto">
          <a:xfrm>
            <a:off x="685800" y="152400"/>
            <a:ext cx="7010400" cy="5539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0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chuyện</a:t>
            </a:r>
            <a:r>
              <a:rPr lang="en-US" sz="3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túi</a:t>
            </a:r>
            <a:r>
              <a:rPr lang="en-US" sz="3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khoai</a:t>
            </a:r>
            <a:r>
              <a:rPr lang="en-US" sz="3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tây</a:t>
            </a:r>
            <a:endParaRPr lang="en-US" sz="40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660335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23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2323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2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2232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4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2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6" dur="2000"/>
                                        <p:tgtEl>
                                          <p:spTgt spid="2232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8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2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0" dur="2000"/>
                                        <p:tgtEl>
                                          <p:spTgt spid="2232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3234" grpId="0" build="p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extBox 3"/>
          <p:cNvSpPr txBox="1">
            <a:spLocks noChangeArrowheads="1"/>
          </p:cNvSpPr>
          <p:nvPr/>
        </p:nvSpPr>
        <p:spPr bwMode="auto">
          <a:xfrm>
            <a:off x="1331913" y="404813"/>
            <a:ext cx="7315200" cy="167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2400" b="1">
                <a:cs typeface="Arial" charset="0"/>
              </a:rPr>
              <a:t> Chọn cách xử lí cho phù hợp với các tình huống sau:</a:t>
            </a:r>
          </a:p>
          <a:p>
            <a:endParaRPr lang="en-US" sz="2000" b="1">
              <a:cs typeface="Arial" charset="0"/>
            </a:endParaRPr>
          </a:p>
          <a:p>
            <a:endParaRPr lang="en-US" sz="2000" b="1">
              <a:cs typeface="Arial" charset="0"/>
            </a:endParaRPr>
          </a:p>
          <a:p>
            <a:endParaRPr lang="en-US" sz="2000" b="1">
              <a:cs typeface="Arial" charset="0"/>
            </a:endParaRPr>
          </a:p>
          <a:p>
            <a:endParaRPr lang="en-US" sz="2000" b="1">
              <a:cs typeface="Arial" charset="0"/>
            </a:endParaRPr>
          </a:p>
        </p:txBody>
      </p:sp>
      <p:graphicFrame>
        <p:nvGraphicFramePr>
          <p:cNvPr id="49185" name="Group 33"/>
          <p:cNvGraphicFramePr>
            <a:graphicFrameLocks noGrp="1"/>
          </p:cNvGraphicFramePr>
          <p:nvPr/>
        </p:nvGraphicFramePr>
        <p:xfrm>
          <a:off x="323850" y="976313"/>
          <a:ext cx="8569325" cy="5858196"/>
        </p:xfrm>
        <a:graphic>
          <a:graphicData uri="http://schemas.openxmlformats.org/drawingml/2006/table">
            <a:tbl>
              <a:tblPr/>
              <a:tblGrid>
                <a:gridCol w="316865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655763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3744912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47239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500" b="1" i="0" u="none" strike="noStrike" cap="none" normalizeH="0" baseline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Tình huống</a:t>
                      </a:r>
                      <a:r>
                        <a:rPr kumimoji="0" lang="en-US" sz="25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500" b="1" i="0" u="none" strike="noStrike" cap="none" normalizeH="0" baseline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500" b="1" i="0" u="none" strike="noStrike" cap="none" normalizeH="0" baseline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Cách xử lí</a:t>
                      </a: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30150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500" b="1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r>
                        <a:rPr kumimoji="0" lang="en-US" sz="25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.Bạn vô tình làm đổ mực vào vở của em. </a:t>
                      </a: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D5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500" b="1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D5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500" b="1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a</a:t>
                      </a:r>
                      <a:r>
                        <a:rPr kumimoji="0" lang="en-US" sz="25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.Tìm hiểu nguyên nhân gây ra thái độ đó và cố gắng gần gũi với bạn. </a:t>
                      </a: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D5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23433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500" b="1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r>
                        <a:rPr kumimoji="0" lang="en-US" sz="25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.Bạn cố tình đổ lỗi cho em.</a:t>
                      </a: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B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500" b="1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B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500" b="1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b</a:t>
                      </a:r>
                      <a:r>
                        <a:rPr kumimoji="0" lang="en-US" sz="25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.Bỏ qua cho bạn và khuyên bạn nên cẩn thận hơn.</a:t>
                      </a: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B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123433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500" b="1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r>
                        <a:rPr kumimoji="0" lang="en-US" sz="25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.Bạn đặt điều nói xấu em. </a:t>
                      </a: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D5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500" b="1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D5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500" b="1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</a:t>
                      </a:r>
                      <a:r>
                        <a:rPr kumimoji="0" lang="en-US" sz="25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.Nhẹ nhàng giải thích để bạn thấy đó là hành vi không tốt</a:t>
                      </a: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D5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161530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500" b="1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r>
                        <a:rPr kumimoji="0" lang="en-US" sz="25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.Bạn có thái độ gắt gỏng, khó chịu với em.</a:t>
                      </a: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B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500" b="1" i="1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B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500" b="1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d</a:t>
                      </a:r>
                      <a:r>
                        <a:rPr kumimoji="0" lang="en-US" sz="25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.Tìm hiểu rõ sự việc, xác định người gây ra lỗi. Nhẹ nhàng chỉ ra sai trái của bạn.</a:t>
                      </a: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B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</a:tbl>
          </a:graphicData>
        </a:graphic>
      </p:graphicFrame>
      <p:sp>
        <p:nvSpPr>
          <p:cNvPr id="4" name="Right Arrow 3"/>
          <p:cNvSpPr/>
          <p:nvPr/>
        </p:nvSpPr>
        <p:spPr>
          <a:xfrm rot="2789121" flipV="1">
            <a:off x="3244850" y="2644775"/>
            <a:ext cx="2268538" cy="46038"/>
          </a:xfrm>
          <a:prstGeom prst="rightArrow">
            <a:avLst>
              <a:gd name="adj1" fmla="val 20405"/>
              <a:gd name="adj2" fmla="val 79960"/>
            </a:avLst>
          </a:prstGeom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en-US" sz="1800"/>
          </a:p>
        </p:txBody>
      </p:sp>
      <p:sp>
        <p:nvSpPr>
          <p:cNvPr id="6" name="Right Arrow 5"/>
          <p:cNvSpPr/>
          <p:nvPr/>
        </p:nvSpPr>
        <p:spPr>
          <a:xfrm rot="7040751" flipH="1">
            <a:off x="2571751" y="3827462"/>
            <a:ext cx="3543300" cy="117475"/>
          </a:xfrm>
          <a:prstGeom prst="rightArrow">
            <a:avLst>
              <a:gd name="adj1" fmla="val 20405"/>
              <a:gd name="adj2" fmla="val 103495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en-US" sz="1800"/>
          </a:p>
        </p:txBody>
      </p:sp>
      <p:sp>
        <p:nvSpPr>
          <p:cNvPr id="7" name="Right Arrow 6"/>
          <p:cNvSpPr/>
          <p:nvPr/>
        </p:nvSpPr>
        <p:spPr>
          <a:xfrm rot="3518869">
            <a:off x="2829719" y="4398169"/>
            <a:ext cx="3013075" cy="144463"/>
          </a:xfrm>
          <a:prstGeom prst="rightArrow">
            <a:avLst>
              <a:gd name="adj1" fmla="val 20405"/>
              <a:gd name="adj2" fmla="val 79960"/>
            </a:avLst>
          </a:prstGeom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en-US" sz="1800" dirty="0">
              <a:solidFill>
                <a:srgbClr val="FF0000"/>
              </a:solidFill>
            </a:endParaRPr>
          </a:p>
        </p:txBody>
      </p:sp>
      <p:sp>
        <p:nvSpPr>
          <p:cNvPr id="9" name="Right Arrow 8"/>
          <p:cNvSpPr/>
          <p:nvPr/>
        </p:nvSpPr>
        <p:spPr>
          <a:xfrm>
            <a:off x="3563938" y="4508500"/>
            <a:ext cx="1600200" cy="762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393078503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7" grpId="0" animBg="1"/>
      <p:bldP spid="9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2533" name="TextBox 1"/>
          <p:cNvSpPr txBox="1">
            <a:spLocks noChangeArrowheads="1"/>
          </p:cNvSpPr>
          <p:nvPr/>
        </p:nvSpPr>
        <p:spPr bwMode="auto">
          <a:xfrm>
            <a:off x="76200" y="1447800"/>
            <a:ext cx="8915400" cy="31700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en-US" sz="19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MỘT SỐ CÂU TỤC NGỮ, CA DAO, DANH NGÔN NÓI VỀ </a:t>
            </a:r>
          </a:p>
          <a:p>
            <a:pPr algn="ctr" eaLnBrk="1" hangingPunct="1"/>
            <a:r>
              <a:rPr lang="en-US" sz="19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LÒNG KHOAN DUNG</a:t>
            </a:r>
            <a:endParaRPr lang="en-US" sz="19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r>
              <a:rPr lang="en-US" sz="2400" b="1" i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Tục</a:t>
            </a:r>
            <a:r>
              <a:rPr lang="en-US" sz="2400" b="1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ngữ</a:t>
            </a:r>
            <a:r>
              <a:rPr lang="en-US" sz="2400" b="1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r>
              <a:rPr lang="en-US" sz="2400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en-US" sz="2400" i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400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sz="2400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nhịn</a:t>
            </a:r>
            <a:r>
              <a:rPr lang="en-US" sz="2400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400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chín</a:t>
            </a:r>
            <a:r>
              <a:rPr lang="en-US" sz="2400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sz="2400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lành</a:t>
            </a:r>
            <a:r>
              <a:rPr lang="en-US" sz="2400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endParaRPr lang="en-US" sz="24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r>
              <a:rPr lang="en-US" sz="2400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	      - </a:t>
            </a:r>
            <a:r>
              <a:rPr lang="en-US" sz="2400" i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Đánh</a:t>
            </a:r>
            <a:r>
              <a:rPr lang="en-US" sz="2400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kẻ</a:t>
            </a:r>
            <a:r>
              <a:rPr lang="en-US" sz="2400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chạy</a:t>
            </a:r>
            <a:r>
              <a:rPr lang="en-US" sz="2400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sz="2400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400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ai</a:t>
            </a:r>
            <a:r>
              <a:rPr lang="en-US" sz="2400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đánh</a:t>
            </a:r>
            <a:r>
              <a:rPr lang="en-US" sz="2400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400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chạy</a:t>
            </a:r>
            <a:r>
              <a:rPr lang="en-US" sz="2400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sz="2400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24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r>
              <a:rPr lang="en-US" sz="2400" b="1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Ca</a:t>
            </a:r>
            <a:r>
              <a:rPr lang="en-US" sz="2400" b="1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dao</a:t>
            </a:r>
            <a:r>
              <a:rPr lang="en-US" sz="2400" b="1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r>
              <a:rPr lang="en-US" sz="2400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 - </a:t>
            </a:r>
            <a:r>
              <a:rPr lang="en-US" sz="2400" i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400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400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đức</a:t>
            </a:r>
            <a:r>
              <a:rPr lang="en-US" sz="2400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hạnh</a:t>
            </a:r>
            <a:r>
              <a:rPr lang="en-US" sz="2400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thuận</a:t>
            </a:r>
            <a:r>
              <a:rPr lang="en-US" sz="2400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hoà</a:t>
            </a:r>
            <a:endParaRPr lang="en-US" sz="24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r>
              <a:rPr lang="en-US" sz="2400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            </a:t>
            </a:r>
            <a:r>
              <a:rPr lang="en-US" sz="2400" i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sz="2400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đâu</a:t>
            </a:r>
            <a:r>
              <a:rPr lang="en-US" sz="2400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cũng</a:t>
            </a:r>
            <a:r>
              <a:rPr lang="en-US" sz="2400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400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400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ta </a:t>
            </a:r>
            <a:r>
              <a:rPr lang="en-US" sz="2400" i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tôn</a:t>
            </a:r>
            <a:r>
              <a:rPr lang="en-US" sz="2400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sùng</a:t>
            </a:r>
            <a:endParaRPr lang="en-US" sz="24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r>
              <a:rPr lang="en-US" sz="2400" b="1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Danh</a:t>
            </a:r>
            <a:r>
              <a:rPr lang="en-US" sz="2400" b="1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ngôn</a:t>
            </a:r>
            <a:r>
              <a:rPr lang="en-US" sz="2400" b="1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r>
              <a:rPr lang="en-US" sz="2400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Nên</a:t>
            </a:r>
            <a:r>
              <a:rPr lang="en-US" sz="2400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tha</a:t>
            </a:r>
            <a:r>
              <a:rPr lang="en-US" sz="2400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thứ</a:t>
            </a:r>
            <a:r>
              <a:rPr lang="en-US" sz="2400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400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lỗi</a:t>
            </a:r>
            <a:r>
              <a:rPr lang="en-US" sz="2400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nhỏ</a:t>
            </a:r>
            <a:r>
              <a:rPr lang="en-US" sz="2400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2400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nếu</a:t>
            </a:r>
            <a:r>
              <a:rPr lang="en-US" sz="2400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2400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400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sửa</a:t>
            </a:r>
            <a:r>
              <a:rPr lang="en-US" sz="2400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400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400" i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Nhưng</a:t>
            </a:r>
            <a:r>
              <a:rPr lang="en-US" sz="2400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đối</a:t>
            </a:r>
            <a:r>
              <a:rPr lang="en-US" sz="2400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400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lỗi</a:t>
            </a:r>
            <a:r>
              <a:rPr lang="en-US" sz="2400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nhỏ</a:t>
            </a:r>
            <a:r>
              <a:rPr lang="en-US" sz="2400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mình</a:t>
            </a:r>
            <a:r>
              <a:rPr lang="en-US" sz="2400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thì</a:t>
            </a:r>
            <a:r>
              <a:rPr lang="en-US" sz="2400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nên</a:t>
            </a:r>
            <a:r>
              <a:rPr lang="en-US" sz="2400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nghiêm</a:t>
            </a:r>
            <a:r>
              <a:rPr lang="en-US" sz="2400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khắc</a:t>
            </a:r>
            <a:r>
              <a:rPr lang="en-US" sz="2400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it-IT" sz="2400" b="1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(P. Gi-sta- lo)</a:t>
            </a:r>
            <a:endParaRPr lang="en-US" sz="24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endParaRPr lang="en-US" dirty="0">
              <a:solidFill>
                <a:srgbClr val="000000"/>
              </a:solidFill>
            </a:endParaRPr>
          </a:p>
        </p:txBody>
      </p:sp>
      <p:pic>
        <p:nvPicPr>
          <p:cNvPr id="7" name="Picture 8" descr="POINSET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0"/>
            <a:ext cx="137160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4" descr="POINSET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7772400" y="76200"/>
            <a:ext cx="137160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453677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POINSET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7543800" y="5105400"/>
            <a:ext cx="1463675" cy="1709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4" descr="POINSET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7620000" y="0"/>
            <a:ext cx="137160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5" descr="POINSET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-38100" y="5219700"/>
            <a:ext cx="1676400" cy="144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8" descr="POINSET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0"/>
            <a:ext cx="137160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457199" y="1375708"/>
            <a:ext cx="8610599" cy="193899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en-US" sz="4000" b="1" dirty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4000" b="1" dirty="0" err="1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4000" b="1" dirty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sz="4000" b="1" dirty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4000" b="1" dirty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4000" b="1" dirty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r>
              <a:rPr lang="en-US" sz="4000" b="1" dirty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4000" b="1" dirty="0" err="1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4000" b="1" dirty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4000" b="1" dirty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4000" b="1" dirty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còn</a:t>
            </a:r>
            <a:r>
              <a:rPr lang="en-US" sz="4000" b="1" dirty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lại</a:t>
            </a:r>
            <a:endParaRPr lang="en-US" sz="4000" b="1" dirty="0">
              <a:solidFill>
                <a:srgbClr val="3333FF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4000" b="1" dirty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4000" b="1" dirty="0" err="1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Chuẩn</a:t>
            </a:r>
            <a:r>
              <a:rPr lang="en-US" sz="4000" b="1" dirty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bị</a:t>
            </a:r>
            <a:r>
              <a:rPr lang="en-US" sz="4000" b="1" dirty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4000" b="1" dirty="0" err="1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Kiểm</a:t>
            </a:r>
            <a:r>
              <a:rPr lang="en-US" sz="4000" b="1" dirty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tra</a:t>
            </a:r>
            <a:r>
              <a:rPr lang="en-US" sz="4000" b="1" dirty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giữa</a:t>
            </a:r>
            <a:r>
              <a:rPr lang="en-US" sz="4000" b="1" dirty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 HKI</a:t>
            </a:r>
          </a:p>
        </p:txBody>
      </p:sp>
    </p:spTree>
    <p:extLst>
      <p:ext uri="{BB962C8B-B14F-4D97-AF65-F5344CB8AC3E}">
        <p14:creationId xmlns:p14="http://schemas.microsoft.com/office/powerpoint/2010/main" val="10319218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Rounded Rectangle 5"/>
          <p:cNvSpPr/>
          <p:nvPr/>
        </p:nvSpPr>
        <p:spPr>
          <a:xfrm>
            <a:off x="1752600" y="152400"/>
            <a:ext cx="5334000" cy="838200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124" name="TextBox 6"/>
          <p:cNvSpPr txBox="1">
            <a:spLocks noChangeArrowheads="1"/>
          </p:cNvSpPr>
          <p:nvPr/>
        </p:nvSpPr>
        <p:spPr bwMode="auto">
          <a:xfrm>
            <a:off x="1981200" y="152400"/>
            <a:ext cx="51054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BÀI 8: KHOAN DUNG</a:t>
            </a:r>
          </a:p>
        </p:txBody>
      </p:sp>
      <p:pic>
        <p:nvPicPr>
          <p:cNvPr id="9" name="Picture 9" descr="bg1">
            <a:hlinkClick r:id="rId3" action="ppaction://hlinkfile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415" t="7385" r="3099" b="21158"/>
          <a:stretch>
            <a:fillRect/>
          </a:stretch>
        </p:blipFill>
        <p:spPr bwMode="auto">
          <a:xfrm>
            <a:off x="762000" y="1981200"/>
            <a:ext cx="7731125" cy="434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3154363"/>
            <a:ext cx="3352800" cy="549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127" name="TextBox 7"/>
          <p:cNvSpPr txBox="1">
            <a:spLocks noChangeArrowheads="1"/>
          </p:cNvSpPr>
          <p:nvPr/>
        </p:nvSpPr>
        <p:spPr bwMode="auto">
          <a:xfrm>
            <a:off x="685800" y="1295400"/>
            <a:ext cx="51054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571500" indent="-5715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>
              <a:buFontTx/>
              <a:buAutoNum type="romanUcPeriod"/>
            </a:pP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hiểu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truyện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đọc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" name="Picture 4" descr="GDCD7-2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4133" y="2286000"/>
            <a:ext cx="3200400" cy="358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032080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3086100" y="134142"/>
            <a:ext cx="3467100" cy="475457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148" name="TextBox 6"/>
          <p:cNvSpPr txBox="1">
            <a:spLocks noChangeArrowheads="1"/>
          </p:cNvSpPr>
          <p:nvPr/>
        </p:nvSpPr>
        <p:spPr bwMode="auto">
          <a:xfrm>
            <a:off x="2962275" y="148329"/>
            <a:ext cx="37338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en-US" sz="24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BÀI 8 : KHOAN DUNG</a:t>
            </a:r>
          </a:p>
        </p:txBody>
      </p:sp>
      <p:graphicFrame>
        <p:nvGraphicFramePr>
          <p:cNvPr id="5" name="Group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36015339"/>
              </p:ext>
            </p:extLst>
          </p:nvPr>
        </p:nvGraphicFramePr>
        <p:xfrm>
          <a:off x="304800" y="1258888"/>
          <a:ext cx="8229600" cy="5362575"/>
        </p:xfrm>
        <a:graphic>
          <a:graphicData uri="http://schemas.openxmlformats.org/drawingml/2006/table">
            <a:tbl>
              <a:tblPr/>
              <a:tblGrid>
                <a:gridCol w="10668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716280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83602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800" b="0" i="0" u="none" strike="noStrike" cap="none" normalizeH="0" baseline="0" dirty="0">
                        <a:ln>
                          <a:noFill/>
                        </a:ln>
                        <a:solidFill>
                          <a:srgbClr val="000066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Arial" charset="0"/>
                        <a:cs typeface="Arial" charset="0"/>
                      </a:endParaRPr>
                    </a:p>
                  </a:txBody>
                  <a:tcPr marT="45718" marB="45718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1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Việc</a:t>
                      </a:r>
                      <a:r>
                        <a:rPr kumimoji="0" lang="en-US" sz="2000" b="1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000" b="1" i="1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làm</a:t>
                      </a:r>
                      <a:r>
                        <a:rPr kumimoji="0" lang="en-US" sz="2000" b="1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, </a:t>
                      </a:r>
                      <a:r>
                        <a:rPr kumimoji="0" lang="en-US" sz="2000" b="1" i="1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thái</a:t>
                      </a:r>
                      <a:r>
                        <a:rPr kumimoji="0" lang="en-US" sz="2000" b="1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000" b="1" i="1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độ</a:t>
                      </a:r>
                      <a:r>
                        <a:rPr kumimoji="0" lang="en-US" sz="2000" b="1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000" b="1" i="1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của</a:t>
                      </a:r>
                      <a:r>
                        <a:rPr kumimoji="0" lang="en-US" sz="2000" b="1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000" b="1" i="1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bạn</a:t>
                      </a:r>
                      <a:r>
                        <a:rPr kumimoji="0" lang="en-US" sz="2000" b="1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000" b="1" i="1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Khôi</a:t>
                      </a:r>
                      <a:endParaRPr kumimoji="0" lang="en-US" sz="2000" b="1" i="1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18" marB="45718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440547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1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Lúc</a:t>
                      </a:r>
                      <a:r>
                        <a:rPr kumimoji="0" lang="en-US" sz="2800" b="1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1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đầu</a:t>
                      </a:r>
                      <a:endParaRPr kumimoji="0" lang="en-US" sz="2800" b="1" i="1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18" marB="45718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800" b="0" i="0" u="none" strike="noStrike" cap="none" normalizeH="0" baseline="0" dirty="0">
                        <a:ln>
                          <a:noFill/>
                        </a:ln>
                        <a:solidFill>
                          <a:srgbClr val="000066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Arial" charset="0"/>
                        <a:cs typeface="Arial" charset="0"/>
                      </a:endParaRPr>
                    </a:p>
                  </a:txBody>
                  <a:tcPr marT="45718" marB="4571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086003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1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Về</a:t>
                      </a:r>
                      <a:r>
                        <a:rPr kumimoji="0" lang="en-US" sz="2800" b="1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1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sau</a:t>
                      </a:r>
                      <a:endParaRPr kumimoji="0" lang="en-US" sz="2800" b="1" i="1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18" marB="45718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000" b="0" i="0" u="none" strike="noStrike" cap="none" normalizeH="0" baseline="0" dirty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18" marB="4571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</a:tbl>
          </a:graphicData>
        </a:graphic>
      </p:graphicFrame>
      <p:sp>
        <p:nvSpPr>
          <p:cNvPr id="2" name="TextBox 1"/>
          <p:cNvSpPr txBox="1">
            <a:spLocks noChangeArrowheads="1"/>
          </p:cNvSpPr>
          <p:nvPr/>
        </p:nvSpPr>
        <p:spPr bwMode="auto">
          <a:xfrm>
            <a:off x="1600200" y="2286000"/>
            <a:ext cx="6172200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Đứng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dậy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nói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to “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cô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viết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khó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đọc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quá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”.</a:t>
            </a:r>
          </a:p>
          <a:p>
            <a:pPr eaLnBrk="1" hangingPunct="1"/>
            <a:endParaRPr lang="en-US" dirty="0"/>
          </a:p>
        </p:txBody>
      </p:sp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1676400" y="3276600"/>
            <a:ext cx="609600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=&gt;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Thái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khó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chịu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mất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lịch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thiếu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tôn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trọng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cô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giáo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1676400" y="4572000"/>
            <a:ext cx="632460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Khôi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cúi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đầu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rơm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rớm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mắt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giọng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nghèn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nghẹn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Xin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cô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lỗi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2000" dirty="0"/>
          </a:p>
        </p:txBody>
      </p:sp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1676400" y="5791200"/>
            <a:ext cx="59436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=&gt;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Nhận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lỗi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mình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xin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lỗi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cô</a:t>
            </a:r>
            <a:r>
              <a:rPr lang="en-US" dirty="0"/>
              <a:t>.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4774" y="809595"/>
            <a:ext cx="5610225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I.Tìm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hiểu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truyện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đọc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tha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lỗi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em</a:t>
            </a:r>
            <a:endParaRPr lang="en-US" sz="20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483112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9" grpId="0"/>
      <p:bldP spid="10" grpId="0"/>
      <p:bldP spid="1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POINSET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7543800" y="5105400"/>
            <a:ext cx="1463675" cy="1709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4" descr="POINSET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7620000" y="0"/>
            <a:ext cx="137160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5" descr="POINSET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-38100" y="5219700"/>
            <a:ext cx="1676400" cy="144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8" descr="POINSET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0"/>
            <a:ext cx="137160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6"/>
          <p:cNvSpPr/>
          <p:nvPr/>
        </p:nvSpPr>
        <p:spPr>
          <a:xfrm>
            <a:off x="1752600" y="654908"/>
            <a:ext cx="5867399" cy="584775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32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BÀI 8: KHOAN DUNG</a:t>
            </a:r>
          </a:p>
        </p:txBody>
      </p:sp>
      <p:sp>
        <p:nvSpPr>
          <p:cNvPr id="8" name="Rectangle 7"/>
          <p:cNvSpPr/>
          <p:nvPr/>
        </p:nvSpPr>
        <p:spPr>
          <a:xfrm>
            <a:off x="609600" y="1750540"/>
            <a:ext cx="3619837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8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I. </a:t>
            </a:r>
            <a:r>
              <a:rPr lang="en-US" sz="28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28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hiểu</a:t>
            </a:r>
            <a:r>
              <a:rPr lang="en-US" sz="28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truyện</a:t>
            </a:r>
            <a:r>
              <a:rPr lang="en-US" sz="28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đọc</a:t>
            </a:r>
            <a:endParaRPr lang="en-US" sz="28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AutoShape 11"/>
          <p:cNvSpPr>
            <a:spLocks noChangeArrowheads="1"/>
          </p:cNvSpPr>
          <p:nvPr/>
        </p:nvSpPr>
        <p:spPr bwMode="auto">
          <a:xfrm>
            <a:off x="4686299" y="1676400"/>
            <a:ext cx="3962400" cy="1828800"/>
          </a:xfrm>
          <a:prstGeom prst="cloudCallout">
            <a:avLst>
              <a:gd name="adj1" fmla="val -53935"/>
              <a:gd name="adj2" fmla="val 46736"/>
            </a:avLst>
          </a:prstGeom>
          <a:noFill/>
          <a:ln w="952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eaLnBrk="0" hangingPunct="0"/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Vì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sao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Khôi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thay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đổi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9" name="Cloud 8"/>
          <p:cNvSpPr/>
          <p:nvPr/>
        </p:nvSpPr>
        <p:spPr>
          <a:xfrm>
            <a:off x="914400" y="3733800"/>
            <a:ext cx="4191000" cy="2133600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Vì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khôi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chứng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kiến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cảnh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cô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Vân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viết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nguyên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vì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sao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cô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viết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khó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khăn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vậy</a:t>
            </a:r>
            <a:endParaRPr lang="en-US" sz="2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562251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3086100" y="134142"/>
            <a:ext cx="3467100" cy="475457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148" name="TextBox 6"/>
          <p:cNvSpPr txBox="1">
            <a:spLocks noChangeArrowheads="1"/>
          </p:cNvSpPr>
          <p:nvPr/>
        </p:nvSpPr>
        <p:spPr bwMode="auto">
          <a:xfrm>
            <a:off x="2962275" y="148329"/>
            <a:ext cx="37338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en-US" sz="24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BÀI 8 : KHOAN DUNG</a:t>
            </a:r>
          </a:p>
        </p:txBody>
      </p:sp>
      <p:graphicFrame>
        <p:nvGraphicFramePr>
          <p:cNvPr id="5" name="Group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48862728"/>
              </p:ext>
            </p:extLst>
          </p:nvPr>
        </p:nvGraphicFramePr>
        <p:xfrm>
          <a:off x="228600" y="1292225"/>
          <a:ext cx="8305800" cy="5362575"/>
        </p:xfrm>
        <a:graphic>
          <a:graphicData uri="http://schemas.openxmlformats.org/drawingml/2006/table">
            <a:tbl>
              <a:tblPr/>
              <a:tblGrid>
                <a:gridCol w="10668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723900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83602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800" b="0" i="0" u="none" strike="noStrike" cap="none" normalizeH="0" baseline="0" dirty="0">
                        <a:ln>
                          <a:noFill/>
                        </a:ln>
                        <a:solidFill>
                          <a:srgbClr val="000066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Arial" charset="0"/>
                        <a:cs typeface="Arial" charset="0"/>
                      </a:endParaRPr>
                    </a:p>
                  </a:txBody>
                  <a:tcPr marT="45718" marB="45718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1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Việc</a:t>
                      </a:r>
                      <a:r>
                        <a:rPr kumimoji="0" lang="en-US" sz="2000" b="1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000" b="1" i="1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làm</a:t>
                      </a:r>
                      <a:r>
                        <a:rPr kumimoji="0" lang="en-US" sz="2000" b="1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, </a:t>
                      </a:r>
                      <a:r>
                        <a:rPr kumimoji="0" lang="en-US" sz="2000" b="1" i="1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thái</a:t>
                      </a:r>
                      <a:r>
                        <a:rPr kumimoji="0" lang="en-US" sz="2000" b="1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000" b="1" i="1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độ</a:t>
                      </a:r>
                      <a:r>
                        <a:rPr kumimoji="0" lang="en-US" sz="2000" b="1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000" b="1" i="1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của</a:t>
                      </a:r>
                      <a:r>
                        <a:rPr kumimoji="0" lang="en-US" sz="2000" b="1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000" b="1" i="1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cô</a:t>
                      </a:r>
                      <a:r>
                        <a:rPr kumimoji="0" lang="en-US" sz="2000" b="1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000" b="1" i="1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Vân</a:t>
                      </a:r>
                      <a:endParaRPr kumimoji="0" lang="en-US" sz="2000" b="1" i="1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18" marB="45718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440547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1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Lúc</a:t>
                      </a:r>
                      <a:r>
                        <a:rPr kumimoji="0" lang="en-US" sz="2800" b="1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1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đầu</a:t>
                      </a:r>
                      <a:endParaRPr kumimoji="0" lang="en-US" sz="2800" b="1" i="1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18" marB="45718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400" b="0" i="0" u="none" strike="noStrike" cap="none" normalizeH="0" baseline="0" dirty="0">
                        <a:ln>
                          <a:noFill/>
                        </a:ln>
                        <a:solidFill>
                          <a:srgbClr val="000066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Times New Roman" pitchFamily="18" charset="0"/>
                        <a:cs typeface="Arial" charset="0"/>
                        <a:sym typeface="Wingdings" pitchFamily="2" charset="2"/>
                      </a:endParaRPr>
                    </a:p>
                  </a:txBody>
                  <a:tcPr marT="45718" marB="4571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086003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1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Về</a:t>
                      </a:r>
                      <a:r>
                        <a:rPr kumimoji="0" lang="en-US" sz="2800" b="1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1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sau</a:t>
                      </a:r>
                      <a:endParaRPr kumimoji="0" lang="en-US" sz="2800" b="1" i="1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18" marB="45718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800" b="0" i="0" u="none" strike="noStrike" cap="none" normalizeH="0" baseline="0" dirty="0">
                        <a:ln>
                          <a:noFill/>
                        </a:ln>
                        <a:solidFill>
                          <a:srgbClr val="000066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Arial" charset="0"/>
                        <a:cs typeface="Arial" charset="0"/>
                      </a:endParaRPr>
                    </a:p>
                  </a:txBody>
                  <a:tcPr marT="45718" marB="4571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</a:tbl>
          </a:graphicData>
        </a:graphic>
      </p:graphicFrame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1371600" y="2187575"/>
            <a:ext cx="6553200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Đứng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lặng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mắt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chớp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chớp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mặt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đỏ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lên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rồi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tái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dần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rơi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phấn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xin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lỗi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kiên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trì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viết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1524000" y="4572000"/>
            <a:ext cx="65532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Cô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quàng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tay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lên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vai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Khôi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nhìn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trìu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mến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giận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mà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tha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lỗi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Khôi</a:t>
            </a:r>
            <a:endParaRPr lang="en-US" dirty="0"/>
          </a:p>
        </p:txBody>
      </p:sp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1447800" y="5638800"/>
            <a:ext cx="6477001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=&gt;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Cô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lượng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định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kiến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sẵn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sàng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tha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thứ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lỗi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lầm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khác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104774" y="809595"/>
            <a:ext cx="5610225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I.Tìm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hiểu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truyện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đọc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tha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lỗi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em</a:t>
            </a:r>
            <a:endParaRPr lang="en-US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extBox 14"/>
          <p:cNvSpPr txBox="1">
            <a:spLocks noChangeArrowheads="1"/>
          </p:cNvSpPr>
          <p:nvPr/>
        </p:nvSpPr>
        <p:spPr bwMode="auto">
          <a:xfrm>
            <a:off x="1447800" y="3449638"/>
            <a:ext cx="6477001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=&gt;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Cô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thông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cảm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lắng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nghe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thừa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nhận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khuyết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điểm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mình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2814591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1" grpId="0"/>
      <p:bldP spid="12" grpId="0"/>
      <p:bldP spid="14" grpId="0"/>
      <p:bldP spid="1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POINSET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7543800" y="5105400"/>
            <a:ext cx="1463675" cy="1709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4" descr="POINSET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7620000" y="0"/>
            <a:ext cx="137160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5" descr="POINSET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-38100" y="5219700"/>
            <a:ext cx="1676400" cy="144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8" descr="POINSET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0"/>
            <a:ext cx="137160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/>
        </p:nvSpPr>
        <p:spPr>
          <a:xfrm>
            <a:off x="1447800" y="654908"/>
            <a:ext cx="1197764" cy="646331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>
              <a:defRPr/>
            </a:pPr>
            <a:r>
              <a:rPr lang="en-US" sz="3600" b="1" dirty="0" err="1">
                <a:ln w="11430"/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600" b="1" dirty="0">
                <a:ln w="11430"/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8</a:t>
            </a:r>
          </a:p>
        </p:txBody>
      </p:sp>
      <p:sp>
        <p:nvSpPr>
          <p:cNvPr id="7" name="Rectangle 6"/>
          <p:cNvSpPr/>
          <p:nvPr/>
        </p:nvSpPr>
        <p:spPr>
          <a:xfrm>
            <a:off x="3104996" y="516408"/>
            <a:ext cx="5429404" cy="923330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>
              <a:defRPr/>
            </a:pPr>
            <a:r>
              <a:rPr lang="en-US" sz="5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KHOAN DUNG</a:t>
            </a:r>
          </a:p>
        </p:txBody>
      </p:sp>
      <p:sp>
        <p:nvSpPr>
          <p:cNvPr id="8" name="Rectangle 7"/>
          <p:cNvSpPr/>
          <p:nvPr/>
        </p:nvSpPr>
        <p:spPr>
          <a:xfrm>
            <a:off x="609600" y="1750540"/>
            <a:ext cx="3596690" cy="76944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4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I. </a:t>
            </a:r>
            <a:r>
              <a:rPr lang="en-US" sz="44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Truyện</a:t>
            </a:r>
            <a:r>
              <a:rPr lang="en-US" sz="4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đọc</a:t>
            </a:r>
            <a:r>
              <a:rPr lang="en-US" sz="4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  <p:sp>
        <p:nvSpPr>
          <p:cNvPr id="16" name="AutoShape 11"/>
          <p:cNvSpPr>
            <a:spLocks noChangeArrowheads="1"/>
          </p:cNvSpPr>
          <p:nvPr/>
        </p:nvSpPr>
        <p:spPr bwMode="auto">
          <a:xfrm>
            <a:off x="4168190" y="1828800"/>
            <a:ext cx="4495800" cy="1828800"/>
          </a:xfrm>
          <a:prstGeom prst="cloudCallout">
            <a:avLst>
              <a:gd name="adj1" fmla="val -42365"/>
              <a:gd name="adj2" fmla="val 62244"/>
            </a:avLst>
          </a:prstGeom>
          <a:noFill/>
          <a:ln w="952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eaLnBrk="0" hangingPunct="0"/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nhận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xét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cô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Vân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10" name="AutoShape 11"/>
          <p:cNvSpPr>
            <a:spLocks noChangeArrowheads="1"/>
          </p:cNvSpPr>
          <p:nvPr/>
        </p:nvSpPr>
        <p:spPr bwMode="auto">
          <a:xfrm>
            <a:off x="800100" y="4114800"/>
            <a:ext cx="4495800" cy="1828800"/>
          </a:xfrm>
          <a:prstGeom prst="cloudCallout">
            <a:avLst>
              <a:gd name="adj1" fmla="val -42365"/>
              <a:gd name="adj2" fmla="val 62244"/>
            </a:avLst>
          </a:prstGeom>
          <a:noFill/>
          <a:ln w="952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eaLnBrk="0" hangingPunct="0"/>
            <a:r>
              <a:rPr lang="en-US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Cô</a:t>
            </a:r>
            <a:r>
              <a:rPr lang="en-US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Vân</a:t>
            </a:r>
            <a:r>
              <a:rPr lang="en-US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rất</a:t>
            </a:r>
            <a:r>
              <a:rPr lang="en-US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kiên</a:t>
            </a:r>
            <a:r>
              <a:rPr lang="en-US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trì</a:t>
            </a:r>
            <a:r>
              <a:rPr lang="en-US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lòng</a:t>
            </a:r>
            <a:r>
              <a:rPr lang="en-US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khoan</a:t>
            </a:r>
            <a:r>
              <a:rPr lang="en-US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dung, </a:t>
            </a:r>
            <a:r>
              <a:rPr lang="en-US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lượng</a:t>
            </a:r>
            <a:r>
              <a:rPr lang="en-US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sẵn</a:t>
            </a:r>
            <a:r>
              <a:rPr lang="en-US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sàng</a:t>
            </a:r>
            <a:r>
              <a:rPr lang="en-US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tha</a:t>
            </a:r>
            <a:r>
              <a:rPr lang="en-US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thứ</a:t>
            </a:r>
            <a:r>
              <a:rPr lang="en-US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mình</a:t>
            </a:r>
            <a:r>
              <a:rPr lang="en-US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nhận</a:t>
            </a:r>
            <a:r>
              <a:rPr lang="en-US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lỗi</a:t>
            </a:r>
            <a:r>
              <a:rPr lang="en-US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lầm</a:t>
            </a:r>
            <a:endParaRPr lang="en-US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070898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POINSET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7543800" y="5105400"/>
            <a:ext cx="1463675" cy="1709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4" descr="POINSET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7620000" y="0"/>
            <a:ext cx="137160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5" descr="POINSET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-38100" y="5219700"/>
            <a:ext cx="1676400" cy="144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8" descr="POINSET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0"/>
            <a:ext cx="137160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/>
        </p:nvSpPr>
        <p:spPr>
          <a:xfrm>
            <a:off x="1447800" y="654908"/>
            <a:ext cx="1197764" cy="646331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>
              <a:defRPr/>
            </a:pPr>
            <a:r>
              <a:rPr lang="en-US" sz="3600" b="1" dirty="0" err="1">
                <a:ln w="11430"/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600" b="1" dirty="0">
                <a:ln w="11430"/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8</a:t>
            </a:r>
          </a:p>
        </p:txBody>
      </p:sp>
      <p:sp>
        <p:nvSpPr>
          <p:cNvPr id="7" name="Rectangle 6"/>
          <p:cNvSpPr/>
          <p:nvPr/>
        </p:nvSpPr>
        <p:spPr>
          <a:xfrm>
            <a:off x="3104996" y="516408"/>
            <a:ext cx="5429404" cy="923330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>
              <a:defRPr/>
            </a:pPr>
            <a:r>
              <a:rPr lang="en-US" sz="5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KHOAN DUNG</a:t>
            </a:r>
          </a:p>
        </p:txBody>
      </p:sp>
      <p:sp>
        <p:nvSpPr>
          <p:cNvPr id="8" name="Rectangle 7"/>
          <p:cNvSpPr/>
          <p:nvPr/>
        </p:nvSpPr>
        <p:spPr>
          <a:xfrm>
            <a:off x="609600" y="1750540"/>
            <a:ext cx="3596690" cy="76944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4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I. </a:t>
            </a:r>
            <a:r>
              <a:rPr lang="en-US" sz="44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Truyện</a:t>
            </a:r>
            <a:r>
              <a:rPr lang="en-US" sz="4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đọc</a:t>
            </a:r>
            <a:r>
              <a:rPr lang="en-US" sz="4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  <p:sp>
        <p:nvSpPr>
          <p:cNvPr id="16" name="AutoShape 11"/>
          <p:cNvSpPr>
            <a:spLocks noChangeArrowheads="1"/>
          </p:cNvSpPr>
          <p:nvPr/>
        </p:nvSpPr>
        <p:spPr bwMode="auto">
          <a:xfrm>
            <a:off x="381001" y="2743200"/>
            <a:ext cx="8381999" cy="2590800"/>
          </a:xfrm>
          <a:prstGeom prst="cloudCallout">
            <a:avLst>
              <a:gd name="adj1" fmla="val -42365"/>
              <a:gd name="adj2" fmla="val 62244"/>
            </a:avLst>
          </a:prstGeom>
          <a:noFill/>
          <a:ln w="952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hangingPunct="0"/>
            <a:r>
              <a:rPr lang="en-US" sz="4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4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rút</a:t>
            </a:r>
            <a:r>
              <a:rPr lang="en-US" sz="4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4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4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4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4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qua </a:t>
            </a:r>
            <a:r>
              <a:rPr lang="en-US" sz="4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4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chuyện</a:t>
            </a:r>
            <a:r>
              <a:rPr lang="en-US" sz="4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4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9132549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13"/>
          <p:cNvSpPr txBox="1">
            <a:spLocks noChangeArrowheads="1"/>
          </p:cNvSpPr>
          <p:nvPr/>
        </p:nvSpPr>
        <p:spPr bwMode="auto">
          <a:xfrm>
            <a:off x="381000" y="2590800"/>
            <a:ext cx="8382000" cy="3231654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eaLnBrk="1" hangingPunct="1"/>
            <a:r>
              <a:rPr lang="en-US" sz="4000" b="1" smtClean="0">
                <a:latin typeface="Times New Roman" pitchFamily="18" charset="0"/>
                <a:cs typeface="Times New Roman" pitchFamily="18" charset="0"/>
              </a:rPr>
              <a:t>- Không </a:t>
            </a:r>
            <a:r>
              <a:rPr lang="en-US" sz="4000" b="1" dirty="0" err="1">
                <a:latin typeface="Times New Roman" pitchFamily="18" charset="0"/>
                <a:cs typeface="Times New Roman" pitchFamily="18" charset="0"/>
              </a:rPr>
              <a:t>nên</a:t>
            </a: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latin typeface="Times New Roman" pitchFamily="18" charset="0"/>
                <a:cs typeface="Times New Roman" pitchFamily="18" charset="0"/>
              </a:rPr>
              <a:t>vội</a:t>
            </a: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latin typeface="Times New Roman" pitchFamily="18" charset="0"/>
                <a:cs typeface="Times New Roman" pitchFamily="18" charset="0"/>
              </a:rPr>
              <a:t>vàng</a:t>
            </a: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4000" b="1" dirty="0" err="1">
                <a:latin typeface="Times New Roman" pitchFamily="18" charset="0"/>
                <a:cs typeface="Times New Roman" pitchFamily="18" charset="0"/>
              </a:rPr>
              <a:t>định</a:t>
            </a: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latin typeface="Times New Roman" pitchFamily="18" charset="0"/>
                <a:cs typeface="Times New Roman" pitchFamily="18" charset="0"/>
              </a:rPr>
              <a:t>kiến</a:t>
            </a: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latin typeface="Times New Roman" pitchFamily="18" charset="0"/>
                <a:cs typeface="Times New Roman" pitchFamily="18" charset="0"/>
              </a:rPr>
              <a:t>nhận</a:t>
            </a: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latin typeface="Times New Roman" pitchFamily="18" charset="0"/>
                <a:cs typeface="Times New Roman" pitchFamily="18" charset="0"/>
              </a:rPr>
              <a:t>xét</a:t>
            </a: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latin typeface="Times New Roman" pitchFamily="18" charset="0"/>
                <a:cs typeface="Times New Roman" pitchFamily="18" charset="0"/>
              </a:rPr>
              <a:t>khác</a:t>
            </a: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eaLnBrk="1" hangingPunct="1"/>
            <a:r>
              <a:rPr lang="en-US" sz="4000" b="1" smtClean="0">
                <a:latin typeface="Times New Roman" pitchFamily="18" charset="0"/>
                <a:cs typeface="Times New Roman" pitchFamily="18" charset="0"/>
              </a:rPr>
              <a:t>- Cần </a:t>
            </a:r>
            <a:r>
              <a:rPr lang="en-US" sz="4000" b="1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latin typeface="Times New Roman" pitchFamily="18" charset="0"/>
                <a:cs typeface="Times New Roman" pitchFamily="18" charset="0"/>
              </a:rPr>
              <a:t>nhìn</a:t>
            </a: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latin typeface="Times New Roman" pitchFamily="18" charset="0"/>
                <a:cs typeface="Times New Roman" pitchFamily="18" charset="0"/>
              </a:rPr>
              <a:t>nhận</a:t>
            </a: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latin typeface="Times New Roman" pitchFamily="18" charset="0"/>
                <a:cs typeface="Times New Roman" pitchFamily="18" charset="0"/>
              </a:rPr>
              <a:t>tha</a:t>
            </a: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latin typeface="Times New Roman" pitchFamily="18" charset="0"/>
                <a:cs typeface="Times New Roman" pitchFamily="18" charset="0"/>
              </a:rPr>
              <a:t>thứ</a:t>
            </a: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latin typeface="Times New Roman" pitchFamily="18" charset="0"/>
                <a:cs typeface="Times New Roman" pitchFamily="18" charset="0"/>
              </a:rPr>
              <a:t>khác</a:t>
            </a: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latin typeface="Times New Roman" pitchFamily="18" charset="0"/>
                <a:cs typeface="Times New Roman" pitchFamily="18" charset="0"/>
              </a:rPr>
              <a:t>họ</a:t>
            </a: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latin typeface="Times New Roman" pitchFamily="18" charset="0"/>
                <a:cs typeface="Times New Roman" pitchFamily="18" charset="0"/>
              </a:rPr>
              <a:t>nhận</a:t>
            </a: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latin typeface="Times New Roman" pitchFamily="18" charset="0"/>
                <a:cs typeface="Times New Roman" pitchFamily="18" charset="0"/>
              </a:rPr>
              <a:t>lỗi</a:t>
            </a: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latin typeface="Times New Roman" pitchFamily="18" charset="0"/>
                <a:cs typeface="Times New Roman" pitchFamily="18" charset="0"/>
              </a:rPr>
              <a:t>lầm</a:t>
            </a: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latin typeface="Times New Roman" pitchFamily="18" charset="0"/>
                <a:cs typeface="Times New Roman" pitchFamily="18" charset="0"/>
              </a:rPr>
              <a:t>mình</a:t>
            </a:r>
            <a:endParaRPr lang="en-US" sz="44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3" descr="POINSET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7543800" y="5105400"/>
            <a:ext cx="1463675" cy="1709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4" descr="POINSET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7620000" y="0"/>
            <a:ext cx="137160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5" descr="POINSET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-38100" y="5219700"/>
            <a:ext cx="1676400" cy="144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8" descr="POINSET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0"/>
            <a:ext cx="137160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6"/>
          <p:cNvSpPr/>
          <p:nvPr/>
        </p:nvSpPr>
        <p:spPr>
          <a:xfrm>
            <a:off x="1447800" y="654908"/>
            <a:ext cx="1197764" cy="646331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>
              <a:defRPr/>
            </a:pPr>
            <a:r>
              <a:rPr lang="en-US" sz="3600" b="1" dirty="0" err="1">
                <a:ln w="11430"/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600" b="1" dirty="0">
                <a:ln w="11430"/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8</a:t>
            </a:r>
          </a:p>
        </p:txBody>
      </p:sp>
      <p:sp>
        <p:nvSpPr>
          <p:cNvPr id="8" name="Rectangle 7"/>
          <p:cNvSpPr/>
          <p:nvPr/>
        </p:nvSpPr>
        <p:spPr>
          <a:xfrm>
            <a:off x="3104996" y="516408"/>
            <a:ext cx="5429404" cy="923330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>
              <a:defRPr/>
            </a:pPr>
            <a:r>
              <a:rPr lang="en-US" sz="5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KHOAN DUNG</a:t>
            </a:r>
          </a:p>
        </p:txBody>
      </p:sp>
      <p:sp>
        <p:nvSpPr>
          <p:cNvPr id="9" name="Rectangle 8"/>
          <p:cNvSpPr/>
          <p:nvPr/>
        </p:nvSpPr>
        <p:spPr>
          <a:xfrm>
            <a:off x="609600" y="1592759"/>
            <a:ext cx="3596690" cy="76944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4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I. </a:t>
            </a:r>
            <a:r>
              <a:rPr lang="en-US" sz="44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Truyện</a:t>
            </a:r>
            <a:r>
              <a:rPr lang="en-US" sz="4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đọc</a:t>
            </a:r>
            <a:r>
              <a:rPr lang="en-US" sz="4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</p:spTree>
    <p:extLst>
      <p:ext uri="{BB962C8B-B14F-4D97-AF65-F5344CB8AC3E}">
        <p14:creationId xmlns:p14="http://schemas.microsoft.com/office/powerpoint/2010/main" val="18643560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1_Austin">
  <a:themeElements>
    <a:clrScheme name="Austin">
      <a:dk1>
        <a:sysClr val="windowText" lastClr="000000"/>
      </a:dk1>
      <a:lt1>
        <a:sysClr val="window" lastClr="FCFCFC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Austin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ustin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  <a:lumMod val="100000"/>
              </a:schemeClr>
            </a:gs>
          </a:gsLst>
          <a:lin ang="504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75000"/>
                <a:satMod val="120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>
            <a:bevelT w="50800" h="12700" prst="softRound"/>
          </a:sp3d>
        </a:effectStyle>
        <a:effectStyle>
          <a:effectLst>
            <a:outerShdw blurRad="44450" dist="50800" dir="5400000" sx="96000" rotWithShape="0">
              <a:srgbClr val="000000">
                <a:alpha val="3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 contourW="15875" prstMaterial="metal">
            <a:bevelT w="101600" h="25400" prst="softRound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94000"/>
                <a:satMod val="114000"/>
                <a:lumMod val="96000"/>
              </a:schemeClr>
            </a:gs>
            <a:gs pos="62000">
              <a:schemeClr val="phClr">
                <a:tint val="92000"/>
                <a:shade val="66000"/>
                <a:satMod val="110000"/>
                <a:lumMod val="80000"/>
              </a:schemeClr>
            </a:gs>
            <a:gs pos="100000">
              <a:schemeClr val="phClr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80000"/>
                <a:shade val="58000"/>
              </a:schemeClr>
              <a:schemeClr val="phClr">
                <a:tint val="73000"/>
                <a:shade val="68000"/>
                <a:satMod val="15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CFCFC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CFCFC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599</TotalTime>
  <Words>1405</Words>
  <Application>Microsoft Office PowerPoint</Application>
  <PresentationFormat>On-screen Show (4:3)</PresentationFormat>
  <Paragraphs>152</Paragraphs>
  <Slides>24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24</vt:i4>
      </vt:variant>
    </vt:vector>
  </HeadingPairs>
  <TitlesOfParts>
    <vt:vector size="26" baseType="lpstr">
      <vt:lpstr>1_Austin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Admn</dc:creator>
  <cp:lastModifiedBy>A</cp:lastModifiedBy>
  <cp:revision>94</cp:revision>
  <dcterms:created xsi:type="dcterms:W3CDTF">2016-11-01T10:15:20Z</dcterms:created>
  <dcterms:modified xsi:type="dcterms:W3CDTF">2021-11-08T07:36:31Z</dcterms:modified>
</cp:coreProperties>
</file>